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6" r:id="rId4"/>
    <p:sldId id="273" r:id="rId5"/>
    <p:sldId id="258" r:id="rId6"/>
    <p:sldId id="268" r:id="rId7"/>
    <p:sldId id="269" r:id="rId8"/>
    <p:sldId id="267" r:id="rId9"/>
    <p:sldId id="259" r:id="rId10"/>
    <p:sldId id="260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80BFE0-96B3-4661-AA75-7D378E06AFB1}" type="datetimeFigureOut">
              <a:rPr lang="pt-BR" smtClean="0"/>
              <a:pPr/>
              <a:t>02/12/2015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0F9B41-70B2-4AAD-8214-CB4821F97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advClick="0" advTm="200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ESTRATÉGICO MUNICIPAL DE FORMAÇÃO E TREINAMENTO DOS SERVIDORES MUNICIPAIS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971647"/>
            <a:ext cx="7630616" cy="53747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PNAFM - Biguaçu-SC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368253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Com o Plano aprovado pelo Prefeito e Secretário da Administração , o objetivo é iniciar uma nova etapa de Gestão de RH em Biguaçu.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Valorizar o Gestor e Equipe de RH.</a:t>
            </a:r>
          </a:p>
          <a:p>
            <a:endParaRPr lang="pt-BR" dirty="0"/>
          </a:p>
          <a:p>
            <a:r>
              <a:rPr lang="pt-BR" dirty="0" smtClean="0"/>
              <a:t>Ampliar a atuação do Setor, com foco na realização das capacitações.</a:t>
            </a:r>
          </a:p>
          <a:p>
            <a:endParaRPr lang="pt-BR" dirty="0"/>
          </a:p>
          <a:p>
            <a:r>
              <a:rPr lang="pt-BR" dirty="0" smtClean="0"/>
              <a:t>Iniciar processo de reestruturação do Setor.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A GESTÃO DE RH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5071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Licitações e Contratos Públicos</a:t>
            </a:r>
          </a:p>
          <a:p>
            <a:endParaRPr lang="pt-BR" dirty="0"/>
          </a:p>
          <a:p>
            <a:r>
              <a:rPr lang="pt-BR" dirty="0" smtClean="0"/>
              <a:t>Ata de Registro de Preço </a:t>
            </a:r>
          </a:p>
          <a:p>
            <a:endParaRPr lang="pt-BR" dirty="0"/>
          </a:p>
          <a:p>
            <a:r>
              <a:rPr lang="pt-BR" dirty="0" smtClean="0"/>
              <a:t>Atendimento Direto ao Cidadão</a:t>
            </a:r>
          </a:p>
          <a:p>
            <a:endParaRPr lang="pt-BR" dirty="0"/>
          </a:p>
          <a:p>
            <a:r>
              <a:rPr lang="pt-BR" dirty="0" smtClean="0"/>
              <a:t>Termos de Referência</a:t>
            </a:r>
          </a:p>
          <a:p>
            <a:endParaRPr lang="pt-BR" dirty="0"/>
          </a:p>
          <a:p>
            <a:r>
              <a:rPr lang="pt-BR" dirty="0" smtClean="0"/>
              <a:t>Código Tributário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Gestão de Projetos</a:t>
            </a:r>
          </a:p>
          <a:p>
            <a:endParaRPr lang="pt-BR" dirty="0"/>
          </a:p>
          <a:p>
            <a:r>
              <a:rPr lang="pt-BR" dirty="0" smtClean="0"/>
              <a:t>Capacitação em Sistemas de CAD para Engenheiros e Arquitetos</a:t>
            </a:r>
          </a:p>
          <a:p>
            <a:endParaRPr lang="pt-BR" dirty="0"/>
          </a:p>
          <a:p>
            <a:r>
              <a:rPr lang="pt-BR" dirty="0" smtClean="0"/>
              <a:t>Capacitação na </a:t>
            </a:r>
            <a:r>
              <a:rPr lang="pt-BR" dirty="0"/>
              <a:t>á</a:t>
            </a:r>
            <a:r>
              <a:rPr lang="pt-BR" dirty="0" smtClean="0"/>
              <a:t>rea de Servers para TI 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Capacitações Já Realizadas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484741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Serviços Municipais ( Guia do Cidadão)</a:t>
            </a:r>
          </a:p>
          <a:p>
            <a:endParaRPr lang="pt-BR" dirty="0"/>
          </a:p>
          <a:p>
            <a:r>
              <a:rPr lang="pt-BR" dirty="0" smtClean="0"/>
              <a:t>Legislação Municipal</a:t>
            </a:r>
          </a:p>
          <a:p>
            <a:endParaRPr lang="pt-BR" dirty="0"/>
          </a:p>
          <a:p>
            <a:r>
              <a:rPr lang="pt-BR" dirty="0" smtClean="0"/>
              <a:t>Ética e Etiqueta no Serviço Público</a:t>
            </a:r>
          </a:p>
          <a:p>
            <a:endParaRPr lang="pt-BR" dirty="0"/>
          </a:p>
          <a:p>
            <a:r>
              <a:rPr lang="pt-BR" dirty="0" smtClean="0"/>
              <a:t>Negociação e Mediação de Conflitos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Oficina – Humanização do Serviço Público</a:t>
            </a:r>
          </a:p>
          <a:p>
            <a:endParaRPr lang="pt-BR" dirty="0"/>
          </a:p>
          <a:p>
            <a:r>
              <a:rPr lang="pt-BR" dirty="0" smtClean="0"/>
              <a:t>Comunicação e Relacionamento entre Setores</a:t>
            </a:r>
          </a:p>
          <a:p>
            <a:endParaRPr lang="pt-BR" dirty="0"/>
          </a:p>
          <a:p>
            <a:r>
              <a:rPr lang="pt-BR" dirty="0" smtClean="0"/>
              <a:t>Curso de Libras</a:t>
            </a:r>
          </a:p>
          <a:p>
            <a:endParaRPr lang="pt-BR" dirty="0"/>
          </a:p>
          <a:p>
            <a:r>
              <a:rPr lang="pt-BR" dirty="0" smtClean="0"/>
              <a:t>Qualidade de Vida no Trabalho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0" dirty="0" smtClean="0">
                <a:solidFill>
                  <a:schemeClr val="bg1"/>
                </a:solidFill>
              </a:rPr>
              <a:t>Sugestões do Plano - Gerais</a:t>
            </a:r>
            <a:endParaRPr lang="pt-BR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42884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30060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rgbClr val="FFC000"/>
                </a:solidFill>
              </a:rPr>
              <a:t>GRATO</a:t>
            </a:r>
            <a:br>
              <a:rPr lang="pt-BR" sz="4800" dirty="0" smtClean="0">
                <a:solidFill>
                  <a:srgbClr val="FFC000"/>
                </a:solidFill>
              </a:rPr>
            </a:br>
            <a:r>
              <a:rPr lang="pt-BR" sz="4800" dirty="0">
                <a:solidFill>
                  <a:srgbClr val="FFC000"/>
                </a:solidFill>
              </a:rPr>
              <a:t/>
            </a:r>
            <a:br>
              <a:rPr lang="pt-BR" sz="4800" dirty="0">
                <a:solidFill>
                  <a:srgbClr val="FFC000"/>
                </a:solidFill>
              </a:rPr>
            </a:br>
            <a:r>
              <a:rPr lang="pt-BR" sz="4800" dirty="0" smtClean="0">
                <a:solidFill>
                  <a:srgbClr val="FFC000"/>
                </a:solidFill>
              </a:rPr>
              <a:t>FELIZ 2016! </a:t>
            </a:r>
            <a:br>
              <a:rPr lang="pt-BR" sz="4800" dirty="0" smtClean="0">
                <a:solidFill>
                  <a:srgbClr val="FFC000"/>
                </a:solidFill>
              </a:rPr>
            </a:br>
            <a:r>
              <a:rPr lang="pt-BR" sz="4800" dirty="0">
                <a:solidFill>
                  <a:srgbClr val="FFC000"/>
                </a:solidFill>
              </a:rPr>
              <a:t/>
            </a:r>
            <a:br>
              <a:rPr lang="pt-BR" sz="4800" dirty="0">
                <a:solidFill>
                  <a:srgbClr val="FFC000"/>
                </a:solidFill>
              </a:rPr>
            </a:br>
            <a:r>
              <a:rPr lang="pt-BR" sz="4800" dirty="0" smtClean="0">
                <a:solidFill>
                  <a:srgbClr val="FFC000"/>
                </a:solidFill>
              </a:rPr>
              <a:t>GRANDE REDE PNAFM</a:t>
            </a:r>
            <a:br>
              <a:rPr lang="pt-BR" sz="4800" dirty="0" smtClean="0">
                <a:solidFill>
                  <a:srgbClr val="FFC000"/>
                </a:solidFill>
              </a:rPr>
            </a:br>
            <a:endParaRPr lang="pt-BR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04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81329"/>
            <a:ext cx="7931224" cy="2451727"/>
          </a:xfrm>
        </p:spPr>
        <p:txBody>
          <a:bodyPr>
            <a:normAutofit/>
          </a:bodyPr>
          <a:lstStyle/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 algn="just"/>
            <a:r>
              <a:rPr lang="pt-BR" sz="2400" b="1" dirty="0" smtClean="0"/>
              <a:t>Dotar a Administração Municipal de instrumento de Gestão na área de Recursos Humanos, com vistas ao aprimoramento das competências dos Servidores Municipais.</a:t>
            </a:r>
          </a:p>
          <a:p>
            <a:pPr marL="393192" lvl="1" indent="0">
              <a:buNone/>
            </a:pPr>
            <a:endParaRPr lang="pt-BR" dirty="0" smtClean="0"/>
          </a:p>
          <a:p>
            <a:pPr marL="393192" lvl="1" indent="0">
              <a:buNone/>
            </a:pPr>
            <a:endParaRPr lang="pt-BR" dirty="0" smtClean="0"/>
          </a:p>
          <a:p>
            <a:pPr marL="393192" lvl="1" indent="0">
              <a:buNone/>
            </a:pPr>
            <a:endParaRPr lang="pt-BR" dirty="0"/>
          </a:p>
          <a:p>
            <a:pPr marL="393192" lvl="1" indent="0">
              <a:buNone/>
            </a:pPr>
            <a:endParaRPr lang="pt-BR" dirty="0" smtClean="0"/>
          </a:p>
          <a:p>
            <a:pPr marL="393192" lvl="1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C000"/>
                </a:solidFill>
              </a:rPr>
              <a:t>Objetivo Central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8544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265304"/>
            <a:ext cx="8280920" cy="4972008"/>
          </a:xfrm>
        </p:spPr>
        <p:txBody>
          <a:bodyPr>
            <a:normAutofit/>
          </a:bodyPr>
          <a:lstStyle/>
          <a:p>
            <a:r>
              <a:rPr lang="pt-BR" dirty="0" smtClean="0"/>
              <a:t>Alinhar as capacitações às demandas oriundas da Sociedade.</a:t>
            </a:r>
          </a:p>
          <a:p>
            <a:endParaRPr lang="pt-BR" dirty="0" smtClean="0"/>
          </a:p>
          <a:p>
            <a:r>
              <a:rPr lang="pt-BR" dirty="0" smtClean="0"/>
              <a:t>Facilitar a elaboração dos Termos de Referência na área de capacitação.</a:t>
            </a:r>
          </a:p>
          <a:p>
            <a:endParaRPr lang="pt-BR" dirty="0" smtClean="0"/>
          </a:p>
          <a:p>
            <a:r>
              <a:rPr lang="pt-BR" dirty="0" smtClean="0"/>
              <a:t>Realizar Treinamento de Sensibilização sobre Atendimento ao Cidadão.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Objetivos Derivados: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4018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265304"/>
            <a:ext cx="8280920" cy="4972008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Valorizar os Servidores Municipais Efetivos, Comissionados ou </a:t>
            </a:r>
            <a:r>
              <a:rPr lang="pt-BR" dirty="0" err="1" smtClean="0"/>
              <a:t>ACTs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Iniciar processo sensibilização para uma nova Governança de RH na Prefeitura.</a:t>
            </a:r>
          </a:p>
          <a:p>
            <a:endParaRPr lang="pt-BR" dirty="0" smtClean="0"/>
          </a:p>
          <a:p>
            <a:r>
              <a:rPr lang="pt-BR" dirty="0" smtClean="0"/>
              <a:t>Padronizar a Política de Capacitação de todas as Secretarias em consonância com o PCS vigente.</a:t>
            </a:r>
          </a:p>
          <a:p>
            <a:endParaRPr lang="pt-BR" dirty="0" smtClean="0"/>
          </a:p>
          <a:p>
            <a:r>
              <a:rPr lang="pt-BR" dirty="0" smtClean="0"/>
              <a:t>Adequar as capacitações às necessidades técnicas das diversas áreas de atuação da Prefeitura.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C000"/>
                </a:solidFill>
              </a:rPr>
              <a:t>Objetivos Derivados: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05895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Elaboração de TR pela UEM junto com o Setor de RH.</a:t>
            </a:r>
          </a:p>
          <a:p>
            <a:endParaRPr lang="pt-BR" dirty="0"/>
          </a:p>
          <a:p>
            <a:r>
              <a:rPr lang="pt-BR" dirty="0" smtClean="0"/>
              <a:t>Adequação à NBR ISO 10015</a:t>
            </a:r>
          </a:p>
          <a:p>
            <a:endParaRPr lang="pt-BR" dirty="0"/>
          </a:p>
          <a:p>
            <a:r>
              <a:rPr lang="pt-BR" dirty="0" smtClean="0"/>
              <a:t>Foco na Melhoria Contínua dos Servidores Municipais.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Procedimentos Metodológicos </a:t>
            </a:r>
            <a:endParaRPr lang="pt-BR" dirty="0"/>
          </a:p>
        </p:txBody>
      </p:sp>
      <p:pic>
        <p:nvPicPr>
          <p:cNvPr id="1026" name="Picture 2" descr="C:\Users\Felipe Asmuz\Pictures\Alvo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4864"/>
            <a:ext cx="4300612" cy="28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4210448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Levantar Necessidades de todas as áreas.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Estabelecer Grade de Capacitação por Setor.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Definir Prioridades de Capacitação.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Levantamento de Necessidades de Treinamento:</a:t>
            </a:r>
          </a:p>
          <a:p>
            <a:endParaRPr lang="pt-BR" dirty="0"/>
          </a:p>
          <a:p>
            <a:r>
              <a:rPr lang="pt-BR" dirty="0" smtClean="0"/>
              <a:t>Derivadas de: Pesquisa de Campo</a:t>
            </a:r>
          </a:p>
          <a:p>
            <a:endParaRPr lang="pt-BR" dirty="0"/>
          </a:p>
          <a:p>
            <a:r>
              <a:rPr lang="pt-BR" dirty="0" smtClean="0"/>
              <a:t>Derivadas de: Entrevista com Secretários e demais Gestores Setoriais.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C000"/>
                </a:solidFill>
              </a:rPr>
              <a:t>Formatação do Plano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09582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O Plano contempla uma série de recomendações para a Contratação, Execução e Avaliação dos Treinamentos aplicados.</a:t>
            </a:r>
          </a:p>
          <a:p>
            <a:pPr marL="109728" indent="0">
              <a:buNone/>
            </a:pPr>
            <a:endParaRPr lang="pt-BR" b="1" dirty="0" smtClean="0"/>
          </a:p>
          <a:p>
            <a:r>
              <a:rPr lang="pt-BR" b="1" dirty="0"/>
              <a:t> </a:t>
            </a:r>
            <a:r>
              <a:rPr lang="pt-BR" b="1" dirty="0" smtClean="0"/>
              <a:t>Orienta  a elaboração dos </a:t>
            </a:r>
            <a:r>
              <a:rPr lang="pt-BR" b="1" dirty="0" err="1" smtClean="0"/>
              <a:t>TRs</a:t>
            </a:r>
            <a:r>
              <a:rPr lang="pt-BR" b="1" dirty="0" smtClean="0"/>
              <a:t>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Levantamento da Demanda e Público Alvo.</a:t>
            </a:r>
          </a:p>
          <a:p>
            <a:r>
              <a:rPr lang="pt-BR" b="1" dirty="0" smtClean="0"/>
              <a:t>Orçamentação.</a:t>
            </a:r>
          </a:p>
          <a:p>
            <a:r>
              <a:rPr lang="pt-BR" b="1" dirty="0" smtClean="0"/>
              <a:t>Elaboração do TR específico.</a:t>
            </a:r>
          </a:p>
          <a:p>
            <a:r>
              <a:rPr lang="pt-BR" b="1" dirty="0" smtClean="0"/>
              <a:t>Planejamento da Execução.</a:t>
            </a:r>
          </a:p>
          <a:p>
            <a:r>
              <a:rPr lang="pt-BR" b="1" dirty="0" smtClean="0"/>
              <a:t>Avaliação do Participante e Avaliação do Gestor.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FFC000"/>
                </a:solidFill>
              </a:rPr>
              <a:t>Método de Implantação de Treinamentos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92365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783357"/>
            <a:ext cx="4038600" cy="4525963"/>
          </a:xfrm>
        </p:spPr>
        <p:txBody>
          <a:bodyPr/>
          <a:lstStyle/>
          <a:p>
            <a:r>
              <a:rPr lang="pt-BR" b="1" dirty="0" smtClean="0"/>
              <a:t>Aplicação de Pesquisa de Campo junto à população sobre percepções acerca do atendimento.</a:t>
            </a:r>
          </a:p>
          <a:p>
            <a:endParaRPr lang="pt-BR" b="1" dirty="0" smtClean="0"/>
          </a:p>
          <a:p>
            <a:r>
              <a:rPr lang="pt-BR" b="1" dirty="0" smtClean="0"/>
              <a:t>400 entrevistas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525963"/>
          </a:xfrm>
        </p:spPr>
        <p:txBody>
          <a:bodyPr/>
          <a:lstStyle/>
          <a:p>
            <a:r>
              <a:rPr lang="pt-BR" dirty="0" smtClean="0"/>
              <a:t>Aplicação de Pesquisa direta em 70 funcionários diretamente envolvidos no Atendimento de Linha de Frente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mtClean="0">
                <a:solidFill>
                  <a:srgbClr val="FFC000"/>
                </a:solidFill>
              </a:rPr>
              <a:t>Realização de Treinamento de Atendimento Direto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7727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A pesquisa realizada com os Cidadãos e com Funcionários apontou para um “gap” de percepção.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O ponto focal foi a capacidade de Resolver </a:t>
            </a:r>
            <a:r>
              <a:rPr lang="pt-BR" dirty="0"/>
              <a:t>P</a:t>
            </a:r>
            <a:r>
              <a:rPr lang="pt-BR" dirty="0" smtClean="0"/>
              <a:t>roblemas!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4000" b="1" dirty="0" smtClean="0">
                <a:solidFill>
                  <a:srgbClr val="FFC000"/>
                </a:solidFill>
              </a:rPr>
              <a:t>Faço a diferença, Faço mesmo?</a:t>
            </a:r>
            <a:endParaRPr lang="pt-BR" sz="4000" b="1" dirty="0">
              <a:solidFill>
                <a:srgbClr val="FFC00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Foco: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C000"/>
                </a:solidFill>
              </a:rPr>
              <a:t>Resolutividade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9527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473</Words>
  <Application>Microsoft Office PowerPoint</Application>
  <PresentationFormat>Apresentação na tela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Concurso</vt:lpstr>
      <vt:lpstr>PLANO ESTRATÉGICO MUNICIPAL DE FORMAÇÃO E TREINAMENTO DOS SERVIDORES MUNICIPAIS </vt:lpstr>
      <vt:lpstr>Objetivo Central</vt:lpstr>
      <vt:lpstr>Objetivos Derivados:</vt:lpstr>
      <vt:lpstr>Objetivos Derivados:</vt:lpstr>
      <vt:lpstr>Procedimentos Metodológicos </vt:lpstr>
      <vt:lpstr>Formatação do Plano</vt:lpstr>
      <vt:lpstr>Método de Implantação de Treinamentos</vt:lpstr>
      <vt:lpstr>Realização de Treinamento de Atendimento Direto</vt:lpstr>
      <vt:lpstr>Foco: Resolutividade</vt:lpstr>
      <vt:lpstr>A GESTÃO DE RH</vt:lpstr>
      <vt:lpstr>Capacitações Já Realizadas</vt:lpstr>
      <vt:lpstr>Sugestões do Plano - Gerais</vt:lpstr>
      <vt:lpstr>GRATO  FELIZ 2016!   GRANDE REDE PNAFM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ESTRATÉGICO MUNICIPAL DE FORMAÇÃO E TREINAMENTO DOS SERVIDORES MUNICIPAIS</dc:title>
  <dc:creator>Felipe Asmuz</dc:creator>
  <cp:lastModifiedBy>IrmaBC</cp:lastModifiedBy>
  <cp:revision>26</cp:revision>
  <dcterms:created xsi:type="dcterms:W3CDTF">2015-11-25T22:15:17Z</dcterms:created>
  <dcterms:modified xsi:type="dcterms:W3CDTF">2015-12-02T18:03:19Z</dcterms:modified>
</cp:coreProperties>
</file>