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64" r:id="rId1"/>
  </p:sldMasterIdLst>
  <p:sldIdLst>
    <p:sldId id="256" r:id="rId2"/>
    <p:sldId id="257" r:id="rId3"/>
    <p:sldId id="266" r:id="rId4"/>
    <p:sldId id="273" r:id="rId5"/>
    <p:sldId id="258" r:id="rId6"/>
    <p:sldId id="268" r:id="rId7"/>
    <p:sldId id="269" r:id="rId8"/>
    <p:sldId id="267" r:id="rId9"/>
    <p:sldId id="259" r:id="rId10"/>
    <p:sldId id="260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2370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  <p:transition advClick="0" advTm="200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advClick="0" advTm="200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  <p:transition advClick="0" advTm="200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  <p:transition advClick="0" advTm="200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  <p:transition advClick="0" advTm="200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  <p:transition advClick="0" advTm="200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380BFE0-96B3-4661-AA75-7D378E06AFB1}" type="datetimeFigureOut">
              <a:rPr lang="pt-BR" smtClean="0"/>
              <a:pPr/>
              <a:t>02/12/2015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B0F9B41-70B2-4AAD-8214-CB4821F97F33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ransition advClick="0" advTm="200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ESTRATÉGICO MUNICIPAL DE FORMAÇÃO E TREINAMENTO DOS SERVIDORES MUNICIPAIS 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85800" y="3971647"/>
            <a:ext cx="7630616" cy="537473"/>
          </a:xfrm>
          <a:solidFill>
            <a:schemeClr val="tx2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pt-BR" b="1" dirty="0" smtClean="0">
                <a:solidFill>
                  <a:schemeClr val="tx1"/>
                </a:solidFill>
              </a:rPr>
              <a:t>PNAFM - Biguaçu-SC</a:t>
            </a:r>
            <a:endParaRPr lang="pt-BR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3368253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b="1" dirty="0" smtClean="0"/>
              <a:t>Com o Plano aprovado pelo Prefeito e Secretário da Administração , o objetivo é iniciar uma nova etapa de Gestão de RH em Biguaçu.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Valorizar o Gestor e Equipe de RH.</a:t>
            </a:r>
          </a:p>
          <a:p>
            <a:endParaRPr lang="pt-BR" dirty="0"/>
          </a:p>
          <a:p>
            <a:r>
              <a:rPr lang="pt-BR" dirty="0" smtClean="0"/>
              <a:t>Ampliar a atuação do Setor, com foco na realização das capacitações.</a:t>
            </a:r>
          </a:p>
          <a:p>
            <a:endParaRPr lang="pt-BR" dirty="0"/>
          </a:p>
          <a:p>
            <a:r>
              <a:rPr lang="pt-BR" dirty="0" smtClean="0"/>
              <a:t>Iniciar processo de reestruturação do Setor.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A GESTÃO DE RH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7507145"/>
      </p:ext>
    </p:extLst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Licitações e Contratos Públicos</a:t>
            </a:r>
          </a:p>
          <a:p>
            <a:endParaRPr lang="pt-BR" dirty="0"/>
          </a:p>
          <a:p>
            <a:r>
              <a:rPr lang="pt-BR" dirty="0" smtClean="0"/>
              <a:t>Ata de Registro de Preço </a:t>
            </a:r>
          </a:p>
          <a:p>
            <a:endParaRPr lang="pt-BR" dirty="0"/>
          </a:p>
          <a:p>
            <a:r>
              <a:rPr lang="pt-BR" dirty="0" smtClean="0"/>
              <a:t>Atendimento Direto ao Cidadão</a:t>
            </a:r>
          </a:p>
          <a:p>
            <a:endParaRPr lang="pt-BR" dirty="0"/>
          </a:p>
          <a:p>
            <a:r>
              <a:rPr lang="pt-BR" dirty="0" smtClean="0"/>
              <a:t>Termos de Referência</a:t>
            </a:r>
          </a:p>
          <a:p>
            <a:endParaRPr lang="pt-BR" dirty="0"/>
          </a:p>
          <a:p>
            <a:r>
              <a:rPr lang="pt-BR" dirty="0" smtClean="0"/>
              <a:t>Código Tributário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Gestão de Projetos</a:t>
            </a:r>
          </a:p>
          <a:p>
            <a:endParaRPr lang="pt-BR" dirty="0"/>
          </a:p>
          <a:p>
            <a:r>
              <a:rPr lang="pt-BR" dirty="0" smtClean="0"/>
              <a:t>Capacitação em Sistemas de CAD para Engenheiros e Arquitetos</a:t>
            </a:r>
          </a:p>
          <a:p>
            <a:endParaRPr lang="pt-BR" dirty="0"/>
          </a:p>
          <a:p>
            <a:r>
              <a:rPr lang="pt-BR" dirty="0" smtClean="0"/>
              <a:t>Capacitação na </a:t>
            </a:r>
            <a:r>
              <a:rPr lang="pt-BR" dirty="0"/>
              <a:t>á</a:t>
            </a:r>
            <a:r>
              <a:rPr lang="pt-BR" dirty="0" smtClean="0"/>
              <a:t>rea de Servers para TI .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Capacitações Já Realizadas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83484741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Serviços Municipais ( Guia do Cidadão)</a:t>
            </a:r>
          </a:p>
          <a:p>
            <a:endParaRPr lang="pt-BR" dirty="0"/>
          </a:p>
          <a:p>
            <a:r>
              <a:rPr lang="pt-BR" dirty="0" smtClean="0"/>
              <a:t>Legislação Municipal</a:t>
            </a:r>
          </a:p>
          <a:p>
            <a:endParaRPr lang="pt-BR" dirty="0"/>
          </a:p>
          <a:p>
            <a:r>
              <a:rPr lang="pt-BR" dirty="0" smtClean="0"/>
              <a:t>Ética e Etiqueta no Serviço Público</a:t>
            </a:r>
          </a:p>
          <a:p>
            <a:endParaRPr lang="pt-BR" dirty="0"/>
          </a:p>
          <a:p>
            <a:r>
              <a:rPr lang="pt-BR" dirty="0" smtClean="0"/>
              <a:t>Negociação e Mediação de Conflitos</a:t>
            </a:r>
          </a:p>
          <a:p>
            <a:endParaRPr lang="pt-BR" dirty="0"/>
          </a:p>
          <a:p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Oficina – Humanização do Serviço Público</a:t>
            </a:r>
          </a:p>
          <a:p>
            <a:endParaRPr lang="pt-BR" dirty="0"/>
          </a:p>
          <a:p>
            <a:r>
              <a:rPr lang="pt-BR" dirty="0" smtClean="0"/>
              <a:t>Comunicação e Relacionamento entre Setores</a:t>
            </a:r>
          </a:p>
          <a:p>
            <a:endParaRPr lang="pt-BR" dirty="0"/>
          </a:p>
          <a:p>
            <a:r>
              <a:rPr lang="pt-BR" dirty="0" smtClean="0"/>
              <a:t>Curso de Libras</a:t>
            </a:r>
          </a:p>
          <a:p>
            <a:endParaRPr lang="pt-BR" dirty="0"/>
          </a:p>
          <a:p>
            <a:r>
              <a:rPr lang="pt-BR" dirty="0" smtClean="0"/>
              <a:t>Qualidade de Vida no Trabalho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b="0" dirty="0" smtClean="0">
                <a:solidFill>
                  <a:schemeClr val="bg1"/>
                </a:solidFill>
              </a:rPr>
              <a:t>Sugestões do Plano - Gerais</a:t>
            </a:r>
            <a:endParaRPr lang="pt-BR" b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74428840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title"/>
          </p:nvPr>
        </p:nvSpPr>
        <p:spPr>
          <a:xfrm>
            <a:off x="457200" y="300608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pt-BR" sz="4800" dirty="0" smtClean="0">
                <a:solidFill>
                  <a:srgbClr val="FFC000"/>
                </a:solidFill>
              </a:rPr>
              <a:t>GRATO</a:t>
            </a:r>
            <a:br>
              <a:rPr lang="pt-BR" sz="4800" dirty="0" smtClean="0">
                <a:solidFill>
                  <a:srgbClr val="FFC000"/>
                </a:solidFill>
              </a:rPr>
            </a:br>
            <a:r>
              <a:rPr lang="pt-BR" sz="4800" dirty="0">
                <a:solidFill>
                  <a:srgbClr val="FFC000"/>
                </a:solidFill>
              </a:rPr>
              <a:t/>
            </a:r>
            <a:br>
              <a:rPr lang="pt-BR" sz="4800" dirty="0">
                <a:solidFill>
                  <a:srgbClr val="FFC000"/>
                </a:solidFill>
              </a:rPr>
            </a:br>
            <a:r>
              <a:rPr lang="pt-BR" sz="4800" dirty="0" smtClean="0">
                <a:solidFill>
                  <a:srgbClr val="FFC000"/>
                </a:solidFill>
              </a:rPr>
              <a:t>FELIZ 2016! </a:t>
            </a:r>
            <a:br>
              <a:rPr lang="pt-BR" sz="4800" dirty="0" smtClean="0">
                <a:solidFill>
                  <a:srgbClr val="FFC000"/>
                </a:solidFill>
              </a:rPr>
            </a:br>
            <a:r>
              <a:rPr lang="pt-BR" sz="4800" dirty="0">
                <a:solidFill>
                  <a:srgbClr val="FFC000"/>
                </a:solidFill>
              </a:rPr>
              <a:t/>
            </a:r>
            <a:br>
              <a:rPr lang="pt-BR" sz="4800" dirty="0">
                <a:solidFill>
                  <a:srgbClr val="FFC000"/>
                </a:solidFill>
              </a:rPr>
            </a:br>
            <a:r>
              <a:rPr lang="pt-BR" sz="4800" dirty="0" smtClean="0">
                <a:solidFill>
                  <a:srgbClr val="FFC000"/>
                </a:solidFill>
              </a:rPr>
              <a:t>GRANDE REDE PNAFM</a:t>
            </a:r>
            <a:br>
              <a:rPr lang="pt-BR" sz="4800" dirty="0" smtClean="0">
                <a:solidFill>
                  <a:srgbClr val="FFC000"/>
                </a:solidFill>
              </a:rPr>
            </a:br>
            <a:endParaRPr lang="pt-BR" sz="48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3047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>
          <a:xfrm>
            <a:off x="457200" y="1481329"/>
            <a:ext cx="7931224" cy="2451727"/>
          </a:xfrm>
        </p:spPr>
        <p:txBody>
          <a:bodyPr>
            <a:normAutofit/>
          </a:bodyPr>
          <a:lstStyle/>
          <a:p>
            <a:pPr lvl="1"/>
            <a:endParaRPr lang="pt-BR" dirty="0" smtClean="0"/>
          </a:p>
          <a:p>
            <a:pPr lvl="1"/>
            <a:endParaRPr lang="pt-BR" dirty="0"/>
          </a:p>
          <a:p>
            <a:pPr lvl="1" algn="just"/>
            <a:r>
              <a:rPr lang="pt-BR" sz="2400" b="1" dirty="0" smtClean="0"/>
              <a:t>Dotar a Administração Municipal de instrumento de Gestão na área de Recursos Humanos, com vistas ao aprimoramento das competências dos Servidores Municipais.</a:t>
            </a:r>
          </a:p>
          <a:p>
            <a:pPr marL="393192" lvl="1" indent="0">
              <a:buNone/>
            </a:pPr>
            <a:endParaRPr lang="pt-BR" dirty="0" smtClean="0"/>
          </a:p>
          <a:p>
            <a:pPr marL="393192" lvl="1" indent="0">
              <a:buNone/>
            </a:pPr>
            <a:endParaRPr lang="pt-BR" dirty="0" smtClean="0"/>
          </a:p>
          <a:p>
            <a:pPr marL="393192" lvl="1" indent="0">
              <a:buNone/>
            </a:pPr>
            <a:endParaRPr lang="pt-BR" dirty="0"/>
          </a:p>
          <a:p>
            <a:pPr marL="393192" lvl="1" indent="0">
              <a:buNone/>
            </a:pPr>
            <a:endParaRPr lang="pt-BR" dirty="0" smtClean="0"/>
          </a:p>
          <a:p>
            <a:pPr marL="393192" lvl="1" indent="0"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C000"/>
                </a:solidFill>
              </a:rPr>
              <a:t>Objetivo Central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285447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11560" y="1265304"/>
            <a:ext cx="8280920" cy="4972008"/>
          </a:xfrm>
        </p:spPr>
        <p:txBody>
          <a:bodyPr>
            <a:normAutofit/>
          </a:bodyPr>
          <a:lstStyle/>
          <a:p>
            <a:r>
              <a:rPr lang="pt-BR" dirty="0" smtClean="0"/>
              <a:t>Alinhar as capacitações às demandas oriundas da Sociedade.</a:t>
            </a:r>
          </a:p>
          <a:p>
            <a:endParaRPr lang="pt-BR" dirty="0" smtClean="0"/>
          </a:p>
          <a:p>
            <a:r>
              <a:rPr lang="pt-BR" dirty="0" smtClean="0"/>
              <a:t>Facilitar a elaboração dos Termos de Referência na área de capacitação.</a:t>
            </a:r>
          </a:p>
          <a:p>
            <a:endParaRPr lang="pt-BR" dirty="0" smtClean="0"/>
          </a:p>
          <a:p>
            <a:r>
              <a:rPr lang="pt-BR" dirty="0" smtClean="0"/>
              <a:t>Realizar Treinamento de Sensibilização sobre Atendimento ao Cidadão.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C000"/>
                </a:solidFill>
              </a:rPr>
              <a:t>Objetivos Derivados: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71401852"/>
      </p:ext>
    </p:extLst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>
          <a:xfrm>
            <a:off x="611560" y="1265304"/>
            <a:ext cx="8280920" cy="4972008"/>
          </a:xfrm>
        </p:spPr>
        <p:txBody>
          <a:bodyPr>
            <a:normAutofit fontScale="92500"/>
          </a:bodyPr>
          <a:lstStyle/>
          <a:p>
            <a:r>
              <a:rPr lang="pt-BR" dirty="0" smtClean="0"/>
              <a:t>Valorizar os Servidores Municipais Efetivos, Comissionados ou </a:t>
            </a:r>
            <a:r>
              <a:rPr lang="pt-BR" dirty="0" err="1" smtClean="0"/>
              <a:t>ACTs</a:t>
            </a:r>
            <a:r>
              <a:rPr lang="pt-BR" dirty="0" smtClean="0"/>
              <a:t>.</a:t>
            </a:r>
          </a:p>
          <a:p>
            <a:endParaRPr lang="pt-BR" dirty="0" smtClean="0"/>
          </a:p>
          <a:p>
            <a:r>
              <a:rPr lang="pt-BR" dirty="0" smtClean="0"/>
              <a:t>Iniciar processo sensibilização para uma nova Governança de RH na Prefeitura.</a:t>
            </a:r>
          </a:p>
          <a:p>
            <a:endParaRPr lang="pt-BR" dirty="0" smtClean="0"/>
          </a:p>
          <a:p>
            <a:r>
              <a:rPr lang="pt-BR" dirty="0" smtClean="0"/>
              <a:t>Padronizar a Política de Capacitação de todas as Secretarias em consonância com o PCS vigente.</a:t>
            </a:r>
          </a:p>
          <a:p>
            <a:endParaRPr lang="pt-BR" dirty="0" smtClean="0"/>
          </a:p>
          <a:p>
            <a:r>
              <a:rPr lang="pt-BR" dirty="0" smtClean="0"/>
              <a:t>Adequar as capacitações às necessidades técnicas das diversas áreas de atuação da Prefeitura.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solidFill>
                  <a:srgbClr val="FFC000"/>
                </a:solidFill>
              </a:rPr>
              <a:t>Objetivos Derivados: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2058956"/>
      </p:ext>
    </p:extLst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Elaboração de TR pela UEM junto com o Setor de RH.</a:t>
            </a:r>
          </a:p>
          <a:p>
            <a:endParaRPr lang="pt-BR" dirty="0"/>
          </a:p>
          <a:p>
            <a:r>
              <a:rPr lang="pt-BR" dirty="0" smtClean="0"/>
              <a:t>Adequação à NBR ISO 10015</a:t>
            </a:r>
          </a:p>
          <a:p>
            <a:endParaRPr lang="pt-BR" dirty="0"/>
          </a:p>
          <a:p>
            <a:r>
              <a:rPr lang="pt-BR" dirty="0" smtClean="0"/>
              <a:t>Foco na Melhoria Contínua dos Servidores Municipais.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Procedimentos Metodológicos </a:t>
            </a:r>
            <a:endParaRPr lang="pt-BR" dirty="0"/>
          </a:p>
        </p:txBody>
      </p:sp>
      <p:pic>
        <p:nvPicPr>
          <p:cNvPr id="1026" name="Picture 2" descr="C:\Users\Felipe Asmuz\Pictures\Alvo 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04864"/>
            <a:ext cx="4300612" cy="286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74210448"/>
      </p:ext>
    </p:extLst>
  </p:cSld>
  <p:clrMapOvr>
    <a:masterClrMapping/>
  </p:clrMapOvr>
  <p:transition advClick="0" advTm="200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Levantar Necessidades de todas as áreas.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Estabelecer Grade de Capacitação por Setor.</a:t>
            </a:r>
          </a:p>
          <a:p>
            <a:endParaRPr lang="pt-BR" dirty="0"/>
          </a:p>
          <a:p>
            <a:endParaRPr lang="pt-BR" dirty="0" smtClean="0"/>
          </a:p>
          <a:p>
            <a:r>
              <a:rPr lang="pt-BR" dirty="0" smtClean="0"/>
              <a:t>Definir Prioridades de Capacitação.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 smtClean="0"/>
              <a:t>Levantamento de Necessidades de Treinamento:</a:t>
            </a:r>
          </a:p>
          <a:p>
            <a:endParaRPr lang="pt-BR" dirty="0"/>
          </a:p>
          <a:p>
            <a:r>
              <a:rPr lang="pt-BR" dirty="0" smtClean="0"/>
              <a:t>Derivadas de: Pesquisa de Campo</a:t>
            </a:r>
          </a:p>
          <a:p>
            <a:endParaRPr lang="pt-BR" dirty="0"/>
          </a:p>
          <a:p>
            <a:r>
              <a:rPr lang="pt-BR" dirty="0" smtClean="0"/>
              <a:t>Derivadas de: Entrevista com Secretários e demais Gestores Setoriais.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rgbClr val="FFC000"/>
                </a:solidFill>
              </a:rPr>
              <a:t>Formatação do Plano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2095822"/>
      </p:ext>
    </p:extLst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O Plano contempla uma série de recomendações para a Contratação, Execução e Avaliação dos Treinamentos aplicados.</a:t>
            </a:r>
          </a:p>
          <a:p>
            <a:pPr marL="109728" indent="0">
              <a:buNone/>
            </a:pPr>
            <a:endParaRPr lang="pt-BR" b="1" dirty="0" smtClean="0"/>
          </a:p>
          <a:p>
            <a:r>
              <a:rPr lang="pt-BR" b="1" dirty="0"/>
              <a:t> </a:t>
            </a:r>
            <a:r>
              <a:rPr lang="pt-BR" b="1" dirty="0" smtClean="0"/>
              <a:t>Orienta  a elaboração dos </a:t>
            </a:r>
            <a:r>
              <a:rPr lang="pt-BR" b="1" dirty="0" err="1" smtClean="0"/>
              <a:t>TRs</a:t>
            </a:r>
            <a:r>
              <a:rPr lang="pt-BR" b="1" dirty="0" smtClean="0"/>
              <a:t>.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t-BR" b="1" dirty="0" smtClean="0"/>
              <a:t>Levantamento da Demanda e Público Alvo.</a:t>
            </a:r>
          </a:p>
          <a:p>
            <a:r>
              <a:rPr lang="pt-BR" b="1" dirty="0" smtClean="0"/>
              <a:t>Orçamentação.</a:t>
            </a:r>
          </a:p>
          <a:p>
            <a:r>
              <a:rPr lang="pt-BR" b="1" dirty="0" smtClean="0"/>
              <a:t>Elaboração do TR específico.</a:t>
            </a:r>
          </a:p>
          <a:p>
            <a:r>
              <a:rPr lang="pt-BR" b="1" dirty="0" smtClean="0"/>
              <a:t>Planejamento da Execução.</a:t>
            </a:r>
          </a:p>
          <a:p>
            <a:r>
              <a:rPr lang="pt-BR" b="1" dirty="0" smtClean="0"/>
              <a:t>Avaliação do Participante e Avaliação do Gestor.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dirty="0" smtClean="0">
                <a:solidFill>
                  <a:srgbClr val="FFC000"/>
                </a:solidFill>
              </a:rPr>
              <a:t>Método de Implantação de Treinamentos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11923654"/>
      </p:ext>
    </p:extLst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>
          <a:xfrm>
            <a:off x="457200" y="1783357"/>
            <a:ext cx="4038600" cy="4525963"/>
          </a:xfrm>
        </p:spPr>
        <p:txBody>
          <a:bodyPr/>
          <a:lstStyle/>
          <a:p>
            <a:r>
              <a:rPr lang="pt-BR" b="1" dirty="0" smtClean="0"/>
              <a:t>Aplicação de Pesquisa de Campo junto à população sobre percepções acerca do atendimento.</a:t>
            </a:r>
          </a:p>
          <a:p>
            <a:endParaRPr lang="pt-BR" b="1" dirty="0" smtClean="0"/>
          </a:p>
          <a:p>
            <a:r>
              <a:rPr lang="pt-BR" b="1" dirty="0" smtClean="0"/>
              <a:t>400 entrevistas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>
          <a:xfrm>
            <a:off x="4648200" y="1783357"/>
            <a:ext cx="4038600" cy="4525963"/>
          </a:xfrm>
        </p:spPr>
        <p:txBody>
          <a:bodyPr/>
          <a:lstStyle/>
          <a:p>
            <a:r>
              <a:rPr lang="pt-BR" dirty="0" smtClean="0"/>
              <a:t>Aplicação de Pesquisa direta em 70 funcionários diretamente envolvidos no Atendimento de Linha de Frente</a:t>
            </a:r>
            <a:endParaRPr lang="pt-BR" dirty="0"/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t-BR" smtClean="0">
                <a:solidFill>
                  <a:srgbClr val="FFC000"/>
                </a:solidFill>
              </a:rPr>
              <a:t>Realização de Treinamento de Atendimento Direto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5077270"/>
      </p:ext>
    </p:extLst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pt-BR" dirty="0" smtClean="0"/>
              <a:t>A pesquisa realizada com os Cidadãos e com Funcionários apontou para um “gap” de percepção.</a:t>
            </a:r>
          </a:p>
          <a:p>
            <a:pPr marL="109728" indent="0">
              <a:buNone/>
            </a:pPr>
            <a:endParaRPr lang="pt-BR" dirty="0" smtClean="0"/>
          </a:p>
          <a:p>
            <a:r>
              <a:rPr lang="pt-BR" dirty="0" smtClean="0"/>
              <a:t>O ponto focal foi a capacidade de Resolver </a:t>
            </a:r>
            <a:r>
              <a:rPr lang="pt-BR" dirty="0"/>
              <a:t>P</a:t>
            </a:r>
            <a:r>
              <a:rPr lang="pt-BR" dirty="0" smtClean="0"/>
              <a:t>roblemas!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sz="4000" b="1" dirty="0" smtClean="0">
                <a:solidFill>
                  <a:srgbClr val="FFC000"/>
                </a:solidFill>
              </a:rPr>
              <a:t>Faço a diferença, Faço mesmo?</a:t>
            </a:r>
            <a:endParaRPr lang="pt-BR" sz="4000" b="1" dirty="0">
              <a:solidFill>
                <a:srgbClr val="FFC000"/>
              </a:solidFill>
            </a:endParaRPr>
          </a:p>
        </p:txBody>
      </p:sp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BR" dirty="0" smtClean="0">
                <a:solidFill>
                  <a:schemeClr val="bg1"/>
                </a:solidFill>
              </a:rPr>
              <a:t>Foco:</a:t>
            </a:r>
            <a:r>
              <a:rPr lang="pt-BR" dirty="0" smtClean="0"/>
              <a:t> </a:t>
            </a:r>
            <a:r>
              <a:rPr lang="pt-BR" dirty="0" smtClean="0">
                <a:solidFill>
                  <a:srgbClr val="FFC000"/>
                </a:solidFill>
              </a:rPr>
              <a:t>Resolutividade</a:t>
            </a:r>
            <a:endParaRPr lang="pt-BR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96952702"/>
      </p:ext>
    </p:extLst>
  </p:cSld>
  <p:clrMapOvr>
    <a:masterClrMapping/>
  </p:clrMapOvr>
  <p:transition advClick="0"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</TotalTime>
  <Words>473</Words>
  <Application>Microsoft Office PowerPoint</Application>
  <PresentationFormat>Apresentação na tela (4:3)</PresentationFormat>
  <Paragraphs>114</Paragraphs>
  <Slides>13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Concurso</vt:lpstr>
      <vt:lpstr>PLANO ESTRATÉGICO MUNICIPAL DE FORMAÇÃO E TREINAMENTO DOS SERVIDORES MUNICIPAIS </vt:lpstr>
      <vt:lpstr>Objetivo Central</vt:lpstr>
      <vt:lpstr>Objetivos Derivados:</vt:lpstr>
      <vt:lpstr>Objetivos Derivados:</vt:lpstr>
      <vt:lpstr>Procedimentos Metodológicos </vt:lpstr>
      <vt:lpstr>Formatação do Plano</vt:lpstr>
      <vt:lpstr>Método de Implantação de Treinamentos</vt:lpstr>
      <vt:lpstr>Realização de Treinamento de Atendimento Direto</vt:lpstr>
      <vt:lpstr>Foco: Resolutividade</vt:lpstr>
      <vt:lpstr>A GESTÃO DE RH</vt:lpstr>
      <vt:lpstr>Capacitações Já Realizadas</vt:lpstr>
      <vt:lpstr>Sugestões do Plano - Gerais</vt:lpstr>
      <vt:lpstr>GRATO  FELIZ 2016!   GRANDE REDE PNAFM 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PLANO ESTRATÉGICO MUNICIPAL DE FORMAÇÃO E TREINAMENTO DOS SERVIDORES MUNICIPAIS</dc:title>
  <dc:creator>Felipe Asmuz</dc:creator>
  <cp:lastModifiedBy>IrmaBC</cp:lastModifiedBy>
  <cp:revision>26</cp:revision>
  <dcterms:created xsi:type="dcterms:W3CDTF">2015-11-25T22:15:17Z</dcterms:created>
  <dcterms:modified xsi:type="dcterms:W3CDTF">2015-12-02T18:03:19Z</dcterms:modified>
</cp:coreProperties>
</file>