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FB27"/>
    <a:srgbClr val="F6FC10"/>
    <a:srgbClr val="0392BF"/>
    <a:srgbClr val="E6E6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75" autoAdjust="0"/>
    <p:restoredTop sz="94660"/>
  </p:normalViewPr>
  <p:slideViewPr>
    <p:cSldViewPr>
      <p:cViewPr varScale="1">
        <p:scale>
          <a:sx n="109" d="100"/>
          <a:sy n="10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8BEB89-6A18-4FD1-9A86-21AA531C6DD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31BC5C-D0FF-414B-8141-CAC5A66383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1538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7435" tIns="43717" rIns="87435" bIns="43717" anchor="ctr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>
              <a:latin typeface="Calibri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38775" cy="40767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30639-34D9-47EA-88A5-4BD636D8029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806C0-ADC2-46B2-9510-D32A59DBE0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FCB93-FFBE-490C-9106-4637D51D446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26A48-C8B4-409C-AB0A-B2066B649C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4C6B-E0AE-476C-AB8A-E45059B1BB3E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008D4-B81B-4A74-BA43-92CA213E54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70A9-7489-4AB4-A884-F69C3A940C2D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E7B6B-9BE9-48FD-9AF1-55DFEC9957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40FBA-E68A-4FBF-BB4A-427075663B2B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67D6D-C04D-4332-8D6E-20726CA7FA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638E-1D80-461B-BBA0-68887556413C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2DF0-E507-4C0A-BCDF-07DA2AFD91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1547B-868C-4DEE-9310-E77B2DEAE137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338FD-B1FE-48C1-ACCF-28804F1271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D4B32-7DAE-4405-89D0-1F55FE4877BE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72D01-4EC2-410A-922E-FFFB60B204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EF84-249F-4CAE-8B0B-7F53C2E39D89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F931-8677-402F-ABE5-4C554C82A7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96961-2848-4718-9DE3-0503DF6076F3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0169-9D04-4C71-95AE-6C5A2E0FC2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D257-4142-4140-8525-43C2F310601B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D987-AFE8-4E1C-A355-CA653186C7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EC0B1F-C558-4FD9-8249-653B670367D2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848D65-ED96-44E4-BBEF-2BC14916B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6.png"/><Relationship Id="rId5" Type="http://schemas.openxmlformats.org/officeDocument/2006/relationships/image" Target="../media/image17.png"/><Relationship Id="rId15" Type="http://schemas.openxmlformats.org/officeDocument/2006/relationships/image" Target="../media/image30.png"/><Relationship Id="rId10" Type="http://schemas.openxmlformats.org/officeDocument/2006/relationships/image" Target="../media/image24.png"/><Relationship Id="rId4" Type="http://schemas.openxmlformats.org/officeDocument/2006/relationships/image" Target="../media/image16.png"/><Relationship Id="rId9" Type="http://schemas.openxmlformats.org/officeDocument/2006/relationships/image" Target="../media/image25.png"/><Relationship Id="rId1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33.png"/><Relationship Id="rId5" Type="http://schemas.openxmlformats.org/officeDocument/2006/relationships/image" Target="../media/image17.png"/><Relationship Id="rId15" Type="http://schemas.openxmlformats.org/officeDocument/2006/relationships/image" Target="../media/image24.png"/><Relationship Id="rId10" Type="http://schemas.openxmlformats.org/officeDocument/2006/relationships/image" Target="../media/image25.png"/><Relationship Id="rId4" Type="http://schemas.openxmlformats.org/officeDocument/2006/relationships/image" Target="../media/image16.png"/><Relationship Id="rId9" Type="http://schemas.openxmlformats.org/officeDocument/2006/relationships/image" Target="../media/image31.png"/><Relationship Id="rId1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38.png"/><Relationship Id="rId5" Type="http://schemas.openxmlformats.org/officeDocument/2006/relationships/image" Target="../media/image17.png"/><Relationship Id="rId15" Type="http://schemas.openxmlformats.org/officeDocument/2006/relationships/image" Target="../media/image24.png"/><Relationship Id="rId10" Type="http://schemas.openxmlformats.org/officeDocument/2006/relationships/image" Target="../media/image37.png"/><Relationship Id="rId4" Type="http://schemas.openxmlformats.org/officeDocument/2006/relationships/image" Target="../media/image16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slide" Target="slide6.xml"/><Relationship Id="rId18" Type="http://schemas.openxmlformats.org/officeDocument/2006/relationships/image" Target="../media/image46.png"/><Relationship Id="rId3" Type="http://schemas.openxmlformats.org/officeDocument/2006/relationships/image" Target="../media/image42.png"/><Relationship Id="rId21" Type="http://schemas.openxmlformats.org/officeDocument/2006/relationships/image" Target="../media/image49.png"/><Relationship Id="rId7" Type="http://schemas.openxmlformats.org/officeDocument/2006/relationships/image" Target="../media/image20.png"/><Relationship Id="rId12" Type="http://schemas.openxmlformats.org/officeDocument/2006/relationships/slide" Target="slide3.xml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43.png"/><Relationship Id="rId5" Type="http://schemas.openxmlformats.org/officeDocument/2006/relationships/image" Target="../media/image18.png"/><Relationship Id="rId15" Type="http://schemas.openxmlformats.org/officeDocument/2006/relationships/slide" Target="slide12.xml"/><Relationship Id="rId10" Type="http://schemas.openxmlformats.org/officeDocument/2006/relationships/image" Target="../media/image16.png"/><Relationship Id="rId19" Type="http://schemas.openxmlformats.org/officeDocument/2006/relationships/image" Target="../media/image47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Relationship Id="rId1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PNAFM\Desktop\Meeting.jpg"/>
          <p:cNvPicPr preferRelativeResize="0">
            <a:picLocks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CaixaDeTexto 8"/>
          <p:cNvSpPr txBox="1">
            <a:spLocks noChangeArrowheads="1"/>
          </p:cNvSpPr>
          <p:nvPr/>
        </p:nvSpPr>
        <p:spPr bwMode="auto">
          <a:xfrm>
            <a:off x="142875" y="2571750"/>
            <a:ext cx="87868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600" b="1">
                <a:latin typeface="Calibri" pitchFamily="34" charset="0"/>
              </a:rPr>
              <a:t> Metodologia Para Acompanhamento de Projetos 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PNAFM\Desktop\f19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de cantos arredondados 3"/>
          <p:cNvSpPr/>
          <p:nvPr/>
        </p:nvSpPr>
        <p:spPr>
          <a:xfrm>
            <a:off x="785813" y="2786063"/>
            <a:ext cx="7572375" cy="100012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i="1" u="sng" dirty="0"/>
              <a:t>2ª Parte </a:t>
            </a:r>
            <a:r>
              <a:rPr lang="pt-BR" sz="3600" dirty="0"/>
              <a:t>– Metodologia Gerenciamento de Projetos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tângulo de cantos arredondados 222"/>
          <p:cNvSpPr/>
          <p:nvPr/>
        </p:nvSpPr>
        <p:spPr bwMode="auto">
          <a:xfrm>
            <a:off x="7643813" y="1939925"/>
            <a:ext cx="1214437" cy="307181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sz="1100" dirty="0">
                <a:latin typeface="+mn-lt"/>
                <a:cs typeface="DejaVu Sans" pitchFamily="32" charset="0"/>
              </a:rPr>
              <a:t>Encerramento</a:t>
            </a:r>
          </a:p>
        </p:txBody>
      </p:sp>
      <p:sp>
        <p:nvSpPr>
          <p:cNvPr id="220" name="Retângulo de cantos arredondados 219"/>
          <p:cNvSpPr/>
          <p:nvPr/>
        </p:nvSpPr>
        <p:spPr bwMode="auto">
          <a:xfrm>
            <a:off x="4643438" y="1939925"/>
            <a:ext cx="2928937" cy="307181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sz="1400" dirty="0">
                <a:latin typeface="+mn-lt"/>
                <a:cs typeface="DejaVu Sans" pitchFamily="32" charset="0"/>
              </a:rPr>
              <a:t>Execução</a:t>
            </a:r>
          </a:p>
        </p:txBody>
      </p:sp>
      <p:sp>
        <p:nvSpPr>
          <p:cNvPr id="217" name="Retângulo de cantos arredondados 216"/>
          <p:cNvSpPr/>
          <p:nvPr/>
        </p:nvSpPr>
        <p:spPr bwMode="auto">
          <a:xfrm>
            <a:off x="2214563" y="1939925"/>
            <a:ext cx="2357437" cy="307181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sz="1400" dirty="0">
                <a:latin typeface="+mn-lt"/>
                <a:cs typeface="DejaVu Sans" pitchFamily="32" charset="0"/>
              </a:rPr>
              <a:t>Planejamento</a:t>
            </a:r>
          </a:p>
        </p:txBody>
      </p:sp>
      <p:sp>
        <p:nvSpPr>
          <p:cNvPr id="216" name="Retângulo de cantos arredondados 215"/>
          <p:cNvSpPr/>
          <p:nvPr/>
        </p:nvSpPr>
        <p:spPr bwMode="auto">
          <a:xfrm>
            <a:off x="285750" y="1939925"/>
            <a:ext cx="1857375" cy="307181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pt-BR" sz="1400" dirty="0">
                <a:latin typeface="+mn-lt"/>
                <a:cs typeface="DejaVu Sans" pitchFamily="32" charset="0"/>
              </a:rPr>
              <a:t>Iniciação</a:t>
            </a: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Metodologia de Gerenciamento de Projetos</a:t>
            </a:r>
          </a:p>
        </p:txBody>
      </p:sp>
      <p:sp>
        <p:nvSpPr>
          <p:cNvPr id="12295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Fluxo Geral Metodologia</a:t>
            </a:r>
          </a:p>
        </p:txBody>
      </p:sp>
      <p:grpSp>
        <p:nvGrpSpPr>
          <p:cNvPr id="12296" name="Group 42"/>
          <p:cNvGrpSpPr>
            <a:grpSpLocks/>
          </p:cNvGrpSpPr>
          <p:nvPr/>
        </p:nvGrpSpPr>
        <p:grpSpPr bwMode="auto">
          <a:xfrm>
            <a:off x="7715250" y="3530600"/>
            <a:ext cx="1138238" cy="552450"/>
            <a:chOff x="4911" y="1546"/>
            <a:chExt cx="717" cy="348"/>
          </a:xfrm>
        </p:grpSpPr>
        <p:pic>
          <p:nvPicPr>
            <p:cNvPr id="12338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1" y="1546"/>
              <a:ext cx="718" cy="3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39" name="Text Box 44"/>
            <p:cNvSpPr txBox="1">
              <a:spLocks noChangeArrowheads="1"/>
            </p:cNvSpPr>
            <p:nvPr/>
          </p:nvSpPr>
          <p:spPr bwMode="auto">
            <a:xfrm>
              <a:off x="4950" y="1571"/>
              <a:ext cx="635" cy="2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Encerramento Geral</a:t>
              </a:r>
            </a:p>
          </p:txBody>
        </p:sp>
      </p:grpSp>
      <p:cxnSp>
        <p:nvCxnSpPr>
          <p:cNvPr id="12297" name="AutoShape 49"/>
          <p:cNvCxnSpPr>
            <a:cxnSpLocks noChangeShapeType="1"/>
          </p:cNvCxnSpPr>
          <p:nvPr/>
        </p:nvCxnSpPr>
        <p:spPr bwMode="auto">
          <a:xfrm rot="16200000" flipV="1">
            <a:off x="7912101" y="3200400"/>
            <a:ext cx="736600" cy="3175"/>
          </a:xfrm>
          <a:prstGeom prst="straightConnector1">
            <a:avLst/>
          </a:prstGeom>
          <a:noFill/>
          <a:ln w="936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2298" name="Group 53"/>
          <p:cNvGrpSpPr>
            <a:grpSpLocks/>
          </p:cNvGrpSpPr>
          <p:nvPr/>
        </p:nvGrpSpPr>
        <p:grpSpPr bwMode="auto">
          <a:xfrm>
            <a:off x="357188" y="2333625"/>
            <a:ext cx="928687" cy="392113"/>
            <a:chOff x="227" y="907"/>
            <a:chExt cx="475" cy="206"/>
          </a:xfrm>
        </p:grpSpPr>
        <p:pic>
          <p:nvPicPr>
            <p:cNvPr id="12336" name="Picture 5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" y="907"/>
              <a:ext cx="476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37" name="Text Box 55"/>
            <p:cNvSpPr txBox="1">
              <a:spLocks noChangeArrowheads="1"/>
            </p:cNvSpPr>
            <p:nvPr/>
          </p:nvSpPr>
          <p:spPr bwMode="auto">
            <a:xfrm>
              <a:off x="265" y="949"/>
              <a:ext cx="403" cy="1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Inicio</a:t>
              </a:r>
            </a:p>
          </p:txBody>
        </p:sp>
      </p:grpSp>
      <p:grpSp>
        <p:nvGrpSpPr>
          <p:cNvPr id="12299" name="Group 53"/>
          <p:cNvGrpSpPr>
            <a:grpSpLocks/>
          </p:cNvGrpSpPr>
          <p:nvPr/>
        </p:nvGrpSpPr>
        <p:grpSpPr bwMode="auto">
          <a:xfrm>
            <a:off x="7848600" y="2368550"/>
            <a:ext cx="858838" cy="465138"/>
            <a:chOff x="227" y="922"/>
            <a:chExt cx="476" cy="207"/>
          </a:xfrm>
        </p:grpSpPr>
        <p:pic>
          <p:nvPicPr>
            <p:cNvPr id="12334" name="Picture 5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" y="922"/>
              <a:ext cx="476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35" name="Text Box 55"/>
            <p:cNvSpPr txBox="1">
              <a:spLocks noChangeArrowheads="1"/>
            </p:cNvSpPr>
            <p:nvPr/>
          </p:nvSpPr>
          <p:spPr bwMode="auto">
            <a:xfrm>
              <a:off x="265" y="949"/>
              <a:ext cx="403" cy="1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Termino</a:t>
              </a:r>
            </a:p>
          </p:txBody>
        </p:sp>
      </p:grpSp>
      <p:grpSp>
        <p:nvGrpSpPr>
          <p:cNvPr id="12300" name="Group 68"/>
          <p:cNvGrpSpPr>
            <a:grpSpLocks/>
          </p:cNvGrpSpPr>
          <p:nvPr/>
        </p:nvGrpSpPr>
        <p:grpSpPr bwMode="auto">
          <a:xfrm>
            <a:off x="4102100" y="5391150"/>
            <a:ext cx="1474788" cy="620713"/>
            <a:chOff x="2584" y="3667"/>
            <a:chExt cx="929" cy="391"/>
          </a:xfrm>
        </p:grpSpPr>
        <p:pic>
          <p:nvPicPr>
            <p:cNvPr id="12332" name="Picture 6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84" y="3667"/>
              <a:ext cx="930" cy="3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33" name="Text Box 70"/>
            <p:cNvSpPr txBox="1">
              <a:spLocks noChangeArrowheads="1"/>
            </p:cNvSpPr>
            <p:nvPr/>
          </p:nvSpPr>
          <p:spPr bwMode="auto">
            <a:xfrm>
              <a:off x="2624" y="3689"/>
              <a:ext cx="855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ATUALIZAÇÃO CRONOGRAMA</a:t>
              </a:r>
            </a:p>
          </p:txBody>
        </p:sp>
      </p:grpSp>
      <p:grpSp>
        <p:nvGrpSpPr>
          <p:cNvPr id="12301" name="Group 71"/>
          <p:cNvGrpSpPr>
            <a:grpSpLocks/>
          </p:cNvGrpSpPr>
          <p:nvPr/>
        </p:nvGrpSpPr>
        <p:grpSpPr bwMode="auto">
          <a:xfrm>
            <a:off x="5956300" y="5391150"/>
            <a:ext cx="1357313" cy="620713"/>
            <a:chOff x="3752" y="3667"/>
            <a:chExt cx="855" cy="391"/>
          </a:xfrm>
        </p:grpSpPr>
        <p:pic>
          <p:nvPicPr>
            <p:cNvPr id="12330" name="Picture 7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52" y="3667"/>
              <a:ext cx="856" cy="3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31" name="Text Box 73"/>
            <p:cNvSpPr txBox="1">
              <a:spLocks noChangeArrowheads="1"/>
            </p:cNvSpPr>
            <p:nvPr/>
          </p:nvSpPr>
          <p:spPr bwMode="auto">
            <a:xfrm>
              <a:off x="3792" y="3689"/>
              <a:ext cx="769" cy="3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ATUALIZAÇÃO DO PLANO </a:t>
              </a:r>
            </a:p>
          </p:txBody>
        </p:sp>
      </p:grpSp>
      <p:grpSp>
        <p:nvGrpSpPr>
          <p:cNvPr id="12302" name="Group 74"/>
          <p:cNvGrpSpPr>
            <a:grpSpLocks/>
          </p:cNvGrpSpPr>
          <p:nvPr/>
        </p:nvGrpSpPr>
        <p:grpSpPr bwMode="auto">
          <a:xfrm>
            <a:off x="407988" y="5391150"/>
            <a:ext cx="1535112" cy="620713"/>
            <a:chOff x="257" y="3667"/>
            <a:chExt cx="967" cy="391"/>
          </a:xfrm>
        </p:grpSpPr>
        <p:pic>
          <p:nvPicPr>
            <p:cNvPr id="12328" name="Picture 7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57" y="3667"/>
              <a:ext cx="968" cy="3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29" name="Text Box 76"/>
            <p:cNvSpPr txBox="1">
              <a:spLocks noChangeArrowheads="1"/>
            </p:cNvSpPr>
            <p:nvPr/>
          </p:nvSpPr>
          <p:spPr bwMode="auto">
            <a:xfrm>
              <a:off x="304" y="3689"/>
              <a:ext cx="878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REUNIÕES DE ACOMPANHAMENTO</a:t>
              </a:r>
            </a:p>
          </p:txBody>
        </p:sp>
      </p:grpSp>
      <p:grpSp>
        <p:nvGrpSpPr>
          <p:cNvPr id="12303" name="Group 77"/>
          <p:cNvGrpSpPr>
            <a:grpSpLocks/>
          </p:cNvGrpSpPr>
          <p:nvPr/>
        </p:nvGrpSpPr>
        <p:grpSpPr bwMode="auto">
          <a:xfrm>
            <a:off x="2309813" y="5397500"/>
            <a:ext cx="1412875" cy="608013"/>
            <a:chOff x="1455" y="3671"/>
            <a:chExt cx="890" cy="383"/>
          </a:xfrm>
        </p:grpSpPr>
        <p:pic>
          <p:nvPicPr>
            <p:cNvPr id="12326" name="Picture 7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455" y="3671"/>
              <a:ext cx="891" cy="3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27" name="Text Box 79"/>
            <p:cNvSpPr txBox="1">
              <a:spLocks noChangeArrowheads="1"/>
            </p:cNvSpPr>
            <p:nvPr/>
          </p:nvSpPr>
          <p:spPr bwMode="auto">
            <a:xfrm>
              <a:off x="1495" y="3693"/>
              <a:ext cx="81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CONTROLAR MUDANÇAS</a:t>
              </a:r>
            </a:p>
          </p:txBody>
        </p:sp>
      </p:grpSp>
      <p:grpSp>
        <p:nvGrpSpPr>
          <p:cNvPr id="12304" name="Group 80"/>
          <p:cNvGrpSpPr>
            <a:grpSpLocks/>
          </p:cNvGrpSpPr>
          <p:nvPr/>
        </p:nvGrpSpPr>
        <p:grpSpPr bwMode="auto">
          <a:xfrm>
            <a:off x="7675563" y="5391150"/>
            <a:ext cx="1258887" cy="620713"/>
            <a:chOff x="4835" y="3667"/>
            <a:chExt cx="793" cy="391"/>
          </a:xfrm>
        </p:grpSpPr>
        <p:pic>
          <p:nvPicPr>
            <p:cNvPr id="12324" name="Picture 8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835" y="3667"/>
              <a:ext cx="794" cy="3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25" name="Text Box 82"/>
            <p:cNvSpPr txBox="1">
              <a:spLocks noChangeArrowheads="1"/>
            </p:cNvSpPr>
            <p:nvPr/>
          </p:nvSpPr>
          <p:spPr bwMode="auto">
            <a:xfrm>
              <a:off x="4874" y="3689"/>
              <a:ext cx="720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APROVAR</a:t>
              </a:r>
              <a:b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</a:b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MUDANÇAS </a:t>
              </a:r>
            </a:p>
          </p:txBody>
        </p:sp>
      </p:grpSp>
      <p:sp>
        <p:nvSpPr>
          <p:cNvPr id="12305" name="Rectangle 2"/>
          <p:cNvSpPr>
            <a:spLocks noChangeArrowheads="1"/>
          </p:cNvSpPr>
          <p:nvPr/>
        </p:nvSpPr>
        <p:spPr bwMode="auto">
          <a:xfrm>
            <a:off x="285750" y="1643063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Ciclo de Vida de Projetos</a:t>
            </a:r>
          </a:p>
        </p:txBody>
      </p:sp>
      <p:sp>
        <p:nvSpPr>
          <p:cNvPr id="12306" name="Rectangle 2"/>
          <p:cNvSpPr>
            <a:spLocks noChangeArrowheads="1"/>
          </p:cNvSpPr>
          <p:nvPr/>
        </p:nvSpPr>
        <p:spPr bwMode="auto">
          <a:xfrm>
            <a:off x="285750" y="5083175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Monitoramento e Controle</a:t>
            </a:r>
          </a:p>
        </p:txBody>
      </p:sp>
      <p:grpSp>
        <p:nvGrpSpPr>
          <p:cNvPr id="12307" name="Group 42"/>
          <p:cNvGrpSpPr>
            <a:grpSpLocks/>
          </p:cNvGrpSpPr>
          <p:nvPr/>
        </p:nvGrpSpPr>
        <p:grpSpPr bwMode="auto">
          <a:xfrm>
            <a:off x="2071688" y="3316288"/>
            <a:ext cx="2714625" cy="552450"/>
            <a:chOff x="4911" y="1546"/>
            <a:chExt cx="717" cy="348"/>
          </a:xfrm>
        </p:grpSpPr>
        <p:pic>
          <p:nvPicPr>
            <p:cNvPr id="12322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1" y="1546"/>
              <a:ext cx="718" cy="3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23" name="Text Box 44"/>
            <p:cNvSpPr txBox="1">
              <a:spLocks noChangeArrowheads="1"/>
            </p:cNvSpPr>
            <p:nvPr/>
          </p:nvSpPr>
          <p:spPr bwMode="auto">
            <a:xfrm>
              <a:off x="4950" y="1571"/>
              <a:ext cx="635" cy="2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Processos Fase 1 -  Concepção</a:t>
              </a:r>
            </a:p>
          </p:txBody>
        </p:sp>
      </p:grpSp>
      <p:grpSp>
        <p:nvGrpSpPr>
          <p:cNvPr id="12308" name="Group 42"/>
          <p:cNvGrpSpPr>
            <a:grpSpLocks/>
          </p:cNvGrpSpPr>
          <p:nvPr/>
        </p:nvGrpSpPr>
        <p:grpSpPr bwMode="auto">
          <a:xfrm>
            <a:off x="2000250" y="3887788"/>
            <a:ext cx="4286250" cy="552450"/>
            <a:chOff x="4911" y="1546"/>
            <a:chExt cx="717" cy="348"/>
          </a:xfrm>
        </p:grpSpPr>
        <p:pic>
          <p:nvPicPr>
            <p:cNvPr id="12320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1" y="1546"/>
              <a:ext cx="718" cy="3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21" name="Text Box 44"/>
            <p:cNvSpPr txBox="1">
              <a:spLocks noChangeArrowheads="1"/>
            </p:cNvSpPr>
            <p:nvPr/>
          </p:nvSpPr>
          <p:spPr bwMode="auto">
            <a:xfrm>
              <a:off x="4950" y="1571"/>
              <a:ext cx="635" cy="2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Processos Fase 2 -  Captação de Recursos</a:t>
              </a:r>
            </a:p>
          </p:txBody>
        </p:sp>
      </p:grpSp>
      <p:grpSp>
        <p:nvGrpSpPr>
          <p:cNvPr id="12309" name="Group 42"/>
          <p:cNvGrpSpPr>
            <a:grpSpLocks/>
          </p:cNvGrpSpPr>
          <p:nvPr/>
        </p:nvGrpSpPr>
        <p:grpSpPr bwMode="auto">
          <a:xfrm>
            <a:off x="1928813" y="4459288"/>
            <a:ext cx="6000750" cy="552450"/>
            <a:chOff x="4911" y="1546"/>
            <a:chExt cx="717" cy="348"/>
          </a:xfrm>
        </p:grpSpPr>
        <p:pic>
          <p:nvPicPr>
            <p:cNvPr id="12318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1" y="1546"/>
              <a:ext cx="718" cy="3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19" name="Text Box 44"/>
            <p:cNvSpPr txBox="1">
              <a:spLocks noChangeArrowheads="1"/>
            </p:cNvSpPr>
            <p:nvPr/>
          </p:nvSpPr>
          <p:spPr bwMode="auto">
            <a:xfrm>
              <a:off x="4950" y="1571"/>
              <a:ext cx="635" cy="2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Processos Fase 3 -  Realização</a:t>
              </a:r>
            </a:p>
          </p:txBody>
        </p:sp>
      </p:grpSp>
      <p:cxnSp>
        <p:nvCxnSpPr>
          <p:cNvPr id="12310" name="AutoShape 79"/>
          <p:cNvCxnSpPr>
            <a:cxnSpLocks noChangeShapeType="1"/>
          </p:cNvCxnSpPr>
          <p:nvPr/>
        </p:nvCxnSpPr>
        <p:spPr bwMode="auto">
          <a:xfrm flipV="1">
            <a:off x="7569200" y="4000500"/>
            <a:ext cx="712788" cy="714375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2311" name="AutoShape 79"/>
          <p:cNvCxnSpPr>
            <a:cxnSpLocks noChangeShapeType="1"/>
          </p:cNvCxnSpPr>
          <p:nvPr/>
        </p:nvCxnSpPr>
        <p:spPr bwMode="auto">
          <a:xfrm rot="16200000" flipH="1">
            <a:off x="892969" y="2582069"/>
            <a:ext cx="330200" cy="465138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2312" name="AutoShape 79"/>
          <p:cNvCxnSpPr>
            <a:cxnSpLocks noChangeShapeType="1"/>
          </p:cNvCxnSpPr>
          <p:nvPr/>
        </p:nvCxnSpPr>
        <p:spPr bwMode="auto">
          <a:xfrm rot="16200000" flipH="1">
            <a:off x="3733007" y="3474244"/>
            <a:ext cx="101600" cy="725487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2313" name="AutoShape 79"/>
          <p:cNvCxnSpPr>
            <a:cxnSpLocks noChangeShapeType="1"/>
          </p:cNvCxnSpPr>
          <p:nvPr/>
        </p:nvCxnSpPr>
        <p:spPr bwMode="auto">
          <a:xfrm rot="16200000" flipH="1">
            <a:off x="4450556" y="4037807"/>
            <a:ext cx="141287" cy="78105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2314" name="Group 42"/>
          <p:cNvGrpSpPr>
            <a:grpSpLocks/>
          </p:cNvGrpSpPr>
          <p:nvPr/>
        </p:nvGrpSpPr>
        <p:grpSpPr bwMode="auto">
          <a:xfrm>
            <a:off x="1143000" y="2725738"/>
            <a:ext cx="2714625" cy="552450"/>
            <a:chOff x="4911" y="1546"/>
            <a:chExt cx="717" cy="348"/>
          </a:xfrm>
        </p:grpSpPr>
        <p:pic>
          <p:nvPicPr>
            <p:cNvPr id="12316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1" y="1546"/>
              <a:ext cx="718" cy="3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317" name="Text Box 44"/>
            <p:cNvSpPr txBox="1">
              <a:spLocks noChangeArrowheads="1"/>
            </p:cNvSpPr>
            <p:nvPr/>
          </p:nvSpPr>
          <p:spPr bwMode="auto">
            <a:xfrm>
              <a:off x="4950" y="1571"/>
              <a:ext cx="635" cy="2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1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Processos Fase 0 - Iniciação</a:t>
              </a:r>
            </a:p>
          </p:txBody>
        </p:sp>
      </p:grpSp>
      <p:cxnSp>
        <p:nvCxnSpPr>
          <p:cNvPr id="12315" name="AutoShape 79"/>
          <p:cNvCxnSpPr>
            <a:cxnSpLocks noChangeShapeType="1"/>
          </p:cNvCxnSpPr>
          <p:nvPr/>
        </p:nvCxnSpPr>
        <p:spPr bwMode="auto">
          <a:xfrm rot="16200000" flipH="1">
            <a:off x="2874169" y="2813844"/>
            <a:ext cx="101600" cy="865188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Metodologia de Gerenciamento de Projetos</a:t>
            </a: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Fase 0 – Iniciação e Planejamento</a:t>
            </a:r>
          </a:p>
        </p:txBody>
      </p:sp>
      <p:sp>
        <p:nvSpPr>
          <p:cNvPr id="215" name="Rectangle 2"/>
          <p:cNvSpPr>
            <a:spLocks noChangeArrowheads="1"/>
          </p:cNvSpPr>
          <p:nvPr/>
        </p:nvSpPr>
        <p:spPr bwMode="auto">
          <a:xfrm>
            <a:off x="285750" y="1643063"/>
            <a:ext cx="1357313" cy="225425"/>
          </a:xfrm>
          <a:prstGeom prst="rect">
            <a:avLst/>
          </a:prstGeom>
          <a:solidFill>
            <a:schemeClr val="bg1">
              <a:lumMod val="75000"/>
            </a:schemeClr>
          </a:solidFill>
          <a:ln w="2556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latin typeface="+mn-lt"/>
                <a:cs typeface="Arial" charset="0"/>
              </a:rPr>
              <a:t>Papel</a:t>
            </a:r>
            <a:endParaRPr lang="en-GB" sz="1400" b="1" dirty="0">
              <a:latin typeface="+mn-lt"/>
              <a:cs typeface="Arial" charset="0"/>
            </a:endParaRPr>
          </a:p>
        </p:txBody>
      </p:sp>
      <p:cxnSp>
        <p:nvCxnSpPr>
          <p:cNvPr id="13317" name="Conector reto 75"/>
          <p:cNvCxnSpPr>
            <a:cxnSpLocks noChangeShapeType="1"/>
          </p:cNvCxnSpPr>
          <p:nvPr/>
        </p:nvCxnSpPr>
        <p:spPr bwMode="auto">
          <a:xfrm rot="5400000">
            <a:off x="-394494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1714500" y="1654175"/>
            <a:ext cx="2214563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Iniciação</a:t>
            </a:r>
          </a:p>
        </p:txBody>
      </p:sp>
      <p:cxnSp>
        <p:nvCxnSpPr>
          <p:cNvPr id="13319" name="Conector reto 79"/>
          <p:cNvCxnSpPr>
            <a:cxnSpLocks noChangeShapeType="1"/>
          </p:cNvCxnSpPr>
          <p:nvPr/>
        </p:nvCxnSpPr>
        <p:spPr bwMode="auto">
          <a:xfrm rot="5400000">
            <a:off x="1891506" y="3915569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3320" name="Rectangle 2"/>
          <p:cNvSpPr>
            <a:spLocks noChangeArrowheads="1"/>
          </p:cNvSpPr>
          <p:nvPr/>
        </p:nvSpPr>
        <p:spPr bwMode="auto">
          <a:xfrm>
            <a:off x="4000500" y="1665288"/>
            <a:ext cx="2000250" cy="203200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Planejamento</a:t>
            </a:r>
          </a:p>
        </p:txBody>
      </p:sp>
      <p:cxnSp>
        <p:nvCxnSpPr>
          <p:cNvPr id="13321" name="Conector reto 81"/>
          <p:cNvCxnSpPr>
            <a:cxnSpLocks noChangeShapeType="1"/>
          </p:cNvCxnSpPr>
          <p:nvPr/>
        </p:nvCxnSpPr>
        <p:spPr bwMode="auto">
          <a:xfrm rot="5400000">
            <a:off x="3963987" y="3927476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3322" name="Conector reto 83"/>
          <p:cNvCxnSpPr>
            <a:cxnSpLocks noChangeShapeType="1"/>
          </p:cNvCxnSpPr>
          <p:nvPr/>
        </p:nvCxnSpPr>
        <p:spPr bwMode="auto">
          <a:xfrm rot="5400000">
            <a:off x="5392737" y="3938588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349250" y="2259013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Patrocinador/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Gestor</a:t>
            </a:r>
          </a:p>
        </p:txBody>
      </p:sp>
      <p:grpSp>
        <p:nvGrpSpPr>
          <p:cNvPr id="13324" name="Group 11"/>
          <p:cNvGrpSpPr>
            <a:grpSpLocks/>
          </p:cNvGrpSpPr>
          <p:nvPr/>
        </p:nvGrpSpPr>
        <p:grpSpPr bwMode="auto">
          <a:xfrm>
            <a:off x="1154113" y="2330450"/>
            <a:ext cx="214312" cy="466725"/>
            <a:chOff x="529" y="675"/>
            <a:chExt cx="135" cy="294"/>
          </a:xfrm>
        </p:grpSpPr>
        <p:grpSp>
          <p:nvGrpSpPr>
            <p:cNvPr id="13375" name="Group 12"/>
            <p:cNvGrpSpPr>
              <a:grpSpLocks/>
            </p:cNvGrpSpPr>
            <p:nvPr/>
          </p:nvGrpSpPr>
          <p:grpSpPr bwMode="auto">
            <a:xfrm>
              <a:off x="529" y="763"/>
              <a:ext cx="136" cy="207"/>
              <a:chOff x="529" y="763"/>
              <a:chExt cx="136" cy="207"/>
            </a:xfrm>
          </p:grpSpPr>
          <p:pic>
            <p:nvPicPr>
              <p:cNvPr id="13379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9" y="763"/>
                <a:ext cx="136" cy="2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80" name="Text Box 14"/>
              <p:cNvSpPr txBox="1">
                <a:spLocks noChangeArrowheads="1"/>
              </p:cNvSpPr>
              <p:nvPr/>
            </p:nvSpPr>
            <p:spPr bwMode="auto">
              <a:xfrm>
                <a:off x="571" y="782"/>
                <a:ext cx="54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3376" name="Group 15"/>
            <p:cNvGrpSpPr>
              <a:grpSpLocks/>
            </p:cNvGrpSpPr>
            <p:nvPr/>
          </p:nvGrpSpPr>
          <p:grpSpPr bwMode="auto">
            <a:xfrm>
              <a:off x="556" y="675"/>
              <a:ext cx="108" cy="131"/>
              <a:chOff x="556" y="675"/>
              <a:chExt cx="108" cy="131"/>
            </a:xfrm>
          </p:grpSpPr>
          <p:pic>
            <p:nvPicPr>
              <p:cNvPr id="13377" name="Picture 1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" y="675"/>
                <a:ext cx="108" cy="1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78" name="Text Box 17"/>
              <p:cNvSpPr txBox="1">
                <a:spLocks noChangeArrowheads="1"/>
              </p:cNvSpPr>
              <p:nvPr/>
            </p:nvSpPr>
            <p:spPr bwMode="auto">
              <a:xfrm>
                <a:off x="592" y="703"/>
                <a:ext cx="42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3325" name="Text Box 18"/>
          <p:cNvSpPr txBox="1">
            <a:spLocks noChangeArrowheads="1"/>
          </p:cNvSpPr>
          <p:nvPr/>
        </p:nvSpPr>
        <p:spPr bwMode="auto">
          <a:xfrm>
            <a:off x="349250" y="3827463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Gerente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</a:t>
            </a:r>
          </a:p>
        </p:txBody>
      </p:sp>
      <p:grpSp>
        <p:nvGrpSpPr>
          <p:cNvPr id="13326" name="Group 19"/>
          <p:cNvGrpSpPr>
            <a:grpSpLocks/>
          </p:cNvGrpSpPr>
          <p:nvPr/>
        </p:nvGrpSpPr>
        <p:grpSpPr bwMode="auto">
          <a:xfrm>
            <a:off x="1182688" y="3900488"/>
            <a:ext cx="214312" cy="468312"/>
            <a:chOff x="547" y="2209"/>
            <a:chExt cx="135" cy="295"/>
          </a:xfrm>
        </p:grpSpPr>
        <p:grpSp>
          <p:nvGrpSpPr>
            <p:cNvPr id="13369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3373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74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3370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3371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72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grpSp>
        <p:nvGrpSpPr>
          <p:cNvPr id="13327" name="Group 68"/>
          <p:cNvGrpSpPr>
            <a:grpSpLocks/>
          </p:cNvGrpSpPr>
          <p:nvPr/>
        </p:nvGrpSpPr>
        <p:grpSpPr bwMode="auto">
          <a:xfrm>
            <a:off x="1143000" y="5297488"/>
            <a:ext cx="214313" cy="466725"/>
            <a:chOff x="584" y="3690"/>
            <a:chExt cx="135" cy="294"/>
          </a:xfrm>
        </p:grpSpPr>
        <p:grpSp>
          <p:nvGrpSpPr>
            <p:cNvPr id="13363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3367" name="Picture 7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68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3364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3365" name="Picture 7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3366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3328" name="Text Box 75"/>
          <p:cNvSpPr txBox="1">
            <a:spLocks noChangeArrowheads="1"/>
          </p:cNvSpPr>
          <p:nvPr/>
        </p:nvSpPr>
        <p:spPr bwMode="auto">
          <a:xfrm>
            <a:off x="242888" y="5329238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Analista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Projetos / PMO</a:t>
            </a:r>
          </a:p>
        </p:txBody>
      </p:sp>
      <p:grpSp>
        <p:nvGrpSpPr>
          <p:cNvPr id="13329" name="Group 7"/>
          <p:cNvGrpSpPr>
            <a:grpSpLocks/>
          </p:cNvGrpSpPr>
          <p:nvPr/>
        </p:nvGrpSpPr>
        <p:grpSpPr bwMode="auto">
          <a:xfrm>
            <a:off x="1709738" y="1903413"/>
            <a:ext cx="944562" cy="327025"/>
            <a:chOff x="807" y="716"/>
            <a:chExt cx="595" cy="206"/>
          </a:xfrm>
        </p:grpSpPr>
        <p:pic>
          <p:nvPicPr>
            <p:cNvPr id="13361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07" y="716"/>
              <a:ext cx="596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62" name="Text Box 9"/>
            <p:cNvSpPr txBox="1">
              <a:spLocks noChangeArrowheads="1"/>
            </p:cNvSpPr>
            <p:nvPr/>
          </p:nvSpPr>
          <p:spPr bwMode="auto">
            <a:xfrm>
              <a:off x="851" y="758"/>
              <a:ext cx="514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Início</a:t>
              </a:r>
            </a:p>
          </p:txBody>
        </p:sp>
      </p:grpSp>
      <p:sp>
        <p:nvSpPr>
          <p:cNvPr id="13330" name="AutoShape 44"/>
          <p:cNvSpPr>
            <a:spLocks noChangeArrowheads="1"/>
          </p:cNvSpPr>
          <p:nvPr/>
        </p:nvSpPr>
        <p:spPr bwMode="auto">
          <a:xfrm>
            <a:off x="1643063" y="3163888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Realizar Levantamento Inicial</a:t>
            </a:r>
          </a:p>
        </p:txBody>
      </p:sp>
      <p:sp>
        <p:nvSpPr>
          <p:cNvPr id="13331" name="AutoShape 63"/>
          <p:cNvSpPr>
            <a:spLocks noChangeArrowheads="1"/>
          </p:cNvSpPr>
          <p:nvPr/>
        </p:nvSpPr>
        <p:spPr bwMode="auto">
          <a:xfrm>
            <a:off x="2714625" y="4225925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Elaborar  Termo de Abertura</a:t>
            </a:r>
          </a:p>
        </p:txBody>
      </p:sp>
      <p:grpSp>
        <p:nvGrpSpPr>
          <p:cNvPr id="13332" name="Group 64"/>
          <p:cNvGrpSpPr>
            <a:grpSpLocks/>
          </p:cNvGrpSpPr>
          <p:nvPr/>
        </p:nvGrpSpPr>
        <p:grpSpPr bwMode="auto">
          <a:xfrm>
            <a:off x="3429000" y="4483100"/>
            <a:ext cx="520700" cy="441325"/>
            <a:chOff x="1821" y="2531"/>
            <a:chExt cx="328" cy="278"/>
          </a:xfrm>
        </p:grpSpPr>
        <p:pic>
          <p:nvPicPr>
            <p:cNvPr id="13359" name="Picture 6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21" y="2531"/>
              <a:ext cx="328" cy="2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60" name="Text Box 66"/>
            <p:cNvSpPr txBox="1">
              <a:spLocks noChangeArrowheads="1"/>
            </p:cNvSpPr>
            <p:nvPr/>
          </p:nvSpPr>
          <p:spPr bwMode="auto">
            <a:xfrm>
              <a:off x="1880" y="2570"/>
              <a:ext cx="211" cy="1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TAP</a:t>
              </a:r>
            </a:p>
          </p:txBody>
        </p:sp>
      </p:grpSp>
      <p:sp>
        <p:nvSpPr>
          <p:cNvPr id="13333" name="AutoShape 77"/>
          <p:cNvSpPr>
            <a:spLocks noChangeArrowheads="1"/>
          </p:cNvSpPr>
          <p:nvPr/>
        </p:nvSpPr>
        <p:spPr bwMode="auto">
          <a:xfrm>
            <a:off x="2714625" y="2222500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Aprovar e Emitir  Termo de Abertura</a:t>
            </a:r>
          </a:p>
        </p:txBody>
      </p:sp>
      <p:cxnSp>
        <p:nvCxnSpPr>
          <p:cNvPr id="13334" name="AutoShape 78"/>
          <p:cNvCxnSpPr>
            <a:cxnSpLocks noChangeShapeType="1"/>
            <a:stCxn id="13331" idx="0"/>
            <a:endCxn id="13333" idx="2"/>
          </p:cNvCxnSpPr>
          <p:nvPr/>
        </p:nvCxnSpPr>
        <p:spPr bwMode="auto">
          <a:xfrm rot="5400000" flipH="1" flipV="1">
            <a:off x="2467769" y="3440907"/>
            <a:ext cx="1571625" cy="1587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3335" name="AutoShape 79"/>
          <p:cNvCxnSpPr>
            <a:cxnSpLocks noChangeShapeType="1"/>
            <a:stCxn id="13330" idx="2"/>
            <a:endCxn id="13331" idx="1"/>
          </p:cNvCxnSpPr>
          <p:nvPr/>
        </p:nvCxnSpPr>
        <p:spPr bwMode="auto">
          <a:xfrm rot="16200000" flipH="1">
            <a:off x="2025650" y="3752851"/>
            <a:ext cx="846137" cy="531812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3336" name="AutoShape 80"/>
          <p:cNvCxnSpPr>
            <a:cxnSpLocks noChangeShapeType="1"/>
            <a:endCxn id="13330" idx="0"/>
          </p:cNvCxnSpPr>
          <p:nvPr/>
        </p:nvCxnSpPr>
        <p:spPr bwMode="auto">
          <a:xfrm>
            <a:off x="2182813" y="2232025"/>
            <a:ext cx="1587" cy="931863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3337" name="Group 64"/>
          <p:cNvGrpSpPr>
            <a:grpSpLocks/>
          </p:cNvGrpSpPr>
          <p:nvPr/>
        </p:nvGrpSpPr>
        <p:grpSpPr bwMode="auto">
          <a:xfrm>
            <a:off x="3471863" y="2541588"/>
            <a:ext cx="519112" cy="439737"/>
            <a:chOff x="1821" y="2531"/>
            <a:chExt cx="327" cy="277"/>
          </a:xfrm>
        </p:grpSpPr>
        <p:pic>
          <p:nvPicPr>
            <p:cNvPr id="13357" name="Picture 6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21" y="2531"/>
              <a:ext cx="328" cy="2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58" name="Text Box 66"/>
            <p:cNvSpPr txBox="1">
              <a:spLocks noChangeArrowheads="1"/>
            </p:cNvSpPr>
            <p:nvPr/>
          </p:nvSpPr>
          <p:spPr bwMode="auto">
            <a:xfrm>
              <a:off x="1879" y="2570"/>
              <a:ext cx="211" cy="1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TAP</a:t>
              </a:r>
            </a:p>
          </p:txBody>
        </p:sp>
      </p:grpSp>
      <p:sp>
        <p:nvSpPr>
          <p:cNvPr id="13338" name="AutoShape 81"/>
          <p:cNvSpPr>
            <a:spLocks noChangeArrowheads="1"/>
          </p:cNvSpPr>
          <p:nvPr/>
        </p:nvSpPr>
        <p:spPr bwMode="auto">
          <a:xfrm>
            <a:off x="4146550" y="4225925"/>
            <a:ext cx="1079500" cy="468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Elaborar Plano Detalhado</a:t>
            </a:r>
          </a:p>
        </p:txBody>
      </p:sp>
      <p:grpSp>
        <p:nvGrpSpPr>
          <p:cNvPr id="13339" name="Group 82"/>
          <p:cNvGrpSpPr>
            <a:grpSpLocks/>
          </p:cNvGrpSpPr>
          <p:nvPr/>
        </p:nvGrpSpPr>
        <p:grpSpPr bwMode="auto">
          <a:xfrm>
            <a:off x="4932363" y="4589463"/>
            <a:ext cx="568325" cy="390525"/>
            <a:chOff x="3268" y="2476"/>
            <a:chExt cx="358" cy="246"/>
          </a:xfrm>
        </p:grpSpPr>
        <p:pic>
          <p:nvPicPr>
            <p:cNvPr id="13355" name="Picture 8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268" y="2476"/>
              <a:ext cx="359" cy="2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56" name="Text Box 84"/>
            <p:cNvSpPr txBox="1">
              <a:spLocks noChangeArrowheads="1"/>
            </p:cNvSpPr>
            <p:nvPr/>
          </p:nvSpPr>
          <p:spPr bwMode="auto">
            <a:xfrm>
              <a:off x="3331" y="2511"/>
              <a:ext cx="229" cy="12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PLD</a:t>
              </a:r>
            </a:p>
          </p:txBody>
        </p:sp>
      </p:grpSp>
      <p:sp>
        <p:nvSpPr>
          <p:cNvPr id="13340" name="AutoShape 77"/>
          <p:cNvSpPr>
            <a:spLocks noChangeArrowheads="1"/>
          </p:cNvSpPr>
          <p:nvPr/>
        </p:nvSpPr>
        <p:spPr bwMode="auto">
          <a:xfrm>
            <a:off x="4722813" y="2298700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Aprovar Plano Detalhado</a:t>
            </a:r>
          </a:p>
        </p:txBody>
      </p:sp>
      <p:cxnSp>
        <p:nvCxnSpPr>
          <p:cNvPr id="13341" name="AutoShape 90"/>
          <p:cNvCxnSpPr>
            <a:cxnSpLocks noChangeShapeType="1"/>
            <a:stCxn id="13340" idx="3"/>
          </p:cNvCxnSpPr>
          <p:nvPr/>
        </p:nvCxnSpPr>
        <p:spPr bwMode="auto">
          <a:xfrm>
            <a:off x="5802313" y="2514600"/>
            <a:ext cx="1770062" cy="1992313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3342" name="AutoShape 90"/>
          <p:cNvCxnSpPr>
            <a:cxnSpLocks noChangeShapeType="1"/>
            <a:stCxn id="13338" idx="0"/>
            <a:endCxn id="13340" idx="2"/>
          </p:cNvCxnSpPr>
          <p:nvPr/>
        </p:nvCxnSpPr>
        <p:spPr bwMode="auto">
          <a:xfrm rot="5400000" flipH="1" flipV="1">
            <a:off x="4226719" y="3190081"/>
            <a:ext cx="1495425" cy="576263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3343" name="Group 82"/>
          <p:cNvGrpSpPr>
            <a:grpSpLocks/>
          </p:cNvGrpSpPr>
          <p:nvPr/>
        </p:nvGrpSpPr>
        <p:grpSpPr bwMode="auto">
          <a:xfrm>
            <a:off x="5519738" y="2586038"/>
            <a:ext cx="568325" cy="390525"/>
            <a:chOff x="3268" y="2476"/>
            <a:chExt cx="358" cy="246"/>
          </a:xfrm>
        </p:grpSpPr>
        <p:pic>
          <p:nvPicPr>
            <p:cNvPr id="13353" name="Picture 8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268" y="2476"/>
              <a:ext cx="359" cy="2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54" name="Text Box 84"/>
            <p:cNvSpPr txBox="1">
              <a:spLocks noChangeArrowheads="1"/>
            </p:cNvSpPr>
            <p:nvPr/>
          </p:nvSpPr>
          <p:spPr bwMode="auto">
            <a:xfrm>
              <a:off x="3331" y="2511"/>
              <a:ext cx="229" cy="12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PLD</a:t>
              </a:r>
            </a:p>
          </p:txBody>
        </p:sp>
      </p:grpSp>
      <p:cxnSp>
        <p:nvCxnSpPr>
          <p:cNvPr id="13344" name="AutoShape 78"/>
          <p:cNvCxnSpPr>
            <a:cxnSpLocks noChangeShapeType="1"/>
            <a:stCxn id="13333" idx="3"/>
            <a:endCxn id="13338" idx="1"/>
          </p:cNvCxnSpPr>
          <p:nvPr/>
        </p:nvCxnSpPr>
        <p:spPr bwMode="auto">
          <a:xfrm>
            <a:off x="3794125" y="2438400"/>
            <a:ext cx="352425" cy="20224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3345" name="Group 4"/>
          <p:cNvGrpSpPr>
            <a:grpSpLocks/>
          </p:cNvGrpSpPr>
          <p:nvPr/>
        </p:nvGrpSpPr>
        <p:grpSpPr bwMode="auto">
          <a:xfrm>
            <a:off x="7572375" y="4316413"/>
            <a:ext cx="1258888" cy="379412"/>
            <a:chOff x="4921" y="2300"/>
            <a:chExt cx="793" cy="239"/>
          </a:xfrm>
        </p:grpSpPr>
        <p:pic>
          <p:nvPicPr>
            <p:cNvPr id="13351" name="Picture 5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921" y="2300"/>
              <a:ext cx="794" cy="2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52" name="Text Box 6"/>
            <p:cNvSpPr txBox="1">
              <a:spLocks noChangeArrowheads="1"/>
            </p:cNvSpPr>
            <p:nvPr/>
          </p:nvSpPr>
          <p:spPr bwMode="auto">
            <a:xfrm>
              <a:off x="4979" y="2350"/>
              <a:ext cx="685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Término</a:t>
              </a:r>
            </a:p>
          </p:txBody>
        </p:sp>
      </p:grpSp>
      <p:sp>
        <p:nvSpPr>
          <p:cNvPr id="13346" name="AutoShape 67"/>
          <p:cNvSpPr>
            <a:spLocks noChangeArrowheads="1"/>
          </p:cNvSpPr>
          <p:nvPr/>
        </p:nvSpPr>
        <p:spPr bwMode="auto">
          <a:xfrm>
            <a:off x="1714500" y="5508625"/>
            <a:ext cx="714375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Assessorar no uso da Metodologia de Gerenciamento por Projetos </a:t>
            </a:r>
          </a:p>
        </p:txBody>
      </p:sp>
      <p:cxnSp>
        <p:nvCxnSpPr>
          <p:cNvPr id="13347" name="Conector reto 238"/>
          <p:cNvCxnSpPr>
            <a:cxnSpLocks noChangeShapeType="1"/>
          </p:cNvCxnSpPr>
          <p:nvPr/>
        </p:nvCxnSpPr>
        <p:spPr bwMode="auto">
          <a:xfrm>
            <a:off x="285750" y="522605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3348" name="Conector reto 239"/>
          <p:cNvCxnSpPr>
            <a:cxnSpLocks noChangeShapeType="1"/>
          </p:cNvCxnSpPr>
          <p:nvPr/>
        </p:nvCxnSpPr>
        <p:spPr bwMode="auto">
          <a:xfrm>
            <a:off x="285750" y="379730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3349" name="Rectangle 2"/>
          <p:cNvSpPr>
            <a:spLocks noChangeArrowheads="1"/>
          </p:cNvSpPr>
          <p:nvPr/>
        </p:nvSpPr>
        <p:spPr bwMode="auto">
          <a:xfrm>
            <a:off x="6072188" y="1654175"/>
            <a:ext cx="135731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Execução</a:t>
            </a:r>
          </a:p>
        </p:txBody>
      </p:sp>
      <p:sp>
        <p:nvSpPr>
          <p:cNvPr id="13350" name="Rectangle 2"/>
          <p:cNvSpPr>
            <a:spLocks noChangeArrowheads="1"/>
          </p:cNvSpPr>
          <p:nvPr/>
        </p:nvSpPr>
        <p:spPr bwMode="auto">
          <a:xfrm>
            <a:off x="7500938" y="1654175"/>
            <a:ext cx="135731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Encerramento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Metodologia de Gerenciamento de Projetos</a:t>
            </a:r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Fase 1 – Concepção</a:t>
            </a:r>
          </a:p>
        </p:txBody>
      </p:sp>
      <p:sp>
        <p:nvSpPr>
          <p:cNvPr id="215" name="Rectangle 2"/>
          <p:cNvSpPr>
            <a:spLocks noChangeArrowheads="1"/>
          </p:cNvSpPr>
          <p:nvPr/>
        </p:nvSpPr>
        <p:spPr bwMode="auto">
          <a:xfrm>
            <a:off x="285750" y="1643063"/>
            <a:ext cx="1357313" cy="225425"/>
          </a:xfrm>
          <a:prstGeom prst="rect">
            <a:avLst/>
          </a:prstGeom>
          <a:solidFill>
            <a:schemeClr val="bg1">
              <a:lumMod val="75000"/>
            </a:schemeClr>
          </a:solidFill>
          <a:ln w="2556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latin typeface="+mn-lt"/>
                <a:cs typeface="Arial" charset="0"/>
              </a:rPr>
              <a:t>Papel</a:t>
            </a:r>
            <a:endParaRPr lang="en-GB" sz="1400" b="1" dirty="0">
              <a:latin typeface="+mn-lt"/>
              <a:cs typeface="Arial" charset="0"/>
            </a:endParaRPr>
          </a:p>
        </p:txBody>
      </p:sp>
      <p:cxnSp>
        <p:nvCxnSpPr>
          <p:cNvPr id="14341" name="Conector reto 75"/>
          <p:cNvCxnSpPr>
            <a:cxnSpLocks noChangeShapeType="1"/>
          </p:cNvCxnSpPr>
          <p:nvPr/>
        </p:nvCxnSpPr>
        <p:spPr bwMode="auto">
          <a:xfrm rot="5400000">
            <a:off x="-394494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714500" y="1654175"/>
            <a:ext cx="1428750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Iniciação</a:t>
            </a:r>
          </a:p>
        </p:txBody>
      </p:sp>
      <p:cxnSp>
        <p:nvCxnSpPr>
          <p:cNvPr id="14343" name="Conector reto 79"/>
          <p:cNvCxnSpPr>
            <a:cxnSpLocks noChangeShapeType="1"/>
          </p:cNvCxnSpPr>
          <p:nvPr/>
        </p:nvCxnSpPr>
        <p:spPr bwMode="auto">
          <a:xfrm rot="5400000">
            <a:off x="1105694" y="3915569"/>
            <a:ext cx="40735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4344" name="Rectangle 2"/>
          <p:cNvSpPr>
            <a:spLocks noChangeArrowheads="1"/>
          </p:cNvSpPr>
          <p:nvPr/>
        </p:nvSpPr>
        <p:spPr bwMode="auto">
          <a:xfrm>
            <a:off x="3214688" y="1665288"/>
            <a:ext cx="1357312" cy="203200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Planejamento</a:t>
            </a:r>
          </a:p>
        </p:txBody>
      </p:sp>
      <p:cxnSp>
        <p:nvCxnSpPr>
          <p:cNvPr id="14345" name="Conector reto 81"/>
          <p:cNvCxnSpPr>
            <a:cxnSpLocks noChangeShapeType="1"/>
          </p:cNvCxnSpPr>
          <p:nvPr/>
        </p:nvCxnSpPr>
        <p:spPr bwMode="auto">
          <a:xfrm rot="5400000">
            <a:off x="2535237" y="3927476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4346" name="Conector reto 83"/>
          <p:cNvCxnSpPr>
            <a:cxnSpLocks noChangeShapeType="1"/>
          </p:cNvCxnSpPr>
          <p:nvPr/>
        </p:nvCxnSpPr>
        <p:spPr bwMode="auto">
          <a:xfrm rot="5400000">
            <a:off x="5392737" y="3938588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349250" y="19399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Patrocinador/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Gestor</a:t>
            </a:r>
          </a:p>
        </p:txBody>
      </p:sp>
      <p:grpSp>
        <p:nvGrpSpPr>
          <p:cNvPr id="14348" name="Group 11"/>
          <p:cNvGrpSpPr>
            <a:grpSpLocks/>
          </p:cNvGrpSpPr>
          <p:nvPr/>
        </p:nvGrpSpPr>
        <p:grpSpPr bwMode="auto">
          <a:xfrm>
            <a:off x="1154113" y="2011363"/>
            <a:ext cx="214312" cy="466725"/>
            <a:chOff x="529" y="675"/>
            <a:chExt cx="135" cy="294"/>
          </a:xfrm>
        </p:grpSpPr>
        <p:grpSp>
          <p:nvGrpSpPr>
            <p:cNvPr id="14446" name="Group 12"/>
            <p:cNvGrpSpPr>
              <a:grpSpLocks/>
            </p:cNvGrpSpPr>
            <p:nvPr/>
          </p:nvGrpSpPr>
          <p:grpSpPr bwMode="auto">
            <a:xfrm>
              <a:off x="529" y="763"/>
              <a:ext cx="136" cy="207"/>
              <a:chOff x="529" y="763"/>
              <a:chExt cx="136" cy="207"/>
            </a:xfrm>
          </p:grpSpPr>
          <p:pic>
            <p:nvPicPr>
              <p:cNvPr id="14450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9" y="763"/>
                <a:ext cx="136" cy="2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51" name="Text Box 14"/>
              <p:cNvSpPr txBox="1">
                <a:spLocks noChangeArrowheads="1"/>
              </p:cNvSpPr>
              <p:nvPr/>
            </p:nvSpPr>
            <p:spPr bwMode="auto">
              <a:xfrm>
                <a:off x="571" y="782"/>
                <a:ext cx="54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4447" name="Group 15"/>
            <p:cNvGrpSpPr>
              <a:grpSpLocks/>
            </p:cNvGrpSpPr>
            <p:nvPr/>
          </p:nvGrpSpPr>
          <p:grpSpPr bwMode="auto">
            <a:xfrm>
              <a:off x="556" y="675"/>
              <a:ext cx="108" cy="131"/>
              <a:chOff x="556" y="675"/>
              <a:chExt cx="108" cy="131"/>
            </a:xfrm>
          </p:grpSpPr>
          <p:pic>
            <p:nvPicPr>
              <p:cNvPr id="14448" name="Picture 1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" y="675"/>
                <a:ext cx="108" cy="1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49" name="Text Box 17"/>
              <p:cNvSpPr txBox="1">
                <a:spLocks noChangeArrowheads="1"/>
              </p:cNvSpPr>
              <p:nvPr/>
            </p:nvSpPr>
            <p:spPr bwMode="auto">
              <a:xfrm>
                <a:off x="592" y="703"/>
                <a:ext cx="42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349250" y="31845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Gerente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</a:t>
            </a:r>
          </a:p>
        </p:txBody>
      </p:sp>
      <p:grpSp>
        <p:nvGrpSpPr>
          <p:cNvPr id="14350" name="Group 19"/>
          <p:cNvGrpSpPr>
            <a:grpSpLocks/>
          </p:cNvGrpSpPr>
          <p:nvPr/>
        </p:nvGrpSpPr>
        <p:grpSpPr bwMode="auto">
          <a:xfrm>
            <a:off x="1182688" y="3257550"/>
            <a:ext cx="214312" cy="468313"/>
            <a:chOff x="547" y="2209"/>
            <a:chExt cx="135" cy="295"/>
          </a:xfrm>
        </p:grpSpPr>
        <p:grpSp>
          <p:nvGrpSpPr>
            <p:cNvPr id="14440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4444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45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4441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4442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43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grpSp>
        <p:nvGrpSpPr>
          <p:cNvPr id="14351" name="Group 68"/>
          <p:cNvGrpSpPr>
            <a:grpSpLocks/>
          </p:cNvGrpSpPr>
          <p:nvPr/>
        </p:nvGrpSpPr>
        <p:grpSpPr bwMode="auto">
          <a:xfrm>
            <a:off x="1143000" y="5511800"/>
            <a:ext cx="214313" cy="466725"/>
            <a:chOff x="584" y="3690"/>
            <a:chExt cx="135" cy="294"/>
          </a:xfrm>
        </p:grpSpPr>
        <p:grpSp>
          <p:nvGrpSpPr>
            <p:cNvPr id="14434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4438" name="Picture 7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39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4435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4436" name="Picture 7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37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4352" name="Text Box 75"/>
          <p:cNvSpPr txBox="1">
            <a:spLocks noChangeArrowheads="1"/>
          </p:cNvSpPr>
          <p:nvPr/>
        </p:nvSpPr>
        <p:spPr bwMode="auto">
          <a:xfrm>
            <a:off x="242888" y="554355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Analista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Projetos / PMO</a:t>
            </a:r>
          </a:p>
        </p:txBody>
      </p:sp>
      <p:sp>
        <p:nvSpPr>
          <p:cNvPr id="14353" name="AutoShape 67"/>
          <p:cNvSpPr>
            <a:spLocks noChangeArrowheads="1"/>
          </p:cNvSpPr>
          <p:nvPr/>
        </p:nvSpPr>
        <p:spPr bwMode="auto">
          <a:xfrm>
            <a:off x="1714500" y="5583238"/>
            <a:ext cx="7143750" cy="35718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Assessorar no uso da Metodologia de Gerenciamento por Projetos </a:t>
            </a:r>
          </a:p>
        </p:txBody>
      </p:sp>
      <p:cxnSp>
        <p:nvCxnSpPr>
          <p:cNvPr id="14354" name="Conector reto 238"/>
          <p:cNvCxnSpPr>
            <a:cxnSpLocks noChangeShapeType="1"/>
          </p:cNvCxnSpPr>
          <p:nvPr/>
        </p:nvCxnSpPr>
        <p:spPr bwMode="auto">
          <a:xfrm>
            <a:off x="285750" y="4154488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4355" name="Conector reto 239"/>
          <p:cNvCxnSpPr>
            <a:cxnSpLocks noChangeShapeType="1"/>
          </p:cNvCxnSpPr>
          <p:nvPr/>
        </p:nvCxnSpPr>
        <p:spPr bwMode="auto">
          <a:xfrm>
            <a:off x="285750" y="243840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4356" name="Rectangle 2"/>
          <p:cNvSpPr>
            <a:spLocks noChangeArrowheads="1"/>
          </p:cNvSpPr>
          <p:nvPr/>
        </p:nvSpPr>
        <p:spPr bwMode="auto">
          <a:xfrm>
            <a:off x="4643438" y="1654175"/>
            <a:ext cx="278606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Execução</a:t>
            </a:r>
          </a:p>
        </p:txBody>
      </p:sp>
      <p:sp>
        <p:nvSpPr>
          <p:cNvPr id="14357" name="Rectangle 2"/>
          <p:cNvSpPr>
            <a:spLocks noChangeArrowheads="1"/>
          </p:cNvSpPr>
          <p:nvPr/>
        </p:nvSpPr>
        <p:spPr bwMode="auto">
          <a:xfrm>
            <a:off x="7500938" y="1654175"/>
            <a:ext cx="135731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Encerramento</a:t>
            </a:r>
          </a:p>
        </p:txBody>
      </p:sp>
      <p:sp>
        <p:nvSpPr>
          <p:cNvPr id="14358" name="AutoShape 1"/>
          <p:cNvSpPr>
            <a:spLocks noChangeArrowheads="1"/>
          </p:cNvSpPr>
          <p:nvPr/>
        </p:nvSpPr>
        <p:spPr bwMode="auto">
          <a:xfrm>
            <a:off x="4635500" y="2852738"/>
            <a:ext cx="3495675" cy="28733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Orientar Execução</a:t>
            </a:r>
          </a:p>
        </p:txBody>
      </p:sp>
      <p:sp>
        <p:nvSpPr>
          <p:cNvPr id="14359" name="AutoShape 2"/>
          <p:cNvSpPr>
            <a:spLocks noChangeArrowheads="1"/>
          </p:cNvSpPr>
          <p:nvPr/>
        </p:nvSpPr>
        <p:spPr bwMode="auto">
          <a:xfrm>
            <a:off x="2643188" y="2511425"/>
            <a:ext cx="6264275" cy="28733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Monitorar e Controlar</a:t>
            </a:r>
          </a:p>
        </p:txBody>
      </p:sp>
      <p:grpSp>
        <p:nvGrpSpPr>
          <p:cNvPr id="14360" name="Group 90"/>
          <p:cNvGrpSpPr>
            <a:grpSpLocks/>
          </p:cNvGrpSpPr>
          <p:nvPr/>
        </p:nvGrpSpPr>
        <p:grpSpPr bwMode="auto">
          <a:xfrm>
            <a:off x="8110538" y="2582863"/>
            <a:ext cx="579437" cy="434975"/>
            <a:chOff x="5014" y="1043"/>
            <a:chExt cx="365" cy="274"/>
          </a:xfrm>
        </p:grpSpPr>
        <p:pic>
          <p:nvPicPr>
            <p:cNvPr id="14432" name="Picture 9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14" y="1043"/>
              <a:ext cx="366" cy="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33" name="Text Box 92"/>
            <p:cNvSpPr txBox="1">
              <a:spLocks noChangeArrowheads="1"/>
            </p:cNvSpPr>
            <p:nvPr/>
          </p:nvSpPr>
          <p:spPr bwMode="auto">
            <a:xfrm>
              <a:off x="5082" y="1081"/>
              <a:ext cx="225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ATA</a:t>
              </a:r>
            </a:p>
          </p:txBody>
        </p:sp>
      </p:grpSp>
      <p:sp>
        <p:nvSpPr>
          <p:cNvPr id="14361" name="AutoShape 94"/>
          <p:cNvSpPr>
            <a:spLocks noChangeArrowheads="1"/>
          </p:cNvSpPr>
          <p:nvPr/>
        </p:nvSpPr>
        <p:spPr bwMode="auto">
          <a:xfrm>
            <a:off x="4635500" y="4154488"/>
            <a:ext cx="793750" cy="34448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Preparar Concepção e Solicitar Recurso </a:t>
            </a:r>
          </a:p>
        </p:txBody>
      </p:sp>
      <p:sp>
        <p:nvSpPr>
          <p:cNvPr id="14362" name="AutoShape 95"/>
          <p:cNvSpPr>
            <a:spLocks noChangeArrowheads="1"/>
          </p:cNvSpPr>
          <p:nvPr/>
        </p:nvSpPr>
        <p:spPr bwMode="auto">
          <a:xfrm>
            <a:off x="5500688" y="4667250"/>
            <a:ext cx="793750" cy="34448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Contratar /Alocar Fornecedores para Concepção</a:t>
            </a:r>
          </a:p>
        </p:txBody>
      </p:sp>
      <p:grpSp>
        <p:nvGrpSpPr>
          <p:cNvPr id="14363" name="Group 101"/>
          <p:cNvGrpSpPr>
            <a:grpSpLocks/>
          </p:cNvGrpSpPr>
          <p:nvPr/>
        </p:nvGrpSpPr>
        <p:grpSpPr bwMode="auto">
          <a:xfrm>
            <a:off x="7772400" y="3184525"/>
            <a:ext cx="942975" cy="327025"/>
            <a:chOff x="4942" y="646"/>
            <a:chExt cx="594" cy="206"/>
          </a:xfrm>
        </p:grpSpPr>
        <p:pic>
          <p:nvPicPr>
            <p:cNvPr id="14430" name="Picture 10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942" y="646"/>
              <a:ext cx="595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31" name="Text Box 103"/>
            <p:cNvSpPr txBox="1">
              <a:spLocks noChangeArrowheads="1"/>
            </p:cNvSpPr>
            <p:nvPr/>
          </p:nvSpPr>
          <p:spPr bwMode="auto">
            <a:xfrm>
              <a:off x="4986" y="689"/>
              <a:ext cx="513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Término</a:t>
              </a:r>
            </a:p>
          </p:txBody>
        </p:sp>
      </p:grpSp>
      <p:cxnSp>
        <p:nvCxnSpPr>
          <p:cNvPr id="14364" name="AutoShape 104"/>
          <p:cNvCxnSpPr>
            <a:cxnSpLocks noChangeShapeType="1"/>
            <a:stCxn id="14375" idx="0"/>
            <a:endCxn id="14374" idx="2"/>
          </p:cNvCxnSpPr>
          <p:nvPr/>
        </p:nvCxnSpPr>
        <p:spPr bwMode="auto">
          <a:xfrm rot="5400000" flipH="1" flipV="1">
            <a:off x="6648450" y="4048125"/>
            <a:ext cx="357188" cy="15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sp>
        <p:nvSpPr>
          <p:cNvPr id="14365" name="AutoShape 105"/>
          <p:cNvSpPr>
            <a:spLocks noChangeArrowheads="1"/>
          </p:cNvSpPr>
          <p:nvPr/>
        </p:nvSpPr>
        <p:spPr bwMode="auto">
          <a:xfrm>
            <a:off x="5500688" y="5167313"/>
            <a:ext cx="793750" cy="34448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Elaborar Projetos Técnicos</a:t>
            </a:r>
          </a:p>
        </p:txBody>
      </p:sp>
      <p:grpSp>
        <p:nvGrpSpPr>
          <p:cNvPr id="14366" name="Group 106"/>
          <p:cNvGrpSpPr>
            <a:grpSpLocks/>
          </p:cNvGrpSpPr>
          <p:nvPr/>
        </p:nvGrpSpPr>
        <p:grpSpPr bwMode="auto">
          <a:xfrm>
            <a:off x="7600950" y="7021513"/>
            <a:ext cx="454025" cy="336550"/>
            <a:chOff x="4428" y="3515"/>
            <a:chExt cx="389" cy="288"/>
          </a:xfrm>
        </p:grpSpPr>
        <p:pic>
          <p:nvPicPr>
            <p:cNvPr id="14428" name="Picture 10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428" y="3515"/>
              <a:ext cx="390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29" name="Text Box 108"/>
            <p:cNvSpPr txBox="1">
              <a:spLocks noChangeArrowheads="1"/>
            </p:cNvSpPr>
            <p:nvPr/>
          </p:nvSpPr>
          <p:spPr bwMode="auto">
            <a:xfrm>
              <a:off x="4502" y="3556"/>
              <a:ext cx="237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</a:t>
              </a:r>
            </a:p>
          </p:txBody>
        </p:sp>
      </p:grpSp>
      <p:cxnSp>
        <p:nvCxnSpPr>
          <p:cNvPr id="14367" name="AutoShape 109"/>
          <p:cNvCxnSpPr>
            <a:cxnSpLocks noChangeShapeType="1"/>
            <a:stCxn id="14361" idx="3"/>
            <a:endCxn id="14362" idx="0"/>
          </p:cNvCxnSpPr>
          <p:nvPr/>
        </p:nvCxnSpPr>
        <p:spPr bwMode="auto">
          <a:xfrm>
            <a:off x="5429250" y="4327525"/>
            <a:ext cx="468313" cy="339725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4368" name="AutoShape 111"/>
          <p:cNvCxnSpPr>
            <a:cxnSpLocks noChangeShapeType="1"/>
            <a:stCxn id="14362" idx="2"/>
            <a:endCxn id="14365" idx="0"/>
          </p:cNvCxnSpPr>
          <p:nvPr/>
        </p:nvCxnSpPr>
        <p:spPr bwMode="auto">
          <a:xfrm rot="5400000">
            <a:off x="5820569" y="5090319"/>
            <a:ext cx="155575" cy="1587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sp>
        <p:nvSpPr>
          <p:cNvPr id="14369" name="AutoShape 116"/>
          <p:cNvSpPr>
            <a:spLocks noChangeArrowheads="1"/>
          </p:cNvSpPr>
          <p:nvPr/>
        </p:nvSpPr>
        <p:spPr bwMode="auto">
          <a:xfrm>
            <a:off x="3722688" y="3725863"/>
            <a:ext cx="793750" cy="34448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Revisar Plano Detalhado</a:t>
            </a:r>
          </a:p>
        </p:txBody>
      </p:sp>
      <p:grpSp>
        <p:nvGrpSpPr>
          <p:cNvPr id="14370" name="Group 117"/>
          <p:cNvGrpSpPr>
            <a:grpSpLocks/>
          </p:cNvGrpSpPr>
          <p:nvPr/>
        </p:nvGrpSpPr>
        <p:grpSpPr bwMode="auto">
          <a:xfrm>
            <a:off x="4294188" y="3940175"/>
            <a:ext cx="396875" cy="309563"/>
            <a:chOff x="2251" y="1664"/>
            <a:chExt cx="340" cy="265"/>
          </a:xfrm>
        </p:grpSpPr>
        <p:pic>
          <p:nvPicPr>
            <p:cNvPr id="14426" name="Picture 118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251" y="1664"/>
              <a:ext cx="341" cy="2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27" name="Text Box 119"/>
            <p:cNvSpPr txBox="1">
              <a:spLocks noChangeArrowheads="1"/>
            </p:cNvSpPr>
            <p:nvPr/>
          </p:nvSpPr>
          <p:spPr bwMode="auto">
            <a:xfrm>
              <a:off x="2311" y="1697"/>
              <a:ext cx="217" cy="1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PLD</a:t>
              </a:r>
            </a:p>
          </p:txBody>
        </p:sp>
      </p:grpSp>
      <p:cxnSp>
        <p:nvCxnSpPr>
          <p:cNvPr id="14371" name="AutoShape 120"/>
          <p:cNvCxnSpPr>
            <a:cxnSpLocks noChangeShapeType="1"/>
            <a:stCxn id="14369" idx="2"/>
            <a:endCxn id="14361" idx="1"/>
          </p:cNvCxnSpPr>
          <p:nvPr/>
        </p:nvCxnSpPr>
        <p:spPr bwMode="auto">
          <a:xfrm rot="16200000" flipH="1">
            <a:off x="4248944" y="3940969"/>
            <a:ext cx="257175" cy="515937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4372" name="Group 121"/>
          <p:cNvGrpSpPr>
            <a:grpSpLocks/>
          </p:cNvGrpSpPr>
          <p:nvPr/>
        </p:nvGrpSpPr>
        <p:grpSpPr bwMode="auto">
          <a:xfrm>
            <a:off x="7643813" y="2582863"/>
            <a:ext cx="579437" cy="434975"/>
            <a:chOff x="4720" y="1043"/>
            <a:chExt cx="365" cy="274"/>
          </a:xfrm>
        </p:grpSpPr>
        <p:pic>
          <p:nvPicPr>
            <p:cNvPr id="14424" name="Picture 12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720" y="1043"/>
              <a:ext cx="366" cy="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25" name="Text Box 123"/>
            <p:cNvSpPr txBox="1">
              <a:spLocks noChangeArrowheads="1"/>
            </p:cNvSpPr>
            <p:nvPr/>
          </p:nvSpPr>
          <p:spPr bwMode="auto">
            <a:xfrm>
              <a:off x="4788" y="1081"/>
              <a:ext cx="225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grpSp>
        <p:nvGrpSpPr>
          <p:cNvPr id="14373" name="Group 124"/>
          <p:cNvGrpSpPr>
            <a:grpSpLocks/>
          </p:cNvGrpSpPr>
          <p:nvPr/>
        </p:nvGrpSpPr>
        <p:grpSpPr bwMode="auto">
          <a:xfrm>
            <a:off x="8472488" y="2592388"/>
            <a:ext cx="536575" cy="441325"/>
            <a:chOff x="5287" y="1043"/>
            <a:chExt cx="365" cy="274"/>
          </a:xfrm>
        </p:grpSpPr>
        <p:pic>
          <p:nvPicPr>
            <p:cNvPr id="14422" name="Picture 12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87" y="1043"/>
              <a:ext cx="366" cy="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23" name="Text Box 126"/>
            <p:cNvSpPr txBox="1">
              <a:spLocks noChangeArrowheads="1"/>
            </p:cNvSpPr>
            <p:nvPr/>
          </p:nvSpPr>
          <p:spPr bwMode="auto">
            <a:xfrm>
              <a:off x="5355" y="1081"/>
              <a:ext cx="225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sp>
        <p:nvSpPr>
          <p:cNvPr id="14374" name="AutoShape 96"/>
          <p:cNvSpPr>
            <a:spLocks noChangeArrowheads="1"/>
          </p:cNvSpPr>
          <p:nvPr/>
        </p:nvSpPr>
        <p:spPr bwMode="auto">
          <a:xfrm>
            <a:off x="6429375" y="3524250"/>
            <a:ext cx="793750" cy="34448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Atualizar CRO COF</a:t>
            </a:r>
          </a:p>
        </p:txBody>
      </p:sp>
      <p:sp>
        <p:nvSpPr>
          <p:cNvPr id="14375" name="AutoShape 105"/>
          <p:cNvSpPr>
            <a:spLocks noChangeArrowheads="1"/>
          </p:cNvSpPr>
          <p:nvPr/>
        </p:nvSpPr>
        <p:spPr bwMode="auto">
          <a:xfrm>
            <a:off x="6429375" y="4225925"/>
            <a:ext cx="793750" cy="34448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Obtenção de Licença Ambiental Prévia</a:t>
            </a:r>
          </a:p>
        </p:txBody>
      </p:sp>
      <p:cxnSp>
        <p:nvCxnSpPr>
          <p:cNvPr id="14376" name="AutoShape 111"/>
          <p:cNvCxnSpPr>
            <a:cxnSpLocks noChangeShapeType="1"/>
            <a:stCxn id="14365" idx="3"/>
            <a:endCxn id="14394" idx="2"/>
          </p:cNvCxnSpPr>
          <p:nvPr/>
        </p:nvCxnSpPr>
        <p:spPr bwMode="auto">
          <a:xfrm flipV="1">
            <a:off x="6294438" y="5011738"/>
            <a:ext cx="531812" cy="328612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4377" name="Group 98"/>
          <p:cNvGrpSpPr>
            <a:grpSpLocks/>
          </p:cNvGrpSpPr>
          <p:nvPr/>
        </p:nvGrpSpPr>
        <p:grpSpPr bwMode="auto">
          <a:xfrm>
            <a:off x="7080250" y="3797300"/>
            <a:ext cx="412750" cy="319088"/>
            <a:chOff x="3793" y="1746"/>
            <a:chExt cx="354" cy="273"/>
          </a:xfrm>
        </p:grpSpPr>
        <p:pic>
          <p:nvPicPr>
            <p:cNvPr id="14420" name="Picture 99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793" y="1746"/>
              <a:ext cx="355" cy="2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21" name="Text Box 100"/>
            <p:cNvSpPr txBox="1">
              <a:spLocks noChangeArrowheads="1"/>
            </p:cNvSpPr>
            <p:nvPr/>
          </p:nvSpPr>
          <p:spPr bwMode="auto">
            <a:xfrm>
              <a:off x="3856" y="1785"/>
              <a:ext cx="224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cxnSp>
        <p:nvCxnSpPr>
          <p:cNvPr id="14378" name="AutoShape 104"/>
          <p:cNvCxnSpPr>
            <a:cxnSpLocks noChangeShapeType="1"/>
            <a:stCxn id="14374" idx="3"/>
          </p:cNvCxnSpPr>
          <p:nvPr/>
        </p:nvCxnSpPr>
        <p:spPr bwMode="auto">
          <a:xfrm flipV="1">
            <a:off x="7223125" y="3513138"/>
            <a:ext cx="1022350" cy="184150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4379" name="Conector reto 238"/>
          <p:cNvCxnSpPr>
            <a:cxnSpLocks noChangeShapeType="1"/>
          </p:cNvCxnSpPr>
          <p:nvPr/>
        </p:nvCxnSpPr>
        <p:spPr bwMode="auto">
          <a:xfrm>
            <a:off x="285750" y="551021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4380" name="Text Box 18"/>
          <p:cNvSpPr txBox="1">
            <a:spLocks noChangeArrowheads="1"/>
          </p:cNvSpPr>
          <p:nvPr/>
        </p:nvSpPr>
        <p:spPr bwMode="auto">
          <a:xfrm>
            <a:off x="357188" y="504190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Equipe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Execução </a:t>
            </a:r>
          </a:p>
        </p:txBody>
      </p:sp>
      <p:grpSp>
        <p:nvGrpSpPr>
          <p:cNvPr id="14381" name="Group 19"/>
          <p:cNvGrpSpPr>
            <a:grpSpLocks/>
          </p:cNvGrpSpPr>
          <p:nvPr/>
        </p:nvGrpSpPr>
        <p:grpSpPr bwMode="auto">
          <a:xfrm>
            <a:off x="1190625" y="5114925"/>
            <a:ext cx="214313" cy="468313"/>
            <a:chOff x="547" y="2209"/>
            <a:chExt cx="135" cy="295"/>
          </a:xfrm>
        </p:grpSpPr>
        <p:grpSp>
          <p:nvGrpSpPr>
            <p:cNvPr id="14414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4418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19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4415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4416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17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4382" name="Text Box 18"/>
          <p:cNvSpPr txBox="1">
            <a:spLocks noChangeArrowheads="1"/>
          </p:cNvSpPr>
          <p:nvPr/>
        </p:nvSpPr>
        <p:spPr bwMode="auto">
          <a:xfrm>
            <a:off x="420688" y="436880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Especialista </a:t>
            </a:r>
          </a:p>
        </p:txBody>
      </p:sp>
      <p:grpSp>
        <p:nvGrpSpPr>
          <p:cNvPr id="14383" name="Group 19"/>
          <p:cNvGrpSpPr>
            <a:grpSpLocks/>
          </p:cNvGrpSpPr>
          <p:nvPr/>
        </p:nvGrpSpPr>
        <p:grpSpPr bwMode="auto">
          <a:xfrm>
            <a:off x="1254125" y="4441825"/>
            <a:ext cx="214313" cy="468313"/>
            <a:chOff x="547" y="2209"/>
            <a:chExt cx="135" cy="295"/>
          </a:xfrm>
        </p:grpSpPr>
        <p:grpSp>
          <p:nvGrpSpPr>
            <p:cNvPr id="14408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4412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13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4409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4410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4411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cxnSp>
        <p:nvCxnSpPr>
          <p:cNvPr id="14384" name="Conector reto 238"/>
          <p:cNvCxnSpPr>
            <a:cxnSpLocks noChangeShapeType="1"/>
          </p:cNvCxnSpPr>
          <p:nvPr/>
        </p:nvCxnSpPr>
        <p:spPr bwMode="auto">
          <a:xfrm>
            <a:off x="285750" y="5083175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grpSp>
        <p:nvGrpSpPr>
          <p:cNvPr id="14385" name="Group 28"/>
          <p:cNvGrpSpPr>
            <a:grpSpLocks/>
          </p:cNvGrpSpPr>
          <p:nvPr/>
        </p:nvGrpSpPr>
        <p:grpSpPr bwMode="auto">
          <a:xfrm>
            <a:off x="5065713" y="5207000"/>
            <a:ext cx="506412" cy="376238"/>
            <a:chOff x="1375" y="2744"/>
            <a:chExt cx="423" cy="314"/>
          </a:xfrm>
        </p:grpSpPr>
        <p:pic>
          <p:nvPicPr>
            <p:cNvPr id="14406" name="Picture 2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375" y="2744"/>
              <a:ext cx="424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07" name="Text Box 30"/>
            <p:cNvSpPr txBox="1">
              <a:spLocks noChangeArrowheads="1"/>
            </p:cNvSpPr>
            <p:nvPr/>
          </p:nvSpPr>
          <p:spPr bwMode="auto">
            <a:xfrm>
              <a:off x="1455" y="2789"/>
              <a:ext cx="259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</a:t>
              </a:r>
            </a:p>
          </p:txBody>
        </p:sp>
      </p:grpSp>
      <p:grpSp>
        <p:nvGrpSpPr>
          <p:cNvPr id="14386" name="Group 35"/>
          <p:cNvGrpSpPr>
            <a:grpSpLocks/>
          </p:cNvGrpSpPr>
          <p:nvPr/>
        </p:nvGrpSpPr>
        <p:grpSpPr bwMode="auto">
          <a:xfrm>
            <a:off x="5357813" y="5297488"/>
            <a:ext cx="452437" cy="357187"/>
            <a:chOff x="1387" y="2960"/>
            <a:chExt cx="381" cy="301"/>
          </a:xfrm>
        </p:grpSpPr>
        <p:pic>
          <p:nvPicPr>
            <p:cNvPr id="14404" name="Picture 3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387" y="2960"/>
              <a:ext cx="382" cy="3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05" name="Text Box 37"/>
            <p:cNvSpPr txBox="1">
              <a:spLocks noChangeArrowheads="1"/>
            </p:cNvSpPr>
            <p:nvPr/>
          </p:nvSpPr>
          <p:spPr bwMode="auto">
            <a:xfrm>
              <a:off x="1455" y="3004"/>
              <a:ext cx="248" cy="1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PTC</a:t>
              </a:r>
            </a:p>
          </p:txBody>
        </p:sp>
      </p:grpSp>
      <p:grpSp>
        <p:nvGrpSpPr>
          <p:cNvPr id="14387" name="Group 67"/>
          <p:cNvGrpSpPr>
            <a:grpSpLocks/>
          </p:cNvGrpSpPr>
          <p:nvPr/>
        </p:nvGrpSpPr>
        <p:grpSpPr bwMode="auto">
          <a:xfrm>
            <a:off x="1765300" y="1947863"/>
            <a:ext cx="1231900" cy="404812"/>
            <a:chOff x="726" y="571"/>
            <a:chExt cx="821" cy="367"/>
          </a:xfrm>
        </p:grpSpPr>
        <p:pic>
          <p:nvPicPr>
            <p:cNvPr id="14402" name="Picture 68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726" y="571"/>
              <a:ext cx="822" cy="3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03" name="Text Box 69"/>
            <p:cNvSpPr txBox="1">
              <a:spLocks noChangeArrowheads="1"/>
            </p:cNvSpPr>
            <p:nvPr/>
          </p:nvSpPr>
          <p:spPr bwMode="auto">
            <a:xfrm>
              <a:off x="840" y="587"/>
              <a:ext cx="595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Fase 0</a:t>
              </a:r>
            </a:p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Iniciação e Planejamento</a:t>
              </a:r>
            </a:p>
          </p:txBody>
        </p:sp>
      </p:grpSp>
      <p:sp>
        <p:nvSpPr>
          <p:cNvPr id="14388" name="AutoShape 85"/>
          <p:cNvSpPr>
            <a:spLocks noChangeArrowheads="1"/>
          </p:cNvSpPr>
          <p:nvPr/>
        </p:nvSpPr>
        <p:spPr bwMode="auto">
          <a:xfrm>
            <a:off x="3143250" y="2995613"/>
            <a:ext cx="1079500" cy="417512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Elaborar Cronograma e Controle Orçamentário Financeiro</a:t>
            </a:r>
          </a:p>
        </p:txBody>
      </p:sp>
      <p:grpSp>
        <p:nvGrpSpPr>
          <p:cNvPr id="14389" name="Group 87"/>
          <p:cNvGrpSpPr>
            <a:grpSpLocks/>
          </p:cNvGrpSpPr>
          <p:nvPr/>
        </p:nvGrpSpPr>
        <p:grpSpPr bwMode="auto">
          <a:xfrm>
            <a:off x="4013200" y="3368675"/>
            <a:ext cx="476250" cy="357188"/>
            <a:chOff x="4290" y="2483"/>
            <a:chExt cx="414" cy="310"/>
          </a:xfrm>
        </p:grpSpPr>
        <p:pic>
          <p:nvPicPr>
            <p:cNvPr id="14400" name="Picture 88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290" y="2483"/>
              <a:ext cx="415" cy="3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401" name="Text Box 89"/>
            <p:cNvSpPr txBox="1">
              <a:spLocks noChangeArrowheads="1"/>
            </p:cNvSpPr>
            <p:nvPr/>
          </p:nvSpPr>
          <p:spPr bwMode="auto">
            <a:xfrm>
              <a:off x="4368" y="2526"/>
              <a:ext cx="256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cxnSp>
        <p:nvCxnSpPr>
          <p:cNvPr id="14390" name="AutoShape 91"/>
          <p:cNvCxnSpPr>
            <a:cxnSpLocks noChangeShapeType="1"/>
            <a:stCxn id="14388" idx="2"/>
            <a:endCxn id="14369" idx="1"/>
          </p:cNvCxnSpPr>
          <p:nvPr/>
        </p:nvCxnSpPr>
        <p:spPr bwMode="auto">
          <a:xfrm rot="16200000" flipH="1">
            <a:off x="3459956" y="3636169"/>
            <a:ext cx="485775" cy="39688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cxnSp>
        <p:nvCxnSpPr>
          <p:cNvPr id="14391" name="AutoShape 91"/>
          <p:cNvCxnSpPr>
            <a:cxnSpLocks noChangeShapeType="1"/>
            <a:endCxn id="14388" idx="1"/>
          </p:cNvCxnSpPr>
          <p:nvPr/>
        </p:nvCxnSpPr>
        <p:spPr bwMode="auto">
          <a:xfrm rot="16200000" flipH="1">
            <a:off x="2330450" y="2392363"/>
            <a:ext cx="865188" cy="760412"/>
          </a:xfrm>
          <a:prstGeom prst="bentConnector2">
            <a:avLst/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  <p:grpSp>
        <p:nvGrpSpPr>
          <p:cNvPr id="14392" name="Group 98"/>
          <p:cNvGrpSpPr>
            <a:grpSpLocks/>
          </p:cNvGrpSpPr>
          <p:nvPr/>
        </p:nvGrpSpPr>
        <p:grpSpPr bwMode="auto">
          <a:xfrm>
            <a:off x="3786188" y="3335338"/>
            <a:ext cx="412750" cy="319087"/>
            <a:chOff x="3793" y="1746"/>
            <a:chExt cx="354" cy="273"/>
          </a:xfrm>
        </p:grpSpPr>
        <p:pic>
          <p:nvPicPr>
            <p:cNvPr id="14398" name="Picture 99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793" y="1746"/>
              <a:ext cx="355" cy="2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399" name="Text Box 100"/>
            <p:cNvSpPr txBox="1">
              <a:spLocks noChangeArrowheads="1"/>
            </p:cNvSpPr>
            <p:nvPr/>
          </p:nvSpPr>
          <p:spPr bwMode="auto">
            <a:xfrm>
              <a:off x="3856" y="1785"/>
              <a:ext cx="224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grpSp>
        <p:nvGrpSpPr>
          <p:cNvPr id="14393" name="Group 87"/>
          <p:cNvGrpSpPr>
            <a:grpSpLocks/>
          </p:cNvGrpSpPr>
          <p:nvPr/>
        </p:nvGrpSpPr>
        <p:grpSpPr bwMode="auto">
          <a:xfrm>
            <a:off x="6786563" y="3797300"/>
            <a:ext cx="476250" cy="357188"/>
            <a:chOff x="4290" y="2483"/>
            <a:chExt cx="414" cy="310"/>
          </a:xfrm>
        </p:grpSpPr>
        <p:pic>
          <p:nvPicPr>
            <p:cNvPr id="14396" name="Picture 88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290" y="2483"/>
              <a:ext cx="415" cy="3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397" name="Text Box 89"/>
            <p:cNvSpPr txBox="1">
              <a:spLocks noChangeArrowheads="1"/>
            </p:cNvSpPr>
            <p:nvPr/>
          </p:nvSpPr>
          <p:spPr bwMode="auto">
            <a:xfrm>
              <a:off x="4368" y="2526"/>
              <a:ext cx="256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sp>
        <p:nvSpPr>
          <p:cNvPr id="14394" name="AutoShape 105"/>
          <p:cNvSpPr>
            <a:spLocks noChangeArrowheads="1"/>
          </p:cNvSpPr>
          <p:nvPr/>
        </p:nvSpPr>
        <p:spPr bwMode="auto">
          <a:xfrm>
            <a:off x="6429375" y="4667250"/>
            <a:ext cx="793750" cy="34448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800">
                <a:solidFill>
                  <a:srgbClr val="000000"/>
                </a:solidFill>
                <a:latin typeface="Calibri" pitchFamily="34" charset="0"/>
              </a:rPr>
              <a:t>Verificar Qualidade das Entregas</a:t>
            </a:r>
          </a:p>
        </p:txBody>
      </p:sp>
      <p:cxnSp>
        <p:nvCxnSpPr>
          <p:cNvPr id="14395" name="AutoShape 111"/>
          <p:cNvCxnSpPr>
            <a:cxnSpLocks noChangeShapeType="1"/>
            <a:stCxn id="14394" idx="0"/>
            <a:endCxn id="14375" idx="2"/>
          </p:cNvCxnSpPr>
          <p:nvPr/>
        </p:nvCxnSpPr>
        <p:spPr bwMode="auto">
          <a:xfrm rot="16200000" flipV="1">
            <a:off x="6777831" y="4618832"/>
            <a:ext cx="96837" cy="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5000B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Metodologia de Gerenciamento de Projetos</a:t>
            </a:r>
          </a:p>
        </p:txBody>
      </p:sp>
      <p:sp>
        <p:nvSpPr>
          <p:cNvPr id="15363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Fase 2 – Captação de Recursos</a:t>
            </a:r>
          </a:p>
        </p:txBody>
      </p:sp>
      <p:sp>
        <p:nvSpPr>
          <p:cNvPr id="215" name="Rectangle 2"/>
          <p:cNvSpPr>
            <a:spLocks noChangeArrowheads="1"/>
          </p:cNvSpPr>
          <p:nvPr/>
        </p:nvSpPr>
        <p:spPr bwMode="auto">
          <a:xfrm>
            <a:off x="285750" y="1643063"/>
            <a:ext cx="1357313" cy="225425"/>
          </a:xfrm>
          <a:prstGeom prst="rect">
            <a:avLst/>
          </a:prstGeom>
          <a:solidFill>
            <a:schemeClr val="bg1">
              <a:lumMod val="75000"/>
            </a:schemeClr>
          </a:solidFill>
          <a:ln w="2556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latin typeface="+mn-lt"/>
                <a:cs typeface="Arial" charset="0"/>
              </a:rPr>
              <a:t>Papel</a:t>
            </a:r>
            <a:endParaRPr lang="en-GB" sz="1400" b="1" dirty="0">
              <a:latin typeface="+mn-lt"/>
              <a:cs typeface="Arial" charset="0"/>
            </a:endParaRPr>
          </a:p>
        </p:txBody>
      </p:sp>
      <p:cxnSp>
        <p:nvCxnSpPr>
          <p:cNvPr id="15365" name="Conector reto 75"/>
          <p:cNvCxnSpPr>
            <a:cxnSpLocks noChangeShapeType="1"/>
          </p:cNvCxnSpPr>
          <p:nvPr/>
        </p:nvCxnSpPr>
        <p:spPr bwMode="auto">
          <a:xfrm rot="5400000">
            <a:off x="-394494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1714500" y="1654175"/>
            <a:ext cx="1428750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Iniciação</a:t>
            </a:r>
          </a:p>
        </p:txBody>
      </p:sp>
      <p:cxnSp>
        <p:nvCxnSpPr>
          <p:cNvPr id="15367" name="Conector reto 79"/>
          <p:cNvCxnSpPr>
            <a:cxnSpLocks noChangeShapeType="1"/>
          </p:cNvCxnSpPr>
          <p:nvPr/>
        </p:nvCxnSpPr>
        <p:spPr bwMode="auto">
          <a:xfrm rot="5400000">
            <a:off x="1105694" y="3915569"/>
            <a:ext cx="40735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3214688" y="1665288"/>
            <a:ext cx="1357312" cy="203200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Planejamento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349250" y="19399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Patrocinador/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Gestor</a:t>
            </a:r>
          </a:p>
        </p:txBody>
      </p:sp>
      <p:grpSp>
        <p:nvGrpSpPr>
          <p:cNvPr id="15370" name="Group 11"/>
          <p:cNvGrpSpPr>
            <a:grpSpLocks/>
          </p:cNvGrpSpPr>
          <p:nvPr/>
        </p:nvGrpSpPr>
        <p:grpSpPr bwMode="auto">
          <a:xfrm>
            <a:off x="1154113" y="2011363"/>
            <a:ext cx="214312" cy="466725"/>
            <a:chOff x="529" y="675"/>
            <a:chExt cx="135" cy="294"/>
          </a:xfrm>
        </p:grpSpPr>
        <p:grpSp>
          <p:nvGrpSpPr>
            <p:cNvPr id="15449" name="Group 12"/>
            <p:cNvGrpSpPr>
              <a:grpSpLocks/>
            </p:cNvGrpSpPr>
            <p:nvPr/>
          </p:nvGrpSpPr>
          <p:grpSpPr bwMode="auto">
            <a:xfrm>
              <a:off x="529" y="763"/>
              <a:ext cx="136" cy="207"/>
              <a:chOff x="529" y="763"/>
              <a:chExt cx="136" cy="207"/>
            </a:xfrm>
          </p:grpSpPr>
          <p:pic>
            <p:nvPicPr>
              <p:cNvPr id="15453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9" y="763"/>
                <a:ext cx="136" cy="2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54" name="Text Box 14"/>
              <p:cNvSpPr txBox="1">
                <a:spLocks noChangeArrowheads="1"/>
              </p:cNvSpPr>
              <p:nvPr/>
            </p:nvSpPr>
            <p:spPr bwMode="auto">
              <a:xfrm>
                <a:off x="571" y="782"/>
                <a:ext cx="54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5450" name="Group 15"/>
            <p:cNvGrpSpPr>
              <a:grpSpLocks/>
            </p:cNvGrpSpPr>
            <p:nvPr/>
          </p:nvGrpSpPr>
          <p:grpSpPr bwMode="auto">
            <a:xfrm>
              <a:off x="556" y="675"/>
              <a:ext cx="108" cy="131"/>
              <a:chOff x="556" y="675"/>
              <a:chExt cx="108" cy="131"/>
            </a:xfrm>
          </p:grpSpPr>
          <p:pic>
            <p:nvPicPr>
              <p:cNvPr id="15451" name="Picture 1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" y="675"/>
                <a:ext cx="108" cy="1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52" name="Text Box 17"/>
              <p:cNvSpPr txBox="1">
                <a:spLocks noChangeArrowheads="1"/>
              </p:cNvSpPr>
              <p:nvPr/>
            </p:nvSpPr>
            <p:spPr bwMode="auto">
              <a:xfrm>
                <a:off x="592" y="703"/>
                <a:ext cx="42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5371" name="Text Box 18"/>
          <p:cNvSpPr txBox="1">
            <a:spLocks noChangeArrowheads="1"/>
          </p:cNvSpPr>
          <p:nvPr/>
        </p:nvSpPr>
        <p:spPr bwMode="auto">
          <a:xfrm>
            <a:off x="349250" y="31845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Gerente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</a:t>
            </a:r>
          </a:p>
        </p:txBody>
      </p:sp>
      <p:grpSp>
        <p:nvGrpSpPr>
          <p:cNvPr id="15372" name="Group 19"/>
          <p:cNvGrpSpPr>
            <a:grpSpLocks/>
          </p:cNvGrpSpPr>
          <p:nvPr/>
        </p:nvGrpSpPr>
        <p:grpSpPr bwMode="auto">
          <a:xfrm>
            <a:off x="1182688" y="3257550"/>
            <a:ext cx="214312" cy="468313"/>
            <a:chOff x="547" y="2209"/>
            <a:chExt cx="135" cy="295"/>
          </a:xfrm>
        </p:grpSpPr>
        <p:grpSp>
          <p:nvGrpSpPr>
            <p:cNvPr id="15443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5447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48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5444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5445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46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grpSp>
        <p:nvGrpSpPr>
          <p:cNvPr id="15373" name="Group 68"/>
          <p:cNvGrpSpPr>
            <a:grpSpLocks/>
          </p:cNvGrpSpPr>
          <p:nvPr/>
        </p:nvGrpSpPr>
        <p:grpSpPr bwMode="auto">
          <a:xfrm>
            <a:off x="1143000" y="5511800"/>
            <a:ext cx="214313" cy="466725"/>
            <a:chOff x="584" y="3690"/>
            <a:chExt cx="135" cy="294"/>
          </a:xfrm>
        </p:grpSpPr>
        <p:grpSp>
          <p:nvGrpSpPr>
            <p:cNvPr id="15437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5441" name="Picture 7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42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5438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5439" name="Picture 7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40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5374" name="Text Box 75"/>
          <p:cNvSpPr txBox="1">
            <a:spLocks noChangeArrowheads="1"/>
          </p:cNvSpPr>
          <p:nvPr/>
        </p:nvSpPr>
        <p:spPr bwMode="auto">
          <a:xfrm>
            <a:off x="242888" y="554355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Analista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Projetos / PMO</a:t>
            </a:r>
          </a:p>
        </p:txBody>
      </p:sp>
      <p:cxnSp>
        <p:nvCxnSpPr>
          <p:cNvPr id="15375" name="Conector reto 238"/>
          <p:cNvCxnSpPr>
            <a:cxnSpLocks noChangeShapeType="1"/>
          </p:cNvCxnSpPr>
          <p:nvPr/>
        </p:nvCxnSpPr>
        <p:spPr bwMode="auto">
          <a:xfrm>
            <a:off x="285750" y="401161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5376" name="Conector reto 239"/>
          <p:cNvCxnSpPr>
            <a:cxnSpLocks noChangeShapeType="1"/>
          </p:cNvCxnSpPr>
          <p:nvPr/>
        </p:nvCxnSpPr>
        <p:spPr bwMode="auto">
          <a:xfrm>
            <a:off x="285750" y="265271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5377" name="Rectangle 2"/>
          <p:cNvSpPr>
            <a:spLocks noChangeArrowheads="1"/>
          </p:cNvSpPr>
          <p:nvPr/>
        </p:nvSpPr>
        <p:spPr bwMode="auto">
          <a:xfrm>
            <a:off x="4643438" y="1654175"/>
            <a:ext cx="278606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Execução</a:t>
            </a:r>
          </a:p>
        </p:txBody>
      </p:sp>
      <p:sp>
        <p:nvSpPr>
          <p:cNvPr id="15378" name="Rectangle 2"/>
          <p:cNvSpPr>
            <a:spLocks noChangeArrowheads="1"/>
          </p:cNvSpPr>
          <p:nvPr/>
        </p:nvSpPr>
        <p:spPr bwMode="auto">
          <a:xfrm>
            <a:off x="7500938" y="1654175"/>
            <a:ext cx="135731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Encerramento</a:t>
            </a:r>
          </a:p>
        </p:txBody>
      </p:sp>
      <p:cxnSp>
        <p:nvCxnSpPr>
          <p:cNvPr id="15379" name="Conector reto 238"/>
          <p:cNvCxnSpPr>
            <a:cxnSpLocks noChangeShapeType="1"/>
          </p:cNvCxnSpPr>
          <p:nvPr/>
        </p:nvCxnSpPr>
        <p:spPr bwMode="auto">
          <a:xfrm>
            <a:off x="285750" y="551021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5380" name="Text Box 18"/>
          <p:cNvSpPr txBox="1">
            <a:spLocks noChangeArrowheads="1"/>
          </p:cNvSpPr>
          <p:nvPr/>
        </p:nvSpPr>
        <p:spPr bwMode="auto">
          <a:xfrm>
            <a:off x="357188" y="504190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Equipe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Execução </a:t>
            </a:r>
          </a:p>
        </p:txBody>
      </p:sp>
      <p:grpSp>
        <p:nvGrpSpPr>
          <p:cNvPr id="15381" name="Group 19"/>
          <p:cNvGrpSpPr>
            <a:grpSpLocks/>
          </p:cNvGrpSpPr>
          <p:nvPr/>
        </p:nvGrpSpPr>
        <p:grpSpPr bwMode="auto">
          <a:xfrm>
            <a:off x="1190625" y="5043488"/>
            <a:ext cx="214313" cy="468312"/>
            <a:chOff x="547" y="2209"/>
            <a:chExt cx="135" cy="295"/>
          </a:xfrm>
        </p:grpSpPr>
        <p:grpSp>
          <p:nvGrpSpPr>
            <p:cNvPr id="15431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5435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36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5432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5433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34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5382" name="Text Box 18"/>
          <p:cNvSpPr txBox="1">
            <a:spLocks noChangeArrowheads="1"/>
          </p:cNvSpPr>
          <p:nvPr/>
        </p:nvSpPr>
        <p:spPr bwMode="auto">
          <a:xfrm>
            <a:off x="420688" y="436880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Especialista </a:t>
            </a:r>
          </a:p>
        </p:txBody>
      </p:sp>
      <p:grpSp>
        <p:nvGrpSpPr>
          <p:cNvPr id="15383" name="Group 19"/>
          <p:cNvGrpSpPr>
            <a:grpSpLocks/>
          </p:cNvGrpSpPr>
          <p:nvPr/>
        </p:nvGrpSpPr>
        <p:grpSpPr bwMode="auto">
          <a:xfrm>
            <a:off x="1254125" y="4441825"/>
            <a:ext cx="214313" cy="468313"/>
            <a:chOff x="547" y="2209"/>
            <a:chExt cx="135" cy="295"/>
          </a:xfrm>
        </p:grpSpPr>
        <p:grpSp>
          <p:nvGrpSpPr>
            <p:cNvPr id="15425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5429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30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5426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5427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5428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cxnSp>
        <p:nvCxnSpPr>
          <p:cNvPr id="15384" name="Conector reto 238"/>
          <p:cNvCxnSpPr>
            <a:cxnSpLocks noChangeShapeType="1"/>
          </p:cNvCxnSpPr>
          <p:nvPr/>
        </p:nvCxnSpPr>
        <p:spPr bwMode="auto">
          <a:xfrm>
            <a:off x="285750" y="486886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5385" name="AutoShape 1"/>
          <p:cNvSpPr>
            <a:spLocks noChangeArrowheads="1"/>
          </p:cNvSpPr>
          <p:nvPr/>
        </p:nvSpPr>
        <p:spPr bwMode="auto">
          <a:xfrm>
            <a:off x="4000500" y="3081338"/>
            <a:ext cx="3500438" cy="28733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Orientar Execução</a:t>
            </a:r>
          </a:p>
        </p:txBody>
      </p:sp>
      <p:sp>
        <p:nvSpPr>
          <p:cNvPr id="15386" name="AutoShape 2"/>
          <p:cNvSpPr>
            <a:spLocks noChangeArrowheads="1"/>
          </p:cNvSpPr>
          <p:nvPr/>
        </p:nvSpPr>
        <p:spPr bwMode="auto">
          <a:xfrm>
            <a:off x="2571750" y="2709863"/>
            <a:ext cx="6264275" cy="28733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Monitorar e Controlar</a:t>
            </a:r>
          </a:p>
        </p:txBody>
      </p:sp>
      <p:sp>
        <p:nvSpPr>
          <p:cNvPr id="15387" name="AutoShape 42"/>
          <p:cNvSpPr>
            <a:spLocks noChangeArrowheads="1"/>
          </p:cNvSpPr>
          <p:nvPr/>
        </p:nvSpPr>
        <p:spPr bwMode="auto">
          <a:xfrm>
            <a:off x="4597400" y="3797300"/>
            <a:ext cx="1079500" cy="468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Contratar Fornecedores</a:t>
            </a:r>
          </a:p>
        </p:txBody>
      </p:sp>
      <p:grpSp>
        <p:nvGrpSpPr>
          <p:cNvPr id="15388" name="Group 69"/>
          <p:cNvGrpSpPr>
            <a:grpSpLocks/>
          </p:cNvGrpSpPr>
          <p:nvPr/>
        </p:nvGrpSpPr>
        <p:grpSpPr bwMode="auto">
          <a:xfrm>
            <a:off x="1725613" y="1890713"/>
            <a:ext cx="1438275" cy="582612"/>
            <a:chOff x="680" y="707"/>
            <a:chExt cx="906" cy="367"/>
          </a:xfrm>
        </p:grpSpPr>
        <p:pic>
          <p:nvPicPr>
            <p:cNvPr id="15423" name="Picture 7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80" y="707"/>
              <a:ext cx="907" cy="3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24" name="Text Box 71"/>
            <p:cNvSpPr txBox="1">
              <a:spLocks noChangeArrowheads="1"/>
            </p:cNvSpPr>
            <p:nvPr/>
          </p:nvSpPr>
          <p:spPr bwMode="auto">
            <a:xfrm>
              <a:off x="806" y="723"/>
              <a:ext cx="657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buClr>
                  <a:srgbClr val="FFFFFF"/>
                </a:buCl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Fase 1</a:t>
              </a:r>
            </a:p>
            <a:p>
              <a:pPr algn="ctr">
                <a:buClr>
                  <a:srgbClr val="FFFFFF"/>
                </a:buCl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Concepção</a:t>
              </a:r>
            </a:p>
          </p:txBody>
        </p:sp>
      </p:grpSp>
      <p:sp>
        <p:nvSpPr>
          <p:cNvPr id="15389" name="AutoShape 80"/>
          <p:cNvSpPr>
            <a:spLocks noChangeArrowheads="1"/>
          </p:cNvSpPr>
          <p:nvPr/>
        </p:nvSpPr>
        <p:spPr bwMode="auto">
          <a:xfrm>
            <a:off x="6021388" y="4297363"/>
            <a:ext cx="1079500" cy="468312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Verificar Qualidade de Entregas</a:t>
            </a:r>
          </a:p>
        </p:txBody>
      </p:sp>
      <p:cxnSp>
        <p:nvCxnSpPr>
          <p:cNvPr id="15390" name="AutoShape 82"/>
          <p:cNvCxnSpPr>
            <a:cxnSpLocks noChangeShapeType="1"/>
            <a:endCxn id="15391" idx="0"/>
          </p:cNvCxnSpPr>
          <p:nvPr/>
        </p:nvCxnSpPr>
        <p:spPr bwMode="auto">
          <a:xfrm rot="16200000" flipH="1">
            <a:off x="2156619" y="2747169"/>
            <a:ext cx="587375" cy="4763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5391" name="AutoShape 83"/>
          <p:cNvSpPr>
            <a:spLocks noChangeArrowheads="1"/>
          </p:cNvSpPr>
          <p:nvPr/>
        </p:nvSpPr>
        <p:spPr bwMode="auto">
          <a:xfrm>
            <a:off x="1912938" y="3043238"/>
            <a:ext cx="1079500" cy="468312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Revisar Objetivos Premissas e Restrições</a:t>
            </a:r>
          </a:p>
        </p:txBody>
      </p:sp>
      <p:cxnSp>
        <p:nvCxnSpPr>
          <p:cNvPr id="15392" name="AutoShape 85"/>
          <p:cNvCxnSpPr>
            <a:cxnSpLocks noChangeShapeType="1"/>
            <a:stCxn id="15391" idx="2"/>
            <a:endCxn id="15400" idx="1"/>
          </p:cNvCxnSpPr>
          <p:nvPr/>
        </p:nvCxnSpPr>
        <p:spPr bwMode="auto">
          <a:xfrm rot="16200000" flipH="1">
            <a:off x="2786063" y="3178175"/>
            <a:ext cx="158750" cy="825500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5393" name="AutoShape 94"/>
          <p:cNvCxnSpPr>
            <a:cxnSpLocks noChangeShapeType="1"/>
            <a:stCxn id="15401" idx="3"/>
            <a:endCxn id="15387" idx="0"/>
          </p:cNvCxnSpPr>
          <p:nvPr/>
        </p:nvCxnSpPr>
        <p:spPr bwMode="auto">
          <a:xfrm>
            <a:off x="4425950" y="2168525"/>
            <a:ext cx="711200" cy="1628775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5394" name="AutoShape 95"/>
          <p:cNvCxnSpPr>
            <a:cxnSpLocks noChangeShapeType="1"/>
            <a:stCxn id="15389" idx="3"/>
            <a:endCxn id="15403" idx="1"/>
          </p:cNvCxnSpPr>
          <p:nvPr/>
        </p:nvCxnSpPr>
        <p:spPr bwMode="auto">
          <a:xfrm flipV="1">
            <a:off x="7100888" y="4352925"/>
            <a:ext cx="606425" cy="179388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5395" name="AutoShape 100"/>
          <p:cNvCxnSpPr>
            <a:cxnSpLocks noChangeShapeType="1"/>
            <a:stCxn id="15387" idx="2"/>
            <a:endCxn id="15389" idx="2"/>
          </p:cNvCxnSpPr>
          <p:nvPr/>
        </p:nvCxnSpPr>
        <p:spPr bwMode="auto">
          <a:xfrm rot="16200000" flipH="1">
            <a:off x="5599113" y="3803650"/>
            <a:ext cx="500062" cy="1423988"/>
          </a:xfrm>
          <a:prstGeom prst="bentConnector3">
            <a:avLst>
              <a:gd name="adj1" fmla="val 145713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5396" name="AutoShape 101"/>
          <p:cNvCxnSpPr>
            <a:cxnSpLocks noChangeShapeType="1"/>
            <a:endCxn id="15389" idx="2"/>
          </p:cNvCxnSpPr>
          <p:nvPr/>
        </p:nvCxnSpPr>
        <p:spPr bwMode="auto">
          <a:xfrm rot="16200000" flipV="1">
            <a:off x="6476206" y="4850607"/>
            <a:ext cx="174625" cy="4762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5397" name="Group 111"/>
          <p:cNvGrpSpPr>
            <a:grpSpLocks/>
          </p:cNvGrpSpPr>
          <p:nvPr/>
        </p:nvGrpSpPr>
        <p:grpSpPr bwMode="auto">
          <a:xfrm>
            <a:off x="7808913" y="2879725"/>
            <a:ext cx="677862" cy="346075"/>
            <a:chOff x="4901" y="1439"/>
            <a:chExt cx="427" cy="218"/>
          </a:xfrm>
        </p:grpSpPr>
        <p:pic>
          <p:nvPicPr>
            <p:cNvPr id="15421" name="Picture 11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901" y="1439"/>
              <a:ext cx="428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22" name="Text Box 113"/>
            <p:cNvSpPr txBox="1">
              <a:spLocks noChangeArrowheads="1"/>
            </p:cNvSpPr>
            <p:nvPr/>
          </p:nvSpPr>
          <p:spPr bwMode="auto">
            <a:xfrm>
              <a:off x="4980" y="1469"/>
              <a:ext cx="264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ATA</a:t>
              </a:r>
            </a:p>
          </p:txBody>
        </p:sp>
      </p:grpSp>
      <p:grpSp>
        <p:nvGrpSpPr>
          <p:cNvPr id="15398" name="Group 114"/>
          <p:cNvGrpSpPr>
            <a:grpSpLocks/>
          </p:cNvGrpSpPr>
          <p:nvPr/>
        </p:nvGrpSpPr>
        <p:grpSpPr bwMode="auto">
          <a:xfrm>
            <a:off x="8301038" y="2879725"/>
            <a:ext cx="582612" cy="346075"/>
            <a:chOff x="5211" y="1439"/>
            <a:chExt cx="367" cy="218"/>
          </a:xfrm>
        </p:grpSpPr>
        <p:pic>
          <p:nvPicPr>
            <p:cNvPr id="15419" name="Picture 11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211" y="1439"/>
              <a:ext cx="368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20" name="Text Box 116"/>
            <p:cNvSpPr txBox="1">
              <a:spLocks noChangeArrowheads="1"/>
            </p:cNvSpPr>
            <p:nvPr/>
          </p:nvSpPr>
          <p:spPr bwMode="auto">
            <a:xfrm>
              <a:off x="5287" y="1469"/>
              <a:ext cx="213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SMU</a:t>
              </a:r>
            </a:p>
          </p:txBody>
        </p:sp>
      </p:grpSp>
      <p:grpSp>
        <p:nvGrpSpPr>
          <p:cNvPr id="15399" name="Group 120"/>
          <p:cNvGrpSpPr>
            <a:grpSpLocks/>
          </p:cNvGrpSpPr>
          <p:nvPr/>
        </p:nvGrpSpPr>
        <p:grpSpPr bwMode="auto">
          <a:xfrm>
            <a:off x="7510463" y="2879725"/>
            <a:ext cx="466725" cy="346075"/>
            <a:chOff x="4713" y="1439"/>
            <a:chExt cx="294" cy="218"/>
          </a:xfrm>
        </p:grpSpPr>
        <p:pic>
          <p:nvPicPr>
            <p:cNvPr id="15417" name="Picture 12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713" y="1439"/>
              <a:ext cx="295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18" name="Text Box 122"/>
            <p:cNvSpPr txBox="1">
              <a:spLocks noChangeArrowheads="1"/>
            </p:cNvSpPr>
            <p:nvPr/>
          </p:nvSpPr>
          <p:spPr bwMode="auto">
            <a:xfrm>
              <a:off x="4770" y="1469"/>
              <a:ext cx="180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sp>
        <p:nvSpPr>
          <p:cNvPr id="15400" name="AutoShape 123"/>
          <p:cNvSpPr>
            <a:spLocks noChangeArrowheads="1"/>
          </p:cNvSpPr>
          <p:nvPr/>
        </p:nvSpPr>
        <p:spPr bwMode="auto">
          <a:xfrm>
            <a:off x="3278188" y="3398838"/>
            <a:ext cx="1079500" cy="54133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Desenvolver  Plano de Captação de Recursos</a:t>
            </a:r>
          </a:p>
        </p:txBody>
      </p:sp>
      <p:sp>
        <p:nvSpPr>
          <p:cNvPr id="15401" name="AutoShape 130"/>
          <p:cNvSpPr>
            <a:spLocks noChangeArrowheads="1"/>
          </p:cNvSpPr>
          <p:nvPr/>
        </p:nvSpPr>
        <p:spPr bwMode="auto">
          <a:xfrm>
            <a:off x="3209925" y="1933575"/>
            <a:ext cx="1216025" cy="468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Aprovar  Plano de Captação de Recursos</a:t>
            </a:r>
          </a:p>
        </p:txBody>
      </p:sp>
      <p:cxnSp>
        <p:nvCxnSpPr>
          <p:cNvPr id="15402" name="AutoShape 131"/>
          <p:cNvCxnSpPr>
            <a:cxnSpLocks noChangeShapeType="1"/>
            <a:stCxn id="15400" idx="0"/>
            <a:endCxn id="15401" idx="2"/>
          </p:cNvCxnSpPr>
          <p:nvPr/>
        </p:nvCxnSpPr>
        <p:spPr bwMode="auto">
          <a:xfrm rot="5400000" flipH="1" flipV="1">
            <a:off x="3320257" y="2901156"/>
            <a:ext cx="996950" cy="1587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5403" name="AutoShape 132"/>
          <p:cNvSpPr>
            <a:spLocks noChangeArrowheads="1"/>
          </p:cNvSpPr>
          <p:nvPr/>
        </p:nvSpPr>
        <p:spPr bwMode="auto">
          <a:xfrm>
            <a:off x="7707313" y="4083050"/>
            <a:ext cx="1079500" cy="53975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Atualizar o Controle Orçamentário - Obtenção Recursos</a:t>
            </a:r>
          </a:p>
        </p:txBody>
      </p:sp>
      <p:grpSp>
        <p:nvGrpSpPr>
          <p:cNvPr id="15404" name="Group 133"/>
          <p:cNvGrpSpPr>
            <a:grpSpLocks/>
          </p:cNvGrpSpPr>
          <p:nvPr/>
        </p:nvGrpSpPr>
        <p:grpSpPr bwMode="auto">
          <a:xfrm>
            <a:off x="8169275" y="4543425"/>
            <a:ext cx="614363" cy="346075"/>
            <a:chOff x="4374" y="2657"/>
            <a:chExt cx="387" cy="218"/>
          </a:xfrm>
        </p:grpSpPr>
        <p:pic>
          <p:nvPicPr>
            <p:cNvPr id="15415" name="Picture 13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374" y="2657"/>
              <a:ext cx="388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16" name="Text Box 135"/>
            <p:cNvSpPr txBox="1">
              <a:spLocks noChangeArrowheads="1"/>
            </p:cNvSpPr>
            <p:nvPr/>
          </p:nvSpPr>
          <p:spPr bwMode="auto">
            <a:xfrm>
              <a:off x="4444" y="2688"/>
              <a:ext cx="245" cy="1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grpSp>
        <p:nvGrpSpPr>
          <p:cNvPr id="15405" name="Group 136"/>
          <p:cNvGrpSpPr>
            <a:grpSpLocks/>
          </p:cNvGrpSpPr>
          <p:nvPr/>
        </p:nvGrpSpPr>
        <p:grpSpPr bwMode="auto">
          <a:xfrm>
            <a:off x="8429625" y="4654550"/>
            <a:ext cx="719138" cy="346075"/>
            <a:chOff x="4535" y="2729"/>
            <a:chExt cx="453" cy="218"/>
          </a:xfrm>
        </p:grpSpPr>
        <p:pic>
          <p:nvPicPr>
            <p:cNvPr id="15413" name="Picture 137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535" y="2729"/>
              <a:ext cx="454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14" name="Text Box 138"/>
            <p:cNvSpPr txBox="1">
              <a:spLocks noChangeArrowheads="1"/>
            </p:cNvSpPr>
            <p:nvPr/>
          </p:nvSpPr>
          <p:spPr bwMode="auto">
            <a:xfrm>
              <a:off x="4621" y="2760"/>
              <a:ext cx="274" cy="1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buFont typeface="Calibri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cxnSp>
        <p:nvCxnSpPr>
          <p:cNvPr id="15406" name="AutoShape 139"/>
          <p:cNvCxnSpPr>
            <a:cxnSpLocks noChangeShapeType="1"/>
            <a:stCxn id="15403" idx="0"/>
          </p:cNvCxnSpPr>
          <p:nvPr/>
        </p:nvCxnSpPr>
        <p:spPr bwMode="auto">
          <a:xfrm rot="5400000" flipH="1" flipV="1">
            <a:off x="7935120" y="3767931"/>
            <a:ext cx="627062" cy="3175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5407" name="Conector reto 79"/>
          <p:cNvCxnSpPr>
            <a:cxnSpLocks noChangeShapeType="1"/>
          </p:cNvCxnSpPr>
          <p:nvPr/>
        </p:nvCxnSpPr>
        <p:spPr bwMode="auto">
          <a:xfrm rot="5400000">
            <a:off x="2536031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5408" name="Conector reto 79"/>
          <p:cNvCxnSpPr>
            <a:cxnSpLocks noChangeShapeType="1"/>
          </p:cNvCxnSpPr>
          <p:nvPr/>
        </p:nvCxnSpPr>
        <p:spPr bwMode="auto">
          <a:xfrm rot="5400000">
            <a:off x="5393531" y="3893344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grpSp>
        <p:nvGrpSpPr>
          <p:cNvPr id="15409" name="Group 101"/>
          <p:cNvGrpSpPr>
            <a:grpSpLocks/>
          </p:cNvGrpSpPr>
          <p:nvPr/>
        </p:nvGrpSpPr>
        <p:grpSpPr bwMode="auto">
          <a:xfrm>
            <a:off x="7772400" y="3184525"/>
            <a:ext cx="942975" cy="327025"/>
            <a:chOff x="4942" y="646"/>
            <a:chExt cx="594" cy="206"/>
          </a:xfrm>
        </p:grpSpPr>
        <p:pic>
          <p:nvPicPr>
            <p:cNvPr id="15411" name="Picture 10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42" y="646"/>
              <a:ext cx="595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412" name="Text Box 103"/>
            <p:cNvSpPr txBox="1">
              <a:spLocks noChangeArrowheads="1"/>
            </p:cNvSpPr>
            <p:nvPr/>
          </p:nvSpPr>
          <p:spPr bwMode="auto">
            <a:xfrm>
              <a:off x="4986" y="689"/>
              <a:ext cx="513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Término</a:t>
              </a:r>
            </a:p>
          </p:txBody>
        </p:sp>
      </p:grpSp>
      <p:sp>
        <p:nvSpPr>
          <p:cNvPr id="15410" name="AutoShape 106"/>
          <p:cNvSpPr>
            <a:spLocks noChangeArrowheads="1"/>
          </p:cNvSpPr>
          <p:nvPr/>
        </p:nvSpPr>
        <p:spPr bwMode="auto">
          <a:xfrm>
            <a:off x="2928938" y="5580063"/>
            <a:ext cx="4787900" cy="360362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Assessorar no uso da Metodologia de Gerenciamento por Projetos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Metodologia de Gerenciamento de Projetos</a:t>
            </a:r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Fase 3 – Realização</a:t>
            </a:r>
          </a:p>
        </p:txBody>
      </p:sp>
      <p:sp>
        <p:nvSpPr>
          <p:cNvPr id="215" name="Rectangle 2"/>
          <p:cNvSpPr>
            <a:spLocks noChangeArrowheads="1"/>
          </p:cNvSpPr>
          <p:nvPr/>
        </p:nvSpPr>
        <p:spPr bwMode="auto">
          <a:xfrm>
            <a:off x="285750" y="1643063"/>
            <a:ext cx="1357313" cy="225425"/>
          </a:xfrm>
          <a:prstGeom prst="rect">
            <a:avLst/>
          </a:prstGeom>
          <a:solidFill>
            <a:schemeClr val="bg1">
              <a:lumMod val="75000"/>
            </a:schemeClr>
          </a:solidFill>
          <a:ln w="2556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latin typeface="+mn-lt"/>
                <a:cs typeface="Arial" charset="0"/>
              </a:rPr>
              <a:t>Papel</a:t>
            </a:r>
            <a:endParaRPr lang="en-GB" sz="1400" b="1" dirty="0">
              <a:latin typeface="+mn-lt"/>
              <a:cs typeface="Arial" charset="0"/>
            </a:endParaRPr>
          </a:p>
        </p:txBody>
      </p:sp>
      <p:cxnSp>
        <p:nvCxnSpPr>
          <p:cNvPr id="16389" name="Conector reto 75"/>
          <p:cNvCxnSpPr>
            <a:cxnSpLocks noChangeShapeType="1"/>
          </p:cNvCxnSpPr>
          <p:nvPr/>
        </p:nvCxnSpPr>
        <p:spPr bwMode="auto">
          <a:xfrm rot="5400000">
            <a:off x="-394494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1714500" y="1654175"/>
            <a:ext cx="1428750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Iniciação</a:t>
            </a:r>
          </a:p>
        </p:txBody>
      </p:sp>
      <p:cxnSp>
        <p:nvCxnSpPr>
          <p:cNvPr id="16391" name="Conector reto 79"/>
          <p:cNvCxnSpPr>
            <a:cxnSpLocks noChangeShapeType="1"/>
          </p:cNvCxnSpPr>
          <p:nvPr/>
        </p:nvCxnSpPr>
        <p:spPr bwMode="auto">
          <a:xfrm rot="5400000">
            <a:off x="1105694" y="3915569"/>
            <a:ext cx="40735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392" name="Rectangle 2"/>
          <p:cNvSpPr>
            <a:spLocks noChangeArrowheads="1"/>
          </p:cNvSpPr>
          <p:nvPr/>
        </p:nvSpPr>
        <p:spPr bwMode="auto">
          <a:xfrm>
            <a:off x="3214688" y="1665288"/>
            <a:ext cx="1357312" cy="203200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Planejamento</a:t>
            </a:r>
          </a:p>
        </p:txBody>
      </p:sp>
      <p:cxnSp>
        <p:nvCxnSpPr>
          <p:cNvPr id="16393" name="Conector reto 81"/>
          <p:cNvCxnSpPr>
            <a:cxnSpLocks noChangeShapeType="1"/>
          </p:cNvCxnSpPr>
          <p:nvPr/>
        </p:nvCxnSpPr>
        <p:spPr bwMode="auto">
          <a:xfrm rot="5400000">
            <a:off x="2535237" y="3927476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6394" name="Conector reto 83"/>
          <p:cNvCxnSpPr>
            <a:cxnSpLocks noChangeShapeType="1"/>
          </p:cNvCxnSpPr>
          <p:nvPr/>
        </p:nvCxnSpPr>
        <p:spPr bwMode="auto">
          <a:xfrm rot="5400000">
            <a:off x="5392737" y="3938588"/>
            <a:ext cx="4073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49250" y="19399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Patrocinador/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Gestor</a:t>
            </a:r>
          </a:p>
        </p:txBody>
      </p:sp>
      <p:grpSp>
        <p:nvGrpSpPr>
          <p:cNvPr id="16396" name="Group 11"/>
          <p:cNvGrpSpPr>
            <a:grpSpLocks/>
          </p:cNvGrpSpPr>
          <p:nvPr/>
        </p:nvGrpSpPr>
        <p:grpSpPr bwMode="auto">
          <a:xfrm>
            <a:off x="1285875" y="2011363"/>
            <a:ext cx="214313" cy="466725"/>
            <a:chOff x="529" y="675"/>
            <a:chExt cx="135" cy="294"/>
          </a:xfrm>
        </p:grpSpPr>
        <p:grpSp>
          <p:nvGrpSpPr>
            <p:cNvPr id="16482" name="Group 12"/>
            <p:cNvGrpSpPr>
              <a:grpSpLocks/>
            </p:cNvGrpSpPr>
            <p:nvPr/>
          </p:nvGrpSpPr>
          <p:grpSpPr bwMode="auto">
            <a:xfrm>
              <a:off x="529" y="763"/>
              <a:ext cx="136" cy="207"/>
              <a:chOff x="529" y="763"/>
              <a:chExt cx="136" cy="207"/>
            </a:xfrm>
          </p:grpSpPr>
          <p:pic>
            <p:nvPicPr>
              <p:cNvPr id="16486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9" y="763"/>
                <a:ext cx="136" cy="2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87" name="Text Box 14"/>
              <p:cNvSpPr txBox="1">
                <a:spLocks noChangeArrowheads="1"/>
              </p:cNvSpPr>
              <p:nvPr/>
            </p:nvSpPr>
            <p:spPr bwMode="auto">
              <a:xfrm>
                <a:off x="571" y="782"/>
                <a:ext cx="54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6483" name="Group 15"/>
            <p:cNvGrpSpPr>
              <a:grpSpLocks/>
            </p:cNvGrpSpPr>
            <p:nvPr/>
          </p:nvGrpSpPr>
          <p:grpSpPr bwMode="auto">
            <a:xfrm>
              <a:off x="556" y="675"/>
              <a:ext cx="108" cy="131"/>
              <a:chOff x="556" y="675"/>
              <a:chExt cx="108" cy="131"/>
            </a:xfrm>
          </p:grpSpPr>
          <p:pic>
            <p:nvPicPr>
              <p:cNvPr id="16484" name="Picture 1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" y="675"/>
                <a:ext cx="108" cy="1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85" name="Text Box 17"/>
              <p:cNvSpPr txBox="1">
                <a:spLocks noChangeArrowheads="1"/>
              </p:cNvSpPr>
              <p:nvPr/>
            </p:nvSpPr>
            <p:spPr bwMode="auto">
              <a:xfrm>
                <a:off x="592" y="703"/>
                <a:ext cx="42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349250" y="31845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Gerente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</a:t>
            </a:r>
          </a:p>
        </p:txBody>
      </p:sp>
      <p:grpSp>
        <p:nvGrpSpPr>
          <p:cNvPr id="16398" name="Group 19"/>
          <p:cNvGrpSpPr>
            <a:grpSpLocks/>
          </p:cNvGrpSpPr>
          <p:nvPr/>
        </p:nvGrpSpPr>
        <p:grpSpPr bwMode="auto">
          <a:xfrm>
            <a:off x="1285875" y="3257550"/>
            <a:ext cx="214313" cy="468313"/>
            <a:chOff x="547" y="2209"/>
            <a:chExt cx="135" cy="295"/>
          </a:xfrm>
        </p:grpSpPr>
        <p:grpSp>
          <p:nvGrpSpPr>
            <p:cNvPr id="16476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6480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81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6477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6478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79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grpSp>
        <p:nvGrpSpPr>
          <p:cNvPr id="16399" name="Group 68"/>
          <p:cNvGrpSpPr>
            <a:grpSpLocks/>
          </p:cNvGrpSpPr>
          <p:nvPr/>
        </p:nvGrpSpPr>
        <p:grpSpPr bwMode="auto">
          <a:xfrm>
            <a:off x="1285875" y="5583238"/>
            <a:ext cx="214313" cy="466725"/>
            <a:chOff x="584" y="3690"/>
            <a:chExt cx="135" cy="294"/>
          </a:xfrm>
        </p:grpSpPr>
        <p:grpSp>
          <p:nvGrpSpPr>
            <p:cNvPr id="16470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6474" name="Picture 7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75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6471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6472" name="Picture 7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73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6400" name="Text Box 75"/>
          <p:cNvSpPr txBox="1">
            <a:spLocks noChangeArrowheads="1"/>
          </p:cNvSpPr>
          <p:nvPr/>
        </p:nvSpPr>
        <p:spPr bwMode="auto">
          <a:xfrm>
            <a:off x="277813" y="5614988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Analista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Projetos / PMO</a:t>
            </a:r>
          </a:p>
        </p:txBody>
      </p:sp>
      <p:cxnSp>
        <p:nvCxnSpPr>
          <p:cNvPr id="16401" name="Conector reto 238"/>
          <p:cNvCxnSpPr>
            <a:cxnSpLocks noChangeShapeType="1"/>
          </p:cNvCxnSpPr>
          <p:nvPr/>
        </p:nvCxnSpPr>
        <p:spPr bwMode="auto">
          <a:xfrm>
            <a:off x="285750" y="408305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6402" name="Conector reto 239"/>
          <p:cNvCxnSpPr>
            <a:cxnSpLocks noChangeShapeType="1"/>
          </p:cNvCxnSpPr>
          <p:nvPr/>
        </p:nvCxnSpPr>
        <p:spPr bwMode="auto">
          <a:xfrm>
            <a:off x="285750" y="243840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403" name="Rectangle 2"/>
          <p:cNvSpPr>
            <a:spLocks noChangeArrowheads="1"/>
          </p:cNvSpPr>
          <p:nvPr/>
        </p:nvSpPr>
        <p:spPr bwMode="auto">
          <a:xfrm>
            <a:off x="4643438" y="1654175"/>
            <a:ext cx="278606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Execução</a:t>
            </a:r>
          </a:p>
        </p:txBody>
      </p:sp>
      <p:sp>
        <p:nvSpPr>
          <p:cNvPr id="16404" name="Rectangle 2"/>
          <p:cNvSpPr>
            <a:spLocks noChangeArrowheads="1"/>
          </p:cNvSpPr>
          <p:nvPr/>
        </p:nvSpPr>
        <p:spPr bwMode="auto">
          <a:xfrm>
            <a:off x="7500938" y="1654175"/>
            <a:ext cx="1357312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Encerramento</a:t>
            </a:r>
          </a:p>
        </p:txBody>
      </p:sp>
      <p:cxnSp>
        <p:nvCxnSpPr>
          <p:cNvPr id="16405" name="Conector reto 238"/>
          <p:cNvCxnSpPr>
            <a:cxnSpLocks noChangeShapeType="1"/>
          </p:cNvCxnSpPr>
          <p:nvPr/>
        </p:nvCxnSpPr>
        <p:spPr bwMode="auto">
          <a:xfrm>
            <a:off x="285750" y="558165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357188" y="500062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Equipe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Execução </a:t>
            </a:r>
          </a:p>
        </p:txBody>
      </p:sp>
      <p:grpSp>
        <p:nvGrpSpPr>
          <p:cNvPr id="16407" name="Group 19"/>
          <p:cNvGrpSpPr>
            <a:grpSpLocks/>
          </p:cNvGrpSpPr>
          <p:nvPr/>
        </p:nvGrpSpPr>
        <p:grpSpPr bwMode="auto">
          <a:xfrm>
            <a:off x="1285875" y="4972050"/>
            <a:ext cx="214313" cy="468313"/>
            <a:chOff x="547" y="2209"/>
            <a:chExt cx="135" cy="295"/>
          </a:xfrm>
        </p:grpSpPr>
        <p:grpSp>
          <p:nvGrpSpPr>
            <p:cNvPr id="16464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6468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69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6465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6466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67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20688" y="4154488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Especialista </a:t>
            </a:r>
          </a:p>
        </p:txBody>
      </p:sp>
      <p:grpSp>
        <p:nvGrpSpPr>
          <p:cNvPr id="16409" name="Group 19"/>
          <p:cNvGrpSpPr>
            <a:grpSpLocks/>
          </p:cNvGrpSpPr>
          <p:nvPr/>
        </p:nvGrpSpPr>
        <p:grpSpPr bwMode="auto">
          <a:xfrm>
            <a:off x="1285875" y="4227513"/>
            <a:ext cx="214313" cy="468312"/>
            <a:chOff x="547" y="2209"/>
            <a:chExt cx="135" cy="295"/>
          </a:xfrm>
        </p:grpSpPr>
        <p:grpSp>
          <p:nvGrpSpPr>
            <p:cNvPr id="16458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6462" name="Picture 2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63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6459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6460" name="Picture 2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6461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cxnSp>
        <p:nvCxnSpPr>
          <p:cNvPr id="16410" name="Conector reto 238"/>
          <p:cNvCxnSpPr>
            <a:cxnSpLocks noChangeShapeType="1"/>
          </p:cNvCxnSpPr>
          <p:nvPr/>
        </p:nvCxnSpPr>
        <p:spPr bwMode="auto">
          <a:xfrm>
            <a:off x="285750" y="5011738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6411" name="AutoShape 5"/>
          <p:cNvSpPr>
            <a:spLocks noChangeArrowheads="1"/>
          </p:cNvSpPr>
          <p:nvPr/>
        </p:nvSpPr>
        <p:spPr bwMode="auto">
          <a:xfrm>
            <a:off x="3278188" y="2971800"/>
            <a:ext cx="1079500" cy="468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Revisar Plano Detalhado</a:t>
            </a:r>
          </a:p>
        </p:txBody>
      </p:sp>
      <p:sp>
        <p:nvSpPr>
          <p:cNvPr id="16412" name="AutoShape 56"/>
          <p:cNvSpPr>
            <a:spLocks noChangeArrowheads="1"/>
          </p:cNvSpPr>
          <p:nvPr/>
        </p:nvSpPr>
        <p:spPr bwMode="auto">
          <a:xfrm>
            <a:off x="1714500" y="3368675"/>
            <a:ext cx="1357313" cy="50006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Revisar Objetivos Premissas e Restrições</a:t>
            </a:r>
          </a:p>
        </p:txBody>
      </p:sp>
      <p:sp>
        <p:nvSpPr>
          <p:cNvPr id="16413" name="AutoShape 57"/>
          <p:cNvSpPr>
            <a:spLocks noChangeArrowheads="1"/>
          </p:cNvSpPr>
          <p:nvPr/>
        </p:nvSpPr>
        <p:spPr bwMode="auto">
          <a:xfrm>
            <a:off x="5899150" y="5038725"/>
            <a:ext cx="622300" cy="214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Executar Etapa1</a:t>
            </a:r>
          </a:p>
        </p:txBody>
      </p:sp>
      <p:sp>
        <p:nvSpPr>
          <p:cNvPr id="16414" name="AutoShape 77"/>
          <p:cNvSpPr>
            <a:spLocks noChangeArrowheads="1"/>
          </p:cNvSpPr>
          <p:nvPr/>
        </p:nvSpPr>
        <p:spPr bwMode="auto">
          <a:xfrm>
            <a:off x="4787900" y="4511675"/>
            <a:ext cx="784225" cy="428625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Contratar</a:t>
            </a:r>
          </a:p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Fornecedores</a:t>
            </a:r>
          </a:p>
        </p:txBody>
      </p:sp>
      <p:cxnSp>
        <p:nvCxnSpPr>
          <p:cNvPr id="16415" name="AutoShape 88"/>
          <p:cNvCxnSpPr>
            <a:cxnSpLocks noChangeShapeType="1"/>
            <a:stCxn id="16412" idx="3"/>
            <a:endCxn id="16411" idx="1"/>
          </p:cNvCxnSpPr>
          <p:nvPr/>
        </p:nvCxnSpPr>
        <p:spPr bwMode="auto">
          <a:xfrm flipV="1">
            <a:off x="3071813" y="3206750"/>
            <a:ext cx="206375" cy="41275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6416" name="AutoShape 89"/>
          <p:cNvCxnSpPr>
            <a:cxnSpLocks noChangeShapeType="1"/>
            <a:stCxn id="16429" idx="3"/>
            <a:endCxn id="16436" idx="0"/>
          </p:cNvCxnSpPr>
          <p:nvPr/>
        </p:nvCxnSpPr>
        <p:spPr bwMode="auto">
          <a:xfrm flipV="1">
            <a:off x="4357688" y="3868738"/>
            <a:ext cx="817562" cy="285750"/>
          </a:xfrm>
          <a:prstGeom prst="bentConnector4">
            <a:avLst>
              <a:gd name="adj1" fmla="val 16991"/>
              <a:gd name="adj2" fmla="val 18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6417" name="Text Box 91"/>
          <p:cNvSpPr txBox="1">
            <a:spLocks noChangeArrowheads="1"/>
          </p:cNvSpPr>
          <p:nvPr/>
        </p:nvSpPr>
        <p:spPr bwMode="auto">
          <a:xfrm rot="1333406">
            <a:off x="6591300" y="5384800"/>
            <a:ext cx="346075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16418" name="AutoShape 93"/>
          <p:cNvSpPr>
            <a:spLocks noChangeArrowheads="1"/>
          </p:cNvSpPr>
          <p:nvPr/>
        </p:nvSpPr>
        <p:spPr bwMode="auto">
          <a:xfrm>
            <a:off x="2882900" y="2538413"/>
            <a:ext cx="6143625" cy="288925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Monitorar e Controlar</a:t>
            </a:r>
          </a:p>
        </p:txBody>
      </p:sp>
      <p:cxnSp>
        <p:nvCxnSpPr>
          <p:cNvPr id="16419" name="AutoShape 96"/>
          <p:cNvCxnSpPr>
            <a:cxnSpLocks noChangeShapeType="1"/>
            <a:stCxn id="16436" idx="2"/>
            <a:endCxn id="16414" idx="0"/>
          </p:cNvCxnSpPr>
          <p:nvPr/>
        </p:nvCxnSpPr>
        <p:spPr bwMode="auto">
          <a:xfrm rot="16200000" flipH="1">
            <a:off x="5090319" y="4421981"/>
            <a:ext cx="174625" cy="4763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6420" name="Group 97"/>
          <p:cNvGrpSpPr>
            <a:grpSpLocks/>
          </p:cNvGrpSpPr>
          <p:nvPr/>
        </p:nvGrpSpPr>
        <p:grpSpPr bwMode="auto">
          <a:xfrm>
            <a:off x="1714500" y="1895475"/>
            <a:ext cx="1357313" cy="473075"/>
            <a:chOff x="795" y="741"/>
            <a:chExt cx="821" cy="368"/>
          </a:xfrm>
        </p:grpSpPr>
        <p:pic>
          <p:nvPicPr>
            <p:cNvPr id="16456" name="Picture 9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95" y="741"/>
              <a:ext cx="822" cy="3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57" name="Text Box 99"/>
            <p:cNvSpPr txBox="1">
              <a:spLocks noChangeArrowheads="1"/>
            </p:cNvSpPr>
            <p:nvPr/>
          </p:nvSpPr>
          <p:spPr bwMode="auto">
            <a:xfrm>
              <a:off x="909" y="757"/>
              <a:ext cx="595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Fase 2 Concepção e Captação de Recursos</a:t>
              </a:r>
            </a:p>
          </p:txBody>
        </p:sp>
      </p:grpSp>
      <p:cxnSp>
        <p:nvCxnSpPr>
          <p:cNvPr id="16421" name="AutoShape 100"/>
          <p:cNvCxnSpPr>
            <a:cxnSpLocks noChangeShapeType="1"/>
            <a:endCxn id="16412" idx="0"/>
          </p:cNvCxnSpPr>
          <p:nvPr/>
        </p:nvCxnSpPr>
        <p:spPr bwMode="auto">
          <a:xfrm rot="5400000">
            <a:off x="1885951" y="2859087"/>
            <a:ext cx="1016000" cy="3175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6422" name="Group 101"/>
          <p:cNvGrpSpPr>
            <a:grpSpLocks/>
          </p:cNvGrpSpPr>
          <p:nvPr/>
        </p:nvGrpSpPr>
        <p:grpSpPr bwMode="auto">
          <a:xfrm>
            <a:off x="3951288" y="3297238"/>
            <a:ext cx="549275" cy="436562"/>
            <a:chOff x="2331" y="2033"/>
            <a:chExt cx="346" cy="275"/>
          </a:xfrm>
        </p:grpSpPr>
        <p:pic>
          <p:nvPicPr>
            <p:cNvPr id="16454" name="Picture 10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331" y="2033"/>
              <a:ext cx="347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55" name="Text Box 103"/>
            <p:cNvSpPr txBox="1">
              <a:spLocks noChangeArrowheads="1"/>
            </p:cNvSpPr>
            <p:nvPr/>
          </p:nvSpPr>
          <p:spPr bwMode="auto">
            <a:xfrm>
              <a:off x="2391" y="2072"/>
              <a:ext cx="226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PLD</a:t>
              </a:r>
            </a:p>
          </p:txBody>
        </p:sp>
      </p:grpSp>
      <p:sp>
        <p:nvSpPr>
          <p:cNvPr id="16423" name="AutoShape 104"/>
          <p:cNvSpPr>
            <a:spLocks noChangeArrowheads="1"/>
          </p:cNvSpPr>
          <p:nvPr/>
        </p:nvSpPr>
        <p:spPr bwMode="auto">
          <a:xfrm>
            <a:off x="3000375" y="5654675"/>
            <a:ext cx="4643438" cy="287338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Assessorar no uso da Metodologia de Gerenciamento por Projetos </a:t>
            </a:r>
          </a:p>
        </p:txBody>
      </p:sp>
      <p:grpSp>
        <p:nvGrpSpPr>
          <p:cNvPr id="16424" name="Group 111"/>
          <p:cNvGrpSpPr>
            <a:grpSpLocks/>
          </p:cNvGrpSpPr>
          <p:nvPr/>
        </p:nvGrpSpPr>
        <p:grpSpPr bwMode="auto">
          <a:xfrm>
            <a:off x="7961313" y="2689225"/>
            <a:ext cx="461962" cy="346075"/>
            <a:chOff x="5015" y="1373"/>
            <a:chExt cx="291" cy="218"/>
          </a:xfrm>
        </p:grpSpPr>
        <p:pic>
          <p:nvPicPr>
            <p:cNvPr id="16452" name="Picture 11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015" y="1373"/>
              <a:ext cx="292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53" name="Text Box 113"/>
            <p:cNvSpPr txBox="1">
              <a:spLocks noChangeArrowheads="1"/>
            </p:cNvSpPr>
            <p:nvPr/>
          </p:nvSpPr>
          <p:spPr bwMode="auto">
            <a:xfrm>
              <a:off x="5069" y="1403"/>
              <a:ext cx="180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ATA</a:t>
              </a:r>
            </a:p>
          </p:txBody>
        </p:sp>
      </p:grpSp>
      <p:grpSp>
        <p:nvGrpSpPr>
          <p:cNvPr id="16425" name="Group 117"/>
          <p:cNvGrpSpPr>
            <a:grpSpLocks/>
          </p:cNvGrpSpPr>
          <p:nvPr/>
        </p:nvGrpSpPr>
        <p:grpSpPr bwMode="auto">
          <a:xfrm>
            <a:off x="8286750" y="2689225"/>
            <a:ext cx="436563" cy="346075"/>
            <a:chOff x="5434" y="1373"/>
            <a:chExt cx="275" cy="218"/>
          </a:xfrm>
        </p:grpSpPr>
        <p:pic>
          <p:nvPicPr>
            <p:cNvPr id="16450" name="Picture 118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34" y="1373"/>
              <a:ext cx="276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51" name="Text Box 119"/>
            <p:cNvSpPr txBox="1">
              <a:spLocks noChangeArrowheads="1"/>
            </p:cNvSpPr>
            <p:nvPr/>
          </p:nvSpPr>
          <p:spPr bwMode="auto">
            <a:xfrm>
              <a:off x="5480" y="1403"/>
              <a:ext cx="180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PLD</a:t>
              </a:r>
            </a:p>
          </p:txBody>
        </p:sp>
      </p:grpSp>
      <p:grpSp>
        <p:nvGrpSpPr>
          <p:cNvPr id="16426" name="Group 120"/>
          <p:cNvGrpSpPr>
            <a:grpSpLocks/>
          </p:cNvGrpSpPr>
          <p:nvPr/>
        </p:nvGrpSpPr>
        <p:grpSpPr bwMode="auto">
          <a:xfrm>
            <a:off x="7626350" y="2689225"/>
            <a:ext cx="468313" cy="346075"/>
            <a:chOff x="4804" y="1373"/>
            <a:chExt cx="295" cy="218"/>
          </a:xfrm>
        </p:grpSpPr>
        <p:pic>
          <p:nvPicPr>
            <p:cNvPr id="16448" name="Picture 121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04" y="1373"/>
              <a:ext cx="296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49" name="Text Box 122"/>
            <p:cNvSpPr txBox="1">
              <a:spLocks noChangeArrowheads="1"/>
            </p:cNvSpPr>
            <p:nvPr/>
          </p:nvSpPr>
          <p:spPr bwMode="auto">
            <a:xfrm>
              <a:off x="4861" y="1403"/>
              <a:ext cx="180" cy="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grpSp>
        <p:nvGrpSpPr>
          <p:cNvPr id="16427" name="Group 123"/>
          <p:cNvGrpSpPr>
            <a:grpSpLocks/>
          </p:cNvGrpSpPr>
          <p:nvPr/>
        </p:nvGrpSpPr>
        <p:grpSpPr bwMode="auto">
          <a:xfrm>
            <a:off x="8623300" y="2736850"/>
            <a:ext cx="449263" cy="346075"/>
            <a:chOff x="5499" y="1488"/>
            <a:chExt cx="283" cy="218"/>
          </a:xfrm>
        </p:grpSpPr>
        <p:pic>
          <p:nvPicPr>
            <p:cNvPr id="16446" name="Picture 124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499" y="1488"/>
              <a:ext cx="284" cy="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47" name="Text Box 125"/>
            <p:cNvSpPr txBox="1">
              <a:spLocks noChangeArrowheads="1"/>
            </p:cNvSpPr>
            <p:nvPr/>
          </p:nvSpPr>
          <p:spPr bwMode="auto">
            <a:xfrm>
              <a:off x="5550" y="1518"/>
              <a:ext cx="179" cy="1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grpSp>
        <p:nvGrpSpPr>
          <p:cNvPr id="16428" name="Group 126"/>
          <p:cNvGrpSpPr>
            <a:grpSpLocks/>
          </p:cNvGrpSpPr>
          <p:nvPr/>
        </p:nvGrpSpPr>
        <p:grpSpPr bwMode="auto">
          <a:xfrm>
            <a:off x="7916863" y="3082925"/>
            <a:ext cx="942975" cy="327025"/>
            <a:chOff x="4987" y="668"/>
            <a:chExt cx="594" cy="206"/>
          </a:xfrm>
        </p:grpSpPr>
        <p:pic>
          <p:nvPicPr>
            <p:cNvPr id="16444" name="Picture 127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87" y="668"/>
              <a:ext cx="595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45" name="Text Box 128"/>
            <p:cNvSpPr txBox="1">
              <a:spLocks noChangeArrowheads="1"/>
            </p:cNvSpPr>
            <p:nvPr/>
          </p:nvSpPr>
          <p:spPr bwMode="auto">
            <a:xfrm>
              <a:off x="5031" y="712"/>
              <a:ext cx="513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Término</a:t>
              </a:r>
            </a:p>
          </p:txBody>
        </p:sp>
      </p:grpSp>
      <p:sp>
        <p:nvSpPr>
          <p:cNvPr id="16429" name="AutoShape 5"/>
          <p:cNvSpPr>
            <a:spLocks noChangeArrowheads="1"/>
          </p:cNvSpPr>
          <p:nvPr/>
        </p:nvSpPr>
        <p:spPr bwMode="auto">
          <a:xfrm>
            <a:off x="3278188" y="3940175"/>
            <a:ext cx="1079500" cy="428625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Preparar Realização</a:t>
            </a:r>
          </a:p>
        </p:txBody>
      </p:sp>
      <p:cxnSp>
        <p:nvCxnSpPr>
          <p:cNvPr id="16430" name="AutoShape 89"/>
          <p:cNvCxnSpPr>
            <a:cxnSpLocks noChangeShapeType="1"/>
            <a:stCxn id="16411" idx="2"/>
            <a:endCxn id="16429" idx="0"/>
          </p:cNvCxnSpPr>
          <p:nvPr/>
        </p:nvCxnSpPr>
        <p:spPr bwMode="auto">
          <a:xfrm rot="5400000">
            <a:off x="3567907" y="3690144"/>
            <a:ext cx="500062" cy="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6431" name="AutoShape 2"/>
          <p:cNvSpPr>
            <a:spLocks noChangeArrowheads="1"/>
          </p:cNvSpPr>
          <p:nvPr/>
        </p:nvSpPr>
        <p:spPr bwMode="auto">
          <a:xfrm>
            <a:off x="4572000" y="2938463"/>
            <a:ext cx="2852738" cy="287337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Orientar Execução</a:t>
            </a:r>
          </a:p>
        </p:txBody>
      </p:sp>
      <p:sp>
        <p:nvSpPr>
          <p:cNvPr id="16432" name="AutoShape 57"/>
          <p:cNvSpPr>
            <a:spLocks noChangeArrowheads="1"/>
          </p:cNvSpPr>
          <p:nvPr/>
        </p:nvSpPr>
        <p:spPr bwMode="auto">
          <a:xfrm>
            <a:off x="6042025" y="5324475"/>
            <a:ext cx="622300" cy="214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Executar Etapa 2</a:t>
            </a:r>
          </a:p>
        </p:txBody>
      </p:sp>
      <p:sp>
        <p:nvSpPr>
          <p:cNvPr id="16433" name="Text Box 91"/>
          <p:cNvSpPr txBox="1">
            <a:spLocks noChangeArrowheads="1"/>
          </p:cNvSpPr>
          <p:nvPr/>
        </p:nvSpPr>
        <p:spPr bwMode="auto">
          <a:xfrm rot="1333406">
            <a:off x="5875338" y="5321300"/>
            <a:ext cx="234950" cy="139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...</a:t>
            </a:r>
          </a:p>
        </p:txBody>
      </p:sp>
      <p:cxnSp>
        <p:nvCxnSpPr>
          <p:cNvPr id="16434" name="AutoShape 96"/>
          <p:cNvCxnSpPr>
            <a:cxnSpLocks noChangeShapeType="1"/>
            <a:stCxn id="16414" idx="3"/>
            <a:endCxn id="16437" idx="1"/>
          </p:cNvCxnSpPr>
          <p:nvPr/>
        </p:nvCxnSpPr>
        <p:spPr bwMode="auto">
          <a:xfrm>
            <a:off x="5572125" y="4725988"/>
            <a:ext cx="214313" cy="1587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6435" name="Group 106"/>
          <p:cNvGrpSpPr>
            <a:grpSpLocks/>
          </p:cNvGrpSpPr>
          <p:nvPr/>
        </p:nvGrpSpPr>
        <p:grpSpPr bwMode="auto">
          <a:xfrm>
            <a:off x="6500813" y="5440363"/>
            <a:ext cx="454025" cy="336550"/>
            <a:chOff x="4428" y="3515"/>
            <a:chExt cx="389" cy="288"/>
          </a:xfrm>
        </p:grpSpPr>
        <p:pic>
          <p:nvPicPr>
            <p:cNvPr id="16442" name="Picture 107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428" y="3515"/>
              <a:ext cx="390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443" name="Text Box 108"/>
            <p:cNvSpPr txBox="1">
              <a:spLocks noChangeArrowheads="1"/>
            </p:cNvSpPr>
            <p:nvPr/>
          </p:nvSpPr>
          <p:spPr bwMode="auto">
            <a:xfrm>
              <a:off x="4502" y="3556"/>
              <a:ext cx="237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</a:t>
              </a:r>
            </a:p>
          </p:txBody>
        </p:sp>
      </p:grpSp>
      <p:sp>
        <p:nvSpPr>
          <p:cNvPr id="16436" name="AutoShape 40"/>
          <p:cNvSpPr>
            <a:spLocks noChangeArrowheads="1"/>
          </p:cNvSpPr>
          <p:nvPr/>
        </p:nvSpPr>
        <p:spPr bwMode="auto">
          <a:xfrm>
            <a:off x="4635500" y="3868738"/>
            <a:ext cx="1079500" cy="468312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000">
                <a:solidFill>
                  <a:srgbClr val="000000"/>
                </a:solidFill>
                <a:latin typeface="Calibri" pitchFamily="34" charset="0"/>
              </a:rPr>
              <a:t>Executar Processos de Liberação  de Recursos</a:t>
            </a:r>
          </a:p>
        </p:txBody>
      </p:sp>
      <p:sp>
        <p:nvSpPr>
          <p:cNvPr id="16437" name="AutoShape 77"/>
          <p:cNvSpPr>
            <a:spLocks noChangeArrowheads="1"/>
          </p:cNvSpPr>
          <p:nvPr/>
        </p:nvSpPr>
        <p:spPr bwMode="auto">
          <a:xfrm>
            <a:off x="5786438" y="4511675"/>
            <a:ext cx="785812" cy="428625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Licença Ambiental de Instalação</a:t>
            </a:r>
          </a:p>
        </p:txBody>
      </p:sp>
      <p:cxnSp>
        <p:nvCxnSpPr>
          <p:cNvPr id="16438" name="AutoShape 96"/>
          <p:cNvCxnSpPr>
            <a:cxnSpLocks noChangeShapeType="1"/>
            <a:endCxn id="16413" idx="0"/>
          </p:cNvCxnSpPr>
          <p:nvPr/>
        </p:nvCxnSpPr>
        <p:spPr bwMode="auto">
          <a:xfrm rot="5400000">
            <a:off x="6127751" y="4951412"/>
            <a:ext cx="169862" cy="4763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6439" name="AutoShape 77"/>
          <p:cNvSpPr>
            <a:spLocks noChangeArrowheads="1"/>
          </p:cNvSpPr>
          <p:nvPr/>
        </p:nvSpPr>
        <p:spPr bwMode="auto">
          <a:xfrm>
            <a:off x="6643688" y="4511675"/>
            <a:ext cx="785812" cy="428625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Licença Ambiental de Operação</a:t>
            </a:r>
          </a:p>
        </p:txBody>
      </p:sp>
      <p:cxnSp>
        <p:nvCxnSpPr>
          <p:cNvPr id="16440" name="AutoShape 96"/>
          <p:cNvCxnSpPr>
            <a:cxnSpLocks noChangeShapeType="1"/>
            <a:stCxn id="16432" idx="3"/>
            <a:endCxn id="16439" idx="2"/>
          </p:cNvCxnSpPr>
          <p:nvPr/>
        </p:nvCxnSpPr>
        <p:spPr bwMode="auto">
          <a:xfrm flipV="1">
            <a:off x="6664325" y="4940300"/>
            <a:ext cx="373063" cy="492125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6441" name="AutoShape 96"/>
          <p:cNvCxnSpPr>
            <a:cxnSpLocks noChangeShapeType="1"/>
            <a:stCxn id="16439" idx="3"/>
          </p:cNvCxnSpPr>
          <p:nvPr/>
        </p:nvCxnSpPr>
        <p:spPr bwMode="auto">
          <a:xfrm flipV="1">
            <a:off x="7429500" y="3355975"/>
            <a:ext cx="965200" cy="1370013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88"/>
          <p:cNvGrpSpPr>
            <a:grpSpLocks/>
          </p:cNvGrpSpPr>
          <p:nvPr/>
        </p:nvGrpSpPr>
        <p:grpSpPr bwMode="auto">
          <a:xfrm>
            <a:off x="6357938" y="3797300"/>
            <a:ext cx="531812" cy="404813"/>
            <a:chOff x="4398" y="2789"/>
            <a:chExt cx="419" cy="319"/>
          </a:xfrm>
        </p:grpSpPr>
        <p:pic>
          <p:nvPicPr>
            <p:cNvPr id="17492" name="Picture 8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98" y="2789"/>
              <a:ext cx="420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93" name="Text Box 90"/>
            <p:cNvSpPr txBox="1">
              <a:spLocks noChangeArrowheads="1"/>
            </p:cNvSpPr>
            <p:nvPr/>
          </p:nvSpPr>
          <p:spPr bwMode="auto">
            <a:xfrm>
              <a:off x="4472" y="2835"/>
              <a:ext cx="263" cy="1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PC</a:t>
              </a:r>
            </a:p>
          </p:txBody>
        </p:sp>
      </p:grpSp>
      <p:sp>
        <p:nvSpPr>
          <p:cNvPr id="17411" name="AutoShape 4"/>
          <p:cNvSpPr>
            <a:spLocks noChangeArrowheads="1"/>
          </p:cNvSpPr>
          <p:nvPr/>
        </p:nvSpPr>
        <p:spPr bwMode="auto">
          <a:xfrm>
            <a:off x="285750" y="939800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>
                <a:solidFill>
                  <a:schemeClr val="bg1"/>
                </a:solidFill>
                <a:latin typeface="Calibri" pitchFamily="34" charset="0"/>
              </a:rPr>
              <a:t>Fluxo Geral</a:t>
            </a:r>
          </a:p>
        </p:txBody>
      </p:sp>
      <p:sp>
        <p:nvSpPr>
          <p:cNvPr id="215" name="Rectangle 2"/>
          <p:cNvSpPr>
            <a:spLocks noChangeArrowheads="1"/>
          </p:cNvSpPr>
          <p:nvPr/>
        </p:nvSpPr>
        <p:spPr bwMode="auto">
          <a:xfrm>
            <a:off x="285750" y="1643063"/>
            <a:ext cx="1357313" cy="225425"/>
          </a:xfrm>
          <a:prstGeom prst="rect">
            <a:avLst/>
          </a:prstGeom>
          <a:solidFill>
            <a:schemeClr val="bg1">
              <a:lumMod val="75000"/>
            </a:schemeClr>
          </a:solidFill>
          <a:ln w="2556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latin typeface="+mn-lt"/>
                <a:cs typeface="Arial" charset="0"/>
              </a:rPr>
              <a:t>Papel</a:t>
            </a:r>
            <a:endParaRPr lang="en-GB" sz="1400" b="1" dirty="0">
              <a:latin typeface="+mn-lt"/>
              <a:cs typeface="Arial" charset="0"/>
            </a:endParaRPr>
          </a:p>
        </p:txBody>
      </p:sp>
      <p:cxnSp>
        <p:nvCxnSpPr>
          <p:cNvPr id="17413" name="Conector reto 75"/>
          <p:cNvCxnSpPr>
            <a:cxnSpLocks noChangeShapeType="1"/>
          </p:cNvCxnSpPr>
          <p:nvPr/>
        </p:nvCxnSpPr>
        <p:spPr bwMode="auto">
          <a:xfrm rot="5400000">
            <a:off x="-394494" y="3904457"/>
            <a:ext cx="4073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7414" name="Text Box 18"/>
          <p:cNvSpPr txBox="1">
            <a:spLocks noChangeArrowheads="1"/>
          </p:cNvSpPr>
          <p:nvPr/>
        </p:nvSpPr>
        <p:spPr bwMode="auto">
          <a:xfrm>
            <a:off x="349250" y="2797175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Gerente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</a:t>
            </a:r>
          </a:p>
        </p:txBody>
      </p:sp>
      <p:grpSp>
        <p:nvGrpSpPr>
          <p:cNvPr id="17415" name="Group 19"/>
          <p:cNvGrpSpPr>
            <a:grpSpLocks/>
          </p:cNvGrpSpPr>
          <p:nvPr/>
        </p:nvGrpSpPr>
        <p:grpSpPr bwMode="auto">
          <a:xfrm>
            <a:off x="1182688" y="2870200"/>
            <a:ext cx="214312" cy="468313"/>
            <a:chOff x="547" y="2209"/>
            <a:chExt cx="135" cy="295"/>
          </a:xfrm>
        </p:grpSpPr>
        <p:grpSp>
          <p:nvGrpSpPr>
            <p:cNvPr id="17486" name="Group 20"/>
            <p:cNvGrpSpPr>
              <a:grpSpLocks/>
            </p:cNvGrpSpPr>
            <p:nvPr/>
          </p:nvGrpSpPr>
          <p:grpSpPr bwMode="auto">
            <a:xfrm>
              <a:off x="547" y="2301"/>
              <a:ext cx="136" cy="204"/>
              <a:chOff x="547" y="2301"/>
              <a:chExt cx="136" cy="204"/>
            </a:xfrm>
          </p:grpSpPr>
          <p:pic>
            <p:nvPicPr>
              <p:cNvPr id="17490" name="Picture 2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7" y="230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91" name="Text Box 22"/>
              <p:cNvSpPr txBox="1">
                <a:spLocks noChangeArrowheads="1"/>
              </p:cNvSpPr>
              <p:nvPr/>
            </p:nvSpPr>
            <p:spPr bwMode="auto">
              <a:xfrm>
                <a:off x="590" y="2319"/>
                <a:ext cx="53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7487" name="Group 23"/>
            <p:cNvGrpSpPr>
              <a:grpSpLocks/>
            </p:cNvGrpSpPr>
            <p:nvPr/>
          </p:nvGrpSpPr>
          <p:grpSpPr bwMode="auto">
            <a:xfrm>
              <a:off x="576" y="2209"/>
              <a:ext cx="106" cy="134"/>
              <a:chOff x="576" y="2209"/>
              <a:chExt cx="106" cy="134"/>
            </a:xfrm>
          </p:grpSpPr>
          <p:pic>
            <p:nvPicPr>
              <p:cNvPr id="17488" name="Picture 2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76" y="2209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89" name="Text Box 25"/>
              <p:cNvSpPr txBox="1">
                <a:spLocks noChangeArrowheads="1"/>
              </p:cNvSpPr>
              <p:nvPr/>
            </p:nvSpPr>
            <p:spPr bwMode="auto">
              <a:xfrm>
                <a:off x="610" y="223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grpSp>
        <p:nvGrpSpPr>
          <p:cNvPr id="17416" name="Group 68"/>
          <p:cNvGrpSpPr>
            <a:grpSpLocks/>
          </p:cNvGrpSpPr>
          <p:nvPr/>
        </p:nvGrpSpPr>
        <p:grpSpPr bwMode="auto">
          <a:xfrm>
            <a:off x="1143000" y="5511800"/>
            <a:ext cx="214313" cy="466725"/>
            <a:chOff x="584" y="3690"/>
            <a:chExt cx="135" cy="294"/>
          </a:xfrm>
        </p:grpSpPr>
        <p:grpSp>
          <p:nvGrpSpPr>
            <p:cNvPr id="17480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7484" name="Picture 7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85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7481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7482" name="Picture 7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83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7417" name="Text Box 75"/>
          <p:cNvSpPr txBox="1">
            <a:spLocks noChangeArrowheads="1"/>
          </p:cNvSpPr>
          <p:nvPr/>
        </p:nvSpPr>
        <p:spPr bwMode="auto">
          <a:xfrm>
            <a:off x="242888" y="5543550"/>
            <a:ext cx="10795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Patrocinador/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Gestor</a:t>
            </a:r>
          </a:p>
        </p:txBody>
      </p:sp>
      <p:cxnSp>
        <p:nvCxnSpPr>
          <p:cNvPr id="17418" name="Conector reto 238"/>
          <p:cNvCxnSpPr>
            <a:cxnSpLocks noChangeShapeType="1"/>
          </p:cNvCxnSpPr>
          <p:nvPr/>
        </p:nvCxnSpPr>
        <p:spPr bwMode="auto">
          <a:xfrm>
            <a:off x="285750" y="3581400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17419" name="Conector reto 239"/>
          <p:cNvCxnSpPr>
            <a:cxnSpLocks noChangeShapeType="1"/>
          </p:cNvCxnSpPr>
          <p:nvPr/>
        </p:nvCxnSpPr>
        <p:spPr bwMode="auto">
          <a:xfrm>
            <a:off x="285750" y="2511425"/>
            <a:ext cx="8572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7420" name="Rectangle 2"/>
          <p:cNvSpPr>
            <a:spLocks noChangeArrowheads="1"/>
          </p:cNvSpPr>
          <p:nvPr/>
        </p:nvSpPr>
        <p:spPr bwMode="auto">
          <a:xfrm>
            <a:off x="1714500" y="1654175"/>
            <a:ext cx="7143750" cy="214313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Atividades</a:t>
            </a:r>
          </a:p>
        </p:txBody>
      </p:sp>
      <p:grpSp>
        <p:nvGrpSpPr>
          <p:cNvPr id="17421" name="Group 106"/>
          <p:cNvGrpSpPr>
            <a:grpSpLocks/>
          </p:cNvGrpSpPr>
          <p:nvPr/>
        </p:nvGrpSpPr>
        <p:grpSpPr bwMode="auto">
          <a:xfrm>
            <a:off x="7600950" y="7021513"/>
            <a:ext cx="454025" cy="336550"/>
            <a:chOff x="4428" y="3515"/>
            <a:chExt cx="389" cy="288"/>
          </a:xfrm>
        </p:grpSpPr>
        <p:pic>
          <p:nvPicPr>
            <p:cNvPr id="17478" name="Picture 10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28" y="3515"/>
              <a:ext cx="390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79" name="Text Box 108"/>
            <p:cNvSpPr txBox="1">
              <a:spLocks noChangeArrowheads="1"/>
            </p:cNvSpPr>
            <p:nvPr/>
          </p:nvSpPr>
          <p:spPr bwMode="auto">
            <a:xfrm>
              <a:off x="4502" y="3556"/>
              <a:ext cx="237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PRO</a:t>
              </a:r>
            </a:p>
          </p:txBody>
        </p:sp>
      </p:grpSp>
      <p:cxnSp>
        <p:nvCxnSpPr>
          <p:cNvPr id="17422" name="Conector reto 238"/>
          <p:cNvCxnSpPr>
            <a:cxnSpLocks noChangeShapeType="1"/>
          </p:cNvCxnSpPr>
          <p:nvPr/>
        </p:nvCxnSpPr>
        <p:spPr bwMode="auto">
          <a:xfrm>
            <a:off x="285750" y="5440363"/>
            <a:ext cx="8572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grpSp>
        <p:nvGrpSpPr>
          <p:cNvPr id="17423" name="Group 9"/>
          <p:cNvGrpSpPr>
            <a:grpSpLocks/>
          </p:cNvGrpSpPr>
          <p:nvPr/>
        </p:nvGrpSpPr>
        <p:grpSpPr bwMode="auto">
          <a:xfrm>
            <a:off x="1189038" y="2068513"/>
            <a:ext cx="214312" cy="466725"/>
            <a:chOff x="529" y="675"/>
            <a:chExt cx="135" cy="294"/>
          </a:xfrm>
        </p:grpSpPr>
        <p:grpSp>
          <p:nvGrpSpPr>
            <p:cNvPr id="17472" name="Group 10"/>
            <p:cNvGrpSpPr>
              <a:grpSpLocks/>
            </p:cNvGrpSpPr>
            <p:nvPr/>
          </p:nvGrpSpPr>
          <p:grpSpPr bwMode="auto">
            <a:xfrm>
              <a:off x="529" y="763"/>
              <a:ext cx="136" cy="207"/>
              <a:chOff x="529" y="763"/>
              <a:chExt cx="136" cy="207"/>
            </a:xfrm>
          </p:grpSpPr>
          <p:pic>
            <p:nvPicPr>
              <p:cNvPr id="17476" name="Picture 11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529" y="763"/>
                <a:ext cx="136" cy="2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77" name="Text Box 12"/>
              <p:cNvSpPr txBox="1">
                <a:spLocks noChangeArrowheads="1"/>
              </p:cNvSpPr>
              <p:nvPr/>
            </p:nvSpPr>
            <p:spPr bwMode="auto">
              <a:xfrm>
                <a:off x="571" y="782"/>
                <a:ext cx="54" cy="14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7473" name="Group 13"/>
            <p:cNvGrpSpPr>
              <a:grpSpLocks/>
            </p:cNvGrpSpPr>
            <p:nvPr/>
          </p:nvGrpSpPr>
          <p:grpSpPr bwMode="auto">
            <a:xfrm>
              <a:off x="556" y="675"/>
              <a:ext cx="108" cy="131"/>
              <a:chOff x="556" y="675"/>
              <a:chExt cx="108" cy="131"/>
            </a:xfrm>
          </p:grpSpPr>
          <p:pic>
            <p:nvPicPr>
              <p:cNvPr id="17474" name="Picture 14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556" y="675"/>
                <a:ext cx="108" cy="1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75" name="Text Box 15"/>
              <p:cNvSpPr txBox="1">
                <a:spLocks noChangeArrowheads="1"/>
              </p:cNvSpPr>
              <p:nvPr/>
            </p:nvSpPr>
            <p:spPr bwMode="auto">
              <a:xfrm>
                <a:off x="592" y="703"/>
                <a:ext cx="42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49250" y="1857375"/>
            <a:ext cx="10795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Áreas de Negócio</a:t>
            </a:r>
          </a:p>
          <a:p>
            <a:pP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Obras</a:t>
            </a:r>
          </a:p>
          <a:p>
            <a:pP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Fiscalização</a:t>
            </a:r>
          </a:p>
          <a:p>
            <a:pP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900">
                <a:solidFill>
                  <a:srgbClr val="000000"/>
                </a:solidFill>
                <a:latin typeface="Calibri" pitchFamily="34" charset="0"/>
              </a:rPr>
              <a:t>Financeiro</a:t>
            </a:r>
          </a:p>
        </p:txBody>
      </p:sp>
      <p:grpSp>
        <p:nvGrpSpPr>
          <p:cNvPr id="17425" name="Group 5"/>
          <p:cNvGrpSpPr>
            <a:grpSpLocks/>
          </p:cNvGrpSpPr>
          <p:nvPr/>
        </p:nvGrpSpPr>
        <p:grpSpPr bwMode="auto">
          <a:xfrm>
            <a:off x="1914525" y="1898650"/>
            <a:ext cx="942975" cy="327025"/>
            <a:chOff x="891" y="1068"/>
            <a:chExt cx="594" cy="206"/>
          </a:xfrm>
        </p:grpSpPr>
        <p:pic>
          <p:nvPicPr>
            <p:cNvPr id="17470" name="Picture 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91" y="1068"/>
              <a:ext cx="595" cy="2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71" name="Text Box 7"/>
            <p:cNvSpPr txBox="1">
              <a:spLocks noChangeArrowheads="1"/>
            </p:cNvSpPr>
            <p:nvPr/>
          </p:nvSpPr>
          <p:spPr bwMode="auto">
            <a:xfrm>
              <a:off x="933" y="1108"/>
              <a:ext cx="513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Início</a:t>
              </a:r>
            </a:p>
          </p:txBody>
        </p:sp>
      </p:grpSp>
      <p:sp>
        <p:nvSpPr>
          <p:cNvPr id="17426" name="AutoShape 42"/>
          <p:cNvSpPr>
            <a:spLocks noChangeArrowheads="1"/>
          </p:cNvSpPr>
          <p:nvPr/>
        </p:nvSpPr>
        <p:spPr bwMode="auto">
          <a:xfrm>
            <a:off x="1849438" y="2579688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Solicitar Informações do Projeto</a:t>
            </a:r>
          </a:p>
        </p:txBody>
      </p:sp>
      <p:sp>
        <p:nvSpPr>
          <p:cNvPr id="17427" name="AutoShape 43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3327400" y="2582863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Atualizar Informações </a:t>
            </a:r>
          </a:p>
        </p:txBody>
      </p:sp>
      <p:sp>
        <p:nvSpPr>
          <p:cNvPr id="17428" name="AutoShape 4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349625" y="1939925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Fornecer </a:t>
            </a:r>
          </a:p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Informações do Projeto</a:t>
            </a:r>
          </a:p>
        </p:txBody>
      </p:sp>
      <p:cxnSp>
        <p:nvCxnSpPr>
          <p:cNvPr id="17429" name="AutoShape 48"/>
          <p:cNvCxnSpPr>
            <a:cxnSpLocks noChangeShapeType="1"/>
            <a:endCxn id="17426" idx="0"/>
          </p:cNvCxnSpPr>
          <p:nvPr/>
        </p:nvCxnSpPr>
        <p:spPr bwMode="auto">
          <a:xfrm rot="16200000" flipH="1">
            <a:off x="2212181" y="2402682"/>
            <a:ext cx="352425" cy="1588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7430" name="AutoShape 49"/>
          <p:cNvCxnSpPr>
            <a:cxnSpLocks noChangeShapeType="1"/>
            <a:stCxn id="17426" idx="3"/>
            <a:endCxn id="17428" idx="1"/>
          </p:cNvCxnSpPr>
          <p:nvPr/>
        </p:nvCxnSpPr>
        <p:spPr bwMode="auto">
          <a:xfrm flipV="1">
            <a:off x="2928938" y="2155825"/>
            <a:ext cx="420687" cy="639763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7431" name="AutoShape 50"/>
          <p:cNvCxnSpPr>
            <a:cxnSpLocks noChangeShapeType="1"/>
            <a:stCxn id="17428" idx="2"/>
            <a:endCxn id="17427" idx="0"/>
          </p:cNvCxnSpPr>
          <p:nvPr/>
        </p:nvCxnSpPr>
        <p:spPr bwMode="auto">
          <a:xfrm rot="5400000">
            <a:off x="3772694" y="2466181"/>
            <a:ext cx="211138" cy="22225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7432" name="AutoShape 51"/>
          <p:cNvCxnSpPr>
            <a:cxnSpLocks noChangeShapeType="1"/>
            <a:stCxn id="17434" idx="3"/>
            <a:endCxn id="17437" idx="1"/>
          </p:cNvCxnSpPr>
          <p:nvPr/>
        </p:nvCxnSpPr>
        <p:spPr bwMode="auto">
          <a:xfrm>
            <a:off x="5080000" y="3567113"/>
            <a:ext cx="277813" cy="31115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7433" name="AutoShape 52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1714500" y="5083175"/>
            <a:ext cx="5903913" cy="3175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Assessorar no uso da Metodologia de Gerenciamento por Projetos </a:t>
            </a:r>
          </a:p>
        </p:txBody>
      </p:sp>
      <p:sp>
        <p:nvSpPr>
          <p:cNvPr id="17434" name="AutoShape 6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000500" y="3297238"/>
            <a:ext cx="1079500" cy="53975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Realizar Reunião de </a:t>
            </a:r>
          </a:p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Acompanhamento</a:t>
            </a:r>
          </a:p>
        </p:txBody>
      </p:sp>
      <p:cxnSp>
        <p:nvCxnSpPr>
          <p:cNvPr id="17435" name="AutoShape 65"/>
          <p:cNvCxnSpPr>
            <a:cxnSpLocks noChangeShapeType="1"/>
            <a:stCxn id="17427" idx="2"/>
            <a:endCxn id="17434" idx="1"/>
          </p:cNvCxnSpPr>
          <p:nvPr/>
        </p:nvCxnSpPr>
        <p:spPr bwMode="auto">
          <a:xfrm rot="16200000" flipH="1">
            <a:off x="3657600" y="3224213"/>
            <a:ext cx="552450" cy="133350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7436" name="AutoShape 66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1714500" y="4725988"/>
            <a:ext cx="5903913" cy="3175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Monitorar Andamento do Processo</a:t>
            </a:r>
          </a:p>
        </p:txBody>
      </p:sp>
      <p:sp>
        <p:nvSpPr>
          <p:cNvPr id="17437" name="AutoShape 6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357813" y="3662363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Consolidar  Informações de Projetos</a:t>
            </a:r>
          </a:p>
        </p:txBody>
      </p:sp>
      <p:sp>
        <p:nvSpPr>
          <p:cNvPr id="17438" name="AutoShape 68"/>
          <p:cNvSpPr>
            <a:spLocks noChangeArrowheads="1"/>
          </p:cNvSpPr>
          <p:nvPr/>
        </p:nvSpPr>
        <p:spPr bwMode="auto">
          <a:xfrm>
            <a:off x="6635750" y="4162425"/>
            <a:ext cx="1079500" cy="431800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Montar Painel de Controle</a:t>
            </a:r>
          </a:p>
        </p:txBody>
      </p:sp>
      <p:cxnSp>
        <p:nvCxnSpPr>
          <p:cNvPr id="17439" name="AutoShape 69"/>
          <p:cNvCxnSpPr>
            <a:cxnSpLocks noChangeShapeType="1"/>
            <a:stCxn id="17437" idx="2"/>
            <a:endCxn id="17438" idx="1"/>
          </p:cNvCxnSpPr>
          <p:nvPr/>
        </p:nvCxnSpPr>
        <p:spPr bwMode="auto">
          <a:xfrm rot="16200000" flipH="1">
            <a:off x="6124576" y="3867150"/>
            <a:ext cx="284162" cy="738187"/>
          </a:xfrm>
          <a:prstGeom prst="bentConnector2">
            <a:avLst/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7440" name="AutoShape 79"/>
          <p:cNvSpPr>
            <a:spLocks noChangeArrowheads="1"/>
          </p:cNvSpPr>
          <p:nvPr/>
        </p:nvSpPr>
        <p:spPr bwMode="auto">
          <a:xfrm>
            <a:off x="7858125" y="1939925"/>
            <a:ext cx="1000125" cy="3643313"/>
          </a:xfrm>
          <a:prstGeom prst="flowChartProcess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 scaled="1"/>
          </a:gradFill>
          <a:ln w="9360">
            <a:solidFill>
              <a:srgbClr val="4A7EBB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18000" tIns="18000" rIns="18000" bIns="18000" anchor="ctr" anchorCtr="1"/>
          <a:lstStyle/>
          <a:p>
            <a:pPr algn="ctr">
              <a:lnSpc>
                <a:spcPts val="975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Reunião de Acompanhamento Executivo</a:t>
            </a:r>
          </a:p>
        </p:txBody>
      </p:sp>
      <p:grpSp>
        <p:nvGrpSpPr>
          <p:cNvPr id="17441" name="Group 80"/>
          <p:cNvGrpSpPr>
            <a:grpSpLocks/>
          </p:cNvGrpSpPr>
          <p:nvPr/>
        </p:nvGrpSpPr>
        <p:grpSpPr bwMode="auto">
          <a:xfrm>
            <a:off x="8001000" y="5683250"/>
            <a:ext cx="944563" cy="328613"/>
            <a:chOff x="5030" y="3882"/>
            <a:chExt cx="595" cy="207"/>
          </a:xfrm>
        </p:grpSpPr>
        <p:pic>
          <p:nvPicPr>
            <p:cNvPr id="17468" name="Picture 8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030" y="3882"/>
              <a:ext cx="596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69" name="Text Box 82"/>
            <p:cNvSpPr txBox="1">
              <a:spLocks noChangeArrowheads="1"/>
            </p:cNvSpPr>
            <p:nvPr/>
          </p:nvSpPr>
          <p:spPr bwMode="auto">
            <a:xfrm>
              <a:off x="5072" y="3924"/>
              <a:ext cx="513" cy="1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8000" rIns="18000" bIns="18000" anchor="ctr" anchorCtr="1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1200" b="1">
                  <a:solidFill>
                    <a:srgbClr val="FFFFFF"/>
                  </a:solidFill>
                  <a:latin typeface="Calibri" pitchFamily="34" charset="0"/>
                  <a:cs typeface="Arial" charset="0"/>
                </a:rPr>
                <a:t>Término</a:t>
              </a:r>
            </a:p>
          </p:txBody>
        </p:sp>
      </p:grpSp>
      <p:cxnSp>
        <p:nvCxnSpPr>
          <p:cNvPr id="17442" name="AutoShape 84"/>
          <p:cNvCxnSpPr>
            <a:cxnSpLocks noChangeShapeType="1"/>
            <a:stCxn id="17440" idx="2"/>
          </p:cNvCxnSpPr>
          <p:nvPr/>
        </p:nvCxnSpPr>
        <p:spPr bwMode="auto">
          <a:xfrm rot="16200000" flipH="1">
            <a:off x="8333582" y="5607844"/>
            <a:ext cx="166687" cy="117475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  <p:grpSp>
        <p:nvGrpSpPr>
          <p:cNvPr id="17443" name="Group 85"/>
          <p:cNvGrpSpPr>
            <a:grpSpLocks/>
          </p:cNvGrpSpPr>
          <p:nvPr/>
        </p:nvGrpSpPr>
        <p:grpSpPr bwMode="auto">
          <a:xfrm>
            <a:off x="6156325" y="3940175"/>
            <a:ext cx="588963" cy="441325"/>
            <a:chOff x="3952" y="2322"/>
            <a:chExt cx="424" cy="318"/>
          </a:xfrm>
        </p:grpSpPr>
        <p:pic>
          <p:nvPicPr>
            <p:cNvPr id="17466" name="Picture 86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952" y="2322"/>
              <a:ext cx="425" cy="3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67" name="Text Box 87"/>
            <p:cNvSpPr txBox="1">
              <a:spLocks noChangeArrowheads="1"/>
            </p:cNvSpPr>
            <p:nvPr/>
          </p:nvSpPr>
          <p:spPr bwMode="auto">
            <a:xfrm>
              <a:off x="4029" y="2367"/>
              <a:ext cx="262" cy="1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DET</a:t>
              </a:r>
            </a:p>
          </p:txBody>
        </p:sp>
      </p:grpSp>
      <p:grpSp>
        <p:nvGrpSpPr>
          <p:cNvPr id="17444" name="Group 91"/>
          <p:cNvGrpSpPr>
            <a:grpSpLocks/>
          </p:cNvGrpSpPr>
          <p:nvPr/>
        </p:nvGrpSpPr>
        <p:grpSpPr bwMode="auto">
          <a:xfrm>
            <a:off x="4857750" y="3725863"/>
            <a:ext cx="473075" cy="358775"/>
            <a:chOff x="3100" y="2064"/>
            <a:chExt cx="444" cy="337"/>
          </a:xfrm>
        </p:grpSpPr>
        <p:pic>
          <p:nvPicPr>
            <p:cNvPr id="17464" name="Picture 92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00" y="2064"/>
              <a:ext cx="445" cy="3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65" name="Text Box 93"/>
            <p:cNvSpPr txBox="1">
              <a:spLocks noChangeArrowheads="1"/>
            </p:cNvSpPr>
            <p:nvPr/>
          </p:nvSpPr>
          <p:spPr bwMode="auto">
            <a:xfrm>
              <a:off x="3181" y="2109"/>
              <a:ext cx="278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ATA</a:t>
              </a:r>
            </a:p>
          </p:txBody>
        </p:sp>
      </p:grpSp>
      <p:grpSp>
        <p:nvGrpSpPr>
          <p:cNvPr id="17445" name="Group 94"/>
          <p:cNvGrpSpPr>
            <a:grpSpLocks/>
          </p:cNvGrpSpPr>
          <p:nvPr/>
        </p:nvGrpSpPr>
        <p:grpSpPr bwMode="auto">
          <a:xfrm>
            <a:off x="4183063" y="2797175"/>
            <a:ext cx="538162" cy="411163"/>
            <a:chOff x="2182" y="1585"/>
            <a:chExt cx="385" cy="294"/>
          </a:xfrm>
        </p:grpSpPr>
        <p:pic>
          <p:nvPicPr>
            <p:cNvPr id="17462" name="Picture 9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182" y="1585"/>
              <a:ext cx="386" cy="2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63" name="Text Box 96"/>
            <p:cNvSpPr txBox="1">
              <a:spLocks noChangeArrowheads="1"/>
            </p:cNvSpPr>
            <p:nvPr/>
          </p:nvSpPr>
          <p:spPr bwMode="auto">
            <a:xfrm>
              <a:off x="2256" y="1628"/>
              <a:ext cx="236" cy="1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CRO</a:t>
              </a:r>
            </a:p>
          </p:txBody>
        </p:sp>
      </p:grpSp>
      <p:grpSp>
        <p:nvGrpSpPr>
          <p:cNvPr id="17446" name="Group 97"/>
          <p:cNvGrpSpPr>
            <a:grpSpLocks/>
          </p:cNvGrpSpPr>
          <p:nvPr/>
        </p:nvGrpSpPr>
        <p:grpSpPr bwMode="auto">
          <a:xfrm>
            <a:off x="4478338" y="2868613"/>
            <a:ext cx="522287" cy="409575"/>
            <a:chOff x="2278" y="1712"/>
            <a:chExt cx="374" cy="293"/>
          </a:xfrm>
        </p:grpSpPr>
        <p:pic>
          <p:nvPicPr>
            <p:cNvPr id="17460" name="Picture 98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278" y="1712"/>
              <a:ext cx="375" cy="2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61" name="Text Box 99"/>
            <p:cNvSpPr txBox="1">
              <a:spLocks noChangeArrowheads="1"/>
            </p:cNvSpPr>
            <p:nvPr/>
          </p:nvSpPr>
          <p:spPr bwMode="auto">
            <a:xfrm>
              <a:off x="2346" y="1755"/>
              <a:ext cx="236" cy="1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8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COF</a:t>
              </a:r>
            </a:p>
          </p:txBody>
        </p:sp>
      </p:grpSp>
      <p:grpSp>
        <p:nvGrpSpPr>
          <p:cNvPr id="17447" name="Group 100"/>
          <p:cNvGrpSpPr>
            <a:grpSpLocks/>
          </p:cNvGrpSpPr>
          <p:nvPr/>
        </p:nvGrpSpPr>
        <p:grpSpPr bwMode="auto">
          <a:xfrm>
            <a:off x="8643938" y="5297488"/>
            <a:ext cx="544512" cy="414337"/>
            <a:chOff x="5495" y="3628"/>
            <a:chExt cx="343" cy="261"/>
          </a:xfrm>
        </p:grpSpPr>
        <p:pic>
          <p:nvPicPr>
            <p:cNvPr id="17458" name="Picture 101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5495" y="3628"/>
              <a:ext cx="344" cy="2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59" name="Text Box 102"/>
            <p:cNvSpPr txBox="1">
              <a:spLocks noChangeArrowheads="1"/>
            </p:cNvSpPr>
            <p:nvPr/>
          </p:nvSpPr>
          <p:spPr bwMode="auto">
            <a:xfrm>
              <a:off x="5558" y="3664"/>
              <a:ext cx="215" cy="1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pt-BR" sz="900" b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ATA</a:t>
              </a:r>
            </a:p>
          </p:txBody>
        </p:sp>
      </p:grpSp>
      <p:grpSp>
        <p:nvGrpSpPr>
          <p:cNvPr id="17448" name="Group 68"/>
          <p:cNvGrpSpPr>
            <a:grpSpLocks/>
          </p:cNvGrpSpPr>
          <p:nvPr/>
        </p:nvGrpSpPr>
        <p:grpSpPr bwMode="auto">
          <a:xfrm>
            <a:off x="1257300" y="4154488"/>
            <a:ext cx="214313" cy="466725"/>
            <a:chOff x="584" y="3690"/>
            <a:chExt cx="135" cy="294"/>
          </a:xfrm>
        </p:grpSpPr>
        <p:grpSp>
          <p:nvGrpSpPr>
            <p:cNvPr id="17452" name="Group 69"/>
            <p:cNvGrpSpPr>
              <a:grpSpLocks/>
            </p:cNvGrpSpPr>
            <p:nvPr/>
          </p:nvGrpSpPr>
          <p:grpSpPr bwMode="auto">
            <a:xfrm>
              <a:off x="584" y="3781"/>
              <a:ext cx="136" cy="204"/>
              <a:chOff x="584" y="3781"/>
              <a:chExt cx="136" cy="204"/>
            </a:xfrm>
          </p:grpSpPr>
          <p:pic>
            <p:nvPicPr>
              <p:cNvPr id="17456" name="Picture 7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84" y="3781"/>
                <a:ext cx="136" cy="20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57" name="Text Box 71"/>
              <p:cNvSpPr txBox="1">
                <a:spLocks noChangeArrowheads="1"/>
              </p:cNvSpPr>
              <p:nvPr/>
            </p:nvSpPr>
            <p:spPr bwMode="auto">
              <a:xfrm>
                <a:off x="627" y="3798"/>
                <a:ext cx="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  <p:grpSp>
          <p:nvGrpSpPr>
            <p:cNvPr id="17453" name="Group 72"/>
            <p:cNvGrpSpPr>
              <a:grpSpLocks/>
            </p:cNvGrpSpPr>
            <p:nvPr/>
          </p:nvGrpSpPr>
          <p:grpSpPr bwMode="auto">
            <a:xfrm>
              <a:off x="614" y="3690"/>
              <a:ext cx="106" cy="134"/>
              <a:chOff x="614" y="3690"/>
              <a:chExt cx="106" cy="134"/>
            </a:xfrm>
          </p:grpSpPr>
          <p:pic>
            <p:nvPicPr>
              <p:cNvPr id="17454" name="Picture 7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14" y="3690"/>
                <a:ext cx="106" cy="1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17455" name="Text Box 74"/>
              <p:cNvSpPr txBox="1">
                <a:spLocks noChangeArrowheads="1"/>
              </p:cNvSpPr>
              <p:nvPr/>
            </p:nvSpPr>
            <p:spPr bwMode="auto">
              <a:xfrm>
                <a:off x="647" y="3719"/>
                <a:ext cx="41" cy="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Calibri" pitchFamily="34" charset="0"/>
                </a:endParaRPr>
              </a:p>
            </p:txBody>
          </p:sp>
        </p:grpSp>
      </p:grpSp>
      <p:sp>
        <p:nvSpPr>
          <p:cNvPr id="17449" name="Text Box 75"/>
          <p:cNvSpPr txBox="1">
            <a:spLocks noChangeArrowheads="1"/>
          </p:cNvSpPr>
          <p:nvPr/>
        </p:nvSpPr>
        <p:spPr bwMode="auto">
          <a:xfrm>
            <a:off x="357188" y="4186238"/>
            <a:ext cx="10795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6800" rIns="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Analista de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000">
                <a:solidFill>
                  <a:srgbClr val="000000"/>
                </a:solidFill>
                <a:latin typeface="Calibri" pitchFamily="34" charset="0"/>
              </a:rPr>
              <a:t>Projetos / PMO</a:t>
            </a:r>
          </a:p>
        </p:txBody>
      </p:sp>
      <p:sp>
        <p:nvSpPr>
          <p:cNvPr id="17450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Modelo de Governança do Escritório de Projetos</a:t>
            </a:r>
          </a:p>
        </p:txBody>
      </p:sp>
      <p:cxnSp>
        <p:nvCxnSpPr>
          <p:cNvPr id="17451" name="AutoShape 69"/>
          <p:cNvCxnSpPr>
            <a:cxnSpLocks noChangeShapeType="1"/>
            <a:stCxn id="17438" idx="3"/>
            <a:endCxn id="17440" idx="1"/>
          </p:cNvCxnSpPr>
          <p:nvPr/>
        </p:nvCxnSpPr>
        <p:spPr bwMode="auto">
          <a:xfrm flipV="1">
            <a:off x="7715250" y="3762375"/>
            <a:ext cx="142875" cy="61595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C0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214313" y="142875"/>
            <a:ext cx="8643937" cy="357188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 w="255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bg1"/>
                </a:solidFill>
                <a:latin typeface="Calibri" pitchFamily="34" charset="0"/>
              </a:rPr>
              <a:t>Agenda </a:t>
            </a:r>
            <a:r>
              <a:rPr lang="en-GB" sz="2000" b="1" dirty="0" err="1">
                <a:solidFill>
                  <a:schemeClr val="bg1"/>
                </a:solidFill>
                <a:latin typeface="Calibri" pitchFamily="34" charset="0"/>
              </a:rPr>
              <a:t>Apresentação</a:t>
            </a:r>
            <a:r>
              <a:rPr lang="en-GB" sz="2000" b="1" dirty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en-GB" sz="2000" b="1" dirty="0" err="1">
                <a:solidFill>
                  <a:schemeClr val="bg1"/>
                </a:solidFill>
                <a:latin typeface="Calibri" pitchFamily="34" charset="0"/>
              </a:rPr>
              <a:t>Metodologia</a:t>
            </a:r>
            <a:r>
              <a:rPr lang="en-GB" sz="20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alibri" pitchFamily="34" charset="0"/>
              </a:rPr>
              <a:t>Escritório</a:t>
            </a:r>
            <a:r>
              <a:rPr lang="en-GB" sz="2000" b="1" dirty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GB" sz="2000" b="1" dirty="0" err="1">
                <a:solidFill>
                  <a:schemeClr val="bg1"/>
                </a:solidFill>
                <a:latin typeface="Calibri" pitchFamily="34" charset="0"/>
              </a:rPr>
              <a:t>Projetos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60350" y="1016000"/>
            <a:ext cx="4779963" cy="55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i="1" u="sng">
                <a:latin typeface="Calibri" pitchFamily="34" charset="0"/>
              </a:rPr>
              <a:t>1ª Parte – Introdução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0350" y="3959225"/>
            <a:ext cx="8883650" cy="55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b="1" i="1" u="sng">
                <a:latin typeface="Calibri" pitchFamily="34" charset="0"/>
              </a:rPr>
              <a:t>2ª Parte – Metodologia Gerenciamento de Projetos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92100" y="1444625"/>
            <a:ext cx="6780213" cy="150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latin typeface="Calibri" pitchFamily="34" charset="0"/>
              </a:rPr>
              <a:t>Conceitos Básicos 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Introdução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Definições Importantes Segundo o PMI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Ciclo de Vida do Projeto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Partes Interessadas</a:t>
            </a:r>
          </a:p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latin typeface="Calibri" pitchFamily="34" charset="0"/>
              </a:rPr>
              <a:t>Estrutura Escritório de Projetos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O que é? O que faz?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O papel do Gerente de Projetos/Programas</a:t>
            </a:r>
          </a:p>
          <a:p>
            <a:pPr lvl="1"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400">
                <a:latin typeface="Calibri" pitchFamily="34" charset="0"/>
              </a:rPr>
              <a:t>Habilidades do Gerente de Projetos/Programas</a:t>
            </a:r>
          </a:p>
          <a:p>
            <a:pPr>
              <a:lnSpc>
                <a:spcPct val="118000"/>
              </a:lnSpc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400">
              <a:latin typeface="Calibri" pitchFamily="34" charset="0"/>
            </a:endParaRP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285750" y="4373563"/>
            <a:ext cx="67802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latin typeface="Calibri" pitchFamily="34" charset="0"/>
              </a:rPr>
              <a:t> Metodologia Escritório de Projetos</a:t>
            </a:r>
          </a:p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latin typeface="Calibri" pitchFamily="34" charset="0"/>
              </a:rPr>
              <a:t> Modelo de Governança Escritório de Projetos</a:t>
            </a:r>
          </a:p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>
                <a:latin typeface="Calibri" pitchFamily="34" charset="0"/>
              </a:rPr>
              <a:t> Arquitetura de Ferramentas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PNAFM\Desktop\reuniao-trabalho-hg-20100116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30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de cantos arredondados 3"/>
          <p:cNvSpPr/>
          <p:nvPr/>
        </p:nvSpPr>
        <p:spPr>
          <a:xfrm>
            <a:off x="785813" y="2786063"/>
            <a:ext cx="7572375" cy="100012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i="1" u="sng" dirty="0"/>
              <a:t>1ª Parte </a:t>
            </a:r>
            <a:r>
              <a:rPr lang="pt-BR" sz="4400" dirty="0"/>
              <a:t>- Introdução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chemeClr val="tx2">
              <a:lumMod val="75000"/>
            </a:schemeClr>
          </a:solidFill>
          <a:ln w="25560">
            <a:noFill/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solidFill>
                  <a:schemeClr val="bg1"/>
                </a:solidFill>
                <a:latin typeface="+mn-lt"/>
                <a:cs typeface="Arial" charset="0"/>
              </a:rPr>
              <a:t>Conceitos</a:t>
            </a:r>
            <a:r>
              <a:rPr lang="en-GB" sz="1400" b="1" dirty="0">
                <a:solidFill>
                  <a:schemeClr val="bg1"/>
                </a:solidFill>
                <a:latin typeface="+mn-lt"/>
                <a:cs typeface="Arial" charset="0"/>
              </a:rPr>
              <a:t> </a:t>
            </a:r>
            <a:r>
              <a:rPr lang="en-GB" sz="1400" b="1" dirty="0" err="1">
                <a:solidFill>
                  <a:schemeClr val="bg1"/>
                </a:solidFill>
                <a:latin typeface="+mn-lt"/>
                <a:cs typeface="Arial" charset="0"/>
              </a:rPr>
              <a:t>Básicos</a:t>
            </a:r>
            <a:endParaRPr lang="en-GB" sz="14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 w="25560">
            <a:noFill/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b="1" dirty="0" err="1">
                <a:solidFill>
                  <a:schemeClr val="bg1"/>
                </a:solidFill>
                <a:latin typeface="Calibri" pitchFamily="34" charset="0"/>
              </a:rPr>
              <a:t>Introdução</a:t>
            </a:r>
            <a:endParaRPr lang="en-GB" sz="21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4" name="Retângulo 6"/>
          <p:cNvSpPr>
            <a:spLocks noChangeArrowheads="1"/>
          </p:cNvSpPr>
          <p:nvPr/>
        </p:nvSpPr>
        <p:spPr bwMode="auto">
          <a:xfrm>
            <a:off x="285750" y="2000250"/>
            <a:ext cx="8572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Projetos são realizados desde os primórdios da civilização.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São planejados e executados pelas organizações para criar novos produtos/serviços .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Os anos 50 marcam o começo da era moderna da gerência de projeto, com dois modelos 'Program Evaluation and Review Technique' ou o PERT e o Critical Path Method' (CPM).</a:t>
            </a:r>
          </a:p>
          <a:p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Ao longo do tempo houveram diversas tentativas de desenvolver padrões internacionais de gerência de projetos e 1969 com sede na Filadélfia, Pensilvânia, Estados Unidos, é fundado o Project Management Institute (PMI).,.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chemeClr val="tx2">
              <a:lumMod val="75000"/>
            </a:schemeClr>
          </a:solidFill>
          <a:ln w="25560">
            <a:noFill/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err="1">
                <a:solidFill>
                  <a:srgbClr val="FFFFFF"/>
                </a:solidFill>
                <a:latin typeface="+mn-lt"/>
                <a:cs typeface="Arial" charset="0"/>
              </a:rPr>
              <a:t>Conceitos</a:t>
            </a:r>
            <a:r>
              <a:rPr lang="en-GB" sz="1400" b="1" dirty="0">
                <a:solidFill>
                  <a:srgbClr val="FFFFFF"/>
                </a:solidFill>
                <a:latin typeface="+mn-lt"/>
                <a:cs typeface="Arial" charset="0"/>
              </a:rPr>
              <a:t> </a:t>
            </a:r>
            <a:r>
              <a:rPr lang="en-GB" sz="1400" b="1" dirty="0" err="1">
                <a:solidFill>
                  <a:srgbClr val="FFFFFF"/>
                </a:solidFill>
                <a:latin typeface="+mn-lt"/>
                <a:cs typeface="Arial" charset="0"/>
              </a:rPr>
              <a:t>Básicos</a:t>
            </a:r>
            <a:endParaRPr lang="en-GB" sz="1400" b="1" dirty="0">
              <a:solidFill>
                <a:srgbClr val="FFFFFF"/>
              </a:solidFill>
              <a:latin typeface="+mn-lt"/>
              <a:cs typeface="Arial" charset="0"/>
            </a:endParaRP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 w="25560">
            <a:noFill/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b="1">
                <a:solidFill>
                  <a:srgbClr val="FFFFFF"/>
                </a:solidFill>
                <a:latin typeface="Calibri" pitchFamily="34" charset="0"/>
              </a:rPr>
              <a:t>Definições Importantes Segundo o PMI – Instituto de Gerenc. de Projetos</a:t>
            </a: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285750" y="1428750"/>
            <a:ext cx="8572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b="1">
                <a:latin typeface="Calibri" pitchFamily="34" charset="0"/>
              </a:rPr>
              <a:t> Projeto - </a:t>
            </a:r>
            <a:r>
              <a:rPr lang="pt-BR">
                <a:latin typeface="Calibri" pitchFamily="34" charset="0"/>
              </a:rPr>
              <a:t>“</a:t>
            </a:r>
            <a:r>
              <a:rPr lang="pt-BR" i="1">
                <a:latin typeface="Calibri" pitchFamily="34" charset="0"/>
              </a:rPr>
              <a:t>Um projeto é um esforço temporário empreendido para criar um produto, serviço ou resultado exclusivo”</a:t>
            </a:r>
            <a:r>
              <a:rPr lang="pt-BR">
                <a:latin typeface="Calibri" pitchFamily="34" charset="0"/>
              </a:rPr>
              <a:t>. 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 b="1">
                <a:latin typeface="Calibri" pitchFamily="34" charset="0"/>
              </a:rPr>
              <a:t> Gerenciamento de Projetos - </a:t>
            </a:r>
            <a:r>
              <a:rPr lang="pt-BR">
                <a:latin typeface="Calibri" pitchFamily="34" charset="0"/>
              </a:rPr>
              <a:t>“</a:t>
            </a:r>
            <a:r>
              <a:rPr lang="pt-BR" i="1">
                <a:latin typeface="Calibri" pitchFamily="34" charset="0"/>
              </a:rPr>
              <a:t>O gerenciamento de projetos é a aplicação de conhecimento, habilidades, ferramentas e técnicas às atividades do projeto a fim de atender aos seus requisitos.(...)O gerente de projetos é a pessoa responsável pela realização dos objetivos do projeto”</a:t>
            </a:r>
            <a:r>
              <a:rPr lang="pt-BR">
                <a:latin typeface="Calibri" pitchFamily="34" charset="0"/>
              </a:rPr>
              <a:t>. 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85750" y="3754438"/>
            <a:ext cx="8572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</a:t>
            </a:r>
            <a:r>
              <a:rPr lang="pt-BR" b="1">
                <a:latin typeface="Calibri" pitchFamily="34" charset="0"/>
              </a:rPr>
              <a:t>Programa - </a:t>
            </a:r>
            <a:r>
              <a:rPr lang="pt-BR">
                <a:latin typeface="Calibri" pitchFamily="34" charset="0"/>
              </a:rPr>
              <a:t>“</a:t>
            </a:r>
            <a:r>
              <a:rPr lang="pt-BR" i="1">
                <a:latin typeface="Calibri" pitchFamily="34" charset="0"/>
              </a:rPr>
              <a:t>Um programa é um grupo de projetos relacionados e gerenciados de modo coordenado para a obtenção de benefícios e controle não disponíveis se gerenciados individualmente”</a:t>
            </a:r>
            <a:r>
              <a:rPr lang="pt-BR">
                <a:latin typeface="Calibri" pitchFamily="34" charset="0"/>
              </a:rPr>
              <a:t>. 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 b="1">
                <a:latin typeface="Calibri" pitchFamily="34" charset="0"/>
              </a:rPr>
              <a:t> Gerenciamento de Programas - </a:t>
            </a:r>
            <a:r>
              <a:rPr lang="pt-BR">
                <a:latin typeface="Calibri" pitchFamily="34" charset="0"/>
              </a:rPr>
              <a:t>“</a:t>
            </a:r>
            <a:r>
              <a:rPr lang="pt-BR" i="1">
                <a:latin typeface="Calibri" pitchFamily="34" charset="0"/>
              </a:rPr>
              <a:t>Gerenciamento de Programas é o gerenciamento centralizado coordenado de um grupo de projetos afim de se obter vantagens estratégicas destes e de seus objetivos.(...)”</a:t>
            </a:r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Conceitos Básicos</a:t>
            </a: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100" b="1">
                <a:solidFill>
                  <a:srgbClr val="FFFFFF"/>
                </a:solidFill>
                <a:latin typeface="Calibri" pitchFamily="34" charset="0"/>
              </a:rPr>
              <a:t>Ciclo de Vida do Projeto</a:t>
            </a:r>
          </a:p>
        </p:txBody>
      </p:sp>
      <p:sp>
        <p:nvSpPr>
          <p:cNvPr id="6149" name="Retângulo 6"/>
          <p:cNvSpPr>
            <a:spLocks noChangeArrowheads="1"/>
          </p:cNvSpPr>
          <p:nvPr/>
        </p:nvSpPr>
        <p:spPr bwMode="auto">
          <a:xfrm>
            <a:off x="285750" y="1785938"/>
            <a:ext cx="85725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Um projeto, por definição, possui início e fim definidos e é composto de fases intermediárias que definem seu ciclo de vida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As etapas do ciclo de vida de qualquer projeto, geralmente, são as seguintes: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>
                <a:latin typeface="Calibri" pitchFamily="34" charset="0"/>
              </a:rPr>
              <a:t>Início do  projeto;</a:t>
            </a:r>
          </a:p>
          <a:p>
            <a:pPr lvl="1"/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>
                <a:latin typeface="Calibri" pitchFamily="34" charset="0"/>
              </a:rPr>
              <a:t>Organização e preparação</a:t>
            </a:r>
          </a:p>
          <a:p>
            <a:pPr lvl="1"/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>
                <a:latin typeface="Calibri" pitchFamily="34" charset="0"/>
              </a:rPr>
              <a:t>Execução do trabalho do projeto</a:t>
            </a:r>
          </a:p>
          <a:p>
            <a:pPr lvl="1"/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>
                <a:latin typeface="Calibri" pitchFamily="34" charset="0"/>
              </a:rPr>
              <a:t>Encerramento do projeto</a:t>
            </a:r>
          </a:p>
          <a:p>
            <a:endParaRPr lang="pt-BR">
              <a:latin typeface="Calibri" pitchFamily="34" charset="0"/>
            </a:endParaRPr>
          </a:p>
          <a:p>
            <a:endParaRPr lang="pt-BR">
              <a:latin typeface="Calibri" pitchFamily="34" charset="0"/>
            </a:endParaRPr>
          </a:p>
        </p:txBody>
      </p:sp>
      <p:pic>
        <p:nvPicPr>
          <p:cNvPr id="2052" name="Picture 4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913" y="1428750"/>
            <a:ext cx="21605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:\Documents and Settings\PNAFM\Desktop\ponte-dois-china-mundo-700x500-20110630.jpg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6225" y="4500563"/>
            <a:ext cx="21605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C:\Documents and Settings\PNAFM\Desktop\REUNIO1.jpg"/>
          <p:cNvPicPr preferRelativeResize="0"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2663" y="1414463"/>
            <a:ext cx="21605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ângulo 13"/>
          <p:cNvSpPr/>
          <p:nvPr/>
        </p:nvSpPr>
        <p:spPr>
          <a:xfrm>
            <a:off x="571500" y="3714750"/>
            <a:ext cx="1428750" cy="285750"/>
          </a:xfrm>
          <a:prstGeom prst="rect">
            <a:avLst/>
          </a:prstGeom>
          <a:solidFill>
            <a:srgbClr val="11F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/>
              <a:t>INÍCIO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786063" y="3714750"/>
            <a:ext cx="1428750" cy="2857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/>
              <a:t>PREPARAÇÃO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929188" y="3714750"/>
            <a:ext cx="1428750" cy="285750"/>
          </a:xfrm>
          <a:prstGeom prst="rect">
            <a:avLst/>
          </a:prstGeom>
          <a:solidFill>
            <a:srgbClr val="F6F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/>
              <a:t>EXECUÇÃO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7143750" y="3714750"/>
            <a:ext cx="1428750" cy="285750"/>
          </a:xfrm>
          <a:prstGeom prst="rect">
            <a:avLst/>
          </a:prstGeom>
          <a:solidFill>
            <a:srgbClr val="0392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/>
              <a:t>ENCERRAMENTO</a:t>
            </a:r>
          </a:p>
        </p:txBody>
      </p:sp>
      <p:sp>
        <p:nvSpPr>
          <p:cNvPr id="19" name="Seta para a direita 18"/>
          <p:cNvSpPr/>
          <p:nvPr/>
        </p:nvSpPr>
        <p:spPr>
          <a:xfrm>
            <a:off x="2143125" y="3714750"/>
            <a:ext cx="468313" cy="28416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0" name="Seta para a direita 19"/>
          <p:cNvSpPr/>
          <p:nvPr/>
        </p:nvSpPr>
        <p:spPr>
          <a:xfrm>
            <a:off x="4357688" y="3714750"/>
            <a:ext cx="468312" cy="28416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6500813" y="3716338"/>
            <a:ext cx="468312" cy="28416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3" name="Conector angulado 22"/>
          <p:cNvCxnSpPr>
            <a:stCxn id="0" idx="2"/>
            <a:endCxn id="14" idx="0"/>
          </p:cNvCxnSpPr>
          <p:nvPr/>
        </p:nvCxnSpPr>
        <p:spPr>
          <a:xfrm rot="5400000">
            <a:off x="1424782" y="3075781"/>
            <a:ext cx="500062" cy="777875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24"/>
          <p:cNvCxnSpPr>
            <a:endCxn id="15" idx="2"/>
          </p:cNvCxnSpPr>
          <p:nvPr/>
        </p:nvCxnSpPr>
        <p:spPr>
          <a:xfrm rot="5400000" flipH="1" flipV="1">
            <a:off x="2896394" y="3882231"/>
            <a:ext cx="485775" cy="722313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angulado 28"/>
          <p:cNvCxnSpPr>
            <a:stCxn id="0" idx="2"/>
            <a:endCxn id="16" idx="0"/>
          </p:cNvCxnSpPr>
          <p:nvPr/>
        </p:nvCxnSpPr>
        <p:spPr>
          <a:xfrm rot="5400000">
            <a:off x="5753894" y="3118644"/>
            <a:ext cx="485775" cy="706437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do 30"/>
          <p:cNvCxnSpPr>
            <a:stCxn id="0" idx="0"/>
            <a:endCxn id="17" idx="2"/>
          </p:cNvCxnSpPr>
          <p:nvPr/>
        </p:nvCxnSpPr>
        <p:spPr>
          <a:xfrm rot="5400000" flipH="1" flipV="1">
            <a:off x="7532687" y="4175126"/>
            <a:ext cx="500063" cy="150812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 descr="C:\Documents and Settings\PNAFM\Desktop\engenheiros_planta.png"/>
          <p:cNvPicPr preferRelativeResize="0"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500" y="4500563"/>
            <a:ext cx="2160588" cy="18002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48" name="Conector de seta reta 47"/>
          <p:cNvCxnSpPr/>
          <p:nvPr/>
        </p:nvCxnSpPr>
        <p:spPr>
          <a:xfrm rot="5400000" flipH="1" flipV="1">
            <a:off x="570707" y="4274344"/>
            <a:ext cx="2857500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/>
          <p:nvPr/>
        </p:nvCxnSpPr>
        <p:spPr>
          <a:xfrm>
            <a:off x="2000250" y="5702300"/>
            <a:ext cx="5715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orma livre 49"/>
          <p:cNvSpPr/>
          <p:nvPr/>
        </p:nvSpPr>
        <p:spPr>
          <a:xfrm>
            <a:off x="1998663" y="5191125"/>
            <a:ext cx="1751012" cy="515938"/>
          </a:xfrm>
          <a:custGeom>
            <a:avLst/>
            <a:gdLst>
              <a:gd name="connsiteX0" fmla="*/ 0 w 1751527"/>
              <a:gd name="connsiteY0" fmla="*/ 515155 h 515155"/>
              <a:gd name="connsiteX1" fmla="*/ 605307 w 1751527"/>
              <a:gd name="connsiteY1" fmla="*/ 0 h 515155"/>
              <a:gd name="connsiteX2" fmla="*/ 1751527 w 1751527"/>
              <a:gd name="connsiteY2" fmla="*/ 515155 h 51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1527" h="515155">
                <a:moveTo>
                  <a:pt x="0" y="515155"/>
                </a:moveTo>
                <a:cubicBezTo>
                  <a:pt x="156693" y="257577"/>
                  <a:pt x="313386" y="0"/>
                  <a:pt x="605307" y="0"/>
                </a:cubicBezTo>
                <a:cubicBezTo>
                  <a:pt x="897228" y="0"/>
                  <a:pt x="1324377" y="257577"/>
                  <a:pt x="1751527" y="515155"/>
                </a:cubicBezTo>
              </a:path>
            </a:pathLst>
          </a:custGeom>
          <a:ln w="28575">
            <a:solidFill>
              <a:srgbClr val="11FB2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" name="Forma livre 50"/>
          <p:cNvSpPr/>
          <p:nvPr/>
        </p:nvSpPr>
        <p:spPr>
          <a:xfrm>
            <a:off x="2024063" y="4652963"/>
            <a:ext cx="5422900" cy="1041400"/>
          </a:xfrm>
          <a:custGeom>
            <a:avLst/>
            <a:gdLst>
              <a:gd name="connsiteX0" fmla="*/ 0 w 5422006"/>
              <a:gd name="connsiteY0" fmla="*/ 1017431 h 1017431"/>
              <a:gd name="connsiteX1" fmla="*/ 2768958 w 5422006"/>
              <a:gd name="connsiteY1" fmla="*/ 0 h 1017431"/>
              <a:gd name="connsiteX2" fmla="*/ 5422006 w 5422006"/>
              <a:gd name="connsiteY2" fmla="*/ 1017431 h 1017431"/>
              <a:gd name="connsiteX0" fmla="*/ 0 w 5422006"/>
              <a:gd name="connsiteY0" fmla="*/ 1118316 h 1118316"/>
              <a:gd name="connsiteX1" fmla="*/ 1327700 w 5422006"/>
              <a:gd name="connsiteY1" fmla="*/ 513009 h 1118316"/>
              <a:gd name="connsiteX2" fmla="*/ 2768958 w 5422006"/>
              <a:gd name="connsiteY2" fmla="*/ 100885 h 1118316"/>
              <a:gd name="connsiteX3" fmla="*/ 5422006 w 5422006"/>
              <a:gd name="connsiteY3" fmla="*/ 1118316 h 1118316"/>
              <a:gd name="connsiteX0" fmla="*/ 0 w 5422006"/>
              <a:gd name="connsiteY0" fmla="*/ 1041240 h 1041240"/>
              <a:gd name="connsiteX1" fmla="*/ 1327700 w 5422006"/>
              <a:gd name="connsiteY1" fmla="*/ 435933 h 1041240"/>
              <a:gd name="connsiteX2" fmla="*/ 2768958 w 5422006"/>
              <a:gd name="connsiteY2" fmla="*/ 23809 h 1041240"/>
              <a:gd name="connsiteX3" fmla="*/ 4172755 w 5422006"/>
              <a:gd name="connsiteY3" fmla="*/ 578785 h 1041240"/>
              <a:gd name="connsiteX4" fmla="*/ 5422006 w 5422006"/>
              <a:gd name="connsiteY4" fmla="*/ 1041240 h 104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2006" h="1041240">
                <a:moveTo>
                  <a:pt x="0" y="1041240"/>
                </a:moveTo>
                <a:cubicBezTo>
                  <a:pt x="197476" y="940356"/>
                  <a:pt x="866207" y="605505"/>
                  <a:pt x="1327700" y="435933"/>
                </a:cubicBezTo>
                <a:cubicBezTo>
                  <a:pt x="1789193" y="266361"/>
                  <a:pt x="2294782" y="0"/>
                  <a:pt x="2768958" y="23809"/>
                </a:cubicBezTo>
                <a:cubicBezTo>
                  <a:pt x="3243134" y="47618"/>
                  <a:pt x="3730580" y="409213"/>
                  <a:pt x="4172755" y="578785"/>
                </a:cubicBezTo>
                <a:cubicBezTo>
                  <a:pt x="4614930" y="748357"/>
                  <a:pt x="5213798" y="940356"/>
                  <a:pt x="5422006" y="1041240"/>
                </a:cubicBezTo>
              </a:path>
            </a:pathLst>
          </a:custGeom>
          <a:ln w="28575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Forma livre 51"/>
          <p:cNvSpPr/>
          <p:nvPr/>
        </p:nvSpPr>
        <p:spPr>
          <a:xfrm>
            <a:off x="2063750" y="3902075"/>
            <a:ext cx="3914775" cy="1817688"/>
          </a:xfrm>
          <a:custGeom>
            <a:avLst/>
            <a:gdLst>
              <a:gd name="connsiteX0" fmla="*/ 0 w 3915177"/>
              <a:gd name="connsiteY0" fmla="*/ 1742941 h 1768699"/>
              <a:gd name="connsiteX1" fmla="*/ 1815921 w 3915177"/>
              <a:gd name="connsiteY1" fmla="*/ 4293 h 1768699"/>
              <a:gd name="connsiteX2" fmla="*/ 3915177 w 3915177"/>
              <a:gd name="connsiteY2" fmla="*/ 1768699 h 1768699"/>
              <a:gd name="connsiteX0" fmla="*/ 0 w 3915177"/>
              <a:gd name="connsiteY0" fmla="*/ 1791508 h 1817266"/>
              <a:gd name="connsiteX1" fmla="*/ 631064 w 3915177"/>
              <a:gd name="connsiteY1" fmla="*/ 1500104 h 1817266"/>
              <a:gd name="connsiteX2" fmla="*/ 1815921 w 3915177"/>
              <a:gd name="connsiteY2" fmla="*/ 52860 h 1817266"/>
              <a:gd name="connsiteX3" fmla="*/ 3915177 w 3915177"/>
              <a:gd name="connsiteY3" fmla="*/ 1817266 h 1817266"/>
              <a:gd name="connsiteX0" fmla="*/ 0 w 3915177"/>
              <a:gd name="connsiteY0" fmla="*/ 1791740 h 1817498"/>
              <a:gd name="connsiteX1" fmla="*/ 631064 w 3915177"/>
              <a:gd name="connsiteY1" fmla="*/ 1500336 h 1817498"/>
              <a:gd name="connsiteX2" fmla="*/ 1815921 w 3915177"/>
              <a:gd name="connsiteY2" fmla="*/ 53092 h 1817498"/>
              <a:gd name="connsiteX3" fmla="*/ 3090929 w 3915177"/>
              <a:gd name="connsiteY3" fmla="*/ 1181782 h 1817498"/>
              <a:gd name="connsiteX4" fmla="*/ 3915177 w 3915177"/>
              <a:gd name="connsiteY4" fmla="*/ 1817498 h 181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5177" h="1817498">
                <a:moveTo>
                  <a:pt x="0" y="1791740"/>
                </a:moveTo>
                <a:cubicBezTo>
                  <a:pt x="105177" y="1647926"/>
                  <a:pt x="328411" y="1790111"/>
                  <a:pt x="631064" y="1500336"/>
                </a:cubicBezTo>
                <a:cubicBezTo>
                  <a:pt x="933717" y="1210561"/>
                  <a:pt x="1405944" y="106184"/>
                  <a:pt x="1815921" y="53092"/>
                </a:cubicBezTo>
                <a:cubicBezTo>
                  <a:pt x="2225898" y="0"/>
                  <a:pt x="2741053" y="887714"/>
                  <a:pt x="3090929" y="1181782"/>
                </a:cubicBezTo>
                <a:cubicBezTo>
                  <a:pt x="3440805" y="1475850"/>
                  <a:pt x="3777802" y="1675830"/>
                  <a:pt x="3915177" y="1817498"/>
                </a:cubicBezTo>
              </a:path>
            </a:pathLst>
          </a:cu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3" name="Forma livre 52"/>
          <p:cNvSpPr/>
          <p:nvPr/>
        </p:nvSpPr>
        <p:spPr>
          <a:xfrm>
            <a:off x="4714875" y="4630738"/>
            <a:ext cx="2714625" cy="1089025"/>
          </a:xfrm>
          <a:custGeom>
            <a:avLst/>
            <a:gdLst>
              <a:gd name="connsiteX0" fmla="*/ 0 w 3155324"/>
              <a:gd name="connsiteY0" fmla="*/ 931572 h 931572"/>
              <a:gd name="connsiteX1" fmla="*/ 1906073 w 3155324"/>
              <a:gd name="connsiteY1" fmla="*/ 4293 h 931572"/>
              <a:gd name="connsiteX2" fmla="*/ 3155324 w 3155324"/>
              <a:gd name="connsiteY2" fmla="*/ 905814 h 931572"/>
              <a:gd name="connsiteX0" fmla="*/ 0 w 3155324"/>
              <a:gd name="connsiteY0" fmla="*/ 1053921 h 1053921"/>
              <a:gd name="connsiteX1" fmla="*/ 1906073 w 3155324"/>
              <a:gd name="connsiteY1" fmla="*/ 126642 h 1053921"/>
              <a:gd name="connsiteX2" fmla="*/ 2824066 w 3155324"/>
              <a:gd name="connsiteY2" fmla="*/ 865548 h 1053921"/>
              <a:gd name="connsiteX3" fmla="*/ 3155324 w 3155324"/>
              <a:gd name="connsiteY3" fmla="*/ 1028163 h 1053921"/>
              <a:gd name="connsiteX0" fmla="*/ 0 w 3155324"/>
              <a:gd name="connsiteY0" fmla="*/ 1053921 h 1053921"/>
              <a:gd name="connsiteX1" fmla="*/ 981179 w 3155324"/>
              <a:gd name="connsiteY1" fmla="*/ 876011 h 1053921"/>
              <a:gd name="connsiteX2" fmla="*/ 1906073 w 3155324"/>
              <a:gd name="connsiteY2" fmla="*/ 126642 h 1053921"/>
              <a:gd name="connsiteX3" fmla="*/ 2824066 w 3155324"/>
              <a:gd name="connsiteY3" fmla="*/ 865548 h 1053921"/>
              <a:gd name="connsiteX4" fmla="*/ 3155324 w 3155324"/>
              <a:gd name="connsiteY4" fmla="*/ 1028163 h 105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5324" h="1053921">
                <a:moveTo>
                  <a:pt x="0" y="1053921"/>
                </a:moveTo>
                <a:cubicBezTo>
                  <a:pt x="115910" y="976648"/>
                  <a:pt x="663500" y="1030558"/>
                  <a:pt x="981179" y="876011"/>
                </a:cubicBezTo>
                <a:cubicBezTo>
                  <a:pt x="1298858" y="721464"/>
                  <a:pt x="1551305" y="80765"/>
                  <a:pt x="1906073" y="126642"/>
                </a:cubicBezTo>
                <a:cubicBezTo>
                  <a:pt x="2305318" y="0"/>
                  <a:pt x="2615858" y="715295"/>
                  <a:pt x="2824066" y="865548"/>
                </a:cubicBezTo>
                <a:cubicBezTo>
                  <a:pt x="3032275" y="1015802"/>
                  <a:pt x="3028682" y="905814"/>
                  <a:pt x="3155324" y="1028163"/>
                </a:cubicBezTo>
              </a:path>
            </a:pathLst>
          </a:custGeom>
          <a:ln w="28575">
            <a:solidFill>
              <a:srgbClr val="00B0F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Forma livre 53"/>
          <p:cNvSpPr/>
          <p:nvPr/>
        </p:nvSpPr>
        <p:spPr>
          <a:xfrm>
            <a:off x="2179638" y="3538538"/>
            <a:ext cx="4803775" cy="2181225"/>
          </a:xfrm>
          <a:custGeom>
            <a:avLst/>
            <a:gdLst>
              <a:gd name="connsiteX0" fmla="*/ 0 w 4803820"/>
              <a:gd name="connsiteY0" fmla="*/ 2067059 h 2067059"/>
              <a:gd name="connsiteX1" fmla="*/ 2987899 w 4803820"/>
              <a:gd name="connsiteY1" fmla="*/ 6439 h 2067059"/>
              <a:gd name="connsiteX2" fmla="*/ 4803820 w 4803820"/>
              <a:gd name="connsiteY2" fmla="*/ 2028422 h 2067059"/>
              <a:gd name="connsiteX0" fmla="*/ 0 w 4803820"/>
              <a:gd name="connsiteY0" fmla="*/ 2180823 h 2180823"/>
              <a:gd name="connsiteX1" fmla="*/ 2987899 w 4803820"/>
              <a:gd name="connsiteY1" fmla="*/ 120203 h 2180823"/>
              <a:gd name="connsiteX2" fmla="*/ 4073111 w 4803820"/>
              <a:gd name="connsiteY2" fmla="*/ 1745334 h 2180823"/>
              <a:gd name="connsiteX3" fmla="*/ 4803820 w 4803820"/>
              <a:gd name="connsiteY3" fmla="*/ 2142186 h 2180823"/>
              <a:gd name="connsiteX0" fmla="*/ 0 w 4803820"/>
              <a:gd name="connsiteY0" fmla="*/ 2180823 h 2180823"/>
              <a:gd name="connsiteX1" fmla="*/ 1065496 w 4803820"/>
              <a:gd name="connsiteY1" fmla="*/ 1796850 h 2180823"/>
              <a:gd name="connsiteX2" fmla="*/ 2987899 w 4803820"/>
              <a:gd name="connsiteY2" fmla="*/ 120203 h 2180823"/>
              <a:gd name="connsiteX3" fmla="*/ 4073111 w 4803820"/>
              <a:gd name="connsiteY3" fmla="*/ 1745334 h 2180823"/>
              <a:gd name="connsiteX4" fmla="*/ 4803820 w 4803820"/>
              <a:gd name="connsiteY4" fmla="*/ 2142186 h 218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3820" h="2180823">
                <a:moveTo>
                  <a:pt x="0" y="2180823"/>
                </a:moveTo>
                <a:cubicBezTo>
                  <a:pt x="118056" y="2069206"/>
                  <a:pt x="567513" y="2140287"/>
                  <a:pt x="1065496" y="1796850"/>
                </a:cubicBezTo>
                <a:cubicBezTo>
                  <a:pt x="1563479" y="1453413"/>
                  <a:pt x="2427104" y="81168"/>
                  <a:pt x="2987899" y="120203"/>
                </a:cubicBezTo>
                <a:cubicBezTo>
                  <a:pt x="3726288" y="0"/>
                  <a:pt x="3770458" y="1408337"/>
                  <a:pt x="4073111" y="1745334"/>
                </a:cubicBezTo>
                <a:cubicBezTo>
                  <a:pt x="4375764" y="2082331"/>
                  <a:pt x="4741572" y="2028423"/>
                  <a:pt x="4803820" y="2142186"/>
                </a:cubicBezTo>
              </a:path>
            </a:pathLst>
          </a:custGeom>
          <a:ln w="28575">
            <a:solidFill>
              <a:srgbClr val="F6FC1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CaixaDeTexto 54"/>
          <p:cNvSpPr txBox="1">
            <a:spLocks noChangeArrowheads="1"/>
          </p:cNvSpPr>
          <p:nvPr/>
        </p:nvSpPr>
        <p:spPr bwMode="auto">
          <a:xfrm rot="-5400000">
            <a:off x="-136525" y="3568700"/>
            <a:ext cx="3500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b="1"/>
              <a:t>Grau de Intensidade do Processo</a:t>
            </a:r>
          </a:p>
        </p:txBody>
      </p:sp>
      <p:sp>
        <p:nvSpPr>
          <p:cNvPr id="56" name="CaixaDeTexto 55"/>
          <p:cNvSpPr txBox="1">
            <a:spLocks noChangeArrowheads="1"/>
          </p:cNvSpPr>
          <p:nvPr/>
        </p:nvSpPr>
        <p:spPr bwMode="auto">
          <a:xfrm>
            <a:off x="7286625" y="5845175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Fim</a:t>
            </a:r>
          </a:p>
        </p:txBody>
      </p:sp>
      <p:sp>
        <p:nvSpPr>
          <p:cNvPr id="57" name="CaixaDeTexto 56"/>
          <p:cNvSpPr txBox="1">
            <a:spLocks noChangeArrowheads="1"/>
          </p:cNvSpPr>
          <p:nvPr/>
        </p:nvSpPr>
        <p:spPr bwMode="auto">
          <a:xfrm>
            <a:off x="4143375" y="5834063"/>
            <a:ext cx="1357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/>
              <a:t>Tempo</a:t>
            </a:r>
          </a:p>
        </p:txBody>
      </p:sp>
      <p:sp>
        <p:nvSpPr>
          <p:cNvPr id="58" name="CaixaDeTexto 57"/>
          <p:cNvSpPr txBox="1">
            <a:spLocks noChangeArrowheads="1"/>
          </p:cNvSpPr>
          <p:nvPr/>
        </p:nvSpPr>
        <p:spPr bwMode="auto">
          <a:xfrm>
            <a:off x="1571625" y="57737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/>
              <a:t>Início</a:t>
            </a:r>
          </a:p>
        </p:txBody>
      </p:sp>
      <p:sp>
        <p:nvSpPr>
          <p:cNvPr id="59" name="CaixaDeTexto 58"/>
          <p:cNvSpPr txBox="1">
            <a:spLocks noChangeArrowheads="1"/>
          </p:cNvSpPr>
          <p:nvPr/>
        </p:nvSpPr>
        <p:spPr bwMode="auto">
          <a:xfrm>
            <a:off x="2071688" y="3536950"/>
            <a:ext cx="1500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/>
              <a:t>Iniciação</a:t>
            </a:r>
          </a:p>
        </p:txBody>
      </p:sp>
      <p:sp>
        <p:nvSpPr>
          <p:cNvPr id="60" name="CaixaDeTexto 59"/>
          <p:cNvSpPr txBox="1">
            <a:spLocks noChangeArrowheads="1"/>
          </p:cNvSpPr>
          <p:nvPr/>
        </p:nvSpPr>
        <p:spPr bwMode="auto">
          <a:xfrm>
            <a:off x="2786063" y="2916238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/>
              <a:t>Planejamento</a:t>
            </a:r>
          </a:p>
        </p:txBody>
      </p:sp>
      <p:sp>
        <p:nvSpPr>
          <p:cNvPr id="61" name="CaixaDeTexto 60"/>
          <p:cNvSpPr txBox="1">
            <a:spLocks noChangeArrowheads="1"/>
          </p:cNvSpPr>
          <p:nvPr/>
        </p:nvSpPr>
        <p:spPr bwMode="auto">
          <a:xfrm>
            <a:off x="4143375" y="2894013"/>
            <a:ext cx="178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b="1"/>
              <a:t>Execução</a:t>
            </a:r>
          </a:p>
        </p:txBody>
      </p:sp>
      <p:sp>
        <p:nvSpPr>
          <p:cNvPr id="62" name="CaixaDeTexto 61"/>
          <p:cNvSpPr txBox="1">
            <a:spLocks noChangeArrowheads="1"/>
          </p:cNvSpPr>
          <p:nvPr/>
        </p:nvSpPr>
        <p:spPr bwMode="auto">
          <a:xfrm>
            <a:off x="5643563" y="3416300"/>
            <a:ext cx="1571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b="1"/>
              <a:t>Controle</a:t>
            </a:r>
          </a:p>
        </p:txBody>
      </p:sp>
      <p:sp>
        <p:nvSpPr>
          <p:cNvPr id="63" name="CaixaDeTexto 62"/>
          <p:cNvSpPr txBox="1">
            <a:spLocks noChangeArrowheads="1"/>
          </p:cNvSpPr>
          <p:nvPr/>
        </p:nvSpPr>
        <p:spPr bwMode="auto">
          <a:xfrm>
            <a:off x="6858000" y="4344988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/>
              <a:t>Finalização</a:t>
            </a:r>
          </a:p>
        </p:txBody>
      </p:sp>
      <p:cxnSp>
        <p:nvCxnSpPr>
          <p:cNvPr id="64" name="Conector reto 63"/>
          <p:cNvCxnSpPr/>
          <p:nvPr/>
        </p:nvCxnSpPr>
        <p:spPr>
          <a:xfrm rot="5400000">
            <a:off x="1785144" y="4488656"/>
            <a:ext cx="1428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60" idx="2"/>
          </p:cNvCxnSpPr>
          <p:nvPr/>
        </p:nvCxnSpPr>
        <p:spPr>
          <a:xfrm rot="16200000" flipH="1">
            <a:off x="3225800" y="3641726"/>
            <a:ext cx="8350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1" idx="2"/>
          </p:cNvCxnSpPr>
          <p:nvPr/>
        </p:nvCxnSpPr>
        <p:spPr>
          <a:xfrm rot="16200000" flipH="1">
            <a:off x="4840288" y="3398838"/>
            <a:ext cx="428625" cy="349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2" idx="2"/>
          </p:cNvCxnSpPr>
          <p:nvPr/>
        </p:nvCxnSpPr>
        <p:spPr>
          <a:xfrm rot="5400000">
            <a:off x="5476082" y="4034631"/>
            <a:ext cx="1263650" cy="642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2"/>
          </p:cNvCxnSpPr>
          <p:nvPr/>
        </p:nvCxnSpPr>
        <p:spPr>
          <a:xfrm rot="5400000">
            <a:off x="6994525" y="4659313"/>
            <a:ext cx="549275" cy="5365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2143125" y="1333500"/>
            <a:ext cx="4572000" cy="3683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latin typeface="Arial Black" pitchFamily="34" charset="0"/>
              </a:rPr>
              <a:t>Curvas do Ciclo de Vida do Projeto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Estrutura Escritório de Projetos</a:t>
            </a:r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100" b="1">
                <a:solidFill>
                  <a:srgbClr val="FFFFFF"/>
                </a:solidFill>
                <a:latin typeface="Calibri" pitchFamily="34" charset="0"/>
              </a:rPr>
              <a:t>O Escritório de Projetos (PMO) </a:t>
            </a:r>
          </a:p>
        </p:txBody>
      </p:sp>
      <p:sp>
        <p:nvSpPr>
          <p:cNvPr id="8196" name="Retângulo 6"/>
          <p:cNvSpPr>
            <a:spLocks noChangeArrowheads="1"/>
          </p:cNvSpPr>
          <p:nvPr/>
        </p:nvSpPr>
        <p:spPr bwMode="auto">
          <a:xfrm>
            <a:off x="285750" y="1500188"/>
            <a:ext cx="85725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Segundo o PMI o PMO é uma unidade organizacional que coordena e centraliza o gerenciamento de projetos sob sua abrangência, algumas das principais características são: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Identificação e desenvolvimento de metodologia de gerenciamento de projetos;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Centralização e gerenciamento das informações, procedimentos e modelos 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Escritório central para operação e gerenciamento de ferramentas , como software de gerenciamento de projetos 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Coordenação central de gerenciamento das comunicações entre projetos;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Monitoramento central de todos os prazos e orçamentos do projeto do PMO, geralmente no nível da organização;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>
                <a:latin typeface="Calibri" pitchFamily="34" charset="0"/>
              </a:rPr>
              <a:t>Coordenação dos padrões de qualidade globais do projeto entre o gerente de projetos e qualquer pessoal interno ou externo de qualidade ou organização de normalização.</a:t>
            </a:r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Estrutura Escritório de Projetos</a:t>
            </a: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100" b="1">
                <a:solidFill>
                  <a:srgbClr val="FFFFFF"/>
                </a:solidFill>
                <a:latin typeface="Calibri" pitchFamily="34" charset="0"/>
              </a:rPr>
              <a:t>O Papel do Gerente de Projetos/Programas </a:t>
            </a:r>
          </a:p>
        </p:txBody>
      </p:sp>
      <p:sp>
        <p:nvSpPr>
          <p:cNvPr id="11269" name="Retângulo 6"/>
          <p:cNvSpPr>
            <a:spLocks noChangeArrowheads="1"/>
          </p:cNvSpPr>
          <p:nvPr/>
        </p:nvSpPr>
        <p:spPr bwMode="auto">
          <a:xfrm>
            <a:off x="285750" y="1924050"/>
            <a:ext cx="85725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  <a:cs typeface="Arial" charset="0"/>
              </a:rPr>
              <a:t>Sucintamente pode-se dizer que o papel do gerente de projetos/programas é: </a:t>
            </a:r>
          </a:p>
          <a:p>
            <a:endParaRPr lang="pt-BR">
              <a:latin typeface="Calibri" pitchFamily="34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Planejar e acompanhar em detalhe as atividades dos projetos e programas;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Atuar como captador de recursos para seu projeto ou o programa;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Negociar a alocação de recursos com áreas envolvidas e resolver conflitos; </a:t>
            </a:r>
          </a:p>
          <a:p>
            <a:pPr>
              <a:buFont typeface="Arial" charset="0"/>
              <a:buChar char="•"/>
            </a:pPr>
            <a:endParaRPr lang="pt-BR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Fornecer informações consolidadas para o Patrocinador e para o Escritório de Projetos.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85750" y="285750"/>
            <a:ext cx="8572500" cy="225425"/>
          </a:xfrm>
          <a:prstGeom prst="rect">
            <a:avLst/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Estrutura Escritório de Projetos</a:t>
            </a:r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285750" y="714375"/>
            <a:ext cx="8572500" cy="468313"/>
          </a:xfrm>
          <a:prstGeom prst="roundRect">
            <a:avLst>
              <a:gd name="adj" fmla="val 16667"/>
            </a:avLst>
          </a:prstGeom>
          <a:solidFill>
            <a:srgbClr val="254061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78840" tIns="41040" rIns="78840" bIns="41040" anchor="ctr"/>
          <a:lstStyle/>
          <a:p>
            <a:r>
              <a:rPr lang="pt-BR" sz="2100" b="1">
                <a:solidFill>
                  <a:schemeClr val="bg1"/>
                </a:solidFill>
                <a:latin typeface="Calibri" pitchFamily="34" charset="0"/>
              </a:rPr>
              <a:t>Habilidades Interpessoais do Gerente de Projetos e Programas</a:t>
            </a:r>
            <a:endParaRPr lang="pt-BR" sz="21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4" name="Retângulo 6"/>
          <p:cNvSpPr>
            <a:spLocks noChangeArrowheads="1"/>
          </p:cNvSpPr>
          <p:nvPr/>
        </p:nvSpPr>
        <p:spPr bwMode="auto">
          <a:xfrm>
            <a:off x="285750" y="1924050"/>
            <a:ext cx="85725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>
                <a:latin typeface="Calibri" pitchFamily="34" charset="0"/>
              </a:rPr>
              <a:t> As habilidades interpessoais críticas que o gerente deve apresentar são: </a:t>
            </a:r>
          </a:p>
          <a:p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Comunicação</a:t>
            </a:r>
            <a:r>
              <a:rPr lang="pt-BR">
                <a:latin typeface="Calibri" pitchFamily="34" charset="0"/>
              </a:rPr>
              <a:t>;</a:t>
            </a:r>
          </a:p>
          <a:p>
            <a:pPr lvl="1">
              <a:buFont typeface="Wingdings" pitchFamily="2" charset="2"/>
              <a:buChar char="ü"/>
            </a:pPr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Proatividade</a:t>
            </a:r>
            <a:r>
              <a:rPr lang="pt-BR">
                <a:latin typeface="Calibri" pitchFamily="34" charset="0"/>
              </a:rPr>
              <a:t>; </a:t>
            </a:r>
          </a:p>
          <a:p>
            <a:pPr lvl="1">
              <a:buFont typeface="Wingdings" pitchFamily="2" charset="2"/>
              <a:buChar char="ü"/>
            </a:pPr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Liderança</a:t>
            </a:r>
            <a:r>
              <a:rPr lang="pt-BR">
                <a:latin typeface="Calibri" pitchFamily="34" charset="0"/>
              </a:rPr>
              <a:t>;</a:t>
            </a:r>
          </a:p>
          <a:p>
            <a:pPr lvl="1">
              <a:buFont typeface="Wingdings" pitchFamily="2" charset="2"/>
              <a:buChar char="ü"/>
            </a:pPr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Motivação;</a:t>
            </a:r>
          </a:p>
          <a:p>
            <a:pPr lvl="1">
              <a:buFont typeface="Wingdings" pitchFamily="2" charset="2"/>
              <a:buChar char="ü"/>
            </a:pPr>
            <a:endParaRPr lang="pt-BR" b="1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Negociação e gerenciamento de conflitos;</a:t>
            </a:r>
            <a:r>
              <a:rPr lang="pt-BR">
                <a:latin typeface="Calibri" pitchFamily="34" charset="0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endParaRPr lang="pt-BR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pt-BR" b="1">
                <a:latin typeface="Calibri" pitchFamily="34" charset="0"/>
              </a:rPr>
              <a:t>Resolução de problemas</a:t>
            </a:r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1123</Words>
  <Application>Microsoft Office PowerPoint</Application>
  <PresentationFormat>Apresentação na tela (4:3)</PresentationFormat>
  <Paragraphs>289</Paragraphs>
  <Slides>16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PMF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PMF</dc:creator>
  <cp:lastModifiedBy>IrmaBC</cp:lastModifiedBy>
  <cp:revision>144</cp:revision>
  <dcterms:created xsi:type="dcterms:W3CDTF">2011-07-13T12:37:51Z</dcterms:created>
  <dcterms:modified xsi:type="dcterms:W3CDTF">2018-08-31T12:03:31Z</dcterms:modified>
</cp:coreProperties>
</file>