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00" r:id="rId2"/>
    <p:sldId id="288" r:id="rId3"/>
    <p:sldId id="327" r:id="rId4"/>
    <p:sldId id="328" r:id="rId5"/>
    <p:sldId id="330" r:id="rId6"/>
    <p:sldId id="331" r:id="rId7"/>
    <p:sldId id="329" r:id="rId8"/>
    <p:sldId id="337" r:id="rId9"/>
    <p:sldId id="338" r:id="rId10"/>
    <p:sldId id="270" r:id="rId11"/>
    <p:sldId id="306" r:id="rId12"/>
    <p:sldId id="333" r:id="rId13"/>
    <p:sldId id="334" r:id="rId14"/>
    <p:sldId id="321" r:id="rId15"/>
    <p:sldId id="323" r:id="rId16"/>
    <p:sldId id="322" r:id="rId17"/>
    <p:sldId id="320" r:id="rId18"/>
    <p:sldId id="316" r:id="rId19"/>
    <p:sldId id="311" r:id="rId20"/>
    <p:sldId id="286" r:id="rId21"/>
    <p:sldId id="335" r:id="rId22"/>
    <p:sldId id="292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2BA3E"/>
    <a:srgbClr val="32A3B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650"/>
  </p:normalViewPr>
  <p:slideViewPr>
    <p:cSldViewPr snapToGrid="0">
      <p:cViewPr varScale="1">
        <p:scale>
          <a:sx n="71" d="100"/>
          <a:sy n="71" d="100"/>
        </p:scale>
        <p:origin x="-108" y="-792"/>
      </p:cViewPr>
      <p:guideLst>
        <p:guide orient="horz" pos="2160"/>
        <p:guide pos="3863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DB75B1-D8CF-47F4-8E49-B8F51A0E751F}" type="doc">
      <dgm:prSet loTypeId="urn:microsoft.com/office/officeart/2005/8/layout/radial6" loCatId="relationship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t-BR"/>
        </a:p>
      </dgm:t>
    </dgm:pt>
    <dgm:pt modelId="{200B4002-FAC7-4EE5-BC23-035C41ABD299}">
      <dgm:prSet phldrT="[Texto]"/>
      <dgm:spPr/>
      <dgm:t>
        <a:bodyPr/>
        <a:lstStyle/>
        <a:p>
          <a:r>
            <a:rPr lang="pt-BR" dirty="0" smtClean="0"/>
            <a:t>Princípios</a:t>
          </a:r>
          <a:endParaRPr lang="pt-BR" dirty="0"/>
        </a:p>
      </dgm:t>
    </dgm:pt>
    <dgm:pt modelId="{916CAF1A-80D5-4A29-B37C-AE22D70AB18F}" type="parTrans" cxnId="{C9830630-EE9F-46BA-8B22-CCACF0E54C43}">
      <dgm:prSet/>
      <dgm:spPr/>
      <dgm:t>
        <a:bodyPr/>
        <a:lstStyle/>
        <a:p>
          <a:endParaRPr lang="pt-BR"/>
        </a:p>
      </dgm:t>
    </dgm:pt>
    <dgm:pt modelId="{BE6BAF94-3CFC-435D-8F02-636BFB851DE8}" type="sibTrans" cxnId="{C9830630-EE9F-46BA-8B22-CCACF0E54C43}">
      <dgm:prSet/>
      <dgm:spPr/>
      <dgm:t>
        <a:bodyPr/>
        <a:lstStyle/>
        <a:p>
          <a:endParaRPr lang="pt-BR"/>
        </a:p>
      </dgm:t>
    </dgm:pt>
    <dgm:pt modelId="{A61C6213-6583-4871-B681-D818F7205D42}">
      <dgm:prSet phldrT="[Texto]" custT="1"/>
      <dgm:spPr/>
      <dgm:t>
        <a:bodyPr/>
        <a:lstStyle/>
        <a:p>
          <a:r>
            <a:rPr lang="pt-BR" sz="1050" dirty="0" smtClean="0"/>
            <a:t>Capacidade de resposta</a:t>
          </a:r>
          <a:endParaRPr lang="pt-BR" sz="1050" dirty="0"/>
        </a:p>
      </dgm:t>
    </dgm:pt>
    <dgm:pt modelId="{37E763B2-862D-43EB-8590-6A482D4CF498}" type="parTrans" cxnId="{798B4011-4937-45D9-AFE3-4F8ED4B90484}">
      <dgm:prSet/>
      <dgm:spPr/>
      <dgm:t>
        <a:bodyPr/>
        <a:lstStyle/>
        <a:p>
          <a:endParaRPr lang="pt-BR"/>
        </a:p>
      </dgm:t>
    </dgm:pt>
    <dgm:pt modelId="{CBE9772B-4D4E-46A3-8459-897B82086344}" type="sibTrans" cxnId="{798B4011-4937-45D9-AFE3-4F8ED4B90484}">
      <dgm:prSet/>
      <dgm:spPr/>
      <dgm:t>
        <a:bodyPr/>
        <a:lstStyle/>
        <a:p>
          <a:endParaRPr lang="pt-BR"/>
        </a:p>
      </dgm:t>
    </dgm:pt>
    <dgm:pt modelId="{43EC000F-1FEE-4248-8D0F-79828850C07E}">
      <dgm:prSet phldrT="[Texto]" custT="1"/>
      <dgm:spPr/>
      <dgm:t>
        <a:bodyPr/>
        <a:lstStyle/>
        <a:p>
          <a:r>
            <a:rPr lang="pt-BR" sz="1050" dirty="0" smtClean="0"/>
            <a:t>Confiabilidade</a:t>
          </a:r>
          <a:endParaRPr lang="pt-BR" sz="1050" dirty="0"/>
        </a:p>
      </dgm:t>
    </dgm:pt>
    <dgm:pt modelId="{AB06FA51-EE87-48A4-BD0B-5CB58E4EC444}" type="parTrans" cxnId="{C947423B-4D2C-453A-BC35-B21FAF0821D1}">
      <dgm:prSet/>
      <dgm:spPr/>
      <dgm:t>
        <a:bodyPr/>
        <a:lstStyle/>
        <a:p>
          <a:endParaRPr lang="pt-BR"/>
        </a:p>
      </dgm:t>
    </dgm:pt>
    <dgm:pt modelId="{670D2CEC-4A81-4B79-87D3-E39DA79E3C25}" type="sibTrans" cxnId="{C947423B-4D2C-453A-BC35-B21FAF0821D1}">
      <dgm:prSet/>
      <dgm:spPr/>
      <dgm:t>
        <a:bodyPr/>
        <a:lstStyle/>
        <a:p>
          <a:endParaRPr lang="pt-BR"/>
        </a:p>
      </dgm:t>
    </dgm:pt>
    <dgm:pt modelId="{A26E933B-2472-474F-86EF-31ECD78A81DE}">
      <dgm:prSet phldrT="[Texto]" custT="1"/>
      <dgm:spPr/>
      <dgm:t>
        <a:bodyPr/>
        <a:lstStyle/>
        <a:p>
          <a:r>
            <a:rPr lang="pt-BR" sz="1050" dirty="0" smtClean="0"/>
            <a:t>Melhoria Regulatória</a:t>
          </a:r>
          <a:endParaRPr lang="pt-BR" sz="1050" dirty="0"/>
        </a:p>
      </dgm:t>
    </dgm:pt>
    <dgm:pt modelId="{FF17AC45-634D-4CE7-84F5-807409227BC1}" type="parTrans" cxnId="{97AD7AC1-7A0F-4FA1-9A33-72CDF0F0C652}">
      <dgm:prSet/>
      <dgm:spPr/>
      <dgm:t>
        <a:bodyPr/>
        <a:lstStyle/>
        <a:p>
          <a:endParaRPr lang="pt-BR"/>
        </a:p>
      </dgm:t>
    </dgm:pt>
    <dgm:pt modelId="{D3FAF53E-3EBF-49AC-A75F-1EF0EA65C664}" type="sibTrans" cxnId="{97AD7AC1-7A0F-4FA1-9A33-72CDF0F0C652}">
      <dgm:prSet/>
      <dgm:spPr/>
      <dgm:t>
        <a:bodyPr/>
        <a:lstStyle/>
        <a:p>
          <a:endParaRPr lang="pt-BR"/>
        </a:p>
      </dgm:t>
    </dgm:pt>
    <dgm:pt modelId="{08B867DA-66D5-4727-A321-D17EBD71807E}">
      <dgm:prSet phldrT="[Texto]" custT="1"/>
      <dgm:spPr/>
      <dgm:t>
        <a:bodyPr/>
        <a:lstStyle/>
        <a:p>
          <a:r>
            <a:rPr lang="pt-BR" sz="1050" dirty="0" smtClean="0"/>
            <a:t>Integridade</a:t>
          </a:r>
          <a:endParaRPr lang="pt-BR" sz="1050" dirty="0"/>
        </a:p>
      </dgm:t>
    </dgm:pt>
    <dgm:pt modelId="{947AD08E-7B9D-4346-A145-3FFCB82728DD}" type="parTrans" cxnId="{3BBC1E74-AC57-4343-85F7-7BAE27060F5B}">
      <dgm:prSet/>
      <dgm:spPr/>
      <dgm:t>
        <a:bodyPr/>
        <a:lstStyle/>
        <a:p>
          <a:endParaRPr lang="pt-BR"/>
        </a:p>
      </dgm:t>
    </dgm:pt>
    <dgm:pt modelId="{A6796099-2186-4DE3-8868-75E8DD46C48A}" type="sibTrans" cxnId="{3BBC1E74-AC57-4343-85F7-7BAE27060F5B}">
      <dgm:prSet/>
      <dgm:spPr/>
      <dgm:t>
        <a:bodyPr/>
        <a:lstStyle/>
        <a:p>
          <a:endParaRPr lang="pt-BR"/>
        </a:p>
      </dgm:t>
    </dgm:pt>
    <dgm:pt modelId="{C0104023-330E-4F8E-985C-06B2BF2F48AC}">
      <dgm:prSet phldrT="[Texto]" custT="1"/>
      <dgm:spPr/>
      <dgm:t>
        <a:bodyPr/>
        <a:lstStyle/>
        <a:p>
          <a:r>
            <a:rPr lang="pt-BR" sz="1050" dirty="0" smtClean="0"/>
            <a:t>Prestação de contas e responsabilidade</a:t>
          </a:r>
          <a:endParaRPr lang="pt-BR" sz="1050" dirty="0"/>
        </a:p>
      </dgm:t>
    </dgm:pt>
    <dgm:pt modelId="{A6995BEE-C9CE-4984-996C-3E1393C1F8F0}" type="parTrans" cxnId="{E1F783E6-944A-43B3-A038-97DC6C28DB7E}">
      <dgm:prSet/>
      <dgm:spPr/>
      <dgm:t>
        <a:bodyPr/>
        <a:lstStyle/>
        <a:p>
          <a:endParaRPr lang="pt-BR"/>
        </a:p>
      </dgm:t>
    </dgm:pt>
    <dgm:pt modelId="{325FF4B3-64C7-414E-A655-E1B4276F850C}" type="sibTrans" cxnId="{E1F783E6-944A-43B3-A038-97DC6C28DB7E}">
      <dgm:prSet/>
      <dgm:spPr/>
      <dgm:t>
        <a:bodyPr/>
        <a:lstStyle/>
        <a:p>
          <a:endParaRPr lang="pt-BR"/>
        </a:p>
      </dgm:t>
    </dgm:pt>
    <dgm:pt modelId="{89D56C76-3907-46EE-BE25-81FE5B542302}">
      <dgm:prSet phldrT="[Texto]" custT="1"/>
      <dgm:spPr/>
      <dgm:t>
        <a:bodyPr/>
        <a:lstStyle/>
        <a:p>
          <a:r>
            <a:rPr lang="pt-BR" sz="1050" dirty="0" smtClean="0"/>
            <a:t>Transparência</a:t>
          </a:r>
          <a:endParaRPr lang="pt-BR" sz="1050" dirty="0"/>
        </a:p>
      </dgm:t>
    </dgm:pt>
    <dgm:pt modelId="{A8F248CE-CB62-400A-A67A-7178F4F9E7A8}" type="parTrans" cxnId="{87C7B40C-60E9-4034-8C9E-1D09CF1512B4}">
      <dgm:prSet/>
      <dgm:spPr/>
      <dgm:t>
        <a:bodyPr/>
        <a:lstStyle/>
        <a:p>
          <a:endParaRPr lang="pt-BR"/>
        </a:p>
      </dgm:t>
    </dgm:pt>
    <dgm:pt modelId="{02DE9559-18FA-44E7-AE3D-5AE56D4DC62B}" type="sibTrans" cxnId="{87C7B40C-60E9-4034-8C9E-1D09CF1512B4}">
      <dgm:prSet/>
      <dgm:spPr/>
      <dgm:t>
        <a:bodyPr/>
        <a:lstStyle/>
        <a:p>
          <a:endParaRPr lang="pt-BR"/>
        </a:p>
      </dgm:t>
    </dgm:pt>
    <dgm:pt modelId="{EEBD1CE8-9A59-45C7-9BE5-839B2213532A}" type="pres">
      <dgm:prSet presAssocID="{BEDB75B1-D8CF-47F4-8E49-B8F51A0E751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BFFCBD1-5558-449B-9D7E-CDC1F9B62F12}" type="pres">
      <dgm:prSet presAssocID="{200B4002-FAC7-4EE5-BC23-035C41ABD299}" presName="centerShape" presStyleLbl="node0" presStyleIdx="0" presStyleCnt="1"/>
      <dgm:spPr/>
      <dgm:t>
        <a:bodyPr/>
        <a:lstStyle/>
        <a:p>
          <a:endParaRPr lang="pt-BR"/>
        </a:p>
      </dgm:t>
    </dgm:pt>
    <dgm:pt modelId="{3DE5FAEA-2163-497C-AEF7-FBE2BBFC9FE1}" type="pres">
      <dgm:prSet presAssocID="{A61C6213-6583-4871-B681-D818F7205D4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D979FE2-F473-4754-B1F5-757E82755EF1}" type="pres">
      <dgm:prSet presAssocID="{A61C6213-6583-4871-B681-D818F7205D42}" presName="dummy" presStyleCnt="0"/>
      <dgm:spPr/>
    </dgm:pt>
    <dgm:pt modelId="{CD606370-C29A-4055-9F3F-3DC2E0B0C851}" type="pres">
      <dgm:prSet presAssocID="{CBE9772B-4D4E-46A3-8459-897B82086344}" presName="sibTrans" presStyleLbl="sibTrans2D1" presStyleIdx="0" presStyleCnt="6"/>
      <dgm:spPr/>
      <dgm:t>
        <a:bodyPr/>
        <a:lstStyle/>
        <a:p>
          <a:endParaRPr lang="pt-BR"/>
        </a:p>
      </dgm:t>
    </dgm:pt>
    <dgm:pt modelId="{15912D4C-456D-4F85-901C-792B9D434EB2}" type="pres">
      <dgm:prSet presAssocID="{43EC000F-1FEE-4248-8D0F-79828850C07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C4589ED-4B5D-4290-AC77-0660237D9DA5}" type="pres">
      <dgm:prSet presAssocID="{43EC000F-1FEE-4248-8D0F-79828850C07E}" presName="dummy" presStyleCnt="0"/>
      <dgm:spPr/>
    </dgm:pt>
    <dgm:pt modelId="{433118C0-7760-44ED-A2BA-CD96DADC03A1}" type="pres">
      <dgm:prSet presAssocID="{670D2CEC-4A81-4B79-87D3-E39DA79E3C25}" presName="sibTrans" presStyleLbl="sibTrans2D1" presStyleIdx="1" presStyleCnt="6"/>
      <dgm:spPr/>
      <dgm:t>
        <a:bodyPr/>
        <a:lstStyle/>
        <a:p>
          <a:endParaRPr lang="pt-BR"/>
        </a:p>
      </dgm:t>
    </dgm:pt>
    <dgm:pt modelId="{F7FFCFB0-0721-41D7-BC56-85261F6BCD8D}" type="pres">
      <dgm:prSet presAssocID="{A26E933B-2472-474F-86EF-31ECD78A81D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3E8B82-8BF9-4706-A1A7-3F6BA38CBEFF}" type="pres">
      <dgm:prSet presAssocID="{A26E933B-2472-474F-86EF-31ECD78A81DE}" presName="dummy" presStyleCnt="0"/>
      <dgm:spPr/>
    </dgm:pt>
    <dgm:pt modelId="{2E9C8E09-9784-47C5-A4DF-C3DAD5DAB4D0}" type="pres">
      <dgm:prSet presAssocID="{D3FAF53E-3EBF-49AC-A75F-1EF0EA65C664}" presName="sibTrans" presStyleLbl="sibTrans2D1" presStyleIdx="2" presStyleCnt="6"/>
      <dgm:spPr/>
      <dgm:t>
        <a:bodyPr/>
        <a:lstStyle/>
        <a:p>
          <a:endParaRPr lang="pt-BR"/>
        </a:p>
      </dgm:t>
    </dgm:pt>
    <dgm:pt modelId="{DEF8E06A-F9D7-40E4-83BE-196B52AD73DB}" type="pres">
      <dgm:prSet presAssocID="{08B867DA-66D5-4727-A321-D17EBD71807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BC1ADCA-DCB5-4C05-B11E-C000F331DB04}" type="pres">
      <dgm:prSet presAssocID="{08B867DA-66D5-4727-A321-D17EBD71807E}" presName="dummy" presStyleCnt="0"/>
      <dgm:spPr/>
    </dgm:pt>
    <dgm:pt modelId="{8733A31F-BB8A-498A-BECA-71FE511702A8}" type="pres">
      <dgm:prSet presAssocID="{A6796099-2186-4DE3-8868-75E8DD46C48A}" presName="sibTrans" presStyleLbl="sibTrans2D1" presStyleIdx="3" presStyleCnt="6"/>
      <dgm:spPr/>
      <dgm:t>
        <a:bodyPr/>
        <a:lstStyle/>
        <a:p>
          <a:endParaRPr lang="pt-BR"/>
        </a:p>
      </dgm:t>
    </dgm:pt>
    <dgm:pt modelId="{AFBDAA9D-FAD6-419A-82CE-9275B433B5E5}" type="pres">
      <dgm:prSet presAssocID="{C0104023-330E-4F8E-985C-06B2BF2F48A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6E8433-91DB-4FA6-BC89-42C671DE3E87}" type="pres">
      <dgm:prSet presAssocID="{C0104023-330E-4F8E-985C-06B2BF2F48AC}" presName="dummy" presStyleCnt="0"/>
      <dgm:spPr/>
    </dgm:pt>
    <dgm:pt modelId="{33C860BA-568C-4F6A-B088-401571CAD10D}" type="pres">
      <dgm:prSet presAssocID="{325FF4B3-64C7-414E-A655-E1B4276F850C}" presName="sibTrans" presStyleLbl="sibTrans2D1" presStyleIdx="4" presStyleCnt="6"/>
      <dgm:spPr/>
      <dgm:t>
        <a:bodyPr/>
        <a:lstStyle/>
        <a:p>
          <a:endParaRPr lang="pt-BR"/>
        </a:p>
      </dgm:t>
    </dgm:pt>
    <dgm:pt modelId="{22BE1663-4768-49AA-B8D6-8C977C88CDE0}" type="pres">
      <dgm:prSet presAssocID="{89D56C76-3907-46EE-BE25-81FE5B54230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C51D0D8-9DD6-4E6A-BAF6-957177467E7A}" type="pres">
      <dgm:prSet presAssocID="{89D56C76-3907-46EE-BE25-81FE5B542302}" presName="dummy" presStyleCnt="0"/>
      <dgm:spPr/>
    </dgm:pt>
    <dgm:pt modelId="{E825BAAF-5DEB-401F-AC30-A3DC93032888}" type="pres">
      <dgm:prSet presAssocID="{02DE9559-18FA-44E7-AE3D-5AE56D4DC62B}" presName="sibTrans" presStyleLbl="sibTrans2D1" presStyleIdx="5" presStyleCnt="6"/>
      <dgm:spPr/>
      <dgm:t>
        <a:bodyPr/>
        <a:lstStyle/>
        <a:p>
          <a:endParaRPr lang="pt-BR"/>
        </a:p>
      </dgm:t>
    </dgm:pt>
  </dgm:ptLst>
  <dgm:cxnLst>
    <dgm:cxn modelId="{69267C04-8C2C-4481-8A26-4BE146385027}" type="presOf" srcId="{A61C6213-6583-4871-B681-D818F7205D42}" destId="{3DE5FAEA-2163-497C-AEF7-FBE2BBFC9FE1}" srcOrd="0" destOrd="0" presId="urn:microsoft.com/office/officeart/2005/8/layout/radial6"/>
    <dgm:cxn modelId="{76058040-713C-477B-97F3-34E18EC4B00B}" type="presOf" srcId="{02DE9559-18FA-44E7-AE3D-5AE56D4DC62B}" destId="{E825BAAF-5DEB-401F-AC30-A3DC93032888}" srcOrd="0" destOrd="0" presId="urn:microsoft.com/office/officeart/2005/8/layout/radial6"/>
    <dgm:cxn modelId="{A87675AC-95F2-481B-A12A-253C0F51F64F}" type="presOf" srcId="{325FF4B3-64C7-414E-A655-E1B4276F850C}" destId="{33C860BA-568C-4F6A-B088-401571CAD10D}" srcOrd="0" destOrd="0" presId="urn:microsoft.com/office/officeart/2005/8/layout/radial6"/>
    <dgm:cxn modelId="{C947423B-4D2C-453A-BC35-B21FAF0821D1}" srcId="{200B4002-FAC7-4EE5-BC23-035C41ABD299}" destId="{43EC000F-1FEE-4248-8D0F-79828850C07E}" srcOrd="1" destOrd="0" parTransId="{AB06FA51-EE87-48A4-BD0B-5CB58E4EC444}" sibTransId="{670D2CEC-4A81-4B79-87D3-E39DA79E3C25}"/>
    <dgm:cxn modelId="{87C7B40C-60E9-4034-8C9E-1D09CF1512B4}" srcId="{200B4002-FAC7-4EE5-BC23-035C41ABD299}" destId="{89D56C76-3907-46EE-BE25-81FE5B542302}" srcOrd="5" destOrd="0" parTransId="{A8F248CE-CB62-400A-A67A-7178F4F9E7A8}" sibTransId="{02DE9559-18FA-44E7-AE3D-5AE56D4DC62B}"/>
    <dgm:cxn modelId="{64269AF6-D76F-4512-9576-D479EB960DC0}" type="presOf" srcId="{CBE9772B-4D4E-46A3-8459-897B82086344}" destId="{CD606370-C29A-4055-9F3F-3DC2E0B0C851}" srcOrd="0" destOrd="0" presId="urn:microsoft.com/office/officeart/2005/8/layout/radial6"/>
    <dgm:cxn modelId="{798B4011-4937-45D9-AFE3-4F8ED4B90484}" srcId="{200B4002-FAC7-4EE5-BC23-035C41ABD299}" destId="{A61C6213-6583-4871-B681-D818F7205D42}" srcOrd="0" destOrd="0" parTransId="{37E763B2-862D-43EB-8590-6A482D4CF498}" sibTransId="{CBE9772B-4D4E-46A3-8459-897B82086344}"/>
    <dgm:cxn modelId="{3C1C34A0-9880-47B9-99E4-3484C9BED499}" type="presOf" srcId="{BEDB75B1-D8CF-47F4-8E49-B8F51A0E751F}" destId="{EEBD1CE8-9A59-45C7-9BE5-839B2213532A}" srcOrd="0" destOrd="0" presId="urn:microsoft.com/office/officeart/2005/8/layout/radial6"/>
    <dgm:cxn modelId="{97AD7AC1-7A0F-4FA1-9A33-72CDF0F0C652}" srcId="{200B4002-FAC7-4EE5-BC23-035C41ABD299}" destId="{A26E933B-2472-474F-86EF-31ECD78A81DE}" srcOrd="2" destOrd="0" parTransId="{FF17AC45-634D-4CE7-84F5-807409227BC1}" sibTransId="{D3FAF53E-3EBF-49AC-A75F-1EF0EA65C664}"/>
    <dgm:cxn modelId="{7F482D09-61B8-4CC5-93AD-59BF07A18374}" type="presOf" srcId="{A26E933B-2472-474F-86EF-31ECD78A81DE}" destId="{F7FFCFB0-0721-41D7-BC56-85261F6BCD8D}" srcOrd="0" destOrd="0" presId="urn:microsoft.com/office/officeart/2005/8/layout/radial6"/>
    <dgm:cxn modelId="{0A18B70C-C343-4731-84C2-27050B6A589E}" type="presOf" srcId="{A6796099-2186-4DE3-8868-75E8DD46C48A}" destId="{8733A31F-BB8A-498A-BECA-71FE511702A8}" srcOrd="0" destOrd="0" presId="urn:microsoft.com/office/officeart/2005/8/layout/radial6"/>
    <dgm:cxn modelId="{5993FCE8-A08F-47EA-A982-63388127ED2F}" type="presOf" srcId="{D3FAF53E-3EBF-49AC-A75F-1EF0EA65C664}" destId="{2E9C8E09-9784-47C5-A4DF-C3DAD5DAB4D0}" srcOrd="0" destOrd="0" presId="urn:microsoft.com/office/officeart/2005/8/layout/radial6"/>
    <dgm:cxn modelId="{85187F2E-2DAB-4772-A122-47271A6C7B2F}" type="presOf" srcId="{200B4002-FAC7-4EE5-BC23-035C41ABD299}" destId="{0BFFCBD1-5558-449B-9D7E-CDC1F9B62F12}" srcOrd="0" destOrd="0" presId="urn:microsoft.com/office/officeart/2005/8/layout/radial6"/>
    <dgm:cxn modelId="{C9830630-EE9F-46BA-8B22-CCACF0E54C43}" srcId="{BEDB75B1-D8CF-47F4-8E49-B8F51A0E751F}" destId="{200B4002-FAC7-4EE5-BC23-035C41ABD299}" srcOrd="0" destOrd="0" parTransId="{916CAF1A-80D5-4A29-B37C-AE22D70AB18F}" sibTransId="{BE6BAF94-3CFC-435D-8F02-636BFB851DE8}"/>
    <dgm:cxn modelId="{3BBC1E74-AC57-4343-85F7-7BAE27060F5B}" srcId="{200B4002-FAC7-4EE5-BC23-035C41ABD299}" destId="{08B867DA-66D5-4727-A321-D17EBD71807E}" srcOrd="3" destOrd="0" parTransId="{947AD08E-7B9D-4346-A145-3FFCB82728DD}" sibTransId="{A6796099-2186-4DE3-8868-75E8DD46C48A}"/>
    <dgm:cxn modelId="{9EE40B88-2CD7-4AF3-8E18-3879DCB59433}" type="presOf" srcId="{670D2CEC-4A81-4B79-87D3-E39DA79E3C25}" destId="{433118C0-7760-44ED-A2BA-CD96DADC03A1}" srcOrd="0" destOrd="0" presId="urn:microsoft.com/office/officeart/2005/8/layout/radial6"/>
    <dgm:cxn modelId="{3C98717D-F9EC-49E3-B6FA-E97EE350691F}" type="presOf" srcId="{08B867DA-66D5-4727-A321-D17EBD71807E}" destId="{DEF8E06A-F9D7-40E4-83BE-196B52AD73DB}" srcOrd="0" destOrd="0" presId="urn:microsoft.com/office/officeart/2005/8/layout/radial6"/>
    <dgm:cxn modelId="{E1F783E6-944A-43B3-A038-97DC6C28DB7E}" srcId="{200B4002-FAC7-4EE5-BC23-035C41ABD299}" destId="{C0104023-330E-4F8E-985C-06B2BF2F48AC}" srcOrd="4" destOrd="0" parTransId="{A6995BEE-C9CE-4984-996C-3E1393C1F8F0}" sibTransId="{325FF4B3-64C7-414E-A655-E1B4276F850C}"/>
    <dgm:cxn modelId="{3B42D831-AFF6-46DE-974C-3C817C0FBC2A}" type="presOf" srcId="{89D56C76-3907-46EE-BE25-81FE5B542302}" destId="{22BE1663-4768-49AA-B8D6-8C977C88CDE0}" srcOrd="0" destOrd="0" presId="urn:microsoft.com/office/officeart/2005/8/layout/radial6"/>
    <dgm:cxn modelId="{0B21B3DF-95B2-4EE5-8851-4E9BD38CF172}" type="presOf" srcId="{43EC000F-1FEE-4248-8D0F-79828850C07E}" destId="{15912D4C-456D-4F85-901C-792B9D434EB2}" srcOrd="0" destOrd="0" presId="urn:microsoft.com/office/officeart/2005/8/layout/radial6"/>
    <dgm:cxn modelId="{BA0F4008-95A8-45EE-8C22-48441FB3CBE2}" type="presOf" srcId="{C0104023-330E-4F8E-985C-06B2BF2F48AC}" destId="{AFBDAA9D-FAD6-419A-82CE-9275B433B5E5}" srcOrd="0" destOrd="0" presId="urn:microsoft.com/office/officeart/2005/8/layout/radial6"/>
    <dgm:cxn modelId="{D14EFA9B-3C6F-472B-9B4E-7E25E81FB338}" type="presParOf" srcId="{EEBD1CE8-9A59-45C7-9BE5-839B2213532A}" destId="{0BFFCBD1-5558-449B-9D7E-CDC1F9B62F12}" srcOrd="0" destOrd="0" presId="urn:microsoft.com/office/officeart/2005/8/layout/radial6"/>
    <dgm:cxn modelId="{56ACD640-2BA0-4B07-B434-45FB7ECABA4A}" type="presParOf" srcId="{EEBD1CE8-9A59-45C7-9BE5-839B2213532A}" destId="{3DE5FAEA-2163-497C-AEF7-FBE2BBFC9FE1}" srcOrd="1" destOrd="0" presId="urn:microsoft.com/office/officeart/2005/8/layout/radial6"/>
    <dgm:cxn modelId="{7ADA8FF3-D7D5-4BD6-91E8-0B74AAEC65BE}" type="presParOf" srcId="{EEBD1CE8-9A59-45C7-9BE5-839B2213532A}" destId="{6D979FE2-F473-4754-B1F5-757E82755EF1}" srcOrd="2" destOrd="0" presId="urn:microsoft.com/office/officeart/2005/8/layout/radial6"/>
    <dgm:cxn modelId="{08D80CA7-1ABE-46A6-BEC8-3D2C3EB2E567}" type="presParOf" srcId="{EEBD1CE8-9A59-45C7-9BE5-839B2213532A}" destId="{CD606370-C29A-4055-9F3F-3DC2E0B0C851}" srcOrd="3" destOrd="0" presId="urn:microsoft.com/office/officeart/2005/8/layout/radial6"/>
    <dgm:cxn modelId="{CB9AAAC5-9B70-4FCE-9167-FF6750E97456}" type="presParOf" srcId="{EEBD1CE8-9A59-45C7-9BE5-839B2213532A}" destId="{15912D4C-456D-4F85-901C-792B9D434EB2}" srcOrd="4" destOrd="0" presId="urn:microsoft.com/office/officeart/2005/8/layout/radial6"/>
    <dgm:cxn modelId="{5172F7B3-09B2-482E-B94A-7CEBA7E643E4}" type="presParOf" srcId="{EEBD1CE8-9A59-45C7-9BE5-839B2213532A}" destId="{AC4589ED-4B5D-4290-AC77-0660237D9DA5}" srcOrd="5" destOrd="0" presId="urn:microsoft.com/office/officeart/2005/8/layout/radial6"/>
    <dgm:cxn modelId="{A63C63CC-4ED3-4FE4-99AE-FF0D5D4D78BE}" type="presParOf" srcId="{EEBD1CE8-9A59-45C7-9BE5-839B2213532A}" destId="{433118C0-7760-44ED-A2BA-CD96DADC03A1}" srcOrd="6" destOrd="0" presId="urn:microsoft.com/office/officeart/2005/8/layout/radial6"/>
    <dgm:cxn modelId="{45370598-97B8-4CF2-AA91-B48A2183354E}" type="presParOf" srcId="{EEBD1CE8-9A59-45C7-9BE5-839B2213532A}" destId="{F7FFCFB0-0721-41D7-BC56-85261F6BCD8D}" srcOrd="7" destOrd="0" presId="urn:microsoft.com/office/officeart/2005/8/layout/radial6"/>
    <dgm:cxn modelId="{41D4D517-7BBF-41CE-914E-57F81A63F903}" type="presParOf" srcId="{EEBD1CE8-9A59-45C7-9BE5-839B2213532A}" destId="{243E8B82-8BF9-4706-A1A7-3F6BA38CBEFF}" srcOrd="8" destOrd="0" presId="urn:microsoft.com/office/officeart/2005/8/layout/radial6"/>
    <dgm:cxn modelId="{30FB96F7-1922-4FA9-8DA4-22FAA774C58C}" type="presParOf" srcId="{EEBD1CE8-9A59-45C7-9BE5-839B2213532A}" destId="{2E9C8E09-9784-47C5-A4DF-C3DAD5DAB4D0}" srcOrd="9" destOrd="0" presId="urn:microsoft.com/office/officeart/2005/8/layout/radial6"/>
    <dgm:cxn modelId="{CDC8D7B8-9A71-441D-BDEF-07593D189642}" type="presParOf" srcId="{EEBD1CE8-9A59-45C7-9BE5-839B2213532A}" destId="{DEF8E06A-F9D7-40E4-83BE-196B52AD73DB}" srcOrd="10" destOrd="0" presId="urn:microsoft.com/office/officeart/2005/8/layout/radial6"/>
    <dgm:cxn modelId="{E6F70120-481C-40AC-A155-6C88514228E8}" type="presParOf" srcId="{EEBD1CE8-9A59-45C7-9BE5-839B2213532A}" destId="{0BC1ADCA-DCB5-4C05-B11E-C000F331DB04}" srcOrd="11" destOrd="0" presId="urn:microsoft.com/office/officeart/2005/8/layout/radial6"/>
    <dgm:cxn modelId="{0A751DED-A999-4D8C-82C3-BE8FB3321A71}" type="presParOf" srcId="{EEBD1CE8-9A59-45C7-9BE5-839B2213532A}" destId="{8733A31F-BB8A-498A-BECA-71FE511702A8}" srcOrd="12" destOrd="0" presId="urn:microsoft.com/office/officeart/2005/8/layout/radial6"/>
    <dgm:cxn modelId="{535E622A-8A63-4FBF-9382-CA05963DD4F7}" type="presParOf" srcId="{EEBD1CE8-9A59-45C7-9BE5-839B2213532A}" destId="{AFBDAA9D-FAD6-419A-82CE-9275B433B5E5}" srcOrd="13" destOrd="0" presId="urn:microsoft.com/office/officeart/2005/8/layout/radial6"/>
    <dgm:cxn modelId="{56F5DF6F-9FA2-43C5-8607-2F02DEE85843}" type="presParOf" srcId="{EEBD1CE8-9A59-45C7-9BE5-839B2213532A}" destId="{CB6E8433-91DB-4FA6-BC89-42C671DE3E87}" srcOrd="14" destOrd="0" presId="urn:microsoft.com/office/officeart/2005/8/layout/radial6"/>
    <dgm:cxn modelId="{C7500E0D-82A1-4783-97A2-203E1B97C6FA}" type="presParOf" srcId="{EEBD1CE8-9A59-45C7-9BE5-839B2213532A}" destId="{33C860BA-568C-4F6A-B088-401571CAD10D}" srcOrd="15" destOrd="0" presId="urn:microsoft.com/office/officeart/2005/8/layout/radial6"/>
    <dgm:cxn modelId="{04ABC6A9-9877-417E-A8CF-272F37F1FBA2}" type="presParOf" srcId="{EEBD1CE8-9A59-45C7-9BE5-839B2213532A}" destId="{22BE1663-4768-49AA-B8D6-8C977C88CDE0}" srcOrd="16" destOrd="0" presId="urn:microsoft.com/office/officeart/2005/8/layout/radial6"/>
    <dgm:cxn modelId="{13A508F2-5997-43F1-BC30-8D0A9B4E529F}" type="presParOf" srcId="{EEBD1CE8-9A59-45C7-9BE5-839B2213532A}" destId="{DC51D0D8-9DD6-4E6A-BAF6-957177467E7A}" srcOrd="17" destOrd="0" presId="urn:microsoft.com/office/officeart/2005/8/layout/radial6"/>
    <dgm:cxn modelId="{7536ACF6-47E9-4742-A59E-30EA8924460B}" type="presParOf" srcId="{EEBD1CE8-9A59-45C7-9BE5-839B2213532A}" destId="{E825BAAF-5DEB-401F-AC30-A3DC93032888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52C34A-9A58-AE47-A7AE-63A441BF8D98}" type="doc">
      <dgm:prSet loTypeId="urn:microsoft.com/office/officeart/2005/8/layout/vList2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488CDBB8-87CA-AA43-BEC5-9AFFD7E65EAF}">
      <dgm:prSet phldrT="[Texto]"/>
      <dgm:spPr/>
      <dgm:t>
        <a:bodyPr/>
        <a:lstStyle/>
        <a:p>
          <a:r>
            <a:rPr lang="pt-BR" b="0" i="0" u="none" dirty="0"/>
            <a:t>Estruturação dos Comitês Temáticos de Apoio à Governança do ME</a:t>
          </a:r>
          <a:endParaRPr lang="pt-BR" dirty="0"/>
        </a:p>
      </dgm:t>
    </dgm:pt>
    <dgm:pt modelId="{A9952350-7AF6-F54C-9A76-3E9ED757702C}" type="parTrans" cxnId="{27EDF32A-8270-6E4C-B962-9597452F97FB}">
      <dgm:prSet/>
      <dgm:spPr/>
      <dgm:t>
        <a:bodyPr/>
        <a:lstStyle/>
        <a:p>
          <a:endParaRPr lang="pt-BR"/>
        </a:p>
      </dgm:t>
    </dgm:pt>
    <dgm:pt modelId="{C86F66AB-0E5B-B14D-A084-5786C4358CA0}" type="sibTrans" cxnId="{27EDF32A-8270-6E4C-B962-9597452F97FB}">
      <dgm:prSet/>
      <dgm:spPr/>
      <dgm:t>
        <a:bodyPr/>
        <a:lstStyle/>
        <a:p>
          <a:endParaRPr lang="pt-BR"/>
        </a:p>
      </dgm:t>
    </dgm:pt>
    <dgm:pt modelId="{B737A24B-383A-6645-B39E-CF4D36DBFD8A}">
      <dgm:prSet phldrT="[Texto]"/>
      <dgm:spPr/>
      <dgm:t>
        <a:bodyPr/>
        <a:lstStyle/>
        <a:p>
          <a:endParaRPr lang="pt-BR" dirty="0"/>
        </a:p>
      </dgm:t>
    </dgm:pt>
    <dgm:pt modelId="{E6B1EF19-21E5-8B45-9FB3-568222AB518B}" type="parTrans" cxnId="{A230A991-244F-DE46-A34D-FB8E180A1B4A}">
      <dgm:prSet/>
      <dgm:spPr/>
      <dgm:t>
        <a:bodyPr/>
        <a:lstStyle/>
        <a:p>
          <a:endParaRPr lang="pt-BR"/>
        </a:p>
      </dgm:t>
    </dgm:pt>
    <dgm:pt modelId="{E5158DDC-932A-FC46-9B4F-DF7548167578}" type="sibTrans" cxnId="{A230A991-244F-DE46-A34D-FB8E180A1B4A}">
      <dgm:prSet/>
      <dgm:spPr/>
      <dgm:t>
        <a:bodyPr/>
        <a:lstStyle/>
        <a:p>
          <a:endParaRPr lang="pt-BR"/>
        </a:p>
      </dgm:t>
    </dgm:pt>
    <dgm:pt modelId="{CDC98C27-C5F3-8841-AF48-92B2020AB3F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t-BR" b="0" i="0" u="none"/>
            <a:t>Alinhamento da dinâmica de funcionamento dos 7 Comitês</a:t>
          </a:r>
        </a:p>
      </dgm:t>
    </dgm:pt>
    <dgm:pt modelId="{017AEA78-9389-E94E-9C68-C2A51E7B0412}" type="parTrans" cxnId="{8F8B3B8C-1E60-4344-A279-5AE5DED56ABF}">
      <dgm:prSet/>
      <dgm:spPr/>
      <dgm:t>
        <a:bodyPr/>
        <a:lstStyle/>
        <a:p>
          <a:endParaRPr lang="pt-BR"/>
        </a:p>
      </dgm:t>
    </dgm:pt>
    <dgm:pt modelId="{557A5A90-11E1-044F-A61E-B79C810E5690}" type="sibTrans" cxnId="{8F8B3B8C-1E60-4344-A279-5AE5DED56ABF}">
      <dgm:prSet/>
      <dgm:spPr/>
      <dgm:t>
        <a:bodyPr/>
        <a:lstStyle/>
        <a:p>
          <a:endParaRPr lang="pt-BR"/>
        </a:p>
      </dgm:t>
    </dgm:pt>
    <dgm:pt modelId="{959E63AD-BA22-1F44-9E7D-F743BF97B15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t-BR" b="0" i="0" u="none" dirty="0"/>
            <a:t>Apoio para o </a:t>
          </a:r>
          <a:r>
            <a:rPr lang="pt-BR" b="0" i="1" u="none" dirty="0" err="1"/>
            <a:t>sprint</a:t>
          </a:r>
          <a:r>
            <a:rPr lang="pt-BR" b="0" i="0" u="none" dirty="0"/>
            <a:t> de formulação dos Regimentos Internos dos Comitês</a:t>
          </a:r>
        </a:p>
      </dgm:t>
    </dgm:pt>
    <dgm:pt modelId="{C3E9C19B-7954-8A48-A7CA-3ADCF7FAADEF}" type="parTrans" cxnId="{6A400AA5-8EB3-8647-87A9-EDA71CB5F772}">
      <dgm:prSet/>
      <dgm:spPr/>
      <dgm:t>
        <a:bodyPr/>
        <a:lstStyle/>
        <a:p>
          <a:endParaRPr lang="pt-BR"/>
        </a:p>
      </dgm:t>
    </dgm:pt>
    <dgm:pt modelId="{391DAE9C-5580-2F4B-840F-CAF8E396084F}" type="sibTrans" cxnId="{6A400AA5-8EB3-8647-87A9-EDA71CB5F772}">
      <dgm:prSet/>
      <dgm:spPr/>
      <dgm:t>
        <a:bodyPr/>
        <a:lstStyle/>
        <a:p>
          <a:endParaRPr lang="pt-BR"/>
        </a:p>
      </dgm:t>
    </dgm:pt>
    <dgm:pt modelId="{C755F8D2-B5E8-3147-92AC-8712EA8A6E9F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t-BR" b="0" i="0" u="none"/>
            <a:t>Contratação de consultoria para construção dos Planos de Trabalho 2019 de cada Comitê Temático</a:t>
          </a:r>
        </a:p>
      </dgm:t>
    </dgm:pt>
    <dgm:pt modelId="{EC959CCF-3B93-4D4D-8B9A-5664F44A7BD2}" type="parTrans" cxnId="{B2F2DBCA-7C4E-2E4E-8FFB-BCF01EA90613}">
      <dgm:prSet/>
      <dgm:spPr/>
      <dgm:t>
        <a:bodyPr/>
        <a:lstStyle/>
        <a:p>
          <a:endParaRPr lang="pt-BR"/>
        </a:p>
      </dgm:t>
    </dgm:pt>
    <dgm:pt modelId="{154151B2-732F-1748-8167-E0BE4CDF9B79}" type="sibTrans" cxnId="{B2F2DBCA-7C4E-2E4E-8FFB-BCF01EA90613}">
      <dgm:prSet/>
      <dgm:spPr/>
      <dgm:t>
        <a:bodyPr/>
        <a:lstStyle/>
        <a:p>
          <a:endParaRPr lang="pt-BR"/>
        </a:p>
      </dgm:t>
    </dgm:pt>
    <dgm:pt modelId="{CBAA66D5-1279-344D-8941-FFA9A88EAE6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t-BR" b="0" i="0" u="none" dirty="0"/>
            <a:t>Organização da infraestrutura tecnológica para operacionalização dos Comitês: criação de um ambiente no SharePoint para armazenamento dos dados, agendas, documentos e comunicações dos Comitês</a:t>
          </a:r>
        </a:p>
      </dgm:t>
    </dgm:pt>
    <dgm:pt modelId="{21FCD118-4C2A-DD40-B0C9-12BA47952EBA}" type="parTrans" cxnId="{79C96851-F6DC-D94D-83D3-1DCCE076BC18}">
      <dgm:prSet/>
      <dgm:spPr/>
      <dgm:t>
        <a:bodyPr/>
        <a:lstStyle/>
        <a:p>
          <a:endParaRPr lang="pt-BR"/>
        </a:p>
      </dgm:t>
    </dgm:pt>
    <dgm:pt modelId="{3FDBBAF3-BA03-BB4E-8E73-99CB6370A8ED}" type="sibTrans" cxnId="{79C96851-F6DC-D94D-83D3-1DCCE076BC18}">
      <dgm:prSet/>
      <dgm:spPr/>
      <dgm:t>
        <a:bodyPr/>
        <a:lstStyle/>
        <a:p>
          <a:endParaRPr lang="pt-BR"/>
        </a:p>
      </dgm:t>
    </dgm:pt>
    <dgm:pt modelId="{8B180A77-5F55-40B2-B409-D6D88D7939E3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t-BR" b="0" i="0" u="none" dirty="0" smtClean="0"/>
            <a:t>Lançamento dos Planos de Trabalho 2019 e do Programa de Governança Integrado na segunda quinzena de junho</a:t>
          </a:r>
          <a:endParaRPr lang="pt-BR" b="0" i="0" u="none" dirty="0"/>
        </a:p>
      </dgm:t>
    </dgm:pt>
    <dgm:pt modelId="{E22514DA-32F7-44B2-9C39-92375B6F2C1D}" type="parTrans" cxnId="{0F5788FE-73DD-46DC-A1EC-79F9BFD4A20F}">
      <dgm:prSet/>
      <dgm:spPr/>
      <dgm:t>
        <a:bodyPr/>
        <a:lstStyle/>
        <a:p>
          <a:endParaRPr lang="pt-BR"/>
        </a:p>
      </dgm:t>
    </dgm:pt>
    <dgm:pt modelId="{5836DA91-F3B5-4274-A934-B1376F03C0D7}" type="sibTrans" cxnId="{0F5788FE-73DD-46DC-A1EC-79F9BFD4A20F}">
      <dgm:prSet/>
      <dgm:spPr/>
      <dgm:t>
        <a:bodyPr/>
        <a:lstStyle/>
        <a:p>
          <a:endParaRPr lang="pt-BR"/>
        </a:p>
      </dgm:t>
    </dgm:pt>
    <dgm:pt modelId="{1517EDFF-D40A-A44D-92DD-EC36826BE1B0}" type="pres">
      <dgm:prSet presAssocID="{0852C34A-9A58-AE47-A7AE-63A441BF8D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B38571C-C21B-FF48-9B20-FF4B7E71AD43}" type="pres">
      <dgm:prSet presAssocID="{488CDBB8-87CA-AA43-BEC5-9AFFD7E65EA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D9A80EE-C5A3-2040-AB7D-8C309211A32A}" type="pres">
      <dgm:prSet presAssocID="{488CDBB8-87CA-AA43-BEC5-9AFFD7E65EA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E0C0F9E-7217-F647-B496-4EF79BAD5AE5}" type="presOf" srcId="{CDC98C27-C5F3-8841-AF48-92B2020AB3FA}" destId="{6D9A80EE-C5A3-2040-AB7D-8C309211A32A}" srcOrd="0" destOrd="1" presId="urn:microsoft.com/office/officeart/2005/8/layout/vList2"/>
    <dgm:cxn modelId="{B2F2DBCA-7C4E-2E4E-8FFB-BCF01EA90613}" srcId="{B737A24B-383A-6645-B39E-CF4D36DBFD8A}" destId="{C755F8D2-B5E8-3147-92AC-8712EA8A6E9F}" srcOrd="2" destOrd="0" parTransId="{EC959CCF-3B93-4D4D-8B9A-5664F44A7BD2}" sibTransId="{154151B2-732F-1748-8167-E0BE4CDF9B79}"/>
    <dgm:cxn modelId="{27EDF32A-8270-6E4C-B962-9597452F97FB}" srcId="{0852C34A-9A58-AE47-A7AE-63A441BF8D98}" destId="{488CDBB8-87CA-AA43-BEC5-9AFFD7E65EAF}" srcOrd="0" destOrd="0" parTransId="{A9952350-7AF6-F54C-9A76-3E9ED757702C}" sibTransId="{C86F66AB-0E5B-B14D-A084-5786C4358CA0}"/>
    <dgm:cxn modelId="{8F8B3B8C-1E60-4344-A279-5AE5DED56ABF}" srcId="{B737A24B-383A-6645-B39E-CF4D36DBFD8A}" destId="{CDC98C27-C5F3-8841-AF48-92B2020AB3FA}" srcOrd="0" destOrd="0" parTransId="{017AEA78-9389-E94E-9C68-C2A51E7B0412}" sibTransId="{557A5A90-11E1-044F-A61E-B79C810E5690}"/>
    <dgm:cxn modelId="{7F4A8721-035F-5041-9768-B205834EA524}" type="presOf" srcId="{CBAA66D5-1279-344D-8941-FFA9A88EAE66}" destId="{6D9A80EE-C5A3-2040-AB7D-8C309211A32A}" srcOrd="0" destOrd="4" presId="urn:microsoft.com/office/officeart/2005/8/layout/vList2"/>
    <dgm:cxn modelId="{A230A991-244F-DE46-A34D-FB8E180A1B4A}" srcId="{488CDBB8-87CA-AA43-BEC5-9AFFD7E65EAF}" destId="{B737A24B-383A-6645-B39E-CF4D36DBFD8A}" srcOrd="0" destOrd="0" parTransId="{E6B1EF19-21E5-8B45-9FB3-568222AB518B}" sibTransId="{E5158DDC-932A-FC46-9B4F-DF7548167578}"/>
    <dgm:cxn modelId="{0F5788FE-73DD-46DC-A1EC-79F9BFD4A20F}" srcId="{B737A24B-383A-6645-B39E-CF4D36DBFD8A}" destId="{8B180A77-5F55-40B2-B409-D6D88D7939E3}" srcOrd="4" destOrd="0" parTransId="{E22514DA-32F7-44B2-9C39-92375B6F2C1D}" sibTransId="{5836DA91-F3B5-4274-A934-B1376F03C0D7}"/>
    <dgm:cxn modelId="{49065B6B-F351-49F3-B201-FDEE7B1E9084}" type="presOf" srcId="{8B180A77-5F55-40B2-B409-D6D88D7939E3}" destId="{6D9A80EE-C5A3-2040-AB7D-8C309211A32A}" srcOrd="0" destOrd="5" presId="urn:microsoft.com/office/officeart/2005/8/layout/vList2"/>
    <dgm:cxn modelId="{E87BDB6A-4D9D-504C-984E-976DFED9EEAE}" type="presOf" srcId="{C755F8D2-B5E8-3147-92AC-8712EA8A6E9F}" destId="{6D9A80EE-C5A3-2040-AB7D-8C309211A32A}" srcOrd="0" destOrd="3" presId="urn:microsoft.com/office/officeart/2005/8/layout/vList2"/>
    <dgm:cxn modelId="{19AD2AD3-D6EA-9046-AD47-593BA919903F}" type="presOf" srcId="{959E63AD-BA22-1F44-9E7D-F743BF97B15A}" destId="{6D9A80EE-C5A3-2040-AB7D-8C309211A32A}" srcOrd="0" destOrd="2" presId="urn:microsoft.com/office/officeart/2005/8/layout/vList2"/>
    <dgm:cxn modelId="{79C96851-F6DC-D94D-83D3-1DCCE076BC18}" srcId="{B737A24B-383A-6645-B39E-CF4D36DBFD8A}" destId="{CBAA66D5-1279-344D-8941-FFA9A88EAE66}" srcOrd="3" destOrd="0" parTransId="{21FCD118-4C2A-DD40-B0C9-12BA47952EBA}" sibTransId="{3FDBBAF3-BA03-BB4E-8E73-99CB6370A8ED}"/>
    <dgm:cxn modelId="{8CD3EF28-0208-BF45-9C4E-5797BCC009FB}" type="presOf" srcId="{488CDBB8-87CA-AA43-BEC5-9AFFD7E65EAF}" destId="{FB38571C-C21B-FF48-9B20-FF4B7E71AD43}" srcOrd="0" destOrd="0" presId="urn:microsoft.com/office/officeart/2005/8/layout/vList2"/>
    <dgm:cxn modelId="{ECC0F5C9-888A-BF49-8E80-07169706CB2F}" type="presOf" srcId="{0852C34A-9A58-AE47-A7AE-63A441BF8D98}" destId="{1517EDFF-D40A-A44D-92DD-EC36826BE1B0}" srcOrd="0" destOrd="0" presId="urn:microsoft.com/office/officeart/2005/8/layout/vList2"/>
    <dgm:cxn modelId="{45079750-0560-8841-8063-CC7730A5C4FE}" type="presOf" srcId="{B737A24B-383A-6645-B39E-CF4D36DBFD8A}" destId="{6D9A80EE-C5A3-2040-AB7D-8C309211A32A}" srcOrd="0" destOrd="0" presId="urn:microsoft.com/office/officeart/2005/8/layout/vList2"/>
    <dgm:cxn modelId="{6A400AA5-8EB3-8647-87A9-EDA71CB5F772}" srcId="{B737A24B-383A-6645-B39E-CF4D36DBFD8A}" destId="{959E63AD-BA22-1F44-9E7D-F743BF97B15A}" srcOrd="1" destOrd="0" parTransId="{C3E9C19B-7954-8A48-A7CA-3ADCF7FAADEF}" sibTransId="{391DAE9C-5580-2F4B-840F-CAF8E396084F}"/>
    <dgm:cxn modelId="{44F9C74D-40A0-424F-ABF0-C8CEAA289C11}" type="presParOf" srcId="{1517EDFF-D40A-A44D-92DD-EC36826BE1B0}" destId="{FB38571C-C21B-FF48-9B20-FF4B7E71AD43}" srcOrd="0" destOrd="0" presId="urn:microsoft.com/office/officeart/2005/8/layout/vList2"/>
    <dgm:cxn modelId="{01A54529-D482-C34D-890E-3E96FAB3126D}" type="presParOf" srcId="{1517EDFF-D40A-A44D-92DD-EC36826BE1B0}" destId="{6D9A80EE-C5A3-2040-AB7D-8C309211A32A}" srcOrd="1" destOrd="0" presId="urn:microsoft.com/office/officeart/2005/8/layout/vList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25BAAF-5DEB-401F-AC30-A3DC93032888}">
      <dsp:nvSpPr>
        <dsp:cNvPr id="0" name=""/>
        <dsp:cNvSpPr/>
      </dsp:nvSpPr>
      <dsp:spPr>
        <a:xfrm>
          <a:off x="2658578" y="549800"/>
          <a:ext cx="3758725" cy="3758725"/>
        </a:xfrm>
        <a:prstGeom prst="blockArc">
          <a:avLst>
            <a:gd name="adj1" fmla="val 12600000"/>
            <a:gd name="adj2" fmla="val 16200000"/>
            <a:gd name="adj3" fmla="val 4528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C860BA-568C-4F6A-B088-401571CAD10D}">
      <dsp:nvSpPr>
        <dsp:cNvPr id="0" name=""/>
        <dsp:cNvSpPr/>
      </dsp:nvSpPr>
      <dsp:spPr>
        <a:xfrm>
          <a:off x="2658578" y="549800"/>
          <a:ext cx="3758725" cy="3758725"/>
        </a:xfrm>
        <a:prstGeom prst="blockArc">
          <a:avLst>
            <a:gd name="adj1" fmla="val 9000000"/>
            <a:gd name="adj2" fmla="val 12600000"/>
            <a:gd name="adj3" fmla="val 4528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33A31F-BB8A-498A-BECA-71FE511702A8}">
      <dsp:nvSpPr>
        <dsp:cNvPr id="0" name=""/>
        <dsp:cNvSpPr/>
      </dsp:nvSpPr>
      <dsp:spPr>
        <a:xfrm>
          <a:off x="2658578" y="549800"/>
          <a:ext cx="3758725" cy="3758725"/>
        </a:xfrm>
        <a:prstGeom prst="blockArc">
          <a:avLst>
            <a:gd name="adj1" fmla="val 5400000"/>
            <a:gd name="adj2" fmla="val 9000000"/>
            <a:gd name="adj3" fmla="val 4528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9C8E09-9784-47C5-A4DF-C3DAD5DAB4D0}">
      <dsp:nvSpPr>
        <dsp:cNvPr id="0" name=""/>
        <dsp:cNvSpPr/>
      </dsp:nvSpPr>
      <dsp:spPr>
        <a:xfrm>
          <a:off x="2658578" y="549800"/>
          <a:ext cx="3758725" cy="3758725"/>
        </a:xfrm>
        <a:prstGeom prst="blockArc">
          <a:avLst>
            <a:gd name="adj1" fmla="val 1800000"/>
            <a:gd name="adj2" fmla="val 5400000"/>
            <a:gd name="adj3" fmla="val 4528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3118C0-7760-44ED-A2BA-CD96DADC03A1}">
      <dsp:nvSpPr>
        <dsp:cNvPr id="0" name=""/>
        <dsp:cNvSpPr/>
      </dsp:nvSpPr>
      <dsp:spPr>
        <a:xfrm>
          <a:off x="2658578" y="549800"/>
          <a:ext cx="3758725" cy="3758725"/>
        </a:xfrm>
        <a:prstGeom prst="blockArc">
          <a:avLst>
            <a:gd name="adj1" fmla="val 19800000"/>
            <a:gd name="adj2" fmla="val 1800000"/>
            <a:gd name="adj3" fmla="val 4528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606370-C29A-4055-9F3F-3DC2E0B0C851}">
      <dsp:nvSpPr>
        <dsp:cNvPr id="0" name=""/>
        <dsp:cNvSpPr/>
      </dsp:nvSpPr>
      <dsp:spPr>
        <a:xfrm>
          <a:off x="2658578" y="549800"/>
          <a:ext cx="3758725" cy="3758725"/>
        </a:xfrm>
        <a:prstGeom prst="blockArc">
          <a:avLst>
            <a:gd name="adj1" fmla="val 16200000"/>
            <a:gd name="adj2" fmla="val 19800000"/>
            <a:gd name="adj3" fmla="val 4528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FCBD1-5558-449B-9D7E-CDC1F9B62F12}">
      <dsp:nvSpPr>
        <dsp:cNvPr id="0" name=""/>
        <dsp:cNvSpPr/>
      </dsp:nvSpPr>
      <dsp:spPr>
        <a:xfrm>
          <a:off x="3693724" y="1584946"/>
          <a:ext cx="1688433" cy="16884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Princípios</a:t>
          </a:r>
          <a:endParaRPr lang="pt-BR" sz="2200" kern="1200" dirty="0"/>
        </a:p>
      </dsp:txBody>
      <dsp:txXfrm>
        <a:off x="3693724" y="1584946"/>
        <a:ext cx="1688433" cy="1688433"/>
      </dsp:txXfrm>
    </dsp:sp>
    <dsp:sp modelId="{3DE5FAEA-2163-497C-AEF7-FBE2BBFC9FE1}">
      <dsp:nvSpPr>
        <dsp:cNvPr id="0" name=""/>
        <dsp:cNvSpPr/>
      </dsp:nvSpPr>
      <dsp:spPr>
        <a:xfrm>
          <a:off x="3946989" y="1397"/>
          <a:ext cx="1181903" cy="1181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50" kern="1200" dirty="0" smtClean="0"/>
            <a:t>Capacidade de resposta</a:t>
          </a:r>
          <a:endParaRPr lang="pt-BR" sz="1050" kern="1200" dirty="0"/>
        </a:p>
      </dsp:txBody>
      <dsp:txXfrm>
        <a:off x="3946989" y="1397"/>
        <a:ext cx="1181903" cy="1181903"/>
      </dsp:txXfrm>
    </dsp:sp>
    <dsp:sp modelId="{15912D4C-456D-4F85-901C-792B9D434EB2}">
      <dsp:nvSpPr>
        <dsp:cNvPr id="0" name=""/>
        <dsp:cNvSpPr/>
      </dsp:nvSpPr>
      <dsp:spPr>
        <a:xfrm>
          <a:off x="5537717" y="919804"/>
          <a:ext cx="1181903" cy="1181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50" kern="1200" dirty="0" smtClean="0"/>
            <a:t>Confiabilidade</a:t>
          </a:r>
          <a:endParaRPr lang="pt-BR" sz="1050" kern="1200" dirty="0"/>
        </a:p>
      </dsp:txBody>
      <dsp:txXfrm>
        <a:off x="5537717" y="919804"/>
        <a:ext cx="1181903" cy="1181903"/>
      </dsp:txXfrm>
    </dsp:sp>
    <dsp:sp modelId="{F7FFCFB0-0721-41D7-BC56-85261F6BCD8D}">
      <dsp:nvSpPr>
        <dsp:cNvPr id="0" name=""/>
        <dsp:cNvSpPr/>
      </dsp:nvSpPr>
      <dsp:spPr>
        <a:xfrm>
          <a:off x="5537717" y="2756619"/>
          <a:ext cx="1181903" cy="1181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50" kern="1200" dirty="0" smtClean="0"/>
            <a:t>Melhoria Regulatória</a:t>
          </a:r>
          <a:endParaRPr lang="pt-BR" sz="1050" kern="1200" dirty="0"/>
        </a:p>
      </dsp:txBody>
      <dsp:txXfrm>
        <a:off x="5537717" y="2756619"/>
        <a:ext cx="1181903" cy="1181903"/>
      </dsp:txXfrm>
    </dsp:sp>
    <dsp:sp modelId="{DEF8E06A-F9D7-40E4-83BE-196B52AD73DB}">
      <dsp:nvSpPr>
        <dsp:cNvPr id="0" name=""/>
        <dsp:cNvSpPr/>
      </dsp:nvSpPr>
      <dsp:spPr>
        <a:xfrm>
          <a:off x="3946989" y="3675026"/>
          <a:ext cx="1181903" cy="1181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50" kern="1200" dirty="0" smtClean="0"/>
            <a:t>Integridade</a:t>
          </a:r>
          <a:endParaRPr lang="pt-BR" sz="1050" kern="1200" dirty="0"/>
        </a:p>
      </dsp:txBody>
      <dsp:txXfrm>
        <a:off x="3946989" y="3675026"/>
        <a:ext cx="1181903" cy="1181903"/>
      </dsp:txXfrm>
    </dsp:sp>
    <dsp:sp modelId="{AFBDAA9D-FAD6-419A-82CE-9275B433B5E5}">
      <dsp:nvSpPr>
        <dsp:cNvPr id="0" name=""/>
        <dsp:cNvSpPr/>
      </dsp:nvSpPr>
      <dsp:spPr>
        <a:xfrm>
          <a:off x="2356261" y="2756619"/>
          <a:ext cx="1181903" cy="1181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50" kern="1200" dirty="0" smtClean="0"/>
            <a:t>Prestação de contas e responsabilidade</a:t>
          </a:r>
          <a:endParaRPr lang="pt-BR" sz="1050" kern="1200" dirty="0"/>
        </a:p>
      </dsp:txBody>
      <dsp:txXfrm>
        <a:off x="2356261" y="2756619"/>
        <a:ext cx="1181903" cy="1181903"/>
      </dsp:txXfrm>
    </dsp:sp>
    <dsp:sp modelId="{22BE1663-4768-49AA-B8D6-8C977C88CDE0}">
      <dsp:nvSpPr>
        <dsp:cNvPr id="0" name=""/>
        <dsp:cNvSpPr/>
      </dsp:nvSpPr>
      <dsp:spPr>
        <a:xfrm>
          <a:off x="2356261" y="919804"/>
          <a:ext cx="1181903" cy="1181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50" kern="1200" dirty="0" smtClean="0"/>
            <a:t>Transparência</a:t>
          </a:r>
          <a:endParaRPr lang="pt-BR" sz="1050" kern="1200" dirty="0"/>
        </a:p>
      </dsp:txBody>
      <dsp:txXfrm>
        <a:off x="2356261" y="919804"/>
        <a:ext cx="1181903" cy="118190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38571C-C21B-FF48-9B20-FF4B7E71AD43}">
      <dsp:nvSpPr>
        <dsp:cNvPr id="0" name=""/>
        <dsp:cNvSpPr/>
      </dsp:nvSpPr>
      <dsp:spPr>
        <a:xfrm>
          <a:off x="0" y="25037"/>
          <a:ext cx="10515600" cy="6475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700" b="0" i="0" u="none" kern="1200" dirty="0"/>
            <a:t>Estruturação dos Comitês Temáticos de Apoio à Governança do ME</a:t>
          </a:r>
          <a:endParaRPr lang="pt-BR" sz="2700" kern="1200" dirty="0"/>
        </a:p>
      </dsp:txBody>
      <dsp:txXfrm>
        <a:off x="0" y="25037"/>
        <a:ext cx="10515600" cy="647595"/>
      </dsp:txXfrm>
    </dsp:sp>
    <dsp:sp modelId="{6D9A80EE-C5A3-2040-AB7D-8C309211A32A}">
      <dsp:nvSpPr>
        <dsp:cNvPr id="0" name=""/>
        <dsp:cNvSpPr/>
      </dsp:nvSpPr>
      <dsp:spPr>
        <a:xfrm>
          <a:off x="0" y="672632"/>
          <a:ext cx="10515600" cy="3353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t-BR" sz="2100" kern="1200" dirty="0"/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•"/>
          </a:pPr>
          <a:r>
            <a:rPr lang="pt-BR" sz="2100" b="0" i="0" u="none" kern="1200"/>
            <a:t>Alinhamento da dinâmica de funcionamento dos 7 Comitês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•"/>
          </a:pPr>
          <a:r>
            <a:rPr lang="pt-BR" sz="2100" b="0" i="0" u="none" kern="1200" dirty="0"/>
            <a:t>Apoio para o </a:t>
          </a:r>
          <a:r>
            <a:rPr lang="pt-BR" sz="2100" b="0" i="1" u="none" kern="1200" dirty="0" err="1"/>
            <a:t>sprint</a:t>
          </a:r>
          <a:r>
            <a:rPr lang="pt-BR" sz="2100" b="0" i="0" u="none" kern="1200" dirty="0"/>
            <a:t> de formulação dos Regimentos Internos dos Comitês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•"/>
          </a:pPr>
          <a:r>
            <a:rPr lang="pt-BR" sz="2100" b="0" i="0" u="none" kern="1200"/>
            <a:t>Contratação de consultoria para construção dos Planos de Trabalho 2019 de cada Comitê Temático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•"/>
          </a:pPr>
          <a:r>
            <a:rPr lang="pt-BR" sz="2100" b="0" i="0" u="none" kern="1200" dirty="0"/>
            <a:t>Organização da infraestrutura tecnológica para operacionalização dos Comitês: criação de um ambiente no SharePoint para armazenamento dos dados, agendas, documentos e comunicações dos Comitês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•"/>
          </a:pPr>
          <a:r>
            <a:rPr lang="pt-BR" sz="2100" b="0" i="0" u="none" kern="1200" dirty="0" smtClean="0"/>
            <a:t>Lançamento dos Planos de Trabalho 2019 e do Programa de Governança Integrado na segunda quinzena de junho</a:t>
          </a:r>
          <a:endParaRPr lang="pt-BR" sz="2100" b="0" i="0" u="none" kern="1200" dirty="0"/>
        </a:p>
      </dsp:txBody>
      <dsp:txXfrm>
        <a:off x="0" y="672632"/>
        <a:ext cx="10515600" cy="3353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20C8F-12A3-4FF0-BE67-4B55FD8E47A0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D7595-0795-4477-8214-6539B3A778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8570D-C04F-4408-92FC-2C4A9F8E3982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9A6C9-6D5A-4EB1-B9BE-2315FEC632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37831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9B03E2-B900-4684-8879-0E8EAFFB6ED6}" type="slidenum">
              <a:rPr lang="pt-BR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BR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F26CE27B-740D-41FE-BCC2-ECC45426B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altLang="en-US" dirty="0"/>
              <a:t>“Mais do que inovações, queremos formar inovadores” (</a:t>
            </a:r>
            <a:r>
              <a:rPr lang="pt-BR" altLang="en-US" dirty="0" err="1"/>
              <a:t>WeGov</a:t>
            </a:r>
            <a:r>
              <a:rPr lang="pt-BR" altLang="en-US" dirty="0"/>
              <a:t>)</a:t>
            </a:r>
          </a:p>
          <a:p>
            <a:pPr marL="171450" indent="-171450" eaLnBrk="1" hangingPunct="1">
              <a:buFont typeface="Wingdings" panose="05000000000000000000" pitchFamily="2" charset="2"/>
              <a:buChar char="à"/>
              <a:defRPr/>
            </a:pPr>
            <a:r>
              <a:rPr lang="pt-BR" altLang="en-US" dirty="0">
                <a:solidFill>
                  <a:srgbClr val="4D4D4D"/>
                </a:solidFill>
              </a:rPr>
              <a:t>Fomentar cultura de inovação.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pt-BR" altLang="en-US" dirty="0">
                <a:solidFill>
                  <a:srgbClr val="4D4D4D"/>
                </a:solidFill>
              </a:rPr>
              <a:t>Que já existe no DNA do TRF4 (</a:t>
            </a:r>
            <a:r>
              <a:rPr lang="pt-BR" altLang="en-US" dirty="0" err="1">
                <a:solidFill>
                  <a:srgbClr val="4D4D4D"/>
                </a:solidFill>
              </a:rPr>
              <a:t>eProc</a:t>
            </a:r>
            <a:r>
              <a:rPr lang="pt-BR" altLang="en-US" dirty="0">
                <a:solidFill>
                  <a:srgbClr val="4D4D4D"/>
                </a:solidFill>
              </a:rPr>
              <a:t>, Diárias e Passagens, AJG, etc.).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pt-BR" altLang="en-US" dirty="0">
                <a:solidFill>
                  <a:srgbClr val="4D4D4D"/>
                </a:solidFill>
              </a:rPr>
              <a:t>Mas que no momento, mais do que desejável, é necessária para enfrentarmos os desafios que vivenciamos.</a:t>
            </a:r>
          </a:p>
          <a:p>
            <a:pPr eaLnBrk="1" hangingPunct="1">
              <a:defRPr/>
            </a:pPr>
            <a:endParaRPr lang="pt-B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43331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412E0-84A8-4D78-A896-4390CAEBA6E7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26835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FF21AE-1EDD-44FB-9EBD-95D2B87D5062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11048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0B6558-7141-4BB1-B6AB-471C0E69F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549E73D-0032-4079-AE34-38FC43AB0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4506752-F10F-4B6B-AD58-FF4D70263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635F-8D21-427C-BFB1-279DEA9D4E3A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2E0F047-0F74-420E-9CD3-CDFADFB81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D18B1CF-A1E3-467D-A665-8678D5945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121D-23B4-47AD-95A9-11A2B5B00E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9161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7B439A-70FE-41E3-AEAE-445110561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17C773A4-0F59-4A10-9ABD-B4F047932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5B060CA-3FA6-42FF-A69B-AFDE31543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635F-8D21-427C-BFB1-279DEA9D4E3A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4E0923E-AE60-4584-9C6A-DA9722BD8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F982915-5104-42E5-A01D-AC600209F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121D-23B4-47AD-95A9-11A2B5B00E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1235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49E33A3B-8AF4-41E6-9244-975E1E0F8E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11FDE3B0-1401-47F1-8BD4-66A74C973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0C2BD61-5D4B-4099-9CC8-59247E26F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635F-8D21-427C-BFB1-279DEA9D4E3A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74E8470-4528-4982-B4CA-B1812A8DA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CA7C935-E5B1-4AF6-AE61-BF3A6A0A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121D-23B4-47AD-95A9-11A2B5B00E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62972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275E03-A22F-4A5D-905D-E306D73B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45D211F-7B77-468A-8A7B-415A65C93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B0DB5DC-9593-4AC6-8238-2740415E1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635F-8D21-427C-BFB1-279DEA9D4E3A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7960C3C-00E0-4B69-B045-832619C88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747A336-C5FF-45C5-A62A-84AC3D83B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121D-23B4-47AD-95A9-11A2B5B00E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8073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B281170-8207-4548-BF27-4916A09CE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AB0D1D39-802E-4217-825D-43B22AAE9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A650342-9A62-470D-89A1-D813EA070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635F-8D21-427C-BFB1-279DEA9D4E3A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228977E-E31C-4CB1-85E2-5B31D311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92B8A6A-740F-472D-9723-7B55AAC2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121D-23B4-47AD-95A9-11A2B5B00E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2810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6CB902-9D20-4DB2-B8DB-48AD01FD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A1DB7BD-4B6B-4C7B-B64F-F907C48EE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4DB60EBA-666B-4FC9-9F1D-83CD085AE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0A21294-18B5-476E-9E50-2FBCD3C74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635F-8D21-427C-BFB1-279DEA9D4E3A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2A454BCD-33C0-49A2-BF7B-804D0D9E8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8C1F1FB-39C3-45A3-91C1-77EA9D7D9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121D-23B4-47AD-95A9-11A2B5B00E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5651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085D9B0-9C1A-4CBD-AC38-A92E56591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43EF1BE-3041-432E-8289-21E171D17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851817EA-B943-41D1-A940-27C8B7F41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B9E1BA98-05BD-448B-88F7-515D05D8DB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DC01A856-8A0E-4C91-80DA-8A51317E03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219A371A-F390-4A6C-987C-681C60E2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635F-8D21-427C-BFB1-279DEA9D4E3A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08BC60E9-F88E-4AB0-BB66-87C2E5FF1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DA182268-81FB-44F0-845E-A4F3D0015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121D-23B4-47AD-95A9-11A2B5B00E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7917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E53DF09-7388-47CF-94F7-6A58A60B2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AB5A771C-0C68-45B3-9B75-3E28BF170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635F-8D21-427C-BFB1-279DEA9D4E3A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0A692E1B-84D9-47B3-B7BB-41F89AD0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DC7A6D3F-0517-4A42-A4D8-53A19483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121D-23B4-47AD-95A9-11A2B5B00E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18236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034A5644-30A9-443E-A00B-F44903209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635F-8D21-427C-BFB1-279DEA9D4E3A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CE7D2964-1586-4661-B848-BFAAD9CC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781B60F4-9CB5-4A06-9350-653372F86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121D-23B4-47AD-95A9-11A2B5B00E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27782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36A5DCB-68BE-4068-977C-4FF13A9E4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27787C4-6B21-4402-8319-4864EA4B2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C73B36BE-111D-4D37-8815-C2C83E45A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50F26772-E250-47BF-8A3D-C86BC4591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635F-8D21-427C-BFB1-279DEA9D4E3A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2A7A610-E6DE-45B1-9D7A-88ADE932F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381A84E4-0C56-4773-B19A-E12C3025F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121D-23B4-47AD-95A9-11A2B5B00E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9396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454D01-2E51-4303-824B-6563CD7F1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B2BECEA7-93B2-4B5C-990C-A43AE33BD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8A55CE7B-73D4-4E33-9A3B-21EB648ED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184D643-05BC-4523-8961-061D4D10F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635F-8D21-427C-BFB1-279DEA9D4E3A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EF30D8D-7F51-4713-9EF9-494AFE517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59AE8044-A2FD-43C4-9AEA-3C787C072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3121D-23B4-47AD-95A9-11A2B5B00E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4379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951F69E2-D3B2-4EB4-B003-DD4E52E46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FD542CC-DB14-4676-AC5E-348B63F9B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B33FADE-911E-47B2-A0E5-8DFCB7846A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4635F-8D21-427C-BFB1-279DEA9D4E3A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103B948-D6F8-496F-87CC-EFD95DBE56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E3C1E51-BE22-48C9-BF7F-AF86CF363A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3121D-23B4-47AD-95A9-11A2B5B00E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903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aquel.flexa@economia.gov.b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4" y="519628"/>
            <a:ext cx="4390659" cy="295304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9ED40819-CF35-4045-A786-8285F38651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625" y="5699464"/>
            <a:ext cx="4520375" cy="1158536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625EECAC-4E92-4A7D-BD5E-9A3486294F03}"/>
              </a:ext>
            </a:extLst>
          </p:cNvPr>
          <p:cNvSpPr txBox="1"/>
          <p:nvPr/>
        </p:nvSpPr>
        <p:spPr>
          <a:xfrm>
            <a:off x="2307237" y="2490971"/>
            <a:ext cx="8402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solidFill>
                  <a:srgbClr val="32BA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16° COGEP</a:t>
            </a:r>
            <a:endParaRPr lang="pt-BR" sz="4400" b="1" dirty="0">
              <a:solidFill>
                <a:srgbClr val="32BA3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348104" y="3774204"/>
            <a:ext cx="7175458" cy="18596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3200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IMPORTÂNCIA DA GOVERNANÇA E DA GESTÃO ESTRATÉGICA PARA OS PROJETOS MUNICIPAIS DO PNAFM</a:t>
            </a:r>
          </a:p>
          <a:p>
            <a:pPr>
              <a:lnSpc>
                <a:spcPct val="100000"/>
              </a:lnSpc>
            </a:pPr>
            <a:endParaRPr lang="pt-BR" sz="32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5897CB11-CAA6-434C-92F4-5243C1237227}"/>
              </a:ext>
            </a:extLst>
          </p:cNvPr>
          <p:cNvSpPr txBox="1"/>
          <p:nvPr/>
        </p:nvSpPr>
        <p:spPr>
          <a:xfrm>
            <a:off x="4635988" y="6383452"/>
            <a:ext cx="2937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32BA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31 </a:t>
            </a:r>
            <a:r>
              <a:rPr lang="pt-BR" sz="2000" dirty="0">
                <a:solidFill>
                  <a:srgbClr val="32BA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</a:t>
            </a:r>
            <a:r>
              <a:rPr lang="pt-BR" sz="2000" dirty="0" smtClean="0">
                <a:solidFill>
                  <a:srgbClr val="32BA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Maio </a:t>
            </a:r>
            <a:r>
              <a:rPr lang="pt-BR" sz="2000" dirty="0">
                <a:solidFill>
                  <a:srgbClr val="32BA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2019</a:t>
            </a:r>
          </a:p>
        </p:txBody>
      </p:sp>
    </p:spTree>
    <p:extLst>
      <p:ext uri="{BB962C8B-B14F-4D97-AF65-F5344CB8AC3E}">
        <p14:creationId xmlns="" xmlns:p14="http://schemas.microsoft.com/office/powerpoint/2010/main" val="50423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1443" b="2734"/>
          <a:stretch>
            <a:fillRect/>
          </a:stretch>
        </p:blipFill>
        <p:spPr bwMode="auto">
          <a:xfrm>
            <a:off x="0" y="-74141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6"/>
          <p:cNvSpPr txBox="1">
            <a:spLocks noChangeArrowheads="1"/>
          </p:cNvSpPr>
          <p:nvPr/>
        </p:nvSpPr>
        <p:spPr bwMode="auto">
          <a:xfrm>
            <a:off x="16473" y="10296"/>
            <a:ext cx="489327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>
              <a:buFontTx/>
              <a:buNone/>
            </a:pPr>
            <a:r>
              <a:rPr lang="pt-BR" altLang="en-U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INTEGRAÇÃO</a:t>
            </a: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7298723" y="6019196"/>
            <a:ext cx="489327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defTabSz="914400" eaLnBrk="1" hangingPunct="1">
              <a:buFontTx/>
              <a:buNone/>
            </a:pPr>
            <a:r>
              <a:rPr lang="pt-BR" altLang="en-U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GOVERNANÇA</a:t>
            </a:r>
          </a:p>
        </p:txBody>
      </p:sp>
    </p:spTree>
    <p:extLst>
      <p:ext uri="{BB962C8B-B14F-4D97-AF65-F5344CB8AC3E}">
        <p14:creationId xmlns="" xmlns:p14="http://schemas.microsoft.com/office/powerpoint/2010/main" val="262610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649044" y="365125"/>
            <a:ext cx="10515600" cy="1325563"/>
          </a:xfrm>
        </p:spPr>
        <p:txBody>
          <a:bodyPr/>
          <a:lstStyle/>
          <a:p>
            <a:pPr algn="ctr"/>
            <a:r>
              <a:rPr lang="pt-BR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GOVERNANÇA: DEFINIÇÃO</a:t>
            </a:r>
            <a:endParaRPr lang="pt-BR" dirty="0"/>
          </a:p>
        </p:txBody>
      </p:sp>
      <p:sp>
        <p:nvSpPr>
          <p:cNvPr id="13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A78843B-4225-4382-B32B-5DA361885192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1D3BAE78-4989-064A-8EC0-5099ACF850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10B1ACC8-DB10-634F-B8AF-EFC8A8288E36}"/>
              </a:ext>
            </a:extLst>
          </p:cNvPr>
          <p:cNvSpPr txBox="1">
            <a:spLocks/>
          </p:cNvSpPr>
          <p:nvPr/>
        </p:nvSpPr>
        <p:spPr>
          <a:xfrm>
            <a:off x="2087593" y="797534"/>
            <a:ext cx="10104408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pt-BR" sz="36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668077" y="1784349"/>
            <a:ext cx="4541875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2400" dirty="0" smtClean="0"/>
              <a:t>“ Conjunto de mecanismos de liderança, estratégia e controle postos em prática para avaliar, direcionar e monitorar a gestão, com vistas à condução de políticas públicas e à prestação de serviços de interesse da sociedade” </a:t>
            </a:r>
            <a:endParaRPr lang="pt-BR" sz="2400" dirty="0"/>
          </a:p>
          <a:p>
            <a:pPr algn="ctr">
              <a:lnSpc>
                <a:spcPct val="150000"/>
              </a:lnSpc>
            </a:pPr>
            <a:endParaRPr lang="pt-BR" sz="2400" dirty="0"/>
          </a:p>
          <a:p>
            <a:pPr algn="ctr">
              <a:lnSpc>
                <a:spcPct val="150000"/>
              </a:lnSpc>
            </a:pPr>
            <a:endParaRPr lang="pt-BR" sz="2400" dirty="0"/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="" xmlns:p14="http://schemas.microsoft.com/office/powerpoint/2010/main" val="2016303351"/>
              </p:ext>
            </p:extLst>
          </p:nvPr>
        </p:nvGraphicFramePr>
        <p:xfrm>
          <a:off x="3975098" y="1595610"/>
          <a:ext cx="9075883" cy="4858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71786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pt-BR" sz="36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>
          <a:xfrm>
            <a:off x="2613804" y="365125"/>
            <a:ext cx="8739996" cy="1325563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BALANCED SCORECARD (BSC): MODELO PADRÃO</a:t>
            </a:r>
            <a:endParaRPr lang="pt-BR" sz="2800" dirty="0"/>
          </a:p>
        </p:txBody>
      </p:sp>
      <p:pic>
        <p:nvPicPr>
          <p:cNvPr id="1026" name="Picture 2" descr="B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410" y="1535947"/>
            <a:ext cx="6169769" cy="507977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685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pt-BR" sz="36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>
          <a:xfrm>
            <a:off x="2605176" y="-5793"/>
            <a:ext cx="9586823" cy="1325563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BSC DO MINISTÉRIO DA AGRICULTURA, PECUÁRIA E ABASTECIMENTO (MAPA)</a:t>
            </a:r>
            <a:endParaRPr lang="pt-BR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9683" y="1027625"/>
            <a:ext cx="7729268" cy="5813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685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9ED40819-CF35-4045-A786-8285F38651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625" y="5699464"/>
            <a:ext cx="4520375" cy="1158536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4000" b="1" dirty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Governança no ME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5897CB11-CAA6-434C-92F4-5243C1237227}"/>
              </a:ext>
            </a:extLst>
          </p:cNvPr>
          <p:cNvSpPr txBox="1"/>
          <p:nvPr/>
        </p:nvSpPr>
        <p:spPr>
          <a:xfrm>
            <a:off x="1275180" y="1651337"/>
            <a:ext cx="84022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solidFill>
                  <a:srgbClr val="32BA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Propósitos do modelo de governança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4865"/>
          <a:stretch/>
        </p:blipFill>
        <p:spPr>
          <a:xfrm>
            <a:off x="6521378" y="2420983"/>
            <a:ext cx="5670621" cy="4437017"/>
          </a:xfrm>
          <a:prstGeom prst="rect">
            <a:avLst/>
          </a:prstGeom>
        </p:spPr>
      </p:pic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1349828" y="3468130"/>
            <a:ext cx="6321795" cy="29409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pt-BR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Convergir as estruturas de governança;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pt-BR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Integrar os esforços das Secretarias Especiais nas temáticas transversais;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pt-BR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Facilitar e integrar o processo decisório - baseado em evidências - no Ministério da Economia;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pt-BR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Monitorar e comunicar os desdobramentos do </a:t>
            </a:r>
            <a:r>
              <a:rPr lang="pt-BR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processo </a:t>
            </a:r>
            <a:r>
              <a:rPr lang="pt-BR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decisório;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pt-BR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Favorecer o espraiamento de boas práticas.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pt-BR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pt-BR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160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xmlns="" id="{2E848DE4-EBF9-4EE4-BC00-72E10D6B37D8}"/>
              </a:ext>
            </a:extLst>
          </p:cNvPr>
          <p:cNvSpPr/>
          <p:nvPr/>
        </p:nvSpPr>
        <p:spPr>
          <a:xfrm>
            <a:off x="9416716" y="1373215"/>
            <a:ext cx="2635200" cy="38168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xmlns="" id="{FBF42543-F59B-44BF-9540-D340117A5D79}"/>
              </a:ext>
            </a:extLst>
          </p:cNvPr>
          <p:cNvSpPr/>
          <p:nvPr/>
        </p:nvSpPr>
        <p:spPr>
          <a:xfrm>
            <a:off x="606056" y="3376138"/>
            <a:ext cx="8581570" cy="264718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xmlns="" id="{0F9EFAAE-CDE2-4097-A2B3-278A674B7955}"/>
              </a:ext>
            </a:extLst>
          </p:cNvPr>
          <p:cNvSpPr/>
          <p:nvPr/>
        </p:nvSpPr>
        <p:spPr>
          <a:xfrm>
            <a:off x="606056" y="698075"/>
            <a:ext cx="8599550" cy="35641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C676382B-DC22-4E97-AC67-7F2CC6138081}"/>
              </a:ext>
            </a:extLst>
          </p:cNvPr>
          <p:cNvSpPr/>
          <p:nvPr/>
        </p:nvSpPr>
        <p:spPr>
          <a:xfrm>
            <a:off x="4288971" y="981987"/>
            <a:ext cx="1915886" cy="52251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Sociedade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76105B49-90B0-494B-B1FC-00E06376232F}"/>
              </a:ext>
            </a:extLst>
          </p:cNvPr>
          <p:cNvSpPr/>
          <p:nvPr/>
        </p:nvSpPr>
        <p:spPr>
          <a:xfrm>
            <a:off x="4288971" y="1657913"/>
            <a:ext cx="1915886" cy="52251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Presidência da República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683D721A-5DDA-4408-A00D-9766B34733B2}"/>
              </a:ext>
            </a:extLst>
          </p:cNvPr>
          <p:cNvSpPr/>
          <p:nvPr/>
        </p:nvSpPr>
        <p:spPr>
          <a:xfrm>
            <a:off x="4276308" y="3089226"/>
            <a:ext cx="1915886" cy="914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Alta Administração do ME </a:t>
            </a:r>
            <a:r>
              <a:rPr lang="pt-BR" sz="1000" dirty="0"/>
              <a:t>(Ministro, Assessor de Assuntos Estratégicos, Secretário Executivo, Secretários Especiais, PGFN)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6914A990-C463-4615-88D7-E054B95337F3}"/>
              </a:ext>
            </a:extLst>
          </p:cNvPr>
          <p:cNvSpPr/>
          <p:nvPr/>
        </p:nvSpPr>
        <p:spPr>
          <a:xfrm>
            <a:off x="1458686" y="2961697"/>
            <a:ext cx="1915886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Órgãos dos Poder Executivo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FC1A6DFA-7E05-49C1-A931-49BACD2BF9A5}"/>
              </a:ext>
            </a:extLst>
          </p:cNvPr>
          <p:cNvSpPr/>
          <p:nvPr/>
        </p:nvSpPr>
        <p:spPr>
          <a:xfrm>
            <a:off x="1458686" y="3487999"/>
            <a:ext cx="1915886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Entes Federados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B3DA4370-E8AB-40D6-B387-C65C5972A8C6}"/>
              </a:ext>
            </a:extLst>
          </p:cNvPr>
          <p:cNvSpPr/>
          <p:nvPr/>
        </p:nvSpPr>
        <p:spPr>
          <a:xfrm>
            <a:off x="6792685" y="2863847"/>
            <a:ext cx="1915886" cy="457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Comitê Ministerial de Governança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ECE0D45E-4458-489A-81D3-2A62F7109493}"/>
              </a:ext>
            </a:extLst>
          </p:cNvPr>
          <p:cNvSpPr/>
          <p:nvPr/>
        </p:nvSpPr>
        <p:spPr>
          <a:xfrm>
            <a:off x="6792685" y="3356263"/>
            <a:ext cx="1915886" cy="457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Comitês temáticos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6F8601D3-1CE9-4996-9C60-FE728AB24738}"/>
              </a:ext>
            </a:extLst>
          </p:cNvPr>
          <p:cNvSpPr/>
          <p:nvPr/>
        </p:nvSpPr>
        <p:spPr>
          <a:xfrm>
            <a:off x="9663785" y="3509836"/>
            <a:ext cx="1815798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Órgãos de Controle Externos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7C6BD113-AA6A-4BA3-8AA3-03E797697F61}"/>
              </a:ext>
            </a:extLst>
          </p:cNvPr>
          <p:cNvSpPr/>
          <p:nvPr/>
        </p:nvSpPr>
        <p:spPr>
          <a:xfrm>
            <a:off x="4288971" y="4732896"/>
            <a:ext cx="1915886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Gestão Tática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37784AAF-C58D-4D1C-938D-388A585217F4}"/>
              </a:ext>
            </a:extLst>
          </p:cNvPr>
          <p:cNvSpPr/>
          <p:nvPr/>
        </p:nvSpPr>
        <p:spPr>
          <a:xfrm>
            <a:off x="4288971" y="5386038"/>
            <a:ext cx="1915886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Gestão Operacional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E6931B7B-6E34-477A-B275-D7B9E005076B}"/>
              </a:ext>
            </a:extLst>
          </p:cNvPr>
          <p:cNvSpPr/>
          <p:nvPr/>
        </p:nvSpPr>
        <p:spPr>
          <a:xfrm rot="16200000">
            <a:off x="-850211" y="3482655"/>
            <a:ext cx="3825815" cy="45105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9CC7F54C-DB43-4F7F-ADEC-3D937F9992EF}"/>
              </a:ext>
            </a:extLst>
          </p:cNvPr>
          <p:cNvSpPr/>
          <p:nvPr/>
        </p:nvSpPr>
        <p:spPr>
          <a:xfrm>
            <a:off x="9663787" y="2775857"/>
            <a:ext cx="1815796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Poder Legislativo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2BCAD84A-AAE1-4CB0-87E0-B09F325BCD68}"/>
              </a:ext>
            </a:extLst>
          </p:cNvPr>
          <p:cNvSpPr txBox="1"/>
          <p:nvPr/>
        </p:nvSpPr>
        <p:spPr>
          <a:xfrm>
            <a:off x="6575570" y="831054"/>
            <a:ext cx="2350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Governança e Controle 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D6417F42-68BE-4D28-A48D-8C32F90978FC}"/>
              </a:ext>
            </a:extLst>
          </p:cNvPr>
          <p:cNvSpPr txBox="1"/>
          <p:nvPr/>
        </p:nvSpPr>
        <p:spPr>
          <a:xfrm>
            <a:off x="6875876" y="5524478"/>
            <a:ext cx="1963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Gestão e Liderança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xmlns="" id="{6D299D52-0547-4366-ABF2-26596DE70B1E}"/>
              </a:ext>
            </a:extLst>
          </p:cNvPr>
          <p:cNvSpPr txBox="1"/>
          <p:nvPr/>
        </p:nvSpPr>
        <p:spPr>
          <a:xfrm>
            <a:off x="9557007" y="1385792"/>
            <a:ext cx="2354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Governança e Controle Externos</a:t>
            </a:r>
          </a:p>
        </p:txBody>
      </p:sp>
      <p:cxnSp>
        <p:nvCxnSpPr>
          <p:cNvPr id="31" name="Conector de Seta Reta 30">
            <a:extLst>
              <a:ext uri="{FF2B5EF4-FFF2-40B4-BE49-F238E27FC236}">
                <a16:creationId xmlns:a16="http://schemas.microsoft.com/office/drawing/2014/main" xmlns="" id="{869583F8-C23D-49A3-AF0C-4F039CA512FD}"/>
              </a:ext>
            </a:extLst>
          </p:cNvPr>
          <p:cNvCxnSpPr>
            <a:stCxn id="8" idx="2"/>
          </p:cNvCxnSpPr>
          <p:nvPr/>
        </p:nvCxnSpPr>
        <p:spPr>
          <a:xfrm>
            <a:off x="5246914" y="2180427"/>
            <a:ext cx="0" cy="18584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>
            <a:extLst>
              <a:ext uri="{FF2B5EF4-FFF2-40B4-BE49-F238E27FC236}">
                <a16:creationId xmlns:a16="http://schemas.microsoft.com/office/drawing/2014/main" xmlns="" id="{1C22463E-011D-4AEE-B605-A11CB0033A9B}"/>
              </a:ext>
            </a:extLst>
          </p:cNvPr>
          <p:cNvCxnSpPr>
            <a:cxnSpLocks/>
            <a:stCxn id="9" idx="2"/>
            <a:endCxn id="15" idx="0"/>
          </p:cNvCxnSpPr>
          <p:nvPr/>
        </p:nvCxnSpPr>
        <p:spPr>
          <a:xfrm>
            <a:off x="5234251" y="4003626"/>
            <a:ext cx="12663" cy="72927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>
            <a:extLst>
              <a:ext uri="{FF2B5EF4-FFF2-40B4-BE49-F238E27FC236}">
                <a16:creationId xmlns:a16="http://schemas.microsoft.com/office/drawing/2014/main" xmlns="" id="{552A3BFA-8C4E-4551-AD52-BA22BBBEA8F9}"/>
              </a:ext>
            </a:extLst>
          </p:cNvPr>
          <p:cNvCxnSpPr>
            <a:stCxn id="15" idx="2"/>
            <a:endCxn id="16" idx="0"/>
          </p:cNvCxnSpPr>
          <p:nvPr/>
        </p:nvCxnSpPr>
        <p:spPr>
          <a:xfrm>
            <a:off x="5246914" y="5190096"/>
            <a:ext cx="0" cy="195942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>
            <a:extLst>
              <a:ext uri="{FF2B5EF4-FFF2-40B4-BE49-F238E27FC236}">
                <a16:creationId xmlns:a16="http://schemas.microsoft.com/office/drawing/2014/main" xmlns="" id="{456E979F-6DB4-4FCE-87FA-EC024AFA605C}"/>
              </a:ext>
            </a:extLst>
          </p:cNvPr>
          <p:cNvCxnSpPr>
            <a:cxnSpLocks/>
            <a:endCxn id="10" idx="3"/>
          </p:cNvCxnSpPr>
          <p:nvPr/>
        </p:nvCxnSpPr>
        <p:spPr>
          <a:xfrm flipH="1">
            <a:off x="3374572" y="3190297"/>
            <a:ext cx="914399" cy="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de Seta Reta 40">
            <a:extLst>
              <a:ext uri="{FF2B5EF4-FFF2-40B4-BE49-F238E27FC236}">
                <a16:creationId xmlns:a16="http://schemas.microsoft.com/office/drawing/2014/main" xmlns="" id="{CE5873E6-FAB9-4C6C-AB9E-5004C14AFE79}"/>
              </a:ext>
            </a:extLst>
          </p:cNvPr>
          <p:cNvCxnSpPr>
            <a:cxnSpLocks/>
            <a:endCxn id="11" idx="3"/>
          </p:cNvCxnSpPr>
          <p:nvPr/>
        </p:nvCxnSpPr>
        <p:spPr>
          <a:xfrm flipH="1">
            <a:off x="3374572" y="3716599"/>
            <a:ext cx="914399" cy="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>
            <a:extLst>
              <a:ext uri="{FF2B5EF4-FFF2-40B4-BE49-F238E27FC236}">
                <a16:creationId xmlns:a16="http://schemas.microsoft.com/office/drawing/2014/main" xmlns="" id="{8F8CF083-95BE-4D7A-ABE6-459A637096A9}"/>
              </a:ext>
            </a:extLst>
          </p:cNvPr>
          <p:cNvCxnSpPr/>
          <p:nvPr/>
        </p:nvCxnSpPr>
        <p:spPr>
          <a:xfrm>
            <a:off x="6204857" y="3509836"/>
            <a:ext cx="587828" cy="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>
            <a:extLst>
              <a:ext uri="{FF2B5EF4-FFF2-40B4-BE49-F238E27FC236}">
                <a16:creationId xmlns:a16="http://schemas.microsoft.com/office/drawing/2014/main" xmlns="" id="{4927C426-34E6-4F9B-843F-B68130292B44}"/>
              </a:ext>
            </a:extLst>
          </p:cNvPr>
          <p:cNvCxnSpPr>
            <a:endCxn id="12" idx="1"/>
          </p:cNvCxnSpPr>
          <p:nvPr/>
        </p:nvCxnSpPr>
        <p:spPr>
          <a:xfrm flipV="1">
            <a:off x="6204857" y="3092447"/>
            <a:ext cx="587828" cy="164561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de Seta Reta 49">
            <a:extLst>
              <a:ext uri="{FF2B5EF4-FFF2-40B4-BE49-F238E27FC236}">
                <a16:creationId xmlns:a16="http://schemas.microsoft.com/office/drawing/2014/main" xmlns="" id="{1663F8ED-184E-450D-851C-7A6FD069391A}"/>
              </a:ext>
            </a:extLst>
          </p:cNvPr>
          <p:cNvCxnSpPr/>
          <p:nvPr/>
        </p:nvCxnSpPr>
        <p:spPr>
          <a:xfrm flipH="1">
            <a:off x="9120977" y="3716599"/>
            <a:ext cx="371589" cy="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>
            <a:extLst>
              <a:ext uri="{FF2B5EF4-FFF2-40B4-BE49-F238E27FC236}">
                <a16:creationId xmlns:a16="http://schemas.microsoft.com/office/drawing/2014/main" xmlns="" id="{9CC7F54C-DB43-4F7F-ADEC-3D937F9992EF}"/>
              </a:ext>
            </a:extLst>
          </p:cNvPr>
          <p:cNvSpPr/>
          <p:nvPr/>
        </p:nvSpPr>
        <p:spPr>
          <a:xfrm>
            <a:off x="9695804" y="4222777"/>
            <a:ext cx="17478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Poder Judiciário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xmlns="" id="{9CC7F54C-DB43-4F7F-ADEC-3D937F9992EF}"/>
              </a:ext>
            </a:extLst>
          </p:cNvPr>
          <p:cNvSpPr/>
          <p:nvPr/>
        </p:nvSpPr>
        <p:spPr>
          <a:xfrm>
            <a:off x="6792685" y="3901044"/>
            <a:ext cx="1915886" cy="457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Controles Internos</a:t>
            </a:r>
          </a:p>
          <a:p>
            <a:pPr algn="ctr"/>
            <a:r>
              <a:rPr lang="pt-BR" sz="1050" dirty="0"/>
              <a:t>(</a:t>
            </a:r>
            <a:r>
              <a:rPr lang="pt-BR" sz="1050" dirty="0" smtClean="0"/>
              <a:t>AECI</a:t>
            </a:r>
            <a:r>
              <a:rPr lang="pt-BR" sz="1050" dirty="0"/>
              <a:t>, Corregedoria, CGU)</a:t>
            </a:r>
          </a:p>
        </p:txBody>
      </p:sp>
      <p:cxnSp>
        <p:nvCxnSpPr>
          <p:cNvPr id="35" name="Conector de Seta Reta 47">
            <a:extLst>
              <a:ext uri="{FF2B5EF4-FFF2-40B4-BE49-F238E27FC236}">
                <a16:creationId xmlns:a16="http://schemas.microsoft.com/office/drawing/2014/main" xmlns="" id="{4927C426-34E6-4F9B-843F-B68130292B44}"/>
              </a:ext>
            </a:extLst>
          </p:cNvPr>
          <p:cNvCxnSpPr>
            <a:endCxn id="34" idx="1"/>
          </p:cNvCxnSpPr>
          <p:nvPr/>
        </p:nvCxnSpPr>
        <p:spPr>
          <a:xfrm>
            <a:off x="6204857" y="3749424"/>
            <a:ext cx="587828" cy="38022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riângulo retângulo 23"/>
          <p:cNvSpPr/>
          <p:nvPr/>
        </p:nvSpPr>
        <p:spPr>
          <a:xfrm>
            <a:off x="849934" y="1795272"/>
            <a:ext cx="445635" cy="3831253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/>
          <p:cNvSpPr txBox="1"/>
          <p:nvPr/>
        </p:nvSpPr>
        <p:spPr>
          <a:xfrm rot="16200000">
            <a:off x="368295" y="3477348"/>
            <a:ext cx="160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</a:rPr>
              <a:t>Sistemas Estruturantes</a:t>
            </a:r>
          </a:p>
          <a:p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6930687" y="6104573"/>
            <a:ext cx="233917" cy="1557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43" name="Retângulo 42"/>
          <p:cNvSpPr/>
          <p:nvPr/>
        </p:nvSpPr>
        <p:spPr>
          <a:xfrm>
            <a:off x="6930686" y="6319311"/>
            <a:ext cx="233917" cy="15578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39" name="CaixaDeTexto 38"/>
          <p:cNvSpPr txBox="1"/>
          <p:nvPr/>
        </p:nvSpPr>
        <p:spPr>
          <a:xfrm>
            <a:off x="7164603" y="6060593"/>
            <a:ext cx="2335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Instâncias internas da Governança do ME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7164602" y="6274092"/>
            <a:ext cx="27398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Instâncias internas </a:t>
            </a:r>
            <a:r>
              <a:rPr lang="pt-BR" sz="1000" dirty="0" smtClean="0"/>
              <a:t>de </a:t>
            </a:r>
            <a:r>
              <a:rPr lang="pt-BR" sz="1000" dirty="0"/>
              <a:t>apoio à Governança do ME</a:t>
            </a:r>
          </a:p>
        </p:txBody>
      </p:sp>
      <p:sp>
        <p:nvSpPr>
          <p:cNvPr id="42" name="Retângulo 41"/>
          <p:cNvSpPr/>
          <p:nvPr/>
        </p:nvSpPr>
        <p:spPr>
          <a:xfrm>
            <a:off x="6934227" y="6546140"/>
            <a:ext cx="233917" cy="15578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>
              <a:solidFill>
                <a:schemeClr val="tx1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7168143" y="6500921"/>
            <a:ext cx="22926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Instâncias externas à Governança do ME</a:t>
            </a:r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xmlns="" id="{76105B49-90B0-494B-B1FC-00E06376232F}"/>
              </a:ext>
            </a:extLst>
          </p:cNvPr>
          <p:cNvSpPr/>
          <p:nvPr/>
        </p:nvSpPr>
        <p:spPr>
          <a:xfrm>
            <a:off x="4292644" y="2359782"/>
            <a:ext cx="1915886" cy="52251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Comitê Interministerial de Governança (CIG)</a:t>
            </a:r>
          </a:p>
        </p:txBody>
      </p:sp>
      <p:cxnSp>
        <p:nvCxnSpPr>
          <p:cNvPr id="52" name="Conector de Seta Reta 30">
            <a:extLst>
              <a:ext uri="{FF2B5EF4-FFF2-40B4-BE49-F238E27FC236}">
                <a16:creationId xmlns:a16="http://schemas.microsoft.com/office/drawing/2014/main" xmlns="" id="{869583F8-C23D-49A3-AF0C-4F039CA512FD}"/>
              </a:ext>
            </a:extLst>
          </p:cNvPr>
          <p:cNvCxnSpPr>
            <a:stCxn id="51" idx="2"/>
          </p:cNvCxnSpPr>
          <p:nvPr/>
        </p:nvCxnSpPr>
        <p:spPr>
          <a:xfrm>
            <a:off x="5250587" y="2882296"/>
            <a:ext cx="0" cy="193629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de Seta Reta 30">
            <a:extLst>
              <a:ext uri="{FF2B5EF4-FFF2-40B4-BE49-F238E27FC236}">
                <a16:creationId xmlns:a16="http://schemas.microsoft.com/office/drawing/2014/main" xmlns="" id="{869583F8-C23D-49A3-AF0C-4F039CA512FD}"/>
              </a:ext>
            </a:extLst>
          </p:cNvPr>
          <p:cNvCxnSpPr/>
          <p:nvPr/>
        </p:nvCxnSpPr>
        <p:spPr>
          <a:xfrm>
            <a:off x="5246914" y="1466388"/>
            <a:ext cx="0" cy="193629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angulado 54"/>
          <p:cNvCxnSpPr>
            <a:stCxn id="51" idx="3"/>
            <a:endCxn id="12" idx="0"/>
          </p:cNvCxnSpPr>
          <p:nvPr/>
        </p:nvCxnSpPr>
        <p:spPr>
          <a:xfrm>
            <a:off x="6208530" y="2621039"/>
            <a:ext cx="1542098" cy="242808"/>
          </a:xfrm>
          <a:prstGeom prst="bentConnector2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155504" y="30933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4000" b="1" dirty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Governança no ME</a:t>
            </a:r>
          </a:p>
        </p:txBody>
      </p:sp>
    </p:spTree>
    <p:extLst>
      <p:ext uri="{BB962C8B-B14F-4D97-AF65-F5344CB8AC3E}">
        <p14:creationId xmlns="" xmlns:p14="http://schemas.microsoft.com/office/powerpoint/2010/main" val="23636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0C7A137D-DFBF-4553-A5A4-DEBDC72B2051}"/>
              </a:ext>
            </a:extLst>
          </p:cNvPr>
          <p:cNvSpPr/>
          <p:nvPr/>
        </p:nvSpPr>
        <p:spPr>
          <a:xfrm>
            <a:off x="0" y="2686497"/>
            <a:ext cx="12192000" cy="14793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D04F184E-ABCD-4259-91C8-DED718434924}"/>
              </a:ext>
            </a:extLst>
          </p:cNvPr>
          <p:cNvSpPr txBox="1"/>
          <p:nvPr/>
        </p:nvSpPr>
        <p:spPr>
          <a:xfrm rot="16200000">
            <a:off x="-117754" y="2855139"/>
            <a:ext cx="12033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Nível I </a:t>
            </a:r>
          </a:p>
          <a:p>
            <a:pPr algn="ctr"/>
            <a:r>
              <a:rPr lang="pt-BR" sz="1500" dirty="0"/>
              <a:t>Ministro e Secretários Especiais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xmlns="" id="{9790E655-4E05-4F73-BE2F-311456D9C12C}"/>
              </a:ext>
            </a:extLst>
          </p:cNvPr>
          <p:cNvCxnSpPr>
            <a:cxnSpLocks/>
          </p:cNvCxnSpPr>
          <p:nvPr/>
        </p:nvCxnSpPr>
        <p:spPr>
          <a:xfrm>
            <a:off x="973214" y="1349372"/>
            <a:ext cx="0" cy="120332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751185FC-5063-4F97-B6A4-750A0C2B3C71}"/>
              </a:ext>
            </a:extLst>
          </p:cNvPr>
          <p:cNvSpPr/>
          <p:nvPr/>
        </p:nvSpPr>
        <p:spPr>
          <a:xfrm>
            <a:off x="11723" y="4426160"/>
            <a:ext cx="12192000" cy="22794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4B2F7B5D-A1F8-4AE4-85BD-F6B777728CAB}"/>
              </a:ext>
            </a:extLst>
          </p:cNvPr>
          <p:cNvSpPr txBox="1"/>
          <p:nvPr/>
        </p:nvSpPr>
        <p:spPr>
          <a:xfrm rot="16200000">
            <a:off x="-551216" y="5110418"/>
            <a:ext cx="1839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Nível II</a:t>
            </a:r>
          </a:p>
          <a:p>
            <a:pPr algn="ctr"/>
            <a:r>
              <a:rPr lang="pt-BR" sz="1500" dirty="0"/>
              <a:t>Secretários e Subsecretários</a:t>
            </a:r>
          </a:p>
        </p:txBody>
      </p:sp>
      <p:grpSp>
        <p:nvGrpSpPr>
          <p:cNvPr id="17" name="Agrupar 21">
            <a:extLst>
              <a:ext uri="{FF2B5EF4-FFF2-40B4-BE49-F238E27FC236}">
                <a16:creationId xmlns:a16="http://schemas.microsoft.com/office/drawing/2014/main" xmlns="" id="{988EF573-4D3A-45DE-8C5E-57209998AAE5}"/>
              </a:ext>
            </a:extLst>
          </p:cNvPr>
          <p:cNvGrpSpPr/>
          <p:nvPr/>
        </p:nvGrpSpPr>
        <p:grpSpPr>
          <a:xfrm>
            <a:off x="3766335" y="4563412"/>
            <a:ext cx="2331920" cy="928337"/>
            <a:chOff x="3951639" y="2778368"/>
            <a:chExt cx="1766687" cy="1035466"/>
          </a:xfrm>
          <a:solidFill>
            <a:schemeClr val="accent6">
              <a:lumMod val="50000"/>
            </a:schemeClr>
          </a:solidFill>
        </p:grpSpPr>
        <p:sp>
          <p:nvSpPr>
            <p:cNvPr id="18" name="Retângulo: Cantos Arredondados 22">
              <a:extLst>
                <a:ext uri="{FF2B5EF4-FFF2-40B4-BE49-F238E27FC236}">
                  <a16:creationId xmlns:a16="http://schemas.microsoft.com/office/drawing/2014/main" xmlns="" id="{B3051228-C7CC-410F-B8EC-37F59F170FCC}"/>
                </a:ext>
              </a:extLst>
            </p:cNvPr>
            <p:cNvSpPr/>
            <p:nvPr/>
          </p:nvSpPr>
          <p:spPr>
            <a:xfrm>
              <a:off x="3951639" y="2778368"/>
              <a:ext cx="1766687" cy="103546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tângulo: Cantos Arredondados 6">
              <a:extLst>
                <a:ext uri="{FF2B5EF4-FFF2-40B4-BE49-F238E27FC236}">
                  <a16:creationId xmlns:a16="http://schemas.microsoft.com/office/drawing/2014/main" xmlns="" id="{6FA3B823-F1B6-45C2-AEEC-666E21A5C838}"/>
                </a:ext>
              </a:extLst>
            </p:cNvPr>
            <p:cNvSpPr txBox="1"/>
            <p:nvPr/>
          </p:nvSpPr>
          <p:spPr>
            <a:xfrm>
              <a:off x="3981967" y="2808696"/>
              <a:ext cx="1706031" cy="97481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400" dirty="0">
                  <a:solidFill>
                    <a:schemeClr val="bg1"/>
                  </a:solidFill>
                </a:rPr>
                <a:t>COMITÊ ESTRATÉGICO DE GESTÃO DE PESSOAS | CEGP</a:t>
              </a:r>
              <a:endParaRPr lang="pt-BR" sz="14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Agrupar 24">
            <a:extLst>
              <a:ext uri="{FF2B5EF4-FFF2-40B4-BE49-F238E27FC236}">
                <a16:creationId xmlns:a16="http://schemas.microsoft.com/office/drawing/2014/main" xmlns="" id="{9403C0B6-0831-4595-BB79-6503C94A1E10}"/>
              </a:ext>
            </a:extLst>
          </p:cNvPr>
          <p:cNvGrpSpPr/>
          <p:nvPr/>
        </p:nvGrpSpPr>
        <p:grpSpPr>
          <a:xfrm>
            <a:off x="2730416" y="5714259"/>
            <a:ext cx="2331920" cy="928337"/>
            <a:chOff x="6184286" y="2778368"/>
            <a:chExt cx="1766687" cy="1035466"/>
          </a:xfrm>
          <a:solidFill>
            <a:schemeClr val="accent6">
              <a:lumMod val="50000"/>
            </a:schemeClr>
          </a:solidFill>
        </p:grpSpPr>
        <p:sp>
          <p:nvSpPr>
            <p:cNvPr id="21" name="Retângulo: Cantos Arredondados 25">
              <a:extLst>
                <a:ext uri="{FF2B5EF4-FFF2-40B4-BE49-F238E27FC236}">
                  <a16:creationId xmlns:a16="http://schemas.microsoft.com/office/drawing/2014/main" xmlns="" id="{0F77F1DB-8441-4C69-AEAB-91CDED2D1E97}"/>
                </a:ext>
              </a:extLst>
            </p:cNvPr>
            <p:cNvSpPr/>
            <p:nvPr/>
          </p:nvSpPr>
          <p:spPr>
            <a:xfrm>
              <a:off x="6184286" y="2778368"/>
              <a:ext cx="1766687" cy="103546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tângulo: Cantos Arredondados 8">
              <a:extLst>
                <a:ext uri="{FF2B5EF4-FFF2-40B4-BE49-F238E27FC236}">
                  <a16:creationId xmlns:a16="http://schemas.microsoft.com/office/drawing/2014/main" xmlns="" id="{19947A82-68EB-4231-AAD1-CA2B926B0C46}"/>
                </a:ext>
              </a:extLst>
            </p:cNvPr>
            <p:cNvSpPr txBox="1"/>
            <p:nvPr/>
          </p:nvSpPr>
          <p:spPr>
            <a:xfrm>
              <a:off x="6214614" y="2808696"/>
              <a:ext cx="1706031" cy="97481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400" dirty="0">
                  <a:solidFill>
                    <a:schemeClr val="bg1"/>
                  </a:solidFill>
                </a:rPr>
                <a:t>COMITÊ DE GESTÃO DE RISCOS, TRANSPARÊNCIA, CONTROLE E INTEGRIDADE | CRTCI</a:t>
              </a:r>
              <a:endParaRPr lang="pt-BR" sz="14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Agrupar 27">
            <a:extLst>
              <a:ext uri="{FF2B5EF4-FFF2-40B4-BE49-F238E27FC236}">
                <a16:creationId xmlns:a16="http://schemas.microsoft.com/office/drawing/2014/main" xmlns="" id="{3517382C-696B-495E-80A5-93F091A11F03}"/>
              </a:ext>
            </a:extLst>
          </p:cNvPr>
          <p:cNvGrpSpPr/>
          <p:nvPr/>
        </p:nvGrpSpPr>
        <p:grpSpPr>
          <a:xfrm>
            <a:off x="5129664" y="5714259"/>
            <a:ext cx="2331920" cy="928337"/>
            <a:chOff x="8412362" y="2778368"/>
            <a:chExt cx="1766687" cy="1035466"/>
          </a:xfrm>
          <a:solidFill>
            <a:schemeClr val="accent6">
              <a:lumMod val="50000"/>
            </a:schemeClr>
          </a:solidFill>
        </p:grpSpPr>
        <p:sp>
          <p:nvSpPr>
            <p:cNvPr id="24" name="Retângulo: Cantos Arredondados 28">
              <a:extLst>
                <a:ext uri="{FF2B5EF4-FFF2-40B4-BE49-F238E27FC236}">
                  <a16:creationId xmlns:a16="http://schemas.microsoft.com/office/drawing/2014/main" xmlns="" id="{A2D6B991-DA81-4B53-8946-7E991B0C3886}"/>
                </a:ext>
              </a:extLst>
            </p:cNvPr>
            <p:cNvSpPr/>
            <p:nvPr/>
          </p:nvSpPr>
          <p:spPr>
            <a:xfrm>
              <a:off x="8412362" y="2778368"/>
              <a:ext cx="1766687" cy="103546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tângulo: Cantos Arredondados 10">
              <a:extLst>
                <a:ext uri="{FF2B5EF4-FFF2-40B4-BE49-F238E27FC236}">
                  <a16:creationId xmlns:a16="http://schemas.microsoft.com/office/drawing/2014/main" xmlns="" id="{60F5B87F-FC2B-4579-8495-62ADA77BB068}"/>
                </a:ext>
              </a:extLst>
            </p:cNvPr>
            <p:cNvSpPr txBox="1"/>
            <p:nvPr/>
          </p:nvSpPr>
          <p:spPr>
            <a:xfrm>
              <a:off x="8442691" y="2808696"/>
              <a:ext cx="1706031" cy="9748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400" dirty="0">
                  <a:solidFill>
                    <a:schemeClr val="bg1"/>
                  </a:solidFill>
                </a:rPr>
                <a:t>COMITÊ DE GOVERNANÇA DIGITAL | CGD</a:t>
              </a:r>
            </a:p>
          </p:txBody>
        </p:sp>
      </p:grpSp>
      <p:grpSp>
        <p:nvGrpSpPr>
          <p:cNvPr id="26" name="Agrupar 33">
            <a:extLst>
              <a:ext uri="{FF2B5EF4-FFF2-40B4-BE49-F238E27FC236}">
                <a16:creationId xmlns:a16="http://schemas.microsoft.com/office/drawing/2014/main" xmlns="" id="{046CCAFA-5165-4FA8-97AE-AFB40BFF2AC5}"/>
              </a:ext>
            </a:extLst>
          </p:cNvPr>
          <p:cNvGrpSpPr/>
          <p:nvPr/>
        </p:nvGrpSpPr>
        <p:grpSpPr>
          <a:xfrm>
            <a:off x="1203815" y="4575462"/>
            <a:ext cx="2331920" cy="928337"/>
            <a:chOff x="8412362" y="2778368"/>
            <a:chExt cx="1766687" cy="1035466"/>
          </a:xfrm>
          <a:solidFill>
            <a:schemeClr val="accent6">
              <a:lumMod val="50000"/>
            </a:schemeClr>
          </a:solidFill>
        </p:grpSpPr>
        <p:sp>
          <p:nvSpPr>
            <p:cNvPr id="27" name="Retângulo: Cantos Arredondados 34">
              <a:extLst>
                <a:ext uri="{FF2B5EF4-FFF2-40B4-BE49-F238E27FC236}">
                  <a16:creationId xmlns:a16="http://schemas.microsoft.com/office/drawing/2014/main" xmlns="" id="{95623AB5-69E3-4F7F-9DA2-32E88BC70105}"/>
                </a:ext>
              </a:extLst>
            </p:cNvPr>
            <p:cNvSpPr/>
            <p:nvPr/>
          </p:nvSpPr>
          <p:spPr>
            <a:xfrm>
              <a:off x="8412362" y="2778368"/>
              <a:ext cx="1766687" cy="103546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etângulo: Cantos Arredondados 10">
              <a:extLst>
                <a:ext uri="{FF2B5EF4-FFF2-40B4-BE49-F238E27FC236}">
                  <a16:creationId xmlns:a16="http://schemas.microsoft.com/office/drawing/2014/main" xmlns="" id="{C31C2B82-45F4-47D0-A0F4-1E2097995417}"/>
                </a:ext>
              </a:extLst>
            </p:cNvPr>
            <p:cNvSpPr txBox="1"/>
            <p:nvPr/>
          </p:nvSpPr>
          <p:spPr>
            <a:xfrm>
              <a:off x="8442690" y="2808696"/>
              <a:ext cx="1706031" cy="97481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400" dirty="0">
                  <a:solidFill>
                    <a:schemeClr val="bg1"/>
                  </a:solidFill>
                </a:rPr>
                <a:t>COMITÊ ESTRATÉGICO DE DESBUROCRATIZAÇÃO, INOVAÇÃO, PROCESSOS E PROJETOS | CDIPP</a:t>
              </a:r>
              <a:endParaRPr lang="pt-BR" sz="1400" kern="1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xmlns="" id="{DC905171-4BE0-49EF-AA81-A6DE24856302}"/>
              </a:ext>
            </a:extLst>
          </p:cNvPr>
          <p:cNvCxnSpPr/>
          <p:nvPr/>
        </p:nvCxnSpPr>
        <p:spPr>
          <a:xfrm>
            <a:off x="988494" y="2698547"/>
            <a:ext cx="0" cy="166102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xmlns="" id="{0EE1E2F6-D97E-4298-9D28-23BAC649B3C0}"/>
              </a:ext>
            </a:extLst>
          </p:cNvPr>
          <p:cNvCxnSpPr>
            <a:cxnSpLocks/>
          </p:cNvCxnSpPr>
          <p:nvPr/>
        </p:nvCxnSpPr>
        <p:spPr>
          <a:xfrm>
            <a:off x="973214" y="4509794"/>
            <a:ext cx="0" cy="21958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Agrupar 3">
            <a:extLst>
              <a:ext uri="{FF2B5EF4-FFF2-40B4-BE49-F238E27FC236}">
                <a16:creationId xmlns:a16="http://schemas.microsoft.com/office/drawing/2014/main" xmlns="" id="{09E1D0AB-5C5F-4E0E-87E8-06EA6FDB9E7E}"/>
              </a:ext>
            </a:extLst>
          </p:cNvPr>
          <p:cNvGrpSpPr/>
          <p:nvPr/>
        </p:nvGrpSpPr>
        <p:grpSpPr>
          <a:xfrm>
            <a:off x="3733369" y="2894613"/>
            <a:ext cx="4407721" cy="922813"/>
            <a:chOff x="4764343" y="392228"/>
            <a:chExt cx="1553199" cy="1035466"/>
          </a:xfrm>
          <a:solidFill>
            <a:schemeClr val="accent6">
              <a:lumMod val="50000"/>
            </a:schemeClr>
          </a:solidFill>
        </p:grpSpPr>
        <p:sp>
          <p:nvSpPr>
            <p:cNvPr id="40" name="Retângulo: Cantos Arredondados 4">
              <a:extLst>
                <a:ext uri="{FF2B5EF4-FFF2-40B4-BE49-F238E27FC236}">
                  <a16:creationId xmlns:a16="http://schemas.microsoft.com/office/drawing/2014/main" xmlns="" id="{5DE6B01B-FC28-474F-8B70-311A777687D7}"/>
                </a:ext>
              </a:extLst>
            </p:cNvPr>
            <p:cNvSpPr/>
            <p:nvPr/>
          </p:nvSpPr>
          <p:spPr>
            <a:xfrm>
              <a:off x="4764343" y="392228"/>
              <a:ext cx="1553199" cy="103546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etângulo: Cantos Arredondados 4">
              <a:extLst>
                <a:ext uri="{FF2B5EF4-FFF2-40B4-BE49-F238E27FC236}">
                  <a16:creationId xmlns:a16="http://schemas.microsoft.com/office/drawing/2014/main" xmlns="" id="{22B38E53-A98A-492A-AF3E-A1E616157F57}"/>
                </a:ext>
              </a:extLst>
            </p:cNvPr>
            <p:cNvSpPr txBox="1"/>
            <p:nvPr/>
          </p:nvSpPr>
          <p:spPr>
            <a:xfrm>
              <a:off x="4794671" y="422556"/>
              <a:ext cx="1492543" cy="97481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500" dirty="0">
                  <a:solidFill>
                    <a:schemeClr val="bg1"/>
                  </a:solidFill>
                </a:rPr>
                <a:t>COMITÊ MINISTERIAL DE GOVERNANÇA | CMG</a:t>
              </a:r>
              <a:endParaRPr lang="pt-BR" sz="15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42" name="Retângulo: Cantos Arredondados 22">
            <a:extLst>
              <a:ext uri="{FF2B5EF4-FFF2-40B4-BE49-F238E27FC236}">
                <a16:creationId xmlns:a16="http://schemas.microsoft.com/office/drawing/2014/main" xmlns="" id="{B3051228-C7CC-410F-B8EC-37F59F170FCC}"/>
              </a:ext>
            </a:extLst>
          </p:cNvPr>
          <p:cNvSpPr/>
          <p:nvPr/>
        </p:nvSpPr>
        <p:spPr>
          <a:xfrm>
            <a:off x="6414214" y="4575462"/>
            <a:ext cx="2331920" cy="928337"/>
          </a:xfrm>
          <a:prstGeom prst="roundRect">
            <a:avLst>
              <a:gd name="adj" fmla="val 1000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3" name="Retângulo: Cantos Arredondados 6">
            <a:extLst>
              <a:ext uri="{FF2B5EF4-FFF2-40B4-BE49-F238E27FC236}">
                <a16:creationId xmlns:a16="http://schemas.microsoft.com/office/drawing/2014/main" xmlns="" id="{6FA3B823-F1B6-45C2-AEEC-666E21A5C838}"/>
              </a:ext>
            </a:extLst>
          </p:cNvPr>
          <p:cNvSpPr txBox="1"/>
          <p:nvPr/>
        </p:nvSpPr>
        <p:spPr>
          <a:xfrm>
            <a:off x="6421075" y="4602652"/>
            <a:ext cx="2251858" cy="87395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8100" tIns="38100" rIns="38100" bIns="381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dirty="0">
                <a:solidFill>
                  <a:schemeClr val="bg1"/>
                </a:solidFill>
              </a:rPr>
              <a:t>COMITÊ ESTRATÉGICO DE COMUNICAÇÃO INTEGRADA | CECI</a:t>
            </a:r>
            <a:endParaRPr lang="pt-BR" sz="1400" kern="1200" dirty="0">
              <a:solidFill>
                <a:schemeClr val="bg1"/>
              </a:solidFill>
            </a:endParaRPr>
          </a:p>
        </p:txBody>
      </p:sp>
      <p:sp>
        <p:nvSpPr>
          <p:cNvPr id="44" name="Retângulo: Cantos Arredondados 22">
            <a:extLst>
              <a:ext uri="{FF2B5EF4-FFF2-40B4-BE49-F238E27FC236}">
                <a16:creationId xmlns:a16="http://schemas.microsoft.com/office/drawing/2014/main" xmlns="" id="{B3051228-C7CC-410F-B8EC-37F59F170FCC}"/>
              </a:ext>
            </a:extLst>
          </p:cNvPr>
          <p:cNvSpPr/>
          <p:nvPr/>
        </p:nvSpPr>
        <p:spPr>
          <a:xfrm>
            <a:off x="7646219" y="5714259"/>
            <a:ext cx="2331920" cy="928337"/>
          </a:xfrm>
          <a:prstGeom prst="roundRect">
            <a:avLst>
              <a:gd name="adj" fmla="val 1000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5" name="Retângulo: Cantos Arredondados 6">
            <a:extLst>
              <a:ext uri="{FF2B5EF4-FFF2-40B4-BE49-F238E27FC236}">
                <a16:creationId xmlns:a16="http://schemas.microsoft.com/office/drawing/2014/main" xmlns="" id="{6FA3B823-F1B6-45C2-AEEC-666E21A5C838}"/>
              </a:ext>
            </a:extLst>
          </p:cNvPr>
          <p:cNvSpPr txBox="1"/>
          <p:nvPr/>
        </p:nvSpPr>
        <p:spPr>
          <a:xfrm>
            <a:off x="7646213" y="5714259"/>
            <a:ext cx="2331920" cy="95243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8100" tIns="38100" rIns="38100" bIns="381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dirty="0">
                <a:solidFill>
                  <a:schemeClr val="bg1"/>
                </a:solidFill>
              </a:rPr>
              <a:t>COMITÊ ESTRATÉGICO DE SEGURANÇA DA INFORMAÇÃO | CESI</a:t>
            </a:r>
            <a:endParaRPr lang="pt-BR" sz="1400" kern="1200" dirty="0">
              <a:solidFill>
                <a:schemeClr val="bg1"/>
              </a:solidFill>
            </a:endParaRPr>
          </a:p>
        </p:txBody>
      </p:sp>
      <p:sp>
        <p:nvSpPr>
          <p:cNvPr id="38" name="Retângulo: Cantos Arredondados 22">
            <a:extLst>
              <a:ext uri="{FF2B5EF4-FFF2-40B4-BE49-F238E27FC236}">
                <a16:creationId xmlns:a16="http://schemas.microsoft.com/office/drawing/2014/main" xmlns="" id="{7EB87CAF-2256-4171-9A1E-123AF811C55F}"/>
              </a:ext>
            </a:extLst>
          </p:cNvPr>
          <p:cNvSpPr/>
          <p:nvPr/>
        </p:nvSpPr>
        <p:spPr>
          <a:xfrm>
            <a:off x="9210845" y="4575462"/>
            <a:ext cx="2331920" cy="928337"/>
          </a:xfrm>
          <a:prstGeom prst="roundRect">
            <a:avLst>
              <a:gd name="adj" fmla="val 1000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6" name="Retângulo: Cantos Arredondados 6">
            <a:extLst>
              <a:ext uri="{FF2B5EF4-FFF2-40B4-BE49-F238E27FC236}">
                <a16:creationId xmlns:a16="http://schemas.microsoft.com/office/drawing/2014/main" xmlns="" id="{2BB00F4A-CF1D-4578-9DCC-31DE437E3217}"/>
              </a:ext>
            </a:extLst>
          </p:cNvPr>
          <p:cNvSpPr txBox="1"/>
          <p:nvPr/>
        </p:nvSpPr>
        <p:spPr>
          <a:xfrm>
            <a:off x="9154823" y="4563412"/>
            <a:ext cx="2477880" cy="95243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8100" tIns="38100" rIns="38100" bIns="381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dirty="0">
                <a:solidFill>
                  <a:schemeClr val="bg1"/>
                </a:solidFill>
              </a:rPr>
              <a:t>COMITÊ DE COMPRAS E CONTRATOS CENTRALIZADOS | C4ME </a:t>
            </a:r>
            <a:endParaRPr lang="pt-BR" sz="1400" kern="1200" dirty="0">
              <a:solidFill>
                <a:schemeClr val="bg1"/>
              </a:solidFill>
            </a:endParaRPr>
          </a:p>
        </p:txBody>
      </p:sp>
      <p:grpSp>
        <p:nvGrpSpPr>
          <p:cNvPr id="47" name="Agrupar 3">
            <a:extLst>
              <a:ext uri="{FF2B5EF4-FFF2-40B4-BE49-F238E27FC236}">
                <a16:creationId xmlns:a16="http://schemas.microsoft.com/office/drawing/2014/main" xmlns="" id="{09E1D0AB-5C5F-4E0E-87E8-06EA6FDB9E7E}"/>
              </a:ext>
            </a:extLst>
          </p:cNvPr>
          <p:cNvGrpSpPr/>
          <p:nvPr/>
        </p:nvGrpSpPr>
        <p:grpSpPr>
          <a:xfrm>
            <a:off x="4172849" y="1472646"/>
            <a:ext cx="3174250" cy="745467"/>
            <a:chOff x="4764343" y="392228"/>
            <a:chExt cx="1553199" cy="1035466"/>
          </a:xfrm>
          <a:solidFill>
            <a:schemeClr val="accent4">
              <a:lumMod val="75000"/>
            </a:schemeClr>
          </a:solidFill>
        </p:grpSpPr>
        <p:sp>
          <p:nvSpPr>
            <p:cNvPr id="48" name="Retângulo: Cantos Arredondados 4">
              <a:extLst>
                <a:ext uri="{FF2B5EF4-FFF2-40B4-BE49-F238E27FC236}">
                  <a16:creationId xmlns:a16="http://schemas.microsoft.com/office/drawing/2014/main" xmlns="" id="{5DE6B01B-FC28-474F-8B70-311A777687D7}"/>
                </a:ext>
              </a:extLst>
            </p:cNvPr>
            <p:cNvSpPr/>
            <p:nvPr/>
          </p:nvSpPr>
          <p:spPr>
            <a:xfrm>
              <a:off x="4764343" y="392228"/>
              <a:ext cx="1553199" cy="103546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Retângulo: Cantos Arredondados 4">
              <a:extLst>
                <a:ext uri="{FF2B5EF4-FFF2-40B4-BE49-F238E27FC236}">
                  <a16:creationId xmlns:a16="http://schemas.microsoft.com/office/drawing/2014/main" xmlns="" id="{22B38E53-A98A-492A-AF3E-A1E616157F57}"/>
                </a:ext>
              </a:extLst>
            </p:cNvPr>
            <p:cNvSpPr txBox="1"/>
            <p:nvPr/>
          </p:nvSpPr>
          <p:spPr>
            <a:xfrm>
              <a:off x="4794671" y="422556"/>
              <a:ext cx="1492543" cy="97481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dirty="0">
                  <a:solidFill>
                    <a:schemeClr val="bg1"/>
                  </a:solidFill>
                </a:rPr>
                <a:t>COMITÊ INTERMINISTERIAL DE GOVERNANÇA | CIG</a:t>
              </a:r>
              <a:endParaRPr lang="pt-BR" sz="1600" kern="1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4" name="Conector reto 13"/>
          <p:cNvCxnSpPr>
            <a:stCxn id="48" idx="2"/>
          </p:cNvCxnSpPr>
          <p:nvPr/>
        </p:nvCxnSpPr>
        <p:spPr>
          <a:xfrm>
            <a:off x="5759974" y="2218113"/>
            <a:ext cx="0" cy="703528"/>
          </a:xfrm>
          <a:prstGeom prst="line">
            <a:avLst/>
          </a:prstGeom>
          <a:ln w="1905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155504" y="30933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4000" b="1" dirty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Governança no ME – “para dentro”</a:t>
            </a:r>
          </a:p>
        </p:txBody>
      </p:sp>
    </p:spTree>
    <p:extLst>
      <p:ext uri="{BB962C8B-B14F-4D97-AF65-F5344CB8AC3E}">
        <p14:creationId xmlns="" xmlns:p14="http://schemas.microsoft.com/office/powerpoint/2010/main" val="79606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DE892DE-FEB8-455D-8A8B-F414A6E02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087" y="2297512"/>
            <a:ext cx="3697826" cy="4047688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COMPOSIÇÃO</a:t>
            </a:r>
            <a:endParaRPr lang="pt-BR" sz="1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t-BR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Ministro</a:t>
            </a:r>
          </a:p>
          <a:p>
            <a:r>
              <a:rPr lang="pt-BR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Secretário-Executivo</a:t>
            </a:r>
          </a:p>
          <a:p>
            <a:r>
              <a:rPr lang="pt-BR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Procurador-Geral da Fazenda Nacional</a:t>
            </a:r>
          </a:p>
          <a:p>
            <a:r>
              <a:rPr lang="pt-BR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 Secretários Especiais </a:t>
            </a:r>
          </a:p>
          <a:p>
            <a:r>
              <a:rPr lang="pt-BR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Assessores Especiais do GM </a:t>
            </a:r>
          </a:p>
          <a:p>
            <a:r>
              <a:rPr lang="pt-BR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Assessor Especial de Controles Internos</a:t>
            </a:r>
          </a:p>
          <a:p>
            <a:r>
              <a:rPr lang="pt-BR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Entidades vinculadas teriam assento no CMG conforme a pauta de cada reunião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04AACE1E-C6AC-4D0B-BBEA-7C8B1D9514B7}"/>
              </a:ext>
            </a:extLst>
          </p:cNvPr>
          <p:cNvSpPr txBox="1">
            <a:spLocks/>
          </p:cNvSpPr>
          <p:nvPr/>
        </p:nvSpPr>
        <p:spPr>
          <a:xfrm>
            <a:off x="4703971" y="2297511"/>
            <a:ext cx="3697826" cy="1304488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EXECUTIVA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de Gestão Corporativa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xmlns="" id="{1A93B09D-C51F-4AE9-85E9-C18B57DC4937}"/>
              </a:ext>
            </a:extLst>
          </p:cNvPr>
          <p:cNvSpPr txBox="1">
            <a:spLocks/>
          </p:cNvSpPr>
          <p:nvPr/>
        </p:nvSpPr>
        <p:spPr>
          <a:xfrm>
            <a:off x="4703970" y="3792728"/>
            <a:ext cx="6784795" cy="2552472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ATRIBUIÇÕES</a:t>
            </a:r>
          </a:p>
          <a:p>
            <a:r>
              <a:rPr lang="pt-BR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Realizar o monitoramento do Planejamento Estratégico do ME, através do acompanhamento da carteira de projetos estratégicos e indicadores de desempenho estratégicos, mostrando os alinhamentos com o PPA</a:t>
            </a:r>
          </a:p>
          <a:p>
            <a:r>
              <a:rPr lang="pt-BR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Desdobrar e monitorar as decisões do CIG</a:t>
            </a:r>
          </a:p>
          <a:p>
            <a:r>
              <a:rPr lang="pt-BR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Avaliar o desempenho das cadeias de valor do ME e desdobrar Planos de Ação</a:t>
            </a:r>
          </a:p>
          <a:p>
            <a:endParaRPr lang="pt-BR" sz="2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pt-BR" sz="2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4343A492-4E8B-4129-8706-700713B253A1}"/>
              </a:ext>
            </a:extLst>
          </p:cNvPr>
          <p:cNvSpPr txBox="1">
            <a:spLocks/>
          </p:cNvSpPr>
          <p:nvPr/>
        </p:nvSpPr>
        <p:spPr>
          <a:xfrm>
            <a:off x="8660134" y="2297511"/>
            <a:ext cx="2828631" cy="1304488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PERIODICIDADE DE REUNIÕES</a:t>
            </a:r>
          </a:p>
          <a:p>
            <a:pPr marL="0" indent="0">
              <a:buNone/>
            </a:pPr>
            <a:r>
              <a:rPr lang="pt-BR" sz="1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Bimestral </a:t>
            </a:r>
            <a:r>
              <a:rPr lang="pt-BR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(utilizando as agendas semanais já institucionalizadas)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121696"/>
            <a:ext cx="2250810" cy="1513837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399602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4000" b="1" dirty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Governança no ME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5897CB11-CAA6-434C-92F4-5243C1237227}"/>
              </a:ext>
            </a:extLst>
          </p:cNvPr>
          <p:cNvSpPr txBox="1"/>
          <p:nvPr/>
        </p:nvSpPr>
        <p:spPr>
          <a:xfrm>
            <a:off x="1275180" y="1253405"/>
            <a:ext cx="84022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solidFill>
                  <a:srgbClr val="32BA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Comitê Ministerial de Governança</a:t>
            </a:r>
          </a:p>
        </p:txBody>
      </p:sp>
    </p:spTree>
    <p:extLst>
      <p:ext uri="{BB962C8B-B14F-4D97-AF65-F5344CB8AC3E}">
        <p14:creationId xmlns="" xmlns:p14="http://schemas.microsoft.com/office/powerpoint/2010/main" val="1281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9ED40819-CF35-4045-A786-8285F38651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625" y="5699464"/>
            <a:ext cx="4520375" cy="1158536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4000" b="1" dirty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RESULTADOS JAN ABR 2019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5897CB11-CAA6-434C-92F4-5243C1237227}"/>
              </a:ext>
            </a:extLst>
          </p:cNvPr>
          <p:cNvSpPr txBox="1"/>
          <p:nvPr/>
        </p:nvSpPr>
        <p:spPr>
          <a:xfrm>
            <a:off x="1275180" y="1651337"/>
            <a:ext cx="84022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solidFill>
                  <a:srgbClr val="32BA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Apoio aos mecanismos de governança</a:t>
            </a:r>
          </a:p>
        </p:txBody>
      </p:sp>
      <p:graphicFrame>
        <p:nvGraphicFramePr>
          <p:cNvPr id="3" name="Espaço Reservado para Conteúdo 2">
            <a:extLst>
              <a:ext uri="{FF2B5EF4-FFF2-40B4-BE49-F238E27FC236}">
                <a16:creationId xmlns:a16="http://schemas.microsoft.com/office/drawing/2014/main" xmlns="" id="{417D0F86-5A05-934C-9C67-EF530F6F63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69482549"/>
              </p:ext>
            </p:extLst>
          </p:nvPr>
        </p:nvGraphicFramePr>
        <p:xfrm>
          <a:off x="880241" y="2325585"/>
          <a:ext cx="10515600" cy="4051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297156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9ED40819-CF35-4045-A786-8285F38651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625" y="5699464"/>
            <a:ext cx="4520375" cy="1158536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4000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INTEGRAÇÃO DOS INSTRUMENTOS DE PLANEJAMENTO</a:t>
            </a:r>
            <a:endParaRPr lang="pt-BR" sz="40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30496" y="1624091"/>
            <a:ext cx="8928826" cy="4900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8813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pt-BR" sz="36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AGENDA</a:t>
            </a:r>
            <a:endParaRPr lang="pt-BR" dirty="0"/>
          </a:p>
        </p:txBody>
      </p:sp>
      <p:sp>
        <p:nvSpPr>
          <p:cNvPr id="16" name="Espaço Reservado para Conteúdo 15"/>
          <p:cNvSpPr>
            <a:spLocks noGrp="1"/>
          </p:cNvSpPr>
          <p:nvPr>
            <p:ph idx="1"/>
          </p:nvPr>
        </p:nvSpPr>
        <p:spPr>
          <a:xfrm>
            <a:off x="838200" y="2403567"/>
            <a:ext cx="10515600" cy="4351338"/>
          </a:xfrm>
        </p:spPr>
        <p:txBody>
          <a:bodyPr/>
          <a:lstStyle/>
          <a:p>
            <a:r>
              <a:rPr lang="pt-BR" sz="3600" b="1" dirty="0" smtClean="0">
                <a:ln w="0"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DESAFIOS DA GESTÃO MUNICIPAL</a:t>
            </a:r>
          </a:p>
          <a:p>
            <a:r>
              <a:rPr lang="pt-BR" sz="3600" b="1" dirty="0" smtClean="0">
                <a:ln w="0"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GOVERNANÇA E GESTÃO ESTRATÉGICA</a:t>
            </a:r>
          </a:p>
          <a:p>
            <a:r>
              <a:rPr lang="pt-BR" sz="3600" b="1" dirty="0" smtClean="0">
                <a:ln w="0"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GOVERNANÇA E GESTÃO ESTRATÉGICA NO MINISTÉRIO DA ECONOMIA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5685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m para GROWTH">
            <a:extLst>
              <a:ext uri="{FF2B5EF4-FFF2-40B4-BE49-F238E27FC236}">
                <a16:creationId xmlns:a16="http://schemas.microsoft.com/office/drawing/2014/main" xmlns="" id="{EEB70A54-B36C-45DC-85B6-11BD1CF4A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54727"/>
            <a:ext cx="12192000" cy="83127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0" y="800639"/>
            <a:ext cx="8984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dirty="0"/>
              <a:t>A estratégia sem tática é o caminho mais lento para a vitória. Tática sem estratégia é o ruído antes da derrota.</a:t>
            </a:r>
          </a:p>
        </p:txBody>
      </p:sp>
      <p:sp>
        <p:nvSpPr>
          <p:cNvPr id="3" name="Retângulo 2"/>
          <p:cNvSpPr/>
          <p:nvPr/>
        </p:nvSpPr>
        <p:spPr>
          <a:xfrm>
            <a:off x="7415492" y="1995983"/>
            <a:ext cx="1007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dirty="0"/>
              <a:t>SUN TZU</a:t>
            </a:r>
          </a:p>
        </p:txBody>
      </p:sp>
    </p:spTree>
    <p:extLst>
      <p:ext uri="{BB962C8B-B14F-4D97-AF65-F5344CB8AC3E}">
        <p14:creationId xmlns="" xmlns:p14="http://schemas.microsoft.com/office/powerpoint/2010/main" val="258444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pt-BR" sz="36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>
          <a:xfrm>
            <a:off x="2605176" y="235735"/>
            <a:ext cx="9586823" cy="1325563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FONTES</a:t>
            </a:r>
            <a:endParaRPr lang="pt-BR" sz="28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FELIX, R.; FELIX, P.; TIMÓTEO, R. (2011). </a:t>
            </a:r>
            <a:r>
              <a:rPr lang="pt-BR" dirty="0" err="1" smtClean="0"/>
              <a:t>Balanced</a:t>
            </a:r>
            <a:r>
              <a:rPr lang="pt-BR" dirty="0" smtClean="0"/>
              <a:t> </a:t>
            </a:r>
            <a:r>
              <a:rPr lang="pt-BR" dirty="0" err="1" smtClean="0"/>
              <a:t>Scorecard</a:t>
            </a:r>
            <a:r>
              <a:rPr lang="pt-BR" dirty="0" smtClean="0"/>
              <a:t>: adequação para a gestão estratégica nas organizações públicas. </a:t>
            </a:r>
            <a:r>
              <a:rPr lang="pt-BR" b="1" dirty="0" smtClean="0"/>
              <a:t>Revista do Serviço Público Brasília</a:t>
            </a:r>
            <a:r>
              <a:rPr lang="pt-BR" dirty="0" smtClean="0"/>
              <a:t>, 62.  </a:t>
            </a:r>
          </a:p>
          <a:p>
            <a:r>
              <a:rPr lang="pt-BR" dirty="0" smtClean="0"/>
              <a:t>MACROPLAN (2018). </a:t>
            </a:r>
            <a:r>
              <a:rPr lang="pt-BR" b="1" dirty="0" smtClean="0"/>
              <a:t>Desafios da Gestão Municipal</a:t>
            </a:r>
            <a:r>
              <a:rPr lang="pt-BR" dirty="0" smtClean="0"/>
              <a:t>, disponível em: &lt;desafiosdagestaomunicipal.com.</a:t>
            </a:r>
            <a:r>
              <a:rPr lang="pt-BR" dirty="0" err="1" smtClean="0"/>
              <a:t>br</a:t>
            </a:r>
            <a:r>
              <a:rPr lang="pt-BR" dirty="0" smtClean="0"/>
              <a:t>&gt;.</a:t>
            </a:r>
          </a:p>
          <a:p>
            <a:r>
              <a:rPr lang="pt-BR" dirty="0" smtClean="0"/>
              <a:t>MAPA (2019). </a:t>
            </a:r>
            <a:r>
              <a:rPr lang="pt-BR" b="1" dirty="0" smtClean="0"/>
              <a:t>Mapa Estratégico 2016-2019</a:t>
            </a:r>
            <a:r>
              <a:rPr lang="pt-BR" dirty="0" smtClean="0"/>
              <a:t>, disponível em: http://www.agricultura.gov.br/acesso-a-informacao/institucional/planejamento-estrategico/mapa-estrategico.</a:t>
            </a:r>
          </a:p>
          <a:p>
            <a:r>
              <a:rPr lang="pt-BR" dirty="0" smtClean="0"/>
              <a:t>SILVA, J.; PESSOA, E.; BATISTA, E.; SCACCABAROZZI, N. (2011). </a:t>
            </a:r>
            <a:r>
              <a:rPr lang="pt-BR" b="1" dirty="0" smtClean="0"/>
              <a:t>Princípios da governança no setor público</a:t>
            </a:r>
            <a:r>
              <a:rPr lang="pt-BR" dirty="0" smtClean="0"/>
              <a:t>: um estudo no Tribunal de Contas do Estado do Ceará. XXXV Encontro da ANPAD, Rio de Janeiro/RJ.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5685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18687FCC-1567-43A1-9B6E-27D8A685BB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625" y="5699464"/>
            <a:ext cx="4520375" cy="1158536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F18840F2-554E-4A5D-8227-5F8B9DEE5B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5077"/>
          <a:stretch/>
        </p:blipFill>
        <p:spPr>
          <a:xfrm>
            <a:off x="3025856" y="2843713"/>
            <a:ext cx="6205973" cy="1158536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4419599" y="547361"/>
            <a:ext cx="3352799" cy="108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pt-BR" sz="1200" b="1" dirty="0"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RAQUEL FLEXA</a:t>
            </a:r>
          </a:p>
          <a:p>
            <a:pPr marL="0" lvl="1" algn="ctr"/>
            <a:r>
              <a:rPr lang="pt-BR" sz="1050" dirty="0"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DIRETORA DE GESTÃO ESTRATÉGICA</a:t>
            </a:r>
          </a:p>
          <a:p>
            <a:pPr marL="0" lvl="1" algn="ctr"/>
            <a:r>
              <a:rPr lang="pt-BR" sz="1050" dirty="0"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SGC/SE/ME</a:t>
            </a:r>
          </a:p>
          <a:p>
            <a:pPr marL="0" lvl="1" algn="ctr"/>
            <a:endParaRPr lang="pt-BR" sz="1050" dirty="0">
              <a:latin typeface="Century Gothic" panose="020B0502020202020204" pitchFamily="34" charset="0"/>
              <a:ea typeface="Verdana" panose="020B0604030504040204" pitchFamily="34" charset="0"/>
              <a:cs typeface="Verdana" panose="020B0604030504040204" pitchFamily="34" charset="0"/>
              <a:hlinkClick r:id="rId4"/>
            </a:endParaRPr>
          </a:p>
          <a:p>
            <a:pPr marL="0" lvl="1" algn="ctr"/>
            <a:r>
              <a:rPr lang="pt-BR" sz="1000" dirty="0"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raquel.flexa@economia.gov.br</a:t>
            </a:r>
            <a:endParaRPr lang="pt-BR" sz="1000" dirty="0">
              <a:latin typeface="Century Gothic" panose="020B0502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1" algn="ctr"/>
            <a:r>
              <a:rPr lang="pt-BR" sz="1000" dirty="0"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61 3412-5159</a:t>
            </a:r>
          </a:p>
        </p:txBody>
      </p:sp>
    </p:spTree>
    <p:extLst>
      <p:ext uri="{BB962C8B-B14F-4D97-AF65-F5344CB8AC3E}">
        <p14:creationId xmlns="" xmlns:p14="http://schemas.microsoft.com/office/powerpoint/2010/main" val="20864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pt-BR" sz="36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>
            <a:normAutofit/>
          </a:bodyPr>
          <a:lstStyle/>
          <a:p>
            <a:pPr algn="just"/>
            <a:r>
              <a:rPr lang="pt-BR" sz="4000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DESAFIOS DA GESTÃO MUNICIPAL</a:t>
            </a:r>
            <a:endParaRPr lang="pt-BR" sz="4000" dirty="0"/>
          </a:p>
        </p:txBody>
      </p:sp>
      <p:sp>
        <p:nvSpPr>
          <p:cNvPr id="16" name="Espaço Reservado para Conteúdo 15"/>
          <p:cNvSpPr>
            <a:spLocks noGrp="1"/>
          </p:cNvSpPr>
          <p:nvPr>
            <p:ph idx="1"/>
          </p:nvPr>
        </p:nvSpPr>
        <p:spPr>
          <a:xfrm>
            <a:off x="838200" y="2024023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 smtClean="0">
                <a:ln w="0"/>
                <a:latin typeface="Open Sans" panose="020B0606030504020204" pitchFamily="34" charset="0"/>
              </a:rPr>
              <a:t>O crescimento dos grandes centros urbanos geram benefícios na qualidade de vida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Alguns transtornos conhecidos: mobilidade, degradação ambiental, insegurança, habitações precárias, aumento de estresse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Necessidade de se adaptar às tendências contemporâneas: economia digital, hiperconectividade, aumento do consumo e da longevidade da população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Municípios atrativos combinam dinamismo econômico e geração de oportunidades; boas condições de moradia; cuidado com o meio ambiente</a:t>
            </a:r>
          </a:p>
        </p:txBody>
      </p:sp>
    </p:spTree>
    <p:extLst>
      <p:ext uri="{BB962C8B-B14F-4D97-AF65-F5344CB8AC3E}">
        <p14:creationId xmlns="" xmlns:p14="http://schemas.microsoft.com/office/powerpoint/2010/main" val="15685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pt-BR" sz="36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>
            <a:normAutofit/>
          </a:bodyPr>
          <a:lstStyle/>
          <a:p>
            <a:pPr algn="just"/>
            <a:r>
              <a:rPr lang="pt-BR" sz="4000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DESAFIOS DA GESTÃO MUNICIPAL</a:t>
            </a:r>
            <a:endParaRPr lang="pt-BR" sz="4000" dirty="0"/>
          </a:p>
        </p:txBody>
      </p:sp>
      <p:sp>
        <p:nvSpPr>
          <p:cNvPr id="16" name="Espaço Reservado para Conteúdo 15"/>
          <p:cNvSpPr>
            <a:spLocks noGrp="1"/>
          </p:cNvSpPr>
          <p:nvPr>
            <p:ph idx="1"/>
          </p:nvPr>
        </p:nvSpPr>
        <p:spPr>
          <a:xfrm>
            <a:off x="838200" y="2024023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 smtClean="0">
                <a:ln w="0"/>
                <a:latin typeface="Open Sans" panose="020B0606030504020204" pitchFamily="34" charset="0"/>
              </a:rPr>
              <a:t>No Brasil, ainda é necessário superar carências básicas:</a:t>
            </a:r>
          </a:p>
          <a:p>
            <a:pPr lvl="1"/>
            <a:r>
              <a:rPr lang="pt-BR" dirty="0" smtClean="0">
                <a:ln w="0"/>
                <a:latin typeface="Open Sans" panose="020B0606030504020204" pitchFamily="34" charset="0"/>
              </a:rPr>
              <a:t>Saneamento</a:t>
            </a:r>
          </a:p>
          <a:p>
            <a:pPr lvl="1"/>
            <a:r>
              <a:rPr lang="pt-BR" dirty="0" smtClean="0">
                <a:ln w="0"/>
                <a:latin typeface="Open Sans" panose="020B0606030504020204" pitchFamily="34" charset="0"/>
              </a:rPr>
              <a:t>Violência</a:t>
            </a:r>
            <a:endParaRPr lang="pt-BR" dirty="0">
              <a:ln w="0"/>
              <a:latin typeface="Open Sans" panose="020B0606030504020204" pitchFamily="34" charset="0"/>
            </a:endParaRPr>
          </a:p>
          <a:p>
            <a:pPr lvl="1"/>
            <a:r>
              <a:rPr lang="pt-BR" dirty="0">
                <a:ln w="0"/>
                <a:latin typeface="Open Sans" panose="020B0606030504020204" pitchFamily="34" charset="0"/>
              </a:rPr>
              <a:t>M</a:t>
            </a:r>
            <a:r>
              <a:rPr lang="pt-BR" dirty="0" smtClean="0">
                <a:ln w="0"/>
                <a:latin typeface="Open Sans" panose="020B0606030504020204" pitchFamily="34" charset="0"/>
              </a:rPr>
              <a:t>ás condições habitacionais</a:t>
            </a:r>
          </a:p>
          <a:p>
            <a:pPr lvl="1"/>
            <a:r>
              <a:rPr lang="pt-BR" dirty="0">
                <a:ln w="0"/>
                <a:latin typeface="Open Sans" panose="020B0606030504020204" pitchFamily="34" charset="0"/>
              </a:rPr>
              <a:t>D</a:t>
            </a:r>
            <a:r>
              <a:rPr lang="pt-BR" dirty="0" smtClean="0">
                <a:ln w="0"/>
                <a:latin typeface="Open Sans" panose="020B0606030504020204" pitchFamily="34" charset="0"/>
              </a:rPr>
              <a:t>esordem urbana</a:t>
            </a:r>
          </a:p>
          <a:p>
            <a:pPr lvl="1"/>
            <a:r>
              <a:rPr lang="pt-BR" dirty="0">
                <a:ln w="0"/>
                <a:latin typeface="Open Sans" panose="020B0606030504020204" pitchFamily="34" charset="0"/>
              </a:rPr>
              <a:t>E</a:t>
            </a:r>
            <a:r>
              <a:rPr lang="pt-BR" dirty="0" smtClean="0">
                <a:ln w="0"/>
                <a:latin typeface="Open Sans" panose="020B0606030504020204" pitchFamily="34" charset="0"/>
              </a:rPr>
              <a:t>xclusão social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Escassez de recursos e restrições burocrático-legais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Grande desafio: alinhar a agenda fiscal com a manutenção – ou até melhoria – dos serviços municipais essenciais, através de políticas inovadoras e baseadas em evidências, e  de gestões mais eficientes.  </a:t>
            </a:r>
          </a:p>
        </p:txBody>
      </p:sp>
    </p:spTree>
    <p:extLst>
      <p:ext uri="{BB962C8B-B14F-4D97-AF65-F5344CB8AC3E}">
        <p14:creationId xmlns="" xmlns:p14="http://schemas.microsoft.com/office/powerpoint/2010/main" val="15685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pt-BR" sz="36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>
          <a:xfrm>
            <a:off x="2656936" y="365125"/>
            <a:ext cx="9535064" cy="1325563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DESAFIOS DA GESTÃO MUNICIPAL: EDUCAÇÃO</a:t>
            </a:r>
            <a:endParaRPr lang="pt-BR" sz="4000" dirty="0"/>
          </a:p>
        </p:txBody>
      </p:sp>
      <p:sp>
        <p:nvSpPr>
          <p:cNvPr id="16" name="Espaço Reservado para Conteúdo 15"/>
          <p:cNvSpPr>
            <a:spLocks noGrp="1"/>
          </p:cNvSpPr>
          <p:nvPr>
            <p:ph idx="1"/>
          </p:nvPr>
        </p:nvSpPr>
        <p:spPr>
          <a:xfrm>
            <a:off x="838200" y="2024023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 smtClean="0">
                <a:ln w="0"/>
                <a:latin typeface="Open Sans" panose="020B0606030504020204" pitchFamily="34" charset="0"/>
              </a:rPr>
              <a:t>Déficit da infraestrutura das escolas (energia, esgoto tratado, banda larga, biblioteca, laboratórios, etc.)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Formação de professores qualificados 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Aperfeiçoamento dos processos de alfabetização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Redução da evasão escolar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Ampliação do acesso à creche e à pré-escola </a:t>
            </a:r>
          </a:p>
        </p:txBody>
      </p:sp>
    </p:spTree>
    <p:extLst>
      <p:ext uri="{BB962C8B-B14F-4D97-AF65-F5344CB8AC3E}">
        <p14:creationId xmlns="" xmlns:p14="http://schemas.microsoft.com/office/powerpoint/2010/main" val="15685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pt-BR" sz="36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>
          <a:xfrm>
            <a:off x="2656936" y="365125"/>
            <a:ext cx="9535064" cy="1325563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DESAFIOS DA GESTÃO MUNICIPAL: SAÚDE</a:t>
            </a:r>
            <a:endParaRPr lang="pt-BR" sz="4000" dirty="0"/>
          </a:p>
        </p:txBody>
      </p:sp>
      <p:sp>
        <p:nvSpPr>
          <p:cNvPr id="16" name="Espaço Reservado para Conteúdo 15"/>
          <p:cNvSpPr>
            <a:spLocks noGrp="1"/>
          </p:cNvSpPr>
          <p:nvPr>
            <p:ph idx="1"/>
          </p:nvPr>
        </p:nvSpPr>
        <p:spPr>
          <a:xfrm>
            <a:off x="838200" y="2024023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 smtClean="0">
                <a:ln w="0"/>
                <a:latin typeface="Open Sans" panose="020B0606030504020204" pitchFamily="34" charset="0"/>
              </a:rPr>
              <a:t>Redução da mortalidade infantil e óbitos neonatais 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Reverter a tendência de alta da mortalidade prematura por doenças crônicas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Balanço entre gastos na atenção primária e na média e alta complexidade</a:t>
            </a:r>
          </a:p>
        </p:txBody>
      </p:sp>
    </p:spTree>
    <p:extLst>
      <p:ext uri="{BB962C8B-B14F-4D97-AF65-F5344CB8AC3E}">
        <p14:creationId xmlns="" xmlns:p14="http://schemas.microsoft.com/office/powerpoint/2010/main" val="15685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pt-BR" sz="36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>
          <a:xfrm>
            <a:off x="2605176" y="365125"/>
            <a:ext cx="9586823" cy="1325563"/>
          </a:xfrm>
        </p:spPr>
        <p:txBody>
          <a:bodyPr>
            <a:normAutofit/>
          </a:bodyPr>
          <a:lstStyle/>
          <a:p>
            <a:pPr algn="just"/>
            <a:r>
              <a:rPr lang="pt-BR" sz="4000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DESAFIOS DA GESTÃO MUNICIPAL: E A GESTÃO FISCAL?</a:t>
            </a:r>
            <a:endParaRPr lang="pt-BR" sz="4000" dirty="0"/>
          </a:p>
        </p:txBody>
      </p:sp>
      <p:sp>
        <p:nvSpPr>
          <p:cNvPr id="16" name="Espaço Reservado para Conteúdo 15"/>
          <p:cNvSpPr>
            <a:spLocks noGrp="1"/>
          </p:cNvSpPr>
          <p:nvPr>
            <p:ph idx="1"/>
          </p:nvPr>
        </p:nvSpPr>
        <p:spPr>
          <a:xfrm>
            <a:off x="838200" y="2024023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 smtClean="0">
                <a:ln w="0"/>
                <a:latin typeface="Open Sans" panose="020B0606030504020204" pitchFamily="34" charset="0"/>
              </a:rPr>
              <a:t>A Gestão Fiscal é uma das bases para todos esses e outros desafios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O crescimento das despesas com pessoal e custeio nos últimos anos têm provocado a queda generalizada dos investimentos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Problema acentuado pela queda das receitas advinda dos choques no nível de atividade econômica</a:t>
            </a:r>
          </a:p>
        </p:txBody>
      </p:sp>
    </p:spTree>
    <p:extLst>
      <p:ext uri="{BB962C8B-B14F-4D97-AF65-F5344CB8AC3E}">
        <p14:creationId xmlns="" xmlns:p14="http://schemas.microsoft.com/office/powerpoint/2010/main" val="15685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pt-BR" sz="36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>
          <a:xfrm>
            <a:off x="2605176" y="365125"/>
            <a:ext cx="9586823" cy="1325563"/>
          </a:xfrm>
        </p:spPr>
        <p:txBody>
          <a:bodyPr>
            <a:normAutofit/>
          </a:bodyPr>
          <a:lstStyle/>
          <a:p>
            <a:pPr algn="just"/>
            <a:r>
              <a:rPr lang="pt-BR" sz="4000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DESAFIOS DA GESTÃO MUNICIPAL: E A GESTÃO FISCAL?</a:t>
            </a:r>
            <a:endParaRPr lang="pt-BR" sz="4000" dirty="0"/>
          </a:p>
        </p:txBody>
      </p:sp>
      <p:sp>
        <p:nvSpPr>
          <p:cNvPr id="16" name="Espaço Reservado para Conteúdo 15"/>
          <p:cNvSpPr>
            <a:spLocks noGrp="1"/>
          </p:cNvSpPr>
          <p:nvPr>
            <p:ph idx="1"/>
          </p:nvPr>
        </p:nvSpPr>
        <p:spPr>
          <a:xfrm>
            <a:off x="838200" y="2024023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 smtClean="0">
                <a:ln w="0"/>
                <a:latin typeface="Open Sans" panose="020B0606030504020204" pitchFamily="34" charset="0"/>
              </a:rPr>
              <a:t>Possível caminho:</a:t>
            </a:r>
          </a:p>
          <a:p>
            <a:pPr lvl="1"/>
            <a:r>
              <a:rPr lang="pt-BR" dirty="0" smtClean="0">
                <a:ln w="0"/>
                <a:latin typeface="Open Sans" panose="020B0606030504020204" pitchFamily="34" charset="0"/>
              </a:rPr>
              <a:t>Controle das despesas de pessoal e custeio, abrindo espaço para maiores investimentos e dinamização da economia</a:t>
            </a:r>
          </a:p>
          <a:p>
            <a:pPr lvl="1"/>
            <a:r>
              <a:rPr lang="pt-BR" dirty="0" smtClean="0">
                <a:ln w="0"/>
                <a:latin typeface="Open Sans" panose="020B0606030504020204" pitchFamily="34" charset="0"/>
              </a:rPr>
              <a:t>Ampliar as receitas tributárias, particularmente as próprias, gerando independência frente às transferências governamentais</a:t>
            </a:r>
          </a:p>
          <a:p>
            <a:pPr lvl="1"/>
            <a:r>
              <a:rPr lang="pt-BR" dirty="0" smtClean="0">
                <a:ln w="0"/>
                <a:latin typeface="Open Sans" panose="020B0606030504020204" pitchFamily="34" charset="0"/>
              </a:rPr>
              <a:t>Qualificar as despesas com ganhos de produtividade – nem sempre maiores níveis de gastos per capita em serviços públicos geram resultados compatíveis </a:t>
            </a:r>
          </a:p>
          <a:p>
            <a:pPr>
              <a:buNone/>
            </a:pPr>
            <a:endParaRPr lang="pt-BR" dirty="0" smtClean="0">
              <a:ln w="0"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85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B6DD971-5253-4627-A692-B372D3BD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5" y="519628"/>
            <a:ext cx="2250810" cy="1513837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B5BD1B95-DEB2-49F7-8AE7-7F48809CD534}"/>
              </a:ext>
            </a:extLst>
          </p:cNvPr>
          <p:cNvSpPr txBox="1">
            <a:spLocks/>
          </p:cNvSpPr>
          <p:nvPr/>
        </p:nvSpPr>
        <p:spPr>
          <a:xfrm>
            <a:off x="2708087" y="797534"/>
            <a:ext cx="8965473" cy="57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pt-BR" sz="3600" b="1" dirty="0">
              <a:ln w="0"/>
              <a:solidFill>
                <a:srgbClr val="32A3B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>
          <a:xfrm>
            <a:off x="2605176" y="365125"/>
            <a:ext cx="9586823" cy="1325563"/>
          </a:xfrm>
        </p:spPr>
        <p:txBody>
          <a:bodyPr>
            <a:normAutofit/>
          </a:bodyPr>
          <a:lstStyle/>
          <a:p>
            <a:pPr algn="just"/>
            <a:r>
              <a:rPr lang="pt-BR" sz="4000" b="1" dirty="0" smtClean="0">
                <a:ln w="0"/>
                <a:solidFill>
                  <a:srgbClr val="32A3B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DESAFIOS DA GESTÃO MUNICIPAL: E A GESTÃO FISCAL?</a:t>
            </a:r>
            <a:endParaRPr lang="pt-BR" sz="4000" dirty="0"/>
          </a:p>
        </p:txBody>
      </p:sp>
      <p:sp>
        <p:nvSpPr>
          <p:cNvPr id="16" name="Espaço Reservado para Conteúdo 15"/>
          <p:cNvSpPr>
            <a:spLocks noGrp="1"/>
          </p:cNvSpPr>
          <p:nvPr>
            <p:ph idx="1"/>
          </p:nvPr>
        </p:nvSpPr>
        <p:spPr>
          <a:xfrm>
            <a:off x="838200" y="2024023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 smtClean="0">
                <a:ln w="0"/>
                <a:latin typeface="Open Sans" panose="020B0606030504020204" pitchFamily="34" charset="0"/>
              </a:rPr>
              <a:t>PNAFM: ótima oportunidade de aprimorar a gestão fiscal municipal, por meio de produtos e insumos que fazem frente aos problemas observados por cada município, e que impactem nas receitas e despesas, além da qualidade dos gastos</a:t>
            </a:r>
          </a:p>
          <a:p>
            <a:r>
              <a:rPr lang="pt-BR" dirty="0" smtClean="0">
                <a:ln w="0"/>
                <a:latin typeface="Open Sans" panose="020B0606030504020204" pitchFamily="34" charset="0"/>
              </a:rPr>
              <a:t>Para tudo isso, avanços em gestão e na governança são essenciais.</a:t>
            </a:r>
          </a:p>
        </p:txBody>
      </p:sp>
    </p:spTree>
    <p:extLst>
      <p:ext uri="{BB962C8B-B14F-4D97-AF65-F5344CB8AC3E}">
        <p14:creationId xmlns="" xmlns:p14="http://schemas.microsoft.com/office/powerpoint/2010/main" val="15685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1174</Words>
  <Application>Microsoft Office PowerPoint</Application>
  <PresentationFormat>Personalizar</PresentationFormat>
  <Paragraphs>148</Paragraphs>
  <Slides>22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Slide 1</vt:lpstr>
      <vt:lpstr>    AGENDA</vt:lpstr>
      <vt:lpstr>  DESAFIOS DA GESTÃO MUNICIPAL</vt:lpstr>
      <vt:lpstr>  DESAFIOS DA GESTÃO MUNICIPAL</vt:lpstr>
      <vt:lpstr>DESAFIOS DA GESTÃO MUNICIPAL: EDUCAÇÃO</vt:lpstr>
      <vt:lpstr>DESAFIOS DA GESTÃO MUNICIPAL: SAÚDE</vt:lpstr>
      <vt:lpstr>DESAFIOS DA GESTÃO MUNICIPAL: E A GESTÃO FISCAL?</vt:lpstr>
      <vt:lpstr>DESAFIOS DA GESTÃO MUNICIPAL: E A GESTÃO FISCAL?</vt:lpstr>
      <vt:lpstr>DESAFIOS DA GESTÃO MUNICIPAL: E A GESTÃO FISCAL?</vt:lpstr>
      <vt:lpstr>Slide 10</vt:lpstr>
      <vt:lpstr>GOVERNANÇA: DEFINIÇÃO</vt:lpstr>
      <vt:lpstr>BALANCED SCORECARD (BSC): MODELO PADRÃO</vt:lpstr>
      <vt:lpstr>BSC DO MINISTÉRIO DA AGRICULTURA, PECUÁRIA E ABASTECIMENTO (MAPA)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   FONTES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 Lino de Brito</dc:creator>
  <cp:lastModifiedBy>IrmaBC</cp:lastModifiedBy>
  <cp:revision>90</cp:revision>
  <dcterms:created xsi:type="dcterms:W3CDTF">2019-04-24T19:33:56Z</dcterms:created>
  <dcterms:modified xsi:type="dcterms:W3CDTF">2019-06-06T12:54:28Z</dcterms:modified>
</cp:coreProperties>
</file>