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0"/>
  </p:notesMasterIdLst>
  <p:sldIdLst>
    <p:sldId id="290" r:id="rId2"/>
    <p:sldId id="312" r:id="rId3"/>
    <p:sldId id="347" r:id="rId4"/>
    <p:sldId id="345" r:id="rId5"/>
    <p:sldId id="361" r:id="rId6"/>
    <p:sldId id="348" r:id="rId7"/>
    <p:sldId id="363" r:id="rId8"/>
    <p:sldId id="364" r:id="rId9"/>
    <p:sldId id="365" r:id="rId10"/>
    <p:sldId id="366" r:id="rId11"/>
    <p:sldId id="367" r:id="rId12"/>
    <p:sldId id="369" r:id="rId13"/>
    <p:sldId id="370" r:id="rId14"/>
    <p:sldId id="368" r:id="rId15"/>
    <p:sldId id="349" r:id="rId16"/>
    <p:sldId id="329" r:id="rId17"/>
    <p:sldId id="315" r:id="rId18"/>
    <p:sldId id="316" r:id="rId19"/>
    <p:sldId id="338" r:id="rId20"/>
    <p:sldId id="327" r:id="rId21"/>
    <p:sldId id="341" r:id="rId22"/>
    <p:sldId id="342" r:id="rId23"/>
    <p:sldId id="351" r:id="rId24"/>
    <p:sldId id="360" r:id="rId25"/>
    <p:sldId id="302" r:id="rId26"/>
    <p:sldId id="305" r:id="rId27"/>
    <p:sldId id="354" r:id="rId28"/>
    <p:sldId id="352" r:id="rId29"/>
    <p:sldId id="353" r:id="rId30"/>
    <p:sldId id="355" r:id="rId31"/>
    <p:sldId id="357" r:id="rId32"/>
    <p:sldId id="350" r:id="rId33"/>
    <p:sldId id="356" r:id="rId34"/>
    <p:sldId id="358" r:id="rId35"/>
    <p:sldId id="359" r:id="rId36"/>
    <p:sldId id="371" r:id="rId37"/>
    <p:sldId id="297" r:id="rId38"/>
    <p:sldId id="328" r:id="rId39"/>
  </p:sldIdLst>
  <p:sldSz cx="9144000" cy="6858000" type="screen4x3"/>
  <p:notesSz cx="6797675" cy="9926638"/>
  <p:defaultTextStyle>
    <a:defPPr>
      <a:defRPr lang="pt-B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94" d="100"/>
          <a:sy n="94" d="100"/>
        </p:scale>
        <p:origin x="-108"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3180A62-CBED-4853-A3D2-903A6FA14C20}" type="datetimeFigureOut">
              <a:rPr lang="pt-BR"/>
              <a:pPr>
                <a:defRPr/>
              </a:pPr>
              <a:t>06/06/2019</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A3644F1D-2719-4648-B7CB-C4BC8BC1BD75}"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Triângulo retângulo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upo 15"/>
          <p:cNvGrpSpPr>
            <a:grpSpLocks/>
          </p:cNvGrpSpPr>
          <p:nvPr/>
        </p:nvGrpSpPr>
        <p:grpSpPr bwMode="auto">
          <a:xfrm>
            <a:off x="-3175" y="4953000"/>
            <a:ext cx="9147175" cy="1911350"/>
            <a:chOff x="-3765" y="4832896"/>
            <a:chExt cx="9147765" cy="2032192"/>
          </a:xfrm>
        </p:grpSpPr>
        <p:sp>
          <p:nvSpPr>
            <p:cNvPr id="6" name="Forma liv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7" name="Forma livre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pt-BR">
                <a:latin typeface="Arial" charset="0"/>
                <a:cs typeface="Arial" charset="0"/>
              </a:endParaRPr>
            </a:p>
          </p:txBody>
        </p:sp>
        <p:sp>
          <p:nvSpPr>
            <p:cNvPr id="8" name="Forma liv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Conector reto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ítul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pt-BR" smtClean="0"/>
              <a:t>Clique para editar o estilo do título mestre</a:t>
            </a:r>
            <a:endParaRPr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11" name="Espaço Reservado para Data 29"/>
          <p:cNvSpPr>
            <a:spLocks noGrp="1"/>
          </p:cNvSpPr>
          <p:nvPr>
            <p:ph type="dt" sz="half" idx="10"/>
          </p:nvPr>
        </p:nvSpPr>
        <p:spPr/>
        <p:txBody>
          <a:bodyPr/>
          <a:lstStyle>
            <a:lvl1pPr>
              <a:defRPr>
                <a:solidFill>
                  <a:srgbClr val="FFFFFF"/>
                </a:solidFill>
              </a:defRPr>
            </a:lvl1pPr>
            <a:extLst/>
          </a:lstStyle>
          <a:p>
            <a:pPr>
              <a:defRPr/>
            </a:pPr>
            <a:fld id="{0444AC8E-0C27-4A94-A5B7-7E093004C4C0}" type="datetimeFigureOut">
              <a:rPr lang="pt-BR"/>
              <a:pPr>
                <a:defRPr/>
              </a:pPr>
              <a:t>06/06/2019</a:t>
            </a:fld>
            <a:endParaRPr lang="pt-BR"/>
          </a:p>
        </p:txBody>
      </p:sp>
      <p:sp>
        <p:nvSpPr>
          <p:cNvPr id="12" name="Espaço Reservado para Rodapé 18"/>
          <p:cNvSpPr>
            <a:spLocks noGrp="1"/>
          </p:cNvSpPr>
          <p:nvPr>
            <p:ph type="ftr" sz="quarter" idx="11"/>
          </p:nvPr>
        </p:nvSpPr>
        <p:spPr/>
        <p:txBody>
          <a:bodyPr/>
          <a:lstStyle>
            <a:lvl1pPr>
              <a:defRPr>
                <a:solidFill>
                  <a:schemeClr val="accent1">
                    <a:tint val="20000"/>
                  </a:schemeClr>
                </a:solidFill>
              </a:defRPr>
            </a:lvl1pPr>
            <a:extLst/>
          </a:lstStyle>
          <a:p>
            <a:pPr>
              <a:defRPr/>
            </a:pPr>
            <a:endParaRPr lang="pt-BR"/>
          </a:p>
        </p:txBody>
      </p:sp>
      <p:sp>
        <p:nvSpPr>
          <p:cNvPr id="13" name="Espaço Reservado para Número de Slide 26"/>
          <p:cNvSpPr>
            <a:spLocks noGrp="1"/>
          </p:cNvSpPr>
          <p:nvPr>
            <p:ph type="sldNum" sz="quarter" idx="12"/>
          </p:nvPr>
        </p:nvSpPr>
        <p:spPr/>
        <p:txBody>
          <a:bodyPr/>
          <a:lstStyle>
            <a:lvl1pPr>
              <a:defRPr>
                <a:solidFill>
                  <a:srgbClr val="FFFFFF"/>
                </a:solidFill>
              </a:defRPr>
            </a:lvl1pPr>
          </a:lstStyle>
          <a:p>
            <a:pPr>
              <a:defRPr/>
            </a:pPr>
            <a:fld id="{369F762E-EE87-404F-AD38-9DA0F3696F70}"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814129C6-65F3-4A0D-B7AD-298FB5A20BF4}" type="datetimeFigureOut">
              <a:rPr lang="pt-BR"/>
              <a:pPr>
                <a:defRPr/>
              </a:pPr>
              <a:t>06/06/2019</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33311508-B13D-4696-9499-9F7D8E71AC3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7BA8A57C-604A-43C9-9955-7119BC5077E7}" type="datetimeFigureOut">
              <a:rPr lang="pt-BR"/>
              <a:pPr>
                <a:defRPr/>
              </a:pPr>
              <a:t>06/06/2019</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5181E7B7-0742-42C4-A73A-30731F52E541}"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Título 6"/>
          <p:cNvSpPr>
            <a:spLocks noGrp="1"/>
          </p:cNvSpPr>
          <p:nvPr>
            <p:ph type="title"/>
          </p:nvPr>
        </p:nvSpPr>
        <p:spPr/>
        <p:txBody>
          <a:bodyPr rtlCol="0"/>
          <a:lstStyle>
            <a:extLst/>
          </a:lstStyle>
          <a:p>
            <a:r>
              <a:rPr lang="pt-BR" smtClean="0"/>
              <a:t>Clique para editar o estilo do título mestre</a:t>
            </a:r>
            <a:endParaRPr lang="en-US"/>
          </a:p>
        </p:txBody>
      </p:sp>
      <p:sp>
        <p:nvSpPr>
          <p:cNvPr id="4" name="Espaço Reservado para Data 9"/>
          <p:cNvSpPr>
            <a:spLocks noGrp="1"/>
          </p:cNvSpPr>
          <p:nvPr>
            <p:ph type="dt" sz="half" idx="10"/>
          </p:nvPr>
        </p:nvSpPr>
        <p:spPr/>
        <p:txBody>
          <a:bodyPr/>
          <a:lstStyle>
            <a:lvl1pPr>
              <a:defRPr/>
            </a:lvl1pPr>
          </a:lstStyle>
          <a:p>
            <a:pPr>
              <a:defRPr/>
            </a:pPr>
            <a:fld id="{7EF7E0A0-7A0B-4C49-8D66-973C4A40F1BE}" type="datetimeFigureOut">
              <a:rPr lang="pt-BR"/>
              <a:pPr>
                <a:defRPr/>
              </a:pPr>
              <a:t>06/06/2019</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29B7EAA2-4BCB-4D2D-90EA-B6F626245986}"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Divisa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Divisa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ítul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fld id="{8F8ACBDF-9881-48EE-B8F8-2119BA4E3180}" type="datetimeFigureOut">
              <a:rPr lang="pt-BR"/>
              <a:pPr>
                <a:defRPr/>
              </a:pPr>
              <a:t>06/06/2019</a:t>
            </a:fld>
            <a:endParaRPr lang="pt-BR"/>
          </a:p>
        </p:txBody>
      </p:sp>
      <p:sp>
        <p:nvSpPr>
          <p:cNvPr id="7" name="Espaço Reservado para Rodapé 4"/>
          <p:cNvSpPr>
            <a:spLocks noGrp="1"/>
          </p:cNvSpPr>
          <p:nvPr>
            <p:ph type="ftr" sz="quarter" idx="11"/>
          </p:nvPr>
        </p:nvSpPr>
        <p:spPr/>
        <p:txBody>
          <a:bodyPr/>
          <a:lstStyle>
            <a:lvl1pPr>
              <a:defRPr/>
            </a:lvl1pPr>
            <a:extLst/>
          </a:lstStyle>
          <a:p>
            <a:pPr>
              <a:defRPr/>
            </a:pPr>
            <a:endParaRPr lang="pt-BR"/>
          </a:p>
        </p:txBody>
      </p:sp>
      <p:sp>
        <p:nvSpPr>
          <p:cNvPr id="8" name="Espaço Reservado para Número de Slide 5"/>
          <p:cNvSpPr>
            <a:spLocks noGrp="1"/>
          </p:cNvSpPr>
          <p:nvPr>
            <p:ph type="sldNum" sz="quarter" idx="12"/>
          </p:nvPr>
        </p:nvSpPr>
        <p:spPr/>
        <p:txBody>
          <a:bodyPr/>
          <a:lstStyle>
            <a:lvl1pPr>
              <a:defRPr/>
            </a:lvl1pPr>
          </a:lstStyle>
          <a:p>
            <a:pPr>
              <a:defRPr/>
            </a:pPr>
            <a:fld id="{DF27339F-3611-4715-9457-CB79B07D2FA2}"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Título 7"/>
          <p:cNvSpPr>
            <a:spLocks noGrp="1"/>
          </p:cNvSpPr>
          <p:nvPr>
            <p:ph type="title"/>
          </p:nvPr>
        </p:nvSpPr>
        <p:spPr/>
        <p:txBody>
          <a:bodyPr rtlCol="0"/>
          <a:lstStyle>
            <a:extLst/>
          </a:lstStyle>
          <a:p>
            <a:r>
              <a:rPr lang="pt-BR" smtClean="0"/>
              <a:t>Clique para editar o estilo do título mestre</a:t>
            </a:r>
            <a:endParaRPr lang="en-US"/>
          </a:p>
        </p:txBody>
      </p:sp>
      <p:sp>
        <p:nvSpPr>
          <p:cNvPr id="5" name="Espaço Reservado para Data 4"/>
          <p:cNvSpPr>
            <a:spLocks noGrp="1"/>
          </p:cNvSpPr>
          <p:nvPr>
            <p:ph type="dt" sz="half" idx="10"/>
          </p:nvPr>
        </p:nvSpPr>
        <p:spPr/>
        <p:txBody>
          <a:bodyPr/>
          <a:lstStyle>
            <a:lvl1pPr>
              <a:defRPr/>
            </a:lvl1pPr>
            <a:extLst/>
          </a:lstStyle>
          <a:p>
            <a:pPr>
              <a:defRPr/>
            </a:pPr>
            <a:fld id="{BC1066F8-2BE8-4156-9331-6A7839D7318A}" type="datetimeFigureOut">
              <a:rPr lang="pt-BR"/>
              <a:pPr>
                <a:defRPr/>
              </a:pPr>
              <a:t>06/06/2019</a:t>
            </a:fld>
            <a:endParaRPr lang="pt-BR"/>
          </a:p>
        </p:txBody>
      </p:sp>
      <p:sp>
        <p:nvSpPr>
          <p:cNvPr id="6" name="Espaço Reservado para Rodapé 5"/>
          <p:cNvSpPr>
            <a:spLocks noGrp="1"/>
          </p:cNvSpPr>
          <p:nvPr>
            <p:ph type="ftr" sz="quarter" idx="11"/>
          </p:nvPr>
        </p:nvSpPr>
        <p:spPr/>
        <p:txBody>
          <a:bodyPr/>
          <a:lstStyle>
            <a:lvl1pPr>
              <a:defRPr/>
            </a:lvl1pPr>
            <a:extLst/>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lstStyle>
          <a:p>
            <a:pPr>
              <a:defRPr/>
            </a:pPr>
            <a:fld id="{88FB7DB9-E47A-45CE-A927-0C061870AD0A}"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lstStyle>
            <a:lvl1pPr>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lvl1pPr>
              <a:defRPr/>
            </a:lvl1pPr>
            <a:extLst/>
          </a:lstStyle>
          <a:p>
            <a:pPr>
              <a:defRPr/>
            </a:pPr>
            <a:fld id="{E5F983D9-65EB-4C08-87FD-6809A6BC5EF1}" type="datetimeFigureOut">
              <a:rPr lang="pt-BR"/>
              <a:pPr>
                <a:defRPr/>
              </a:pPr>
              <a:t>06/06/2019</a:t>
            </a:fld>
            <a:endParaRPr lang="pt-BR"/>
          </a:p>
        </p:txBody>
      </p:sp>
      <p:sp>
        <p:nvSpPr>
          <p:cNvPr id="8" name="Espaço Reservado para Rodapé 7"/>
          <p:cNvSpPr>
            <a:spLocks noGrp="1"/>
          </p:cNvSpPr>
          <p:nvPr>
            <p:ph type="ftr" sz="quarter" idx="11"/>
          </p:nvPr>
        </p:nvSpPr>
        <p:spPr/>
        <p:txBody>
          <a:bodyPr/>
          <a:lstStyle>
            <a:lvl1pPr>
              <a:defRPr/>
            </a:lvl1pPr>
            <a:extLst/>
          </a:lstStyle>
          <a:p>
            <a:pPr>
              <a:defRPr/>
            </a:pPr>
            <a:endParaRPr lang="pt-BR"/>
          </a:p>
        </p:txBody>
      </p:sp>
      <p:sp>
        <p:nvSpPr>
          <p:cNvPr id="9" name="Espaço Reservado para Número de Slide 8"/>
          <p:cNvSpPr>
            <a:spLocks noGrp="1"/>
          </p:cNvSpPr>
          <p:nvPr>
            <p:ph type="sldNum" sz="quarter" idx="12"/>
          </p:nvPr>
        </p:nvSpPr>
        <p:spPr/>
        <p:txBody>
          <a:bodyPr/>
          <a:lstStyle>
            <a:lvl1pPr>
              <a:defRPr/>
            </a:lvl1pPr>
          </a:lstStyle>
          <a:p>
            <a:pPr>
              <a:defRPr/>
            </a:pPr>
            <a:fld id="{4165E44B-BE56-4F31-80C2-35C30448FB15}" type="slidenum">
              <a:rPr lang="pt-BR"/>
              <a:pPr>
                <a:defRPr/>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extLst/>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lvl1pPr>
              <a:defRPr/>
            </a:lvl1pPr>
            <a:extLst/>
          </a:lstStyle>
          <a:p>
            <a:pPr>
              <a:defRPr/>
            </a:pPr>
            <a:fld id="{62152A71-85B8-4421-BDD2-785B396546B7}" type="datetimeFigureOut">
              <a:rPr lang="pt-BR"/>
              <a:pPr>
                <a:defRPr/>
              </a:pPr>
              <a:t>06/06/2019</a:t>
            </a:fld>
            <a:endParaRPr lang="pt-BR"/>
          </a:p>
        </p:txBody>
      </p:sp>
      <p:sp>
        <p:nvSpPr>
          <p:cNvPr id="4" name="Espaço Reservado para Rodapé 3"/>
          <p:cNvSpPr>
            <a:spLocks noGrp="1"/>
          </p:cNvSpPr>
          <p:nvPr>
            <p:ph type="ftr" sz="quarter" idx="11"/>
          </p:nvPr>
        </p:nvSpPr>
        <p:spPr/>
        <p:txBody>
          <a:bodyPr/>
          <a:lstStyle>
            <a:lvl1pPr>
              <a:defRPr/>
            </a:lvl1pPr>
            <a:extLst/>
          </a:lstStyle>
          <a:p>
            <a:pPr>
              <a:defRPr/>
            </a:pPr>
            <a:endParaRPr lang="pt-BR"/>
          </a:p>
        </p:txBody>
      </p:sp>
      <p:sp>
        <p:nvSpPr>
          <p:cNvPr id="5" name="Espaço Reservado para Número de Slide 4"/>
          <p:cNvSpPr>
            <a:spLocks noGrp="1"/>
          </p:cNvSpPr>
          <p:nvPr>
            <p:ph type="sldNum" sz="quarter" idx="12"/>
          </p:nvPr>
        </p:nvSpPr>
        <p:spPr/>
        <p:txBody>
          <a:bodyPr/>
          <a:lstStyle>
            <a:lvl1pPr>
              <a:defRPr/>
            </a:lvl1pPr>
          </a:lstStyle>
          <a:p>
            <a:pPr>
              <a:defRPr/>
            </a:pPr>
            <a:fld id="{FD31C444-B545-4293-88E8-9FD10C2FCF45}"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p:cNvSpPr>
            <a:spLocks noGrp="1"/>
          </p:cNvSpPr>
          <p:nvPr>
            <p:ph type="dt" sz="half" idx="10"/>
          </p:nvPr>
        </p:nvSpPr>
        <p:spPr/>
        <p:txBody>
          <a:bodyPr/>
          <a:lstStyle>
            <a:lvl1pPr>
              <a:defRPr/>
            </a:lvl1pPr>
          </a:lstStyle>
          <a:p>
            <a:pPr>
              <a:defRPr/>
            </a:pPr>
            <a:fld id="{B09D40DE-43BC-4CBA-8614-5560A36E1258}" type="datetimeFigureOut">
              <a:rPr lang="pt-BR"/>
              <a:pPr>
                <a:defRPr/>
              </a:pPr>
              <a:t>06/06/2019</a:t>
            </a:fld>
            <a:endParaRPr lang="pt-BR"/>
          </a:p>
        </p:txBody>
      </p:sp>
      <p:sp>
        <p:nvSpPr>
          <p:cNvPr id="3" name="Espaço Reservado para Rodapé 21"/>
          <p:cNvSpPr>
            <a:spLocks noGrp="1"/>
          </p:cNvSpPr>
          <p:nvPr>
            <p:ph type="ftr" sz="quarter" idx="11"/>
          </p:nvPr>
        </p:nvSpPr>
        <p:spPr/>
        <p:txBody>
          <a:bodyPr/>
          <a:lstStyle>
            <a:lvl1pPr>
              <a:defRPr/>
            </a:lvl1pPr>
          </a:lstStyle>
          <a:p>
            <a:pPr>
              <a:defRPr/>
            </a:pPr>
            <a:endParaRPr lang="pt-BR"/>
          </a:p>
        </p:txBody>
      </p:sp>
      <p:sp>
        <p:nvSpPr>
          <p:cNvPr id="4" name="Espaço Reservado para Número de Slide 17"/>
          <p:cNvSpPr>
            <a:spLocks noGrp="1"/>
          </p:cNvSpPr>
          <p:nvPr>
            <p:ph type="sldNum" sz="quarter" idx="12"/>
          </p:nvPr>
        </p:nvSpPr>
        <p:spPr/>
        <p:txBody>
          <a:bodyPr/>
          <a:lstStyle>
            <a:lvl1pPr>
              <a:defRPr/>
            </a:lvl1pPr>
          </a:lstStyle>
          <a:p>
            <a:pPr>
              <a:defRPr/>
            </a:pPr>
            <a:fld id="{221BB592-110C-42ED-84D4-73856A4AA3BA}"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lvl1pPr>
              <a:defRPr/>
            </a:lvl1pPr>
            <a:extLst/>
          </a:lstStyle>
          <a:p>
            <a:pPr>
              <a:defRPr/>
            </a:pPr>
            <a:fld id="{8149C0FE-1A7D-4A49-861C-C882ABCB3D2D}" type="datetimeFigureOut">
              <a:rPr lang="pt-BR"/>
              <a:pPr>
                <a:defRPr/>
              </a:pPr>
              <a:t>06/06/2019</a:t>
            </a:fld>
            <a:endParaRPr lang="pt-BR"/>
          </a:p>
        </p:txBody>
      </p:sp>
      <p:sp>
        <p:nvSpPr>
          <p:cNvPr id="6" name="Espaço Reservado para Rodapé 5"/>
          <p:cNvSpPr>
            <a:spLocks noGrp="1"/>
          </p:cNvSpPr>
          <p:nvPr>
            <p:ph type="ftr" sz="quarter" idx="11"/>
          </p:nvPr>
        </p:nvSpPr>
        <p:spPr/>
        <p:txBody>
          <a:bodyPr/>
          <a:lstStyle>
            <a:lvl1pPr>
              <a:defRPr/>
            </a:lvl1pPr>
            <a:extLst/>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lstStyle>
          <a:p>
            <a:pPr>
              <a:defRPr/>
            </a:pPr>
            <a:fld id="{256CDEFB-C88A-4784-A972-53939ECEC2FA}" type="slidenum">
              <a:rPr lang="pt-BR"/>
              <a:pPr>
                <a:defRPr/>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orma livre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6" name="Forma livre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pt-BR">
              <a:latin typeface="Arial" charset="0"/>
              <a:cs typeface="Arial" charset="0"/>
            </a:endParaRPr>
          </a:p>
        </p:txBody>
      </p:sp>
      <p:sp>
        <p:nvSpPr>
          <p:cNvPr id="7" name="Triângulo retângulo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Conector reto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Divisa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Divisa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Espaço Reservado para Texto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pt-BR" noProof="0" smtClean="0"/>
              <a:t>Clique no ícone para adicionar uma imagem</a:t>
            </a:r>
            <a:endParaRPr lang="en-US" noProof="0" dirty="0"/>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pt-BR" smtClean="0"/>
              <a:t>Clique para editar o estilo do título mestre</a:t>
            </a:r>
            <a:endParaRPr lang="en-US"/>
          </a:p>
        </p:txBody>
      </p:sp>
      <p:sp>
        <p:nvSpPr>
          <p:cNvPr id="11" name="Espaço Reservado para Data 4"/>
          <p:cNvSpPr>
            <a:spLocks noGrp="1"/>
          </p:cNvSpPr>
          <p:nvPr>
            <p:ph type="dt" sz="half" idx="10"/>
          </p:nvPr>
        </p:nvSpPr>
        <p:spPr/>
        <p:txBody>
          <a:bodyPr/>
          <a:lstStyle>
            <a:lvl1pPr>
              <a:defRPr>
                <a:solidFill>
                  <a:schemeClr val="tx1"/>
                </a:solidFill>
              </a:defRPr>
            </a:lvl1pPr>
            <a:extLst/>
          </a:lstStyle>
          <a:p>
            <a:pPr>
              <a:defRPr/>
            </a:pPr>
            <a:fld id="{F7662324-E899-4670-9ECF-71C936FE096E}" type="datetimeFigureOut">
              <a:rPr lang="pt-BR"/>
              <a:pPr>
                <a:defRPr/>
              </a:pPr>
              <a:t>06/06/2019</a:t>
            </a:fld>
            <a:endParaRPr lang="pt-BR"/>
          </a:p>
        </p:txBody>
      </p:sp>
      <p:sp>
        <p:nvSpPr>
          <p:cNvPr id="12" name="Espaço Reservado para Rodapé 5"/>
          <p:cNvSpPr>
            <a:spLocks noGrp="1"/>
          </p:cNvSpPr>
          <p:nvPr>
            <p:ph type="ftr" sz="quarter" idx="11"/>
          </p:nvPr>
        </p:nvSpPr>
        <p:spPr/>
        <p:txBody>
          <a:bodyPr/>
          <a:lstStyle>
            <a:lvl1pPr>
              <a:defRPr>
                <a:solidFill>
                  <a:schemeClr val="tx1"/>
                </a:solidFill>
              </a:defRPr>
            </a:lvl1pPr>
            <a:extLst/>
          </a:lstStyle>
          <a:p>
            <a:pPr>
              <a:defRPr/>
            </a:pPr>
            <a:endParaRPr lang="pt-BR"/>
          </a:p>
        </p:txBody>
      </p:sp>
      <p:sp>
        <p:nvSpPr>
          <p:cNvPr id="13" name="Espaço Reservado para Número de Slide 6"/>
          <p:cNvSpPr>
            <a:spLocks noGrp="1"/>
          </p:cNvSpPr>
          <p:nvPr>
            <p:ph type="sldNum" sz="quarter" idx="12"/>
          </p:nvPr>
        </p:nvSpPr>
        <p:spPr/>
        <p:txBody>
          <a:bodyPr/>
          <a:lstStyle>
            <a:lvl1pPr>
              <a:defRPr/>
            </a:lvl1pPr>
          </a:lstStyle>
          <a:p>
            <a:pPr>
              <a:defRPr/>
            </a:pPr>
            <a:fld id="{EAF65082-2A24-4A14-B16E-99D2D91D3C8A}"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a livre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1027" name="Forma livre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pt-BR">
              <a:latin typeface="Arial" charset="0"/>
              <a:cs typeface="Arial" charset="0"/>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pt-BR" smtClean="0"/>
              <a:t>Clique para editar o estilo do título mestre</a:t>
            </a:r>
            <a:endParaRPr lang="en-US"/>
          </a:p>
        </p:txBody>
      </p:sp>
      <p:sp>
        <p:nvSpPr>
          <p:cNvPr id="1033" name="Espaço Reservado para Texto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0" name="Espaço Reservado para Data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CAD9A4BF-B1C9-4E9D-9216-4EC525218E23}" type="datetimeFigureOut">
              <a:rPr lang="pt-BR"/>
              <a:pPr>
                <a:defRPr/>
              </a:pPr>
              <a:t>06/06/2019</a:t>
            </a:fld>
            <a:endParaRPr lang="pt-BR"/>
          </a:p>
        </p:txBody>
      </p:sp>
      <p:sp>
        <p:nvSpPr>
          <p:cNvPr id="22" name="Espaço Reservado para Rodapé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pt-BR"/>
          </a:p>
        </p:txBody>
      </p:sp>
      <p:sp>
        <p:nvSpPr>
          <p:cNvPr id="18" name="Espaço Reservado para Número de Slide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Arial" charset="0"/>
                <a:cs typeface="Arial" charset="0"/>
              </a:defRPr>
            </a:lvl1pPr>
          </a:lstStyle>
          <a:p>
            <a:pPr>
              <a:defRPr/>
            </a:pPr>
            <a:fld id="{D277EAAE-40CC-454E-9EF3-9B968991049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145" r:id="rId1"/>
    <p:sldLayoutId id="2147484141" r:id="rId2"/>
    <p:sldLayoutId id="2147484146" r:id="rId3"/>
    <p:sldLayoutId id="2147484147" r:id="rId4"/>
    <p:sldLayoutId id="2147484148" r:id="rId5"/>
    <p:sldLayoutId id="2147484149" r:id="rId6"/>
    <p:sldLayoutId id="2147484142" r:id="rId7"/>
    <p:sldLayoutId id="2147484150" r:id="rId8"/>
    <p:sldLayoutId id="2147484151" r:id="rId9"/>
    <p:sldLayoutId id="2147484143" r:id="rId10"/>
    <p:sldLayoutId id="214748414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caio.nogueira@fazenda.gov.br" TargetMode="External"/><Relationship Id="rId2" Type="http://schemas.openxmlformats.org/officeDocument/2006/relationships/hyperlink" Target="mailto:antonio.c.oliveira@fazenda.gov.br"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mailto:cleide-maria.costa@fazenda.gov.b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ucp.df@fazenda.gov.br"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3713" y="1916113"/>
            <a:ext cx="7380287" cy="1470025"/>
          </a:xfrm>
        </p:spPr>
        <p:txBody>
          <a:bodyPr rtlCol="0">
            <a:normAutofit fontScale="90000"/>
          </a:bodyPr>
          <a:lstStyle/>
          <a:p>
            <a:pPr eaLnBrk="1" fontAlgn="auto" hangingPunct="1">
              <a:spcAft>
                <a:spcPts val="0"/>
              </a:spcAft>
              <a:defRPr/>
            </a:pPr>
            <a:r>
              <a:rPr lang="pt-BR" sz="2400" dirty="0" smtClean="0"/>
              <a:t/>
            </a:r>
            <a:br>
              <a:rPr lang="pt-BR" sz="2400" dirty="0" smtClean="0"/>
            </a:br>
            <a:r>
              <a:rPr lang="pt-BR" sz="2400" dirty="0" smtClean="0"/>
              <a:t/>
            </a:r>
            <a:br>
              <a:rPr lang="pt-BR" sz="2400" dirty="0" smtClean="0"/>
            </a:br>
            <a:r>
              <a:rPr lang="pt-BR" dirty="0" smtClean="0"/>
              <a:t/>
            </a:r>
            <a:br>
              <a:rPr lang="pt-BR" dirty="0" smtClean="0"/>
            </a:br>
            <a:endParaRPr lang="pt-BR" dirty="0" smtClean="0"/>
          </a:p>
        </p:txBody>
      </p:sp>
      <p:sp>
        <p:nvSpPr>
          <p:cNvPr id="9219" name="CaixaDeTexto 3"/>
          <p:cNvSpPr txBox="1">
            <a:spLocks noChangeArrowheads="1"/>
          </p:cNvSpPr>
          <p:nvPr/>
        </p:nvSpPr>
        <p:spPr bwMode="auto">
          <a:xfrm>
            <a:off x="250825" y="5705475"/>
            <a:ext cx="8569325" cy="892175"/>
          </a:xfrm>
          <a:prstGeom prst="rect">
            <a:avLst/>
          </a:prstGeom>
          <a:noFill/>
          <a:ln w="9525">
            <a:noFill/>
            <a:miter lim="800000"/>
            <a:headEnd/>
            <a:tailEnd/>
          </a:ln>
        </p:spPr>
        <p:txBody>
          <a:bodyPr>
            <a:spAutoFit/>
          </a:bodyPr>
          <a:lstStyle/>
          <a:p>
            <a:pPr algn="ctr" eaLnBrk="1" hangingPunct="1"/>
            <a:r>
              <a:rPr lang="pt-BR" sz="2600" b="1"/>
              <a:t>Programa Nacional de Apoio à Gestão Administrativa e Fiscal dos Municípios Brasileiros - PNAFM</a:t>
            </a:r>
          </a:p>
        </p:txBody>
      </p:sp>
      <p:pic>
        <p:nvPicPr>
          <p:cNvPr id="9220" name="Imagem 4" descr="Logo 2016 final.png"/>
          <p:cNvPicPr>
            <a:picLocks noChangeAspect="1"/>
          </p:cNvPicPr>
          <p:nvPr/>
        </p:nvPicPr>
        <p:blipFill>
          <a:blip r:embed="rId2" cstate="print"/>
          <a:srcRect/>
          <a:stretch>
            <a:fillRect/>
          </a:stretch>
        </p:blipFill>
        <p:spPr bwMode="auto">
          <a:xfrm>
            <a:off x="179388" y="404813"/>
            <a:ext cx="3729037" cy="3168650"/>
          </a:xfrm>
          <a:prstGeom prst="rect">
            <a:avLst/>
          </a:prstGeom>
          <a:noFill/>
          <a:ln w="9525">
            <a:noFill/>
            <a:miter lim="800000"/>
            <a:headEnd/>
            <a:tailEnd/>
          </a:ln>
        </p:spPr>
      </p:pic>
      <p:sp>
        <p:nvSpPr>
          <p:cNvPr id="9221" name="CaixaDeTexto 4"/>
          <p:cNvSpPr txBox="1">
            <a:spLocks noChangeArrowheads="1"/>
          </p:cNvSpPr>
          <p:nvPr/>
        </p:nvSpPr>
        <p:spPr bwMode="auto">
          <a:xfrm>
            <a:off x="4140200" y="908050"/>
            <a:ext cx="4535488" cy="369888"/>
          </a:xfrm>
          <a:prstGeom prst="rect">
            <a:avLst/>
          </a:prstGeom>
          <a:noFill/>
          <a:ln w="9525">
            <a:noFill/>
            <a:miter lim="800000"/>
            <a:headEnd/>
            <a:tailEnd/>
          </a:ln>
        </p:spPr>
        <p:txBody>
          <a:bodyPr>
            <a:spAutoFit/>
          </a:bodyPr>
          <a:lstStyle/>
          <a:p>
            <a:pPr eaLnBrk="1" hangingPunct="1"/>
            <a:endParaRPr lang="pt-BR"/>
          </a:p>
        </p:txBody>
      </p:sp>
      <p:sp>
        <p:nvSpPr>
          <p:cNvPr id="9222" name="Retângulo 5"/>
          <p:cNvSpPr>
            <a:spLocks noChangeArrowheads="1"/>
          </p:cNvSpPr>
          <p:nvPr/>
        </p:nvSpPr>
        <p:spPr bwMode="auto">
          <a:xfrm>
            <a:off x="3924300" y="549275"/>
            <a:ext cx="5111750" cy="2370138"/>
          </a:xfrm>
          <a:prstGeom prst="rect">
            <a:avLst/>
          </a:prstGeom>
          <a:noFill/>
          <a:ln w="9525">
            <a:noFill/>
            <a:miter lim="800000"/>
            <a:headEnd/>
            <a:tailEnd/>
          </a:ln>
        </p:spPr>
        <p:txBody>
          <a:bodyPr>
            <a:spAutoFit/>
          </a:bodyPr>
          <a:lstStyle/>
          <a:p>
            <a:pPr algn="ctr" eaLnBrk="1" hangingPunct="1"/>
            <a:r>
              <a:rPr lang="pt-BR" sz="4400" b="1">
                <a:solidFill>
                  <a:srgbClr val="0070C0"/>
                </a:solidFill>
              </a:rPr>
              <a:t>COORDENAÇÃO FINANCEIRA</a:t>
            </a:r>
          </a:p>
          <a:p>
            <a:pPr algn="ctr" eaLnBrk="1" hangingPunct="1"/>
            <a:r>
              <a:rPr lang="pt-BR" sz="2800" b="1"/>
              <a:t>PNAFM III</a:t>
            </a:r>
          </a:p>
          <a:p>
            <a:pPr algn="ctr" eaLnBrk="1" hangingPunct="1"/>
            <a:r>
              <a:rPr lang="pt-BR" sz="3200" b="1">
                <a:latin typeface="Aparajita" pitchFamily="34" charset="0"/>
                <a:cs typeface="Aparajita" pitchFamily="34" charset="0"/>
              </a:rPr>
              <a:t>NORMAS E ORIENTAÇÕES</a:t>
            </a:r>
          </a:p>
        </p:txBody>
      </p:sp>
      <p:sp>
        <p:nvSpPr>
          <p:cNvPr id="9223" name="CaixaDeTexto 10"/>
          <p:cNvSpPr txBox="1">
            <a:spLocks noChangeArrowheads="1"/>
          </p:cNvSpPr>
          <p:nvPr/>
        </p:nvSpPr>
        <p:spPr bwMode="auto">
          <a:xfrm>
            <a:off x="4284663" y="4076700"/>
            <a:ext cx="4679950" cy="584200"/>
          </a:xfrm>
          <a:prstGeom prst="rect">
            <a:avLst/>
          </a:prstGeom>
          <a:noFill/>
          <a:ln w="9525">
            <a:noFill/>
            <a:miter lim="800000"/>
            <a:headEnd/>
            <a:tailEnd/>
          </a:ln>
        </p:spPr>
        <p:txBody>
          <a:bodyPr>
            <a:spAutoFit/>
          </a:bodyPr>
          <a:lstStyle/>
          <a:p>
            <a:pPr algn="ctr" eaLnBrk="1" hangingPunct="1"/>
            <a:r>
              <a:rPr lang="pt-BR" sz="3200" b="1">
                <a:latin typeface="Aparajita" pitchFamily="34" charset="0"/>
                <a:cs typeface="Aparajita" pitchFamily="34" charset="0"/>
              </a:rPr>
              <a:t>São Paulo/SP, 29 a 31/05/2019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8435"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6002338"/>
          </a:xfrm>
          <a:prstGeom prst="rect">
            <a:avLst/>
          </a:prstGeom>
          <a:noFill/>
        </p:spPr>
        <p:txBody>
          <a:bodyPr>
            <a:spAutoFit/>
          </a:bodyPr>
          <a:lstStyle/>
          <a:p>
            <a:pPr eaLnBrk="1" hangingPunct="1">
              <a:defRPr/>
            </a:pPr>
            <a:r>
              <a:rPr lang="pt-BR" sz="2400" b="1" dirty="0">
                <a:latin typeface="Arial" charset="0"/>
                <a:cs typeface="Arial" charset="0"/>
              </a:rPr>
              <a:t>Quais são as Demonstrações dos municípios?</a:t>
            </a:r>
          </a:p>
          <a:p>
            <a:pPr marL="342900" indent="-342900" algn="just" eaLnBrk="1" hangingPunct="1">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ROP: “As Demonstrações Financeiras do projeto serão elaboradas por meio do sistema SIAPM, disponibilizado pela CAIXA ECONÔMICA FEDERAL – CAIXA.” </a:t>
            </a:r>
          </a:p>
          <a:p>
            <a:pPr marL="342900" indent="-342900" algn="just" eaLnBrk="1" hangingPunct="1">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Premissas: </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defRPr/>
            </a:pPr>
            <a:r>
              <a:rPr lang="pt-BR" dirty="0">
                <a:latin typeface="Arial" charset="0"/>
                <a:cs typeface="Arial" charset="0"/>
              </a:rPr>
              <a:t>	- o essencial para os municípios, da parte da UCP, é controlar a dinâmica 90%-10% e que recursos BID não sejam utilizados para outros fins que não os estabelecidos pelo Programa</a:t>
            </a:r>
          </a:p>
          <a:p>
            <a:pPr marL="342900" indent="-342900" algn="just" eaLnBrk="1" hangingPunct="1">
              <a:defRPr/>
            </a:pPr>
            <a:r>
              <a:rPr lang="pt-BR" dirty="0">
                <a:latin typeface="Arial" charset="0"/>
                <a:cs typeface="Arial" charset="0"/>
              </a:rPr>
              <a:t>	- os municípios também desejam ter algum controle sobre sua execução – inclusive para fins gerenciais junto aos patrocinadores do projeto   </a:t>
            </a:r>
          </a:p>
          <a:p>
            <a:pPr marL="342900" indent="-342900" algn="just" eaLnBrk="1" hangingPunct="1">
              <a:defRPr/>
            </a:pPr>
            <a:r>
              <a:rPr lang="pt-BR" dirty="0">
                <a:latin typeface="Arial" charset="0"/>
                <a:cs typeface="Arial" charset="0"/>
              </a:rPr>
              <a:t> </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9459"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6002338"/>
          </a:xfrm>
          <a:prstGeom prst="rect">
            <a:avLst/>
          </a:prstGeom>
          <a:noFill/>
        </p:spPr>
        <p:txBody>
          <a:bodyPr>
            <a:spAutoFit/>
          </a:bodyPr>
          <a:lstStyle/>
          <a:p>
            <a:pPr eaLnBrk="1" hangingPunct="1">
              <a:defRPr/>
            </a:pPr>
            <a:r>
              <a:rPr lang="pt-BR" sz="2400" b="1" dirty="0">
                <a:latin typeface="Arial" charset="0"/>
                <a:cs typeface="Arial" charset="0"/>
              </a:rPr>
              <a:t>Impactos nas Demonstrações dos municípios</a:t>
            </a: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UCP poderia simplificar as cobranças aos municípios pensando naquelas premissas anteriores (90%-10%; controle gerencial)</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Opção acordada junto ao Banco:</a:t>
            </a:r>
          </a:p>
          <a:p>
            <a:pPr marL="342900" indent="-342900" algn="just" eaLnBrk="1" hangingPunct="1">
              <a:defRPr/>
            </a:pPr>
            <a:r>
              <a:rPr lang="pt-BR" dirty="0">
                <a:latin typeface="Arial" charset="0"/>
                <a:cs typeface="Arial" charset="0"/>
              </a:rPr>
              <a:t>	- JG (Consolidada e Detalhada)</a:t>
            </a:r>
          </a:p>
          <a:p>
            <a:pPr marL="342900" indent="-342900" algn="just" eaLnBrk="1" hangingPunct="1">
              <a:defRPr/>
            </a:pPr>
            <a:r>
              <a:rPr lang="pt-BR" dirty="0">
                <a:latin typeface="Arial" charset="0"/>
                <a:cs typeface="Arial" charset="0"/>
              </a:rPr>
              <a:t>	- Conciliação de Recursos (Extrato Bancário Real e Virtual)</a:t>
            </a:r>
          </a:p>
          <a:p>
            <a:pPr marL="342900" indent="-342900" algn="just" eaLnBrk="1" hangingPunct="1">
              <a:defRPr/>
            </a:pPr>
            <a:r>
              <a:rPr lang="pt-BR" dirty="0">
                <a:latin typeface="Arial" charset="0"/>
                <a:cs typeface="Arial" charset="0"/>
              </a:rPr>
              <a:t>	- DIA</a:t>
            </a:r>
          </a:p>
          <a:p>
            <a:pPr marL="342900" indent="-342900" algn="just" eaLnBrk="1" hangingPunct="1">
              <a:defRPr/>
            </a:pPr>
            <a:r>
              <a:rPr lang="pt-BR" dirty="0">
                <a:latin typeface="Arial" charset="0"/>
                <a:cs typeface="Arial" charset="0"/>
              </a:rPr>
              <a:t>	- 2M e 2N</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Assim: se controlaria o 90%-10%; se controlaria a Fonte de Recursos (se BID e se Local; sendo que se tiver o saldo das entradas e saídas BID, no mínimo, no Extrato Real, estaria coerente com as regras do Programa)</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endParaRPr lang="pt-BR"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0483"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20484" name="CaixaDeTexto 4"/>
          <p:cNvSpPr txBox="1">
            <a:spLocks noChangeArrowheads="1"/>
          </p:cNvSpPr>
          <p:nvPr/>
        </p:nvSpPr>
        <p:spPr bwMode="auto">
          <a:xfrm>
            <a:off x="539750" y="692150"/>
            <a:ext cx="8280400" cy="461963"/>
          </a:xfrm>
          <a:prstGeom prst="rect">
            <a:avLst/>
          </a:prstGeom>
          <a:noFill/>
          <a:ln w="9525">
            <a:noFill/>
            <a:miter lim="800000"/>
            <a:headEnd/>
            <a:tailEnd/>
          </a:ln>
        </p:spPr>
        <p:txBody>
          <a:bodyPr>
            <a:spAutoFit/>
          </a:bodyPr>
          <a:lstStyle/>
          <a:p>
            <a:pPr algn="ctr" eaLnBrk="1" hangingPunct="1"/>
            <a:r>
              <a:rPr lang="pt-BR" sz="2400" b="1"/>
              <a:t>Justificativa de Gastos Consolidada</a:t>
            </a:r>
          </a:p>
        </p:txBody>
      </p:sp>
      <p:pic>
        <p:nvPicPr>
          <p:cNvPr id="20485" name="Imagem 1"/>
          <p:cNvPicPr>
            <a:picLocks noChangeAspect="1"/>
          </p:cNvPicPr>
          <p:nvPr/>
        </p:nvPicPr>
        <p:blipFill>
          <a:blip r:embed="rId4" cstate="print"/>
          <a:srcRect/>
          <a:stretch>
            <a:fillRect/>
          </a:stretch>
        </p:blipFill>
        <p:spPr bwMode="auto">
          <a:xfrm>
            <a:off x="185738" y="1700213"/>
            <a:ext cx="8878887" cy="30003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1507"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21508" name="CaixaDeTexto 4"/>
          <p:cNvSpPr txBox="1">
            <a:spLocks noChangeArrowheads="1"/>
          </p:cNvSpPr>
          <p:nvPr/>
        </p:nvSpPr>
        <p:spPr bwMode="auto">
          <a:xfrm>
            <a:off x="539750" y="692150"/>
            <a:ext cx="8280400" cy="461963"/>
          </a:xfrm>
          <a:prstGeom prst="rect">
            <a:avLst/>
          </a:prstGeom>
          <a:noFill/>
          <a:ln w="9525">
            <a:noFill/>
            <a:miter lim="800000"/>
            <a:headEnd/>
            <a:tailEnd/>
          </a:ln>
        </p:spPr>
        <p:txBody>
          <a:bodyPr>
            <a:spAutoFit/>
          </a:bodyPr>
          <a:lstStyle/>
          <a:p>
            <a:pPr algn="ctr" eaLnBrk="1" hangingPunct="1"/>
            <a:r>
              <a:rPr lang="pt-BR" sz="2400" b="1"/>
              <a:t>Demonstrativo de Investimentos Acumulados</a:t>
            </a:r>
          </a:p>
        </p:txBody>
      </p:sp>
      <p:pic>
        <p:nvPicPr>
          <p:cNvPr id="21509" name="Imagem 2"/>
          <p:cNvPicPr>
            <a:picLocks noChangeAspect="1"/>
          </p:cNvPicPr>
          <p:nvPr/>
        </p:nvPicPr>
        <p:blipFill>
          <a:blip r:embed="rId4" cstate="print"/>
          <a:srcRect/>
          <a:stretch>
            <a:fillRect/>
          </a:stretch>
        </p:blipFill>
        <p:spPr bwMode="auto">
          <a:xfrm>
            <a:off x="107950" y="1258888"/>
            <a:ext cx="8894763" cy="45862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2531"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5170488"/>
          </a:xfrm>
          <a:prstGeom prst="rect">
            <a:avLst/>
          </a:prstGeom>
          <a:noFill/>
        </p:spPr>
        <p:txBody>
          <a:bodyPr>
            <a:spAutoFit/>
          </a:bodyPr>
          <a:lstStyle/>
          <a:p>
            <a:pPr eaLnBrk="1" hangingPunct="1">
              <a:defRPr/>
            </a:pPr>
            <a:r>
              <a:rPr lang="pt-BR" sz="2400" b="1" dirty="0">
                <a:latin typeface="Arial" charset="0"/>
                <a:cs typeface="Arial" charset="0"/>
              </a:rPr>
              <a:t>Impactos das definições e possíveis desdobramentos</a:t>
            </a:r>
            <a:endParaRPr lang="pt-BR" b="1" dirty="0">
              <a:latin typeface="Arial" charset="0"/>
              <a:cs typeface="Arial" charset="0"/>
            </a:endParaRPr>
          </a:p>
          <a:p>
            <a:pPr marL="342900" indent="-342900" algn="just" eaLnBrk="1" hangingPunct="1">
              <a:defRPr/>
            </a:pPr>
            <a:endParaRPr lang="pt-BR" b="1"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SEEMP: em implantação os itens referentes ao 2M e 2N e à Conciliação do Fundo Rotativo (batimento com o extrato real)</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Além disso, a assinatura digital; projeto em dólares; saldo em dólares do Programa (estimado nas contratações de subempréstimo x efetivo nas liberações durante a execução); vinculação da JG; JG de Ajustes; aprimoramento de alguns </a:t>
            </a:r>
            <a:r>
              <a:rPr lang="pt-BR" i="1" dirty="0" err="1">
                <a:latin typeface="Arial" charset="0"/>
                <a:cs typeface="Arial" charset="0"/>
              </a:rPr>
              <a:t>labels</a:t>
            </a:r>
            <a:r>
              <a:rPr lang="pt-BR" dirty="0">
                <a:latin typeface="Arial" charset="0"/>
                <a:cs typeface="Arial" charset="0"/>
              </a:rPr>
              <a:t>; gravação dos relatórios</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O que já foi desenvolvido deve ser liberado nos próximos dias no SEEMP Produção</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355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23556" name="CaixaDeTexto 4"/>
          <p:cNvSpPr txBox="1">
            <a:spLocks noChangeArrowheads="1"/>
          </p:cNvSpPr>
          <p:nvPr/>
        </p:nvSpPr>
        <p:spPr bwMode="auto">
          <a:xfrm>
            <a:off x="468313" y="2292350"/>
            <a:ext cx="8280400" cy="2000250"/>
          </a:xfrm>
          <a:prstGeom prst="rect">
            <a:avLst/>
          </a:prstGeom>
          <a:noFill/>
          <a:ln w="9525">
            <a:noFill/>
            <a:miter lim="800000"/>
            <a:headEnd/>
            <a:tailEnd/>
          </a:ln>
        </p:spPr>
        <p:txBody>
          <a:bodyPr>
            <a:spAutoFit/>
          </a:bodyPr>
          <a:lstStyle/>
          <a:p>
            <a:pPr marL="342900" indent="-342900" algn="ctr" eaLnBrk="1" hangingPunct="1"/>
            <a:r>
              <a:rPr lang="pt-BR" sz="4400" b="1"/>
              <a:t>3ª PARTE: FLUXO DE EXECUÇÃO DOS PROJETOS</a:t>
            </a:r>
          </a:p>
          <a:p>
            <a:pPr marL="342900" indent="-342900" eaLnBrk="1" hangingPunct="1"/>
            <a:endParaRPr lang="pt-BR" b="1"/>
          </a:p>
          <a:p>
            <a:pPr marL="342900" indent="-342900"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457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7110413"/>
          </a:xfrm>
          <a:prstGeom prst="rect">
            <a:avLst/>
          </a:prstGeom>
          <a:noFill/>
        </p:spPr>
        <p:txBody>
          <a:bodyPr>
            <a:spAutoFit/>
          </a:bodyPr>
          <a:lstStyle/>
          <a:p>
            <a:pPr eaLnBrk="1" hangingPunct="1">
              <a:defRPr/>
            </a:pPr>
            <a:r>
              <a:rPr lang="pt-BR" sz="2400" b="1" dirty="0">
                <a:latin typeface="Arial" charset="0"/>
                <a:cs typeface="Arial" charset="0"/>
              </a:rPr>
              <a:t>Fluxo Resumido de Execução </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Projeto no SEEMP atualizado</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Montagem das Aquisições (possibilidade revisão simplificada)</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Preenchimento Fluxo de Aquisições (TR + Publicação, com anexos)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Preenchimento dos Contratos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Preenchimento das Informações Fiscais respectivas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Solicitação de Recursos e Depósitos de Contrapartida</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Pagamentos (</a:t>
            </a:r>
            <a:r>
              <a:rPr lang="pt-BR" dirty="0" err="1">
                <a:latin typeface="Arial" charset="0"/>
                <a:cs typeface="Arial" charset="0"/>
              </a:rPr>
              <a:t>APs</a:t>
            </a:r>
            <a:r>
              <a:rPr lang="pt-BR" dirty="0">
                <a:latin typeface="Arial" charset="0"/>
                <a:cs typeface="Arial" charset="0"/>
              </a:rPr>
              <a:t>)</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Justificativas de Gastos</a:t>
            </a: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5603"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20713"/>
            <a:ext cx="8280400" cy="2678112"/>
          </a:xfrm>
          <a:prstGeom prst="rect">
            <a:avLst/>
          </a:prstGeom>
          <a:noFill/>
        </p:spPr>
        <p:txBody>
          <a:bodyPr>
            <a:spAutoFit/>
          </a:bodyPr>
          <a:lstStyle/>
          <a:p>
            <a:pPr eaLnBrk="1" hangingPunct="1">
              <a:defRPr/>
            </a:pPr>
            <a:r>
              <a:rPr lang="pt-BR" sz="2400" b="1" dirty="0"/>
              <a:t>Movimentação Financeira</a:t>
            </a:r>
          </a:p>
          <a:p>
            <a:pPr eaLnBrk="1" hangingPunct="1">
              <a:defRPr/>
            </a:pPr>
            <a:endParaRPr lang="pt-BR" dirty="0"/>
          </a:p>
          <a:p>
            <a:pPr marL="342900" indent="-342900" eaLnBrk="1" hangingPunct="1">
              <a:buFont typeface="Wingdings" pitchFamily="2" charset="2"/>
              <a:buChar char="q"/>
              <a:defRPr/>
            </a:pPr>
            <a:r>
              <a:rPr lang="pt-BR" b="1" dirty="0"/>
              <a:t>Regra Geral – Entrada de Recursos (BID e LOCAL</a:t>
            </a:r>
            <a:r>
              <a:rPr lang="pt-BR" dirty="0"/>
              <a:t>)</a:t>
            </a:r>
          </a:p>
          <a:p>
            <a:pPr marL="800100" lvl="1" indent="-342900" eaLnBrk="1" hangingPunct="1">
              <a:buFont typeface="Wingdings" pitchFamily="2" charset="2"/>
              <a:buChar char="ü"/>
              <a:defRPr/>
            </a:pPr>
            <a:r>
              <a:rPr lang="pt-BR" dirty="0"/>
              <a:t>Movimentação exclusiva por meio da conta vinculada do projeto</a:t>
            </a:r>
          </a:p>
          <a:p>
            <a:pPr marL="800100" lvl="1" indent="-342900" eaLnBrk="1" hangingPunct="1">
              <a:defRPr/>
            </a:pPr>
            <a:endParaRPr lang="pt-BR" dirty="0"/>
          </a:p>
          <a:p>
            <a:pPr marL="342900" indent="-342900" eaLnBrk="1" hangingPunct="1">
              <a:buFont typeface="Wingdings" pitchFamily="2" charset="2"/>
              <a:buChar char="q"/>
              <a:defRPr/>
            </a:pPr>
            <a:endParaRPr lang="pt-BR" dirty="0"/>
          </a:p>
          <a:p>
            <a:pPr marL="342900" indent="-342900" eaLnBrk="1" hangingPunct="1">
              <a:buFont typeface="Wingdings" pitchFamily="2" charset="2"/>
              <a:buChar char="q"/>
              <a:defRPr/>
            </a:pPr>
            <a:r>
              <a:rPr lang="pt-BR" b="1" dirty="0"/>
              <a:t>Regra Geral – Saída de Recursos</a:t>
            </a:r>
          </a:p>
          <a:p>
            <a:pPr marL="800100" lvl="1" indent="-342900" eaLnBrk="1" hangingPunct="1">
              <a:buFont typeface="Wingdings" pitchFamily="2" charset="2"/>
              <a:buChar char="ü"/>
              <a:defRPr/>
            </a:pPr>
            <a:r>
              <a:rPr lang="pt-BR" dirty="0"/>
              <a:t>Pagamento dos serviços exclusivamente por meio do Agente Financeiro, mediante autorização de gestores da UEM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662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5170488"/>
          </a:xfrm>
          <a:prstGeom prst="rect">
            <a:avLst/>
          </a:prstGeom>
          <a:noFill/>
        </p:spPr>
        <p:txBody>
          <a:bodyPr>
            <a:spAutoFit/>
          </a:bodyPr>
          <a:lstStyle/>
          <a:p>
            <a:pPr eaLnBrk="1" hangingPunct="1">
              <a:defRPr/>
            </a:pPr>
            <a:r>
              <a:rPr lang="pt-BR" sz="2400" b="1" dirty="0">
                <a:latin typeface="Arial" charset="0"/>
                <a:cs typeface="Arial" charset="0"/>
              </a:rPr>
              <a:t>Riscos Financeiros da Operação de Crédito</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b="1" dirty="0">
                <a:latin typeface="Arial" charset="0"/>
                <a:cs typeface="Arial" charset="0"/>
              </a:rPr>
              <a:t>Na Fase de execução</a:t>
            </a:r>
          </a:p>
          <a:p>
            <a:pPr marL="342900" indent="-342900" eaLnBrk="1" hangingPunct="1">
              <a:buFont typeface="Wingdings" pitchFamily="2" charset="2"/>
              <a:buChar char="ü"/>
              <a:defRPr/>
            </a:pPr>
            <a:r>
              <a:rPr lang="pt-BR" dirty="0">
                <a:latin typeface="Arial" charset="0"/>
                <a:cs typeface="Arial" charset="0"/>
              </a:rPr>
              <a:t>Necessidade de aumento de aporte de contrapartida.</a:t>
            </a:r>
          </a:p>
          <a:p>
            <a:pPr marL="342900" indent="-342900" eaLnBrk="1" hangingPunct="1">
              <a:buFont typeface="Wingdings" pitchFamily="2" charset="2"/>
              <a:buChar char="ü"/>
              <a:defRPr/>
            </a:pPr>
            <a:r>
              <a:rPr lang="pt-BR" dirty="0">
                <a:latin typeface="Arial" charset="0"/>
                <a:cs typeface="Arial" charset="0"/>
              </a:rPr>
              <a:t>Suspensão/interrupção das liberações dos desembolsos:</a:t>
            </a:r>
          </a:p>
          <a:p>
            <a:pPr marL="800100" lvl="1" indent="-342900" eaLnBrk="1" hangingPunct="1">
              <a:buFont typeface="Wingdings" pitchFamily="2" charset="2"/>
              <a:buChar char="§"/>
              <a:defRPr/>
            </a:pPr>
            <a:r>
              <a:rPr lang="pt-BR" dirty="0">
                <a:latin typeface="Arial" charset="0"/>
                <a:cs typeface="Arial" charset="0"/>
              </a:rPr>
              <a:t>Não dispor das certidões de regularidade.</a:t>
            </a:r>
          </a:p>
          <a:p>
            <a:pPr marL="800100" lvl="1" indent="-342900" eaLnBrk="1" hangingPunct="1">
              <a:defRPr/>
            </a:pPr>
            <a:endParaRPr lang="pt-BR" dirty="0">
              <a:latin typeface="Arial" charset="0"/>
              <a:cs typeface="Arial" charset="0"/>
            </a:endParaRPr>
          </a:p>
          <a:p>
            <a:pPr marL="800100" lvl="1" indent="-342900" eaLnBrk="1" hangingPunct="1">
              <a:buFont typeface="Wingdings" pitchFamily="2" charset="2"/>
              <a:buChar char="§"/>
              <a:defRPr/>
            </a:pPr>
            <a:r>
              <a:rPr lang="pt-BR" dirty="0">
                <a:latin typeface="Arial" charset="0"/>
                <a:cs typeface="Arial" charset="0"/>
              </a:rPr>
              <a:t>Descumprimento de procedimentos de conformidade contratuais</a:t>
            </a:r>
          </a:p>
          <a:p>
            <a:pPr lvl="2" eaLnBrk="1" hangingPunct="1">
              <a:buFont typeface="Wingdings" pitchFamily="2" charset="2"/>
              <a:buChar char="Ø"/>
              <a:defRPr/>
            </a:pPr>
            <a:r>
              <a:rPr lang="pt-BR" dirty="0">
                <a:latin typeface="Arial" charset="0"/>
                <a:cs typeface="Arial" charset="0"/>
              </a:rPr>
              <a:t> Inadimplemento com a obrigação de pagamento dos encargos.</a:t>
            </a:r>
          </a:p>
          <a:p>
            <a:pPr lvl="2" eaLnBrk="1" hangingPunct="1">
              <a:defRPr/>
            </a:pPr>
            <a:endParaRPr lang="pt-BR" b="1" dirty="0">
              <a:latin typeface="Arial" charset="0"/>
              <a:cs typeface="Arial" charset="0"/>
            </a:endParaRPr>
          </a:p>
          <a:p>
            <a:pPr lvl="2" eaLnBrk="1" hangingPunct="1">
              <a:buFont typeface="Wingdings" pitchFamily="2" charset="2"/>
              <a:buChar char="Ø"/>
              <a:defRPr/>
            </a:pPr>
            <a:r>
              <a:rPr lang="pt-BR" b="1" dirty="0">
                <a:latin typeface="Arial" charset="0"/>
                <a:cs typeface="Arial" charset="0"/>
              </a:rPr>
              <a:t> </a:t>
            </a:r>
            <a:r>
              <a:rPr lang="pt-BR" dirty="0">
                <a:latin typeface="Arial" charset="0"/>
                <a:cs typeface="Arial" charset="0"/>
              </a:rPr>
              <a:t>Inadimplemento com a obrigação de apresentação de prestações de contas e de elaboração das DEM. FIN do Projeto.</a:t>
            </a:r>
          </a:p>
          <a:p>
            <a:pPr lvl="2" eaLnBrk="1" hangingPunct="1">
              <a:defRPr/>
            </a:pPr>
            <a:endParaRPr lang="pt-BR" dirty="0">
              <a:latin typeface="Arial" charset="0"/>
              <a:cs typeface="Arial" charset="0"/>
            </a:endParaRPr>
          </a:p>
          <a:p>
            <a:pPr lvl="2" eaLnBrk="1" hangingPunct="1">
              <a:buFont typeface="Wingdings" pitchFamily="2" charset="2"/>
              <a:buChar char="Ø"/>
              <a:defRPr/>
            </a:pPr>
            <a:r>
              <a:rPr lang="pt-BR" dirty="0">
                <a:latin typeface="Arial" charset="0"/>
                <a:cs typeface="Arial" charset="0"/>
              </a:rPr>
              <a:t> Inadimplemento com a obrigação de apresentação dos relatórios de monitoramento [Relatórios de Progresso e Relatórios de Impacto].</a:t>
            </a:r>
          </a:p>
          <a:p>
            <a:pPr lvl="2" eaLnBrk="1" hangingPunct="1">
              <a:defRPr/>
            </a:pPr>
            <a:endParaRPr lang="pt-BR" dirty="0">
              <a:latin typeface="Arial" charset="0"/>
              <a:cs typeface="Arial" charset="0"/>
            </a:endParaRPr>
          </a:p>
          <a:p>
            <a:pPr lvl="2" eaLnBrk="1" hangingPunct="1">
              <a:buFont typeface="Wingdings" pitchFamily="2" charset="2"/>
              <a:buChar char="Ø"/>
              <a:defRPr/>
            </a:pPr>
            <a:r>
              <a:rPr lang="pt-BR" dirty="0">
                <a:latin typeface="Arial" charset="0"/>
                <a:cs typeface="Arial" charset="0"/>
              </a:rPr>
              <a:t> Outras obrigações contratuais que possam implicar em riscos de desembolso para o programa.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7651"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27652" name="CaixaDeTexto 4"/>
          <p:cNvSpPr txBox="1">
            <a:spLocks noChangeArrowheads="1"/>
          </p:cNvSpPr>
          <p:nvPr/>
        </p:nvSpPr>
        <p:spPr bwMode="auto">
          <a:xfrm>
            <a:off x="539750" y="692150"/>
            <a:ext cx="8280400" cy="739775"/>
          </a:xfrm>
          <a:prstGeom prst="rect">
            <a:avLst/>
          </a:prstGeom>
          <a:noFill/>
          <a:ln w="9525">
            <a:noFill/>
            <a:miter lim="800000"/>
            <a:headEnd/>
            <a:tailEnd/>
          </a:ln>
        </p:spPr>
        <p:txBody>
          <a:bodyPr>
            <a:spAutoFit/>
          </a:bodyPr>
          <a:lstStyle/>
          <a:p>
            <a:pPr eaLnBrk="1" hangingPunct="1"/>
            <a:r>
              <a:rPr lang="pt-BR" sz="2400" b="1"/>
              <a:t>Riscos Financeiros da Operação de Crédito</a:t>
            </a:r>
          </a:p>
          <a:p>
            <a:pPr eaLnBrk="1" hangingPunct="1"/>
            <a:endParaRPr lang="pt-BR"/>
          </a:p>
        </p:txBody>
      </p:sp>
      <p:pic>
        <p:nvPicPr>
          <p:cNvPr id="27653" name="Picture 2"/>
          <p:cNvPicPr>
            <a:picLocks noChangeAspect="1" noChangeArrowheads="1"/>
          </p:cNvPicPr>
          <p:nvPr/>
        </p:nvPicPr>
        <p:blipFill>
          <a:blip r:embed="rId3" cstate="print"/>
          <a:srcRect/>
          <a:stretch>
            <a:fillRect/>
          </a:stretch>
        </p:blipFill>
        <p:spPr bwMode="auto">
          <a:xfrm>
            <a:off x="0" y="2276475"/>
            <a:ext cx="91440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616450"/>
          </a:xfrm>
          <a:prstGeom prst="rect">
            <a:avLst/>
          </a:prstGeom>
          <a:noFill/>
        </p:spPr>
        <p:txBody>
          <a:bodyPr>
            <a:spAutoFit/>
          </a:bodyPr>
          <a:lstStyle/>
          <a:p>
            <a:pPr algn="ctr" eaLnBrk="1" hangingPunct="1">
              <a:defRPr/>
            </a:pPr>
            <a:r>
              <a:rPr lang="pt-BR" sz="2400" b="1" dirty="0">
                <a:latin typeface="Arial" charset="0"/>
                <a:cs typeface="Arial" charset="0"/>
              </a:rPr>
              <a:t>AGENDA</a:t>
            </a:r>
          </a:p>
          <a:p>
            <a:pPr eaLnBrk="1" hangingPunct="1">
              <a:defRPr/>
            </a:pPr>
            <a:endParaRPr lang="pt-BR" dirty="0">
              <a:latin typeface="Arial" charset="0"/>
              <a:cs typeface="Arial" charset="0"/>
            </a:endParaRPr>
          </a:p>
          <a:p>
            <a:pPr marL="342900" indent="-342900" eaLnBrk="1" hangingPunct="1">
              <a:defRPr/>
            </a:pPr>
            <a:r>
              <a:rPr lang="pt-BR" b="1" dirty="0">
                <a:latin typeface="Arial" charset="0"/>
                <a:cs typeface="Arial" charset="0"/>
              </a:rPr>
              <a:t>	1ª PARTE: ATRIBUIÇÕES COORDENADOR ADMINISTRATIVO-FINANCEIRO</a:t>
            </a:r>
            <a:endParaRPr lang="pt-BR"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r>
              <a:rPr lang="pt-BR" b="1" dirty="0">
                <a:latin typeface="Arial" charset="0"/>
                <a:cs typeface="Arial" charset="0"/>
              </a:rPr>
              <a:t>	2ª PARTE: RELAÇÃO BID-UCP-MUNICÍPIOS </a:t>
            </a:r>
            <a:endParaRPr lang="pt-BR"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r>
              <a:rPr lang="pt-BR" b="1" dirty="0">
                <a:latin typeface="Arial" charset="0"/>
                <a:cs typeface="Arial" charset="0"/>
              </a:rPr>
              <a:t>	3ª PARTE: FLUXO DE EXECUÇÃO DOS PROJETOS</a:t>
            </a:r>
            <a:endParaRPr lang="pt-BR"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r>
              <a:rPr lang="pt-BR" b="1" dirty="0">
                <a:latin typeface="Arial" charset="0"/>
                <a:cs typeface="Arial" charset="0"/>
              </a:rPr>
              <a:t>	4ª PARTE: CONCLUSÕES</a:t>
            </a:r>
            <a:endParaRPr lang="pt-BR"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867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432300"/>
          </a:xfrm>
          <a:prstGeom prst="rect">
            <a:avLst/>
          </a:prstGeom>
          <a:noFill/>
        </p:spPr>
        <p:txBody>
          <a:bodyPr>
            <a:spAutoFit/>
          </a:bodyPr>
          <a:lstStyle/>
          <a:p>
            <a:pPr eaLnBrk="1" hangingPunct="1">
              <a:defRPr/>
            </a:pPr>
            <a:r>
              <a:rPr lang="pt-BR" sz="2400" b="1" dirty="0">
                <a:latin typeface="Arial" charset="0"/>
                <a:cs typeface="Arial" charset="0"/>
              </a:rPr>
              <a:t>Dotações Orçamentárias e Programação de Desembolsos</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 As dotações anuais destinadas à execução do projeto devem ser dimensionadas observando os seguintes princípios e parâmetros:</a:t>
            </a:r>
          </a:p>
          <a:p>
            <a:pPr marL="342900" indent="-342900" eaLnBrk="1" hangingPunct="1">
              <a:defRPr/>
            </a:pPr>
            <a:endParaRPr lang="pt-BR" dirty="0">
              <a:latin typeface="Arial" charset="0"/>
              <a:cs typeface="Arial" charset="0"/>
            </a:endParaRPr>
          </a:p>
          <a:p>
            <a:pPr marL="800100" lvl="1" indent="-342900" eaLnBrk="1" hangingPunct="1">
              <a:buFont typeface="Wingdings" pitchFamily="2" charset="2"/>
              <a:buChar char="§"/>
              <a:defRPr/>
            </a:pPr>
            <a:r>
              <a:rPr lang="pt-BR" dirty="0">
                <a:latin typeface="Arial" charset="0"/>
                <a:cs typeface="Arial" charset="0"/>
              </a:rPr>
              <a:t>o PNAFM deve preferencialmente receber o </a:t>
            </a:r>
            <a:r>
              <a:rPr lang="pt-BR" i="1" dirty="0">
                <a:latin typeface="Arial" charset="0"/>
                <a:cs typeface="Arial" charset="0"/>
              </a:rPr>
              <a:t>status</a:t>
            </a:r>
            <a:r>
              <a:rPr lang="pt-BR" dirty="0">
                <a:latin typeface="Arial" charset="0"/>
                <a:cs typeface="Arial" charset="0"/>
              </a:rPr>
              <a:t> de projeto no orçamento municipal, para que as dotações destinadas à execução do Plano de Aquisição (Investimentos Básicos) possam ser diretamente identificáveis na Lei Orçamentária Anual</a:t>
            </a:r>
          </a:p>
          <a:p>
            <a:pPr marL="800100" lvl="1" indent="-342900" eaLnBrk="1" hangingPunct="1">
              <a:buFont typeface="Wingdings" pitchFamily="2" charset="2"/>
              <a:buChar char="§"/>
              <a:defRPr/>
            </a:pPr>
            <a:endParaRPr lang="pt-BR" dirty="0">
              <a:latin typeface="Arial" charset="0"/>
              <a:cs typeface="Arial" charset="0"/>
            </a:endParaRPr>
          </a:p>
          <a:p>
            <a:pPr marL="800100" lvl="1" indent="-342900" eaLnBrk="1" hangingPunct="1">
              <a:buFont typeface="Wingdings" pitchFamily="2" charset="2"/>
              <a:buChar char="§"/>
              <a:defRPr/>
            </a:pPr>
            <a:r>
              <a:rPr lang="pt-BR" dirty="0">
                <a:latin typeface="Arial" charset="0"/>
                <a:cs typeface="Arial" charset="0"/>
              </a:rPr>
              <a:t>as dotações destinadas ao custeio da remuneração da UEM, dos encargos financeiros do contrato de subempréstimo e dos Outros Investimentos devem fazer parte do custeio geral da prefeitura, não devendo ser somadas às dotações do projeto PNAFM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2969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986338"/>
          </a:xfrm>
          <a:prstGeom prst="rect">
            <a:avLst/>
          </a:prstGeom>
          <a:noFill/>
        </p:spPr>
        <p:txBody>
          <a:bodyPr>
            <a:spAutoFit/>
          </a:bodyPr>
          <a:lstStyle/>
          <a:p>
            <a:pPr eaLnBrk="1" hangingPunct="1">
              <a:defRPr/>
            </a:pPr>
            <a:r>
              <a:rPr lang="pt-BR" sz="2400" b="1" dirty="0">
                <a:latin typeface="Arial" charset="0"/>
                <a:cs typeface="Arial" charset="0"/>
              </a:rPr>
              <a:t>Dotações Orçamentárias e Programação de Desembolsos</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 Deverão ser encaminhadas até 31 de janeiro de cada ano</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Os documentos referentes às Dotações e à Programação de Desembolso são, respectivamente, o 2M e o 2N;</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Ainda nas Dotações, sempre que houver suplementações ou anulações de dotações que afetem as dotações do projeto PNAFM, a UEM deve atualizar o modelo 2M – Programação Orçamentária, preenchendo o item suplementações e anexando cópia do(s) decreto(s) que as autorizam</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Serão necessários que sejam inseridas essas informações no SIAPM da CAIXA (e, em breve, no SEEMP)</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0723"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5818188"/>
          </a:xfrm>
          <a:prstGeom prst="rect">
            <a:avLst/>
          </a:prstGeom>
          <a:noFill/>
        </p:spPr>
        <p:txBody>
          <a:bodyPr>
            <a:spAutoFit/>
          </a:bodyPr>
          <a:lstStyle/>
          <a:p>
            <a:pPr eaLnBrk="1" hangingPunct="1">
              <a:defRPr/>
            </a:pPr>
            <a:r>
              <a:rPr lang="pt-BR" sz="2400" b="1" dirty="0">
                <a:latin typeface="Arial" charset="0"/>
                <a:cs typeface="Arial" charset="0"/>
              </a:rPr>
              <a:t>Dotações Orçamentárias e Programação de Desembolsos</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 A Programação de Desembolso deve ser encaminhada juntamente com as Dotações Orçamentárias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O documento 2N tem a distribuição mensal da expectativa de despesas com recursos BID e LOCAL</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Também quando houver suplementações ou anulações de dotações que afetem o PNAFM, a UEM deve atualizar o modelo 2N</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Vale lembrar que a expectativa de desembolso tem de estar relacionada à quantidade de recursos destacada na LOA</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Trazem benefícios: planejamento das </a:t>
            </a:r>
            <a:r>
              <a:rPr lang="pt-BR" dirty="0" err="1">
                <a:latin typeface="Arial" charset="0"/>
                <a:cs typeface="Arial" charset="0"/>
              </a:rPr>
              <a:t>UEMs</a:t>
            </a:r>
            <a:r>
              <a:rPr lang="pt-BR" dirty="0">
                <a:latin typeface="Arial" charset="0"/>
                <a:cs typeface="Arial" charset="0"/>
              </a:rPr>
              <a:t> e da COOPE, o que facilita a programação de Desembolso da própria COOPE, o que tende a acelerar a liberação de recursos aos municípios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174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1748" name="Retângulo 4"/>
          <p:cNvSpPr>
            <a:spLocks noChangeArrowheads="1"/>
          </p:cNvSpPr>
          <p:nvPr/>
        </p:nvSpPr>
        <p:spPr bwMode="auto">
          <a:xfrm>
            <a:off x="611188" y="549275"/>
            <a:ext cx="7704137" cy="5170488"/>
          </a:xfrm>
          <a:prstGeom prst="rect">
            <a:avLst/>
          </a:prstGeom>
          <a:noFill/>
          <a:ln w="9525">
            <a:noFill/>
            <a:miter lim="800000"/>
            <a:headEnd/>
            <a:tailEnd/>
          </a:ln>
        </p:spPr>
        <p:txBody>
          <a:bodyPr>
            <a:spAutoFit/>
          </a:bodyPr>
          <a:lstStyle/>
          <a:p>
            <a:pPr eaLnBrk="1" hangingPunct="1"/>
            <a:r>
              <a:rPr lang="pt-BR" sz="2400" b="1"/>
              <a:t>Solicitação de Desembolso</a:t>
            </a:r>
            <a:endParaRPr lang="pt-BR" sz="2400"/>
          </a:p>
          <a:p>
            <a:pPr eaLnBrk="1" hangingPunct="1"/>
            <a:r>
              <a:rPr lang="pt-BR"/>
              <a:t> </a:t>
            </a:r>
          </a:p>
          <a:p>
            <a:pPr eaLnBrk="1" hangingPunct="1">
              <a:buFont typeface="Wingdings" pitchFamily="2" charset="2"/>
              <a:buChar char="q"/>
            </a:pPr>
            <a:r>
              <a:rPr lang="pt-BR"/>
              <a:t> Antecipação de Fundos: até 20% do valor do financiamento</a:t>
            </a:r>
          </a:p>
          <a:p>
            <a:pPr eaLnBrk="1" hangingPunct="1">
              <a:buFont typeface="Wingdings" pitchFamily="2" charset="2"/>
              <a:buChar char="q"/>
            </a:pPr>
            <a:endParaRPr lang="pt-BR"/>
          </a:p>
          <a:p>
            <a:pPr eaLnBrk="1" hangingPunct="1">
              <a:buFont typeface="Wingdings" pitchFamily="2" charset="2"/>
              <a:buChar char="q"/>
            </a:pPr>
            <a:r>
              <a:rPr lang="pt-BR"/>
              <a:t> Para solicitar mais recursos, deve prestar contas por meio de uma JG trimestral (que deve ser entregue em, no máximo, 30 dias após cada trimestre). Na medida que se comprove parte desses 20%, pode-se pedir mais recursos</a:t>
            </a:r>
          </a:p>
          <a:p>
            <a:pPr eaLnBrk="1" hangingPunct="1">
              <a:buFont typeface="Wingdings" pitchFamily="2" charset="2"/>
              <a:buChar char="q"/>
            </a:pPr>
            <a:endParaRPr lang="pt-BR"/>
          </a:p>
          <a:p>
            <a:pPr eaLnBrk="1" hangingPunct="1">
              <a:buFont typeface="Wingdings" pitchFamily="2" charset="2"/>
              <a:buChar char="q"/>
            </a:pPr>
            <a:r>
              <a:rPr lang="pt-BR"/>
              <a:t> Antecipação Especial: pode ser superior aos 20% para o pagamento de uma única fatura, no valor superior aos 20% - tem de haver uma justificativa  </a:t>
            </a:r>
          </a:p>
          <a:p>
            <a:pPr eaLnBrk="1" hangingPunct="1">
              <a:buFont typeface="Wingdings" pitchFamily="2" charset="2"/>
              <a:buChar char="q"/>
            </a:pPr>
            <a:endParaRPr lang="pt-BR"/>
          </a:p>
          <a:p>
            <a:pPr eaLnBrk="1" hangingPunct="1">
              <a:buFont typeface="Wingdings" pitchFamily="2" charset="2"/>
              <a:buChar char="q"/>
            </a:pPr>
            <a:r>
              <a:rPr lang="pt-BR"/>
              <a:t> Atenção: última solicitação até 90 dias antes da finalização do contrato; períodos eleitorais </a:t>
            </a:r>
          </a:p>
          <a:p>
            <a:pPr eaLnBrk="1" hangingPunct="1">
              <a:buFont typeface="Wingdings" pitchFamily="2" charset="2"/>
              <a:buChar char="q"/>
            </a:pPr>
            <a:endParaRPr lang="pt-BR"/>
          </a:p>
          <a:p>
            <a:pPr eaLnBrk="1" hangingPunct="1">
              <a:buFont typeface="Wingdings" pitchFamily="2" charset="2"/>
              <a:buChar char="q"/>
            </a:pPr>
            <a:endParaRPr lang="pt-BR"/>
          </a:p>
          <a:p>
            <a:pPr eaLnBrk="1" hangingPunct="1"/>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2771"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616450"/>
          </a:xfrm>
          <a:prstGeom prst="rect">
            <a:avLst/>
          </a:prstGeom>
          <a:noFill/>
        </p:spPr>
        <p:txBody>
          <a:bodyPr>
            <a:spAutoFit/>
          </a:bodyPr>
          <a:lstStyle/>
          <a:p>
            <a:pPr eaLnBrk="1" hangingPunct="1">
              <a:defRPr/>
            </a:pPr>
            <a:r>
              <a:rPr lang="pt-BR" sz="2400" b="1" dirty="0">
                <a:latin typeface="Arial" charset="0"/>
                <a:cs typeface="Arial" charset="0"/>
              </a:rPr>
              <a:t>Solicitação de Desembolso</a:t>
            </a:r>
          </a:p>
          <a:p>
            <a:pPr eaLnBrk="1" hangingPunct="1">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Solicitação de Antecipação de Fundos deve ser enviada à Caixa Local para conferência antes de enviar à UCP</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Se cumpridas todas as regras do Programa, endereçada à UCP, que também verificará a adimplência junto à UCP da JG, dos Demonstrativos, etc.</a:t>
            </a: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 </a:t>
            </a:r>
            <a:r>
              <a:rPr lang="pt-BR" sz="1900" b="1" dirty="0" smtClean="0">
                <a:solidFill>
                  <a:srgbClr val="FF0000"/>
                </a:solidFill>
                <a:latin typeface="Arial Black" pitchFamily="34" charset="0"/>
                <a:cs typeface="Aparajita" pitchFamily="34" charset="0"/>
              </a:rPr>
              <a:t>INFORMAÇÕES FINANCEIRAS</a:t>
            </a:r>
          </a:p>
          <a:p>
            <a:pPr eaLnBrk="1" fontAlgn="auto" hangingPunct="1">
              <a:spcAft>
                <a:spcPts val="0"/>
              </a:spcAft>
              <a:buFont typeface="Wingdings 3"/>
              <a:buNone/>
              <a:defRPr/>
            </a:pPr>
            <a:endParaRPr lang="pt-BR" dirty="0" smtClean="0"/>
          </a:p>
        </p:txBody>
      </p:sp>
      <p:pic>
        <p:nvPicPr>
          <p:cNvPr id="3379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6" name="Retângulo 5"/>
          <p:cNvSpPr/>
          <p:nvPr/>
        </p:nvSpPr>
        <p:spPr>
          <a:xfrm>
            <a:off x="468313" y="3933825"/>
            <a:ext cx="863600"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BID</a:t>
            </a:r>
          </a:p>
        </p:txBody>
      </p:sp>
      <p:sp>
        <p:nvSpPr>
          <p:cNvPr id="11" name="Seta para a direita listrada 10"/>
          <p:cNvSpPr/>
          <p:nvPr/>
        </p:nvSpPr>
        <p:spPr>
          <a:xfrm>
            <a:off x="1619250" y="4437063"/>
            <a:ext cx="649288" cy="431800"/>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5" name="Retângulo 14"/>
          <p:cNvSpPr/>
          <p:nvPr/>
        </p:nvSpPr>
        <p:spPr>
          <a:xfrm>
            <a:off x="2484438" y="3933825"/>
            <a:ext cx="863600" cy="1511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ME</a:t>
            </a:r>
          </a:p>
        </p:txBody>
      </p:sp>
      <p:sp>
        <p:nvSpPr>
          <p:cNvPr id="16" name="Retângulo 15"/>
          <p:cNvSpPr/>
          <p:nvPr/>
        </p:nvSpPr>
        <p:spPr>
          <a:xfrm>
            <a:off x="4427538" y="3933825"/>
            <a:ext cx="936625" cy="15113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CAIXA</a:t>
            </a:r>
          </a:p>
        </p:txBody>
      </p:sp>
      <p:sp>
        <p:nvSpPr>
          <p:cNvPr id="17" name="Seta para a direita listrada 16"/>
          <p:cNvSpPr/>
          <p:nvPr/>
        </p:nvSpPr>
        <p:spPr>
          <a:xfrm>
            <a:off x="3635375" y="4437063"/>
            <a:ext cx="649288" cy="431800"/>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8" name="Texto explicativo em seta para a direita 17"/>
          <p:cNvSpPr/>
          <p:nvPr/>
        </p:nvSpPr>
        <p:spPr>
          <a:xfrm>
            <a:off x="5580063" y="4005263"/>
            <a:ext cx="576262" cy="1295400"/>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0" name="Retângulo 19"/>
          <p:cNvSpPr/>
          <p:nvPr/>
        </p:nvSpPr>
        <p:spPr>
          <a:xfrm>
            <a:off x="6659563" y="1268413"/>
            <a:ext cx="2089150" cy="2889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MUNICÍPIO</a:t>
            </a:r>
          </a:p>
        </p:txBody>
      </p:sp>
      <p:sp>
        <p:nvSpPr>
          <p:cNvPr id="21" name="Seta para a direita listrada 20"/>
          <p:cNvSpPr/>
          <p:nvPr/>
        </p:nvSpPr>
        <p:spPr>
          <a:xfrm rot="10800000">
            <a:off x="1619250" y="1700213"/>
            <a:ext cx="649288" cy="433387"/>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6" name="Seta para a direita listrada 25"/>
          <p:cNvSpPr/>
          <p:nvPr/>
        </p:nvSpPr>
        <p:spPr>
          <a:xfrm rot="10800000">
            <a:off x="3635375" y="1700213"/>
            <a:ext cx="649288" cy="433387"/>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7" name="Texto explicativo em seta para a direita 26"/>
          <p:cNvSpPr/>
          <p:nvPr/>
        </p:nvSpPr>
        <p:spPr>
          <a:xfrm rot="10800000">
            <a:off x="5651500" y="1268413"/>
            <a:ext cx="576263" cy="1296987"/>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33806" name="CaixaDeTexto 27"/>
          <p:cNvSpPr txBox="1">
            <a:spLocks noChangeArrowheads="1"/>
          </p:cNvSpPr>
          <p:nvPr/>
        </p:nvSpPr>
        <p:spPr bwMode="auto">
          <a:xfrm>
            <a:off x="827088" y="476250"/>
            <a:ext cx="6985000" cy="461963"/>
          </a:xfrm>
          <a:prstGeom prst="rect">
            <a:avLst/>
          </a:prstGeom>
          <a:noFill/>
          <a:ln w="9525">
            <a:noFill/>
            <a:miter lim="800000"/>
            <a:headEnd/>
            <a:tailEnd/>
          </a:ln>
        </p:spPr>
        <p:txBody>
          <a:bodyPr>
            <a:spAutoFit/>
          </a:bodyPr>
          <a:lstStyle/>
          <a:p>
            <a:pPr eaLnBrk="1" hangingPunct="1"/>
            <a:r>
              <a:rPr lang="pt-BR" sz="2400" b="1"/>
              <a:t>FLUXO DE SOLICITAÇÃO DE DESEMBOLSO</a:t>
            </a:r>
          </a:p>
        </p:txBody>
      </p:sp>
      <p:sp>
        <p:nvSpPr>
          <p:cNvPr id="29" name="Retângulo 28"/>
          <p:cNvSpPr/>
          <p:nvPr/>
        </p:nvSpPr>
        <p:spPr>
          <a:xfrm>
            <a:off x="6659563" y="1773238"/>
            <a:ext cx="2089150" cy="287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MUNICÍPIO</a:t>
            </a:r>
          </a:p>
        </p:txBody>
      </p:sp>
      <p:sp>
        <p:nvSpPr>
          <p:cNvPr id="30" name="Retângulo 29"/>
          <p:cNvSpPr/>
          <p:nvPr/>
        </p:nvSpPr>
        <p:spPr>
          <a:xfrm>
            <a:off x="6659563" y="2276475"/>
            <a:ext cx="2089150" cy="2889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MUNICÍPIO</a:t>
            </a:r>
          </a:p>
        </p:txBody>
      </p:sp>
      <p:sp>
        <p:nvSpPr>
          <p:cNvPr id="31" name="Retângulo 30"/>
          <p:cNvSpPr/>
          <p:nvPr/>
        </p:nvSpPr>
        <p:spPr>
          <a:xfrm rot="5400000">
            <a:off x="5688807" y="4545806"/>
            <a:ext cx="1511300" cy="287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t>CONTA VINCULADA</a:t>
            </a:r>
          </a:p>
        </p:txBody>
      </p:sp>
      <p:sp>
        <p:nvSpPr>
          <p:cNvPr id="34" name="Retângulo 33"/>
          <p:cNvSpPr/>
          <p:nvPr/>
        </p:nvSpPr>
        <p:spPr>
          <a:xfrm>
            <a:off x="468313" y="1196975"/>
            <a:ext cx="863600"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BID</a:t>
            </a:r>
          </a:p>
        </p:txBody>
      </p:sp>
      <p:sp>
        <p:nvSpPr>
          <p:cNvPr id="35" name="Retângulo 34"/>
          <p:cNvSpPr/>
          <p:nvPr/>
        </p:nvSpPr>
        <p:spPr>
          <a:xfrm>
            <a:off x="2484438" y="1196975"/>
            <a:ext cx="863600" cy="1511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ME</a:t>
            </a:r>
          </a:p>
        </p:txBody>
      </p:sp>
      <p:sp>
        <p:nvSpPr>
          <p:cNvPr id="36" name="Retângulo 35"/>
          <p:cNvSpPr/>
          <p:nvPr/>
        </p:nvSpPr>
        <p:spPr>
          <a:xfrm>
            <a:off x="4500563" y="1196975"/>
            <a:ext cx="935037" cy="15113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dirty="0"/>
              <a:t>CAIXA</a:t>
            </a:r>
          </a:p>
        </p:txBody>
      </p:sp>
      <p:sp>
        <p:nvSpPr>
          <p:cNvPr id="33813" name="CaixaDeTexto 39"/>
          <p:cNvSpPr txBox="1">
            <a:spLocks noChangeArrowheads="1"/>
          </p:cNvSpPr>
          <p:nvPr/>
        </p:nvSpPr>
        <p:spPr bwMode="auto">
          <a:xfrm>
            <a:off x="827088" y="3068638"/>
            <a:ext cx="6985000" cy="461962"/>
          </a:xfrm>
          <a:prstGeom prst="rect">
            <a:avLst/>
          </a:prstGeom>
          <a:noFill/>
          <a:ln w="9525">
            <a:noFill/>
            <a:miter lim="800000"/>
            <a:headEnd/>
            <a:tailEnd/>
          </a:ln>
        </p:spPr>
        <p:txBody>
          <a:bodyPr>
            <a:spAutoFit/>
          </a:bodyPr>
          <a:lstStyle/>
          <a:p>
            <a:pPr eaLnBrk="1" hangingPunct="1"/>
            <a:r>
              <a:rPr lang="pt-BR" sz="2400" b="1"/>
              <a:t>FLUXO DE DESEMBOLSO</a:t>
            </a:r>
          </a:p>
        </p:txBody>
      </p:sp>
      <p:sp>
        <p:nvSpPr>
          <p:cNvPr id="41" name="Retângulo 40"/>
          <p:cNvSpPr/>
          <p:nvPr/>
        </p:nvSpPr>
        <p:spPr>
          <a:xfrm>
            <a:off x="7524750" y="3860800"/>
            <a:ext cx="1376363" cy="2889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solidFill>
                  <a:schemeClr val="tx1"/>
                </a:solidFill>
              </a:rPr>
              <a:t>FORNECEDORES</a:t>
            </a:r>
          </a:p>
        </p:txBody>
      </p:sp>
      <p:sp>
        <p:nvSpPr>
          <p:cNvPr id="44" name="Texto explicativo em seta para a direita 43"/>
          <p:cNvSpPr/>
          <p:nvPr/>
        </p:nvSpPr>
        <p:spPr>
          <a:xfrm>
            <a:off x="6811963" y="4005263"/>
            <a:ext cx="568325" cy="1295400"/>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5" name="Retângulo 44"/>
          <p:cNvSpPr/>
          <p:nvPr/>
        </p:nvSpPr>
        <p:spPr>
          <a:xfrm>
            <a:off x="7524750" y="4292600"/>
            <a:ext cx="1376363" cy="2889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solidFill>
                  <a:schemeClr val="tx1"/>
                </a:solidFill>
              </a:rPr>
              <a:t>FORNECEDORES</a:t>
            </a:r>
          </a:p>
        </p:txBody>
      </p:sp>
      <p:sp>
        <p:nvSpPr>
          <p:cNvPr id="46" name="Retângulo 45"/>
          <p:cNvSpPr/>
          <p:nvPr/>
        </p:nvSpPr>
        <p:spPr>
          <a:xfrm>
            <a:off x="7524750" y="4724400"/>
            <a:ext cx="1376363" cy="2889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solidFill>
                  <a:schemeClr val="tx1"/>
                </a:solidFill>
              </a:rPr>
              <a:t>FORNECEDORES</a:t>
            </a:r>
          </a:p>
        </p:txBody>
      </p:sp>
      <p:sp>
        <p:nvSpPr>
          <p:cNvPr id="47" name="Retângulo 46"/>
          <p:cNvSpPr/>
          <p:nvPr/>
        </p:nvSpPr>
        <p:spPr>
          <a:xfrm>
            <a:off x="7524750" y="5157788"/>
            <a:ext cx="1376363" cy="2873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solidFill>
                  <a:schemeClr val="tx1"/>
                </a:solidFill>
              </a:rPr>
              <a:t>FORNECEDORES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481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4820" name="Retângulo 4"/>
          <p:cNvSpPr>
            <a:spLocks noChangeArrowheads="1"/>
          </p:cNvSpPr>
          <p:nvPr/>
        </p:nvSpPr>
        <p:spPr bwMode="auto">
          <a:xfrm>
            <a:off x="611188" y="549275"/>
            <a:ext cx="7704137" cy="5724525"/>
          </a:xfrm>
          <a:prstGeom prst="rect">
            <a:avLst/>
          </a:prstGeom>
          <a:noFill/>
          <a:ln w="9525">
            <a:noFill/>
            <a:miter lim="800000"/>
            <a:headEnd/>
            <a:tailEnd/>
          </a:ln>
        </p:spPr>
        <p:txBody>
          <a:bodyPr>
            <a:spAutoFit/>
          </a:bodyPr>
          <a:lstStyle/>
          <a:p>
            <a:pPr eaLnBrk="1" hangingPunct="1"/>
            <a:r>
              <a:rPr lang="pt-BR" sz="2400" b="1"/>
              <a:t>Pagamentos, Reconhecimento de Contrapartida</a:t>
            </a:r>
            <a:endParaRPr lang="pt-BR" sz="2400"/>
          </a:p>
          <a:p>
            <a:pPr eaLnBrk="1" hangingPunct="1"/>
            <a:r>
              <a:rPr lang="pt-BR"/>
              <a:t> </a:t>
            </a:r>
          </a:p>
          <a:p>
            <a:pPr eaLnBrk="1" hangingPunct="1">
              <a:buFont typeface="Wingdings" pitchFamily="2" charset="2"/>
              <a:buChar char="q"/>
            </a:pPr>
            <a:r>
              <a:rPr lang="pt-BR"/>
              <a:t> As análises, os pagamentos, etc., serão analisados pela unidade responsável na Caixa.</a:t>
            </a:r>
          </a:p>
          <a:p>
            <a:pPr eaLnBrk="1" hangingPunct="1">
              <a:buFont typeface="Wingdings" pitchFamily="2" charset="2"/>
              <a:buChar char="q"/>
            </a:pPr>
            <a:endParaRPr lang="pt-BR"/>
          </a:p>
          <a:p>
            <a:pPr eaLnBrk="1" hangingPunct="1">
              <a:buFont typeface="Wingdings" pitchFamily="2" charset="2"/>
              <a:buChar char="q"/>
            </a:pPr>
            <a:r>
              <a:rPr lang="pt-BR"/>
              <a:t> As prestações de contas desses gastos serão feitas pelo SIAPM, no entanto, têm de ser espelhadas no SEEMP, quando de sua efetivação</a:t>
            </a:r>
          </a:p>
          <a:p>
            <a:pPr eaLnBrk="1" hangingPunct="1">
              <a:buFont typeface="Wingdings" pitchFamily="2" charset="2"/>
              <a:buChar char="q"/>
            </a:pPr>
            <a:endParaRPr lang="pt-BR"/>
          </a:p>
          <a:p>
            <a:pPr eaLnBrk="1" hangingPunct="1">
              <a:buFont typeface="Wingdings" pitchFamily="2" charset="2"/>
              <a:buChar char="q"/>
            </a:pPr>
            <a:r>
              <a:rPr lang="pt-BR"/>
              <a:t> Os pagamentos serão efetuados pela CAIXA, sempre utilizando os recursos da conta vinculada, diretamente aos fornecedores (a identificação de impostos, se for o caso, devem ser fornecidas pelo próprio município – inclusive local de recolhimento) </a:t>
            </a:r>
          </a:p>
          <a:p>
            <a:pPr eaLnBrk="1" hangingPunct="1">
              <a:buFont typeface="Wingdings" pitchFamily="2" charset="2"/>
              <a:buChar char="q"/>
            </a:pPr>
            <a:endParaRPr lang="pt-BR"/>
          </a:p>
          <a:p>
            <a:pPr eaLnBrk="1" hangingPunct="1">
              <a:buFont typeface="Wingdings" pitchFamily="2" charset="2"/>
              <a:buChar char="q"/>
            </a:pPr>
            <a:r>
              <a:rPr lang="pt-BR"/>
              <a:t> </a:t>
            </a:r>
            <a:r>
              <a:rPr lang="pt-BR" i="1"/>
              <a:t>Pari Passu</a:t>
            </a:r>
            <a:r>
              <a:rPr lang="pt-BR"/>
              <a:t>: 90%; 10%. Os rendimentos podem ser utilizados como contrapartida. </a:t>
            </a:r>
          </a:p>
          <a:p>
            <a:pPr eaLnBrk="1" hangingPunct="1">
              <a:buFont typeface="Wingdings" pitchFamily="2" charset="2"/>
              <a:buChar char="q"/>
            </a:pPr>
            <a:endParaRPr lang="pt-BR"/>
          </a:p>
          <a:p>
            <a:pPr eaLnBrk="1" hangingPunct="1">
              <a:buFont typeface="Wingdings" pitchFamily="2" charset="2"/>
              <a:buChar char="q"/>
            </a:pPr>
            <a:r>
              <a:rPr lang="pt-BR"/>
              <a:t> Trimestralmente, deve-se observar o resultado dos Pagamentos no que diz respeito essa proporção</a:t>
            </a:r>
          </a:p>
          <a:p>
            <a:pPr eaLnBrk="1" hangingPunct="1">
              <a:buFont typeface="Wingdings" pitchFamily="2" charset="2"/>
              <a:buChar char="q"/>
            </a:pPr>
            <a:endParaRPr lang="pt-BR"/>
          </a:p>
          <a:p>
            <a:pPr eaLnBrk="1" hangingPunct="1"/>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5843"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5844" name="Retângulo 4"/>
          <p:cNvSpPr>
            <a:spLocks noChangeArrowheads="1"/>
          </p:cNvSpPr>
          <p:nvPr/>
        </p:nvSpPr>
        <p:spPr bwMode="auto">
          <a:xfrm>
            <a:off x="611188" y="549275"/>
            <a:ext cx="7704137" cy="4616450"/>
          </a:xfrm>
          <a:prstGeom prst="rect">
            <a:avLst/>
          </a:prstGeom>
          <a:noFill/>
          <a:ln w="9525">
            <a:noFill/>
            <a:miter lim="800000"/>
            <a:headEnd/>
            <a:tailEnd/>
          </a:ln>
        </p:spPr>
        <p:txBody>
          <a:bodyPr>
            <a:spAutoFit/>
          </a:bodyPr>
          <a:lstStyle/>
          <a:p>
            <a:pPr eaLnBrk="1" hangingPunct="1"/>
            <a:r>
              <a:rPr lang="pt-BR" sz="2400" b="1"/>
              <a:t>Pagamentos, Reconhecimento de Contrapartida</a:t>
            </a:r>
            <a:endParaRPr lang="pt-BR" sz="2400"/>
          </a:p>
          <a:p>
            <a:pPr eaLnBrk="1" hangingPunct="1"/>
            <a:r>
              <a:rPr lang="pt-BR"/>
              <a:t> </a:t>
            </a:r>
          </a:p>
          <a:p>
            <a:pPr eaLnBrk="1" hangingPunct="1">
              <a:buFont typeface="Wingdings" pitchFamily="2" charset="2"/>
              <a:buChar char="q"/>
            </a:pPr>
            <a:r>
              <a:rPr lang="pt-BR"/>
              <a:t> As APs e SRDs afins devem ser encaminhadas à Caixa para conferência, juntamente com o documento fiscal</a:t>
            </a:r>
          </a:p>
          <a:p>
            <a:pPr eaLnBrk="1" hangingPunct="1">
              <a:buFont typeface="Wingdings" pitchFamily="2" charset="2"/>
              <a:buChar char="q"/>
            </a:pPr>
            <a:endParaRPr lang="pt-BR"/>
          </a:p>
          <a:p>
            <a:pPr eaLnBrk="1" hangingPunct="1">
              <a:buFont typeface="Wingdings" pitchFamily="2" charset="2"/>
              <a:buChar char="q"/>
            </a:pPr>
            <a:r>
              <a:rPr lang="pt-BR"/>
              <a:t> A Caixa faz o registro no SIAPF e devolve os documentos originais aos municípios</a:t>
            </a:r>
          </a:p>
          <a:p>
            <a:pPr eaLnBrk="1" hangingPunct="1">
              <a:buFont typeface="Wingdings" pitchFamily="2" charset="2"/>
              <a:buChar char="q"/>
            </a:pPr>
            <a:endParaRPr lang="pt-BR"/>
          </a:p>
          <a:p>
            <a:pPr eaLnBrk="1" hangingPunct="1">
              <a:buFont typeface="Wingdings" pitchFamily="2" charset="2"/>
              <a:buChar char="q"/>
            </a:pPr>
            <a:r>
              <a:rPr lang="pt-BR"/>
              <a:t> Em todo esse processo, a UEM deve se atentar se todos os pagamentos foram feitos de forma correta junto à Caixa (inclusive a fonte de pagamentos, BID e Local)</a:t>
            </a:r>
          </a:p>
          <a:p>
            <a:pPr eaLnBrk="1" hangingPunct="1">
              <a:buFont typeface="Wingdings" pitchFamily="2" charset="2"/>
              <a:buChar char="q"/>
            </a:pPr>
            <a:endParaRPr lang="pt-BR"/>
          </a:p>
          <a:p>
            <a:pPr eaLnBrk="1" hangingPunct="1">
              <a:buFont typeface="Wingdings" pitchFamily="2" charset="2"/>
              <a:buChar char="q"/>
            </a:pPr>
            <a:r>
              <a:rPr lang="pt-BR"/>
              <a:t> Depois de preenchido o Fluxo de Aquisições, os fornecedores, os contratos e as informações fiscais (anexando as originais), será possível realizar uma AP/SRD (no SEEMP; por enquanto, manuais)</a:t>
            </a:r>
          </a:p>
          <a:p>
            <a:pPr eaLnBrk="1" hangingPunct="1"/>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686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6868" name="Retângulo 4"/>
          <p:cNvSpPr>
            <a:spLocks noChangeArrowheads="1"/>
          </p:cNvSpPr>
          <p:nvPr/>
        </p:nvSpPr>
        <p:spPr bwMode="auto">
          <a:xfrm>
            <a:off x="611188" y="549275"/>
            <a:ext cx="7704137" cy="4894263"/>
          </a:xfrm>
          <a:prstGeom prst="rect">
            <a:avLst/>
          </a:prstGeom>
          <a:noFill/>
          <a:ln w="9525">
            <a:noFill/>
            <a:miter lim="800000"/>
            <a:headEnd/>
            <a:tailEnd/>
          </a:ln>
        </p:spPr>
        <p:txBody>
          <a:bodyPr>
            <a:spAutoFit/>
          </a:bodyPr>
          <a:lstStyle/>
          <a:p>
            <a:pPr eaLnBrk="1" hangingPunct="1"/>
            <a:r>
              <a:rPr lang="pt-BR" sz="2400" b="1"/>
              <a:t>Reembolsos</a:t>
            </a:r>
            <a:endParaRPr lang="pt-BR" sz="2400"/>
          </a:p>
          <a:p>
            <a:pPr eaLnBrk="1" hangingPunct="1"/>
            <a:r>
              <a:rPr lang="pt-BR"/>
              <a:t> </a:t>
            </a:r>
          </a:p>
          <a:p>
            <a:pPr eaLnBrk="1" hangingPunct="1">
              <a:buFont typeface="Wingdings" pitchFamily="2" charset="2"/>
              <a:buChar char="q"/>
            </a:pPr>
            <a:r>
              <a:rPr lang="pt-BR"/>
              <a:t> Pode ser que haja um reembolso de algum item do projeto que tenha sido anteriormente pago pelo município</a:t>
            </a:r>
          </a:p>
          <a:p>
            <a:pPr eaLnBrk="1" hangingPunct="1"/>
            <a:endParaRPr lang="pt-BR"/>
          </a:p>
          <a:p>
            <a:pPr eaLnBrk="1" hangingPunct="1">
              <a:buFont typeface="Wingdings" pitchFamily="2" charset="2"/>
              <a:buChar char="q"/>
            </a:pPr>
            <a:r>
              <a:rPr lang="pt-BR"/>
              <a:t> Esses recursos podem ficar na conta vinculada para serem utilizados pelo município ou podem ser destinadas a uma conta do Tesouro Municipal (informado por Ofício Municipal; e no SEEMP) – sendo que, 90% seriam efetivamente reembolsados e 10% seriam contabilizados como contrapartida</a:t>
            </a:r>
          </a:p>
          <a:p>
            <a:pPr eaLnBrk="1" hangingPunct="1">
              <a:buFont typeface="Wingdings" pitchFamily="2" charset="2"/>
              <a:buChar char="q"/>
            </a:pPr>
            <a:endParaRPr lang="pt-BR"/>
          </a:p>
          <a:p>
            <a:pPr eaLnBrk="1" hangingPunct="1">
              <a:buFont typeface="Wingdings" pitchFamily="2" charset="2"/>
              <a:buChar char="q"/>
            </a:pPr>
            <a:r>
              <a:rPr lang="pt-BR"/>
              <a:t> Pode ocorrer o reembolso pré-contratual, desde que o pagamento tenha sido realizado entre a apresentação do projeto e a assinatura do contrato (e esteja no projeto) ou pós-contratual</a:t>
            </a:r>
          </a:p>
          <a:p>
            <a:pPr eaLnBrk="1" hangingPunct="1"/>
            <a:endParaRPr lang="pt-BR"/>
          </a:p>
          <a:p>
            <a:pPr eaLnBrk="1" hangingPunct="1">
              <a:buFont typeface="Wingdings" pitchFamily="2" charset="2"/>
              <a:buChar char="q"/>
            </a:pPr>
            <a:endParaRPr lang="pt-BR"/>
          </a:p>
          <a:p>
            <a:pPr eaLnBrk="1" hangingPunct="1"/>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7891"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7892" name="Retângulo 4"/>
          <p:cNvSpPr>
            <a:spLocks noChangeArrowheads="1"/>
          </p:cNvSpPr>
          <p:nvPr/>
        </p:nvSpPr>
        <p:spPr bwMode="auto">
          <a:xfrm>
            <a:off x="611188" y="549275"/>
            <a:ext cx="7704137" cy="3508375"/>
          </a:xfrm>
          <a:prstGeom prst="rect">
            <a:avLst/>
          </a:prstGeom>
          <a:noFill/>
          <a:ln w="9525">
            <a:noFill/>
            <a:miter lim="800000"/>
            <a:headEnd/>
            <a:tailEnd/>
          </a:ln>
        </p:spPr>
        <p:txBody>
          <a:bodyPr>
            <a:spAutoFit/>
          </a:bodyPr>
          <a:lstStyle/>
          <a:p>
            <a:pPr eaLnBrk="1" hangingPunct="1"/>
            <a:r>
              <a:rPr lang="pt-BR" sz="2400" b="1"/>
              <a:t>Reembolsos</a:t>
            </a:r>
            <a:endParaRPr lang="pt-BR" sz="2400"/>
          </a:p>
          <a:p>
            <a:pPr eaLnBrk="1" hangingPunct="1"/>
            <a:r>
              <a:rPr lang="pt-BR"/>
              <a:t> </a:t>
            </a:r>
          </a:p>
          <a:p>
            <a:pPr eaLnBrk="1" hangingPunct="1">
              <a:buFont typeface="Wingdings" pitchFamily="2" charset="2"/>
              <a:buChar char="q"/>
            </a:pPr>
            <a:r>
              <a:rPr lang="pt-BR"/>
              <a:t> Primeiramente: 2G (reembolso; 90%, 10%) e 2J (contrato) para reconhecer aqueles gastos; depois disso, apresentar uma JG específica contendo esses gastos</a:t>
            </a:r>
          </a:p>
          <a:p>
            <a:pPr eaLnBrk="1" hangingPunct="1">
              <a:buFont typeface="Wingdings" pitchFamily="2" charset="2"/>
              <a:buChar char="q"/>
            </a:pPr>
            <a:endParaRPr lang="pt-BR"/>
          </a:p>
          <a:p>
            <a:pPr eaLnBrk="1" hangingPunct="1">
              <a:buFont typeface="Wingdings" pitchFamily="2" charset="2"/>
              <a:buChar char="q"/>
            </a:pPr>
            <a:r>
              <a:rPr lang="pt-BR"/>
              <a:t> Deve haver uma segregação de JGs, também, no caso de reembolsos pré e pós contratuais. </a:t>
            </a:r>
          </a:p>
          <a:p>
            <a:pPr eaLnBrk="1" hangingPunct="1">
              <a:buFont typeface="Wingdings" pitchFamily="2" charset="2"/>
              <a:buChar char="q"/>
            </a:pPr>
            <a:endParaRPr lang="pt-BR"/>
          </a:p>
          <a:p>
            <a:pPr eaLnBrk="1" hangingPunct="1"/>
            <a:endParaRPr lang="pt-BR"/>
          </a:p>
          <a:p>
            <a:pPr eaLnBrk="1" hangingPunct="1">
              <a:buFont typeface="Wingdings" pitchFamily="2" charset="2"/>
              <a:buChar char="q"/>
            </a:pPr>
            <a:endParaRPr lang="pt-BR"/>
          </a:p>
          <a:p>
            <a:pPr eaLnBrk="1" hangingPunct="1"/>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126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11268" name="CaixaDeTexto 4"/>
          <p:cNvSpPr txBox="1">
            <a:spLocks noChangeArrowheads="1"/>
          </p:cNvSpPr>
          <p:nvPr/>
        </p:nvSpPr>
        <p:spPr bwMode="auto">
          <a:xfrm>
            <a:off x="539750" y="1730375"/>
            <a:ext cx="8280400" cy="3354388"/>
          </a:xfrm>
          <a:prstGeom prst="rect">
            <a:avLst/>
          </a:prstGeom>
          <a:noFill/>
          <a:ln w="9525">
            <a:noFill/>
            <a:miter lim="800000"/>
            <a:headEnd/>
            <a:tailEnd/>
          </a:ln>
        </p:spPr>
        <p:txBody>
          <a:bodyPr>
            <a:spAutoFit/>
          </a:bodyPr>
          <a:lstStyle/>
          <a:p>
            <a:pPr marL="342900" indent="-342900" algn="ctr" eaLnBrk="1" hangingPunct="1"/>
            <a:r>
              <a:rPr lang="pt-BR" sz="4400" b="1"/>
              <a:t>1ª PARTE: ATRIBUIÇÕES COORDENADOR ADMINISTRATIVO-FINANCEIRO</a:t>
            </a:r>
          </a:p>
          <a:p>
            <a:pPr marL="342900" indent="-342900" eaLnBrk="1" hangingPunct="1"/>
            <a:endParaRPr lang="pt-BR" b="1"/>
          </a:p>
          <a:p>
            <a:pPr marL="342900" indent="-342900"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891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8916" name="Retângulo 4"/>
          <p:cNvSpPr>
            <a:spLocks noChangeArrowheads="1"/>
          </p:cNvSpPr>
          <p:nvPr/>
        </p:nvSpPr>
        <p:spPr bwMode="auto">
          <a:xfrm>
            <a:off x="611188" y="549275"/>
            <a:ext cx="7704137" cy="4340225"/>
          </a:xfrm>
          <a:prstGeom prst="rect">
            <a:avLst/>
          </a:prstGeom>
          <a:noFill/>
          <a:ln w="9525">
            <a:noFill/>
            <a:miter lim="800000"/>
            <a:headEnd/>
            <a:tailEnd/>
          </a:ln>
        </p:spPr>
        <p:txBody>
          <a:bodyPr>
            <a:spAutoFit/>
          </a:bodyPr>
          <a:lstStyle/>
          <a:p>
            <a:pPr eaLnBrk="1" hangingPunct="1"/>
            <a:r>
              <a:rPr lang="pt-BR" sz="2400" b="1"/>
              <a:t>Justificativas de Gastos: algumas observações</a:t>
            </a:r>
            <a:endParaRPr lang="pt-BR" sz="2400"/>
          </a:p>
          <a:p>
            <a:pPr eaLnBrk="1" hangingPunct="1"/>
            <a:r>
              <a:rPr lang="pt-BR"/>
              <a:t> </a:t>
            </a:r>
          </a:p>
          <a:p>
            <a:pPr eaLnBrk="1" hangingPunct="1">
              <a:buFont typeface="Wingdings" pitchFamily="2" charset="2"/>
              <a:buChar char="q"/>
            </a:pPr>
            <a:r>
              <a:rPr lang="pt-BR"/>
              <a:t> As JGs devem ser apresentadas trimestralmente, conforme dito antes; existem as JGs detalhadas e as consolidadas, sendo ambas necessárias</a:t>
            </a:r>
          </a:p>
          <a:p>
            <a:pPr eaLnBrk="1" hangingPunct="1">
              <a:buFont typeface="Wingdings" pitchFamily="2" charset="2"/>
              <a:buChar char="q"/>
            </a:pPr>
            <a:endParaRPr lang="pt-BR"/>
          </a:p>
          <a:p>
            <a:pPr eaLnBrk="1" hangingPunct="1">
              <a:buFont typeface="Wingdings" pitchFamily="2" charset="2"/>
              <a:buChar char="q"/>
            </a:pPr>
            <a:r>
              <a:rPr lang="pt-BR"/>
              <a:t> As JGs devem manter a proporção de 90%-10%, idealmente</a:t>
            </a:r>
          </a:p>
          <a:p>
            <a:pPr eaLnBrk="1" hangingPunct="1">
              <a:buFont typeface="Wingdings" pitchFamily="2" charset="2"/>
              <a:buChar char="q"/>
            </a:pPr>
            <a:endParaRPr lang="pt-BR"/>
          </a:p>
          <a:p>
            <a:pPr eaLnBrk="1" hangingPunct="1">
              <a:buFont typeface="Wingdings" pitchFamily="2" charset="2"/>
              <a:buChar char="q"/>
            </a:pPr>
            <a:r>
              <a:rPr lang="pt-BR"/>
              <a:t> Trimestralmente e Anualmente, além das JGs, devem ser enviadas as outras demonstrações financeiras</a:t>
            </a:r>
          </a:p>
          <a:p>
            <a:pPr eaLnBrk="1" hangingPunct="1">
              <a:buFont typeface="Wingdings" pitchFamily="2" charset="2"/>
              <a:buChar char="q"/>
            </a:pPr>
            <a:endParaRPr lang="pt-BR"/>
          </a:p>
          <a:p>
            <a:pPr eaLnBrk="1" hangingPunct="1">
              <a:buFont typeface="Wingdings" pitchFamily="2" charset="2"/>
              <a:buChar char="q"/>
            </a:pPr>
            <a:r>
              <a:rPr lang="pt-BR"/>
              <a:t> Eventuais ajustes são feitos por meio do 2-L: “Detalhamento dos Ajustes Efetuados”. Normalmente por conta de Glosa (deve devolver o valor em reais equivalente àquele gasto em dólares daquele momento)</a:t>
            </a:r>
          </a:p>
          <a:p>
            <a:pPr eaLnBrk="1" hangingPunct="1">
              <a:buFont typeface="Wingdings" pitchFamily="2" charset="2"/>
              <a:buChar char="q"/>
            </a:pPr>
            <a:endParaRPr lang="pt-BR"/>
          </a:p>
          <a:p>
            <a:pPr eaLnBrk="1" hangingPunct="1"/>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3993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39940" name="Retângulo 4"/>
          <p:cNvSpPr>
            <a:spLocks noChangeArrowheads="1"/>
          </p:cNvSpPr>
          <p:nvPr/>
        </p:nvSpPr>
        <p:spPr bwMode="auto">
          <a:xfrm>
            <a:off x="611188" y="549275"/>
            <a:ext cx="7704137" cy="3786188"/>
          </a:xfrm>
          <a:prstGeom prst="rect">
            <a:avLst/>
          </a:prstGeom>
          <a:noFill/>
          <a:ln w="9525">
            <a:noFill/>
            <a:miter lim="800000"/>
            <a:headEnd/>
            <a:tailEnd/>
          </a:ln>
        </p:spPr>
        <p:txBody>
          <a:bodyPr>
            <a:spAutoFit/>
          </a:bodyPr>
          <a:lstStyle/>
          <a:p>
            <a:pPr eaLnBrk="1" hangingPunct="1"/>
            <a:r>
              <a:rPr lang="pt-BR" sz="2400" b="1"/>
              <a:t>Demonstrações e Relatórios de Final de Exercício</a:t>
            </a:r>
            <a:endParaRPr lang="pt-BR" sz="2400"/>
          </a:p>
          <a:p>
            <a:pPr eaLnBrk="1" hangingPunct="1"/>
            <a:r>
              <a:rPr lang="pt-BR"/>
              <a:t> </a:t>
            </a:r>
          </a:p>
          <a:p>
            <a:pPr eaLnBrk="1" hangingPunct="1">
              <a:buFont typeface="Wingdings" pitchFamily="2" charset="2"/>
              <a:buChar char="q"/>
            </a:pPr>
            <a:r>
              <a:rPr lang="pt-BR"/>
              <a:t> Os municípios deverão entregar até 31 de Janeiro as Demonstrações Financeiras requeridas (DIA, 2M, 2N), a Conciliação de Recursos (extratos real e virtual) e as JGs Detalhada e Consolidada</a:t>
            </a:r>
          </a:p>
          <a:p>
            <a:pPr eaLnBrk="1" hangingPunct="1"/>
            <a:endParaRPr lang="pt-BR"/>
          </a:p>
          <a:p>
            <a:pPr eaLnBrk="1" hangingPunct="1">
              <a:buFont typeface="Wingdings" pitchFamily="2" charset="2"/>
              <a:buChar char="q"/>
            </a:pPr>
            <a:r>
              <a:rPr lang="pt-BR"/>
              <a:t> Esses demonstrativos são gerados a partir das movimentações e da execução por parte dos municípios</a:t>
            </a:r>
          </a:p>
          <a:p>
            <a:pPr eaLnBrk="1" hangingPunct="1">
              <a:buFont typeface="Wingdings" pitchFamily="2" charset="2"/>
              <a:buChar char="q"/>
            </a:pPr>
            <a:endParaRPr lang="pt-BR"/>
          </a:p>
          <a:p>
            <a:pPr eaLnBrk="1" hangingPunct="1">
              <a:buFont typeface="Wingdings" pitchFamily="2" charset="2"/>
              <a:buChar char="q"/>
            </a:pPr>
            <a:r>
              <a:rPr lang="pt-BR"/>
              <a:t> Esses demonstrativos são gerados, a princípio, pelo SIAPM da Caixa, sendo que as JGs do SEEMP deverão estar espelhadas com aquelas do SIAPM</a:t>
            </a:r>
          </a:p>
          <a:p>
            <a:pPr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40963"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27653" name="Retângulo 4"/>
          <p:cNvSpPr>
            <a:spLocks noChangeArrowheads="1"/>
          </p:cNvSpPr>
          <p:nvPr/>
        </p:nvSpPr>
        <p:spPr bwMode="auto">
          <a:xfrm>
            <a:off x="611188" y="549275"/>
            <a:ext cx="7704137" cy="4319588"/>
          </a:xfrm>
          <a:prstGeom prst="rect">
            <a:avLst/>
          </a:prstGeom>
          <a:noFill/>
          <a:ln w="9525">
            <a:noFill/>
            <a:miter lim="800000"/>
            <a:headEnd/>
            <a:tailEnd/>
          </a:ln>
        </p:spPr>
        <p:txBody>
          <a:bodyPr>
            <a:spAutoFit/>
          </a:bodyPr>
          <a:lstStyle/>
          <a:p>
            <a:pPr eaLnBrk="1" hangingPunct="1">
              <a:defRPr/>
            </a:pPr>
            <a:r>
              <a:rPr lang="pt-BR" sz="2400" b="1" dirty="0">
                <a:latin typeface="Arial" charset="0"/>
                <a:cs typeface="Arial" charset="0"/>
              </a:rPr>
              <a:t>Auditoria</a:t>
            </a:r>
            <a:endParaRPr lang="pt-BR" sz="2400" dirty="0">
              <a:latin typeface="Arial" charset="0"/>
              <a:cs typeface="Arial" charset="0"/>
            </a:endParaRPr>
          </a:p>
          <a:p>
            <a:pPr eaLnBrk="1" hangingPunct="1">
              <a:defRPr/>
            </a:pPr>
            <a:r>
              <a:rPr lang="pt-BR" dirty="0">
                <a:latin typeface="Arial" charset="0"/>
                <a:cs typeface="Arial" charset="0"/>
              </a:rPr>
              <a:t> </a:t>
            </a:r>
          </a:p>
          <a:p>
            <a:pPr eaLnBrk="1" hangingPunct="1">
              <a:buFont typeface="Wingdings" pitchFamily="2" charset="2"/>
              <a:buChar char="q"/>
              <a:defRPr/>
            </a:pPr>
            <a:r>
              <a:rPr lang="pt-BR" dirty="0">
                <a:latin typeface="Arial" charset="0"/>
                <a:cs typeface="Arial" charset="0"/>
              </a:rPr>
              <a:t> Os projetos desenvolvidos no âmbito do Programa PNAFM serão auditados pela equipe de auditoria da CGU, mediante Termo de Procedimentos estabelecidos entre o BID e a CGU:</a:t>
            </a:r>
          </a:p>
          <a:p>
            <a:pPr eaLnBrk="1" hangingPunct="1">
              <a:buFont typeface="Wingdings" pitchFamily="2" charset="2"/>
              <a:buChar char="q"/>
              <a:defRPr/>
            </a:pPr>
            <a:endParaRPr lang="pt-BR" dirty="0">
              <a:latin typeface="Arial" charset="0"/>
              <a:cs typeface="Arial" charset="0"/>
            </a:endParaRPr>
          </a:p>
          <a:p>
            <a:pPr marL="365125" indent="-255588" algn="just" eaLnBrk="1" hangingPunct="1">
              <a:spcBef>
                <a:spcPts val="400"/>
              </a:spcBef>
              <a:buClr>
                <a:schemeClr val="accent1"/>
              </a:buClr>
              <a:buSzPct val="68000"/>
              <a:buFont typeface="Wingdings 3" pitchFamily="18" charset="2"/>
              <a:buChar char=""/>
              <a:defRPr/>
            </a:pPr>
            <a:r>
              <a:rPr lang="pt-BR" dirty="0">
                <a:latin typeface="Arial" charset="0"/>
                <a:cs typeface="Arial" charset="0"/>
              </a:rPr>
              <a:t>A CGU poderá realizar, periodicamente, as seguintes auditorias:</a:t>
            </a:r>
          </a:p>
          <a:p>
            <a:pPr marL="365125" indent="-255588" algn="just" eaLnBrk="1" hangingPunct="1">
              <a:spcBef>
                <a:spcPts val="400"/>
              </a:spcBef>
              <a:buClr>
                <a:schemeClr val="accent1"/>
              </a:buClr>
              <a:buSzPct val="68000"/>
              <a:buFont typeface="Wingdings 3" pitchFamily="18" charset="2"/>
              <a:buChar char=""/>
              <a:defRPr/>
            </a:pPr>
            <a:endParaRPr lang="pt-BR" dirty="0">
              <a:latin typeface="Arial" charset="0"/>
              <a:cs typeface="Arial" charset="0"/>
            </a:endParaRPr>
          </a:p>
          <a:p>
            <a:pPr marL="542925" indent="-180975" algn="just" eaLnBrk="1" hangingPunct="1">
              <a:spcBef>
                <a:spcPts val="400"/>
              </a:spcBef>
              <a:buClr>
                <a:schemeClr val="accent1"/>
              </a:buClr>
              <a:buSzPct val="68000"/>
              <a:buFont typeface="Wingdings" pitchFamily="2" charset="2"/>
              <a:buChar char="ü"/>
              <a:defRPr/>
            </a:pPr>
            <a:r>
              <a:rPr lang="pt-BR" b="1" dirty="0">
                <a:solidFill>
                  <a:srgbClr val="0070C0"/>
                </a:solidFill>
                <a:latin typeface="Arial" charset="0"/>
                <a:cs typeface="Arial" charset="0"/>
              </a:rPr>
              <a:t>Semestral</a:t>
            </a:r>
            <a:r>
              <a:rPr lang="pt-BR" dirty="0">
                <a:latin typeface="Arial" charset="0"/>
                <a:cs typeface="Arial" charset="0"/>
              </a:rPr>
              <a:t> – (</a:t>
            </a:r>
            <a:r>
              <a:rPr lang="pt-BR" dirty="0" err="1">
                <a:latin typeface="Arial" charset="0"/>
                <a:cs typeface="Arial" charset="0"/>
              </a:rPr>
              <a:t>ex-post</a:t>
            </a:r>
            <a:r>
              <a:rPr lang="pt-BR" dirty="0">
                <a:latin typeface="Arial" charset="0"/>
                <a:cs typeface="Arial" charset="0"/>
              </a:rPr>
              <a:t>) – no prazo de 90 dias – das solicitações de Desembolsos e respectivas justificativas.</a:t>
            </a:r>
          </a:p>
          <a:p>
            <a:pPr marL="542925" indent="-180975" algn="just" eaLnBrk="1" hangingPunct="1">
              <a:spcBef>
                <a:spcPts val="400"/>
              </a:spcBef>
              <a:buClr>
                <a:schemeClr val="accent1"/>
              </a:buClr>
              <a:buSzPct val="68000"/>
              <a:defRPr/>
            </a:pPr>
            <a:endParaRPr lang="pt-BR" dirty="0">
              <a:latin typeface="Arial" charset="0"/>
              <a:cs typeface="Arial" charset="0"/>
            </a:endParaRPr>
          </a:p>
          <a:p>
            <a:pPr marL="542925" indent="-180975" algn="just" eaLnBrk="1" hangingPunct="1">
              <a:spcBef>
                <a:spcPts val="400"/>
              </a:spcBef>
              <a:buClr>
                <a:schemeClr val="accent1"/>
              </a:buClr>
              <a:buSzPct val="68000"/>
              <a:buFont typeface="Wingdings" pitchFamily="2" charset="2"/>
              <a:buChar char="ü"/>
              <a:defRPr/>
            </a:pPr>
            <a:r>
              <a:rPr lang="pt-BR" b="1" dirty="0">
                <a:solidFill>
                  <a:srgbClr val="0070C0"/>
                </a:solidFill>
                <a:latin typeface="Arial" charset="0"/>
                <a:cs typeface="Arial" charset="0"/>
              </a:rPr>
              <a:t>Anual</a:t>
            </a:r>
            <a:r>
              <a:rPr lang="pt-BR" dirty="0">
                <a:latin typeface="Arial" charset="0"/>
                <a:cs typeface="Arial" charset="0"/>
              </a:rPr>
              <a:t> – (</a:t>
            </a:r>
            <a:r>
              <a:rPr lang="pt-BR" dirty="0" err="1">
                <a:latin typeface="Arial" charset="0"/>
                <a:cs typeface="Arial" charset="0"/>
              </a:rPr>
              <a:t>ex-post</a:t>
            </a:r>
            <a:r>
              <a:rPr lang="pt-BR" dirty="0">
                <a:latin typeface="Arial" charset="0"/>
                <a:cs typeface="Arial" charset="0"/>
              </a:rPr>
              <a:t>) – no prazo de 120 dias – das Demonstrações Financeiras.</a:t>
            </a:r>
          </a:p>
          <a:p>
            <a:pPr eaLnBrk="1" hangingPunct="1">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4198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41988" name="CaixaDeTexto 4"/>
          <p:cNvSpPr txBox="1">
            <a:spLocks noChangeArrowheads="1"/>
          </p:cNvSpPr>
          <p:nvPr/>
        </p:nvSpPr>
        <p:spPr bwMode="auto">
          <a:xfrm>
            <a:off x="468313" y="2292350"/>
            <a:ext cx="8280400" cy="1323975"/>
          </a:xfrm>
          <a:prstGeom prst="rect">
            <a:avLst/>
          </a:prstGeom>
          <a:noFill/>
          <a:ln w="9525">
            <a:noFill/>
            <a:miter lim="800000"/>
            <a:headEnd/>
            <a:tailEnd/>
          </a:ln>
        </p:spPr>
        <p:txBody>
          <a:bodyPr>
            <a:spAutoFit/>
          </a:bodyPr>
          <a:lstStyle/>
          <a:p>
            <a:pPr marL="342900" indent="-342900" algn="ctr" eaLnBrk="1" hangingPunct="1"/>
            <a:r>
              <a:rPr lang="pt-BR" sz="4400" b="1"/>
              <a:t>4ª PARTE: CONCLUSÕES</a:t>
            </a:r>
          </a:p>
          <a:p>
            <a:pPr marL="342900" indent="-342900" eaLnBrk="1" hangingPunct="1"/>
            <a:endParaRPr lang="pt-BR" b="1"/>
          </a:p>
          <a:p>
            <a:pPr marL="342900" indent="-342900"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43011"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43012" name="Retângulo 4"/>
          <p:cNvSpPr>
            <a:spLocks noChangeArrowheads="1"/>
          </p:cNvSpPr>
          <p:nvPr/>
        </p:nvSpPr>
        <p:spPr bwMode="auto">
          <a:xfrm>
            <a:off x="755650" y="476250"/>
            <a:ext cx="7488238" cy="4894263"/>
          </a:xfrm>
          <a:prstGeom prst="rect">
            <a:avLst/>
          </a:prstGeom>
          <a:noFill/>
          <a:ln w="9525">
            <a:noFill/>
            <a:miter lim="800000"/>
            <a:headEnd/>
            <a:tailEnd/>
          </a:ln>
        </p:spPr>
        <p:txBody>
          <a:bodyPr>
            <a:spAutoFit/>
          </a:bodyPr>
          <a:lstStyle/>
          <a:p>
            <a:pPr eaLnBrk="1" hangingPunct="1"/>
            <a:r>
              <a:rPr lang="pt-BR" sz="2400" b="1"/>
              <a:t>Conclusões</a:t>
            </a:r>
          </a:p>
          <a:p>
            <a:pPr eaLnBrk="1" hangingPunct="1"/>
            <a:endParaRPr lang="pt-BR" b="1"/>
          </a:p>
          <a:p>
            <a:pPr eaLnBrk="1" hangingPunct="1">
              <a:buFont typeface="Wingdings" pitchFamily="2" charset="2"/>
              <a:buChar char="q"/>
            </a:pPr>
            <a:r>
              <a:rPr lang="pt-BR"/>
              <a:t> A relação entre o BID e a UCP se simplificou, o que gerou impactos também nos municípios</a:t>
            </a:r>
          </a:p>
          <a:p>
            <a:pPr eaLnBrk="1" hangingPunct="1">
              <a:buFont typeface="Wingdings" pitchFamily="2" charset="2"/>
              <a:buChar char="q"/>
            </a:pPr>
            <a:endParaRPr lang="pt-BR"/>
          </a:p>
          <a:p>
            <a:pPr eaLnBrk="1" hangingPunct="1">
              <a:buFont typeface="Wingdings" pitchFamily="2" charset="2"/>
              <a:buChar char="q"/>
            </a:pPr>
            <a:r>
              <a:rPr lang="pt-BR"/>
              <a:t> Os municípios têm uma grande oportunidade (e uma grande responsabilidade) de utilizar o PNAFM para aprimorar a gestão fiscal municipal – gerando recursos para serem bem gastos e tornando as despesas mais qualificadas</a:t>
            </a:r>
          </a:p>
          <a:p>
            <a:pPr eaLnBrk="1" hangingPunct="1">
              <a:buFont typeface="Wingdings" pitchFamily="2" charset="2"/>
              <a:buChar char="q"/>
            </a:pPr>
            <a:endParaRPr lang="pt-BR"/>
          </a:p>
          <a:p>
            <a:pPr eaLnBrk="1" hangingPunct="1">
              <a:buFont typeface="Wingdings" pitchFamily="2" charset="2"/>
              <a:buChar char="q"/>
            </a:pPr>
            <a:r>
              <a:rPr lang="pt-BR"/>
              <a:t> Para isto, o bom funcionamento da UEM é fundamental – inclusive para que o conhecimento adquirido permaneça na Prefeitura </a:t>
            </a:r>
          </a:p>
          <a:p>
            <a:pPr eaLnBrk="1" hangingPunct="1">
              <a:buFont typeface="Wingdings" pitchFamily="2" charset="2"/>
              <a:buChar char="q"/>
            </a:pPr>
            <a:endParaRPr lang="pt-BR"/>
          </a:p>
          <a:p>
            <a:pPr eaLnBrk="1" hangingPunct="1">
              <a:buFont typeface="Wingdings" pitchFamily="2" charset="2"/>
              <a:buChar char="q"/>
            </a:pPr>
            <a:r>
              <a:rPr lang="pt-BR"/>
              <a:t> A boa execução financeira, com produtos qualificados, pode acelerar os resultados e os impactos na gestão fiscal</a:t>
            </a:r>
          </a:p>
          <a:p>
            <a:pPr eaLnBrk="1" hangingPunct="1">
              <a:buFont typeface="Wingdings" pitchFamily="2" charset="2"/>
              <a:buChar char="q"/>
            </a:pPr>
            <a:endParaRPr lang="pt-BR"/>
          </a:p>
          <a:p>
            <a:pPr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4403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1477963"/>
          </a:xfrm>
          <a:prstGeom prst="rect">
            <a:avLst/>
          </a:prstGeom>
          <a:noFill/>
        </p:spPr>
        <p:txBody>
          <a:bodyPr>
            <a:spAutoFit/>
          </a:bodyPr>
          <a:lstStyle/>
          <a:p>
            <a:pPr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pic>
        <p:nvPicPr>
          <p:cNvPr id="44037" name="Picture 3"/>
          <p:cNvPicPr>
            <a:picLocks noChangeAspect="1" noChangeArrowheads="1"/>
          </p:cNvPicPr>
          <p:nvPr/>
        </p:nvPicPr>
        <p:blipFill>
          <a:blip r:embed="rId3" cstate="print"/>
          <a:srcRect/>
          <a:stretch>
            <a:fillRect/>
          </a:stretch>
        </p:blipFill>
        <p:spPr bwMode="auto">
          <a:xfrm>
            <a:off x="157163" y="295275"/>
            <a:ext cx="8807450" cy="551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4505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1477963"/>
          </a:xfrm>
          <a:prstGeom prst="rect">
            <a:avLst/>
          </a:prstGeom>
          <a:noFill/>
        </p:spPr>
        <p:txBody>
          <a:bodyPr>
            <a:spAutoFit/>
          </a:bodyPr>
          <a:lstStyle/>
          <a:p>
            <a:pPr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pic>
        <p:nvPicPr>
          <p:cNvPr id="45061" name="Picture 2"/>
          <p:cNvPicPr>
            <a:picLocks noChangeAspect="1" noChangeArrowheads="1"/>
          </p:cNvPicPr>
          <p:nvPr/>
        </p:nvPicPr>
        <p:blipFill>
          <a:blip r:embed="rId3" cstate="print"/>
          <a:srcRect/>
          <a:stretch>
            <a:fillRect/>
          </a:stretch>
        </p:blipFill>
        <p:spPr bwMode="auto">
          <a:xfrm>
            <a:off x="0" y="868363"/>
            <a:ext cx="9144000" cy="455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sz="half" idx="1"/>
          </p:nvPr>
        </p:nvSpPr>
        <p:spPr>
          <a:xfrm>
            <a:off x="468313" y="708025"/>
            <a:ext cx="8135937" cy="5210175"/>
          </a:xfrm>
        </p:spPr>
        <p:txBody>
          <a:bodyPr anchor="ctr">
            <a:spAutoFit/>
          </a:bodyPr>
          <a:lstStyle/>
          <a:p>
            <a:pPr algn="ctr" eaLnBrk="1" hangingPunct="1">
              <a:buFont typeface="Wingdings 3" pitchFamily="18" charset="2"/>
              <a:buNone/>
              <a:defRPr/>
            </a:pPr>
            <a:r>
              <a:rPr lang="pt-BR" sz="3600" b="1" dirty="0" smtClean="0">
                <a:latin typeface="Arial" charset="0"/>
                <a:cs typeface="Arial" charset="0"/>
              </a:rPr>
              <a:t>OBRIGADO!</a:t>
            </a:r>
          </a:p>
          <a:p>
            <a:pPr algn="ctr" eaLnBrk="1" hangingPunct="1">
              <a:buFont typeface="Wingdings 3" pitchFamily="18" charset="2"/>
              <a:buNone/>
              <a:defRPr/>
            </a:pPr>
            <a:r>
              <a:rPr lang="pt-BR" sz="2000" b="1" dirty="0" smtClean="0">
                <a:latin typeface="Arial" charset="0"/>
                <a:cs typeface="Arial" charset="0"/>
              </a:rPr>
              <a:t>Dúvidas?</a:t>
            </a:r>
          </a:p>
          <a:p>
            <a:pPr algn="ctr" eaLnBrk="1" hangingPunct="1">
              <a:buFont typeface="Wingdings 3" pitchFamily="18" charset="2"/>
              <a:buNone/>
              <a:defRPr/>
            </a:pPr>
            <a:endParaRPr lang="pt-BR" sz="2000" b="1" dirty="0" smtClean="0">
              <a:latin typeface="Arial" charset="0"/>
              <a:cs typeface="Arial" charset="0"/>
            </a:endParaRPr>
          </a:p>
          <a:p>
            <a:pPr algn="ctr" eaLnBrk="1" hangingPunct="1">
              <a:buFont typeface="Wingdings 3" pitchFamily="18" charset="2"/>
              <a:buNone/>
              <a:defRPr/>
            </a:pPr>
            <a:r>
              <a:rPr lang="pt-BR" sz="2000" b="1" dirty="0" smtClean="0">
                <a:latin typeface="Arial" charset="0"/>
                <a:cs typeface="Arial" charset="0"/>
              </a:rPr>
              <a:t>Contato: </a:t>
            </a:r>
            <a:br>
              <a:rPr lang="pt-BR" sz="2000" b="1" dirty="0" smtClean="0">
                <a:latin typeface="Arial" charset="0"/>
                <a:cs typeface="Arial" charset="0"/>
              </a:rPr>
            </a:br>
            <a:r>
              <a:rPr lang="pt-BR" sz="2000" b="1" dirty="0" smtClean="0">
                <a:latin typeface="Arial" charset="0"/>
                <a:cs typeface="Arial" charset="0"/>
              </a:rPr>
              <a:t>Helder Lara Ferreira Filho</a:t>
            </a:r>
          </a:p>
          <a:p>
            <a:pPr algn="ctr" eaLnBrk="1" hangingPunct="1">
              <a:buFont typeface="Wingdings 3" pitchFamily="18" charset="2"/>
              <a:buNone/>
              <a:defRPr/>
            </a:pPr>
            <a:r>
              <a:rPr lang="pt-BR" sz="2000" b="1" dirty="0" smtClean="0">
                <a:latin typeface="Arial" charset="0"/>
                <a:cs typeface="Arial" charset="0"/>
              </a:rPr>
              <a:t>Coordenação Financeira</a:t>
            </a:r>
          </a:p>
          <a:p>
            <a:pPr algn="ctr" eaLnBrk="1" hangingPunct="1">
              <a:buFont typeface="Wingdings 3" pitchFamily="18" charset="2"/>
              <a:buNone/>
              <a:defRPr/>
            </a:pPr>
            <a:r>
              <a:rPr lang="pt-BR" sz="2000" b="1" dirty="0" smtClean="0">
                <a:latin typeface="Arial" charset="0"/>
                <a:cs typeface="Arial" charset="0"/>
              </a:rPr>
              <a:t>Diretoria de Gestão Estratégica</a:t>
            </a:r>
          </a:p>
          <a:p>
            <a:pPr algn="ctr" eaLnBrk="1" hangingPunct="1">
              <a:buFont typeface="Wingdings 3" pitchFamily="18" charset="2"/>
              <a:buNone/>
              <a:defRPr/>
            </a:pPr>
            <a:r>
              <a:rPr lang="pt-BR" sz="2000" b="1" dirty="0" smtClean="0">
                <a:latin typeface="Arial" charset="0"/>
                <a:cs typeface="Arial" charset="0"/>
              </a:rPr>
              <a:t>Secretaria Executiva/Ministério da Economia</a:t>
            </a:r>
          </a:p>
          <a:p>
            <a:pPr algn="ctr" eaLnBrk="1" hangingPunct="1">
              <a:buFont typeface="Wingdings 3" pitchFamily="18" charset="2"/>
              <a:buNone/>
              <a:defRPr/>
            </a:pPr>
            <a:r>
              <a:rPr lang="pt-BR" sz="2000" b="1" dirty="0" smtClean="0">
                <a:latin typeface="Arial" charset="0"/>
                <a:cs typeface="Arial" charset="0"/>
              </a:rPr>
              <a:t>helder.lara@fazenda.gov.br</a:t>
            </a:r>
          </a:p>
          <a:p>
            <a:pPr algn="ctr" eaLnBrk="1" hangingPunct="1">
              <a:buFont typeface="Wingdings 3" pitchFamily="18" charset="2"/>
              <a:buNone/>
              <a:defRPr/>
            </a:pPr>
            <a:r>
              <a:rPr lang="pt-BR" sz="2000" b="1" dirty="0" smtClean="0">
                <a:latin typeface="Arial" charset="0"/>
                <a:cs typeface="Arial" charset="0"/>
              </a:rPr>
              <a:t>(61) 2020-5134</a:t>
            </a:r>
            <a:endParaRPr lang="pt-BR" sz="2000" dirty="0" smtClean="0">
              <a:latin typeface="Arial" charset="0"/>
              <a:cs typeface="Arial" charset="0"/>
            </a:endParaRPr>
          </a:p>
          <a:p>
            <a:pPr marL="0" indent="0" algn="ctr" eaLnBrk="1" fontAlgn="auto" hangingPunct="1">
              <a:spcBef>
                <a:spcPct val="0"/>
              </a:spcBef>
              <a:spcAft>
                <a:spcPts val="0"/>
              </a:spcAft>
              <a:buClrTx/>
              <a:buSzTx/>
              <a:buFontTx/>
              <a:buNone/>
              <a:defRPr/>
            </a:pPr>
            <a:endParaRPr lang="pt-BR" sz="1800" b="1" dirty="0" smtClean="0">
              <a:solidFill>
                <a:srgbClr val="000000"/>
              </a:solidFill>
              <a:latin typeface="Arial" charset="0"/>
              <a:ea typeface="Times New Roman" pitchFamily="18" charset="0"/>
              <a:cs typeface="Arial" charset="0"/>
            </a:endParaRPr>
          </a:p>
          <a:p>
            <a:pPr marL="0" indent="0" eaLnBrk="1" fontAlgn="auto" hangingPunct="1">
              <a:spcBef>
                <a:spcPct val="0"/>
              </a:spcBef>
              <a:spcAft>
                <a:spcPts val="0"/>
              </a:spcAft>
              <a:buClrTx/>
              <a:buSzTx/>
              <a:buFontTx/>
              <a:buNone/>
              <a:defRPr/>
            </a:pPr>
            <a:r>
              <a:rPr lang="pt-BR" sz="1600" b="1" dirty="0" smtClean="0">
                <a:solidFill>
                  <a:srgbClr val="000000"/>
                </a:solidFill>
                <a:latin typeface="Arial" charset="0"/>
                <a:ea typeface="Times New Roman" pitchFamily="18" charset="0"/>
                <a:cs typeface="Arial" charset="0"/>
              </a:rPr>
              <a:t>Antônio Carlos de Oliveira – (61) 2020-5352 – </a:t>
            </a:r>
            <a:r>
              <a:rPr lang="pt-BR" sz="1600" b="1" dirty="0" smtClean="0">
                <a:solidFill>
                  <a:srgbClr val="000000"/>
                </a:solidFill>
                <a:latin typeface="Arial" charset="0"/>
                <a:ea typeface="Times New Roman" pitchFamily="18" charset="0"/>
                <a:cs typeface="Arial" charset="0"/>
                <a:hlinkClick r:id="rId2"/>
              </a:rPr>
              <a:t>antonio.c.oliveira@fazenda.gov.br</a:t>
            </a:r>
            <a:endParaRPr lang="pt-BR" sz="1600" b="1" dirty="0" smtClean="0">
              <a:solidFill>
                <a:srgbClr val="000000"/>
              </a:solidFill>
              <a:latin typeface="Arial" charset="0"/>
              <a:ea typeface="Times New Roman" pitchFamily="18" charset="0"/>
              <a:cs typeface="Arial" charset="0"/>
            </a:endParaRPr>
          </a:p>
          <a:p>
            <a:pPr marL="0" indent="0" eaLnBrk="1" fontAlgn="auto" hangingPunct="1">
              <a:spcBef>
                <a:spcPct val="0"/>
              </a:spcBef>
              <a:spcAft>
                <a:spcPts val="0"/>
              </a:spcAft>
              <a:buClrTx/>
              <a:buSzTx/>
              <a:buFontTx/>
              <a:buNone/>
              <a:defRPr/>
            </a:pPr>
            <a:r>
              <a:rPr lang="pt-BR" sz="1600" b="1" dirty="0" smtClean="0">
                <a:solidFill>
                  <a:srgbClr val="000000"/>
                </a:solidFill>
                <a:latin typeface="Arial" charset="0"/>
                <a:ea typeface="Times New Roman" pitchFamily="18" charset="0"/>
                <a:cs typeface="Arial" charset="0"/>
              </a:rPr>
              <a:t>Caio Cesar Sales Nogueira – (61) 2020-5136 – </a:t>
            </a:r>
            <a:r>
              <a:rPr lang="pt-BR" sz="1600" b="1" dirty="0" smtClean="0">
                <a:solidFill>
                  <a:srgbClr val="000000"/>
                </a:solidFill>
                <a:latin typeface="Arial" charset="0"/>
                <a:ea typeface="Times New Roman" pitchFamily="18" charset="0"/>
                <a:cs typeface="Arial" charset="0"/>
                <a:hlinkClick r:id="rId3"/>
              </a:rPr>
              <a:t>caio.nogueira@fazenda.gov.br</a:t>
            </a:r>
            <a:endParaRPr lang="pt-BR" sz="1600" b="1" dirty="0" smtClean="0">
              <a:solidFill>
                <a:srgbClr val="000000"/>
              </a:solidFill>
              <a:latin typeface="Arial" charset="0"/>
              <a:ea typeface="Times New Roman" pitchFamily="18" charset="0"/>
              <a:cs typeface="Arial" charset="0"/>
            </a:endParaRPr>
          </a:p>
          <a:p>
            <a:pPr marL="0" indent="0" eaLnBrk="1" fontAlgn="auto" hangingPunct="1">
              <a:spcBef>
                <a:spcPct val="0"/>
              </a:spcBef>
              <a:spcAft>
                <a:spcPts val="0"/>
              </a:spcAft>
              <a:buClrTx/>
              <a:buSzTx/>
              <a:buFontTx/>
              <a:buNone/>
              <a:defRPr/>
            </a:pPr>
            <a:r>
              <a:rPr lang="pt-BR" sz="1600" b="1" dirty="0" smtClean="0">
                <a:solidFill>
                  <a:srgbClr val="000000"/>
                </a:solidFill>
                <a:latin typeface="Arial" charset="0"/>
                <a:ea typeface="Times New Roman" pitchFamily="18" charset="0"/>
                <a:cs typeface="Arial" charset="0"/>
              </a:rPr>
              <a:t>Cleide Maria da Costa – (61) 2020-5135 – </a:t>
            </a:r>
            <a:r>
              <a:rPr lang="pt-BR" sz="1600" b="1" dirty="0" smtClean="0">
                <a:solidFill>
                  <a:srgbClr val="000000"/>
                </a:solidFill>
                <a:latin typeface="Arial" charset="0"/>
                <a:ea typeface="Times New Roman" pitchFamily="18" charset="0"/>
                <a:cs typeface="Arial" charset="0"/>
                <a:hlinkClick r:id="rId4"/>
              </a:rPr>
              <a:t>cleide-maria.costa@fazenda.gov.br</a:t>
            </a:r>
            <a:endParaRPr lang="pt-BR" sz="1600" b="1" dirty="0" smtClean="0">
              <a:solidFill>
                <a:srgbClr val="000000"/>
              </a:solidFill>
              <a:latin typeface="Arial" charset="0"/>
              <a:ea typeface="Times New Roman" pitchFamily="18" charset="0"/>
              <a:cs typeface="Arial" charset="0"/>
            </a:endParaRPr>
          </a:p>
          <a:p>
            <a:pPr marL="0" indent="0" algn="ctr" eaLnBrk="1" fontAlgn="auto" hangingPunct="1">
              <a:spcBef>
                <a:spcPct val="0"/>
              </a:spcBef>
              <a:spcAft>
                <a:spcPts val="0"/>
              </a:spcAft>
              <a:buClrTx/>
              <a:buSzTx/>
              <a:buFontTx/>
              <a:buNone/>
              <a:defRPr/>
            </a:pPr>
            <a:r>
              <a:rPr lang="pt-BR" sz="1200" dirty="0" smtClean="0">
                <a:solidFill>
                  <a:srgbClr val="000000"/>
                </a:solidFill>
                <a:latin typeface="Arial" charset="0"/>
                <a:ea typeface="Times New Roman" pitchFamily="18" charset="0"/>
                <a:cs typeface="Arial" charset="0"/>
              </a:rPr>
              <a:t/>
            </a:r>
            <a:br>
              <a:rPr lang="pt-BR" sz="1200" dirty="0" smtClean="0">
                <a:solidFill>
                  <a:srgbClr val="000000"/>
                </a:solidFill>
                <a:latin typeface="Arial" charset="0"/>
                <a:ea typeface="Times New Roman" pitchFamily="18" charset="0"/>
                <a:cs typeface="Arial" charset="0"/>
              </a:rPr>
            </a:br>
            <a:endParaRPr lang="pt-BR" sz="1200" b="1" dirty="0" smtClean="0">
              <a:latin typeface="Arial" charset="0"/>
              <a:ea typeface="Times New Roman" pitchFamily="18" charset="0"/>
              <a:cs typeface="Arial" charset="0"/>
            </a:endParaRPr>
          </a:p>
        </p:txBody>
      </p:sp>
      <p:pic>
        <p:nvPicPr>
          <p:cNvPr id="46083" name="Imagem 2" descr="Logo 2016 final.png"/>
          <p:cNvPicPr>
            <a:picLocks noChangeAspect="1"/>
          </p:cNvPicPr>
          <p:nvPr/>
        </p:nvPicPr>
        <p:blipFill>
          <a:blip r:embed="rId5" cstate="print"/>
          <a:srcRect/>
          <a:stretch>
            <a:fillRect/>
          </a:stretch>
        </p:blipFill>
        <p:spPr bwMode="auto">
          <a:xfrm>
            <a:off x="179388" y="5949950"/>
            <a:ext cx="931862" cy="792163"/>
          </a:xfrm>
          <a:prstGeom prst="rect">
            <a:avLst/>
          </a:prstGeom>
          <a:noFill/>
          <a:ln w="9525">
            <a:noFill/>
            <a:miter lim="800000"/>
            <a:headEnd/>
            <a:tailEnd/>
          </a:ln>
        </p:spPr>
      </p:pic>
      <p:sp>
        <p:nvSpPr>
          <p:cNvPr id="4"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a:t>
            </a:r>
          </a:p>
          <a:p>
            <a:pPr eaLnBrk="1" fontAlgn="auto" hangingPunct="1">
              <a:spcAft>
                <a:spcPts val="0"/>
              </a:spcAft>
              <a:buFont typeface="Wingdings 3"/>
              <a:buNone/>
              <a:defRPr/>
            </a:pPr>
            <a:endParaRPr lang="pt-B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sz="half" idx="1"/>
          </p:nvPr>
        </p:nvSpPr>
        <p:spPr>
          <a:xfrm>
            <a:off x="468313" y="1274763"/>
            <a:ext cx="8135937" cy="4076700"/>
          </a:xfrm>
        </p:spPr>
        <p:txBody>
          <a:bodyPr anchor="ctr">
            <a:spAutoFit/>
          </a:bodyPr>
          <a:lstStyle/>
          <a:p>
            <a:pPr marL="0" indent="0" algn="ctr" eaLnBrk="1" fontAlgn="auto" hangingPunct="1">
              <a:spcBef>
                <a:spcPct val="0"/>
              </a:spcBef>
              <a:spcAft>
                <a:spcPts val="0"/>
              </a:spcAft>
              <a:buClrTx/>
              <a:buSzTx/>
              <a:buFontTx/>
              <a:buNone/>
              <a:defRPr/>
            </a:pPr>
            <a:r>
              <a:rPr lang="pt-BR" sz="2000" b="1" dirty="0" smtClean="0">
                <a:solidFill>
                  <a:srgbClr val="000000"/>
                </a:solidFill>
                <a:latin typeface="Arial" charset="0"/>
                <a:ea typeface="Times New Roman" pitchFamily="18" charset="0"/>
                <a:cs typeface="Arial" charset="0"/>
              </a:rPr>
              <a:t>PROGRAMA NACIONAL DE APOIO À GESTÃO ADMINISTRATIVA </a:t>
            </a:r>
          </a:p>
          <a:p>
            <a:pPr marL="0" indent="0" algn="ctr" eaLnBrk="1" fontAlgn="auto" hangingPunct="1">
              <a:spcBef>
                <a:spcPct val="0"/>
              </a:spcBef>
              <a:spcAft>
                <a:spcPts val="0"/>
              </a:spcAft>
              <a:buClrTx/>
              <a:buSzTx/>
              <a:buFontTx/>
              <a:buNone/>
              <a:defRPr/>
            </a:pPr>
            <a:r>
              <a:rPr lang="pt-BR" sz="2000" b="1" dirty="0" smtClean="0">
                <a:solidFill>
                  <a:srgbClr val="000000"/>
                </a:solidFill>
                <a:latin typeface="Arial" charset="0"/>
                <a:ea typeface="Times New Roman" pitchFamily="18" charset="0"/>
                <a:cs typeface="Arial" charset="0"/>
              </a:rPr>
              <a:t>E FISCAL DOS MUNICÍPIOS BRASILEIROS - PNAFM</a:t>
            </a:r>
          </a:p>
          <a:p>
            <a:pPr marL="0" indent="0" algn="ctr" eaLnBrk="1" fontAlgn="auto" hangingPunct="1">
              <a:spcBef>
                <a:spcPct val="0"/>
              </a:spcBef>
              <a:spcAft>
                <a:spcPts val="0"/>
              </a:spcAft>
              <a:buClrTx/>
              <a:buSzTx/>
              <a:buFontTx/>
              <a:buNone/>
              <a:defRPr/>
            </a:pPr>
            <a:endParaRPr lang="pt-BR" sz="2700" b="1" dirty="0" smtClean="0">
              <a:solidFill>
                <a:srgbClr val="000000"/>
              </a:solidFill>
              <a:latin typeface="Arial" charset="0"/>
              <a:ea typeface="Times New Roman" pitchFamily="18" charset="0"/>
              <a:cs typeface="Arial" charset="0"/>
            </a:endParaRPr>
          </a:p>
          <a:p>
            <a:pPr marL="0" indent="0" algn="ctr" eaLnBrk="1" fontAlgn="auto" hangingPunct="1">
              <a:spcBef>
                <a:spcPct val="0"/>
              </a:spcBef>
              <a:spcAft>
                <a:spcPts val="0"/>
              </a:spcAft>
              <a:buClrTx/>
              <a:buSzTx/>
              <a:buFontTx/>
              <a:buNone/>
              <a:defRPr/>
            </a:pPr>
            <a:r>
              <a:rPr lang="pt-BR" sz="2000" b="1" dirty="0" smtClean="0">
                <a:solidFill>
                  <a:srgbClr val="000000"/>
                </a:solidFill>
                <a:latin typeface="Arial" charset="0"/>
                <a:ea typeface="Times New Roman" pitchFamily="18" charset="0"/>
                <a:cs typeface="Arial" charset="0"/>
              </a:rPr>
              <a:t>COORDENAÇÃO-GERAL DE PROGRAMAS E PROJETOS DE </a:t>
            </a:r>
          </a:p>
          <a:p>
            <a:pPr marL="0" indent="0" algn="ctr" eaLnBrk="1" fontAlgn="auto" hangingPunct="1">
              <a:spcBef>
                <a:spcPct val="0"/>
              </a:spcBef>
              <a:spcAft>
                <a:spcPts val="0"/>
              </a:spcAft>
              <a:buClrTx/>
              <a:buSzTx/>
              <a:buFontTx/>
              <a:buNone/>
              <a:defRPr/>
            </a:pPr>
            <a:r>
              <a:rPr lang="pt-BR" sz="2000" b="1" dirty="0" smtClean="0">
                <a:solidFill>
                  <a:srgbClr val="000000"/>
                </a:solidFill>
                <a:latin typeface="Arial" charset="0"/>
                <a:ea typeface="Times New Roman" pitchFamily="18" charset="0"/>
                <a:cs typeface="Arial" charset="0"/>
              </a:rPr>
              <a:t>COOPERAÇÃO – COOPE  (UCP)</a:t>
            </a:r>
          </a:p>
          <a:p>
            <a:pPr marL="0" indent="0" algn="ctr" eaLnBrk="1" fontAlgn="auto" hangingPunct="1">
              <a:spcBef>
                <a:spcPct val="0"/>
              </a:spcBef>
              <a:spcAft>
                <a:spcPts val="0"/>
              </a:spcAft>
              <a:buClrTx/>
              <a:buSzTx/>
              <a:buFontTx/>
              <a:buNone/>
              <a:defRPr/>
            </a:pPr>
            <a:r>
              <a:rPr lang="pt-BR" sz="2000" dirty="0" smtClean="0">
                <a:solidFill>
                  <a:srgbClr val="000000"/>
                </a:solidFill>
                <a:latin typeface="Arial" charset="0"/>
                <a:ea typeface="Times New Roman" pitchFamily="18" charset="0"/>
                <a:cs typeface="Arial" charset="0"/>
              </a:rPr>
              <a:t/>
            </a:r>
            <a:br>
              <a:rPr lang="pt-BR" sz="2000" dirty="0" smtClean="0">
                <a:solidFill>
                  <a:srgbClr val="000000"/>
                </a:solidFill>
                <a:latin typeface="Arial" charset="0"/>
                <a:ea typeface="Times New Roman" pitchFamily="18" charset="0"/>
                <a:cs typeface="Arial" charset="0"/>
              </a:rPr>
            </a:br>
            <a:r>
              <a:rPr lang="pt-BR" sz="1800" b="1" dirty="0" smtClean="0">
                <a:solidFill>
                  <a:srgbClr val="000000"/>
                </a:solidFill>
                <a:latin typeface="Arial" charset="0"/>
                <a:ea typeface="Times New Roman" pitchFamily="18" charset="0"/>
                <a:cs typeface="Arial" charset="0"/>
              </a:rPr>
              <a:t>DIRETORIA DE GESTÃO ESTRATÉGICA</a:t>
            </a:r>
            <a:br>
              <a:rPr lang="pt-BR" sz="1800" b="1" dirty="0" smtClean="0">
                <a:solidFill>
                  <a:srgbClr val="000000"/>
                </a:solidFill>
                <a:latin typeface="Arial" charset="0"/>
                <a:ea typeface="Times New Roman" pitchFamily="18" charset="0"/>
                <a:cs typeface="Arial" charset="0"/>
              </a:rPr>
            </a:br>
            <a:r>
              <a:rPr lang="pt-BR" sz="1800" b="1" dirty="0" smtClean="0">
                <a:solidFill>
                  <a:srgbClr val="000000"/>
                </a:solidFill>
                <a:latin typeface="Arial" charset="0"/>
                <a:ea typeface="Times New Roman" pitchFamily="18" charset="0"/>
                <a:cs typeface="Arial" charset="0"/>
              </a:rPr>
              <a:t>SECRETARIA EXECUTIVA</a:t>
            </a:r>
            <a:br>
              <a:rPr lang="pt-BR" sz="1800" b="1" dirty="0" smtClean="0">
                <a:solidFill>
                  <a:srgbClr val="000000"/>
                </a:solidFill>
                <a:latin typeface="Arial" charset="0"/>
                <a:ea typeface="Times New Roman" pitchFamily="18" charset="0"/>
                <a:cs typeface="Arial" charset="0"/>
              </a:rPr>
            </a:br>
            <a:r>
              <a:rPr lang="pt-BR" sz="1800" b="1" dirty="0" smtClean="0">
                <a:solidFill>
                  <a:srgbClr val="000000"/>
                </a:solidFill>
                <a:latin typeface="Arial" charset="0"/>
                <a:ea typeface="Times New Roman" pitchFamily="18" charset="0"/>
                <a:cs typeface="Arial" charset="0"/>
              </a:rPr>
              <a:t>MINISTÉRIO DA ECONOMIA</a:t>
            </a:r>
          </a:p>
          <a:p>
            <a:pPr marL="0" indent="0" algn="ctr" eaLnBrk="1" fontAlgn="auto" hangingPunct="1">
              <a:spcBef>
                <a:spcPct val="0"/>
              </a:spcBef>
              <a:spcAft>
                <a:spcPts val="0"/>
              </a:spcAft>
              <a:buClrTx/>
              <a:buSzTx/>
              <a:buFontTx/>
              <a:buNone/>
              <a:defRPr/>
            </a:pPr>
            <a:endParaRPr lang="pt-BR" sz="1800" b="1" dirty="0" smtClean="0">
              <a:solidFill>
                <a:srgbClr val="000000"/>
              </a:solidFill>
              <a:latin typeface="Arial" charset="0"/>
              <a:ea typeface="Times New Roman" pitchFamily="18" charset="0"/>
              <a:cs typeface="Arial" charset="0"/>
            </a:endParaRPr>
          </a:p>
          <a:p>
            <a:pPr marL="0" indent="0" algn="ctr" eaLnBrk="1" fontAlgn="auto" hangingPunct="1">
              <a:spcBef>
                <a:spcPct val="0"/>
              </a:spcBef>
              <a:spcAft>
                <a:spcPts val="0"/>
              </a:spcAft>
              <a:buClrTx/>
              <a:buSzTx/>
              <a:buFontTx/>
              <a:buNone/>
              <a:defRPr/>
            </a:pPr>
            <a:r>
              <a:rPr lang="pt-BR" sz="1200" dirty="0" smtClean="0">
                <a:solidFill>
                  <a:srgbClr val="000000"/>
                </a:solidFill>
                <a:latin typeface="Arial" charset="0"/>
                <a:ea typeface="Times New Roman" pitchFamily="18" charset="0"/>
                <a:cs typeface="Arial" charset="0"/>
              </a:rPr>
              <a:t/>
            </a:r>
            <a:br>
              <a:rPr lang="pt-BR" sz="1200" dirty="0" smtClean="0">
                <a:solidFill>
                  <a:srgbClr val="000000"/>
                </a:solidFill>
                <a:latin typeface="Arial" charset="0"/>
                <a:ea typeface="Times New Roman" pitchFamily="18" charset="0"/>
                <a:cs typeface="Arial" charset="0"/>
              </a:rPr>
            </a:br>
            <a:r>
              <a:rPr lang="pt-BR" sz="1200" b="1" dirty="0" err="1" smtClean="0">
                <a:solidFill>
                  <a:srgbClr val="000000"/>
                </a:solidFill>
                <a:latin typeface="Arial" charset="0"/>
                <a:ea typeface="Times New Roman" pitchFamily="18" charset="0"/>
                <a:cs typeface="Arial" charset="0"/>
              </a:rPr>
              <a:t>Tel</a:t>
            </a:r>
            <a:r>
              <a:rPr lang="pt-BR" sz="1200" b="1" dirty="0" smtClean="0">
                <a:solidFill>
                  <a:srgbClr val="000000"/>
                </a:solidFill>
                <a:latin typeface="Arial" charset="0"/>
                <a:ea typeface="Times New Roman" pitchFamily="18" charset="0"/>
                <a:cs typeface="Arial" charset="0"/>
              </a:rPr>
              <a:t>: +55 (61) 2020-4131</a:t>
            </a:r>
            <a:br>
              <a:rPr lang="pt-BR" sz="1200" b="1" dirty="0" smtClean="0">
                <a:solidFill>
                  <a:srgbClr val="000000"/>
                </a:solidFill>
                <a:latin typeface="Arial" charset="0"/>
                <a:ea typeface="Times New Roman" pitchFamily="18" charset="0"/>
                <a:cs typeface="Arial" charset="0"/>
              </a:rPr>
            </a:br>
            <a:r>
              <a:rPr lang="pt-BR" sz="1200" b="1" dirty="0" smtClean="0">
                <a:solidFill>
                  <a:srgbClr val="000000"/>
                </a:solidFill>
                <a:latin typeface="Arial" charset="0"/>
                <a:ea typeface="Times New Roman" pitchFamily="18" charset="0"/>
                <a:cs typeface="Arial" charset="0"/>
              </a:rPr>
              <a:t>E-mail: </a:t>
            </a:r>
            <a:r>
              <a:rPr lang="pt-BR" sz="1200" b="1" dirty="0" smtClean="0">
                <a:solidFill>
                  <a:schemeClr val="accent4">
                    <a:lumMod val="60000"/>
                    <a:lumOff val="40000"/>
                  </a:schemeClr>
                </a:solidFill>
                <a:latin typeface="Arial" charset="0"/>
                <a:ea typeface="Times New Roman" pitchFamily="18" charset="0"/>
                <a:cs typeface="Arial" charset="0"/>
                <a:hlinkClick r:id="rId2"/>
              </a:rPr>
              <a:t>ucp.df@fazenda.gov.br</a:t>
            </a:r>
            <a:endParaRPr lang="pt-BR" sz="1200" b="1" dirty="0" smtClean="0">
              <a:solidFill>
                <a:schemeClr val="accent4">
                  <a:lumMod val="60000"/>
                  <a:lumOff val="40000"/>
                </a:schemeClr>
              </a:solidFill>
              <a:latin typeface="Arial" charset="0"/>
              <a:ea typeface="Times New Roman" pitchFamily="18" charset="0"/>
              <a:cs typeface="Arial" charset="0"/>
            </a:endParaRPr>
          </a:p>
          <a:p>
            <a:pPr marL="0" indent="0" algn="ctr" eaLnBrk="1" fontAlgn="auto" hangingPunct="1">
              <a:spcBef>
                <a:spcPct val="0"/>
              </a:spcBef>
              <a:spcAft>
                <a:spcPts val="0"/>
              </a:spcAft>
              <a:buClrTx/>
              <a:buSzTx/>
              <a:buFontTx/>
              <a:buNone/>
              <a:defRPr/>
            </a:pPr>
            <a:r>
              <a:rPr lang="pt-BR" sz="1200" b="1" dirty="0" smtClean="0">
                <a:solidFill>
                  <a:srgbClr val="000000"/>
                </a:solidFill>
                <a:latin typeface="Arial" charset="0"/>
                <a:ea typeface="Times New Roman" pitchFamily="18" charset="0"/>
                <a:cs typeface="Arial" charset="0"/>
              </a:rPr>
              <a:t>Endereço: Esplanada dos Ministérios, Bloco “K", Sala 942.</a:t>
            </a:r>
            <a:br>
              <a:rPr lang="pt-BR" sz="1200" b="1" dirty="0" smtClean="0">
                <a:solidFill>
                  <a:srgbClr val="000000"/>
                </a:solidFill>
                <a:latin typeface="Arial" charset="0"/>
                <a:ea typeface="Times New Roman" pitchFamily="18" charset="0"/>
                <a:cs typeface="Arial" charset="0"/>
              </a:rPr>
            </a:br>
            <a:r>
              <a:rPr lang="pt-BR" sz="1200" b="1" dirty="0" smtClean="0">
                <a:solidFill>
                  <a:srgbClr val="000000"/>
                </a:solidFill>
                <a:latin typeface="Arial" charset="0"/>
                <a:ea typeface="Times New Roman" pitchFamily="18" charset="0"/>
                <a:cs typeface="Arial" charset="0"/>
              </a:rPr>
              <a:t>Brasília - DF  CEP:70040-906</a:t>
            </a:r>
            <a:endParaRPr lang="pt-BR" sz="1200" b="1" dirty="0" smtClean="0">
              <a:latin typeface="Arial" charset="0"/>
              <a:ea typeface="Times New Roman" pitchFamily="18" charset="0"/>
              <a:cs typeface="Arial" charset="0"/>
            </a:endParaRPr>
          </a:p>
        </p:txBody>
      </p:sp>
      <p:pic>
        <p:nvPicPr>
          <p:cNvPr id="47107" name="Imagem 2"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4"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a:t>
            </a:r>
          </a:p>
          <a:p>
            <a:pPr eaLnBrk="1" fontAlgn="auto" hangingPunct="1">
              <a:spcAft>
                <a:spcPts val="0"/>
              </a:spcAft>
              <a:buFont typeface="Wingdings 3"/>
              <a:buNone/>
              <a:defRPr/>
            </a:pPr>
            <a:endParaRPr lang="pt-B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2291"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340225"/>
          </a:xfrm>
          <a:prstGeom prst="rect">
            <a:avLst/>
          </a:prstGeom>
          <a:noFill/>
        </p:spPr>
        <p:txBody>
          <a:bodyPr>
            <a:spAutoFit/>
          </a:bodyPr>
          <a:lstStyle/>
          <a:p>
            <a:pPr eaLnBrk="1" hangingPunct="1">
              <a:defRPr/>
            </a:pPr>
            <a:r>
              <a:rPr lang="pt-BR" sz="2400" b="1" dirty="0">
                <a:latin typeface="Arial" charset="0"/>
                <a:cs typeface="Arial" charset="0"/>
              </a:rPr>
              <a:t>UEM: Coordenador Administrativo-Financeiro</a:t>
            </a:r>
          </a:p>
          <a:p>
            <a:pPr eaLnBrk="1" hangingPunct="1">
              <a:defRPr/>
            </a:pPr>
            <a:endParaRPr lang="pt-BR" b="1"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A</a:t>
            </a:r>
            <a:r>
              <a:rPr lang="pt-BR" dirty="0">
                <a:latin typeface="Arial" charset="0"/>
                <a:cs typeface="Arial" charset="0"/>
              </a:rPr>
              <a:t>dministrar </a:t>
            </a:r>
            <a:r>
              <a:rPr lang="pt-BR" dirty="0">
                <a:latin typeface="Arial" charset="0"/>
                <a:cs typeface="Arial" charset="0"/>
              </a:rPr>
              <a:t>os recursos financeiros e materiais do Projeto por meio do SEEMP, promovendo os registros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S</a:t>
            </a:r>
            <a:r>
              <a:rPr lang="pt-BR" dirty="0">
                <a:latin typeface="Arial" charset="0"/>
                <a:cs typeface="Arial" charset="0"/>
              </a:rPr>
              <a:t>olicitar </a:t>
            </a:r>
            <a:r>
              <a:rPr lang="pt-BR" dirty="0">
                <a:latin typeface="Arial" charset="0"/>
                <a:cs typeface="Arial" charset="0"/>
              </a:rPr>
              <a:t>desembolsos à CAIXA, em conjunto com a Coordenação-Geral</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A</a:t>
            </a:r>
            <a:r>
              <a:rPr lang="pt-BR" dirty="0">
                <a:latin typeface="Arial" charset="0"/>
                <a:cs typeface="Arial" charset="0"/>
              </a:rPr>
              <a:t>presentar </a:t>
            </a:r>
            <a:r>
              <a:rPr lang="pt-BR" dirty="0">
                <a:latin typeface="Arial" charset="0"/>
                <a:cs typeface="Arial" charset="0"/>
              </a:rPr>
              <a:t>os relatórios e documentos de prestação de contas definidos no ROP e detalhados no MOP</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E</a:t>
            </a:r>
            <a:r>
              <a:rPr lang="pt-BR" dirty="0">
                <a:latin typeface="Arial" charset="0"/>
                <a:cs typeface="Arial" charset="0"/>
              </a:rPr>
              <a:t>laborar </a:t>
            </a:r>
            <a:r>
              <a:rPr lang="pt-BR" dirty="0">
                <a:latin typeface="Arial" charset="0"/>
                <a:cs typeface="Arial" charset="0"/>
              </a:rPr>
              <a:t>as Demonstrações Financeiras do projeto, por meio do sistemas SIAPM e SEEMP e demais formulários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3315"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894263"/>
          </a:xfrm>
          <a:prstGeom prst="rect">
            <a:avLst/>
          </a:prstGeom>
          <a:noFill/>
        </p:spPr>
        <p:txBody>
          <a:bodyPr>
            <a:spAutoFit/>
          </a:bodyPr>
          <a:lstStyle/>
          <a:p>
            <a:pPr eaLnBrk="1" hangingPunct="1">
              <a:defRPr/>
            </a:pPr>
            <a:r>
              <a:rPr lang="pt-BR" sz="2400" b="1" dirty="0">
                <a:latin typeface="Arial" charset="0"/>
                <a:cs typeface="Arial" charset="0"/>
              </a:rPr>
              <a:t>UEM: Coordenador Administrativo-Financeiro</a:t>
            </a:r>
          </a:p>
          <a:p>
            <a:pPr eaLnBrk="1" hangingPunct="1">
              <a:defRPr/>
            </a:pPr>
            <a:endParaRPr lang="pt-BR" b="1"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C</a:t>
            </a:r>
            <a:r>
              <a:rPr lang="pt-BR" dirty="0">
                <a:latin typeface="Arial" charset="0"/>
                <a:cs typeface="Arial" charset="0"/>
              </a:rPr>
              <a:t>uidar </a:t>
            </a:r>
            <a:r>
              <a:rPr lang="pt-BR" dirty="0">
                <a:latin typeface="Arial" charset="0"/>
                <a:cs typeface="Arial" charset="0"/>
              </a:rPr>
              <a:t>dos aspectos patrimoniais relacionados com as aquisições do projeto</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C</a:t>
            </a:r>
            <a:r>
              <a:rPr lang="pt-BR" dirty="0">
                <a:latin typeface="Arial" charset="0"/>
                <a:cs typeface="Arial" charset="0"/>
              </a:rPr>
              <a:t>uidar </a:t>
            </a:r>
            <a:r>
              <a:rPr lang="pt-BR" dirty="0">
                <a:latin typeface="Arial" charset="0"/>
                <a:cs typeface="Arial" charset="0"/>
              </a:rPr>
              <a:t>dos aspectos administrativos relacionados com as atividades promovidas pela COOPE/UCP, em especial aqueles promovidos pelo COGEP (Comitê Gestor da Rede PNAFM)</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A</a:t>
            </a:r>
            <a:r>
              <a:rPr lang="pt-BR" dirty="0">
                <a:latin typeface="Arial" charset="0"/>
                <a:cs typeface="Arial" charset="0"/>
              </a:rPr>
              <a:t>valiar </a:t>
            </a:r>
            <a:r>
              <a:rPr lang="pt-BR" dirty="0">
                <a:latin typeface="Arial" charset="0"/>
                <a:cs typeface="Arial" charset="0"/>
              </a:rPr>
              <a:t>a elegibilidade do pagamento, por meio da revisão dos documentos licitatórios previamente ao cadastramento dos contratos de fornecedores</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r>
              <a:rPr lang="pt-BR" dirty="0">
                <a:latin typeface="Arial" charset="0"/>
                <a:cs typeface="Arial" charset="0"/>
              </a:rPr>
              <a:t>A</a:t>
            </a:r>
            <a:r>
              <a:rPr lang="pt-BR" dirty="0">
                <a:latin typeface="Arial" charset="0"/>
                <a:cs typeface="Arial" charset="0"/>
              </a:rPr>
              <a:t>utorizar </a:t>
            </a:r>
            <a:r>
              <a:rPr lang="pt-BR" dirty="0">
                <a:latin typeface="Arial" charset="0"/>
                <a:cs typeface="Arial" charset="0"/>
              </a:rPr>
              <a:t>os pagamentos dos bens e serviços adquiridos pelo projeto, em conjunto com o Coordenador-Geral do Projeto</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4339"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14340" name="CaixaDeTexto 4"/>
          <p:cNvSpPr txBox="1">
            <a:spLocks noChangeArrowheads="1"/>
          </p:cNvSpPr>
          <p:nvPr/>
        </p:nvSpPr>
        <p:spPr bwMode="auto">
          <a:xfrm>
            <a:off x="539750" y="1974850"/>
            <a:ext cx="8280400" cy="2000250"/>
          </a:xfrm>
          <a:prstGeom prst="rect">
            <a:avLst/>
          </a:prstGeom>
          <a:noFill/>
          <a:ln w="9525">
            <a:noFill/>
            <a:miter lim="800000"/>
            <a:headEnd/>
            <a:tailEnd/>
          </a:ln>
        </p:spPr>
        <p:txBody>
          <a:bodyPr>
            <a:spAutoFit/>
          </a:bodyPr>
          <a:lstStyle/>
          <a:p>
            <a:pPr marL="342900" indent="-342900" algn="ctr" eaLnBrk="1" hangingPunct="1"/>
            <a:r>
              <a:rPr lang="pt-BR" sz="4400" b="1"/>
              <a:t>2ª PARTE: RELAÇÃO BID-UCP-MUNICÍPIOS</a:t>
            </a:r>
          </a:p>
          <a:p>
            <a:pPr marL="342900" indent="-342900" eaLnBrk="1" hangingPunct="1"/>
            <a:endParaRPr lang="pt-BR" b="1"/>
          </a:p>
          <a:p>
            <a:pPr marL="342900" indent="-342900" eaLnBrk="1" hangingPunct="1">
              <a:buFont typeface="Wingdings" pitchFamily="2" charset="2"/>
              <a:buChar char="q"/>
            </a:pPr>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5363"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6278563"/>
          </a:xfrm>
          <a:prstGeom prst="rect">
            <a:avLst/>
          </a:prstGeom>
          <a:noFill/>
        </p:spPr>
        <p:txBody>
          <a:bodyPr>
            <a:spAutoFit/>
          </a:bodyPr>
          <a:lstStyle/>
          <a:p>
            <a:pPr eaLnBrk="1" hangingPunct="1">
              <a:defRPr/>
            </a:pPr>
            <a:r>
              <a:rPr lang="pt-BR" sz="2400" b="1" dirty="0">
                <a:solidFill>
                  <a:prstClr val="black"/>
                </a:solidFill>
                <a:latin typeface="Arial" charset="0"/>
                <a:cs typeface="Arial" charset="0"/>
              </a:rPr>
              <a:t>Quais eram as Demonstrações do Programa?</a:t>
            </a:r>
          </a:p>
          <a:p>
            <a:pPr eaLnBrk="1" hangingPunct="1">
              <a:defRPr/>
            </a:pPr>
            <a:endParaRPr lang="pt-BR" dirty="0">
              <a:solidFill>
                <a:prstClr val="black"/>
              </a:solidFill>
              <a:latin typeface="Arial" charset="0"/>
              <a:cs typeface="Arial" charset="0"/>
            </a:endParaRPr>
          </a:p>
          <a:p>
            <a:pPr marL="342900" indent="-342900" algn="just" eaLnBrk="1" hangingPunct="1">
              <a:buFont typeface="Wingdings" pitchFamily="2" charset="2"/>
              <a:buChar char="q"/>
              <a:defRPr/>
            </a:pPr>
            <a:r>
              <a:rPr lang="pt-BR" dirty="0">
                <a:solidFill>
                  <a:prstClr val="black"/>
                </a:solidFill>
                <a:latin typeface="Arial" charset="0"/>
                <a:cs typeface="Arial" charset="0"/>
              </a:rPr>
              <a:t>Demonstrações </a:t>
            </a:r>
            <a:r>
              <a:rPr lang="pt-BR" b="1" dirty="0">
                <a:solidFill>
                  <a:prstClr val="black"/>
                </a:solidFill>
                <a:latin typeface="Arial" charset="0"/>
                <a:cs typeface="Arial" charset="0"/>
              </a:rPr>
              <a:t>PNAFM II</a:t>
            </a:r>
            <a:r>
              <a:rPr lang="pt-BR" dirty="0">
                <a:solidFill>
                  <a:prstClr val="black"/>
                </a:solidFill>
                <a:latin typeface="Arial" charset="0"/>
                <a:cs typeface="Arial" charset="0"/>
              </a:rPr>
              <a:t>:</a:t>
            </a:r>
          </a:p>
          <a:p>
            <a:pPr marL="342900" indent="-342900" algn="just" eaLnBrk="1" hangingPunct="1">
              <a:defRPr/>
            </a:pPr>
            <a:r>
              <a:rPr lang="pt-BR" dirty="0">
                <a:solidFill>
                  <a:prstClr val="black"/>
                </a:solidFill>
                <a:latin typeface="Arial" charset="0"/>
                <a:cs typeface="Arial" charset="0"/>
              </a:rPr>
              <a:t> </a:t>
            </a:r>
          </a:p>
          <a:p>
            <a:pPr marL="342900" indent="-342900" algn="just" eaLnBrk="1" hangingPunct="1">
              <a:buFontTx/>
              <a:buChar char="-"/>
              <a:defRPr/>
            </a:pPr>
            <a:r>
              <a:rPr lang="pt-BR" dirty="0">
                <a:solidFill>
                  <a:prstClr val="black"/>
                </a:solidFill>
                <a:latin typeface="Arial" charset="0"/>
                <a:cs typeface="Arial" charset="0"/>
              </a:rPr>
              <a:t>DRRDE</a:t>
            </a:r>
          </a:p>
          <a:p>
            <a:pPr marL="342900" indent="-342900" algn="just" eaLnBrk="1" hangingPunct="1">
              <a:buFontTx/>
              <a:buChar char="-"/>
              <a:defRPr/>
            </a:pPr>
            <a:r>
              <a:rPr lang="pt-BR" dirty="0">
                <a:solidFill>
                  <a:prstClr val="black"/>
                </a:solidFill>
                <a:latin typeface="Arial" charset="0"/>
                <a:cs typeface="Arial" charset="0"/>
              </a:rPr>
              <a:t>DIP</a:t>
            </a:r>
          </a:p>
          <a:p>
            <a:pPr marL="342900" indent="-342900" algn="just" eaLnBrk="1" hangingPunct="1">
              <a:buFontTx/>
              <a:buChar char="-"/>
              <a:defRPr/>
            </a:pPr>
            <a:r>
              <a:rPr lang="pt-BR" dirty="0" err="1">
                <a:solidFill>
                  <a:prstClr val="black"/>
                </a:solidFill>
                <a:latin typeface="Arial" charset="0"/>
                <a:cs typeface="Arial" charset="0"/>
              </a:rPr>
              <a:t>NEs</a:t>
            </a:r>
            <a:endParaRPr lang="pt-BR" dirty="0">
              <a:solidFill>
                <a:prstClr val="black"/>
              </a:solidFill>
              <a:latin typeface="Arial" charset="0"/>
              <a:cs typeface="Arial" charset="0"/>
            </a:endParaRPr>
          </a:p>
          <a:p>
            <a:pPr marL="342900" indent="-342900" algn="just" eaLnBrk="1" hangingPunct="1">
              <a:buFontTx/>
              <a:buChar char="-"/>
              <a:defRPr/>
            </a:pPr>
            <a:r>
              <a:rPr lang="pt-BR" dirty="0">
                <a:solidFill>
                  <a:prstClr val="black"/>
                </a:solidFill>
                <a:latin typeface="Arial" charset="0"/>
                <a:cs typeface="Arial" charset="0"/>
              </a:rPr>
              <a:t>Conciliação de Recursos para o Banco</a:t>
            </a:r>
          </a:p>
          <a:p>
            <a:pPr marL="342900" indent="-342900" algn="just" eaLnBrk="1" hangingPunct="1">
              <a:buFontTx/>
              <a:buChar char="-"/>
              <a:defRPr/>
            </a:pPr>
            <a:r>
              <a:rPr lang="pt-BR" dirty="0">
                <a:solidFill>
                  <a:prstClr val="black"/>
                </a:solidFill>
                <a:latin typeface="Arial" charset="0"/>
                <a:cs typeface="Arial" charset="0"/>
              </a:rPr>
              <a:t>Programação Orçamentário-Financeira para Consolidação</a:t>
            </a:r>
          </a:p>
          <a:p>
            <a:pPr marL="342900" indent="-342900" algn="just" eaLnBrk="1" hangingPunct="1">
              <a:buFontTx/>
              <a:buChar char="-"/>
              <a:defRPr/>
            </a:pPr>
            <a:r>
              <a:rPr lang="pt-BR" dirty="0">
                <a:solidFill>
                  <a:prstClr val="black"/>
                </a:solidFill>
                <a:latin typeface="Arial" charset="0"/>
                <a:cs typeface="Arial" charset="0"/>
              </a:rPr>
              <a:t>Demonstrações Complementares:</a:t>
            </a:r>
          </a:p>
          <a:p>
            <a:pPr marL="800100" lvl="1" indent="-342900" algn="just" eaLnBrk="1" hangingPunct="1">
              <a:buFontTx/>
              <a:buChar char="-"/>
              <a:defRPr/>
            </a:pPr>
            <a:r>
              <a:rPr lang="pt-BR" dirty="0">
                <a:solidFill>
                  <a:prstClr val="black"/>
                </a:solidFill>
                <a:latin typeface="Arial" charset="0"/>
                <a:cs typeface="Arial" charset="0"/>
              </a:rPr>
              <a:t>Posição do Fundo Rotativo</a:t>
            </a:r>
          </a:p>
          <a:p>
            <a:pPr marL="800100" lvl="1" indent="-342900" algn="just" eaLnBrk="1" hangingPunct="1">
              <a:buFontTx/>
              <a:buChar char="-"/>
              <a:defRPr/>
            </a:pPr>
            <a:r>
              <a:rPr lang="pt-BR" dirty="0">
                <a:solidFill>
                  <a:prstClr val="black"/>
                </a:solidFill>
                <a:latin typeface="Arial" charset="0"/>
                <a:cs typeface="Arial" charset="0"/>
              </a:rPr>
              <a:t>Montante e Oportunidade Local de Terceiros</a:t>
            </a:r>
          </a:p>
          <a:p>
            <a:pPr marL="800100" lvl="1" indent="-342900" algn="just" eaLnBrk="1" hangingPunct="1">
              <a:buFontTx/>
              <a:buChar char="-"/>
              <a:defRPr/>
            </a:pPr>
            <a:r>
              <a:rPr lang="pt-BR" dirty="0" err="1">
                <a:solidFill>
                  <a:prstClr val="black"/>
                </a:solidFill>
                <a:latin typeface="Arial" charset="0"/>
                <a:cs typeface="Arial" charset="0"/>
              </a:rPr>
              <a:t>NEs</a:t>
            </a:r>
            <a:r>
              <a:rPr lang="pt-BR" dirty="0">
                <a:solidFill>
                  <a:prstClr val="black"/>
                </a:solidFill>
                <a:latin typeface="Arial" charset="0"/>
                <a:cs typeface="Arial" charset="0"/>
              </a:rPr>
              <a:t> das Demonstrações Complementares)</a:t>
            </a:r>
          </a:p>
          <a:p>
            <a:pPr marL="342900" indent="-342900" algn="just" eaLnBrk="1" hangingPunct="1">
              <a:buFont typeface="Wingdings" pitchFamily="2" charset="2"/>
              <a:buChar char="q"/>
              <a:defRPr/>
            </a:pPr>
            <a:endParaRPr lang="pt-BR" dirty="0">
              <a:solidFill>
                <a:prstClr val="black"/>
              </a:solidFill>
              <a:latin typeface="Arial" charset="0"/>
              <a:cs typeface="Arial" charset="0"/>
            </a:endParaRPr>
          </a:p>
          <a:p>
            <a:pPr marL="342900" indent="-342900" algn="just" eaLnBrk="1" hangingPunct="1">
              <a:buFont typeface="Wingdings" pitchFamily="2" charset="2"/>
              <a:buChar char="q"/>
              <a:defRPr/>
            </a:pPr>
            <a:endParaRPr lang="pt-BR" dirty="0">
              <a:solidFill>
                <a:prstClr val="black"/>
              </a:solidFill>
              <a:latin typeface="Arial" charset="0"/>
              <a:cs typeface="Arial" charset="0"/>
            </a:endParaRPr>
          </a:p>
          <a:p>
            <a:pPr marL="342900" indent="-342900" eaLnBrk="1" hangingPunct="1">
              <a:buFont typeface="Wingdings" pitchFamily="2" charset="2"/>
              <a:buChar char="q"/>
              <a:defRPr/>
            </a:pPr>
            <a:endParaRPr lang="pt-BR" dirty="0">
              <a:solidFill>
                <a:prstClr val="black"/>
              </a:solidFill>
              <a:latin typeface="Arial" charset="0"/>
              <a:cs typeface="Arial" charset="0"/>
            </a:endParaRPr>
          </a:p>
          <a:p>
            <a:pPr marL="342900" indent="-342900" eaLnBrk="1" hangingPunct="1">
              <a:buFont typeface="Wingdings" pitchFamily="2" charset="2"/>
              <a:buChar char="q"/>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buFont typeface="Wingdings" pitchFamily="2" charset="2"/>
              <a:buChar char="q"/>
              <a:defRPr/>
            </a:pPr>
            <a:endParaRPr lang="pt-BR" dirty="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6387" name="Imagem 4" descr="Logo 2016 final.png"/>
          <p:cNvPicPr>
            <a:picLocks noChangeAspect="1"/>
          </p:cNvPicPr>
          <p:nvPr/>
        </p:nvPicPr>
        <p:blipFill>
          <a:blip r:embed="rId2"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4894263"/>
          </a:xfrm>
          <a:prstGeom prst="rect">
            <a:avLst/>
          </a:prstGeom>
          <a:noFill/>
        </p:spPr>
        <p:txBody>
          <a:bodyPr>
            <a:spAutoFit/>
          </a:bodyPr>
          <a:lstStyle/>
          <a:p>
            <a:pPr eaLnBrk="1" hangingPunct="1">
              <a:defRPr/>
            </a:pPr>
            <a:r>
              <a:rPr lang="pt-BR" sz="2400" b="1" dirty="0">
                <a:solidFill>
                  <a:prstClr val="black"/>
                </a:solidFill>
                <a:latin typeface="Arial" charset="0"/>
                <a:cs typeface="Arial" charset="0"/>
              </a:rPr>
              <a:t>Quais são as Demonstrações do Programa agora?</a:t>
            </a:r>
          </a:p>
          <a:p>
            <a:pPr marL="342900" indent="-342900" algn="just" eaLnBrk="1" hangingPunct="1">
              <a:defRPr/>
            </a:pPr>
            <a:endParaRPr lang="pt-BR" dirty="0">
              <a:solidFill>
                <a:prstClr val="black"/>
              </a:solidFill>
              <a:latin typeface="Arial" charset="0"/>
              <a:cs typeface="Arial" charset="0"/>
            </a:endParaRPr>
          </a:p>
          <a:p>
            <a:pPr marL="342900" indent="-342900" algn="just" eaLnBrk="1" hangingPunct="1">
              <a:buFont typeface="Wingdings" pitchFamily="2" charset="2"/>
              <a:buChar char="q"/>
              <a:defRPr/>
            </a:pPr>
            <a:r>
              <a:rPr lang="pt-BR" dirty="0">
                <a:solidFill>
                  <a:prstClr val="black"/>
                </a:solidFill>
                <a:latin typeface="Arial" charset="0"/>
                <a:cs typeface="Arial" charset="0"/>
              </a:rPr>
              <a:t>Demonstrações exigidas pelo Banco </a:t>
            </a:r>
            <a:r>
              <a:rPr lang="pt-BR" b="1" dirty="0">
                <a:solidFill>
                  <a:prstClr val="black"/>
                </a:solidFill>
                <a:latin typeface="Arial" charset="0"/>
                <a:cs typeface="Arial" charset="0"/>
              </a:rPr>
              <a:t>PNAFM III</a:t>
            </a:r>
            <a:r>
              <a:rPr lang="pt-BR" dirty="0">
                <a:solidFill>
                  <a:prstClr val="black"/>
                </a:solidFill>
                <a:latin typeface="Arial" charset="0"/>
                <a:cs typeface="Arial" charset="0"/>
              </a:rPr>
              <a:t>: </a:t>
            </a:r>
          </a:p>
          <a:p>
            <a:pPr marL="342900" indent="-342900" algn="just" eaLnBrk="1" hangingPunct="1">
              <a:buFont typeface="Wingdings" pitchFamily="2" charset="2"/>
              <a:buChar char="q"/>
              <a:defRPr/>
            </a:pPr>
            <a:endParaRPr lang="pt-BR" dirty="0">
              <a:solidFill>
                <a:prstClr val="black"/>
              </a:solidFill>
              <a:latin typeface="Arial" charset="0"/>
              <a:cs typeface="Arial" charset="0"/>
            </a:endParaRPr>
          </a:p>
          <a:p>
            <a:pPr marL="342900" indent="-342900" algn="just" eaLnBrk="1" hangingPunct="1">
              <a:defRPr/>
            </a:pPr>
            <a:r>
              <a:rPr lang="pt-BR" dirty="0">
                <a:solidFill>
                  <a:prstClr val="black"/>
                </a:solidFill>
                <a:latin typeface="Arial" charset="0"/>
                <a:cs typeface="Arial" charset="0"/>
              </a:rPr>
              <a:t>	- DFC</a:t>
            </a:r>
          </a:p>
          <a:p>
            <a:pPr marL="342900" indent="-342900" algn="just" eaLnBrk="1" hangingPunct="1">
              <a:defRPr/>
            </a:pPr>
            <a:r>
              <a:rPr lang="pt-BR" dirty="0">
                <a:solidFill>
                  <a:prstClr val="black"/>
                </a:solidFill>
                <a:latin typeface="Arial" charset="0"/>
                <a:cs typeface="Arial" charset="0"/>
              </a:rPr>
              <a:t>	- DIA</a:t>
            </a:r>
          </a:p>
          <a:p>
            <a:pPr marL="342900" indent="-342900" algn="just" eaLnBrk="1" hangingPunct="1">
              <a:defRPr/>
            </a:pPr>
            <a:r>
              <a:rPr lang="pt-BR" dirty="0">
                <a:solidFill>
                  <a:prstClr val="black"/>
                </a:solidFill>
                <a:latin typeface="Arial" charset="0"/>
                <a:cs typeface="Arial" charset="0"/>
              </a:rPr>
              <a:t>	- </a:t>
            </a:r>
            <a:r>
              <a:rPr lang="pt-BR" dirty="0" err="1">
                <a:solidFill>
                  <a:prstClr val="black"/>
                </a:solidFill>
                <a:latin typeface="Arial" charset="0"/>
                <a:cs typeface="Arial" charset="0"/>
              </a:rPr>
              <a:t>NEs</a:t>
            </a:r>
            <a:endParaRPr lang="pt-BR" dirty="0">
              <a:solidFill>
                <a:prstClr val="black"/>
              </a:solidFill>
              <a:latin typeface="Arial" charset="0"/>
              <a:cs typeface="Arial" charset="0"/>
            </a:endParaRPr>
          </a:p>
          <a:p>
            <a:pPr marL="342900" indent="-342900" algn="just" eaLnBrk="1" hangingPunct="1">
              <a:defRPr/>
            </a:pPr>
            <a:r>
              <a:rPr lang="pt-BR" dirty="0">
                <a:solidFill>
                  <a:prstClr val="black"/>
                </a:solidFill>
                <a:latin typeface="Arial" charset="0"/>
                <a:cs typeface="Arial" charset="0"/>
              </a:rPr>
              <a:t>	- Conciliação de Recursos para o Banco</a:t>
            </a:r>
          </a:p>
          <a:p>
            <a:pPr marL="342900" indent="-342900" algn="just" eaLnBrk="1" hangingPunct="1">
              <a:defRPr/>
            </a:pPr>
            <a:r>
              <a:rPr lang="pt-BR" dirty="0">
                <a:solidFill>
                  <a:prstClr val="black"/>
                </a:solidFill>
                <a:latin typeface="Arial" charset="0"/>
                <a:cs typeface="Arial" charset="0"/>
              </a:rPr>
              <a:t> 	- Programação Orçamentário-Financeira para Consolidação</a:t>
            </a:r>
          </a:p>
          <a:p>
            <a:pPr marL="342900" indent="-342900" algn="just" eaLnBrk="1" hangingPunct="1">
              <a:buFont typeface="Wingdings" pitchFamily="2" charset="2"/>
              <a:buChar char="q"/>
              <a:defRPr/>
            </a:pPr>
            <a:endParaRPr lang="pt-BR" dirty="0">
              <a:solidFill>
                <a:prstClr val="black"/>
              </a:solidFill>
              <a:latin typeface="Arial" charset="0"/>
              <a:cs typeface="Arial" charset="0"/>
            </a:endParaRPr>
          </a:p>
          <a:p>
            <a:pPr marL="342900" indent="-342900" eaLnBrk="1" hangingPunct="1">
              <a:buFont typeface="Wingdings" pitchFamily="2" charset="2"/>
              <a:buChar char="q"/>
              <a:defRPr/>
            </a:pPr>
            <a:endParaRPr lang="pt-BR" dirty="0">
              <a:solidFill>
                <a:prstClr val="black"/>
              </a:solidFill>
              <a:latin typeface="Arial" charset="0"/>
              <a:cs typeface="Arial" charset="0"/>
            </a:endParaRPr>
          </a:p>
          <a:p>
            <a:pPr marL="342900" indent="-342900" eaLnBrk="1" hangingPunct="1">
              <a:buFont typeface="Wingdings" pitchFamily="2" charset="2"/>
              <a:buChar char="q"/>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defRPr/>
            </a:pPr>
            <a:endParaRPr lang="pt-BR" b="1" dirty="0">
              <a:solidFill>
                <a:prstClr val="black"/>
              </a:solidFill>
              <a:latin typeface="Arial" charset="0"/>
              <a:cs typeface="Arial" charset="0"/>
            </a:endParaRPr>
          </a:p>
          <a:p>
            <a:pPr marL="342900" indent="-342900" eaLnBrk="1" hangingPunct="1">
              <a:buFont typeface="Wingdings" pitchFamily="2" charset="2"/>
              <a:buChar char="q"/>
              <a:defRPr/>
            </a:pPr>
            <a:endParaRPr lang="pt-BR" dirty="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Espaço Reservado para Texto 2"/>
          <p:cNvSpPr>
            <a:spLocks noGrp="1"/>
          </p:cNvSpPr>
          <p:nvPr>
            <p:ph type="body" idx="2"/>
          </p:nvPr>
        </p:nvSpPr>
        <p:spPr>
          <a:xfrm>
            <a:off x="1258888" y="6092825"/>
            <a:ext cx="7561262" cy="576263"/>
          </a:xfrm>
          <a:solidFill>
            <a:schemeClr val="accent1">
              <a:lumMod val="20000"/>
              <a:lumOff val="80000"/>
            </a:schemeClr>
          </a:solidFill>
        </p:spPr>
        <p:txBody>
          <a:bodyPr>
            <a:normAutofit fontScale="47500" lnSpcReduction="20000"/>
          </a:bodyPr>
          <a:lstStyle/>
          <a:p>
            <a:pPr algn="ctr" eaLnBrk="1" fontAlgn="auto" hangingPunct="1">
              <a:spcAft>
                <a:spcPts val="0"/>
              </a:spcAft>
              <a:buFont typeface="Wingdings 3"/>
              <a:buNone/>
              <a:defRPr/>
            </a:pPr>
            <a:r>
              <a:rPr lang="pt-BR" sz="1900" b="1" dirty="0" smtClean="0">
                <a:latin typeface="Arial Black" pitchFamily="34" charset="0"/>
              </a:rPr>
              <a:t>PROGRAMA NACIONAL DE APOIO À GESTÃO ADMINISTRATIVA E FISCAL DOS MUNICÍPIOS BRASILEIROS - PNAFM</a:t>
            </a:r>
          </a:p>
          <a:p>
            <a:pPr algn="ctr" eaLnBrk="1" fontAlgn="auto" hangingPunct="1">
              <a:spcAft>
                <a:spcPts val="0"/>
              </a:spcAft>
              <a:buFont typeface="Wingdings 3"/>
              <a:buNone/>
              <a:defRPr/>
            </a:pPr>
            <a:r>
              <a:rPr lang="pt-BR" sz="1900" b="1" dirty="0" smtClean="0">
                <a:latin typeface="Arial Black" pitchFamily="34" charset="0"/>
              </a:rPr>
              <a:t>PNAFM III</a:t>
            </a:r>
          </a:p>
          <a:p>
            <a:pPr algn="ctr" eaLnBrk="1" fontAlgn="auto" hangingPunct="1">
              <a:spcAft>
                <a:spcPts val="0"/>
              </a:spcAft>
              <a:buFont typeface="Wingdings 3"/>
              <a:buNone/>
              <a:defRPr/>
            </a:pPr>
            <a:r>
              <a:rPr lang="pt-BR" sz="1900" b="1" dirty="0" smtClean="0">
                <a:latin typeface="Arial Black" pitchFamily="34" charset="0"/>
                <a:cs typeface="Aparajita" pitchFamily="34" charset="0"/>
              </a:rPr>
              <a:t>NORMAS E ORIENTAÇÕES </a:t>
            </a:r>
            <a:r>
              <a:rPr lang="pt-BR" sz="1900" b="1" dirty="0" smtClean="0">
                <a:solidFill>
                  <a:srgbClr val="FF0000"/>
                </a:solidFill>
                <a:latin typeface="Arial Black" pitchFamily="34" charset="0"/>
                <a:cs typeface="Aparajita" pitchFamily="34" charset="0"/>
              </a:rPr>
              <a:t>– INFORMAÇÕES FINANCEIRAS</a:t>
            </a:r>
          </a:p>
          <a:p>
            <a:pPr eaLnBrk="1" fontAlgn="auto" hangingPunct="1">
              <a:spcAft>
                <a:spcPts val="0"/>
              </a:spcAft>
              <a:buFont typeface="Wingdings 3"/>
              <a:buNone/>
              <a:defRPr/>
            </a:pPr>
            <a:endParaRPr lang="pt-BR" dirty="0" smtClean="0"/>
          </a:p>
        </p:txBody>
      </p:sp>
      <p:pic>
        <p:nvPicPr>
          <p:cNvPr id="17411" name="Imagem 4" descr="Logo 2016 final.png"/>
          <p:cNvPicPr>
            <a:picLocks noChangeAspect="1"/>
          </p:cNvPicPr>
          <p:nvPr/>
        </p:nvPicPr>
        <p:blipFill>
          <a:blip r:embed="rId3" cstate="print"/>
          <a:srcRect/>
          <a:stretch>
            <a:fillRect/>
          </a:stretch>
        </p:blipFill>
        <p:spPr bwMode="auto">
          <a:xfrm>
            <a:off x="179388" y="5949950"/>
            <a:ext cx="931862" cy="792163"/>
          </a:xfrm>
          <a:prstGeom prst="rect">
            <a:avLst/>
          </a:prstGeom>
          <a:noFill/>
          <a:ln w="9525">
            <a:noFill/>
            <a:miter lim="800000"/>
            <a:headEnd/>
            <a:tailEnd/>
          </a:ln>
        </p:spPr>
      </p:pic>
      <p:sp>
        <p:nvSpPr>
          <p:cNvPr id="5" name="CaixaDeTexto 4"/>
          <p:cNvSpPr txBox="1"/>
          <p:nvPr/>
        </p:nvSpPr>
        <p:spPr>
          <a:xfrm>
            <a:off x="539750" y="692150"/>
            <a:ext cx="8280400" cy="6832600"/>
          </a:xfrm>
          <a:prstGeom prst="rect">
            <a:avLst/>
          </a:prstGeom>
          <a:noFill/>
        </p:spPr>
        <p:txBody>
          <a:bodyPr>
            <a:spAutoFit/>
          </a:bodyPr>
          <a:lstStyle/>
          <a:p>
            <a:pPr eaLnBrk="1" hangingPunct="1">
              <a:defRPr/>
            </a:pPr>
            <a:r>
              <a:rPr lang="pt-BR" sz="2400" b="1" dirty="0">
                <a:latin typeface="Arial" charset="0"/>
                <a:cs typeface="Arial" charset="0"/>
              </a:rPr>
              <a:t>Quais eram as Demonstrações dos municípios?</a:t>
            </a:r>
          </a:p>
          <a:p>
            <a:pPr eaLnBrk="1" hangingPunct="1">
              <a:defRPr/>
            </a:pPr>
            <a:endParaRPr lang="pt-BR" dirty="0">
              <a:latin typeface="Arial" charset="0"/>
              <a:cs typeface="Arial" charset="0"/>
            </a:endParaRPr>
          </a:p>
          <a:p>
            <a:pPr marL="342900" indent="-342900" algn="just" eaLnBrk="1" hangingPunct="1">
              <a:buFont typeface="Wingdings" pitchFamily="2" charset="2"/>
              <a:buChar char="q"/>
              <a:defRPr/>
            </a:pPr>
            <a:r>
              <a:rPr lang="pt-BR" b="1" dirty="0">
                <a:latin typeface="Arial" charset="0"/>
                <a:cs typeface="Arial" charset="0"/>
              </a:rPr>
              <a:t>PNAFM II</a:t>
            </a:r>
            <a:r>
              <a:rPr lang="pt-BR" dirty="0">
                <a:latin typeface="Arial" charset="0"/>
                <a:cs typeface="Arial" charset="0"/>
              </a:rPr>
              <a:t>: eram cobradas as mesmas Demonstrações aos municípios das que eram cobradas da UCP – DRRDE, DIP, </a:t>
            </a:r>
            <a:r>
              <a:rPr lang="pt-BR" dirty="0" err="1">
                <a:latin typeface="Arial" charset="0"/>
                <a:cs typeface="Arial" charset="0"/>
              </a:rPr>
              <a:t>NEs</a:t>
            </a:r>
            <a:r>
              <a:rPr lang="pt-BR" dirty="0">
                <a:latin typeface="Arial" charset="0"/>
                <a:cs typeface="Arial" charset="0"/>
              </a:rPr>
              <a:t>, Conciliação de Recursos para o Banco, Programação Orçamentário-Financeira para Consolidação, Demonstrações Complementares (Posição do Fundo Rotativo, Montante e Oportunidade Local de Terceiros e NE das Demonstrações Complementares). </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r>
              <a:rPr lang="pt-BR" dirty="0">
                <a:latin typeface="Arial" charset="0"/>
                <a:cs typeface="Arial" charset="0"/>
              </a:rPr>
              <a:t>ROP: “As Demonstrações Financeiras do Programa serão elaboradas anualmente, em conformidade com o Guia para a Preparação das Demonstrações Financeiras e Requisitos de Auditoria Independente do Banco, bem como de acordo com as demais orientações da COOPE/UCP.”</a:t>
            </a: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buFont typeface="Wingdings" pitchFamily="2" charset="2"/>
              <a:buChar char="q"/>
              <a:defRPr/>
            </a:pPr>
            <a:endParaRPr lang="pt-BR" dirty="0">
              <a:latin typeface="Arial" charset="0"/>
              <a:cs typeface="Arial" charset="0"/>
            </a:endParaRPr>
          </a:p>
          <a:p>
            <a:pPr marL="342900" indent="-342900" algn="just" eaLnBrk="1" hangingPunct="1">
              <a:defRPr/>
            </a:pPr>
            <a:r>
              <a:rPr lang="pt-BR" dirty="0">
                <a:latin typeface="Arial" charset="0"/>
                <a:cs typeface="Arial" charset="0"/>
              </a:rPr>
              <a:t> </a:t>
            </a:r>
          </a:p>
          <a:p>
            <a:pPr marL="342900" indent="-342900" eaLnBrk="1" hangingPunct="1">
              <a:buFont typeface="Wingdings" pitchFamily="2" charset="2"/>
              <a:buChar char="q"/>
              <a:defRPr/>
            </a:pPr>
            <a:endParaRPr lang="pt-BR" dirty="0">
              <a:latin typeface="Arial" charset="0"/>
              <a:cs typeface="Arial" charset="0"/>
            </a:endParaRPr>
          </a:p>
          <a:p>
            <a:pPr marL="342900" indent="-342900" eaLnBrk="1" hangingPunct="1">
              <a:buFont typeface="Wingdings" pitchFamily="2" charset="2"/>
              <a:buChar char="q"/>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defRPr/>
            </a:pPr>
            <a:endParaRPr lang="pt-BR" b="1" dirty="0">
              <a:latin typeface="Arial" charset="0"/>
              <a:cs typeface="Arial" charset="0"/>
            </a:endParaRPr>
          </a:p>
          <a:p>
            <a:pPr marL="342900" indent="-342900" eaLnBrk="1" hangingPunct="1">
              <a:buFont typeface="Wingdings" pitchFamily="2" charset="2"/>
              <a:buChar char="q"/>
              <a:defRPr/>
            </a:pPr>
            <a:endParaRPr lang="pt-BR" dirty="0">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3461</TotalTime>
  <Words>2788</Words>
  <Application>Microsoft Office PowerPoint</Application>
  <PresentationFormat>Apresentação na tela (4:3)</PresentationFormat>
  <Paragraphs>455</Paragraphs>
  <Slides>38</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38</vt:i4>
      </vt:variant>
    </vt:vector>
  </HeadingPairs>
  <TitlesOfParts>
    <vt:vector size="49" baseType="lpstr">
      <vt:lpstr>Arial</vt:lpstr>
      <vt:lpstr>Lucida Sans Unicode</vt:lpstr>
      <vt:lpstr>Wingdings 3</vt:lpstr>
      <vt:lpstr>Verdana</vt:lpstr>
      <vt:lpstr>Wingdings 2</vt:lpstr>
      <vt:lpstr>Calibri</vt:lpstr>
      <vt:lpstr>Aparajita</vt:lpstr>
      <vt:lpstr>Arial Black</vt:lpstr>
      <vt:lpstr>Wingdings</vt:lpstr>
      <vt:lpstr>Times New Roman</vt:lpstr>
      <vt:lpstr>Concurso</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IrmaBC</dc:creator>
  <cp:lastModifiedBy>IrmaBC</cp:lastModifiedBy>
  <cp:revision>360</cp:revision>
  <dcterms:created xsi:type="dcterms:W3CDTF">2016-08-22T14:28:27Z</dcterms:created>
  <dcterms:modified xsi:type="dcterms:W3CDTF">2019-06-06T13:07:23Z</dcterms:modified>
</cp:coreProperties>
</file>