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71" r:id="rId6"/>
    <p:sldId id="272" r:id="rId7"/>
    <p:sldId id="273" r:id="rId8"/>
    <p:sldId id="274" r:id="rId9"/>
    <p:sldId id="258" r:id="rId10"/>
    <p:sldId id="268" r:id="rId11"/>
    <p:sldId id="300" r:id="rId12"/>
    <p:sldId id="276" r:id="rId13"/>
    <p:sldId id="277" r:id="rId14"/>
    <p:sldId id="278" r:id="rId15"/>
    <p:sldId id="260" r:id="rId16"/>
    <p:sldId id="281" r:id="rId17"/>
    <p:sldId id="283" r:id="rId18"/>
    <p:sldId id="284" r:id="rId19"/>
    <p:sldId id="287" r:id="rId20"/>
    <p:sldId id="286" r:id="rId21"/>
    <p:sldId id="285" r:id="rId22"/>
    <p:sldId id="288" r:id="rId23"/>
    <p:sldId id="289" r:id="rId24"/>
    <p:sldId id="290" r:id="rId25"/>
    <p:sldId id="280" r:id="rId26"/>
    <p:sldId id="279" r:id="rId27"/>
    <p:sldId id="294" r:id="rId28"/>
    <p:sldId id="302" r:id="rId29"/>
    <p:sldId id="301" r:id="rId30"/>
    <p:sldId id="293" r:id="rId31"/>
    <p:sldId id="295" r:id="rId32"/>
    <p:sldId id="296" r:id="rId33"/>
    <p:sldId id="264" r:id="rId34"/>
    <p:sldId id="263" r:id="rId35"/>
    <p:sldId id="297" r:id="rId36"/>
    <p:sldId id="298" r:id="rId37"/>
    <p:sldId id="299" r:id="rId38"/>
    <p:sldId id="267" r:id="rId39"/>
  </p:sldIdLst>
  <p:sldSz cx="18288000" cy="10287000"/>
  <p:notesSz cx="6858000" cy="9144000"/>
  <p:embeddedFontLst>
    <p:embeddedFont>
      <p:font typeface="Lato" panose="020F0502020204030203" pitchFamily="34" charset="0"/>
      <p:regular r:id="rId40"/>
      <p:bold r:id="rId41"/>
      <p:italic r:id="rId42"/>
      <p:boldItalic r:id="rId43"/>
    </p:embeddedFont>
    <p:embeddedFont>
      <p:font typeface="Montserrat" panose="00000500000000000000" pitchFamily="2" charset="0"/>
      <p:regular r:id="rId44"/>
      <p:bold r:id="rId45"/>
      <p:italic r:id="rId46"/>
      <p:boldItalic r:id="rId47"/>
    </p:embeddedFont>
    <p:embeddedFont>
      <p:font typeface="Montserrat Classic" panose="020B0604020202020204" charset="0"/>
      <p:regular r:id="rId48"/>
    </p:embeddedFont>
    <p:embeddedFont>
      <p:font typeface="Open Sans" panose="020B0606030504020204" pitchFamily="34" charset="0"/>
      <p:regular r:id="rId49"/>
      <p:bold r:id="rId50"/>
      <p:italic r:id="rId51"/>
      <p:boldItalic r:id="rId52"/>
    </p:embeddedFont>
    <p:embeddedFont>
      <p:font typeface="Open Sans Bold" panose="020B0806030504020204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RosieDaSerenat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ww.planejamento.gov.br/noticia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alpaineis.cgu.gov.br/visualizar/lai" TargetMode="External"/><Relationship Id="rId2" Type="http://schemas.openxmlformats.org/officeDocument/2006/relationships/hyperlink" Target="https://centralpaineis.cgu.gov.br/visualizar/dadosaberto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s://www.gov.br/esporte/pt-br/acesso-a-informacao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9182" y="5371195"/>
            <a:ext cx="11153084" cy="6273610"/>
          </a:xfrm>
          <a:custGeom>
            <a:avLst/>
            <a:gdLst/>
            <a:ahLst/>
            <a:cxnLst/>
            <a:rect l="l" t="t" r="r" b="b"/>
            <a:pathLst>
              <a:path w="11153084" h="6273610">
                <a:moveTo>
                  <a:pt x="0" y="0"/>
                </a:moveTo>
                <a:lnTo>
                  <a:pt x="11153085" y="0"/>
                </a:lnTo>
                <a:lnTo>
                  <a:pt x="11153085" y="6273610"/>
                </a:lnTo>
                <a:lnTo>
                  <a:pt x="0" y="6273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336541" y="1777012"/>
            <a:ext cx="12698334" cy="4705344"/>
            <a:chOff x="0" y="0"/>
            <a:chExt cx="16931112" cy="6273792"/>
          </a:xfrm>
        </p:grpSpPr>
        <p:sp>
          <p:nvSpPr>
            <p:cNvPr id="4" name="TextBox 4"/>
            <p:cNvSpPr txBox="1"/>
            <p:nvPr/>
          </p:nvSpPr>
          <p:spPr>
            <a:xfrm>
              <a:off x="0" y="-3175"/>
              <a:ext cx="16931112" cy="503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910"/>
                </a:lnSpc>
              </a:pPr>
              <a:r>
                <a:rPr lang="en-US" sz="12425">
                  <a:solidFill>
                    <a:srgbClr val="191919"/>
                  </a:solidFill>
                  <a:latin typeface="Montserrat Classic"/>
                </a:rPr>
                <a:t>Oficina de Dados Abertos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07042"/>
              <a:ext cx="16931112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191919"/>
                  </a:solidFill>
                  <a:latin typeface="Montserrat"/>
                </a:rPr>
                <a:t>Ouvidoria do Ministério do Esporte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-5075662"/>
            <a:ext cx="557321" cy="15362662"/>
            <a:chOff x="0" y="0"/>
            <a:chExt cx="743094" cy="20483549"/>
          </a:xfrm>
        </p:grpSpPr>
        <p:sp>
          <p:nvSpPr>
            <p:cNvPr id="7" name="Freeform 7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3156012" y="5821387"/>
            <a:ext cx="12833187" cy="12833187"/>
          </a:xfrm>
          <a:custGeom>
            <a:avLst/>
            <a:gdLst/>
            <a:ahLst/>
            <a:cxnLst/>
            <a:rect l="l" t="t" r="r" b="b"/>
            <a:pathLst>
              <a:path w="12833187" h="12833187">
                <a:moveTo>
                  <a:pt x="0" y="0"/>
                </a:moveTo>
                <a:lnTo>
                  <a:pt x="12833186" y="0"/>
                </a:lnTo>
                <a:lnTo>
                  <a:pt x="12833186" y="12833186"/>
                </a:lnTo>
                <a:lnTo>
                  <a:pt x="0" y="12833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34496"/>
            <a:ext cx="15512304" cy="4980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Requisitos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:</a:t>
            </a:r>
          </a:p>
          <a:p>
            <a:pPr marL="1212851" lvl="2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acessíveis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ao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público</a:t>
            </a:r>
            <a:endParaRPr lang="en-US" sz="3500" dirty="0">
              <a:solidFill>
                <a:srgbClr val="191919"/>
              </a:solidFill>
              <a:latin typeface="Montserrat"/>
            </a:endParaRPr>
          </a:p>
          <a:p>
            <a:pPr marL="1212851" lvl="2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em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meio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digital</a:t>
            </a:r>
          </a:p>
          <a:p>
            <a:pPr marL="1212851" lvl="2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processáveis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por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máquina</a:t>
            </a:r>
            <a:endParaRPr lang="en-US" sz="3500" dirty="0">
              <a:solidFill>
                <a:srgbClr val="191919"/>
              </a:solidFill>
              <a:latin typeface="Montserrat"/>
            </a:endParaRPr>
          </a:p>
          <a:p>
            <a:pPr marL="1212851" lvl="2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referenciados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na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internet</a:t>
            </a:r>
          </a:p>
          <a:p>
            <a:pPr marL="1212851" lvl="2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disponibilizados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sob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licença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aberta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que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permita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sua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livre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utilização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,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consumo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ou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cruzamento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,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limitando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-se a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creditar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a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autoria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ou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 a </a:t>
            </a:r>
            <a:r>
              <a:rPr lang="en-US" sz="3500" dirty="0" err="1">
                <a:solidFill>
                  <a:srgbClr val="191919"/>
                </a:solidFill>
                <a:latin typeface="Montserrat"/>
              </a:rPr>
              <a:t>fonte</a:t>
            </a:r>
            <a:r>
              <a:rPr lang="en-US" sz="3500" dirty="0">
                <a:solidFill>
                  <a:srgbClr val="191919"/>
                </a:solidFill>
                <a:latin typeface="Montserrat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019175"/>
            <a:ext cx="10952511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191919"/>
                </a:solidFill>
                <a:latin typeface="Montserrat Classic"/>
              </a:rPr>
              <a:t>Mas afinal, o que são Dados Abertos?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0894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1488" y="3459085"/>
            <a:ext cx="4152900" cy="6283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377826" lvl="1" algn="just">
              <a:lnSpc>
                <a:spcPts val="4900"/>
              </a:lnSpc>
            </a:pPr>
            <a:r>
              <a:rPr lang="en-US" sz="3500" dirty="0">
                <a:solidFill>
                  <a:srgbClr val="191919"/>
                </a:solidFill>
                <a:latin typeface="Montserrat"/>
              </a:rPr>
              <a:t>REAPROVEITAR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019175"/>
            <a:ext cx="13296900" cy="1646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500" dirty="0">
                <a:solidFill>
                  <a:srgbClr val="191919"/>
                </a:solidFill>
                <a:latin typeface="Montserrat Classic"/>
              </a:rPr>
              <a:t>As 3 leis dos dados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abertos</a:t>
            </a:r>
            <a:br>
              <a:rPr lang="en-US" sz="7500" dirty="0">
                <a:solidFill>
                  <a:srgbClr val="191919"/>
                </a:solidFill>
                <a:latin typeface="Montserrat Classic"/>
              </a:rPr>
            </a:br>
            <a:r>
              <a:rPr lang="pt-BR" sz="3200" i="1" dirty="0">
                <a:solidFill>
                  <a:schemeClr val="bg1">
                    <a:lumMod val="50000"/>
                  </a:schemeClr>
                </a:solidFill>
              </a:rPr>
              <a:t>(David </a:t>
            </a:r>
            <a:r>
              <a:rPr lang="pt-BR" sz="3200" i="1" dirty="0" err="1">
                <a:solidFill>
                  <a:schemeClr val="bg1">
                    <a:lumMod val="50000"/>
                  </a:schemeClr>
                </a:solidFill>
              </a:rPr>
              <a:t>Eaves</a:t>
            </a:r>
            <a:r>
              <a:rPr lang="pt-BR" sz="3200" i="1" dirty="0">
                <a:solidFill>
                  <a:schemeClr val="bg1">
                    <a:lumMod val="50000"/>
                  </a:schemeClr>
                </a:solidFill>
              </a:rPr>
              <a:t> – Harvard Kennedy </a:t>
            </a:r>
            <a:r>
              <a:rPr lang="pt-BR" sz="3200" i="1" dirty="0" err="1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pt-BR" sz="32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2"/>
          <p:cNvSpPr txBox="1"/>
          <p:nvPr/>
        </p:nvSpPr>
        <p:spPr>
          <a:xfrm>
            <a:off x="905377" y="3459086"/>
            <a:ext cx="3924300" cy="6283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377826" lvl="1" algn="just">
              <a:lnSpc>
                <a:spcPts val="4900"/>
              </a:lnSpc>
            </a:pPr>
            <a:r>
              <a:rPr lang="en-US" sz="3500" dirty="0">
                <a:solidFill>
                  <a:srgbClr val="191919"/>
                </a:solidFill>
                <a:latin typeface="Montserrat"/>
              </a:rPr>
              <a:t>ENCONTRAR 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11506200" y="3505252"/>
            <a:ext cx="3924300" cy="5822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377826" lvl="1" algn="just">
              <a:lnSpc>
                <a:spcPts val="4900"/>
              </a:lnSpc>
            </a:pPr>
            <a:r>
              <a:rPr lang="en-US" sz="3500" dirty="0">
                <a:solidFill>
                  <a:srgbClr val="191919"/>
                </a:solidFill>
                <a:latin typeface="Montserrat"/>
              </a:rPr>
              <a:t>REPLICAR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1028700" y="5372100"/>
            <a:ext cx="16116300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35026" lvl="1" indent="-457200" algn="just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pt-BR" sz="3300" dirty="0">
                <a:latin typeface="Montserrat" panose="020B0604020202020204" charset="0"/>
              </a:rPr>
              <a:t>Se o dado não pode ser </a:t>
            </a:r>
            <a:r>
              <a:rPr lang="pt-BR" sz="3300" u="sng" dirty="0">
                <a:latin typeface="Montserrat" panose="020B0604020202020204" charset="0"/>
              </a:rPr>
              <a:t>encontrado e indexado na web</a:t>
            </a:r>
            <a:r>
              <a:rPr lang="pt-BR" sz="3300" dirty="0">
                <a:latin typeface="Montserrat" panose="020B0604020202020204" charset="0"/>
              </a:rPr>
              <a:t>, ele não existe.</a:t>
            </a:r>
          </a:p>
          <a:p>
            <a:pPr marL="835026" lvl="1" indent="-457200" algn="just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191919"/>
                </a:solidFill>
                <a:latin typeface="Montserrat" panose="020B0604020202020204" charset="0"/>
              </a:rPr>
              <a:t> </a:t>
            </a:r>
            <a:r>
              <a:rPr lang="pt-BR" sz="3300" dirty="0">
                <a:latin typeface="Montserrat" panose="020B0604020202020204" charset="0"/>
              </a:rPr>
              <a:t>Se não estiver aberto e disponível em </a:t>
            </a:r>
            <a:r>
              <a:rPr lang="pt-BR" sz="3300" u="sng" dirty="0">
                <a:latin typeface="Montserrat" panose="020B0604020202020204" charset="0"/>
              </a:rPr>
              <a:t>formato compreensível por máquina</a:t>
            </a:r>
            <a:r>
              <a:rPr lang="pt-BR" sz="3300" dirty="0">
                <a:latin typeface="Montserrat" panose="020B0604020202020204" charset="0"/>
              </a:rPr>
              <a:t>, ele não pode ser </a:t>
            </a:r>
            <a:r>
              <a:rPr lang="pt-BR" sz="3300" u="sng" dirty="0">
                <a:latin typeface="Montserrat" panose="020B0604020202020204" charset="0"/>
              </a:rPr>
              <a:t>reaproveitado</a:t>
            </a:r>
            <a:r>
              <a:rPr lang="pt-BR" sz="3300" dirty="0">
                <a:latin typeface="Montserrat" panose="020B0604020202020204" charset="0"/>
              </a:rPr>
              <a:t>.</a:t>
            </a:r>
          </a:p>
          <a:p>
            <a:pPr marL="835026" lvl="1" indent="-457200" algn="just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pt-BR" sz="3300" dirty="0">
                <a:latin typeface="Montserrat" panose="020B0604020202020204" charset="0"/>
              </a:rPr>
              <a:t>Se algum dispositivo legal não </a:t>
            </a:r>
            <a:r>
              <a:rPr lang="pt-BR" sz="3300" u="sng" dirty="0">
                <a:latin typeface="Montserrat" panose="020B0604020202020204" charset="0"/>
              </a:rPr>
              <a:t>permitir sua replicação</a:t>
            </a:r>
            <a:r>
              <a:rPr lang="pt-BR" sz="3300" dirty="0">
                <a:latin typeface="Montserrat" panose="020B0604020202020204" charset="0"/>
              </a:rPr>
              <a:t>, ele não é útil.</a:t>
            </a:r>
          </a:p>
        </p:txBody>
      </p:sp>
    </p:spTree>
    <p:extLst>
      <p:ext uri="{BB962C8B-B14F-4D97-AF65-F5344CB8AC3E}">
        <p14:creationId xmlns:p14="http://schemas.microsoft.com/office/powerpoint/2010/main" val="169907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34496"/>
            <a:ext cx="15512304" cy="6372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Define regras para disponibilização de dados abertos governamentais no âmbito do Poder Executivo Federal</a:t>
            </a: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endParaRPr lang="pt-BR" sz="3500" dirty="0">
              <a:solidFill>
                <a:srgbClr val="191919"/>
              </a:solidFill>
              <a:latin typeface="Montserrat"/>
            </a:endParaRP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Sujeita os órgãos e entidades da administração pública federal direta, autárquica e fundacional </a:t>
            </a: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endParaRPr lang="pt-BR" sz="3500" dirty="0">
              <a:solidFill>
                <a:srgbClr val="191919"/>
              </a:solidFill>
              <a:latin typeface="Montserrat"/>
            </a:endParaRP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Obriga a publicação do Plano de Dados Abertos (PDAs) a cada 2 anos</a:t>
            </a:r>
            <a:endParaRPr lang="en-US" sz="3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019175"/>
            <a:ext cx="10952511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E o que é a Política de Dados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Abertos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73610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22056"/>
            <a:ext cx="15512304" cy="6372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Promover a publicação de dados contidos em bases de dados de órgãos e entidades da administração pública federal direta, autárquica e fundacional sob a forma de dados abertos</a:t>
            </a:r>
          </a:p>
          <a:p>
            <a:pPr marL="249406" lvl="1" algn="just">
              <a:lnSpc>
                <a:spcPct val="150000"/>
              </a:lnSpc>
            </a:pPr>
            <a:endParaRPr lang="pt-BR" sz="3500" dirty="0">
              <a:solidFill>
                <a:srgbClr val="191919"/>
              </a:solidFill>
              <a:latin typeface="Montserrat"/>
            </a:endParaRP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Aprimorar a cultura de transparência pública</a:t>
            </a:r>
          </a:p>
          <a:p>
            <a:pPr marL="249406" lvl="1" algn="just">
              <a:lnSpc>
                <a:spcPct val="150000"/>
              </a:lnSpc>
            </a:pPr>
            <a:endParaRPr lang="pt-BR" sz="3500" dirty="0">
              <a:solidFill>
                <a:srgbClr val="191919"/>
              </a:solidFill>
              <a:latin typeface="Montserrat"/>
            </a:endParaRP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Franquear aos cidadãos o acesso, de forma aberta, aos dados produzidos ou acumulados pelo Poder Executivo Federal</a:t>
            </a:r>
            <a:endParaRPr lang="en-US" sz="3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019175"/>
            <a:ext cx="142875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Quais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são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objetivos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da Política de Dados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Abertos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8391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80455" y="3695700"/>
            <a:ext cx="15512304" cy="4756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Instrumento que operacionaliza a Política de Dados Abertos do Poder Executivo Federal</a:t>
            </a: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endParaRPr lang="pt-BR" sz="3500" dirty="0">
              <a:solidFill>
                <a:srgbClr val="191919"/>
              </a:solidFill>
              <a:latin typeface="Montserrat"/>
            </a:endParaRP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Planeja as ações que visam a abertura e sustentação de dados </a:t>
            </a: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endParaRPr lang="pt-BR" sz="3500" dirty="0">
              <a:solidFill>
                <a:srgbClr val="191919"/>
              </a:solidFill>
              <a:latin typeface="Montserrat"/>
            </a:endParaRP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Sua publicação é obrigatória a cada 2 anos</a:t>
            </a:r>
            <a:endParaRPr lang="en-US" sz="3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019175"/>
            <a:ext cx="10952511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E o que é um Plano de Dados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Abertos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821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567804"/>
            <a:ext cx="1623060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Instrução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Normativa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nº 04 de 12 de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abril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de 2012 -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Infraestrutura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Nacional de Dados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Abertos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– INDA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31612"/>
            <a:ext cx="14700872" cy="123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15"/>
              </a:lnSpc>
            </a:pPr>
            <a:r>
              <a:rPr lang="en-US" sz="8013" dirty="0">
                <a:solidFill>
                  <a:srgbClr val="191919"/>
                </a:solidFill>
                <a:latin typeface="Montserrat Classic"/>
              </a:rPr>
              <a:t>Base legal - Dados </a:t>
            </a:r>
            <a:r>
              <a:rPr lang="en-US" sz="8013" dirty="0" err="1">
                <a:solidFill>
                  <a:srgbClr val="191919"/>
                </a:solidFill>
                <a:latin typeface="Montserrat Classic"/>
              </a:rPr>
              <a:t>Abertos</a:t>
            </a:r>
            <a:endParaRPr lang="en-US" sz="8013" dirty="0">
              <a:solidFill>
                <a:srgbClr val="191919"/>
              </a:solidFill>
              <a:latin typeface="Montserrat Classi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39586" y="2679171"/>
            <a:ext cx="16230600" cy="2464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Decreto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nº 8.777, de 11 de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maio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de 2016, que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instituiu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a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política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de dados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abertos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no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âmbito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do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Poder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Executivo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federal.</a:t>
            </a:r>
          </a:p>
          <a:p>
            <a:pPr marL="302259" lvl="1" algn="just">
              <a:lnSpc>
                <a:spcPts val="3919"/>
              </a:lnSpc>
            </a:pPr>
            <a:endParaRPr lang="en-US" sz="2799" dirty="0">
              <a:solidFill>
                <a:srgbClr val="191919"/>
              </a:solidFill>
              <a:latin typeface="Montserrat"/>
            </a:endParaRP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endParaRPr lang="en-US" sz="2799" dirty="0">
              <a:solidFill>
                <a:srgbClr val="191919"/>
              </a:solidFill>
              <a:latin typeface="Montserrat"/>
            </a:endParaRP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endParaRPr lang="en-US" sz="2799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17814" y="3433748"/>
            <a:ext cx="16230600" cy="700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endParaRPr lang="en-US" sz="3200" dirty="0">
              <a:solidFill>
                <a:srgbClr val="191919"/>
              </a:solidFill>
              <a:latin typeface="Montserrat"/>
            </a:endParaRP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Resolução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nº 3, de 13 de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outubro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de 2017, do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Comitê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Gestor da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Infraestrutura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Nacional de Dados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Abertos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(CGINDA), que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aprova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normas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sobre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a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elaboração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e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publicação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de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Planos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de Dados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Abertos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.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endParaRPr lang="pt-BR" sz="3200" dirty="0">
              <a:solidFill>
                <a:srgbClr val="191919"/>
              </a:solidFill>
              <a:latin typeface="Montserrat"/>
            </a:endParaRP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pt-BR" sz="3200" dirty="0">
                <a:solidFill>
                  <a:srgbClr val="191919"/>
                </a:solidFill>
                <a:latin typeface="Montserrat"/>
              </a:rPr>
              <a:t>Decreto nº 9.903, de 2019, que Altera o Decreto nº 8.777, de 11 de maio de 2016, que institui a Política de Dados Abertos do Poder Executivo federal, para dispor sobre a gestão e os direitos de uso de dados abertos  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endParaRPr lang="pt-BR" sz="3200" dirty="0">
              <a:solidFill>
                <a:srgbClr val="191919"/>
              </a:solidFill>
              <a:latin typeface="Montserrat"/>
            </a:endParaRP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pt-BR" sz="3200" dirty="0">
                <a:solidFill>
                  <a:srgbClr val="191919"/>
                </a:solidFill>
                <a:latin typeface="Montserrat"/>
              </a:rPr>
              <a:t>Decreto Nº 11.529, de 16 de maio de 2023, que Institui o Sistema de Integridade, Transparência e Acesso à Informação da Administração Pública Federal e a Política de Transparência e Acesso à Informação da Administração Pública Federal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endParaRPr lang="pt-BR" sz="3500" dirty="0">
              <a:solidFill>
                <a:srgbClr val="191919"/>
              </a:solidFill>
              <a:latin typeface="Montserra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9525" y="-4247583"/>
            <a:ext cx="557321" cy="15362662"/>
            <a:chOff x="0" y="0"/>
            <a:chExt cx="743094" cy="20483549"/>
          </a:xfrm>
        </p:grpSpPr>
        <p:sp>
          <p:nvSpPr>
            <p:cNvPr id="7" name="Freeform 7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3001308"/>
            <a:ext cx="15512304" cy="6554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92356" lvl="1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Realize discussões com áreas finalísticas do órgão;</a:t>
            </a:r>
          </a:p>
          <a:p>
            <a:pPr marL="992356" lvl="1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Elabore um inventário de bases;</a:t>
            </a:r>
          </a:p>
          <a:p>
            <a:pPr marL="992356" lvl="1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Adote um mecanismo de participação social;</a:t>
            </a:r>
          </a:p>
          <a:p>
            <a:pPr marL="992356" lvl="1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Elabore uma matriz de priorização</a:t>
            </a:r>
          </a:p>
          <a:p>
            <a:pPr marL="992356" lvl="1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Liste as bases que serão abertas durante a vigência do PDA;</a:t>
            </a:r>
          </a:p>
          <a:p>
            <a:pPr marL="992356" lvl="1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Elabore um cronograma de abertura;</a:t>
            </a:r>
          </a:p>
          <a:p>
            <a:pPr marL="992356" lvl="1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Defina estratégias e cronograma</a:t>
            </a:r>
          </a:p>
          <a:p>
            <a:pPr marL="992356" lvl="1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Registre</a:t>
            </a:r>
            <a:endParaRPr lang="pt-BR" sz="3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495300"/>
            <a:ext cx="164211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Quais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passos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para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elaboração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de um PDA?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35103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3098" y="4610100"/>
            <a:ext cx="15512304" cy="3230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92356" lvl="1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Realize discussões com áreas finalísticas do órgão para;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Contextualização;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Definição de responsáveis pela elaboração do PDA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Definição de responsáveis pelo cumprimento do PDA</a:t>
            </a:r>
            <a:endParaRPr lang="pt-BR" sz="3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495300"/>
            <a:ext cx="164211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Quais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passos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para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elaboração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de um PDA?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89676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7848" y="2995865"/>
            <a:ext cx="15512304" cy="9026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9406" lvl="1" algn="just">
              <a:lnSpc>
                <a:spcPct val="150000"/>
              </a:lnSpc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2. 	Elabore o inventário de bases;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Listar </a:t>
            </a:r>
            <a:r>
              <a:rPr lang="pt-BR" sz="3600" u="sng" dirty="0">
                <a:solidFill>
                  <a:srgbClr val="191919"/>
                </a:solidFill>
                <a:latin typeface="Montserrat"/>
              </a:rPr>
              <a:t>todas as bases</a:t>
            </a:r>
            <a:r>
              <a:rPr lang="pt-BR" sz="3600" dirty="0">
                <a:solidFill>
                  <a:srgbClr val="191919"/>
                </a:solidFill>
                <a:latin typeface="Montserrat"/>
              </a:rPr>
              <a:t> de dados dos órgãos por secretaria/departamento/setor;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Indicação da forma em que se encontra;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Se há dados sensíveis;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Periodicidade de atualização;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Outros critérios indicados na planilha;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Demais detalhamento individual mencionado no Art. 4º, III, a, b, c e d da Resolução nº 3/2017 do CGINDA.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191919"/>
              </a:solidFill>
              <a:latin typeface="Montserrat"/>
            </a:endParaRP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495300"/>
            <a:ext cx="164211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Quais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passos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para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elaboração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de um PDA?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09451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7848" y="3848100"/>
            <a:ext cx="15512304" cy="4871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9406" lvl="1" algn="just">
              <a:lnSpc>
                <a:spcPct val="150000"/>
              </a:lnSpc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3. 	 Adote um mecanismo de participação social;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Identificar demanda do cidadão pelas bases do órgão;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Mais comum: consulta pública;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Prazo mínimo de 15 dias para votação;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Portal do órgão e/ou de parceiros. 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495300"/>
            <a:ext cx="164211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Quais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passos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para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elaboração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de um PDA?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6692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34496"/>
            <a:ext cx="15512304" cy="2332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Alinhar compreensão sobre o tema</a:t>
            </a: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Apresentar instrumentos legais</a:t>
            </a: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Mobilizar para o PDA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019175"/>
            <a:ext cx="10952511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Objetivos</a:t>
            </a:r>
            <a:endParaRPr lang="en-US" sz="7500" dirty="0">
              <a:solidFill>
                <a:srgbClr val="191919"/>
              </a:solidFill>
              <a:latin typeface="Montserrat Classic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22999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7848" y="2171700"/>
            <a:ext cx="15512304" cy="7226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9406" lvl="1" algn="just">
              <a:lnSpc>
                <a:spcPct val="150000"/>
              </a:lnSpc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4. 	 Elabore uma matriz de priorização, no mínimo por;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I. grau de relevância para o cidadão; 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II. estímulo ao controle social; 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III. obrigatoriedade legal ou compromisso assumido de disponibilização daquele dado; 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IV. dado se referir a projetos estratégicos do governo; 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V. dado demonstrar resultados diretos e efetivos dos serviços públicos disponibilizados ao cidadão pelo Estado; 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VI. sua capacidade de fomento ao desenvolvimento sustentável; 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VII. possibilidade de fomento a negócios na sociedade; 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VIII. dados mais solicitados em transparência passiva desde o início da vigência da Lei nº 12.527, de 18 de novembro de 2011 - Lei de Acesso à Informação.</a:t>
            </a:r>
            <a:endParaRPr lang="pt-BR" sz="28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0"/>
            <a:ext cx="164211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Quais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passos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para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elaboração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de um PDA?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30907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7848" y="3848100"/>
            <a:ext cx="15512304" cy="6533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9406" lvl="1" algn="just">
              <a:lnSpc>
                <a:spcPct val="150000"/>
              </a:lnSpc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5. 	 Liste as bases que serão abertas durante a vigência do PDA;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Analisar informações sensíveis e privacidade do cidadão, bem como a forma de tratamento;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Atenção especial a bases que complementem dados dos sistemas estruturantes (exemplo: bases que tragam informações adicionais aos convênios e outros acordos já publicados no Portal da Transparência)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495300"/>
            <a:ext cx="164211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Quais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passos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para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elaboração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de um PDA?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2160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7848" y="3848100"/>
            <a:ext cx="15512304" cy="3209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9406" lvl="1" algn="just">
              <a:lnSpc>
                <a:spcPct val="150000"/>
              </a:lnSpc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6. 	 Elabore um cronograma de abertura;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De cada base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Fundamentado nos resultados da priorização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495300"/>
            <a:ext cx="164211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Quais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passos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para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elaboração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de um PDA?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15617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7848" y="3848100"/>
            <a:ext cx="15512304" cy="6533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9406" lvl="1" algn="just">
              <a:lnSpc>
                <a:spcPct val="150000"/>
              </a:lnSpc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7. 	 Defina estratégias e cronograma para: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Publicação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Sustentação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Difusão 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Fomento ao uso </a:t>
            </a:r>
          </a:p>
          <a:p>
            <a:pPr marL="1163806" lvl="3" algn="just">
              <a:lnSpc>
                <a:spcPct val="150000"/>
              </a:lnSpc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	dessas bases e de outras já disponibilizadas anteriormente....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495300"/>
            <a:ext cx="164211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Quais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passos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para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elaboração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de um PDA?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64476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7848" y="3848100"/>
            <a:ext cx="15512304" cy="4892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9406" lvl="1" algn="just">
              <a:lnSpc>
                <a:spcPct val="150000"/>
              </a:lnSpc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8. 	 Registre: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Em linguagem simples e objetiva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todas as ações e estratégias definidas nos passos anteriores em um documento que será denominado:</a:t>
            </a:r>
          </a:p>
          <a:p>
            <a:pPr marL="249406" lvl="1" algn="just">
              <a:lnSpc>
                <a:spcPct val="150000"/>
              </a:lnSpc>
            </a:pPr>
            <a:endParaRPr lang="pt-BR" sz="3600" dirty="0">
              <a:solidFill>
                <a:srgbClr val="191919"/>
              </a:solidFill>
              <a:latin typeface="Montserrat"/>
            </a:endParaRPr>
          </a:p>
          <a:p>
            <a:pPr marL="249406" lvl="1" algn="just">
              <a:lnSpc>
                <a:spcPct val="150000"/>
              </a:lnSpc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			</a:t>
            </a:r>
            <a:r>
              <a:rPr lang="pt-BR" sz="3600" dirty="0">
                <a:solidFill>
                  <a:srgbClr val="002060"/>
                </a:solidFill>
                <a:latin typeface="Montserrat"/>
              </a:rPr>
              <a:t>Plano de Dados Abertos do Ministério do Esporte </a:t>
            </a:r>
            <a:endParaRPr lang="pt-BR" sz="3500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495300"/>
            <a:ext cx="164211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Quais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passos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para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elaboração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de um PDA?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7594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127171"/>
            <a:ext cx="15512304" cy="3230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Cenário ideal: todas, exceto as de natureza sigilosa ou que possam violar a privacidade de cidadãos;</a:t>
            </a: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endParaRPr lang="pt-BR" sz="3600" dirty="0">
              <a:solidFill>
                <a:srgbClr val="191919"/>
              </a:solidFill>
              <a:latin typeface="Montserrat"/>
            </a:endParaRP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Cenário real: priorização </a:t>
            </a:r>
            <a:r>
              <a:rPr lang="pt-BR" sz="3600" b="1" dirty="0">
                <a:solidFill>
                  <a:srgbClr val="191919"/>
                </a:solidFill>
                <a:latin typeface="Montserrat"/>
              </a:rPr>
              <a:t>oferta x demanda x esforço</a:t>
            </a:r>
            <a:endParaRPr lang="pt-BR" sz="3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495300"/>
            <a:ext cx="164211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E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quais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bases do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órgão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devem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ser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disponibilizadas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em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dados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abertos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89538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013365"/>
            <a:ext cx="15512304" cy="1547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Só é considerado válido e vigente se:</a:t>
            </a: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endParaRPr lang="pt-BR" sz="3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495300"/>
            <a:ext cx="136779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O Plano de Dados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Abertos</a:t>
            </a:r>
            <a:endParaRPr lang="en-US" sz="7500" dirty="0">
              <a:solidFill>
                <a:srgbClr val="191919"/>
              </a:solidFill>
              <a:latin typeface="Montserrat Classic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9D68CF9B-EA27-315F-3C8D-51A6D486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561225"/>
            <a:ext cx="10363200" cy="65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3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7848" y="3848100"/>
            <a:ext cx="15512304" cy="1228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9406" lvl="1" algn="just">
              <a:lnSpc>
                <a:spcPct val="150000"/>
              </a:lnSpc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					</a:t>
            </a:r>
            <a:r>
              <a:rPr lang="pt-BR" sz="6000" u="sng" dirty="0">
                <a:solidFill>
                  <a:srgbClr val="191919"/>
                </a:solidFill>
                <a:latin typeface="Montserrat"/>
              </a:rPr>
              <a:t>De todos</a:t>
            </a:r>
            <a:r>
              <a:rPr lang="pt-BR" sz="6000" dirty="0">
                <a:solidFill>
                  <a:srgbClr val="191919"/>
                </a:solidFill>
                <a:latin typeface="Montserrat"/>
              </a:rPr>
              <a:t>.</a:t>
            </a:r>
            <a:endParaRPr lang="pt-BR" sz="6000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495300"/>
            <a:ext cx="16421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De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quem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é a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responsabilidade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15491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45129" y="1074335"/>
            <a:ext cx="164211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Mas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pra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que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tudo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isso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?</a:t>
            </a:r>
          </a:p>
          <a:p>
            <a:pPr algn="l">
              <a:lnSpc>
                <a:spcPts val="9000"/>
              </a:lnSpc>
            </a:pPr>
            <a:endParaRPr lang="en-US" sz="7500" dirty="0">
              <a:solidFill>
                <a:srgbClr val="191919"/>
              </a:solidFill>
              <a:latin typeface="Montserrat Classic"/>
            </a:endParaRPr>
          </a:p>
          <a:p>
            <a:pPr algn="l">
              <a:lnSpc>
                <a:spcPts val="9000"/>
              </a:lnSpc>
            </a:pPr>
            <a:endParaRPr lang="en-US" sz="7500" dirty="0">
              <a:solidFill>
                <a:srgbClr val="191919"/>
              </a:solidFill>
              <a:latin typeface="Montserrat Classic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Retângulo 1"/>
          <p:cNvSpPr/>
          <p:nvPr/>
        </p:nvSpPr>
        <p:spPr>
          <a:xfrm>
            <a:off x="992605" y="3380705"/>
            <a:ext cx="16192500" cy="5815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49" lvl="1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Incremento do controle social diante das ações do Governo</a:t>
            </a:r>
          </a:p>
          <a:p>
            <a:pPr marL="895349" lvl="1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Apoio na tomada de decisão por parte dos gestores públicos</a:t>
            </a:r>
          </a:p>
          <a:p>
            <a:pPr marL="895349" lvl="1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Transparência na prestação de contas dos resultados e ações da gestão pública</a:t>
            </a:r>
          </a:p>
          <a:p>
            <a:pPr marL="895349" lvl="1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Geração de novos negócios</a:t>
            </a:r>
          </a:p>
          <a:p>
            <a:pPr marL="895349" lvl="1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Promoção de informação e redução de  custos de produção/coleta de dados para pesquisas acadêmicas.</a:t>
            </a:r>
          </a:p>
        </p:txBody>
      </p:sp>
    </p:spTree>
    <p:extLst>
      <p:ext uri="{BB962C8B-B14F-4D97-AF65-F5344CB8AC3E}">
        <p14:creationId xmlns:p14="http://schemas.microsoft.com/office/powerpoint/2010/main" val="2686386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495300"/>
            <a:ext cx="16421100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Exemplos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uso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e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reuso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de dados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abertos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:</a:t>
            </a:r>
          </a:p>
          <a:p>
            <a:pPr algn="l">
              <a:lnSpc>
                <a:spcPts val="9000"/>
              </a:lnSpc>
            </a:pPr>
            <a:endParaRPr lang="en-US" sz="7500" dirty="0">
              <a:solidFill>
                <a:srgbClr val="191919"/>
              </a:solidFill>
              <a:latin typeface="Montserrat Classic"/>
            </a:endParaRPr>
          </a:p>
          <a:p>
            <a:pPr algn="l">
              <a:lnSpc>
                <a:spcPts val="9000"/>
              </a:lnSpc>
            </a:pPr>
            <a:endParaRPr lang="en-US" sz="7500" dirty="0">
              <a:solidFill>
                <a:srgbClr val="191919"/>
              </a:solidFill>
              <a:latin typeface="Montserrat Classic"/>
            </a:endParaRPr>
          </a:p>
          <a:p>
            <a:pPr algn="l">
              <a:lnSpc>
                <a:spcPts val="9000"/>
              </a:lnSpc>
            </a:pPr>
            <a:endParaRPr lang="en-US" sz="7500" dirty="0">
              <a:solidFill>
                <a:srgbClr val="191919"/>
              </a:solidFill>
              <a:latin typeface="Montserrat Classic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Retângulo 1"/>
          <p:cNvSpPr/>
          <p:nvPr/>
        </p:nvSpPr>
        <p:spPr>
          <a:xfrm>
            <a:off x="1028700" y="3086100"/>
            <a:ext cx="128012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Montserrat" panose="020B0604020202020204" charset="0"/>
              </a:rPr>
              <a:t>Projeto Serenata de Amor: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20B0604020202020204" charset="0"/>
              </a:rPr>
              <a:t>Um projeto aberto que usa dados abertos com a finalidade de fiscalizar gastos públicos e compartilhar as informações de forma acessível a qualquer pessoa.</a:t>
            </a:r>
          </a:p>
          <a:p>
            <a:pPr algn="just"/>
            <a:endParaRPr lang="pt-BR" dirty="0">
              <a:latin typeface="Montserrat" panose="020B060402020202020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20B0604020202020204" charset="0"/>
              </a:rPr>
              <a:t>A Serenata criou o robô </a:t>
            </a:r>
            <a:r>
              <a:rPr lang="pt-BR" dirty="0">
                <a:latin typeface="Montserrat" panose="020B0604020202020204" charset="0"/>
                <a:hlinkClick r:id="rId3"/>
              </a:rPr>
              <a:t>Rosie</a:t>
            </a:r>
            <a:r>
              <a:rPr lang="pt-BR" dirty="0">
                <a:latin typeface="Montserrat" panose="020B0604020202020204" charset="0"/>
              </a:rPr>
              <a:t>: uma inteligência artificial capaz de analisar os gastos reembolsados pela </a:t>
            </a:r>
            <a:r>
              <a:rPr lang="pt-BR" b="1" dirty="0">
                <a:latin typeface="Montserrat" panose="020B0604020202020204" charset="0"/>
              </a:rPr>
              <a:t>Cota para Exercício da Atividade Parlamentar (CEAP)</a:t>
            </a:r>
            <a:r>
              <a:rPr lang="pt-BR" dirty="0">
                <a:latin typeface="Montserrat" panose="020B0604020202020204" charset="0"/>
              </a:rPr>
              <a:t>, de deputados federais e senadores, feitos em exercício de sua função, identificando suspeitas e incentivando a população a questioná-los.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314450" y="5597729"/>
            <a:ext cx="160782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b="1" dirty="0">
                <a:latin typeface="Montserrat" panose="020B0604020202020204" charset="0"/>
              </a:rPr>
              <a:t>Publicação de dados abertos auxilia mapeamento do vírus </a:t>
            </a:r>
            <a:r>
              <a:rPr lang="pt-BR" b="1" dirty="0" err="1">
                <a:latin typeface="Montserrat" panose="020B0604020202020204" charset="0"/>
              </a:rPr>
              <a:t>Zika</a:t>
            </a:r>
            <a:endParaRPr lang="pt-BR" b="1" dirty="0">
              <a:latin typeface="Montserrat" panose="020B0604020202020204" charset="0"/>
            </a:endParaRPr>
          </a:p>
          <a:p>
            <a:pPr algn="just" fontAlgn="base"/>
            <a:r>
              <a:rPr lang="pt-BR" dirty="0">
                <a:latin typeface="Montserrat" panose="020B0604020202020204" charset="0"/>
              </a:rPr>
              <a:t>22/06/2016 - </a:t>
            </a:r>
            <a:r>
              <a:rPr lang="pt-BR" dirty="0">
                <a:latin typeface="Montserrat" panose="020B0604020202020204" charset="0"/>
                <a:hlinkClick r:id="rId4"/>
              </a:rPr>
              <a:t>http://www.planejamento.gov.br/noticias</a:t>
            </a:r>
            <a:endParaRPr lang="pt-BR" dirty="0">
              <a:latin typeface="Montserrat" panose="020B0604020202020204" charset="0"/>
            </a:endParaRPr>
          </a:p>
          <a:p>
            <a:pPr algn="just" fontAlgn="base"/>
            <a:endParaRPr lang="pt-BR" dirty="0">
              <a:latin typeface="Montserrat" panose="020B0604020202020204" charset="0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20B0604020202020204" charset="0"/>
              </a:rPr>
              <a:t>A publicação de dados em formato aberto sobre microcefalia e o vírus </a:t>
            </a:r>
            <a:r>
              <a:rPr lang="pt-BR" dirty="0" err="1">
                <a:latin typeface="Montserrat" panose="020B0604020202020204" charset="0"/>
              </a:rPr>
              <a:t>Zika</a:t>
            </a:r>
            <a:r>
              <a:rPr lang="pt-BR" dirty="0">
                <a:latin typeface="Montserrat" panose="020B0604020202020204" charset="0"/>
              </a:rPr>
              <a:t> pelo Ministério da Saúde tem auxiliado no mapeamento e na prevenção da doença mundo afora. </a:t>
            </a:r>
            <a:r>
              <a:rPr lang="pt-BR" b="1" dirty="0">
                <a:latin typeface="Montserrat" panose="020B0604020202020204" charset="0"/>
              </a:rPr>
              <a:t>Assim que as informações são produzidas, elas são publicadas em formato aberto para que médicos e pesquisadores de todo o mundo possam acessá-las</a:t>
            </a:r>
            <a:r>
              <a:rPr lang="pt-BR" dirty="0">
                <a:latin typeface="Montserrat" panose="020B0604020202020204" charset="0"/>
              </a:rPr>
              <a:t>. Os dados são analisados, por exemplo, pelo Centro Europeu de Controle e Prevenção de Doenças (ECDC), iniciativa que reúne diversos países para identificar e mapear a disseminação do vírus e os casos de microcefalia.</a:t>
            </a:r>
          </a:p>
          <a:p>
            <a:pPr fontAlgn="base"/>
            <a:endParaRPr lang="pt-BR" sz="1100" dirty="0"/>
          </a:p>
        </p:txBody>
      </p:sp>
      <p:sp>
        <p:nvSpPr>
          <p:cNvPr id="9" name="Retângulo 8"/>
          <p:cNvSpPr/>
          <p:nvPr/>
        </p:nvSpPr>
        <p:spPr>
          <a:xfrm>
            <a:off x="1428750" y="8267700"/>
            <a:ext cx="12401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b="1" dirty="0">
                <a:latin typeface="Montserrat" panose="020B0604020202020204" charset="0"/>
              </a:rPr>
              <a:t>Meu Município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pt-BR" dirty="0">
                <a:latin typeface="Montserrat" panose="020B0604020202020204" charset="0"/>
              </a:rPr>
              <a:t>Um portal 100% público e gratuito que organiza e disponibiliza de forma simples os dados dos municípios brasileiros. Facilita o entendimento, acompanhamento, comparação das arrecadações e gastos do dinheiro público. Além do controle social, também utilizado por gestores públicos em suas análises e tomada de decisões sobre os rumos da cidade.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1321" y="2825549"/>
            <a:ext cx="3262779" cy="253202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3200" y="7708225"/>
            <a:ext cx="3390900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4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34496"/>
            <a:ext cx="15512304" cy="2332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Dados Abertos</a:t>
            </a: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Política de Dados Abertos</a:t>
            </a:r>
          </a:p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Plano de Dados Abertos (PDA)</a:t>
            </a:r>
            <a:endParaRPr lang="en-US" sz="3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019175"/>
            <a:ext cx="10952511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Elementos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Principais</a:t>
            </a:r>
            <a:endParaRPr lang="en-US" sz="7500" dirty="0">
              <a:solidFill>
                <a:srgbClr val="191919"/>
              </a:solidFill>
              <a:latin typeface="Montserrat Classic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54058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2171700"/>
            <a:ext cx="15512304" cy="8216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49" lvl="1" algn="just">
              <a:lnSpc>
                <a:spcPct val="150000"/>
              </a:lnSpc>
            </a:pPr>
            <a:r>
              <a:rPr lang="en-US" sz="3600" dirty="0">
                <a:solidFill>
                  <a:srgbClr val="191919"/>
                </a:solidFill>
                <a:latin typeface="Montserrat"/>
              </a:rPr>
              <a:t>E </a:t>
            </a:r>
            <a:r>
              <a:rPr lang="en-US" sz="3600" dirty="0" err="1">
                <a:solidFill>
                  <a:srgbClr val="191919"/>
                </a:solidFill>
                <a:latin typeface="Montserrat"/>
              </a:rPr>
              <a:t>porque</a:t>
            </a:r>
            <a:r>
              <a:rPr lang="en-US" sz="3600" dirty="0">
                <a:solidFill>
                  <a:srgbClr val="191919"/>
                </a:solidFill>
                <a:latin typeface="Montserrat"/>
              </a:rPr>
              <a:t> é </a:t>
            </a:r>
            <a:r>
              <a:rPr lang="en-US" sz="3600" dirty="0" err="1">
                <a:solidFill>
                  <a:srgbClr val="191919"/>
                </a:solidFill>
                <a:latin typeface="Montserrat"/>
              </a:rPr>
              <a:t>nosso</a:t>
            </a:r>
            <a:r>
              <a:rPr lang="en-US" sz="36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91919"/>
                </a:solidFill>
                <a:latin typeface="Montserrat"/>
              </a:rPr>
              <a:t>dever</a:t>
            </a:r>
            <a:r>
              <a:rPr lang="en-US" sz="36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600" dirty="0" err="1">
                <a:solidFill>
                  <a:srgbClr val="191919"/>
                </a:solidFill>
                <a:latin typeface="Montserrat"/>
              </a:rPr>
              <a:t>fazer</a:t>
            </a:r>
            <a:r>
              <a:rPr lang="en-US" sz="3600" dirty="0">
                <a:solidFill>
                  <a:srgbClr val="191919"/>
                </a:solidFill>
                <a:latin typeface="Montserrat"/>
              </a:rPr>
              <a:t>:</a:t>
            </a:r>
          </a:p>
          <a:p>
            <a:pPr marL="323849" lvl="1" algn="just">
              <a:lnSpc>
                <a:spcPct val="150000"/>
              </a:lnSpc>
            </a:pPr>
            <a:endParaRPr lang="en-US" sz="3600" dirty="0">
              <a:solidFill>
                <a:srgbClr val="191919"/>
              </a:solidFill>
              <a:latin typeface="Montserrat"/>
            </a:endParaRPr>
          </a:p>
          <a:p>
            <a:pPr marL="895349" lvl="1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91919"/>
                </a:solidFill>
                <a:latin typeface="Montserrat"/>
              </a:rPr>
              <a:t>CGU é </a:t>
            </a:r>
            <a:r>
              <a:rPr lang="en-US" sz="3600" dirty="0" err="1">
                <a:solidFill>
                  <a:srgbClr val="191919"/>
                </a:solidFill>
                <a:latin typeface="Montserrat"/>
              </a:rPr>
              <a:t>responsável</a:t>
            </a:r>
            <a:r>
              <a:rPr lang="en-US" sz="3600" dirty="0">
                <a:solidFill>
                  <a:srgbClr val="191919"/>
                </a:solidFill>
                <a:latin typeface="Montserrat"/>
              </a:rPr>
              <a:t> p</a:t>
            </a:r>
            <a:r>
              <a:rPr lang="pt-BR" sz="3600" dirty="0">
                <a:solidFill>
                  <a:srgbClr val="191919"/>
                </a:solidFill>
                <a:latin typeface="Montserrat"/>
              </a:rPr>
              <a:t>ela gestão e monitoramento da Política de Dados Abertos</a:t>
            </a:r>
          </a:p>
          <a:p>
            <a:pPr marL="895349" lvl="1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Painel de Monitoramento de Dados Abertos em </a:t>
            </a:r>
            <a:r>
              <a:rPr lang="pt-BR" sz="3600" dirty="0">
                <a:hlinkClick r:id="rId2"/>
              </a:rPr>
              <a:t>Central de Painéis (cgu.gov.br)</a:t>
            </a:r>
            <a:endParaRPr lang="pt-BR" sz="3600" dirty="0">
              <a:solidFill>
                <a:srgbClr val="191919"/>
              </a:solidFill>
              <a:latin typeface="Montserrat"/>
            </a:endParaRPr>
          </a:p>
          <a:p>
            <a:pPr marL="895349" lvl="1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Painel de Monitoramento da LAI, aba Transparência Ativa em </a:t>
            </a:r>
            <a:r>
              <a:rPr lang="pt-BR" sz="3600" dirty="0">
                <a:hlinkClick r:id="rId3"/>
              </a:rPr>
              <a:t>Central de Painéis (cgu.gov.br)</a:t>
            </a:r>
            <a:endParaRPr lang="en-US" sz="3600" dirty="0">
              <a:solidFill>
                <a:srgbClr val="191919"/>
              </a:solidFill>
              <a:latin typeface="Montserrat"/>
            </a:endParaRPr>
          </a:p>
          <a:p>
            <a:pPr marL="895349" lvl="1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191919"/>
              </a:solidFill>
              <a:latin typeface="Montserrat"/>
            </a:endParaRPr>
          </a:p>
          <a:p>
            <a:pPr marL="647698" lvl="1" indent="-323849" algn="just">
              <a:lnSpc>
                <a:spcPct val="150000"/>
              </a:lnSpc>
              <a:buFont typeface="Arial"/>
              <a:buChar char="•"/>
            </a:pPr>
            <a:endParaRPr lang="en-US" sz="36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495300"/>
            <a:ext cx="16421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Mas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pra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que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tudo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isso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12477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99557" y="2693938"/>
            <a:ext cx="16421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Onde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estamos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agora?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77901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7848" y="2995865"/>
            <a:ext cx="15512304" cy="9026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9406" lvl="1" algn="just">
              <a:lnSpc>
                <a:spcPct val="150000"/>
              </a:lnSpc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2. 	</a:t>
            </a:r>
            <a:r>
              <a:rPr lang="pt-BR" sz="3600" dirty="0">
                <a:solidFill>
                  <a:srgbClr val="191919"/>
                </a:solidFill>
                <a:highlight>
                  <a:srgbClr val="FFFF00"/>
                </a:highlight>
                <a:latin typeface="Montserrat"/>
              </a:rPr>
              <a:t>Elabore o inventário de bases;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Listar </a:t>
            </a:r>
            <a:r>
              <a:rPr lang="pt-BR" sz="3600" u="sng" dirty="0">
                <a:solidFill>
                  <a:srgbClr val="191919"/>
                </a:solidFill>
                <a:latin typeface="Montserrat"/>
              </a:rPr>
              <a:t>todas as bases</a:t>
            </a:r>
            <a:r>
              <a:rPr lang="pt-BR" sz="3600" dirty="0">
                <a:solidFill>
                  <a:srgbClr val="191919"/>
                </a:solidFill>
                <a:latin typeface="Montserrat"/>
              </a:rPr>
              <a:t> de dados dos órgãos por secretaria/departamento/setor;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Indicação da forma em que se encontra;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Se há dados sensíveis;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Periodicidade de atualização;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Outros critérios indicados na planilha;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Demais detalhamento individual mencionado no Art. 4º, III, a, b, c e d da Resolução nº 3/2017 do CGINDA.</a:t>
            </a: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191919"/>
              </a:solidFill>
              <a:latin typeface="Montserrat"/>
            </a:endParaRPr>
          </a:p>
          <a:p>
            <a:pPr marL="992356" lvl="1" indent="-742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495300"/>
            <a:ext cx="164211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Quais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passos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para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elaboração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de um PDA?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04647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3534" y="1019175"/>
            <a:ext cx="16066558" cy="123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15"/>
              </a:lnSpc>
            </a:pPr>
            <a:r>
              <a:rPr lang="en-US" sz="8013">
                <a:solidFill>
                  <a:srgbClr val="191919"/>
                </a:solidFill>
                <a:latin typeface="Montserrat Classic"/>
              </a:rPr>
              <a:t>Indicações por área MEsp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9050" y="-4247583"/>
            <a:ext cx="557321" cy="15362662"/>
            <a:chOff x="0" y="0"/>
            <a:chExt cx="743094" cy="20483549"/>
          </a:xfrm>
        </p:grpSpPr>
        <p:sp>
          <p:nvSpPr>
            <p:cNvPr id="4" name="Freeform 4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25590" y="2356912"/>
            <a:ext cx="912991" cy="50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00000"/>
                </a:solidFill>
                <a:latin typeface="Open Sans Bold"/>
              </a:rPr>
              <a:t>Área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00937" y="2356912"/>
            <a:ext cx="1688810" cy="50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00000"/>
                </a:solidFill>
                <a:latin typeface="Open Sans Bold"/>
              </a:rPr>
              <a:t>Ofício 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52303" y="2356912"/>
            <a:ext cx="1688810" cy="50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00000"/>
                </a:solidFill>
                <a:latin typeface="Open Sans Bold"/>
              </a:rPr>
              <a:t>Ofício 02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2441203" y="3039470"/>
          <a:ext cx="12511639" cy="5647525"/>
        </p:xfrm>
        <a:graphic>
          <a:graphicData uri="http://schemas.openxmlformats.org/drawingml/2006/table">
            <a:tbl>
              <a:tblPr/>
              <a:tblGrid>
                <a:gridCol w="69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0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802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DPPIE - Diretoria de Programa e Políticas de Incentivo ao Esporte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1 base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D95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Ratifica base já enviada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D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02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DIE - Diretoria de Infraestrutura do Esporte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que não possui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Reitera que não possui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02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DPROJ -   Diretoria de Projetos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Não respondeu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130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Não respondeu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13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703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GAB - Gabinete do Ministro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que não possui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Não respondeu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13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02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SNEAD - Secretaria Nacional de Esportes de Alto Desempenho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1 base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D95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Ratifica bases já enviadas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D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703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SNEAELIS - Secretaria Nacional de Esporte Amador, Educação, Lazer e Inclusão Social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5 bases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D95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Ratifica bases já enviadas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D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703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SNFDT - Secretaria Nacional de Futebol e Defesa dos Direitos do Torcedor 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Não respondeu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130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que não possui bases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703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SNPAR - Secretaria Nacional de Paradesporto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que não possui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Não respondeu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13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802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SE - CGGA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23 bases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D95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Não respondeu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13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7703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SE - CGOFC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que não possui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Reitera que não possui</a:t>
                      </a:r>
                      <a:endParaRPr lang="en-US" sz="1100"/>
                    </a:p>
                  </a:txBody>
                  <a:tcPr marL="9525" marR="9525" marT="9525" marB="9525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3534" y="1019175"/>
            <a:ext cx="16066558" cy="123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15"/>
              </a:lnSpc>
            </a:pPr>
            <a:r>
              <a:rPr lang="en-US" sz="8013">
                <a:solidFill>
                  <a:srgbClr val="191919"/>
                </a:solidFill>
                <a:latin typeface="Montserrat Classic"/>
              </a:rPr>
              <a:t>Indicações por área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9050" y="-4247583"/>
            <a:ext cx="557321" cy="15362662"/>
            <a:chOff x="0" y="0"/>
            <a:chExt cx="743094" cy="20483549"/>
          </a:xfrm>
        </p:grpSpPr>
        <p:sp>
          <p:nvSpPr>
            <p:cNvPr id="4" name="Freeform 4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2533167" y="2972439"/>
          <a:ext cx="12484284" cy="6197166"/>
        </p:xfrm>
        <a:graphic>
          <a:graphicData uri="http://schemas.openxmlformats.org/drawingml/2006/table">
            <a:tbl>
              <a:tblPr/>
              <a:tblGrid>
                <a:gridCol w="691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301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ABCD -  Autoridade Brasileira de Controle e Dopagem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que não possui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8 bases 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D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340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AECI - Assessoria Especial de Controle Interno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Não respondeu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130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que não possui bases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301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APFUT - Autoridade Pública de Governança do Futebol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que não possui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Não respondeu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13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301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APSD - Assessoria de Participação Social e Diversidade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que não possui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Reitera que não possui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340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ASCOM - Assessoria Especial de  Comunicação Social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Não respondeu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130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Não respondeu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13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301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ASPAR - Assessoria Especial de Assuntos Parlamentares e Federativos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que não possui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Reitera que não possui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301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ASSIN - Assessoria  Internacional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que não possui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Não respondeu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13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9301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CONJUR - Consultoria Jurídica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que não possui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Reitera que não possui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340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COR - Corregedoria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2 bases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D95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Ratifica bases já enviadas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D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340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DCLP - Diretoria De Certificação da Lei Pelé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Informa 1 base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D95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Open Sans"/>
                        </a:rPr>
                        <a:t>Não respondeu</a:t>
                      </a:r>
                      <a:endParaRPr lang="en-US" sz="1100"/>
                    </a:p>
                  </a:txBody>
                  <a:tcPr marL="48774" marR="48774" marT="48774" marB="48774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13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5092608" y="2354700"/>
            <a:ext cx="912991" cy="50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00000"/>
                </a:solidFill>
                <a:latin typeface="Open Sans Bold"/>
              </a:rPr>
              <a:t>Área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70888" y="2354699"/>
            <a:ext cx="1688810" cy="50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00000"/>
                </a:solidFill>
                <a:latin typeface="Open Sans Bold"/>
              </a:rPr>
              <a:t>Ofício 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55164" y="2354700"/>
            <a:ext cx="1688810" cy="50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00000"/>
                </a:solidFill>
                <a:latin typeface="Open Sans Bold"/>
              </a:rPr>
              <a:t>Ofício 02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71800" y="4442662"/>
            <a:ext cx="15512304" cy="239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49" lvl="1" algn="just">
              <a:lnSpc>
                <a:spcPct val="150000"/>
              </a:lnSpc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Reunião com cada área para fechar inventário.</a:t>
            </a:r>
            <a:endParaRPr lang="en-US" sz="3600" dirty="0">
              <a:solidFill>
                <a:srgbClr val="191919"/>
              </a:solidFill>
              <a:latin typeface="Montserrat"/>
            </a:endParaRPr>
          </a:p>
          <a:p>
            <a:pPr marL="895349" lvl="1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191919"/>
              </a:solidFill>
              <a:latin typeface="Montserrat"/>
            </a:endParaRPr>
          </a:p>
          <a:p>
            <a:pPr marL="647698" lvl="1" indent="-323849" algn="just">
              <a:lnSpc>
                <a:spcPct val="150000"/>
              </a:lnSpc>
              <a:buFont typeface="Arial"/>
              <a:buChar char="•"/>
            </a:pPr>
            <a:endParaRPr lang="en-US" sz="36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495300"/>
            <a:ext cx="16421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Próximo</a:t>
            </a:r>
            <a:r>
              <a:rPr lang="en-US" sz="7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7500" dirty="0" err="1">
                <a:solidFill>
                  <a:srgbClr val="191919"/>
                </a:solidFill>
                <a:latin typeface="Montserrat Classic"/>
              </a:rPr>
              <a:t>passo</a:t>
            </a:r>
            <a:endParaRPr lang="en-US" sz="7500" dirty="0">
              <a:solidFill>
                <a:srgbClr val="191919"/>
              </a:solidFill>
              <a:latin typeface="Montserrat Classic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13136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71800" y="4442662"/>
            <a:ext cx="15512304" cy="239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49" lvl="1" algn="just">
              <a:lnSpc>
                <a:spcPct val="150000"/>
              </a:lnSpc>
            </a:pPr>
            <a:r>
              <a:rPr lang="pt-BR" sz="3600" dirty="0">
                <a:solidFill>
                  <a:srgbClr val="191919"/>
                </a:solidFill>
                <a:latin typeface="Montserrat"/>
              </a:rPr>
              <a:t>A luz do sol é o melhor desinfetante.</a:t>
            </a:r>
            <a:endParaRPr lang="en-US" sz="3600" dirty="0">
              <a:solidFill>
                <a:srgbClr val="191919"/>
              </a:solidFill>
              <a:latin typeface="Montserrat"/>
            </a:endParaRPr>
          </a:p>
          <a:p>
            <a:pPr marL="323849" lvl="1" algn="just">
              <a:lnSpc>
                <a:spcPct val="150000"/>
              </a:lnSpc>
            </a:pPr>
            <a:r>
              <a:rPr lang="pt-BR" sz="3600" b="0" i="0" dirty="0">
                <a:solidFill>
                  <a:srgbClr val="707070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						Louis Brandeis (1856/1941)</a:t>
            </a:r>
            <a:endParaRPr lang="en-US" sz="3600" dirty="0">
              <a:solidFill>
                <a:srgbClr val="191919"/>
              </a:solidFill>
              <a:latin typeface="Montserrat"/>
            </a:endParaRPr>
          </a:p>
          <a:p>
            <a:pPr marL="647698" lvl="1" indent="-323849" algn="just">
              <a:lnSpc>
                <a:spcPct val="150000"/>
              </a:lnSpc>
              <a:buFont typeface="Arial"/>
              <a:buChar char="•"/>
            </a:pPr>
            <a:endParaRPr lang="en-US" sz="3600" dirty="0">
              <a:solidFill>
                <a:srgbClr val="191919"/>
              </a:solidFill>
              <a:latin typeface="Montserra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79528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9182" y="5371195"/>
            <a:ext cx="11153084" cy="6273610"/>
          </a:xfrm>
          <a:custGeom>
            <a:avLst/>
            <a:gdLst/>
            <a:ahLst/>
            <a:cxnLst/>
            <a:rect l="l" t="t" r="r" b="b"/>
            <a:pathLst>
              <a:path w="11153084" h="6273610">
                <a:moveTo>
                  <a:pt x="0" y="0"/>
                </a:moveTo>
                <a:lnTo>
                  <a:pt x="11153085" y="0"/>
                </a:lnTo>
                <a:lnTo>
                  <a:pt x="11153085" y="6273610"/>
                </a:lnTo>
                <a:lnTo>
                  <a:pt x="0" y="6273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336540" y="1774631"/>
            <a:ext cx="16646659" cy="7314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10"/>
              </a:lnSpc>
            </a:pPr>
            <a:r>
              <a:rPr lang="en-US" sz="6000" dirty="0">
                <a:solidFill>
                  <a:srgbClr val="191919"/>
                </a:solidFill>
                <a:latin typeface="Montserrat Classic"/>
              </a:rPr>
              <a:t>   </a:t>
            </a:r>
          </a:p>
          <a:p>
            <a:pPr algn="l">
              <a:lnSpc>
                <a:spcPts val="14910"/>
              </a:lnSpc>
            </a:pPr>
            <a:r>
              <a:rPr lang="en-US" sz="6000" dirty="0">
                <a:solidFill>
                  <a:srgbClr val="191919"/>
                </a:solidFill>
                <a:latin typeface="Montserrat Classic"/>
              </a:rPr>
              <a:t>	</a:t>
            </a:r>
            <a:r>
              <a:rPr lang="en-US" sz="6000" dirty="0" err="1">
                <a:solidFill>
                  <a:srgbClr val="191919"/>
                </a:solidFill>
                <a:latin typeface="Montserrat Classic"/>
              </a:rPr>
              <a:t>Muito</a:t>
            </a:r>
            <a:r>
              <a:rPr lang="en-US" sz="60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Montserrat Classic"/>
              </a:rPr>
              <a:t>obrigada</a:t>
            </a:r>
            <a:r>
              <a:rPr lang="en-US" sz="6000" dirty="0">
                <a:solidFill>
                  <a:srgbClr val="191919"/>
                </a:solidFill>
                <a:latin typeface="Montserrat Classic"/>
              </a:rPr>
              <a:t>!</a:t>
            </a:r>
          </a:p>
          <a:p>
            <a:pPr>
              <a:lnSpc>
                <a:spcPts val="14910"/>
              </a:lnSpc>
            </a:pPr>
            <a:r>
              <a:rPr lang="en-US" sz="6000" dirty="0">
                <a:solidFill>
                  <a:srgbClr val="191919"/>
                </a:solidFill>
                <a:latin typeface="Montserrat Classic"/>
              </a:rPr>
              <a:t>				</a:t>
            </a:r>
            <a:r>
              <a:rPr lang="en-US" sz="4000" i="1" dirty="0">
                <a:solidFill>
                  <a:srgbClr val="191919"/>
                </a:solidFill>
                <a:latin typeface="Montserrat Classic"/>
              </a:rPr>
              <a:t>Equipe da </a:t>
            </a:r>
            <a:r>
              <a:rPr lang="en-US" sz="4000" i="1" dirty="0" err="1">
                <a:solidFill>
                  <a:srgbClr val="191919"/>
                </a:solidFill>
                <a:latin typeface="Montserrat Classic"/>
              </a:rPr>
              <a:t>Ouvidoria</a:t>
            </a:r>
            <a:r>
              <a:rPr lang="en-US" sz="4000" i="1" dirty="0">
                <a:solidFill>
                  <a:srgbClr val="191919"/>
                </a:solidFill>
                <a:latin typeface="Montserrat Classic"/>
              </a:rPr>
              <a:t> do </a:t>
            </a:r>
            <a:r>
              <a:rPr lang="en-US" sz="4000" i="1" dirty="0" err="1">
                <a:solidFill>
                  <a:srgbClr val="191919"/>
                </a:solidFill>
                <a:latin typeface="Montserrat Classic"/>
              </a:rPr>
              <a:t>Ministério</a:t>
            </a:r>
            <a:r>
              <a:rPr lang="en-US" sz="4000" i="1" dirty="0">
                <a:solidFill>
                  <a:srgbClr val="191919"/>
                </a:solidFill>
                <a:latin typeface="Montserrat Classic"/>
              </a:rPr>
              <a:t> do </a:t>
            </a:r>
            <a:r>
              <a:rPr lang="en-US" sz="4000" i="1" dirty="0" err="1">
                <a:solidFill>
                  <a:srgbClr val="191919"/>
                </a:solidFill>
                <a:latin typeface="Montserrat Classic"/>
              </a:rPr>
              <a:t>Esporte</a:t>
            </a:r>
            <a:r>
              <a:rPr lang="en-US" sz="4000" i="1" dirty="0">
                <a:solidFill>
                  <a:srgbClr val="191919"/>
                </a:solidFill>
                <a:latin typeface="Montserrat Classic"/>
              </a:rPr>
              <a:t> </a:t>
            </a:r>
            <a:endParaRPr lang="en-US" sz="4000" i="1" dirty="0">
              <a:solidFill>
                <a:srgbClr val="191919"/>
              </a:solidFill>
              <a:latin typeface="Montserrat"/>
            </a:endParaRPr>
          </a:p>
          <a:p>
            <a:pPr algn="l">
              <a:lnSpc>
                <a:spcPts val="14910"/>
              </a:lnSpc>
            </a:pPr>
            <a:endParaRPr lang="en-US" sz="6000" dirty="0">
              <a:solidFill>
                <a:srgbClr val="191919"/>
              </a:solidFill>
              <a:latin typeface="Montserrat Classic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-5075662"/>
            <a:ext cx="557321" cy="15362662"/>
            <a:chOff x="0" y="0"/>
            <a:chExt cx="743094" cy="20483549"/>
          </a:xfrm>
        </p:grpSpPr>
        <p:sp>
          <p:nvSpPr>
            <p:cNvPr id="7" name="Freeform 7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3156012" y="5821387"/>
            <a:ext cx="12833187" cy="12833187"/>
          </a:xfrm>
          <a:custGeom>
            <a:avLst/>
            <a:gdLst/>
            <a:ahLst/>
            <a:cxnLst/>
            <a:rect l="l" t="t" r="r" b="b"/>
            <a:pathLst>
              <a:path w="12833187" h="12833187">
                <a:moveTo>
                  <a:pt x="0" y="0"/>
                </a:moveTo>
                <a:lnTo>
                  <a:pt x="12833186" y="0"/>
                </a:lnTo>
                <a:lnTo>
                  <a:pt x="12833186" y="12833186"/>
                </a:lnTo>
                <a:lnTo>
                  <a:pt x="0" y="12833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953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53055" y="481337"/>
            <a:ext cx="10310848" cy="10310848"/>
          </a:xfrm>
          <a:custGeom>
            <a:avLst/>
            <a:gdLst/>
            <a:ahLst/>
            <a:cxnLst/>
            <a:rect l="l" t="t" r="r" b="b"/>
            <a:pathLst>
              <a:path w="10310848" h="10310848">
                <a:moveTo>
                  <a:pt x="0" y="0"/>
                </a:moveTo>
                <a:lnTo>
                  <a:pt x="10310848" y="0"/>
                </a:lnTo>
                <a:lnTo>
                  <a:pt x="10310848" y="10310848"/>
                </a:lnTo>
                <a:lnTo>
                  <a:pt x="0" y="10310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268746" y="794705"/>
            <a:ext cx="12170220" cy="933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5"/>
              </a:lnSpc>
              <a:spcBef>
                <a:spcPct val="0"/>
              </a:spcBef>
            </a:pPr>
            <a:r>
              <a:rPr lang="en-US" sz="6062">
                <a:solidFill>
                  <a:srgbClr val="191919"/>
                </a:solidFill>
                <a:latin typeface="Montserrat Classic"/>
              </a:rPr>
              <a:t>Eixos da transparência pública</a:t>
            </a:r>
          </a:p>
        </p:txBody>
      </p:sp>
      <p:sp>
        <p:nvSpPr>
          <p:cNvPr id="4" name="Freeform 4"/>
          <p:cNvSpPr/>
          <p:nvPr/>
        </p:nvSpPr>
        <p:spPr>
          <a:xfrm>
            <a:off x="3988576" y="635257"/>
            <a:ext cx="10310848" cy="10310848"/>
          </a:xfrm>
          <a:custGeom>
            <a:avLst/>
            <a:gdLst/>
            <a:ahLst/>
            <a:cxnLst/>
            <a:rect l="l" t="t" r="r" b="b"/>
            <a:pathLst>
              <a:path w="10310848" h="10310848">
                <a:moveTo>
                  <a:pt x="0" y="0"/>
                </a:moveTo>
                <a:lnTo>
                  <a:pt x="10310848" y="0"/>
                </a:lnTo>
                <a:lnTo>
                  <a:pt x="10310848" y="10310849"/>
                </a:lnTo>
                <a:lnTo>
                  <a:pt x="0" y="10310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0040654" y="804230"/>
            <a:ext cx="10310848" cy="10310848"/>
          </a:xfrm>
          <a:custGeom>
            <a:avLst/>
            <a:gdLst/>
            <a:ahLst/>
            <a:cxnLst/>
            <a:rect l="l" t="t" r="r" b="b"/>
            <a:pathLst>
              <a:path w="10310848" h="10310848">
                <a:moveTo>
                  <a:pt x="0" y="0"/>
                </a:moveTo>
                <a:lnTo>
                  <a:pt x="10310848" y="0"/>
                </a:lnTo>
                <a:lnTo>
                  <a:pt x="10310848" y="10310849"/>
                </a:lnTo>
                <a:lnTo>
                  <a:pt x="0" y="10310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289373" y="5133975"/>
            <a:ext cx="3397440" cy="1091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61"/>
              </a:lnSpc>
              <a:spcBef>
                <a:spcPct val="0"/>
              </a:spcBef>
            </a:pPr>
            <a:r>
              <a:rPr lang="en-US" sz="3551">
                <a:solidFill>
                  <a:srgbClr val="191919"/>
                </a:solidFill>
                <a:latin typeface="Montserrat Classic"/>
              </a:rPr>
              <a:t>Transparência ativa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45280" y="5133975"/>
            <a:ext cx="3397440" cy="1091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61"/>
              </a:lnSpc>
              <a:spcBef>
                <a:spcPct val="0"/>
              </a:spcBef>
            </a:pPr>
            <a:r>
              <a:rPr lang="en-US" sz="3551">
                <a:solidFill>
                  <a:srgbClr val="191919"/>
                </a:solidFill>
                <a:latin typeface="Montserrat Classic"/>
              </a:rPr>
              <a:t>Transparência passiva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56506" y="5239931"/>
            <a:ext cx="2679144" cy="1091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61"/>
              </a:lnSpc>
              <a:spcBef>
                <a:spcPct val="0"/>
              </a:spcBef>
            </a:pPr>
            <a:r>
              <a:rPr lang="en-US" sz="3551">
                <a:solidFill>
                  <a:srgbClr val="191919"/>
                </a:solidFill>
                <a:latin typeface="Montserrat Classic"/>
              </a:rPr>
              <a:t>Dados abertos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-4247583"/>
            <a:ext cx="557321" cy="15362662"/>
            <a:chOff x="0" y="0"/>
            <a:chExt cx="743094" cy="20483549"/>
          </a:xfrm>
        </p:grpSpPr>
        <p:sp>
          <p:nvSpPr>
            <p:cNvPr id="10" name="Freeform 10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68746" y="794705"/>
            <a:ext cx="12170220" cy="933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5"/>
              </a:lnSpc>
              <a:spcBef>
                <a:spcPct val="0"/>
              </a:spcBef>
            </a:pPr>
            <a:r>
              <a:rPr lang="en-US" sz="6062">
                <a:solidFill>
                  <a:srgbClr val="191919"/>
                </a:solidFill>
                <a:latin typeface="Montserrat Classic"/>
              </a:rPr>
              <a:t>Eixos da transparência pública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43600" y="1919221"/>
            <a:ext cx="5797227" cy="1052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61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191919"/>
                </a:solidFill>
                <a:latin typeface="Montserrat Classic"/>
              </a:rPr>
              <a:t>Transparência</a:t>
            </a:r>
            <a:r>
              <a:rPr lang="en-US" sz="3500" dirty="0">
                <a:solidFill>
                  <a:srgbClr val="191919"/>
                </a:solidFill>
                <a:latin typeface="Montserrat Classic"/>
              </a:rPr>
              <a:t> </a:t>
            </a:r>
          </a:p>
          <a:p>
            <a:pPr marL="0" lvl="0" indent="0" algn="ctr">
              <a:lnSpc>
                <a:spcPts val="4261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191919"/>
                </a:solidFill>
                <a:latin typeface="Montserrat Classic"/>
              </a:rPr>
              <a:t>ativa</a:t>
            </a:r>
            <a:endParaRPr lang="en-US" sz="3500" dirty="0">
              <a:solidFill>
                <a:srgbClr val="191919"/>
              </a:solidFill>
              <a:latin typeface="Montserrat Classic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-4247583"/>
            <a:ext cx="557321" cy="15362662"/>
            <a:chOff x="0" y="0"/>
            <a:chExt cx="743094" cy="20483549"/>
          </a:xfrm>
        </p:grpSpPr>
        <p:sp>
          <p:nvSpPr>
            <p:cNvPr id="10" name="Freeform 10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162300"/>
            <a:ext cx="11373029" cy="64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9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68746" y="794705"/>
            <a:ext cx="12170220" cy="933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5"/>
              </a:lnSpc>
              <a:spcBef>
                <a:spcPct val="0"/>
              </a:spcBef>
            </a:pPr>
            <a:r>
              <a:rPr lang="en-US" sz="6062">
                <a:solidFill>
                  <a:srgbClr val="191919"/>
                </a:solidFill>
                <a:latin typeface="Montserrat Classic"/>
              </a:rPr>
              <a:t>Eixos da transparência pública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48169" y="1862616"/>
            <a:ext cx="3397440" cy="10919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61"/>
              </a:lnSpc>
              <a:spcBef>
                <a:spcPct val="0"/>
              </a:spcBef>
            </a:pPr>
            <a:r>
              <a:rPr lang="en-US" sz="3551" dirty="0" err="1">
                <a:solidFill>
                  <a:srgbClr val="191919"/>
                </a:solidFill>
                <a:latin typeface="Montserrat Classic"/>
              </a:rPr>
              <a:t>Transparência</a:t>
            </a:r>
            <a:r>
              <a:rPr lang="en-US" sz="3551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551" dirty="0" err="1">
                <a:solidFill>
                  <a:srgbClr val="191919"/>
                </a:solidFill>
                <a:latin typeface="Montserrat Classic"/>
              </a:rPr>
              <a:t>ativa</a:t>
            </a:r>
            <a:endParaRPr lang="en-US" sz="3551" dirty="0">
              <a:solidFill>
                <a:srgbClr val="191919"/>
              </a:solidFill>
              <a:latin typeface="Montserrat Classic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-4247583"/>
            <a:ext cx="557321" cy="15362662"/>
            <a:chOff x="0" y="0"/>
            <a:chExt cx="743094" cy="20483549"/>
          </a:xfrm>
        </p:grpSpPr>
        <p:sp>
          <p:nvSpPr>
            <p:cNvPr id="10" name="Freeform 10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37" y="3489155"/>
            <a:ext cx="7400649" cy="168550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596184"/>
            <a:ext cx="7420355" cy="167822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097" y="7904101"/>
            <a:ext cx="7348297" cy="168430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199" y="3462923"/>
            <a:ext cx="7348297" cy="172145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7653" y="7863199"/>
            <a:ext cx="3726695" cy="176610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7653" y="5596184"/>
            <a:ext cx="3673206" cy="177651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36706" y="5663289"/>
            <a:ext cx="3547713" cy="167374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BBD0069-D5EC-35B6-929A-3FDAE23533D0}"/>
              </a:ext>
            </a:extLst>
          </p:cNvPr>
          <p:cNvSpPr txBox="1"/>
          <p:nvPr/>
        </p:nvSpPr>
        <p:spPr>
          <a:xfrm>
            <a:off x="1213100" y="2482853"/>
            <a:ext cx="6135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hlinkClick r:id="rId10"/>
              </a:rPr>
              <a:t>Em Acesso à Informação — Ministério do Esporte (www.gov.br)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3762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68746" y="794705"/>
            <a:ext cx="12170220" cy="933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5"/>
              </a:lnSpc>
              <a:spcBef>
                <a:spcPct val="0"/>
              </a:spcBef>
            </a:pPr>
            <a:r>
              <a:rPr lang="en-US" sz="6062">
                <a:solidFill>
                  <a:srgbClr val="191919"/>
                </a:solidFill>
                <a:latin typeface="Montserrat Classic"/>
              </a:rPr>
              <a:t>Eixos da transparência pública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53856" y="1866900"/>
            <a:ext cx="3397440" cy="10919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61"/>
              </a:lnSpc>
              <a:spcBef>
                <a:spcPct val="0"/>
              </a:spcBef>
            </a:pPr>
            <a:r>
              <a:rPr lang="en-US" sz="3551" dirty="0" err="1">
                <a:solidFill>
                  <a:srgbClr val="191919"/>
                </a:solidFill>
                <a:latin typeface="Montserrat Classic"/>
              </a:rPr>
              <a:t>Transparência</a:t>
            </a:r>
            <a:r>
              <a:rPr lang="en-US" sz="3551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551" dirty="0" err="1">
                <a:solidFill>
                  <a:srgbClr val="191919"/>
                </a:solidFill>
                <a:latin typeface="Montserrat Classic"/>
              </a:rPr>
              <a:t>passiva</a:t>
            </a:r>
            <a:endParaRPr lang="en-US" sz="3551" dirty="0">
              <a:solidFill>
                <a:srgbClr val="191919"/>
              </a:solidFill>
              <a:latin typeface="Montserrat Classic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-4247583"/>
            <a:ext cx="557321" cy="15362662"/>
            <a:chOff x="0" y="0"/>
            <a:chExt cx="743094" cy="20483549"/>
          </a:xfrm>
        </p:grpSpPr>
        <p:sp>
          <p:nvSpPr>
            <p:cNvPr id="10" name="Freeform 10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433748"/>
            <a:ext cx="11020196" cy="58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68746" y="794705"/>
            <a:ext cx="12170220" cy="933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5"/>
              </a:lnSpc>
              <a:spcBef>
                <a:spcPct val="0"/>
              </a:spcBef>
            </a:pPr>
            <a:r>
              <a:rPr lang="en-US" sz="6062">
                <a:solidFill>
                  <a:srgbClr val="191919"/>
                </a:solidFill>
                <a:latin typeface="Montserrat Classic"/>
              </a:rPr>
              <a:t>Eixos da transparência pública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35713" y="2019300"/>
            <a:ext cx="3629896" cy="1102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61"/>
              </a:lnSpc>
              <a:spcBef>
                <a:spcPct val="0"/>
              </a:spcBef>
            </a:pPr>
            <a:r>
              <a:rPr lang="en-US" sz="3500" dirty="0">
                <a:solidFill>
                  <a:srgbClr val="191919"/>
                </a:solidFill>
                <a:latin typeface="Montserrat Classic"/>
              </a:rPr>
              <a:t>Dados</a:t>
            </a:r>
            <a:br>
              <a:rPr lang="en-US" sz="3500" dirty="0">
                <a:solidFill>
                  <a:srgbClr val="191919"/>
                </a:solidFill>
                <a:latin typeface="Montserrat Classic"/>
              </a:rPr>
            </a:br>
            <a:r>
              <a:rPr lang="en-US" sz="350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500" dirty="0" err="1">
                <a:solidFill>
                  <a:srgbClr val="191919"/>
                </a:solidFill>
                <a:latin typeface="Montserrat Classic"/>
              </a:rPr>
              <a:t>Abertos</a:t>
            </a:r>
            <a:endParaRPr lang="en-US" sz="3500" dirty="0">
              <a:solidFill>
                <a:srgbClr val="191919"/>
              </a:solidFill>
              <a:latin typeface="Montserrat Classic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-4247583"/>
            <a:ext cx="557321" cy="15362662"/>
            <a:chOff x="0" y="0"/>
            <a:chExt cx="743094" cy="20483549"/>
          </a:xfrm>
        </p:grpSpPr>
        <p:sp>
          <p:nvSpPr>
            <p:cNvPr id="10" name="Freeform 10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14964B7-8B90-3F65-DA21-5F92A2738423}"/>
              </a:ext>
            </a:extLst>
          </p:cNvPr>
          <p:cNvSpPr txBox="1"/>
          <p:nvPr/>
        </p:nvSpPr>
        <p:spPr>
          <a:xfrm>
            <a:off x="11353469" y="4425786"/>
            <a:ext cx="253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 </a:t>
            </a:r>
          </a:p>
          <a:p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8" y="3781104"/>
            <a:ext cx="9576527" cy="501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2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34496"/>
            <a:ext cx="15512304" cy="314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8813" lvl="1" indent="-249407" algn="just">
              <a:lnSpc>
                <a:spcPct val="150000"/>
              </a:lnSpc>
              <a:buFont typeface="Arial"/>
              <a:buChar char="•"/>
            </a:pPr>
            <a:r>
              <a:rPr lang="pt-BR" sz="3500" dirty="0">
                <a:solidFill>
                  <a:srgbClr val="191919"/>
                </a:solidFill>
                <a:latin typeface="Montserrat"/>
              </a:rPr>
              <a:t>São dados que podem ser livremente acessados, utilizados, modificados e compartilhados por qualquer pessoa, estando sujeito a, no máximo, exigências que visem preservar sua proveniência e abertura. (Fonte: Open </a:t>
            </a:r>
            <a:r>
              <a:rPr lang="pt-BR" sz="3500" dirty="0" err="1">
                <a:solidFill>
                  <a:srgbClr val="191919"/>
                </a:solidFill>
                <a:latin typeface="Montserrat"/>
              </a:rPr>
              <a:t>Knowledge</a:t>
            </a:r>
            <a:r>
              <a:rPr lang="pt-BR" sz="3500" dirty="0">
                <a:solidFill>
                  <a:srgbClr val="191919"/>
                </a:solidFill>
                <a:latin typeface="Montserrat"/>
              </a:rPr>
              <a:t>)</a:t>
            </a:r>
            <a:endParaRPr lang="en-US" sz="3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019175"/>
            <a:ext cx="10952511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191919"/>
                </a:solidFill>
                <a:latin typeface="Montserrat Classic"/>
              </a:rPr>
              <a:t>Mas afinal, o que são Dados Abertos?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4685466"/>
            <a:ext cx="557321" cy="15362662"/>
            <a:chOff x="0" y="0"/>
            <a:chExt cx="743094" cy="20483549"/>
          </a:xfrm>
        </p:grpSpPr>
        <p:sp>
          <p:nvSpPr>
            <p:cNvPr id="5" name="Freeform 5"/>
            <p:cNvSpPr/>
            <p:nvPr/>
          </p:nvSpPr>
          <p:spPr>
            <a:xfrm>
              <a:off x="0" y="10241774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5"/>
                  </a:lnTo>
                  <a:lnTo>
                    <a:pt x="0" y="10241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3094" cy="10241774"/>
            </a:xfrm>
            <a:custGeom>
              <a:avLst/>
              <a:gdLst/>
              <a:ahLst/>
              <a:cxnLst/>
              <a:rect l="l" t="t" r="r" b="b"/>
              <a:pathLst>
                <a:path w="743094" h="10241774">
                  <a:moveTo>
                    <a:pt x="0" y="0"/>
                  </a:moveTo>
                  <a:lnTo>
                    <a:pt x="743094" y="0"/>
                  </a:lnTo>
                  <a:lnTo>
                    <a:pt x="743094" y="10241774"/>
                  </a:lnTo>
                  <a:lnTo>
                    <a:pt x="0" y="10241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1983</Words>
  <Application>Microsoft Office PowerPoint</Application>
  <PresentationFormat>Personalizar</PresentationFormat>
  <Paragraphs>244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6" baseType="lpstr">
      <vt:lpstr>Montserrat</vt:lpstr>
      <vt:lpstr>Open Sans Bold</vt:lpstr>
      <vt:lpstr>Montserrat Classic</vt:lpstr>
      <vt:lpstr>Open Sans</vt:lpstr>
      <vt:lpstr>Arial</vt:lpstr>
      <vt:lpstr>Calibri</vt:lpstr>
      <vt:lpstr>Lato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Esboço Dados Abertos</dc:title>
  <dc:creator>Leila Motta</dc:creator>
  <cp:lastModifiedBy>Leila</cp:lastModifiedBy>
  <cp:revision>21</cp:revision>
  <dcterms:created xsi:type="dcterms:W3CDTF">2006-08-16T00:00:00Z</dcterms:created>
  <dcterms:modified xsi:type="dcterms:W3CDTF">2024-06-13T02:20:34Z</dcterms:modified>
  <dc:identifier>DAGHe1Glz80</dc:identifier>
</cp:coreProperties>
</file>