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9" r:id="rId1"/>
    <p:sldMasterId id="2147484550" r:id="rId2"/>
    <p:sldMasterId id="2147484687" r:id="rId3"/>
  </p:sldMasterIdLst>
  <p:notesMasterIdLst>
    <p:notesMasterId r:id="rId28"/>
  </p:notesMasterIdLst>
  <p:handoutMasterIdLst>
    <p:handoutMasterId r:id="rId29"/>
  </p:handoutMasterIdLst>
  <p:sldIdLst>
    <p:sldId id="660" r:id="rId4"/>
    <p:sldId id="706" r:id="rId5"/>
    <p:sldId id="661" r:id="rId6"/>
    <p:sldId id="699" r:id="rId7"/>
    <p:sldId id="707" r:id="rId8"/>
    <p:sldId id="723" r:id="rId9"/>
    <p:sldId id="724" r:id="rId10"/>
    <p:sldId id="708" r:id="rId11"/>
    <p:sldId id="711" r:id="rId12"/>
    <p:sldId id="728" r:id="rId13"/>
    <p:sldId id="729" r:id="rId14"/>
    <p:sldId id="709" r:id="rId15"/>
    <p:sldId id="705" r:id="rId16"/>
    <p:sldId id="719" r:id="rId17"/>
    <p:sldId id="720" r:id="rId18"/>
    <p:sldId id="721" r:id="rId19"/>
    <p:sldId id="722" r:id="rId20"/>
    <p:sldId id="710" r:id="rId21"/>
    <p:sldId id="713" r:id="rId22"/>
    <p:sldId id="726" r:id="rId23"/>
    <p:sldId id="727" r:id="rId24"/>
    <p:sldId id="715" r:id="rId25"/>
    <p:sldId id="714" r:id="rId26"/>
    <p:sldId id="716" r:id="rId27"/>
  </p:sldIdLst>
  <p:sldSz cx="9144000" cy="6858000" type="screen4x3"/>
  <p:notesSz cx="6797675" cy="9926638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5602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0050"/>
    <a:srgbClr val="D9BDD9"/>
    <a:srgbClr val="3805F5"/>
    <a:srgbClr val="FFFF00"/>
    <a:srgbClr val="000066"/>
    <a:srgbClr val="FFFF99"/>
    <a:srgbClr val="4A1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323" autoAdjust="0"/>
    <p:restoredTop sz="91403" autoAdjust="0"/>
  </p:normalViewPr>
  <p:slideViewPr>
    <p:cSldViewPr>
      <p:cViewPr varScale="1">
        <p:scale>
          <a:sx n="116" d="100"/>
          <a:sy n="116" d="100"/>
        </p:scale>
        <p:origin x="1884" y="96"/>
      </p:cViewPr>
      <p:guideLst>
        <p:guide orient="horz" pos="2160"/>
        <p:guide pos="5602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 /><Relationship Id="rId13" Type="http://schemas.openxmlformats.org/officeDocument/2006/relationships/slide" Target="slides/slide10.xml" /><Relationship Id="rId18" Type="http://schemas.openxmlformats.org/officeDocument/2006/relationships/slide" Target="slides/slide15.xml" /><Relationship Id="rId26" Type="http://schemas.openxmlformats.org/officeDocument/2006/relationships/slide" Target="slides/slide23.xml" /><Relationship Id="rId3" Type="http://schemas.openxmlformats.org/officeDocument/2006/relationships/slideMaster" Target="slideMasters/slideMaster3.xml" /><Relationship Id="rId21" Type="http://schemas.openxmlformats.org/officeDocument/2006/relationships/slide" Target="slides/slide18.xml" /><Relationship Id="rId7" Type="http://schemas.openxmlformats.org/officeDocument/2006/relationships/slide" Target="slides/slide4.xml" /><Relationship Id="rId12" Type="http://schemas.openxmlformats.org/officeDocument/2006/relationships/slide" Target="slides/slide9.xml" /><Relationship Id="rId17" Type="http://schemas.openxmlformats.org/officeDocument/2006/relationships/slide" Target="slides/slide14.xml" /><Relationship Id="rId25" Type="http://schemas.openxmlformats.org/officeDocument/2006/relationships/slide" Target="slides/slide22.xml" /><Relationship Id="rId33" Type="http://schemas.openxmlformats.org/officeDocument/2006/relationships/tableStyles" Target="tableStyles.xml" /><Relationship Id="rId2" Type="http://schemas.openxmlformats.org/officeDocument/2006/relationships/slideMaster" Target="slideMasters/slideMaster2.xml" /><Relationship Id="rId16" Type="http://schemas.openxmlformats.org/officeDocument/2006/relationships/slide" Target="slides/slide13.xml" /><Relationship Id="rId20" Type="http://schemas.openxmlformats.org/officeDocument/2006/relationships/slide" Target="slides/slide17.xml" /><Relationship Id="rId29" Type="http://schemas.openxmlformats.org/officeDocument/2006/relationships/handoutMaster" Target="handoutMasters/handoutMaster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3.xml" /><Relationship Id="rId11" Type="http://schemas.openxmlformats.org/officeDocument/2006/relationships/slide" Target="slides/slide8.xml" /><Relationship Id="rId24" Type="http://schemas.openxmlformats.org/officeDocument/2006/relationships/slide" Target="slides/slide21.xml" /><Relationship Id="rId32" Type="http://schemas.openxmlformats.org/officeDocument/2006/relationships/theme" Target="theme/theme1.xml" /><Relationship Id="rId5" Type="http://schemas.openxmlformats.org/officeDocument/2006/relationships/slide" Target="slides/slide2.xml" /><Relationship Id="rId15" Type="http://schemas.openxmlformats.org/officeDocument/2006/relationships/slide" Target="slides/slide12.xml" /><Relationship Id="rId23" Type="http://schemas.openxmlformats.org/officeDocument/2006/relationships/slide" Target="slides/slide20.xml" /><Relationship Id="rId28" Type="http://schemas.openxmlformats.org/officeDocument/2006/relationships/notesMaster" Target="notesMasters/notesMaster1.xml" /><Relationship Id="rId10" Type="http://schemas.openxmlformats.org/officeDocument/2006/relationships/slide" Target="slides/slide7.xml" /><Relationship Id="rId19" Type="http://schemas.openxmlformats.org/officeDocument/2006/relationships/slide" Target="slides/slide16.xml" /><Relationship Id="rId31" Type="http://schemas.openxmlformats.org/officeDocument/2006/relationships/viewProps" Target="viewProps.xml" /><Relationship Id="rId4" Type="http://schemas.openxmlformats.org/officeDocument/2006/relationships/slide" Target="slides/slide1.xml" /><Relationship Id="rId9" Type="http://schemas.openxmlformats.org/officeDocument/2006/relationships/slide" Target="slides/slide6.xml" /><Relationship Id="rId14" Type="http://schemas.openxmlformats.org/officeDocument/2006/relationships/slide" Target="slides/slide11.xml" /><Relationship Id="rId22" Type="http://schemas.openxmlformats.org/officeDocument/2006/relationships/slide" Target="slides/slide19.xml" /><Relationship Id="rId27" Type="http://schemas.openxmlformats.org/officeDocument/2006/relationships/slide" Target="slides/slide24.xml" /><Relationship Id="rId30" Type="http://schemas.openxmlformats.org/officeDocument/2006/relationships/presProps" Target="presProps.xml" 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/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317" tIns="45659" rIns="91317" bIns="4565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>
            <a:extLst/>
          </p:cNvPr>
          <p:cNvSpPr>
            <a:spLocks noGrp="1"/>
          </p:cNvSpPr>
          <p:nvPr>
            <p:ph type="dt" sz="quarter" idx="1"/>
          </p:nvPr>
        </p:nvSpPr>
        <p:spPr>
          <a:xfrm>
            <a:off x="3851275" y="0"/>
            <a:ext cx="2944813" cy="496888"/>
          </a:xfrm>
          <a:prstGeom prst="rect">
            <a:avLst/>
          </a:prstGeom>
        </p:spPr>
        <p:txBody>
          <a:bodyPr vert="horz" lIns="91317" tIns="45659" rIns="91317" bIns="4565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654F673-D8E7-487F-B3A2-255B960133E6}" type="datetimeFigureOut">
              <a:rPr lang="pt-BR"/>
              <a:pPr>
                <a:defRPr/>
              </a:pPr>
              <a:t>06/11/2018</a:t>
            </a:fld>
            <a:endParaRPr lang="pt-BR"/>
          </a:p>
        </p:txBody>
      </p:sp>
      <p:sp>
        <p:nvSpPr>
          <p:cNvPr id="4" name="Espaço Reservado para Rodapé 3">
            <a:extLst/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317" tIns="45659" rIns="91317" bIns="4565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>
            <a:extLst/>
          </p:cNvPr>
          <p:cNvSpPr>
            <a:spLocks noGrp="1"/>
          </p:cNvSpPr>
          <p:nvPr>
            <p:ph type="sldNum" sz="quarter" idx="3"/>
          </p:nvPr>
        </p:nvSpPr>
        <p:spPr>
          <a:xfrm>
            <a:off x="3851275" y="9428163"/>
            <a:ext cx="2944813" cy="496887"/>
          </a:xfrm>
          <a:prstGeom prst="rect">
            <a:avLst/>
          </a:prstGeom>
        </p:spPr>
        <p:txBody>
          <a:bodyPr vert="horz" wrap="square" lIns="91317" tIns="45659" rIns="91317" bIns="4565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543CBC4-548A-4EC8-B167-50397530AD3D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403301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/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317" tIns="45659" rIns="91317" bIns="4565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>
            <a:extLst/>
          </p:cNvPr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4813" cy="496888"/>
          </a:xfrm>
          <a:prstGeom prst="rect">
            <a:avLst/>
          </a:prstGeom>
        </p:spPr>
        <p:txBody>
          <a:bodyPr vert="horz" lIns="91317" tIns="45659" rIns="91317" bIns="4565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E29B8D7-CB0D-4D48-8E4A-5AA53F5E1316}" type="datetimeFigureOut">
              <a:rPr lang="pt-BR"/>
              <a:pPr>
                <a:defRPr/>
              </a:pPr>
              <a:t>06/11/2018</a:t>
            </a:fld>
            <a:endParaRPr lang="pt-BR"/>
          </a:p>
        </p:txBody>
      </p:sp>
      <p:sp>
        <p:nvSpPr>
          <p:cNvPr id="4" name="Espaço Reservado para Imagem de Slide 3">
            <a:extLst/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62525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17" tIns="45659" rIns="91317" bIns="45659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>
            <a:extLst/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5638"/>
          </a:xfrm>
          <a:prstGeom prst="rect">
            <a:avLst/>
          </a:prstGeom>
        </p:spPr>
        <p:txBody>
          <a:bodyPr vert="horz" lIns="91317" tIns="45659" rIns="91317" bIns="45659" rtlCol="0">
            <a:normAutofit/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>
            <a:extLst/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317" tIns="45659" rIns="91317" bIns="4565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>
            <a:extLst/>
          </p:cNvPr>
          <p:cNvSpPr>
            <a:spLocks noGrp="1"/>
          </p:cNvSpPr>
          <p:nvPr>
            <p:ph type="sldNum" sz="quarter" idx="5"/>
          </p:nvPr>
        </p:nvSpPr>
        <p:spPr>
          <a:xfrm>
            <a:off x="3851275" y="9428163"/>
            <a:ext cx="2944813" cy="496887"/>
          </a:xfrm>
          <a:prstGeom prst="rect">
            <a:avLst/>
          </a:prstGeom>
        </p:spPr>
        <p:txBody>
          <a:bodyPr vert="horz" wrap="square" lIns="91317" tIns="45659" rIns="91317" bIns="4565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4CB04AA-6B08-4C62-8995-0661AA13B87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101675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2813" y="735013"/>
            <a:ext cx="4897437" cy="36718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297" tIns="45149" rIns="90297" bIns="45149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>
              <a:latin typeface="Gill Sans" charset="0"/>
            </a:endParaRPr>
          </a:p>
        </p:txBody>
      </p:sp>
      <p:sp>
        <p:nvSpPr>
          <p:cNvPr id="26628" name="Slide Number Placeholder 3"/>
          <p:cNvSpPr txBox="1">
            <a:spLocks noGrp="1"/>
          </p:cNvSpPr>
          <p:nvPr/>
        </p:nvSpPr>
        <p:spPr bwMode="auto">
          <a:xfrm>
            <a:off x="3806825" y="9301163"/>
            <a:ext cx="2914650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297" tIns="45149" rIns="90297" bIns="4514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C6589AC-7EC5-48AA-867E-3BE001014066}" type="slidenum">
              <a:rPr lang="pt-BR" altLang="pt-BR">
                <a:solidFill>
                  <a:srgbClr val="000000"/>
                </a:solidFill>
                <a:ea typeface="MS PGothic" panose="020B0600070205080204" pitchFamily="34" charset="-128"/>
              </a:rPr>
              <a:pPr algn="r" eaLnBrk="1" hangingPunct="1">
                <a:spcBef>
                  <a:spcPct val="0"/>
                </a:spcBef>
              </a:pPr>
              <a:t>1</a:t>
            </a:fld>
            <a:endParaRPr lang="pt-BR" altLang="pt-BR">
              <a:solidFill>
                <a:srgbClr val="000000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578465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2813" y="735013"/>
            <a:ext cx="4897437" cy="36718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297" tIns="45149" rIns="90297" bIns="45149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>
              <a:latin typeface="Gill Sans" charset="0"/>
            </a:endParaRPr>
          </a:p>
        </p:txBody>
      </p:sp>
      <p:sp>
        <p:nvSpPr>
          <p:cNvPr id="28676" name="Slide Number Placeholder 3"/>
          <p:cNvSpPr txBox="1">
            <a:spLocks noGrp="1"/>
          </p:cNvSpPr>
          <p:nvPr/>
        </p:nvSpPr>
        <p:spPr bwMode="auto">
          <a:xfrm>
            <a:off x="3806825" y="9301163"/>
            <a:ext cx="2914650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297" tIns="45149" rIns="90297" bIns="4514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7203420-87DA-45BD-8739-DCF44D638330}" type="slidenum">
              <a:rPr lang="pt-BR" altLang="pt-BR">
                <a:solidFill>
                  <a:srgbClr val="000000"/>
                </a:solidFill>
                <a:ea typeface="MS PGothic" panose="020B0600070205080204" pitchFamily="34" charset="-128"/>
              </a:rPr>
              <a:pPr algn="r" eaLnBrk="1" hangingPunct="1">
                <a:spcBef>
                  <a:spcPct val="0"/>
                </a:spcBef>
              </a:pPr>
              <a:t>2</a:t>
            </a:fld>
            <a:endParaRPr lang="pt-BR" altLang="pt-BR">
              <a:solidFill>
                <a:srgbClr val="000000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500798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2813" y="735013"/>
            <a:ext cx="4897437" cy="36718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297" tIns="45149" rIns="90297" bIns="45149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>
              <a:latin typeface="Gill Sans" charset="0"/>
            </a:endParaRPr>
          </a:p>
        </p:txBody>
      </p:sp>
      <p:sp>
        <p:nvSpPr>
          <p:cNvPr id="30724" name="Slide Number Placeholder 3"/>
          <p:cNvSpPr txBox="1">
            <a:spLocks noGrp="1"/>
          </p:cNvSpPr>
          <p:nvPr/>
        </p:nvSpPr>
        <p:spPr bwMode="auto">
          <a:xfrm>
            <a:off x="3806825" y="9301163"/>
            <a:ext cx="2914650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297" tIns="45149" rIns="90297" bIns="4514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3A34502-24E0-4DD2-A3C8-71021E0C1E2B}" type="slidenum">
              <a:rPr lang="pt-BR" altLang="pt-BR">
                <a:solidFill>
                  <a:srgbClr val="000000"/>
                </a:solidFill>
                <a:ea typeface="MS PGothic" panose="020B0600070205080204" pitchFamily="34" charset="-128"/>
              </a:rPr>
              <a:pPr algn="r" eaLnBrk="1" hangingPunct="1">
                <a:spcBef>
                  <a:spcPct val="0"/>
                </a:spcBef>
              </a:pPr>
              <a:t>3</a:t>
            </a:fld>
            <a:endParaRPr lang="pt-BR" altLang="pt-BR">
              <a:solidFill>
                <a:srgbClr val="000000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468332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2813" y="735013"/>
            <a:ext cx="4897437" cy="36718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297" tIns="45149" rIns="90297" bIns="45149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>
              <a:latin typeface="Gill Sans" charset="0"/>
            </a:endParaRPr>
          </a:p>
        </p:txBody>
      </p:sp>
      <p:sp>
        <p:nvSpPr>
          <p:cNvPr id="43012" name="Slide Number Placeholder 3"/>
          <p:cNvSpPr txBox="1">
            <a:spLocks noGrp="1"/>
          </p:cNvSpPr>
          <p:nvPr/>
        </p:nvSpPr>
        <p:spPr bwMode="auto">
          <a:xfrm>
            <a:off x="3806825" y="9301163"/>
            <a:ext cx="2914650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297" tIns="45149" rIns="90297" bIns="4514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AFBEB43-C120-4F88-84C1-9FABFCD7643A}" type="slidenum">
              <a:rPr lang="pt-BR" altLang="pt-BR">
                <a:solidFill>
                  <a:srgbClr val="000000"/>
                </a:solidFill>
                <a:ea typeface="MS PGothic" panose="020B0600070205080204" pitchFamily="34" charset="-128"/>
              </a:rPr>
              <a:pPr algn="r" eaLnBrk="1" hangingPunct="1">
                <a:spcBef>
                  <a:spcPct val="0"/>
                </a:spcBef>
              </a:pPr>
              <a:t>13</a:t>
            </a:fld>
            <a:endParaRPr lang="pt-BR" altLang="pt-BR">
              <a:solidFill>
                <a:srgbClr val="000000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879828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2813" y="735013"/>
            <a:ext cx="4897437" cy="36718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297" tIns="45149" rIns="90297" bIns="45149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>
              <a:latin typeface="Gill Sans" charset="0"/>
            </a:endParaRPr>
          </a:p>
        </p:txBody>
      </p:sp>
      <p:sp>
        <p:nvSpPr>
          <p:cNvPr id="55300" name="Slide Number Placeholder 3"/>
          <p:cNvSpPr txBox="1">
            <a:spLocks noGrp="1"/>
          </p:cNvSpPr>
          <p:nvPr/>
        </p:nvSpPr>
        <p:spPr bwMode="auto">
          <a:xfrm>
            <a:off x="3806825" y="9301163"/>
            <a:ext cx="2914650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297" tIns="45149" rIns="90297" bIns="4514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FA165AB-1BF6-461D-B33E-B9C896FAFEDB}" type="slidenum">
              <a:rPr lang="pt-BR" altLang="pt-BR">
                <a:solidFill>
                  <a:srgbClr val="000000"/>
                </a:solidFill>
                <a:ea typeface="MS PGothic" panose="020B0600070205080204" pitchFamily="34" charset="-128"/>
              </a:rPr>
              <a:pPr algn="r" eaLnBrk="1" hangingPunct="1">
                <a:spcBef>
                  <a:spcPct val="0"/>
                </a:spcBef>
              </a:pPr>
              <a:t>23</a:t>
            </a:fld>
            <a:endParaRPr lang="pt-BR" altLang="pt-BR">
              <a:solidFill>
                <a:srgbClr val="000000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500854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2813" y="735013"/>
            <a:ext cx="4897437" cy="36718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297" tIns="45149" rIns="90297" bIns="45149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>
              <a:latin typeface="Gill Sans" charset="0"/>
            </a:endParaRPr>
          </a:p>
        </p:txBody>
      </p:sp>
      <p:sp>
        <p:nvSpPr>
          <p:cNvPr id="57348" name="Slide Number Placeholder 3"/>
          <p:cNvSpPr txBox="1">
            <a:spLocks noGrp="1"/>
          </p:cNvSpPr>
          <p:nvPr/>
        </p:nvSpPr>
        <p:spPr bwMode="auto">
          <a:xfrm>
            <a:off x="3806825" y="9301163"/>
            <a:ext cx="2914650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297" tIns="45149" rIns="90297" bIns="4514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D5E7554-9D0D-42C0-9EDD-206D4FEC8E6A}" type="slidenum">
              <a:rPr lang="pt-BR" altLang="pt-BR">
                <a:solidFill>
                  <a:srgbClr val="000000"/>
                </a:solidFill>
                <a:ea typeface="MS PGothic" panose="020B0600070205080204" pitchFamily="34" charset="-128"/>
              </a:rPr>
              <a:pPr algn="r" eaLnBrk="1" hangingPunct="1">
                <a:spcBef>
                  <a:spcPct val="0"/>
                </a:spcBef>
              </a:pPr>
              <a:t>24</a:t>
            </a:fld>
            <a:endParaRPr lang="pt-BR" altLang="pt-BR">
              <a:solidFill>
                <a:srgbClr val="000000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18673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0796898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8207850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0025553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2600038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8183898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2898515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>
            <a:extLst/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D3E64764-8D6A-4CA5-9B43-68AD1BD9AC49}" type="datetime1">
              <a:rPr lang="pt-BR"/>
              <a:pPr>
                <a:defRPr/>
              </a:pPr>
              <a:t>06/11/2018</a:t>
            </a:fld>
            <a:endParaRPr lang="pt-BR"/>
          </a:p>
        </p:txBody>
      </p:sp>
      <p:sp>
        <p:nvSpPr>
          <p:cNvPr id="3" name="Espaço Reservado para Rodapé 4">
            <a:extLst/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>
            <a:extLst/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5F66A1C9-D9E3-47FF-8CE5-CFC0E552418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8361356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0953990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9634929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pt-BR"/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575453B-11B3-4495-BCE2-6DA6F25C1C5D}" type="datetime1">
              <a:rPr lang="en-US"/>
              <a:pPr>
                <a:defRPr/>
              </a:pPr>
              <a:t>11/6/2018</a:t>
            </a:fld>
            <a:endParaRPr lang="pt-BR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43F2465-5CF2-4D5D-9268-ABED7C3EF0FC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18053467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8DB0F1D-3E21-4531-BCB2-3A82CE86E7C9}" type="datetime1">
              <a:rPr lang="en-US"/>
              <a:pPr>
                <a:defRPr/>
              </a:pPr>
              <a:t>11/6/2018</a:t>
            </a:fld>
            <a:endParaRPr lang="pt-BR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7796D80-A399-4309-98D6-47D8D405F6FF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22042154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8924357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20F3360-E407-4E88-AA72-B7BD7FA7902F}" type="datetime1">
              <a:rPr lang="en-US"/>
              <a:pPr>
                <a:defRPr/>
              </a:pPr>
              <a:t>11/6/2018</a:t>
            </a:fld>
            <a:endParaRPr lang="pt-BR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1DA5427-C479-49F8-B5E3-7137F8FE6654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71605978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69EC460-7029-4EC6-8FA6-835532CF0BF4}" type="datetime1">
              <a:rPr lang="en-US"/>
              <a:pPr>
                <a:defRPr/>
              </a:pPr>
              <a:t>11/6/2018</a:t>
            </a:fld>
            <a:endParaRPr lang="pt-BR"/>
          </a:p>
        </p:txBody>
      </p:sp>
      <p:sp>
        <p:nvSpPr>
          <p:cNvPr id="6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E10B17E-DF5B-4047-B43D-3E9AD04CC9BA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35329513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7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A558BAD-902C-407F-A451-EBFEB6364608}" type="datetime1">
              <a:rPr lang="en-US"/>
              <a:pPr>
                <a:defRPr/>
              </a:pPr>
              <a:t>11/6/2018</a:t>
            </a:fld>
            <a:endParaRPr lang="pt-BR"/>
          </a:p>
        </p:txBody>
      </p:sp>
      <p:sp>
        <p:nvSpPr>
          <p:cNvPr id="8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DEAB9CC-B425-4C85-9F07-0AB87AD8F1F3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06102956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014927A-D0E9-4F7D-A07D-898246F2AB4E}" type="datetime1">
              <a:rPr lang="en-US"/>
              <a:pPr>
                <a:defRPr/>
              </a:pPr>
              <a:t>11/6/2018</a:t>
            </a:fld>
            <a:endParaRPr lang="pt-BR"/>
          </a:p>
        </p:txBody>
      </p:sp>
      <p:sp>
        <p:nvSpPr>
          <p:cNvPr id="4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4C99535-2035-4A4D-8A26-E31C07F41B89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45157655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03E126C-ABE1-4FBC-9538-7C220BA9E996}" type="datetime1">
              <a:rPr lang="en-US"/>
              <a:pPr>
                <a:defRPr/>
              </a:pPr>
              <a:t>11/6/2018</a:t>
            </a:fld>
            <a:endParaRPr lang="pt-BR"/>
          </a:p>
        </p:txBody>
      </p:sp>
      <p:sp>
        <p:nvSpPr>
          <p:cNvPr id="3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C86A4C8-414A-4D34-B34C-34AF3079BEE2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84179406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B0E81FF-F15A-49DC-8FFA-D5661F500164}" type="datetime1">
              <a:rPr lang="en-US"/>
              <a:pPr>
                <a:defRPr/>
              </a:pPr>
              <a:t>11/6/2018</a:t>
            </a:fld>
            <a:endParaRPr lang="pt-BR"/>
          </a:p>
        </p:txBody>
      </p:sp>
      <p:sp>
        <p:nvSpPr>
          <p:cNvPr id="6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6FB28DD-1BCB-49B2-961B-D47EF475829F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98618797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6015B74-D428-4A57-BA11-8CCD70A225F3}" type="datetime1">
              <a:rPr lang="en-US"/>
              <a:pPr>
                <a:defRPr/>
              </a:pPr>
              <a:t>11/6/2018</a:t>
            </a:fld>
            <a:endParaRPr lang="pt-BR"/>
          </a:p>
        </p:txBody>
      </p:sp>
      <p:sp>
        <p:nvSpPr>
          <p:cNvPr id="6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7693536-367D-4C0D-9659-218B3F1A6295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92106422"/>
      </p:ext>
    </p:extLst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F277640-2DAA-4EA9-A827-8D250E1AE6C9}" type="datetime1">
              <a:rPr lang="en-US"/>
              <a:pPr>
                <a:defRPr/>
              </a:pPr>
              <a:t>11/6/2018</a:t>
            </a:fld>
            <a:endParaRPr lang="pt-BR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9C2D9E7-E6D4-4934-8CA9-A2BB9D05DE13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0823112"/>
      </p:ext>
    </p:extLst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78B5115-4180-4610-AACC-FAFE277D4C31}" type="datetime1">
              <a:rPr lang="en-US"/>
              <a:pPr>
                <a:defRPr/>
              </a:pPr>
              <a:t>11/6/2018</a:t>
            </a:fld>
            <a:endParaRPr lang="pt-BR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533534D-988C-4670-BAD5-E7CDF8AB3C62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48976463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769327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1740261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228970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066531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7897830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9917973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8820442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2" Type="http://schemas.openxmlformats.org/officeDocument/2006/relationships/slideLayout" Target="../slideLayouts/slideLayout2.xml" /><Relationship Id="rId16" Type="http://schemas.openxmlformats.org/officeDocument/2006/relationships/image" Target="../media/image2.jpeg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image" Target="../media/image1.jpeg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theme" Target="../theme/theme1.xml" 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 /><Relationship Id="rId7" Type="http://schemas.openxmlformats.org/officeDocument/2006/relationships/image" Target="../media/image2.jpeg" /><Relationship Id="rId2" Type="http://schemas.openxmlformats.org/officeDocument/2006/relationships/slideLayout" Target="../slideLayouts/slideLayout15.xml" /><Relationship Id="rId1" Type="http://schemas.openxmlformats.org/officeDocument/2006/relationships/slideLayout" Target="../slideLayouts/slideLayout14.xml" /><Relationship Id="rId6" Type="http://schemas.openxmlformats.org/officeDocument/2006/relationships/image" Target="../media/image1.jpeg" /><Relationship Id="rId5" Type="http://schemas.openxmlformats.org/officeDocument/2006/relationships/theme" Target="../theme/theme2.xml" /><Relationship Id="rId4" Type="http://schemas.openxmlformats.org/officeDocument/2006/relationships/slideLayout" Target="../slideLayouts/slideLayout17.xml" 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 /><Relationship Id="rId13" Type="http://schemas.openxmlformats.org/officeDocument/2006/relationships/image" Target="../media/image3.jpeg" /><Relationship Id="rId3" Type="http://schemas.openxmlformats.org/officeDocument/2006/relationships/slideLayout" Target="../slideLayouts/slideLayout20.xml" /><Relationship Id="rId7" Type="http://schemas.openxmlformats.org/officeDocument/2006/relationships/slideLayout" Target="../slideLayouts/slideLayout24.xml" /><Relationship Id="rId12" Type="http://schemas.openxmlformats.org/officeDocument/2006/relationships/theme" Target="../theme/theme3.xml" /><Relationship Id="rId2" Type="http://schemas.openxmlformats.org/officeDocument/2006/relationships/slideLayout" Target="../slideLayouts/slideLayout19.xml" /><Relationship Id="rId1" Type="http://schemas.openxmlformats.org/officeDocument/2006/relationships/slideLayout" Target="../slideLayouts/slideLayout18.xml" /><Relationship Id="rId6" Type="http://schemas.openxmlformats.org/officeDocument/2006/relationships/slideLayout" Target="../slideLayouts/slideLayout23.xml" /><Relationship Id="rId11" Type="http://schemas.openxmlformats.org/officeDocument/2006/relationships/slideLayout" Target="../slideLayouts/slideLayout28.xml" /><Relationship Id="rId5" Type="http://schemas.openxmlformats.org/officeDocument/2006/relationships/slideLayout" Target="../slideLayouts/slideLayout22.xml" /><Relationship Id="rId10" Type="http://schemas.openxmlformats.org/officeDocument/2006/relationships/slideLayout" Target="../slideLayouts/slideLayout27.xml" /><Relationship Id="rId4" Type="http://schemas.openxmlformats.org/officeDocument/2006/relationships/slideLayout" Target="../slideLayouts/slideLayout21.xml" /><Relationship Id="rId9" Type="http://schemas.openxmlformats.org/officeDocument/2006/relationships/slideLayout" Target="../slideLayouts/slideLayout26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fundo 004.jp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outerShdw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6" descr="M D_3 v5 mindef defesa linha com brodas.jpg"/>
          <p:cNvPicPr>
            <a:picLocks noChangeAspect="1"/>
          </p:cNvPicPr>
          <p:nvPr/>
        </p:nvPicPr>
        <p:blipFill>
          <a:blip r:embed="rId16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773238"/>
            <a:ext cx="1924050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842" r:id="rId1"/>
    <p:sldLayoutId id="2147486843" r:id="rId2"/>
    <p:sldLayoutId id="2147486844" r:id="rId3"/>
    <p:sldLayoutId id="2147486851" r:id="rId4"/>
    <p:sldLayoutId id="2147486845" r:id="rId5"/>
    <p:sldLayoutId id="2147486846" r:id="rId6"/>
    <p:sldLayoutId id="2147486852" r:id="rId7"/>
    <p:sldLayoutId id="2147486853" r:id="rId8"/>
    <p:sldLayoutId id="2147486854" r:id="rId9"/>
    <p:sldLayoutId id="2147486855" r:id="rId10"/>
    <p:sldLayoutId id="2147486856" r:id="rId11"/>
    <p:sldLayoutId id="2147486847" r:id="rId12"/>
    <p:sldLayoutId id="2147486857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ＭＳ Ｐゴシック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fundo 004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outerShdw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6" descr="M D_3 v5 mindef defesa linha com brodas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773238"/>
            <a:ext cx="1924050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848" r:id="rId1"/>
    <p:sldLayoutId id="2147486858" r:id="rId2"/>
    <p:sldLayoutId id="2147486849" r:id="rId3"/>
    <p:sldLayoutId id="2147486850" r:id="rId4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Click to edit Master title style</a:t>
            </a:r>
            <a:endParaRPr lang="pt-BR" altLang="pt-BR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Click to edit Master text styles</a:t>
            </a:r>
          </a:p>
          <a:p>
            <a:pPr lvl="1"/>
            <a:r>
              <a:rPr lang="en-US" altLang="pt-BR"/>
              <a:t>Second level</a:t>
            </a:r>
          </a:p>
          <a:p>
            <a:pPr lvl="2"/>
            <a:r>
              <a:rPr lang="en-US" altLang="pt-BR"/>
              <a:t>Third level</a:t>
            </a:r>
          </a:p>
          <a:p>
            <a:pPr lvl="3"/>
            <a:r>
              <a:rPr lang="en-US" altLang="pt-BR"/>
              <a:t>Fourth level</a:t>
            </a:r>
          </a:p>
          <a:p>
            <a:pPr lvl="4"/>
            <a:r>
              <a:rPr lang="en-US" altLang="pt-BR"/>
              <a:t>Fifth level</a:t>
            </a:r>
            <a:endParaRPr lang="pt-BR" altLang="pt-BR"/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7FFCB0B1-4F4B-40FB-95E3-B9F1EED8655C}" type="datetime1">
              <a:rPr lang="en-US"/>
              <a:pPr>
                <a:defRPr/>
              </a:pPr>
              <a:t>11/6/2018</a:t>
            </a:fld>
            <a:endParaRPr lang="pt-BR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8D77D2F-976E-44CF-941E-F225EE374A3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859" r:id="rId1"/>
    <p:sldLayoutId id="2147486860" r:id="rId2"/>
    <p:sldLayoutId id="2147486861" r:id="rId3"/>
    <p:sldLayoutId id="2147486862" r:id="rId4"/>
    <p:sldLayoutId id="2147486863" r:id="rId5"/>
    <p:sldLayoutId id="2147486864" r:id="rId6"/>
    <p:sldLayoutId id="2147486865" r:id="rId7"/>
    <p:sldLayoutId id="2147486866" r:id="rId8"/>
    <p:sldLayoutId id="2147486867" r:id="rId9"/>
    <p:sldLayoutId id="2147486868" r:id="rId10"/>
    <p:sldLayoutId id="2147486869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 /><Relationship Id="rId3" Type="http://schemas.openxmlformats.org/officeDocument/2006/relationships/image" Target="../media/image4.jpeg" /><Relationship Id="rId7" Type="http://schemas.openxmlformats.org/officeDocument/2006/relationships/image" Target="../media/image8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24.xml" /><Relationship Id="rId6" Type="http://schemas.openxmlformats.org/officeDocument/2006/relationships/image" Target="../media/image7.jpeg" /><Relationship Id="rId5" Type="http://schemas.openxmlformats.org/officeDocument/2006/relationships/image" Target="../media/image6.jpeg" /><Relationship Id="rId10" Type="http://schemas.openxmlformats.org/officeDocument/2006/relationships/image" Target="../media/image11.jpeg" /><Relationship Id="rId4" Type="http://schemas.openxmlformats.org/officeDocument/2006/relationships/image" Target="../media/image5.png" /><Relationship Id="rId9" Type="http://schemas.openxmlformats.org/officeDocument/2006/relationships/image" Target="../media/image10.jpeg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 /><Relationship Id="rId2" Type="http://schemas.openxmlformats.org/officeDocument/2006/relationships/image" Target="../media/image29.jpeg" /><Relationship Id="rId1" Type="http://schemas.openxmlformats.org/officeDocument/2006/relationships/slideLayout" Target="../slideLayouts/slideLayout24.xml" /><Relationship Id="rId5" Type="http://schemas.openxmlformats.org/officeDocument/2006/relationships/image" Target="../media/image32.jpeg" /><Relationship Id="rId4" Type="http://schemas.openxmlformats.org/officeDocument/2006/relationships/image" Target="../media/image31.jpeg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 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 /><Relationship Id="rId3" Type="http://schemas.openxmlformats.org/officeDocument/2006/relationships/image" Target="../media/image5.png" /><Relationship Id="rId7" Type="http://schemas.openxmlformats.org/officeDocument/2006/relationships/image" Target="../media/image34.jp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24.xml" /><Relationship Id="rId6" Type="http://schemas.openxmlformats.org/officeDocument/2006/relationships/image" Target="../media/image8.png" /><Relationship Id="rId5" Type="http://schemas.openxmlformats.org/officeDocument/2006/relationships/image" Target="../media/image7.jpeg" /><Relationship Id="rId10" Type="http://schemas.openxmlformats.org/officeDocument/2006/relationships/image" Target="../media/image11.jpeg" /><Relationship Id="rId4" Type="http://schemas.openxmlformats.org/officeDocument/2006/relationships/image" Target="../media/image33.jpeg" /><Relationship Id="rId9" Type="http://schemas.openxmlformats.org/officeDocument/2006/relationships/image" Target="../media/image35.jpeg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 /><Relationship Id="rId7" Type="http://schemas.openxmlformats.org/officeDocument/2006/relationships/image" Target="../media/image41.png" /><Relationship Id="rId2" Type="http://schemas.openxmlformats.org/officeDocument/2006/relationships/image" Target="../media/image36.jpeg" /><Relationship Id="rId1" Type="http://schemas.openxmlformats.org/officeDocument/2006/relationships/slideLayout" Target="../slideLayouts/slideLayout24.xml" /><Relationship Id="rId6" Type="http://schemas.openxmlformats.org/officeDocument/2006/relationships/image" Target="../media/image40.jpeg" /><Relationship Id="rId5" Type="http://schemas.openxmlformats.org/officeDocument/2006/relationships/image" Target="../media/image39.jpeg" /><Relationship Id="rId4" Type="http://schemas.openxmlformats.org/officeDocument/2006/relationships/image" Target="../media/image38.jpeg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 /><Relationship Id="rId2" Type="http://schemas.openxmlformats.org/officeDocument/2006/relationships/image" Target="../media/image42.jpeg" /><Relationship Id="rId1" Type="http://schemas.openxmlformats.org/officeDocument/2006/relationships/slideLayout" Target="../slideLayouts/slideLayout24.xml" /><Relationship Id="rId6" Type="http://schemas.openxmlformats.org/officeDocument/2006/relationships/image" Target="../media/image46.jpeg" /><Relationship Id="rId5" Type="http://schemas.openxmlformats.org/officeDocument/2006/relationships/image" Target="../media/image45.jpeg" /><Relationship Id="rId4" Type="http://schemas.openxmlformats.org/officeDocument/2006/relationships/image" Target="../media/image44.jpeg" 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 /><Relationship Id="rId3" Type="http://schemas.openxmlformats.org/officeDocument/2006/relationships/image" Target="../media/image48.jpeg" /><Relationship Id="rId7" Type="http://schemas.openxmlformats.org/officeDocument/2006/relationships/image" Target="../media/image52.jpeg" /><Relationship Id="rId2" Type="http://schemas.openxmlformats.org/officeDocument/2006/relationships/image" Target="../media/image47.jpeg" /><Relationship Id="rId1" Type="http://schemas.openxmlformats.org/officeDocument/2006/relationships/slideLayout" Target="../slideLayouts/slideLayout24.xml" /><Relationship Id="rId6" Type="http://schemas.openxmlformats.org/officeDocument/2006/relationships/image" Target="../media/image51.jpeg" /><Relationship Id="rId5" Type="http://schemas.openxmlformats.org/officeDocument/2006/relationships/image" Target="../media/image50.jpeg" /><Relationship Id="rId4" Type="http://schemas.openxmlformats.org/officeDocument/2006/relationships/image" Target="../media/image49.jpeg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 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 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 /><Relationship Id="rId3" Type="http://schemas.openxmlformats.org/officeDocument/2006/relationships/image" Target="../media/image12.jpeg" /><Relationship Id="rId7" Type="http://schemas.openxmlformats.org/officeDocument/2006/relationships/image" Target="../media/image15.pn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4.xml" /><Relationship Id="rId6" Type="http://schemas.openxmlformats.org/officeDocument/2006/relationships/image" Target="../media/image14.jpeg" /><Relationship Id="rId5" Type="http://schemas.openxmlformats.org/officeDocument/2006/relationships/image" Target="../media/image13.jpeg" /><Relationship Id="rId10" Type="http://schemas.openxmlformats.org/officeDocument/2006/relationships/image" Target="../media/image11.jpeg" /><Relationship Id="rId4" Type="http://schemas.openxmlformats.org/officeDocument/2006/relationships/image" Target="../media/image5.png" /><Relationship Id="rId9" Type="http://schemas.openxmlformats.org/officeDocument/2006/relationships/image" Target="../media/image16.jpeg" 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 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 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 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24.xml" /><Relationship Id="rId4" Type="http://schemas.openxmlformats.org/officeDocument/2006/relationships/image" Target="../media/image17.jpeg" 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 /><Relationship Id="rId3" Type="http://schemas.openxmlformats.org/officeDocument/2006/relationships/image" Target="../media/image4.jpeg" /><Relationship Id="rId7" Type="http://schemas.openxmlformats.org/officeDocument/2006/relationships/image" Target="../media/image8.png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24.xml" /><Relationship Id="rId6" Type="http://schemas.openxmlformats.org/officeDocument/2006/relationships/image" Target="../media/image7.jpeg" /><Relationship Id="rId5" Type="http://schemas.openxmlformats.org/officeDocument/2006/relationships/image" Target="../media/image6.jpeg" /><Relationship Id="rId10" Type="http://schemas.openxmlformats.org/officeDocument/2006/relationships/image" Target="../media/image11.jpeg" /><Relationship Id="rId4" Type="http://schemas.openxmlformats.org/officeDocument/2006/relationships/image" Target="../media/image5.png" /><Relationship Id="rId9" Type="http://schemas.openxmlformats.org/officeDocument/2006/relationships/image" Target="../media/image10.jpeg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24.xml" /><Relationship Id="rId4" Type="http://schemas.openxmlformats.org/officeDocument/2006/relationships/image" Target="../media/image17.jpeg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 /><Relationship Id="rId7" Type="http://schemas.openxmlformats.org/officeDocument/2006/relationships/image" Target="../media/image23.emf" /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23.xml" /><Relationship Id="rId6" Type="http://schemas.openxmlformats.org/officeDocument/2006/relationships/image" Target="../media/image22.png" /><Relationship Id="rId5" Type="http://schemas.openxmlformats.org/officeDocument/2006/relationships/image" Target="../media/image21.jpeg" /><Relationship Id="rId4" Type="http://schemas.openxmlformats.org/officeDocument/2006/relationships/image" Target="../media/image20.png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 /><Relationship Id="rId1" Type="http://schemas.openxmlformats.org/officeDocument/2006/relationships/slideLayout" Target="../slideLayouts/slideLayout24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 /><Relationship Id="rId2" Type="http://schemas.openxmlformats.org/officeDocument/2006/relationships/image" Target="../media/image25.jpeg" /><Relationship Id="rId1" Type="http://schemas.openxmlformats.org/officeDocument/2006/relationships/slideLayout" Target="../slideLayouts/slideLayout24.xml" /><Relationship Id="rId5" Type="http://schemas.openxmlformats.org/officeDocument/2006/relationships/image" Target="../media/image28.jpeg" /><Relationship Id="rId4" Type="http://schemas.openxmlformats.org/officeDocument/2006/relationships/image" Target="../media/image27.jpe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548" y="5012696"/>
            <a:ext cx="1872208" cy="1728672"/>
          </a:xfrm>
          <a:prstGeom prst="rect">
            <a:avLst/>
          </a:prstGeom>
          <a:effectLst>
            <a:glow rad="127000">
              <a:schemeClr val="accent6">
                <a:lumMod val="60000"/>
                <a:lumOff val="40000"/>
              </a:schemeClr>
            </a:glow>
          </a:effectLst>
        </p:spPr>
      </p:pic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250825" y="2178050"/>
            <a:ext cx="8713788" cy="247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lnSpc>
                <a:spcPct val="180000"/>
              </a:lnSpc>
              <a:spcBef>
                <a:spcPct val="0"/>
              </a:spcBef>
              <a:buFontTx/>
              <a:buNone/>
            </a:pPr>
            <a:r>
              <a:rPr lang="pt-BR" altLang="pt-BR" sz="2400">
                <a:solidFill>
                  <a:srgbClr val="FFFFFF"/>
                </a:solidFill>
                <a:latin typeface="Arial" panose="020B0604020202020204" pitchFamily="34" charset="0"/>
              </a:rPr>
              <a:t>		</a:t>
            </a:r>
          </a:p>
          <a:p>
            <a:pPr algn="ctr" eaLnBrk="1" hangingPunct="1">
              <a:lnSpc>
                <a:spcPct val="180000"/>
              </a:lnSpc>
              <a:spcBef>
                <a:spcPct val="0"/>
              </a:spcBef>
              <a:buFontTx/>
              <a:buNone/>
            </a:pPr>
            <a:r>
              <a:rPr lang="pt-BR" altLang="pt-BR" sz="2400" b="1">
                <a:solidFill>
                  <a:srgbClr val="FFFF00"/>
                </a:solidFill>
                <a:latin typeface="Arial" panose="020B0604020202020204" pitchFamily="34" charset="0"/>
              </a:rPr>
              <a:t>1º SEMINÁRIO de GESTÃO de AQUISIÇÃO de DEFESA</a:t>
            </a:r>
          </a:p>
          <a:p>
            <a:pPr algn="ctr" eaLnBrk="1" hangingPunct="1">
              <a:lnSpc>
                <a:spcPct val="180000"/>
              </a:lnSpc>
              <a:spcBef>
                <a:spcPct val="0"/>
              </a:spcBef>
              <a:buFontTx/>
              <a:buNone/>
            </a:pPr>
            <a:r>
              <a:rPr lang="pt-BR" altLang="pt-BR" sz="2400" b="1">
                <a:solidFill>
                  <a:srgbClr val="FFFF00"/>
                </a:solidFill>
                <a:latin typeface="Arial" panose="020B0604020202020204" pitchFamily="34" charset="0"/>
              </a:rPr>
              <a:t> (Estado-Maior da Aeronáutica)</a:t>
            </a:r>
          </a:p>
          <a:p>
            <a:pPr algn="ctr" eaLnBrk="1" hangingPunct="1">
              <a:lnSpc>
                <a:spcPct val="180000"/>
              </a:lnSpc>
              <a:spcBef>
                <a:spcPct val="0"/>
              </a:spcBef>
              <a:buFontTx/>
              <a:buNone/>
            </a:pPr>
            <a:r>
              <a:rPr lang="pt-BR" altLang="pt-BR" sz="1400">
                <a:solidFill>
                  <a:srgbClr val="FFFFFF"/>
                </a:solidFill>
                <a:latin typeface="Arial" panose="020B0604020202020204" pitchFamily="34" charset="0"/>
              </a:rPr>
              <a:t>( 07 / NOV / 2018 )</a:t>
            </a:r>
            <a:endParaRPr lang="pt-BR" altLang="pt-BR" sz="1400" b="1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pic>
        <p:nvPicPr>
          <p:cNvPr id="25604" name="Picture 51" descr="DOMEMAER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808080"/>
              </a:clrFrom>
              <a:clrTo>
                <a:srgbClr val="80808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80963"/>
            <a:ext cx="928688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20">
            <a:extLst/>
          </p:cNvPr>
          <p:cNvSpPr/>
          <p:nvPr/>
        </p:nvSpPr>
        <p:spPr>
          <a:xfrm>
            <a:off x="1619250" y="188913"/>
            <a:ext cx="6840538" cy="792162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sz="2400" b="1" dirty="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rPr>
              <a:t>COMANDO DA AERONÁUTICA</a:t>
            </a:r>
          </a:p>
          <a:p>
            <a:pPr algn="ctr" eaLnBrk="1" hangingPunct="1">
              <a:defRPr/>
            </a:pPr>
            <a:r>
              <a:rPr lang="en-GB" sz="2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itchFamily="34" charset="-128"/>
                <a:cs typeface="Arial" pitchFamily="34" charset="0"/>
              </a:rPr>
              <a:t>Força</a:t>
            </a:r>
            <a:r>
              <a:rPr lang="en-GB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  <a:r>
              <a:rPr lang="en-GB" sz="2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itchFamily="34" charset="-128"/>
                <a:cs typeface="Arial" pitchFamily="34" charset="0"/>
              </a:rPr>
              <a:t>Aérea</a:t>
            </a:r>
            <a:r>
              <a:rPr lang="en-GB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  <a:r>
              <a:rPr lang="en-GB" sz="2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itchFamily="34" charset="-128"/>
                <a:cs typeface="Arial" pitchFamily="34" charset="0"/>
              </a:rPr>
              <a:t>Brasileira</a:t>
            </a:r>
            <a:endParaRPr lang="pt-BR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ヒラギノ明朝 ProN W3"/>
              <a:cs typeface="ヒラギノ明朝 ProN W3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4166385"/>
            <a:ext cx="2336809" cy="990807"/>
          </a:xfrm>
          <a:prstGeom prst="rect">
            <a:avLst/>
          </a:prstGeom>
          <a:effectLst>
            <a:glow rad="127000">
              <a:schemeClr val="accent6">
                <a:lumMod val="60000"/>
                <a:lumOff val="40000"/>
              </a:schemeClr>
            </a:glow>
          </a:effec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268760"/>
            <a:ext cx="3751075" cy="1728192"/>
          </a:xfrm>
          <a:prstGeom prst="rect">
            <a:avLst/>
          </a:prstGeom>
          <a:effectLst>
            <a:glow rad="127000">
              <a:schemeClr val="accent2">
                <a:lumMod val="60000"/>
                <a:lumOff val="40000"/>
              </a:schemeClr>
            </a:glow>
          </a:effectLst>
        </p:spPr>
      </p:pic>
      <p:pic>
        <p:nvPicPr>
          <p:cNvPr id="25608" name="Imagem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50" y="5060950"/>
            <a:ext cx="233362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15616" y="1114051"/>
            <a:ext cx="3528392" cy="1810893"/>
          </a:xfrm>
          <a:prstGeom prst="rect">
            <a:avLst/>
          </a:prstGeom>
          <a:effectLst>
            <a:glow rad="127000">
              <a:schemeClr val="accent2">
                <a:lumMod val="60000"/>
                <a:lumOff val="40000"/>
              </a:schemeClr>
            </a:glow>
          </a:effectLst>
        </p:spPr>
      </p:pic>
      <p:pic>
        <p:nvPicPr>
          <p:cNvPr id="25610" name="Imagem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3" y="3705225"/>
            <a:ext cx="2055812" cy="1452563"/>
          </a:xfrm>
          <a:prstGeom prst="rect">
            <a:avLst/>
          </a:prstGeom>
          <a:noFill/>
          <a:ln w="57150">
            <a:solidFill>
              <a:srgbClr val="000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645" y="5157192"/>
            <a:ext cx="2222515" cy="1521468"/>
          </a:xfrm>
          <a:prstGeom prst="rect">
            <a:avLst/>
          </a:prstGeom>
          <a:ln w="57150">
            <a:solidFill>
              <a:schemeClr val="tx1"/>
            </a:solidFill>
          </a:ln>
          <a:effectLst>
            <a:glow rad="127000">
              <a:schemeClr val="accent1">
                <a:lumMod val="75000"/>
              </a:schemeClr>
            </a:glow>
          </a:effectLst>
        </p:spPr>
      </p:pic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20">
            <a:extLst/>
          </p:cNvPr>
          <p:cNvSpPr/>
          <p:nvPr/>
        </p:nvSpPr>
        <p:spPr>
          <a:xfrm>
            <a:off x="1763713" y="115888"/>
            <a:ext cx="6840537" cy="571500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rPr>
              <a:t>ESTADO-MAIOR DA AERONÁUTICA</a:t>
            </a:r>
            <a:endParaRPr lang="pt-BR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ヒラギノ明朝 ProN W3"/>
              <a:cs typeface="ヒラギノ明朝 ProN W3"/>
            </a:endParaRPr>
          </a:p>
        </p:txBody>
      </p:sp>
      <p:sp>
        <p:nvSpPr>
          <p:cNvPr id="29699" name="CaixaDeTexto 2"/>
          <p:cNvSpPr txBox="1">
            <a:spLocks noChangeArrowheads="1"/>
          </p:cNvSpPr>
          <p:nvPr/>
        </p:nvSpPr>
        <p:spPr bwMode="auto">
          <a:xfrm>
            <a:off x="34925" y="587375"/>
            <a:ext cx="9069388" cy="1040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2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pt-BR" dirty="0">
                <a:solidFill>
                  <a:srgbClr val="FFC000"/>
                </a:solidFill>
              </a:rPr>
              <a:t>Capacidades Priorizadas</a:t>
            </a:r>
          </a:p>
          <a:p>
            <a:pPr algn="just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pt-BR" sz="2000" dirty="0"/>
          </a:p>
          <a:p>
            <a:pPr marL="342900" indent="-342900" algn="just">
              <a:lnSpc>
                <a:spcPct val="200000"/>
              </a:lnSpc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pt-BR" sz="2400" dirty="0"/>
              <a:t>SUPERIORIDADE DE INFORMAÇÕES</a:t>
            </a:r>
          </a:p>
          <a:p>
            <a:pPr algn="just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pt-BR" sz="2400" dirty="0"/>
              <a:t>- habilidade para coletar, processar, armazenar, disseminar, produzir e proteger dados de interesse.</a:t>
            </a:r>
          </a:p>
          <a:p>
            <a:pPr marL="342900" indent="-342900" algn="just">
              <a:lnSpc>
                <a:spcPct val="200000"/>
              </a:lnSpc>
              <a:spcBef>
                <a:spcPts val="1800"/>
              </a:spcBef>
              <a:buFont typeface="Wingdings" panose="05000000000000000000" pitchFamily="2" charset="2"/>
              <a:buChar char="Ø"/>
              <a:defRPr/>
            </a:pPr>
            <a:r>
              <a:rPr lang="pt-BR" sz="2400" dirty="0"/>
              <a:t>SUSTENTAÇÃO LOGÍSTICA</a:t>
            </a:r>
          </a:p>
          <a:p>
            <a:pPr algn="just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pt-BR" sz="2400" dirty="0"/>
              <a:t>- apoiar as operações aeroespaciais (determina o ritmo, a duração e a intensidade).</a:t>
            </a:r>
          </a:p>
          <a:p>
            <a:pPr marL="342900" indent="-342900" algn="just">
              <a:lnSpc>
                <a:spcPct val="150000"/>
              </a:lnSpc>
              <a:spcBef>
                <a:spcPts val="1800"/>
              </a:spcBef>
              <a:buFont typeface="Wingdings" panose="05000000000000000000" pitchFamily="2" charset="2"/>
              <a:buChar char="Ø"/>
              <a:defRPr/>
            </a:pPr>
            <a:r>
              <a:rPr lang="pt-BR" sz="2400" dirty="0"/>
              <a:t>PROTEÇÃO DA FORÇA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pt-BR" sz="2400" dirty="0"/>
              <a:t>- garantir a segurança do pessoal, do material, das instalações, das informações e das comunicações.</a:t>
            </a:r>
            <a:br>
              <a:rPr lang="pt-BR" sz="2400" dirty="0"/>
            </a:br>
            <a:br>
              <a:rPr lang="pt-BR" sz="2000" dirty="0"/>
            </a:br>
            <a:br>
              <a:rPr lang="pt-BR" sz="2000" dirty="0"/>
            </a:br>
            <a:br>
              <a:rPr lang="pt-BR" sz="2000" dirty="0"/>
            </a:br>
            <a:br>
              <a:rPr lang="pt-BR" sz="2000" dirty="0"/>
            </a:br>
            <a:br>
              <a:rPr lang="pt-BR" sz="2000" dirty="0"/>
            </a:br>
            <a:br>
              <a:rPr lang="pt-BR" sz="2000" dirty="0"/>
            </a:br>
            <a:br>
              <a:rPr lang="pt-BR" sz="2000" dirty="0"/>
            </a:br>
            <a:br>
              <a:rPr lang="pt-BR" sz="2000" dirty="0"/>
            </a:br>
            <a:br>
              <a:rPr lang="pt-BR" sz="2000" dirty="0"/>
            </a:br>
            <a:br>
              <a:rPr lang="pt-BR" sz="2000" dirty="0"/>
            </a:br>
            <a:br>
              <a:rPr lang="pt-BR" sz="2000" dirty="0"/>
            </a:br>
            <a:br>
              <a:rPr lang="pt-BR" sz="2000" dirty="0"/>
            </a:br>
            <a:br>
              <a:rPr lang="pt-BR" sz="2000" dirty="0"/>
            </a:br>
            <a:endParaRPr lang="pt-BR" altLang="pt-BR" sz="2000" dirty="0">
              <a:latin typeface="Arial" panose="020B0604020202020204" pitchFamily="34" charset="0"/>
            </a:endParaRPr>
          </a:p>
        </p:txBody>
      </p:sp>
      <p:pic>
        <p:nvPicPr>
          <p:cNvPr id="38916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500" y="4868863"/>
            <a:ext cx="1536700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6288" y="3214688"/>
            <a:ext cx="1655762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500" y="1417638"/>
            <a:ext cx="1847850" cy="126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9" name="Imagem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188" y="1535113"/>
            <a:ext cx="1876425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20">
            <a:extLst/>
          </p:cNvPr>
          <p:cNvSpPr/>
          <p:nvPr/>
        </p:nvSpPr>
        <p:spPr>
          <a:xfrm>
            <a:off x="1763713" y="115888"/>
            <a:ext cx="6840537" cy="571500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rPr>
              <a:t>ESTADO-MAIOR DA AERONÁUTICA</a:t>
            </a:r>
            <a:endParaRPr lang="pt-BR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ヒラギノ明朝 ProN W3"/>
              <a:cs typeface="ヒラギノ明朝 ProN W3"/>
            </a:endParaRPr>
          </a:p>
        </p:txBody>
      </p:sp>
      <p:sp>
        <p:nvSpPr>
          <p:cNvPr id="29699" name="CaixaDeTexto 2"/>
          <p:cNvSpPr txBox="1">
            <a:spLocks noChangeArrowheads="1"/>
          </p:cNvSpPr>
          <p:nvPr/>
        </p:nvSpPr>
        <p:spPr bwMode="auto">
          <a:xfrm>
            <a:off x="1042988" y="666750"/>
            <a:ext cx="7632700" cy="587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2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pt-BR" dirty="0">
                <a:solidFill>
                  <a:srgbClr val="FFC000"/>
                </a:solidFill>
              </a:rPr>
              <a:t>Capacidades Priorizadas</a:t>
            </a:r>
          </a:p>
          <a:p>
            <a:pPr algn="just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pt-BR" sz="2000" dirty="0"/>
          </a:p>
          <a:p>
            <a:pPr algn="ctr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pt-BR" sz="2400" dirty="0"/>
              <a:t>IMPLANTAÇÃO DO PLANEJAMENTO BASEADO EM CAPACIDADES (PBC)</a:t>
            </a:r>
          </a:p>
          <a:p>
            <a:pPr algn="ctr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pt-BR" sz="2400" dirty="0"/>
          </a:p>
          <a:p>
            <a:pPr marL="342900" indent="-342900" algn="just">
              <a:spcBef>
                <a:spcPct val="0"/>
              </a:spcBef>
              <a:spcAft>
                <a:spcPts val="1200"/>
              </a:spcAft>
              <a:buFontTx/>
              <a:buChar char="-"/>
              <a:defRPr/>
            </a:pPr>
            <a:r>
              <a:rPr lang="pt-BR" sz="2000" dirty="0"/>
              <a:t>Definido como base para todo planejamento para aquisição e implantação de equipamento ou sistema de emprego operacional no COMAER.</a:t>
            </a:r>
          </a:p>
          <a:p>
            <a:pPr marL="342900" indent="-342900" algn="just">
              <a:spcBef>
                <a:spcPct val="0"/>
              </a:spcBef>
              <a:spcAft>
                <a:spcPts val="1200"/>
              </a:spcAft>
              <a:buFontTx/>
              <a:buChar char="-"/>
              <a:defRPr/>
            </a:pPr>
            <a:r>
              <a:rPr lang="pt-BR" sz="2000" dirty="0"/>
              <a:t>Primeiro grande esforço – Outubro de 2018 - CEMCOHA</a:t>
            </a:r>
          </a:p>
          <a:p>
            <a:pPr marL="342900" indent="-342900" algn="just">
              <a:spcBef>
                <a:spcPct val="0"/>
              </a:spcBef>
              <a:spcAft>
                <a:spcPts val="1200"/>
              </a:spcAft>
              <a:buFontTx/>
              <a:buChar char="-"/>
              <a:defRPr/>
            </a:pPr>
            <a:r>
              <a:rPr lang="pt-BR" sz="2000" dirty="0"/>
              <a:t>Geração de cenários</a:t>
            </a:r>
          </a:p>
          <a:p>
            <a:pPr marL="342900" indent="-342900" algn="just">
              <a:spcBef>
                <a:spcPct val="0"/>
              </a:spcBef>
              <a:spcAft>
                <a:spcPts val="1200"/>
              </a:spcAft>
              <a:buFontTx/>
              <a:buChar char="-"/>
              <a:defRPr/>
            </a:pPr>
            <a:r>
              <a:rPr lang="pt-BR" sz="2000" dirty="0"/>
              <a:t>Participação de 30 especialistas em cada uma das diversas áreas de conhecimento envolvidos durante duas semanas em tempo integral.</a:t>
            </a:r>
          </a:p>
          <a:p>
            <a:pPr marL="342900" indent="-342900" algn="just">
              <a:spcBef>
                <a:spcPct val="0"/>
              </a:spcBef>
              <a:spcAft>
                <a:spcPts val="1200"/>
              </a:spcAft>
              <a:buFontTx/>
              <a:buChar char="-"/>
              <a:defRPr/>
            </a:pPr>
            <a:r>
              <a:rPr lang="pt-BR" sz="2000" dirty="0"/>
              <a:t>Objetivo: O resultado deverá ser impositivo para as futuras premissas do PEMAER.</a:t>
            </a:r>
          </a:p>
        </p:txBody>
      </p:sp>
    </p:spTree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20">
            <a:extLst/>
          </p:cNvPr>
          <p:cNvSpPr/>
          <p:nvPr/>
        </p:nvSpPr>
        <p:spPr>
          <a:xfrm>
            <a:off x="1763713" y="115888"/>
            <a:ext cx="6840537" cy="571500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rPr>
              <a:t>ESTADO-MAIOR DA AERONÁUTICA</a:t>
            </a:r>
            <a:endParaRPr lang="pt-BR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ヒラギノ明朝 ProN W3"/>
              <a:cs typeface="ヒラギノ明朝 ProN W3"/>
            </a:endParaRPr>
          </a:p>
        </p:txBody>
      </p:sp>
      <p:sp>
        <p:nvSpPr>
          <p:cNvPr id="29699" name="CaixaDeTexto 2"/>
          <p:cNvSpPr txBox="1">
            <a:spLocks noChangeArrowheads="1"/>
          </p:cNvSpPr>
          <p:nvPr/>
        </p:nvSpPr>
        <p:spPr bwMode="auto">
          <a:xfrm>
            <a:off x="682625" y="1268413"/>
            <a:ext cx="7777163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200000"/>
              </a:lnSpc>
              <a:spcBef>
                <a:spcPct val="0"/>
              </a:spcBef>
              <a:buFontTx/>
              <a:buNone/>
              <a:defRPr/>
            </a:pPr>
            <a:r>
              <a:rPr lang="pt-BR" altLang="pt-BR" dirty="0">
                <a:solidFill>
                  <a:srgbClr val="FFFF00"/>
                </a:solidFill>
                <a:latin typeface="Arial" panose="020B0604020202020204" pitchFamily="34" charset="0"/>
              </a:rPr>
              <a:t>ROTEIRO</a:t>
            </a:r>
          </a:p>
          <a:p>
            <a:pPr marL="342900" indent="-342900">
              <a:lnSpc>
                <a:spcPct val="200000"/>
              </a:lnSpc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pt-BR" sz="2800" dirty="0"/>
              <a:t>O Planejamento Estratégico na FAB</a:t>
            </a:r>
          </a:p>
          <a:p>
            <a:pPr marL="342900" indent="-342900">
              <a:lnSpc>
                <a:spcPct val="200000"/>
              </a:lnSpc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pt-BR" sz="2800" dirty="0"/>
              <a:t>Capacidades Priorizadas</a:t>
            </a:r>
          </a:p>
          <a:p>
            <a:pPr marL="342900" indent="-342900">
              <a:lnSpc>
                <a:spcPct val="200000"/>
              </a:lnSpc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pt-BR" sz="2800" dirty="0">
                <a:solidFill>
                  <a:srgbClr val="FFC000"/>
                </a:solidFill>
              </a:rPr>
              <a:t>PAED – FAB 2020 - 2039</a:t>
            </a:r>
          </a:p>
          <a:p>
            <a:pPr marL="342900" indent="-342900">
              <a:lnSpc>
                <a:spcPct val="200000"/>
              </a:lnSpc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pt-BR" sz="2800" dirty="0"/>
              <a:t>Necessidades Planejadas X Orçamento Indefinido</a:t>
            </a:r>
          </a:p>
          <a:p>
            <a:pPr algn="just">
              <a:spcBef>
                <a:spcPct val="0"/>
              </a:spcBef>
              <a:buFontTx/>
              <a:buNone/>
              <a:defRPr/>
            </a:pPr>
            <a:endParaRPr lang="pt-BR" altLang="pt-BR" sz="20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/>
          <p:cNvSpPr>
            <a:spLocks noChangeArrowheads="1"/>
          </p:cNvSpPr>
          <p:nvPr/>
        </p:nvSpPr>
        <p:spPr bwMode="auto">
          <a:xfrm>
            <a:off x="250825" y="1989138"/>
            <a:ext cx="8713788" cy="296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lnSpc>
                <a:spcPct val="180000"/>
              </a:lnSpc>
              <a:spcBef>
                <a:spcPct val="0"/>
              </a:spcBef>
              <a:buFontTx/>
              <a:buNone/>
            </a:pPr>
            <a:r>
              <a:rPr lang="pt-BR" altLang="pt-BR" sz="2400">
                <a:solidFill>
                  <a:srgbClr val="FFFFFF"/>
                </a:solidFill>
                <a:latin typeface="Arial" panose="020B0604020202020204" pitchFamily="34" charset="0"/>
              </a:rPr>
              <a:t>		</a:t>
            </a:r>
          </a:p>
          <a:p>
            <a:pPr algn="ctr" eaLnBrk="1" hangingPunct="1">
              <a:lnSpc>
                <a:spcPct val="180000"/>
              </a:lnSpc>
              <a:spcBef>
                <a:spcPct val="0"/>
              </a:spcBef>
              <a:buFontTx/>
              <a:buNone/>
            </a:pPr>
            <a:r>
              <a:rPr lang="pt-BR" altLang="pt-BR" sz="2400" b="1">
                <a:solidFill>
                  <a:srgbClr val="FFFF00"/>
                </a:solidFill>
                <a:latin typeface="Arial" panose="020B0604020202020204" pitchFamily="34" charset="0"/>
              </a:rPr>
              <a:t>PLANO DE ARTICULAÇÃO E EQUIPAMENTO DE DEFESA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b="1">
                <a:solidFill>
                  <a:srgbClr val="FFFF00"/>
                </a:solidFill>
                <a:latin typeface="Arial" panose="020B0604020202020204" pitchFamily="34" charset="0"/>
              </a:rPr>
              <a:t>FAB</a:t>
            </a:r>
          </a:p>
          <a:p>
            <a:pPr algn="ctr" eaLnBrk="1" hangingPunct="1">
              <a:lnSpc>
                <a:spcPct val="180000"/>
              </a:lnSpc>
              <a:spcBef>
                <a:spcPct val="0"/>
              </a:spcBef>
              <a:buFontTx/>
              <a:buNone/>
            </a:pPr>
            <a:r>
              <a:rPr lang="pt-BR" altLang="pt-BR" sz="2400" b="1">
                <a:solidFill>
                  <a:srgbClr val="FFFF00"/>
                </a:solidFill>
                <a:latin typeface="Arial" panose="020B0604020202020204" pitchFamily="34" charset="0"/>
              </a:rPr>
              <a:t> (PAED 2020 - 2039)</a:t>
            </a:r>
          </a:p>
          <a:p>
            <a:pPr algn="ctr" eaLnBrk="1" hangingPunct="1">
              <a:lnSpc>
                <a:spcPct val="180000"/>
              </a:lnSpc>
              <a:spcBef>
                <a:spcPct val="0"/>
              </a:spcBef>
              <a:buFontTx/>
              <a:buNone/>
            </a:pPr>
            <a:r>
              <a:rPr lang="pt-BR" altLang="pt-BR" sz="1400">
                <a:solidFill>
                  <a:srgbClr val="FFFFFF"/>
                </a:solidFill>
                <a:latin typeface="Arial" panose="020B0604020202020204" pitchFamily="34" charset="0"/>
              </a:rPr>
              <a:t>( Atualização 2018 )</a:t>
            </a:r>
            <a:endParaRPr lang="pt-BR" altLang="pt-BR" sz="1400" b="1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pic>
        <p:nvPicPr>
          <p:cNvPr id="41987" name="Picture 51" descr="DOMEMAER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808080"/>
              </a:clrFrom>
              <a:clrTo>
                <a:srgbClr val="80808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80963"/>
            <a:ext cx="928688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20">
            <a:extLst/>
          </p:cNvPr>
          <p:cNvSpPr/>
          <p:nvPr/>
        </p:nvSpPr>
        <p:spPr>
          <a:xfrm>
            <a:off x="1763713" y="260350"/>
            <a:ext cx="6840537" cy="571500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sz="2400" b="1" dirty="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rPr>
              <a:t>ESTADO-MAIOR DA AERONÁUTICA</a:t>
            </a:r>
            <a:endParaRPr lang="pt-BR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ヒラギノ明朝 ProN W3"/>
              <a:cs typeface="ヒラギノ明朝 ProN W3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3429000"/>
            <a:ext cx="2696849" cy="1143464"/>
          </a:xfrm>
          <a:prstGeom prst="rect">
            <a:avLst/>
          </a:prstGeom>
          <a:effectLst>
            <a:glow rad="127000">
              <a:schemeClr val="accent6">
                <a:lumMod val="60000"/>
                <a:lumOff val="40000"/>
              </a:schemeClr>
            </a:glow>
          </a:effec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052736"/>
            <a:ext cx="3751075" cy="1728192"/>
          </a:xfrm>
          <a:prstGeom prst="rect">
            <a:avLst/>
          </a:prstGeom>
          <a:effectLst>
            <a:glow rad="127000">
              <a:schemeClr val="accent2">
                <a:lumMod val="60000"/>
                <a:lumOff val="40000"/>
              </a:schemeClr>
            </a:glow>
          </a:effectLst>
        </p:spPr>
      </p:pic>
      <p:pic>
        <p:nvPicPr>
          <p:cNvPr id="41991" name="Imagem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50" y="4941888"/>
            <a:ext cx="233362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068" y="4509120"/>
            <a:ext cx="2209428" cy="2040039"/>
          </a:xfrm>
          <a:prstGeom prst="rect">
            <a:avLst/>
          </a:prstGeom>
          <a:effectLst>
            <a:glow rad="127000">
              <a:schemeClr val="accent6">
                <a:lumMod val="60000"/>
                <a:lumOff val="40000"/>
              </a:schemeClr>
            </a:glow>
          </a:effectLst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15616" y="908720"/>
            <a:ext cx="3528392" cy="1810893"/>
          </a:xfrm>
          <a:prstGeom prst="rect">
            <a:avLst/>
          </a:prstGeom>
          <a:effectLst>
            <a:glow rad="127000">
              <a:schemeClr val="accent2">
                <a:lumMod val="60000"/>
                <a:lumOff val="40000"/>
              </a:schemeClr>
            </a:glow>
          </a:effectLst>
        </p:spPr>
      </p:pic>
      <p:pic>
        <p:nvPicPr>
          <p:cNvPr id="41994" name="Imagem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327400"/>
            <a:ext cx="2487613" cy="1757363"/>
          </a:xfrm>
          <a:prstGeom prst="rect">
            <a:avLst/>
          </a:prstGeom>
          <a:noFill/>
          <a:ln w="57150">
            <a:solidFill>
              <a:srgbClr val="000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645" y="5157192"/>
            <a:ext cx="2222515" cy="1521468"/>
          </a:xfrm>
          <a:prstGeom prst="rect">
            <a:avLst/>
          </a:prstGeom>
          <a:ln w="57150">
            <a:solidFill>
              <a:schemeClr val="tx1"/>
            </a:solidFill>
          </a:ln>
          <a:effectLst>
            <a:glow rad="127000">
              <a:schemeClr val="accent1">
                <a:lumMod val="75000"/>
              </a:schemeClr>
            </a:glow>
          </a:effectLst>
        </p:spPr>
      </p:pic>
    </p:spTree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20">
            <a:extLst/>
          </p:cNvPr>
          <p:cNvSpPr/>
          <p:nvPr/>
        </p:nvSpPr>
        <p:spPr>
          <a:xfrm>
            <a:off x="1763713" y="260350"/>
            <a:ext cx="6840537" cy="571500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rPr>
              <a:t>ESTADO-MAIOR DA AERONÁUTICA</a:t>
            </a:r>
            <a:endParaRPr lang="pt-BR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ヒラギノ明朝 ProN W3"/>
              <a:cs typeface="ヒラギノ明朝 ProN W3"/>
            </a:endParaRPr>
          </a:p>
        </p:txBody>
      </p:sp>
      <p:sp>
        <p:nvSpPr>
          <p:cNvPr id="29699" name="CaixaDeTexto 2"/>
          <p:cNvSpPr txBox="1">
            <a:spLocks noChangeArrowheads="1"/>
          </p:cNvSpPr>
          <p:nvPr/>
        </p:nvSpPr>
        <p:spPr bwMode="auto">
          <a:xfrm>
            <a:off x="107950" y="1125538"/>
            <a:ext cx="8928100" cy="560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pt-BR" altLang="pt-BR" sz="1800" dirty="0">
                <a:latin typeface="Arial" panose="020B0604020202020204" pitchFamily="34" charset="0"/>
              </a:rPr>
              <a:t>	</a:t>
            </a:r>
            <a:r>
              <a:rPr lang="pt-BR" sz="2800" b="1" dirty="0">
                <a:solidFill>
                  <a:srgbClr val="FFC000"/>
                </a:solidFill>
              </a:rPr>
              <a:t>PAED – FAB 2020 - 2039</a:t>
            </a:r>
            <a:endParaRPr lang="pt-BR" sz="1800" b="1" dirty="0">
              <a:solidFill>
                <a:srgbClr val="FFC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lang="pt-BR" altLang="pt-BR" sz="1800" dirty="0">
              <a:latin typeface="Arial" panose="020B0604020202020204" pitchFamily="34" charset="0"/>
            </a:endParaRPr>
          </a:p>
          <a:p>
            <a:pPr marL="342900" indent="-342900" algn="just">
              <a:spcBef>
                <a:spcPct val="0"/>
              </a:spcBef>
              <a:buFontTx/>
              <a:buChar char="-"/>
              <a:defRPr/>
            </a:pPr>
            <a:r>
              <a:rPr lang="pt-BR" altLang="pt-BR" sz="2400" b="1" dirty="0">
                <a:solidFill>
                  <a:srgbClr val="FFFF00"/>
                </a:solidFill>
                <a:latin typeface="Arial" panose="020B0604020202020204" pitchFamily="34" charset="0"/>
              </a:rPr>
              <a:t>7 Projetos:</a:t>
            </a:r>
            <a:endParaRPr lang="pt-BR" altLang="pt-BR" sz="2400" dirty="0"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pt-BR" altLang="pt-BR" sz="1800" dirty="0"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  <a:spcAft>
                <a:spcPts val="2400"/>
              </a:spcAft>
              <a:buFont typeface="Arial" panose="020B0604020202020204" pitchFamily="34" charset="0"/>
              <a:buNone/>
              <a:defRPr/>
            </a:pPr>
            <a:r>
              <a:rPr lang="pt-BR" altLang="pt-BR" sz="1600" dirty="0">
                <a:latin typeface="Arial" panose="020B0604020202020204" pitchFamily="34" charset="0"/>
              </a:rPr>
              <a:t>1- OBTENÇÃO DA CAPACIDADE OPERACIONAL PLENA </a:t>
            </a:r>
          </a:p>
          <a:p>
            <a:pPr algn="just">
              <a:spcBef>
                <a:spcPct val="0"/>
              </a:spcBef>
              <a:spcAft>
                <a:spcPts val="2400"/>
              </a:spcAft>
              <a:buFont typeface="Arial" panose="020B0604020202020204" pitchFamily="34" charset="0"/>
              <a:buNone/>
              <a:defRPr/>
            </a:pPr>
            <a:r>
              <a:rPr lang="pt-BR" altLang="pt-BR" sz="1600" dirty="0">
                <a:latin typeface="Arial" panose="020B0604020202020204" pitchFamily="34" charset="0"/>
              </a:rPr>
              <a:t>2- ENSINO E APOIO AO PESSOAL</a:t>
            </a:r>
          </a:p>
          <a:p>
            <a:pPr algn="just">
              <a:spcBef>
                <a:spcPct val="0"/>
              </a:spcBef>
              <a:spcAft>
                <a:spcPts val="2400"/>
              </a:spcAft>
              <a:buFont typeface="Arial" panose="020B0604020202020204" pitchFamily="34" charset="0"/>
              <a:buNone/>
              <a:defRPr/>
            </a:pPr>
            <a:r>
              <a:rPr lang="pt-BR" altLang="pt-BR" sz="1600" dirty="0">
                <a:latin typeface="Arial" panose="020B0604020202020204" pitchFamily="34" charset="0"/>
              </a:rPr>
              <a:t>3- GESTÃO ORGANIZACIONAL E OPERACIONAL DO COMAER</a:t>
            </a:r>
          </a:p>
          <a:p>
            <a:pPr algn="just">
              <a:spcBef>
                <a:spcPct val="0"/>
              </a:spcBef>
              <a:spcAft>
                <a:spcPts val="2400"/>
              </a:spcAft>
              <a:buFont typeface="Arial" panose="020B0604020202020204" pitchFamily="34" charset="0"/>
              <a:buNone/>
              <a:defRPr/>
            </a:pPr>
            <a:r>
              <a:rPr lang="pt-BR" altLang="pt-BR" sz="1600" dirty="0">
                <a:latin typeface="Arial" panose="020B0604020202020204" pitchFamily="34" charset="0"/>
              </a:rPr>
              <a:t>4- CAPACITAÇÃO CIENTÍFICO-TECNOLÓGICA DA AERONÁUTICA</a:t>
            </a:r>
          </a:p>
          <a:p>
            <a:pPr algn="just">
              <a:spcBef>
                <a:spcPct val="0"/>
              </a:spcBef>
              <a:spcAft>
                <a:spcPts val="2400"/>
              </a:spcAft>
              <a:buFont typeface="Arial" panose="020B0604020202020204" pitchFamily="34" charset="0"/>
              <a:buNone/>
              <a:defRPr/>
            </a:pPr>
            <a:r>
              <a:rPr lang="pt-BR" altLang="pt-BR" sz="1600" dirty="0">
                <a:latin typeface="Arial" panose="020B0604020202020204" pitchFamily="34" charset="0"/>
              </a:rPr>
              <a:t>5- CAPACITAÇÃO OPERACIONAL DA FAB</a:t>
            </a:r>
          </a:p>
          <a:p>
            <a:pPr algn="just">
              <a:spcBef>
                <a:spcPct val="0"/>
              </a:spcBef>
              <a:spcAft>
                <a:spcPts val="2400"/>
              </a:spcAft>
              <a:buFont typeface="Arial" panose="020B0604020202020204" pitchFamily="34" charset="0"/>
              <a:buNone/>
              <a:defRPr/>
            </a:pPr>
            <a:r>
              <a:rPr lang="pt-BR" altLang="pt-BR" sz="1600" dirty="0">
                <a:latin typeface="Arial" panose="020B0604020202020204" pitchFamily="34" charset="0"/>
              </a:rPr>
              <a:t>6- CONTROLE DO ESPAÇO AÉREO</a:t>
            </a:r>
          </a:p>
          <a:p>
            <a:pPr algn="just">
              <a:spcBef>
                <a:spcPct val="0"/>
              </a:spcBef>
              <a:spcAft>
                <a:spcPts val="2400"/>
              </a:spcAft>
              <a:buFont typeface="Arial" panose="020B0604020202020204" pitchFamily="34" charset="0"/>
              <a:buNone/>
              <a:defRPr/>
            </a:pPr>
            <a:r>
              <a:rPr lang="pt-BR" altLang="pt-BR" sz="1600" dirty="0">
                <a:latin typeface="Arial" panose="020B0604020202020204" pitchFamily="34" charset="0"/>
              </a:rPr>
              <a:t>7- FORTALECIMENTO DA INDÚSTRIA AEROESPACIAL E DE DEFESA BRASILEIRA</a:t>
            </a:r>
          </a:p>
          <a:p>
            <a:pPr algn="just">
              <a:spcBef>
                <a:spcPct val="0"/>
              </a:spcBef>
              <a:buFontTx/>
              <a:buNone/>
              <a:defRPr/>
            </a:pPr>
            <a:r>
              <a:rPr lang="pt-BR" altLang="pt-BR" sz="1800" dirty="0">
                <a:latin typeface="Arial" panose="020B0604020202020204" pitchFamily="34" charset="0"/>
              </a:rPr>
              <a:t>		</a:t>
            </a:r>
          </a:p>
        </p:txBody>
      </p:sp>
    </p:spTree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20">
            <a:extLst/>
          </p:cNvPr>
          <p:cNvSpPr/>
          <p:nvPr/>
        </p:nvSpPr>
        <p:spPr>
          <a:xfrm>
            <a:off x="1763713" y="260350"/>
            <a:ext cx="6840537" cy="571500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rPr>
              <a:t>ESTADO-MAIOR DA AERONÁUTICA</a:t>
            </a:r>
            <a:endParaRPr lang="pt-BR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ヒラギノ明朝 ProN W3"/>
              <a:cs typeface="ヒラギノ明朝 ProN W3"/>
            </a:endParaRPr>
          </a:p>
        </p:txBody>
      </p:sp>
      <p:sp>
        <p:nvSpPr>
          <p:cNvPr id="29699" name="CaixaDeTexto 2"/>
          <p:cNvSpPr txBox="1">
            <a:spLocks noChangeArrowheads="1"/>
          </p:cNvSpPr>
          <p:nvPr/>
        </p:nvSpPr>
        <p:spPr bwMode="auto">
          <a:xfrm>
            <a:off x="179388" y="836613"/>
            <a:ext cx="7489825" cy="663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pt-BR" sz="2400" b="1" dirty="0">
                <a:solidFill>
                  <a:srgbClr val="FFC000"/>
                </a:solidFill>
              </a:rPr>
              <a:t>PAED – FAB 2020 – 2039</a:t>
            </a:r>
          </a:p>
          <a:p>
            <a:pPr algn="ctr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pt-BR" altLang="pt-BR" sz="2400" b="1" dirty="0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spcAft>
                <a:spcPts val="1800"/>
              </a:spcAft>
              <a:buFontTx/>
              <a:buChar char="-"/>
              <a:defRPr/>
            </a:pPr>
            <a:r>
              <a:rPr lang="pt-BR" altLang="pt-BR" sz="2400" b="1" dirty="0">
                <a:solidFill>
                  <a:srgbClr val="FFFF00"/>
                </a:solidFill>
                <a:latin typeface="Arial" panose="020B0604020202020204" pitchFamily="34" charset="0"/>
              </a:rPr>
              <a:t>28 Subprojetos:</a:t>
            </a:r>
            <a:endParaRPr lang="pt-BR" altLang="pt-BR" sz="1800" b="1" dirty="0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None/>
              <a:defRPr/>
            </a:pPr>
            <a:r>
              <a:rPr lang="pt-BR" altLang="pt-BR" sz="1600" b="1" dirty="0">
                <a:latin typeface="Arial" panose="020B0604020202020204" pitchFamily="34" charset="0"/>
              </a:rPr>
              <a:t>1- OBTENÇÃO DA CAPACIDADE OPERACIONAL PLENA  </a:t>
            </a:r>
            <a:r>
              <a:rPr lang="pt-BR" altLang="pt-BR" sz="1800" dirty="0">
                <a:solidFill>
                  <a:srgbClr val="FFC000"/>
                </a:solidFill>
                <a:latin typeface="Arial" panose="020B0604020202020204" pitchFamily="34" charset="0"/>
              </a:rPr>
              <a:t>(4)</a:t>
            </a:r>
            <a:endParaRPr lang="pt-BR" altLang="pt-BR" sz="1600" dirty="0"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altLang="pt-BR" sz="1600" dirty="0">
                <a:latin typeface="Arial" panose="020B0604020202020204" pitchFamily="34" charset="0"/>
              </a:rPr>
              <a:t>   - MODERNIZAÇÃO DE AERONAVES EM ANDAMENTO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pt-BR" altLang="pt-BR" sz="1600" dirty="0">
                <a:latin typeface="Arial" panose="020B0604020202020204" pitchFamily="34" charset="0"/>
              </a:rPr>
              <a:t>   - RECOMPOSIÇÃO DO ESTOQUE DE ARMAMENTO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pt-BR" altLang="pt-BR" sz="1600" dirty="0">
                <a:latin typeface="Arial" panose="020B0604020202020204" pitchFamily="34" charset="0"/>
              </a:rPr>
              <a:t>   - RECUPERAÇÃO DA DISPONIBILIDADE DAS AERONAVES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pt-BR" altLang="pt-BR" sz="1600" dirty="0">
                <a:latin typeface="Arial" panose="020B0604020202020204" pitchFamily="34" charset="0"/>
              </a:rPr>
              <a:t>   - RECUPERAÇÃO DA OPERACIONALIDADE DOS PILOTOS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pt-BR" altLang="pt-BR" sz="1600" dirty="0">
              <a:latin typeface="Arial" panose="020B0604020202020204" pitchFamily="34" charset="0"/>
            </a:endParaRPr>
          </a:p>
          <a:p>
            <a:pPr>
              <a:spcBef>
                <a:spcPts val="1800"/>
              </a:spcBef>
              <a:spcAft>
                <a:spcPts val="1800"/>
              </a:spcAft>
              <a:buFont typeface="Arial" panose="020B0604020202020204" pitchFamily="34" charset="0"/>
              <a:buNone/>
              <a:defRPr/>
            </a:pPr>
            <a:r>
              <a:rPr lang="pt-BR" altLang="pt-BR" sz="1600" b="1" dirty="0">
                <a:latin typeface="Arial" panose="020B0604020202020204" pitchFamily="34" charset="0"/>
              </a:rPr>
              <a:t>2- ENSINO E APOIO AO PESSOAL</a:t>
            </a:r>
            <a:r>
              <a:rPr lang="pt-BR" altLang="pt-BR" sz="1600" dirty="0">
                <a:latin typeface="Arial" panose="020B0604020202020204" pitchFamily="34" charset="0"/>
              </a:rPr>
              <a:t> </a:t>
            </a:r>
            <a:r>
              <a:rPr lang="pt-BR" altLang="pt-BR" sz="1600" dirty="0">
                <a:solidFill>
                  <a:srgbClr val="FFC000"/>
                </a:solidFill>
                <a:latin typeface="Arial" panose="020B0604020202020204" pitchFamily="34" charset="0"/>
              </a:rPr>
              <a:t>(4)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pt-BR" altLang="pt-BR" sz="1600" dirty="0">
                <a:latin typeface="Arial" panose="020B0604020202020204" pitchFamily="34" charset="0"/>
              </a:rPr>
              <a:t>   - MEDICINA AEROESPACIAL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pt-BR" altLang="pt-BR" sz="1600" dirty="0">
                <a:latin typeface="Arial" panose="020B0604020202020204" pitchFamily="34" charset="0"/>
              </a:rPr>
              <a:t>   - INFRAESTRUTURA DE ENSINO </a:t>
            </a:r>
            <a:endParaRPr lang="pt-BR" altLang="pt-BR" sz="1600" dirty="0">
              <a:solidFill>
                <a:srgbClr val="FFC000"/>
              </a:solidFill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pt-BR" altLang="pt-BR" sz="1600" dirty="0">
                <a:solidFill>
                  <a:srgbClr val="FFC000"/>
                </a:solidFill>
                <a:latin typeface="Arial" panose="020B0604020202020204" pitchFamily="34" charset="0"/>
              </a:rPr>
              <a:t>   </a:t>
            </a:r>
            <a:r>
              <a:rPr lang="pt-BR" altLang="pt-BR" sz="1600" dirty="0">
                <a:latin typeface="Arial" panose="020B0604020202020204" pitchFamily="34" charset="0"/>
              </a:rPr>
              <a:t>- MOBILIDADE OPERACIONAL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pt-BR" altLang="pt-BR" sz="1600" dirty="0">
                <a:latin typeface="Arial" panose="020B0604020202020204" pitchFamily="34" charset="0"/>
              </a:rPr>
              <a:t>   - MORADIA E ASSISTÊNCIA MÉDICO-HOSPITALAR</a:t>
            </a:r>
          </a:p>
          <a:p>
            <a:pPr algn="just">
              <a:spcBef>
                <a:spcPct val="0"/>
              </a:spcBef>
              <a:buFontTx/>
              <a:buNone/>
              <a:defRPr/>
            </a:pPr>
            <a:endParaRPr lang="pt-BR" altLang="pt-BR" sz="1800" dirty="0"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  <a:buFontTx/>
              <a:buNone/>
              <a:defRPr/>
            </a:pPr>
            <a:r>
              <a:rPr lang="pt-BR" altLang="pt-BR" sz="1800" dirty="0">
                <a:latin typeface="Arial" panose="020B0604020202020204" pitchFamily="34" charset="0"/>
              </a:rPr>
              <a:t>	</a:t>
            </a:r>
          </a:p>
          <a:p>
            <a:pPr algn="just">
              <a:spcBef>
                <a:spcPct val="0"/>
              </a:spcBef>
              <a:buFontTx/>
              <a:buNone/>
              <a:defRPr/>
            </a:pPr>
            <a:r>
              <a:rPr lang="pt-BR" altLang="pt-BR" sz="1800" dirty="0">
                <a:latin typeface="Arial" panose="020B0604020202020204" pitchFamily="34" charset="0"/>
              </a:rPr>
              <a:t>		</a:t>
            </a:r>
          </a:p>
        </p:txBody>
      </p:sp>
      <p:pic>
        <p:nvPicPr>
          <p:cNvPr id="45060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1320800"/>
            <a:ext cx="2089150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2781300"/>
            <a:ext cx="1931988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2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4125913"/>
            <a:ext cx="1871662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3" name="Image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4168775"/>
            <a:ext cx="2049462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4" name="Imagem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388" y="5484813"/>
            <a:ext cx="1993900" cy="132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5" name="Imagem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6775" y="5345113"/>
            <a:ext cx="1892300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96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96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96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96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6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6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96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96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20">
            <a:extLst/>
          </p:cNvPr>
          <p:cNvSpPr/>
          <p:nvPr/>
        </p:nvSpPr>
        <p:spPr>
          <a:xfrm>
            <a:off x="1763713" y="260350"/>
            <a:ext cx="6840537" cy="571500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rPr>
              <a:t>ESTADO-MAIOR DA AERONÁUTICA</a:t>
            </a:r>
            <a:endParaRPr lang="pt-BR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ヒラギノ明朝 ProN W3"/>
              <a:cs typeface="ヒラギノ明朝 ProN W3"/>
            </a:endParaRPr>
          </a:p>
        </p:txBody>
      </p:sp>
      <p:sp>
        <p:nvSpPr>
          <p:cNvPr id="46083" name="CaixaDeTexto 2"/>
          <p:cNvSpPr txBox="1">
            <a:spLocks noChangeArrowheads="1"/>
          </p:cNvSpPr>
          <p:nvPr/>
        </p:nvSpPr>
        <p:spPr bwMode="auto">
          <a:xfrm>
            <a:off x="215900" y="981075"/>
            <a:ext cx="8748713" cy="584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pt-BR" altLang="pt-BR" sz="1400" b="1">
                <a:latin typeface="Arial" panose="020B0604020202020204" pitchFamily="34" charset="0"/>
              </a:rPr>
              <a:t>3- GESTÃO ORGANIZACIONAL E OPERACIONAL DO COMAER </a:t>
            </a:r>
            <a:r>
              <a:rPr lang="pt-BR" altLang="pt-BR" sz="1400">
                <a:solidFill>
                  <a:srgbClr val="FFC000"/>
                </a:solidFill>
                <a:latin typeface="Arial" panose="020B0604020202020204" pitchFamily="34" charset="0"/>
              </a:rPr>
              <a:t>(2)</a:t>
            </a:r>
          </a:p>
          <a:p>
            <a:pPr algn="just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pt-BR" altLang="pt-BR" sz="1400">
                <a:latin typeface="Arial" panose="020B0604020202020204" pitchFamily="34" charset="0"/>
              </a:rPr>
              <a:t>   - LOGÍSTICA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pt-BR" altLang="pt-BR" sz="1400">
                <a:latin typeface="Arial" panose="020B0604020202020204" pitchFamily="34" charset="0"/>
              </a:rPr>
              <a:t>   - REESTRUTURAÇÃO DE INSTALAÇÕES</a:t>
            </a:r>
          </a:p>
          <a:p>
            <a:pPr algn="just">
              <a:spcBef>
                <a:spcPts val="1800"/>
              </a:spcBef>
              <a:spcAft>
                <a:spcPts val="600"/>
              </a:spcAft>
              <a:buFontTx/>
              <a:buNone/>
            </a:pPr>
            <a:r>
              <a:rPr lang="pt-BR" altLang="pt-BR" sz="1400" b="1">
                <a:latin typeface="Arial" panose="020B0604020202020204" pitchFamily="34" charset="0"/>
              </a:rPr>
              <a:t>4- CAPACITAÇÃO CIENTÍFICO-TECNOLÓGICA DA AERONÁUTICA </a:t>
            </a:r>
            <a:r>
              <a:rPr lang="pt-BR" altLang="pt-BR" sz="1400">
                <a:solidFill>
                  <a:srgbClr val="FFC000"/>
                </a:solidFill>
                <a:latin typeface="Arial" panose="020B0604020202020204" pitchFamily="34" charset="0"/>
              </a:rPr>
              <a:t>(3)</a:t>
            </a:r>
          </a:p>
          <a:p>
            <a:pPr algn="just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pt-BR" altLang="pt-BR" sz="1400">
                <a:latin typeface="Arial" panose="020B0604020202020204" pitchFamily="34" charset="0"/>
              </a:rPr>
              <a:t>   - DESENVOLVIMENTO DE AERONAVES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pt-BR" altLang="pt-BR" sz="1400">
                <a:latin typeface="Arial" panose="020B0604020202020204" pitchFamily="34" charset="0"/>
              </a:rPr>
              <a:t>   - PESQUISA E DESENVOLVIMENTO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pt-BR" altLang="pt-BR" sz="1400">
                <a:latin typeface="Arial" panose="020B0604020202020204" pitchFamily="34" charset="0"/>
              </a:rPr>
              <a:t>   - PRODUTOS DE INTERESSE DA DEFESA</a:t>
            </a:r>
          </a:p>
          <a:p>
            <a:pPr algn="just">
              <a:spcBef>
                <a:spcPts val="180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pt-BR" altLang="pt-BR" sz="1400" b="1">
                <a:latin typeface="Arial" panose="020B0604020202020204" pitchFamily="34" charset="0"/>
              </a:rPr>
              <a:t>5- CAPACITAÇÃO OPERACIONAL DA FAB </a:t>
            </a:r>
            <a:r>
              <a:rPr lang="pt-BR" altLang="pt-BR" sz="1400">
                <a:solidFill>
                  <a:srgbClr val="FFC000"/>
                </a:solidFill>
                <a:latin typeface="Arial" panose="020B0604020202020204" pitchFamily="34" charset="0"/>
              </a:rPr>
              <a:t>(13)</a:t>
            </a:r>
          </a:p>
          <a:p>
            <a:pPr algn="just">
              <a:spcBef>
                <a:spcPct val="0"/>
              </a:spcBef>
              <a:spcAft>
                <a:spcPts val="200"/>
              </a:spcAft>
              <a:buFont typeface="Arial" panose="020B0604020202020204" pitchFamily="34" charset="0"/>
              <a:buNone/>
            </a:pPr>
            <a:r>
              <a:rPr lang="pt-BR" altLang="pt-BR" sz="1400">
                <a:latin typeface="Arial" panose="020B0604020202020204" pitchFamily="34" charset="0"/>
              </a:rPr>
              <a:t>   - AERONAVE DE CAÇA MULTIMISSÃO (F-X2)</a:t>
            </a:r>
          </a:p>
          <a:p>
            <a:pPr algn="just">
              <a:spcBef>
                <a:spcPct val="0"/>
              </a:spcBef>
              <a:spcAft>
                <a:spcPts val="200"/>
              </a:spcAft>
              <a:buFontTx/>
              <a:buNone/>
            </a:pPr>
            <a:r>
              <a:rPr lang="pt-BR" altLang="pt-BR" sz="1400">
                <a:latin typeface="Arial" panose="020B0604020202020204" pitchFamily="34" charset="0"/>
              </a:rPr>
              <a:t>   - AERONAVE DE TRANSPORTE KC-390 – AQUISIÇÃO</a:t>
            </a:r>
          </a:p>
          <a:p>
            <a:pPr algn="just">
              <a:spcBef>
                <a:spcPct val="0"/>
              </a:spcBef>
              <a:spcAft>
                <a:spcPts val="200"/>
              </a:spcAft>
              <a:buFontTx/>
              <a:buNone/>
            </a:pPr>
            <a:r>
              <a:rPr lang="pt-BR" altLang="pt-BR" sz="1400">
                <a:latin typeface="Arial" panose="020B0604020202020204" pitchFamily="34" charset="0"/>
              </a:rPr>
              <a:t>   - A</a:t>
            </a:r>
            <a:r>
              <a:rPr lang="pt-BR" altLang="pt-BR" sz="1400">
                <a:solidFill>
                  <a:schemeClr val="bg1"/>
                </a:solidFill>
                <a:latin typeface="Arial" panose="020B0604020202020204" pitchFamily="34" charset="0"/>
              </a:rPr>
              <a:t>ERONAVE PESADA DE CARGA E REABASTECIMENTO E TRANSP. PRESIDENCIAL (KC-X2/VC-X2)</a:t>
            </a:r>
            <a:r>
              <a:rPr lang="pt-BR" altLang="pt-BR" sz="1400">
                <a:latin typeface="Arial" panose="020B0604020202020204" pitchFamily="34" charset="0"/>
              </a:rPr>
              <a:t> </a:t>
            </a:r>
          </a:p>
          <a:p>
            <a:pPr algn="just">
              <a:spcBef>
                <a:spcPct val="0"/>
              </a:spcBef>
              <a:spcAft>
                <a:spcPts val="200"/>
              </a:spcAft>
              <a:buFontTx/>
              <a:buNone/>
            </a:pPr>
            <a:r>
              <a:rPr lang="pt-BR" altLang="pt-BR" sz="1400">
                <a:latin typeface="Arial" panose="020B0604020202020204" pitchFamily="34" charset="0"/>
              </a:rPr>
              <a:t>   - </a:t>
            </a:r>
            <a:r>
              <a:rPr lang="es-ES" altLang="pt-BR" sz="1400">
                <a:latin typeface="Arial" panose="020B0604020202020204" pitchFamily="34" charset="0"/>
              </a:rPr>
              <a:t>AERONAVE PESADA DE CARGA (C-X2)</a:t>
            </a:r>
          </a:p>
          <a:p>
            <a:pPr algn="just">
              <a:spcBef>
                <a:spcPct val="0"/>
              </a:spcBef>
              <a:spcAft>
                <a:spcPts val="200"/>
              </a:spcAft>
              <a:buFontTx/>
              <a:buNone/>
            </a:pPr>
            <a:r>
              <a:rPr lang="es-ES" altLang="pt-BR" sz="1400">
                <a:latin typeface="Arial" panose="020B0604020202020204" pitchFamily="34" charset="0"/>
              </a:rPr>
              <a:t>   - AERONAVES DE ASAS ROTATIVAS</a:t>
            </a:r>
          </a:p>
          <a:p>
            <a:pPr algn="just">
              <a:spcBef>
                <a:spcPct val="0"/>
              </a:spcBef>
              <a:spcAft>
                <a:spcPts val="200"/>
              </a:spcAft>
              <a:buFontTx/>
              <a:buNone/>
            </a:pPr>
            <a:r>
              <a:rPr lang="es-ES" altLang="pt-BR" sz="1400">
                <a:latin typeface="Arial" panose="020B0604020202020204" pitchFamily="34" charset="0"/>
              </a:rPr>
              <a:t>   - </a:t>
            </a:r>
            <a:r>
              <a:rPr lang="pt-BR" altLang="pt-BR" sz="1400">
                <a:latin typeface="Arial" panose="020B0604020202020204" pitchFamily="34" charset="0"/>
              </a:rPr>
              <a:t>AERONAVES DE BUSCA E SALVAMENTO</a:t>
            </a:r>
          </a:p>
          <a:p>
            <a:pPr algn="just">
              <a:spcBef>
                <a:spcPct val="0"/>
              </a:spcBef>
              <a:spcAft>
                <a:spcPts val="200"/>
              </a:spcAft>
              <a:buFontTx/>
              <a:buNone/>
            </a:pPr>
            <a:r>
              <a:rPr lang="pt-BR" altLang="pt-BR" sz="1400">
                <a:latin typeface="Arial" panose="020B0604020202020204" pitchFamily="34" charset="0"/>
              </a:rPr>
              <a:t>   - AERONAVES DE INSTRUÇÃO</a:t>
            </a:r>
          </a:p>
          <a:p>
            <a:pPr algn="just">
              <a:spcBef>
                <a:spcPct val="0"/>
              </a:spcBef>
              <a:spcAft>
                <a:spcPts val="200"/>
              </a:spcAft>
              <a:buFontTx/>
              <a:buNone/>
            </a:pPr>
            <a:r>
              <a:rPr lang="pt-BR" altLang="pt-BR" sz="1400">
                <a:latin typeface="Arial" panose="020B0604020202020204" pitchFamily="34" charset="0"/>
              </a:rPr>
              <a:t>   - AERONAVES DE PATRULHA MARÍTIMA (P-X2)</a:t>
            </a:r>
          </a:p>
          <a:p>
            <a:pPr algn="just">
              <a:spcBef>
                <a:spcPct val="0"/>
              </a:spcBef>
              <a:spcAft>
                <a:spcPts val="200"/>
              </a:spcAft>
              <a:buFontTx/>
              <a:buNone/>
            </a:pPr>
            <a:r>
              <a:rPr lang="pt-BR" altLang="pt-BR" sz="1400">
                <a:latin typeface="Arial" panose="020B0604020202020204" pitchFamily="34" charset="0"/>
              </a:rPr>
              <a:t>   - AERONAVES DE TRANSPORTE E INSPEÇÃO EM VOO</a:t>
            </a:r>
          </a:p>
          <a:p>
            <a:pPr algn="just">
              <a:spcBef>
                <a:spcPct val="0"/>
              </a:spcBef>
              <a:spcAft>
                <a:spcPts val="200"/>
              </a:spcAft>
              <a:buFontTx/>
              <a:buNone/>
            </a:pPr>
            <a:r>
              <a:rPr lang="pt-BR" altLang="pt-BR" sz="1400">
                <a:latin typeface="Arial" panose="020B0604020202020204" pitchFamily="34" charset="0"/>
              </a:rPr>
              <a:t>   - AERONAVES REMOTAMENTE PILOTADAS (ARP)</a:t>
            </a:r>
          </a:p>
          <a:p>
            <a:pPr algn="just">
              <a:spcBef>
                <a:spcPct val="0"/>
              </a:spcBef>
              <a:spcAft>
                <a:spcPts val="200"/>
              </a:spcAft>
              <a:buFontTx/>
              <a:buNone/>
            </a:pPr>
            <a:r>
              <a:rPr lang="pt-BR" altLang="pt-BR" sz="1400">
                <a:latin typeface="Arial" panose="020B0604020202020204" pitchFamily="34" charset="0"/>
              </a:rPr>
              <a:t>   - HELICÓPTERO MÉDIO DE EMPREGO GERAL (HX-BR)</a:t>
            </a:r>
          </a:p>
          <a:p>
            <a:pPr algn="just">
              <a:spcBef>
                <a:spcPct val="0"/>
              </a:spcBef>
              <a:spcAft>
                <a:spcPts val="200"/>
              </a:spcAft>
              <a:buFontTx/>
              <a:buNone/>
            </a:pPr>
            <a:r>
              <a:rPr lang="pt-BR" altLang="pt-BR" sz="1400">
                <a:latin typeface="Arial" panose="020B0604020202020204" pitchFamily="34" charset="0"/>
              </a:rPr>
              <a:t>   - SEGURANÇA TERRESTRE</a:t>
            </a:r>
          </a:p>
          <a:p>
            <a:pPr algn="just">
              <a:spcBef>
                <a:spcPct val="0"/>
              </a:spcBef>
              <a:spcAft>
                <a:spcPts val="200"/>
              </a:spcAft>
              <a:buFontTx/>
              <a:buNone/>
            </a:pPr>
            <a:r>
              <a:rPr lang="pt-BR" altLang="pt-BR" sz="1400">
                <a:latin typeface="Arial" panose="020B0604020202020204" pitchFamily="34" charset="0"/>
              </a:rPr>
              <a:t>   - SISTEMAS BÉLICOS</a:t>
            </a:r>
          </a:p>
        </p:txBody>
      </p:sp>
      <p:pic>
        <p:nvPicPr>
          <p:cNvPr id="46084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00" y="5527675"/>
            <a:ext cx="1733550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524375"/>
            <a:ext cx="2016125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300" y="908050"/>
            <a:ext cx="1936750" cy="139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7" name="Image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2108200"/>
            <a:ext cx="2273300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8" name="Imagem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74913"/>
            <a:ext cx="2452688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6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6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6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6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60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60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60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60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60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60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60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60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608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608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608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608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608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608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608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608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608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608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608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608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608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608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608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608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20">
            <a:extLst/>
          </p:cNvPr>
          <p:cNvSpPr/>
          <p:nvPr/>
        </p:nvSpPr>
        <p:spPr>
          <a:xfrm>
            <a:off x="1763713" y="260350"/>
            <a:ext cx="6840537" cy="571500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rPr>
              <a:t>ESTADO-MAIOR DA AERONÁUTICA</a:t>
            </a:r>
            <a:endParaRPr lang="pt-BR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ヒラギノ明朝 ProN W3"/>
              <a:cs typeface="ヒラギノ明朝 ProN W3"/>
            </a:endParaRPr>
          </a:p>
        </p:txBody>
      </p:sp>
      <p:sp>
        <p:nvSpPr>
          <p:cNvPr id="47107" name="CaixaDeTexto 2"/>
          <p:cNvSpPr txBox="1">
            <a:spLocks noChangeArrowheads="1"/>
          </p:cNvSpPr>
          <p:nvPr/>
        </p:nvSpPr>
        <p:spPr bwMode="auto">
          <a:xfrm>
            <a:off x="250825" y="1052513"/>
            <a:ext cx="8497888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pt-BR" altLang="pt-BR" sz="2400" b="1">
                <a:solidFill>
                  <a:srgbClr val="FFC000"/>
                </a:solidFill>
              </a:rPr>
              <a:t>PAED – FAB 2020 – 2039</a:t>
            </a:r>
          </a:p>
          <a:p>
            <a:pPr algn="just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pt-BR" altLang="pt-BR" sz="1800" b="1">
                <a:latin typeface="Arial" panose="020B0604020202020204" pitchFamily="34" charset="0"/>
              </a:rPr>
              <a:t>6- CONTROLE DO ESPAÇO AÉREO </a:t>
            </a:r>
            <a:r>
              <a:rPr lang="pt-BR" altLang="pt-BR" sz="1800">
                <a:solidFill>
                  <a:srgbClr val="FFC000"/>
                </a:solidFill>
                <a:latin typeface="Arial" panose="020B0604020202020204" pitchFamily="34" charset="0"/>
              </a:rPr>
              <a:t>(1)</a:t>
            </a:r>
          </a:p>
          <a:p>
            <a:pPr algn="just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pt-BR" altLang="pt-BR" sz="1600">
                <a:solidFill>
                  <a:srgbClr val="FFC000"/>
                </a:solidFill>
                <a:latin typeface="Arial" panose="020B0604020202020204" pitchFamily="34" charset="0"/>
              </a:rPr>
              <a:t> </a:t>
            </a:r>
            <a:endParaRPr lang="pt-BR" altLang="pt-BR" sz="1800">
              <a:solidFill>
                <a:srgbClr val="FFC000"/>
              </a:solidFill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pt-BR" altLang="pt-BR" sz="1600">
                <a:latin typeface="Arial" panose="020B0604020202020204" pitchFamily="34" charset="0"/>
              </a:rPr>
              <a:t>   - DETECÇÃO E CONTROLE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pt-BR" altLang="pt-BR" sz="1600"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	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	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pt-BR" altLang="pt-BR" sz="1800"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pt-BR" altLang="pt-BR" sz="1800" b="1">
                <a:latin typeface="Arial" panose="020B0604020202020204" pitchFamily="34" charset="0"/>
              </a:rPr>
              <a:t>7- FORTALECIMENTO DA INDÚSTRIA AEROESPACIAL E DE DEFESA BRASILEIRA </a:t>
            </a:r>
            <a:r>
              <a:rPr lang="pt-BR" altLang="pt-BR" sz="1800">
                <a:solidFill>
                  <a:srgbClr val="FFC000"/>
                </a:solidFill>
                <a:latin typeface="Arial" panose="020B0604020202020204" pitchFamily="34" charset="0"/>
              </a:rPr>
              <a:t>(1)</a:t>
            </a:r>
          </a:p>
          <a:p>
            <a:pPr algn="just"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pt-BR" altLang="pt-BR" sz="1800">
                <a:solidFill>
                  <a:srgbClr val="FFC000"/>
                </a:solidFill>
                <a:latin typeface="Arial" panose="020B0604020202020204" pitchFamily="34" charset="0"/>
              </a:rPr>
              <a:t> </a:t>
            </a:r>
            <a:r>
              <a:rPr lang="pt-BR" altLang="pt-BR" sz="1800">
                <a:latin typeface="Arial" panose="020B0604020202020204" pitchFamily="34" charset="0"/>
              </a:rPr>
              <a:t>  - </a:t>
            </a:r>
            <a:r>
              <a:rPr lang="pt-BR" altLang="pt-BR" sz="1600">
                <a:latin typeface="Arial" panose="020B0604020202020204" pitchFamily="34" charset="0"/>
              </a:rPr>
              <a:t>MODERNIZAÇÃO FUTURA DE AERONAVES</a:t>
            </a:r>
            <a:r>
              <a:rPr lang="pt-BR" altLang="pt-BR" sz="1800">
                <a:latin typeface="Arial" panose="020B0604020202020204" pitchFamily="34" charset="0"/>
              </a:rPr>
              <a:t>		</a:t>
            </a:r>
          </a:p>
        </p:txBody>
      </p:sp>
      <p:pic>
        <p:nvPicPr>
          <p:cNvPr id="47108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900613"/>
            <a:ext cx="2547938" cy="169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5084763"/>
            <a:ext cx="2243138" cy="159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725" y="1916113"/>
            <a:ext cx="2443163" cy="137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1" name="Imagem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900" y="1196975"/>
            <a:ext cx="2779713" cy="185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2" name="Imagem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2438" y="5276850"/>
            <a:ext cx="2306637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3" name="Imagem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5319713"/>
            <a:ext cx="2239962" cy="149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4" name="Imagem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3900488"/>
            <a:ext cx="2209800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7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7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71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71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20">
            <a:extLst/>
          </p:cNvPr>
          <p:cNvSpPr/>
          <p:nvPr/>
        </p:nvSpPr>
        <p:spPr>
          <a:xfrm>
            <a:off x="1763713" y="115888"/>
            <a:ext cx="6840537" cy="571500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rPr>
              <a:t>ESTADO-MAIOR DA AERONÁUTICA</a:t>
            </a:r>
            <a:endParaRPr lang="pt-BR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ヒラギノ明朝 ProN W3"/>
              <a:cs typeface="ヒラギノ明朝 ProN W3"/>
            </a:endParaRPr>
          </a:p>
        </p:txBody>
      </p:sp>
      <p:sp>
        <p:nvSpPr>
          <p:cNvPr id="29699" name="CaixaDeTexto 2"/>
          <p:cNvSpPr txBox="1">
            <a:spLocks noChangeArrowheads="1"/>
          </p:cNvSpPr>
          <p:nvPr/>
        </p:nvSpPr>
        <p:spPr bwMode="auto">
          <a:xfrm>
            <a:off x="682625" y="1268413"/>
            <a:ext cx="7777163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200000"/>
              </a:lnSpc>
              <a:spcBef>
                <a:spcPct val="0"/>
              </a:spcBef>
              <a:buFontTx/>
              <a:buNone/>
              <a:defRPr/>
            </a:pPr>
            <a:r>
              <a:rPr lang="pt-BR" altLang="pt-BR" dirty="0">
                <a:solidFill>
                  <a:srgbClr val="FFFF00"/>
                </a:solidFill>
                <a:latin typeface="Arial" panose="020B0604020202020204" pitchFamily="34" charset="0"/>
              </a:rPr>
              <a:t>ROTEIRO</a:t>
            </a:r>
          </a:p>
          <a:p>
            <a:pPr marL="342900" indent="-342900">
              <a:lnSpc>
                <a:spcPct val="200000"/>
              </a:lnSpc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pt-BR" sz="2800" dirty="0"/>
              <a:t>O Planejamento Estratégico na FAB</a:t>
            </a:r>
          </a:p>
          <a:p>
            <a:pPr marL="342900" indent="-342900">
              <a:lnSpc>
                <a:spcPct val="200000"/>
              </a:lnSpc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pt-BR" sz="2800" dirty="0"/>
              <a:t>Capacidades Priorizadas</a:t>
            </a:r>
          </a:p>
          <a:p>
            <a:pPr marL="342900" indent="-342900">
              <a:lnSpc>
                <a:spcPct val="200000"/>
              </a:lnSpc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pt-BR" sz="2800" dirty="0"/>
              <a:t>PAED – FAB 2020 - 2039</a:t>
            </a:r>
          </a:p>
          <a:p>
            <a:pPr marL="342900" indent="-342900">
              <a:lnSpc>
                <a:spcPct val="200000"/>
              </a:lnSpc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pt-BR" sz="2800" dirty="0">
                <a:solidFill>
                  <a:srgbClr val="FFC000"/>
                </a:solidFill>
              </a:rPr>
              <a:t>Necessidades Planejadas X Orçamento Indefinido</a:t>
            </a:r>
          </a:p>
          <a:p>
            <a:pPr algn="just">
              <a:spcBef>
                <a:spcPct val="0"/>
              </a:spcBef>
              <a:buFontTx/>
              <a:buNone/>
              <a:defRPr/>
            </a:pPr>
            <a:endParaRPr lang="pt-BR" altLang="pt-BR" sz="20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20">
            <a:extLst/>
          </p:cNvPr>
          <p:cNvSpPr/>
          <p:nvPr/>
        </p:nvSpPr>
        <p:spPr>
          <a:xfrm>
            <a:off x="1763713" y="115888"/>
            <a:ext cx="6840537" cy="571500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rPr>
              <a:t>ESTADO-MAIOR DA AERONÁUTICA</a:t>
            </a:r>
            <a:endParaRPr lang="pt-BR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ヒラギノ明朝 ProN W3"/>
              <a:cs typeface="ヒラギノ明朝 ProN W3"/>
            </a:endParaRPr>
          </a:p>
        </p:txBody>
      </p:sp>
      <p:sp>
        <p:nvSpPr>
          <p:cNvPr id="29699" name="CaixaDeTexto 2"/>
          <p:cNvSpPr txBox="1">
            <a:spLocks noChangeArrowheads="1"/>
          </p:cNvSpPr>
          <p:nvPr/>
        </p:nvSpPr>
        <p:spPr bwMode="auto">
          <a:xfrm>
            <a:off x="34925" y="1052513"/>
            <a:ext cx="9069388" cy="517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2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pt-BR" sz="2800" dirty="0">
                <a:solidFill>
                  <a:srgbClr val="FFC000"/>
                </a:solidFill>
              </a:rPr>
              <a:t>Necessidades Planejadas X Orçamento Indefinido</a:t>
            </a:r>
          </a:p>
          <a:p>
            <a:pPr marL="342900" indent="-342900">
              <a:lnSpc>
                <a:spcPct val="200000"/>
              </a:lnSpc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pt-BR" sz="2400" dirty="0"/>
              <a:t>DCA 11-45 - CONCEPÇÃO ESTRATÉGICA - FORÇA AÉREA 100</a:t>
            </a:r>
            <a:br>
              <a:rPr lang="pt-BR" sz="2000" dirty="0"/>
            </a:br>
            <a:r>
              <a:rPr lang="pt-BR" altLang="pt-BR" sz="2000" dirty="0">
                <a:latin typeface="Arial" panose="020B0604020202020204" pitchFamily="34" charset="0"/>
              </a:rPr>
              <a:t>	</a:t>
            </a:r>
            <a:r>
              <a:rPr lang="pt-BR" altLang="pt-BR" sz="2800" dirty="0">
                <a:latin typeface="Arial" panose="020B0604020202020204" pitchFamily="34" charset="0"/>
              </a:rPr>
              <a:t>Desafio:</a:t>
            </a:r>
          </a:p>
          <a:p>
            <a:pPr algn="just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pt-BR" altLang="pt-BR" sz="2800" dirty="0">
                <a:latin typeface="Arial" panose="020B0604020202020204" pitchFamily="34" charset="0"/>
              </a:rPr>
              <a:t> </a:t>
            </a:r>
          </a:p>
          <a:p>
            <a:pPr lvl="1" indent="0" algn="just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pt-BR" sz="2200" dirty="0"/>
              <a:t>“Para o fortalecimento do Poder Aeroespacial é muito importante que haja um </a:t>
            </a:r>
            <a:r>
              <a:rPr lang="pt-BR" sz="2200" u="sng" dirty="0"/>
              <a:t>fluxo contínuo de recursos alocados diretamente ao desenvolvimento das capacidades militares</a:t>
            </a:r>
            <a:r>
              <a:rPr lang="pt-BR" sz="2200" dirty="0"/>
              <a:t>, exigindo da FAB um esforço para realinhar suas prioridades diante de contextos de limitações orçamentárias.”</a:t>
            </a:r>
            <a:br>
              <a:rPr lang="pt-BR" sz="2000" dirty="0"/>
            </a:br>
            <a:br>
              <a:rPr lang="pt-BR" sz="1600" dirty="0"/>
            </a:br>
            <a:endParaRPr lang="pt-BR" altLang="pt-BR" sz="16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316270"/>
            <a:ext cx="1543428" cy="1425098"/>
          </a:xfrm>
          <a:prstGeom prst="rect">
            <a:avLst/>
          </a:prstGeom>
          <a:effectLst>
            <a:glow rad="127000">
              <a:schemeClr val="accent6">
                <a:lumMod val="60000"/>
                <a:lumOff val="40000"/>
              </a:schemeClr>
            </a:glow>
          </a:effectLst>
        </p:spPr>
      </p:pic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250825" y="2133600"/>
            <a:ext cx="8713788" cy="308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180000"/>
              </a:lnSpc>
              <a:spcBef>
                <a:spcPct val="0"/>
              </a:spcBef>
              <a:buFontTx/>
              <a:buNone/>
            </a:pPr>
            <a:r>
              <a:rPr lang="pt-BR" altLang="pt-BR" sz="2400" b="1" u="sng">
                <a:solidFill>
                  <a:srgbClr val="FFFF00"/>
                </a:solidFill>
                <a:latin typeface="Arial" panose="020B0604020202020204" pitchFamily="34" charset="0"/>
              </a:rPr>
              <a:t>Painel  1</a:t>
            </a:r>
          </a:p>
          <a:p>
            <a:pPr algn="ctr" eaLnBrk="1" hangingPunct="1">
              <a:lnSpc>
                <a:spcPct val="180000"/>
              </a:lnSpc>
              <a:spcBef>
                <a:spcPct val="0"/>
              </a:spcBef>
              <a:buFontTx/>
              <a:buNone/>
            </a:pPr>
            <a:r>
              <a:rPr lang="pt-BR" altLang="pt-BR" sz="2000" b="1">
                <a:solidFill>
                  <a:srgbClr val="FFFF00"/>
                </a:solidFill>
                <a:latin typeface="Arial" panose="020B0604020202020204" pitchFamily="34" charset="0"/>
              </a:rPr>
              <a:t>Planejamento e Priorização de Capacidades Militares e o Plano de Articulação e Equipamento de Defesa (PAED): abordagens possíveis em um ambiente orçamentário indefinido.</a:t>
            </a:r>
          </a:p>
          <a:p>
            <a:pPr algn="ctr" eaLnBrk="1" hangingPunct="1">
              <a:lnSpc>
                <a:spcPct val="180000"/>
              </a:lnSpc>
              <a:spcBef>
                <a:spcPct val="0"/>
              </a:spcBef>
              <a:buFontTx/>
              <a:buNone/>
            </a:pPr>
            <a:r>
              <a:rPr lang="pt-BR" altLang="pt-BR" sz="2400" b="1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endParaRPr lang="pt-BR" altLang="pt-BR" sz="1400" b="1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pic>
        <p:nvPicPr>
          <p:cNvPr id="27652" name="Picture 51" descr="DOMEMAER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808080"/>
              </a:clrFrom>
              <a:clrTo>
                <a:srgbClr val="80808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80963"/>
            <a:ext cx="928688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20">
            <a:extLst/>
          </p:cNvPr>
          <p:cNvSpPr/>
          <p:nvPr/>
        </p:nvSpPr>
        <p:spPr>
          <a:xfrm>
            <a:off x="1619250" y="188913"/>
            <a:ext cx="6840538" cy="792162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sz="2400" b="1" dirty="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rPr>
              <a:t>COMANDO DA AERONÁUTICA</a:t>
            </a:r>
          </a:p>
          <a:p>
            <a:pPr algn="ctr" eaLnBrk="1" hangingPunct="1">
              <a:defRPr/>
            </a:pPr>
            <a:r>
              <a:rPr lang="en-GB" sz="2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itchFamily="34" charset="-128"/>
                <a:cs typeface="Arial" pitchFamily="34" charset="0"/>
              </a:rPr>
              <a:t>Força</a:t>
            </a:r>
            <a:r>
              <a:rPr lang="en-GB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  <a:r>
              <a:rPr lang="en-GB" sz="2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itchFamily="34" charset="-128"/>
                <a:cs typeface="Arial" pitchFamily="34" charset="0"/>
              </a:rPr>
              <a:t>Aérea</a:t>
            </a:r>
            <a:r>
              <a:rPr lang="en-GB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  <a:r>
              <a:rPr lang="en-GB" sz="2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itchFamily="34" charset="-128"/>
                <a:cs typeface="Arial" pitchFamily="34" charset="0"/>
              </a:rPr>
              <a:t>Brasileira</a:t>
            </a:r>
            <a:endParaRPr lang="pt-BR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ヒラギノ明朝 ProN W3"/>
              <a:cs typeface="ヒラギノ明朝 ProN W3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4659496"/>
            <a:ext cx="2192793" cy="929744"/>
          </a:xfrm>
          <a:prstGeom prst="rect">
            <a:avLst/>
          </a:prstGeom>
          <a:effectLst>
            <a:glow rad="127000">
              <a:schemeClr val="accent6">
                <a:lumMod val="60000"/>
                <a:lumOff val="40000"/>
              </a:schemeClr>
            </a:glow>
          </a:effec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124745"/>
            <a:ext cx="2736081" cy="1260564"/>
          </a:xfrm>
          <a:prstGeom prst="rect">
            <a:avLst/>
          </a:prstGeom>
          <a:effectLst>
            <a:glow rad="127000">
              <a:schemeClr val="accent2">
                <a:lumMod val="60000"/>
                <a:lumOff val="40000"/>
              </a:schemeClr>
            </a:glow>
          </a:effectLst>
        </p:spPr>
      </p:pic>
      <p:pic>
        <p:nvPicPr>
          <p:cNvPr id="27656" name="Imagem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5354638"/>
            <a:ext cx="1943100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31640" y="1124744"/>
            <a:ext cx="2458005" cy="1261533"/>
          </a:xfrm>
          <a:prstGeom prst="rect">
            <a:avLst/>
          </a:prstGeom>
          <a:effectLst>
            <a:glow rad="127000">
              <a:schemeClr val="accent2">
                <a:lumMod val="60000"/>
                <a:lumOff val="40000"/>
              </a:schemeClr>
            </a:glow>
          </a:effectLst>
        </p:spPr>
      </p:pic>
      <p:pic>
        <p:nvPicPr>
          <p:cNvPr id="27658" name="Imagem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4289425"/>
            <a:ext cx="1839913" cy="1300163"/>
          </a:xfrm>
          <a:prstGeom prst="rect">
            <a:avLst/>
          </a:prstGeom>
          <a:noFill/>
          <a:ln w="57150">
            <a:solidFill>
              <a:srgbClr val="000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645" y="5157192"/>
            <a:ext cx="2222515" cy="1521468"/>
          </a:xfrm>
          <a:prstGeom prst="rect">
            <a:avLst/>
          </a:prstGeom>
          <a:ln w="57150">
            <a:solidFill>
              <a:schemeClr val="tx1"/>
            </a:solidFill>
          </a:ln>
          <a:effectLst>
            <a:glow rad="127000">
              <a:schemeClr val="accent1">
                <a:lumMod val="75000"/>
              </a:schemeClr>
            </a:glow>
          </a:effectLst>
        </p:spPr>
      </p:pic>
    </p:spTree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20">
            <a:extLst/>
          </p:cNvPr>
          <p:cNvSpPr/>
          <p:nvPr/>
        </p:nvSpPr>
        <p:spPr>
          <a:xfrm>
            <a:off x="1763713" y="115888"/>
            <a:ext cx="6840537" cy="571500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rPr>
              <a:t>ESTADO-MAIOR DA AERONÁUTICA</a:t>
            </a:r>
            <a:endParaRPr lang="pt-BR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ヒラギノ明朝 ProN W3"/>
              <a:cs typeface="ヒラギノ明朝 ProN W3"/>
            </a:endParaRPr>
          </a:p>
        </p:txBody>
      </p:sp>
      <p:sp>
        <p:nvSpPr>
          <p:cNvPr id="29699" name="CaixaDeTexto 2"/>
          <p:cNvSpPr txBox="1">
            <a:spLocks noChangeArrowheads="1"/>
          </p:cNvSpPr>
          <p:nvPr/>
        </p:nvSpPr>
        <p:spPr bwMode="auto">
          <a:xfrm>
            <a:off x="34925" y="760413"/>
            <a:ext cx="9069388" cy="586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pt-BR" sz="2800" dirty="0">
                <a:solidFill>
                  <a:srgbClr val="FFC000"/>
                </a:solidFill>
              </a:rPr>
              <a:t>Necessidades Planejadas X Orçamento Indefinido</a:t>
            </a:r>
          </a:p>
          <a:p>
            <a:pPr marL="342900" indent="-342900" algn="just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pt-BR" sz="2400" dirty="0"/>
              <a:t>DCA 11-118 – Diretriz de Planejamento Institucional</a:t>
            </a:r>
            <a:br>
              <a:rPr lang="pt-BR" sz="2000" dirty="0"/>
            </a:br>
            <a:r>
              <a:rPr lang="pt-BR" sz="2400" dirty="0">
                <a:solidFill>
                  <a:srgbClr val="FFFF00"/>
                </a:solidFill>
              </a:rPr>
              <a:t>Premissas:</a:t>
            </a:r>
            <a:r>
              <a:rPr lang="pt-BR" sz="2000" dirty="0"/>
              <a:t>	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pt-BR" sz="2000" dirty="0"/>
              <a:t>a) Garantir o esforço aéreo anual de XXXXX horas de voo;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pt-BR" sz="2000" dirty="0"/>
              <a:t>b) Garantir ao (SISCEAB) recursos financeiros que não comprometam a qualidade e a operacionalidade;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pt-BR" sz="2000" dirty="0"/>
              <a:t>c) Preservar as atividades de vida vegetativa das Unidades; 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pt-BR" sz="2000" dirty="0"/>
              <a:t>d) Preservar a execução dos contratos em andamento;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pt-BR" sz="2000" dirty="0"/>
              <a:t>e) Preservar os recursos dos projetos que estão próximos de seu encerramento;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pt-BR" sz="2000" dirty="0"/>
              <a:t>f) Projetar orçamento futuro e taxas de câmbio considerando as mesmas premissas utilizadas pelo Ministério do Planejamento, Desenvolvimento e Gestão;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pt-BR" sz="2000" dirty="0"/>
              <a:t>	</a:t>
            </a:r>
            <a:endParaRPr lang="pt-BR" altLang="pt-BR" sz="20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20">
            <a:extLst/>
          </p:cNvPr>
          <p:cNvSpPr/>
          <p:nvPr/>
        </p:nvSpPr>
        <p:spPr>
          <a:xfrm>
            <a:off x="1763713" y="115888"/>
            <a:ext cx="6840537" cy="571500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rPr>
              <a:t>ESTADO-MAIOR DA AERONÁUTICA</a:t>
            </a:r>
            <a:endParaRPr lang="pt-BR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ヒラギノ明朝 ProN W3"/>
              <a:cs typeface="ヒラギノ明朝 ProN W3"/>
            </a:endParaRPr>
          </a:p>
        </p:txBody>
      </p:sp>
      <p:sp>
        <p:nvSpPr>
          <p:cNvPr id="29699" name="CaixaDeTexto 2"/>
          <p:cNvSpPr txBox="1">
            <a:spLocks noChangeArrowheads="1"/>
          </p:cNvSpPr>
          <p:nvPr/>
        </p:nvSpPr>
        <p:spPr bwMode="auto">
          <a:xfrm>
            <a:off x="34925" y="760413"/>
            <a:ext cx="9069388" cy="678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pt-BR" sz="2800" dirty="0">
                <a:solidFill>
                  <a:srgbClr val="FFC000"/>
                </a:solidFill>
              </a:rPr>
              <a:t>Necessidades Planejadas X Orçamento Indefinido</a:t>
            </a:r>
          </a:p>
          <a:p>
            <a:pPr marL="342900" indent="-342900" algn="just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pt-BR" sz="2400" dirty="0"/>
              <a:t>DCA 11-118 – Diretriz de Planejamento Institucional</a:t>
            </a:r>
            <a:br>
              <a:rPr lang="pt-BR" sz="2000" dirty="0"/>
            </a:br>
            <a:r>
              <a:rPr lang="pt-BR" sz="2400" dirty="0">
                <a:solidFill>
                  <a:srgbClr val="FFFF00"/>
                </a:solidFill>
              </a:rPr>
              <a:t>Premissas </a:t>
            </a:r>
            <a:r>
              <a:rPr lang="pt-BR" sz="1600" dirty="0">
                <a:solidFill>
                  <a:srgbClr val="FFFF00"/>
                </a:solidFill>
              </a:rPr>
              <a:t>(continuação)</a:t>
            </a:r>
            <a:r>
              <a:rPr lang="pt-BR" sz="2400" dirty="0">
                <a:solidFill>
                  <a:srgbClr val="FFFF00"/>
                </a:solidFill>
              </a:rPr>
              <a:t>:</a:t>
            </a:r>
            <a:r>
              <a:rPr lang="pt-BR" sz="2000" dirty="0"/>
              <a:t>	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pt-BR" sz="2000" dirty="0"/>
              <a:t>g) Projetar os custos dos projetos não iniciados com base na projeção inflacionária e, dos em andamento, com base nas cláusulas de reajuste contratuais;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pt-BR" sz="2000" dirty="0"/>
              <a:t>h) Analisar criteriosamente o início de novos projetos;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pt-BR" sz="2000" dirty="0"/>
              <a:t>i) Priorizar as atividades finalísticas em relação às atividades de gestão e suporte;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pt-BR" sz="2000" dirty="0"/>
              <a:t>j) Priorizar os cortes / contingenciamentos / reduções para projetos que possam ser postergados;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pt-BR" sz="2000" dirty="0"/>
              <a:t>k) Priorizar os recursos provenientes de suplementação para: Manutenção e Suprimento de Aviação, Combustíveis e Lubrificantes e Administração da Unidade; e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pt-BR" sz="2000" dirty="0"/>
              <a:t>l) Adotar as melhores práticas de eficiência na utilização dos recursos públicos.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pt-BR" sz="2000" dirty="0"/>
          </a:p>
          <a:p>
            <a:pPr algn="just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pt-BR" sz="2000" dirty="0"/>
              <a:t>	</a:t>
            </a:r>
            <a:endParaRPr lang="pt-BR" altLang="pt-BR" sz="20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20">
            <a:extLst/>
          </p:cNvPr>
          <p:cNvSpPr/>
          <p:nvPr/>
        </p:nvSpPr>
        <p:spPr>
          <a:xfrm>
            <a:off x="1763713" y="115888"/>
            <a:ext cx="6840537" cy="571500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rPr>
              <a:t>ESTADO-MAIOR DA AERONÁUTICA</a:t>
            </a:r>
            <a:endParaRPr lang="pt-BR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ヒラギノ明朝 ProN W3"/>
              <a:cs typeface="ヒラギノ明朝 ProN W3"/>
            </a:endParaRPr>
          </a:p>
        </p:txBody>
      </p:sp>
      <p:sp>
        <p:nvSpPr>
          <p:cNvPr id="29699" name="CaixaDeTexto 2"/>
          <p:cNvSpPr txBox="1">
            <a:spLocks noChangeArrowheads="1"/>
          </p:cNvSpPr>
          <p:nvPr/>
        </p:nvSpPr>
        <p:spPr bwMode="auto">
          <a:xfrm>
            <a:off x="682625" y="1268413"/>
            <a:ext cx="7777163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200000"/>
              </a:lnSpc>
              <a:spcBef>
                <a:spcPct val="0"/>
              </a:spcBef>
              <a:buFontTx/>
              <a:buNone/>
              <a:defRPr/>
            </a:pPr>
            <a:r>
              <a:rPr lang="pt-BR" altLang="pt-BR" dirty="0">
                <a:solidFill>
                  <a:srgbClr val="FFFF00"/>
                </a:solidFill>
                <a:latin typeface="Arial" panose="020B0604020202020204" pitchFamily="34" charset="0"/>
              </a:rPr>
              <a:t>ROTEIRO</a:t>
            </a:r>
          </a:p>
          <a:p>
            <a:pPr marL="342900" indent="-342900">
              <a:lnSpc>
                <a:spcPct val="200000"/>
              </a:lnSpc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pt-BR" sz="2800" dirty="0"/>
              <a:t>O Planejamento Estratégico na FAB</a:t>
            </a:r>
          </a:p>
          <a:p>
            <a:pPr marL="342900" indent="-342900">
              <a:lnSpc>
                <a:spcPct val="200000"/>
              </a:lnSpc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pt-BR" sz="2800" dirty="0"/>
              <a:t>Capacidades Priorizadas</a:t>
            </a:r>
          </a:p>
          <a:p>
            <a:pPr marL="342900" indent="-342900">
              <a:lnSpc>
                <a:spcPct val="200000"/>
              </a:lnSpc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pt-BR" sz="2800" dirty="0"/>
              <a:t>PAED – FAB 2020 - 2039</a:t>
            </a:r>
          </a:p>
          <a:p>
            <a:pPr marL="342900" indent="-342900">
              <a:lnSpc>
                <a:spcPct val="200000"/>
              </a:lnSpc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pt-BR" sz="2800" dirty="0"/>
              <a:t>Necessidades Planejadas X Orçamento Indefinido</a:t>
            </a:r>
          </a:p>
          <a:p>
            <a:pPr algn="just">
              <a:spcBef>
                <a:spcPct val="0"/>
              </a:spcBef>
              <a:buFontTx/>
              <a:buNone/>
              <a:defRPr/>
            </a:pPr>
            <a:endParaRPr lang="pt-BR" altLang="pt-BR" sz="20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>
            <a:extLst/>
          </p:cNvPr>
          <p:cNvSpPr/>
          <p:nvPr/>
        </p:nvSpPr>
        <p:spPr>
          <a:xfrm>
            <a:off x="142875" y="968375"/>
            <a:ext cx="8572500" cy="501650"/>
          </a:xfrm>
          <a:prstGeom prst="roundRect">
            <a:avLst>
              <a:gd name="adj" fmla="val 10000"/>
            </a:avLst>
          </a:prstGeom>
          <a:noFill/>
          <a:ln>
            <a:noFill/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2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54275" name="Picture 51" descr="DOMEMAER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808080"/>
              </a:clrFrom>
              <a:clrTo>
                <a:srgbClr val="80808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188913"/>
            <a:ext cx="1206500" cy="144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20">
            <a:extLst/>
          </p:cNvPr>
          <p:cNvSpPr/>
          <p:nvPr/>
        </p:nvSpPr>
        <p:spPr>
          <a:xfrm>
            <a:off x="1763713" y="260350"/>
            <a:ext cx="6840537" cy="571500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rPr>
              <a:t>ESTADO-MAIOR DA AERONÁUTICA</a:t>
            </a:r>
            <a:endParaRPr lang="pt-BR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ヒラギノ明朝 ProN W3"/>
              <a:cs typeface="ヒラギノ明朝 ProN W3"/>
            </a:endParaRPr>
          </a:p>
        </p:txBody>
      </p:sp>
      <p:sp>
        <p:nvSpPr>
          <p:cNvPr id="54277" name="Rectangle 3"/>
          <p:cNvSpPr>
            <a:spLocks noChangeArrowheads="1"/>
          </p:cNvSpPr>
          <p:nvPr/>
        </p:nvSpPr>
        <p:spPr bwMode="auto">
          <a:xfrm>
            <a:off x="250825" y="549275"/>
            <a:ext cx="8713788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240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algn="ctr" eaLnBrk="1" hangingPunct="1">
              <a:lnSpc>
                <a:spcPct val="180000"/>
              </a:lnSpc>
              <a:spcBef>
                <a:spcPct val="0"/>
              </a:spcBef>
              <a:buFontTx/>
              <a:buNone/>
            </a:pPr>
            <a:r>
              <a:rPr lang="pt-BR" altLang="pt-BR" sz="2800" b="1">
                <a:solidFill>
                  <a:srgbClr val="FFFF00"/>
                </a:solidFill>
                <a:latin typeface="Arial" panose="020B0604020202020204" pitchFamily="34" charset="0"/>
              </a:rPr>
              <a:t>OBJETIVO</a:t>
            </a:r>
          </a:p>
          <a:p>
            <a:pPr algn="ctr" eaLnBrk="1" hangingPunct="1">
              <a:lnSpc>
                <a:spcPct val="180000"/>
              </a:lnSpc>
              <a:spcBef>
                <a:spcPct val="0"/>
              </a:spcBef>
              <a:buFontTx/>
              <a:buNone/>
            </a:pPr>
            <a:r>
              <a:rPr lang="pt-BR" altLang="pt-BR" sz="1100">
                <a:solidFill>
                  <a:srgbClr val="FFFFFF"/>
                </a:solidFill>
                <a:latin typeface="Arial" panose="020B0604020202020204" pitchFamily="34" charset="0"/>
              </a:rPr>
              <a:t>	</a:t>
            </a:r>
          </a:p>
          <a:p>
            <a:pPr algn="just" eaLnBrk="1" hangingPunct="1">
              <a:lnSpc>
                <a:spcPct val="180000"/>
              </a:lnSpc>
              <a:spcBef>
                <a:spcPct val="0"/>
              </a:spcBef>
              <a:buFontTx/>
              <a:buNone/>
            </a:pPr>
            <a:r>
              <a:rPr lang="pt-BR" altLang="pt-BR" sz="2400">
                <a:solidFill>
                  <a:srgbClr val="FFFFFF"/>
                </a:solidFill>
                <a:latin typeface="Arial" panose="020B0604020202020204" pitchFamily="34" charset="0"/>
              </a:rPr>
              <a:t>	Conhecer os principais aspectos do planejamento e priorização das Capacidades desejadas para a FAB, os principais projetos do PAED FAB 2020 – 2039,  e as possibilidades realistas em relação aos orçamentos futuros.</a:t>
            </a:r>
          </a:p>
        </p:txBody>
      </p:sp>
      <p:sp>
        <p:nvSpPr>
          <p:cNvPr id="54278" name="Rectangle 3"/>
          <p:cNvSpPr>
            <a:spLocks noChangeArrowheads="1"/>
          </p:cNvSpPr>
          <p:nvPr/>
        </p:nvSpPr>
        <p:spPr bwMode="auto">
          <a:xfrm>
            <a:off x="538163" y="1409700"/>
            <a:ext cx="8355012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18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pt-BR" altLang="pt-BR" sz="2800" b="1">
                <a:solidFill>
                  <a:srgbClr val="FFFFFF"/>
                </a:solidFill>
                <a:latin typeface="Arial" panose="020B0604020202020204" pitchFamily="34" charset="0"/>
              </a:rPr>
              <a:t>	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4777456"/>
            <a:ext cx="3101736" cy="1819896"/>
          </a:xfrm>
          <a:prstGeom prst="rect">
            <a:avLst/>
          </a:prstGeom>
          <a:effectLst>
            <a:glow rad="127000">
              <a:schemeClr val="accent1">
                <a:alpha val="32000"/>
              </a:schemeClr>
            </a:glow>
            <a:softEdge rad="381000"/>
          </a:effectLst>
        </p:spPr>
      </p:pic>
    </p:spTree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548" y="5012696"/>
            <a:ext cx="1872208" cy="1728672"/>
          </a:xfrm>
          <a:prstGeom prst="rect">
            <a:avLst/>
          </a:prstGeom>
          <a:effectLst>
            <a:glow rad="127000">
              <a:schemeClr val="accent6">
                <a:lumMod val="60000"/>
                <a:lumOff val="40000"/>
              </a:schemeClr>
            </a:glow>
          </a:effectLst>
        </p:spPr>
      </p:pic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250825" y="2178050"/>
            <a:ext cx="8713788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lnSpc>
                <a:spcPct val="180000"/>
              </a:lnSpc>
              <a:spcBef>
                <a:spcPct val="0"/>
              </a:spcBef>
              <a:buFontTx/>
              <a:buNone/>
            </a:pPr>
            <a:r>
              <a:rPr lang="pt-BR" altLang="pt-BR" sz="2400">
                <a:solidFill>
                  <a:srgbClr val="FFFFFF"/>
                </a:solidFill>
                <a:latin typeface="Arial" panose="020B0604020202020204" pitchFamily="34" charset="0"/>
              </a:rPr>
              <a:t>		</a:t>
            </a:r>
          </a:p>
          <a:p>
            <a:pPr algn="ctr" eaLnBrk="1" hangingPunct="1">
              <a:lnSpc>
                <a:spcPct val="180000"/>
              </a:lnSpc>
              <a:spcBef>
                <a:spcPct val="0"/>
              </a:spcBef>
              <a:buFontTx/>
              <a:buNone/>
            </a:pPr>
            <a:r>
              <a:rPr lang="pt-BR" altLang="pt-BR" sz="2400" b="1">
                <a:solidFill>
                  <a:srgbClr val="FFFF00"/>
                </a:solidFill>
                <a:latin typeface="Arial" panose="020B0604020202020204" pitchFamily="34" charset="0"/>
              </a:rPr>
              <a:t>1º SEMINÁRIO de GESTÃO de AQUISIÇÃO de DEFESA</a:t>
            </a:r>
          </a:p>
          <a:p>
            <a:pPr algn="ctr" eaLnBrk="1" hangingPunct="1">
              <a:lnSpc>
                <a:spcPct val="180000"/>
              </a:lnSpc>
              <a:spcBef>
                <a:spcPct val="0"/>
              </a:spcBef>
              <a:buFontTx/>
              <a:buNone/>
            </a:pPr>
            <a:r>
              <a:rPr lang="pt-BR" altLang="pt-BR" sz="2400" b="1">
                <a:solidFill>
                  <a:srgbClr val="FFFF00"/>
                </a:solidFill>
                <a:latin typeface="Arial" panose="020B0604020202020204" pitchFamily="34" charset="0"/>
              </a:rPr>
              <a:t> (Estado-Maior da Aeronáutica)</a:t>
            </a:r>
          </a:p>
          <a:p>
            <a:pPr algn="ctr" eaLnBrk="1" hangingPunct="1">
              <a:lnSpc>
                <a:spcPct val="180000"/>
              </a:lnSpc>
              <a:spcBef>
                <a:spcPct val="0"/>
              </a:spcBef>
              <a:buFontTx/>
              <a:buNone/>
            </a:pPr>
            <a:r>
              <a:rPr lang="pt-BR" altLang="pt-BR" sz="1400">
                <a:solidFill>
                  <a:srgbClr val="FFFFFF"/>
                </a:solidFill>
                <a:latin typeface="Arial" panose="020B0604020202020204" pitchFamily="34" charset="0"/>
              </a:rPr>
              <a:t>( 07 / NOV / 2018 )</a:t>
            </a:r>
          </a:p>
          <a:p>
            <a:pPr algn="ctr" eaLnBrk="1" hangingPunct="1">
              <a:lnSpc>
                <a:spcPct val="180000"/>
              </a:lnSpc>
              <a:spcBef>
                <a:spcPct val="0"/>
              </a:spcBef>
              <a:buFontTx/>
              <a:buNone/>
            </a:pPr>
            <a:r>
              <a:rPr lang="pt-BR" altLang="pt-BR" sz="2000" b="1">
                <a:solidFill>
                  <a:srgbClr val="FF0000"/>
                </a:solidFill>
                <a:latin typeface="Arial" panose="020B0604020202020204" pitchFamily="34" charset="0"/>
              </a:rPr>
              <a:t>FIM</a:t>
            </a:r>
          </a:p>
        </p:txBody>
      </p:sp>
      <p:pic>
        <p:nvPicPr>
          <p:cNvPr id="56324" name="Picture 51" descr="DOMEMAER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808080"/>
              </a:clrFrom>
              <a:clrTo>
                <a:srgbClr val="80808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80963"/>
            <a:ext cx="928688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20">
            <a:extLst/>
          </p:cNvPr>
          <p:cNvSpPr/>
          <p:nvPr/>
        </p:nvSpPr>
        <p:spPr>
          <a:xfrm>
            <a:off x="1619250" y="188913"/>
            <a:ext cx="6840538" cy="792162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sz="2400" b="1" dirty="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rPr>
              <a:t>COMANDO DA AERONÁUTICA</a:t>
            </a:r>
          </a:p>
          <a:p>
            <a:pPr algn="ctr" eaLnBrk="1" hangingPunct="1">
              <a:defRPr/>
            </a:pPr>
            <a:r>
              <a:rPr lang="en-GB" sz="2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itchFamily="34" charset="-128"/>
                <a:cs typeface="Arial" pitchFamily="34" charset="0"/>
              </a:rPr>
              <a:t>Força</a:t>
            </a:r>
            <a:r>
              <a:rPr lang="en-GB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  <a:r>
              <a:rPr lang="en-GB" sz="2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itchFamily="34" charset="-128"/>
                <a:cs typeface="Arial" pitchFamily="34" charset="0"/>
              </a:rPr>
              <a:t>Aérea</a:t>
            </a:r>
            <a:r>
              <a:rPr lang="en-GB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  <a:r>
              <a:rPr lang="en-GB" sz="2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itchFamily="34" charset="-128"/>
                <a:cs typeface="Arial" pitchFamily="34" charset="0"/>
              </a:rPr>
              <a:t>Brasileira</a:t>
            </a:r>
            <a:endParaRPr lang="pt-BR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ヒラギノ明朝 ProN W3"/>
              <a:cs typeface="ヒラギノ明朝 ProN W3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4166385"/>
            <a:ext cx="2336809" cy="990807"/>
          </a:xfrm>
          <a:prstGeom prst="rect">
            <a:avLst/>
          </a:prstGeom>
          <a:effectLst>
            <a:glow rad="127000">
              <a:schemeClr val="accent6">
                <a:lumMod val="60000"/>
                <a:lumOff val="40000"/>
              </a:schemeClr>
            </a:glow>
          </a:effec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268760"/>
            <a:ext cx="3751075" cy="1728192"/>
          </a:xfrm>
          <a:prstGeom prst="rect">
            <a:avLst/>
          </a:prstGeom>
          <a:effectLst>
            <a:glow rad="127000">
              <a:schemeClr val="accent2">
                <a:lumMod val="60000"/>
                <a:lumOff val="40000"/>
              </a:schemeClr>
            </a:glow>
          </a:effectLst>
        </p:spPr>
      </p:pic>
      <p:pic>
        <p:nvPicPr>
          <p:cNvPr id="56328" name="Imagem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50" y="5060950"/>
            <a:ext cx="233362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15616" y="1114051"/>
            <a:ext cx="3528392" cy="1810893"/>
          </a:xfrm>
          <a:prstGeom prst="rect">
            <a:avLst/>
          </a:prstGeom>
          <a:effectLst>
            <a:glow rad="127000">
              <a:schemeClr val="accent2">
                <a:lumMod val="60000"/>
                <a:lumOff val="40000"/>
              </a:schemeClr>
            </a:glow>
          </a:effectLst>
        </p:spPr>
      </p:pic>
      <p:pic>
        <p:nvPicPr>
          <p:cNvPr id="56330" name="Imagem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3" y="3705225"/>
            <a:ext cx="2055812" cy="1452563"/>
          </a:xfrm>
          <a:prstGeom prst="rect">
            <a:avLst/>
          </a:prstGeom>
          <a:noFill/>
          <a:ln w="57150">
            <a:solidFill>
              <a:srgbClr val="000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645" y="5157192"/>
            <a:ext cx="2222515" cy="1521468"/>
          </a:xfrm>
          <a:prstGeom prst="rect">
            <a:avLst/>
          </a:prstGeom>
          <a:ln w="57150">
            <a:solidFill>
              <a:schemeClr val="tx1"/>
            </a:solidFill>
          </a:ln>
          <a:effectLst>
            <a:glow rad="127000">
              <a:schemeClr val="accent1">
                <a:lumMod val="75000"/>
              </a:schemeClr>
            </a:glow>
          </a:effectLst>
        </p:spPr>
      </p:pic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>
            <a:extLst/>
          </p:cNvPr>
          <p:cNvSpPr/>
          <p:nvPr/>
        </p:nvSpPr>
        <p:spPr>
          <a:xfrm>
            <a:off x="142875" y="968375"/>
            <a:ext cx="8572500" cy="501650"/>
          </a:xfrm>
          <a:prstGeom prst="roundRect">
            <a:avLst>
              <a:gd name="adj" fmla="val 10000"/>
            </a:avLst>
          </a:prstGeom>
          <a:noFill/>
          <a:ln>
            <a:noFill/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2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29699" name="Picture 51" descr="DOMEMAER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808080"/>
              </a:clrFrom>
              <a:clrTo>
                <a:srgbClr val="80808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188913"/>
            <a:ext cx="1206500" cy="144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20">
            <a:extLst/>
          </p:cNvPr>
          <p:cNvSpPr/>
          <p:nvPr/>
        </p:nvSpPr>
        <p:spPr>
          <a:xfrm>
            <a:off x="1763713" y="260350"/>
            <a:ext cx="6840537" cy="571500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rPr>
              <a:t>ESTADO-MAIOR DA AERONÁUTICA</a:t>
            </a:r>
            <a:endParaRPr lang="pt-BR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ヒラギノ明朝 ProN W3"/>
              <a:cs typeface="ヒラギノ明朝 ProN W3"/>
            </a:endParaRPr>
          </a:p>
        </p:txBody>
      </p:sp>
      <p:sp>
        <p:nvSpPr>
          <p:cNvPr id="29701" name="Rectangle 3"/>
          <p:cNvSpPr>
            <a:spLocks noChangeArrowheads="1"/>
          </p:cNvSpPr>
          <p:nvPr/>
        </p:nvSpPr>
        <p:spPr bwMode="auto">
          <a:xfrm>
            <a:off x="250825" y="549275"/>
            <a:ext cx="8713788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240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algn="ctr" eaLnBrk="1" hangingPunct="1">
              <a:lnSpc>
                <a:spcPct val="180000"/>
              </a:lnSpc>
              <a:spcBef>
                <a:spcPct val="0"/>
              </a:spcBef>
              <a:buFontTx/>
              <a:buNone/>
            </a:pPr>
            <a:r>
              <a:rPr lang="pt-BR" altLang="pt-BR" sz="2800" b="1">
                <a:solidFill>
                  <a:srgbClr val="FFFF00"/>
                </a:solidFill>
                <a:latin typeface="Arial" panose="020B0604020202020204" pitchFamily="34" charset="0"/>
              </a:rPr>
              <a:t>OBJETIVO</a:t>
            </a:r>
          </a:p>
          <a:p>
            <a:pPr algn="ctr" eaLnBrk="1" hangingPunct="1">
              <a:lnSpc>
                <a:spcPct val="180000"/>
              </a:lnSpc>
              <a:spcBef>
                <a:spcPct val="0"/>
              </a:spcBef>
              <a:buFontTx/>
              <a:buNone/>
            </a:pPr>
            <a:r>
              <a:rPr lang="pt-BR" altLang="pt-BR" sz="1100">
                <a:solidFill>
                  <a:srgbClr val="FFFFFF"/>
                </a:solidFill>
                <a:latin typeface="Arial" panose="020B0604020202020204" pitchFamily="34" charset="0"/>
              </a:rPr>
              <a:t>	</a:t>
            </a:r>
          </a:p>
          <a:p>
            <a:pPr algn="just" eaLnBrk="1" hangingPunct="1">
              <a:lnSpc>
                <a:spcPct val="180000"/>
              </a:lnSpc>
              <a:spcBef>
                <a:spcPct val="0"/>
              </a:spcBef>
              <a:buFontTx/>
              <a:buNone/>
            </a:pPr>
            <a:r>
              <a:rPr lang="pt-BR" altLang="pt-BR" sz="2400">
                <a:solidFill>
                  <a:srgbClr val="FFFFFF"/>
                </a:solidFill>
                <a:latin typeface="Arial" panose="020B0604020202020204" pitchFamily="34" charset="0"/>
              </a:rPr>
              <a:t>	Conhecer os principais aspectos do planejamento e priorização das Capacidades desejadas para a FAB, os principais projetos do PAED FAB 2020 – 2039 e as possibilidades realistas em relação aos orçamentos futuros.</a:t>
            </a:r>
          </a:p>
        </p:txBody>
      </p:sp>
      <p:sp>
        <p:nvSpPr>
          <p:cNvPr id="29702" name="Rectangle 3"/>
          <p:cNvSpPr>
            <a:spLocks noChangeArrowheads="1"/>
          </p:cNvSpPr>
          <p:nvPr/>
        </p:nvSpPr>
        <p:spPr bwMode="auto">
          <a:xfrm>
            <a:off x="538163" y="1409700"/>
            <a:ext cx="8355012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18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pt-BR" altLang="pt-BR" sz="2800" b="1">
                <a:solidFill>
                  <a:srgbClr val="FFFFFF"/>
                </a:solidFill>
                <a:latin typeface="Arial" panose="020B0604020202020204" pitchFamily="34" charset="0"/>
              </a:rPr>
              <a:t>	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4777456"/>
            <a:ext cx="3101736" cy="1819896"/>
          </a:xfrm>
          <a:prstGeom prst="rect">
            <a:avLst/>
          </a:prstGeom>
          <a:effectLst>
            <a:glow rad="127000">
              <a:schemeClr val="accent1">
                <a:alpha val="32000"/>
              </a:schemeClr>
            </a:glow>
            <a:softEdge rad="381000"/>
          </a:effectLst>
        </p:spPr>
      </p:pic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20">
            <a:extLst/>
          </p:cNvPr>
          <p:cNvSpPr/>
          <p:nvPr/>
        </p:nvSpPr>
        <p:spPr>
          <a:xfrm>
            <a:off x="1763713" y="115888"/>
            <a:ext cx="6840537" cy="571500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rPr>
              <a:t>ESTADO-MAIOR DA AERONÁUTICA</a:t>
            </a:r>
            <a:endParaRPr lang="pt-BR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ヒラギノ明朝 ProN W3"/>
              <a:cs typeface="ヒラギノ明朝 ProN W3"/>
            </a:endParaRPr>
          </a:p>
        </p:txBody>
      </p:sp>
      <p:sp>
        <p:nvSpPr>
          <p:cNvPr id="29699" name="CaixaDeTexto 2"/>
          <p:cNvSpPr txBox="1">
            <a:spLocks noChangeArrowheads="1"/>
          </p:cNvSpPr>
          <p:nvPr/>
        </p:nvSpPr>
        <p:spPr bwMode="auto">
          <a:xfrm>
            <a:off x="682625" y="1268413"/>
            <a:ext cx="7777163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200000"/>
              </a:lnSpc>
              <a:spcBef>
                <a:spcPct val="0"/>
              </a:spcBef>
              <a:buFontTx/>
              <a:buNone/>
              <a:defRPr/>
            </a:pPr>
            <a:r>
              <a:rPr lang="pt-BR" altLang="pt-BR" dirty="0">
                <a:solidFill>
                  <a:srgbClr val="FFFF00"/>
                </a:solidFill>
                <a:latin typeface="Arial" panose="020B0604020202020204" pitchFamily="34" charset="0"/>
              </a:rPr>
              <a:t>ROTEIRO</a:t>
            </a:r>
          </a:p>
          <a:p>
            <a:pPr marL="342900" indent="-342900">
              <a:lnSpc>
                <a:spcPct val="200000"/>
              </a:lnSpc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pt-BR" sz="2800" dirty="0"/>
              <a:t>O Planejamento Estratégico na FAB</a:t>
            </a:r>
          </a:p>
          <a:p>
            <a:pPr marL="342900" indent="-342900">
              <a:lnSpc>
                <a:spcPct val="200000"/>
              </a:lnSpc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pt-BR" sz="2800" dirty="0"/>
              <a:t>Capacidades Priorizadas</a:t>
            </a:r>
          </a:p>
          <a:p>
            <a:pPr marL="342900" indent="-342900">
              <a:lnSpc>
                <a:spcPct val="200000"/>
              </a:lnSpc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pt-BR" sz="2800" dirty="0"/>
              <a:t>PAED – FAB 2020 - 2039</a:t>
            </a:r>
          </a:p>
          <a:p>
            <a:pPr marL="342900" indent="-342900">
              <a:lnSpc>
                <a:spcPct val="200000"/>
              </a:lnSpc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pt-BR" sz="2800" dirty="0"/>
              <a:t>Necessidades Planejadas X Orçamento Indefinido</a:t>
            </a:r>
          </a:p>
          <a:p>
            <a:pPr algn="just">
              <a:spcBef>
                <a:spcPct val="0"/>
              </a:spcBef>
              <a:buFontTx/>
              <a:buNone/>
              <a:defRPr/>
            </a:pPr>
            <a:endParaRPr lang="pt-BR" altLang="pt-BR" sz="20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20">
            <a:extLst/>
          </p:cNvPr>
          <p:cNvSpPr/>
          <p:nvPr/>
        </p:nvSpPr>
        <p:spPr>
          <a:xfrm>
            <a:off x="1763713" y="115888"/>
            <a:ext cx="6840537" cy="571500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rPr>
              <a:t>ESTADO-MAIOR DA AERONÁUTICA</a:t>
            </a:r>
            <a:endParaRPr lang="pt-BR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ヒラギノ明朝 ProN W3"/>
              <a:cs typeface="ヒラギノ明朝 ProN W3"/>
            </a:endParaRPr>
          </a:p>
        </p:txBody>
      </p:sp>
      <p:sp>
        <p:nvSpPr>
          <p:cNvPr id="29699" name="CaixaDeTexto 2"/>
          <p:cNvSpPr txBox="1">
            <a:spLocks noChangeArrowheads="1"/>
          </p:cNvSpPr>
          <p:nvPr/>
        </p:nvSpPr>
        <p:spPr bwMode="auto">
          <a:xfrm>
            <a:off x="682625" y="1268413"/>
            <a:ext cx="7777163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200000"/>
              </a:lnSpc>
              <a:spcBef>
                <a:spcPct val="0"/>
              </a:spcBef>
              <a:buFontTx/>
              <a:buNone/>
              <a:defRPr/>
            </a:pPr>
            <a:r>
              <a:rPr lang="pt-BR" altLang="pt-BR" dirty="0">
                <a:solidFill>
                  <a:srgbClr val="FFFF00"/>
                </a:solidFill>
                <a:latin typeface="Arial" panose="020B0604020202020204" pitchFamily="34" charset="0"/>
              </a:rPr>
              <a:t>ROTEIRO</a:t>
            </a:r>
          </a:p>
          <a:p>
            <a:pPr marL="342900" indent="-342900">
              <a:lnSpc>
                <a:spcPct val="200000"/>
              </a:lnSpc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pt-BR" sz="2800" dirty="0">
                <a:solidFill>
                  <a:srgbClr val="FFC000"/>
                </a:solidFill>
              </a:rPr>
              <a:t>O Planejamento Estratégico na FAB</a:t>
            </a:r>
          </a:p>
          <a:p>
            <a:pPr marL="342900" indent="-342900">
              <a:lnSpc>
                <a:spcPct val="200000"/>
              </a:lnSpc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pt-BR" sz="2800" dirty="0"/>
              <a:t>Capacidades Priorizadas</a:t>
            </a:r>
          </a:p>
          <a:p>
            <a:pPr marL="342900" indent="-342900">
              <a:lnSpc>
                <a:spcPct val="200000"/>
              </a:lnSpc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pt-BR" sz="2800" dirty="0"/>
              <a:t>PAED – FAB 2020 - 2039</a:t>
            </a:r>
          </a:p>
          <a:p>
            <a:pPr marL="342900" indent="-342900">
              <a:lnSpc>
                <a:spcPct val="200000"/>
              </a:lnSpc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pt-BR" sz="2800" dirty="0"/>
              <a:t>Necessidades Planejadas X Orçamento Indefinido</a:t>
            </a:r>
          </a:p>
          <a:p>
            <a:pPr algn="just">
              <a:spcBef>
                <a:spcPct val="0"/>
              </a:spcBef>
              <a:buFontTx/>
              <a:buNone/>
              <a:defRPr/>
            </a:pPr>
            <a:endParaRPr lang="pt-BR" altLang="pt-BR" sz="20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Gabaer\Pictures\SUBSIDIOS\Logo-MD-560x37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0296" y="1049197"/>
            <a:ext cx="2775106" cy="1848419"/>
          </a:xfrm>
          <a:prstGeom prst="rect">
            <a:avLst/>
          </a:prstGeom>
          <a:noFill/>
          <a:effectLst>
            <a:softEdge rad="254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1"/>
          <p:cNvSpPr txBox="1"/>
          <p:nvPr/>
        </p:nvSpPr>
        <p:spPr>
          <a:xfrm>
            <a:off x="4300978" y="1608327"/>
            <a:ext cx="3456384" cy="646331"/>
          </a:xfrm>
          <a:prstGeom prst="rect">
            <a:avLst/>
          </a:prstGeom>
          <a:solidFill>
            <a:srgbClr val="FFFF99"/>
          </a:solidFill>
          <a:ln>
            <a:solidFill>
              <a:schemeClr val="accent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spAutoFit/>
          </a:bodyPr>
          <a:lstStyle>
            <a:defPPr>
              <a:defRPr lang="pt-BR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800" i="1"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r>
              <a:rPr lang="pt-BR" b="1" i="0" dirty="0"/>
              <a:t>SISTEMA DE PLANEJAMENTO ESTRATÉGICO DE DEFESA</a:t>
            </a:r>
          </a:p>
        </p:txBody>
      </p:sp>
      <p:grpSp>
        <p:nvGrpSpPr>
          <p:cNvPr id="33798" name="Group 5"/>
          <p:cNvGrpSpPr>
            <a:grpSpLocks/>
          </p:cNvGrpSpPr>
          <p:nvPr/>
        </p:nvGrpSpPr>
        <p:grpSpPr bwMode="auto">
          <a:xfrm>
            <a:off x="539750" y="5172075"/>
            <a:ext cx="9131300" cy="1477963"/>
            <a:chOff x="162031" y="5219945"/>
            <a:chExt cx="9132063" cy="1477357"/>
          </a:xfrm>
        </p:grpSpPr>
        <p:sp>
          <p:nvSpPr>
            <p:cNvPr id="7" name="CaixaDeTexto 23"/>
            <p:cNvSpPr txBox="1"/>
            <p:nvPr/>
          </p:nvSpPr>
          <p:spPr>
            <a:xfrm>
              <a:off x="162031" y="5372442"/>
              <a:ext cx="3456384" cy="646331"/>
            </a:xfrm>
            <a:prstGeom prst="rect">
              <a:avLst/>
            </a:prstGeom>
            <a:solidFill>
              <a:srgbClr val="FFFF99"/>
            </a:solidFill>
            <a:ln>
              <a:solidFill>
                <a:schemeClr val="accent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b="1" dirty="0">
                  <a:solidFill>
                    <a:prstClr val="black"/>
                  </a:solidFill>
                  <a:latin typeface="Calibri"/>
                  <a:cs typeface="+mn-cs"/>
                </a:rPr>
                <a:t>SISTEMA DE PLANEJAMENTO E GESTÃO INSTITUCIONAL</a:t>
              </a:r>
            </a:p>
          </p:txBody>
        </p:sp>
        <p:sp>
          <p:nvSpPr>
            <p:cNvPr id="8" name="CaixaDeTexto 27"/>
            <p:cNvSpPr txBox="1"/>
            <p:nvPr/>
          </p:nvSpPr>
          <p:spPr>
            <a:xfrm>
              <a:off x="4226371" y="5219945"/>
              <a:ext cx="5067723" cy="147735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285750" indent="-285750" eaLnBrk="1" fontAlgn="auto" hangingPunct="1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pt-BR" i="1" dirty="0">
                  <a:latin typeface="Calibri"/>
                  <a:cs typeface="+mn-cs"/>
                </a:rPr>
                <a:t>CONCEPÇÃO ESTRATÉGICA - FA 100</a:t>
              </a:r>
            </a:p>
            <a:p>
              <a:pPr marL="285750" indent="-285750" eaLnBrk="1" fontAlgn="auto" hangingPunct="1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pt-BR" i="1" dirty="0">
                  <a:latin typeface="Calibri"/>
                  <a:cs typeface="+mn-cs"/>
                </a:rPr>
                <a:t>PLANO ESTRATÉGICO - PEMAER</a:t>
              </a:r>
            </a:p>
            <a:p>
              <a:pPr marL="285750" indent="-285750" eaLnBrk="1" fontAlgn="auto" hangingPunct="1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pt-BR" i="1" dirty="0">
                  <a:latin typeface="Calibri"/>
                  <a:cs typeface="+mn-cs"/>
                </a:rPr>
                <a:t>DIRETRIZ DE PLANEJAMENTO - DIPLAN</a:t>
              </a:r>
            </a:p>
            <a:p>
              <a:pPr marL="285750" indent="-285750" eaLnBrk="1" fontAlgn="auto" hangingPunct="1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pt-BR" i="1" dirty="0">
                  <a:latin typeface="Calibri"/>
                </a:rPr>
                <a:t>PLANOS SETORIAIS (</a:t>
              </a:r>
              <a:r>
                <a:rPr lang="pt-BR" i="1">
                  <a:latin typeface="Calibri"/>
                </a:rPr>
                <a:t>ODSA) - PLANSET</a:t>
              </a:r>
              <a:endParaRPr lang="pt-BR" i="1" dirty="0">
                <a:latin typeface="Calibri"/>
              </a:endParaRPr>
            </a:p>
            <a:p>
              <a:pPr marL="285750" indent="-285750" eaLnBrk="1" fontAlgn="auto" hangingPunct="1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pt-BR" i="1" dirty="0">
                  <a:latin typeface="Calibri"/>
                </a:rPr>
                <a:t>PROGRAMA DE TRABALHO ANUAL - PTA </a:t>
              </a:r>
            </a:p>
          </p:txBody>
        </p:sp>
        <p:sp>
          <p:nvSpPr>
            <p:cNvPr id="9" name="Chave esquerda 4"/>
            <p:cNvSpPr/>
            <p:nvPr/>
          </p:nvSpPr>
          <p:spPr>
            <a:xfrm>
              <a:off x="3775483" y="5248508"/>
              <a:ext cx="473115" cy="1448794"/>
            </a:xfrm>
            <a:prstGeom prst="leftBrace">
              <a:avLst>
                <a:gd name="adj1" fmla="val 23398"/>
                <a:gd name="adj2" fmla="val 51806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solidFill>
                  <a:prstClr val="black"/>
                </a:solidFill>
              </a:endParaRPr>
            </a:p>
          </p:txBody>
        </p:sp>
      </p:grp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33930" y="2778654"/>
            <a:ext cx="1224135" cy="16424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grpSp>
        <p:nvGrpSpPr>
          <p:cNvPr id="11" name="Grupo 34"/>
          <p:cNvGrpSpPr>
            <a:grpSpLocks/>
          </p:cNvGrpSpPr>
          <p:nvPr/>
        </p:nvGrpSpPr>
        <p:grpSpPr bwMode="auto">
          <a:xfrm>
            <a:off x="7668344" y="2395472"/>
            <a:ext cx="1322503" cy="1695777"/>
            <a:chOff x="562132" y="896019"/>
            <a:chExt cx="1783583" cy="2304256"/>
          </a:xfrm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</p:grpSpPr>
        <p:sp>
          <p:nvSpPr>
            <p:cNvPr id="12" name="Rectángulo 5"/>
            <p:cNvSpPr>
              <a:spLocks noChangeArrowheads="1"/>
            </p:cNvSpPr>
            <p:nvPr/>
          </p:nvSpPr>
          <p:spPr bwMode="auto">
            <a:xfrm>
              <a:off x="562132" y="896019"/>
              <a:ext cx="1783583" cy="2304256"/>
            </a:xfrm>
            <a:prstGeom prst="rect">
              <a:avLst/>
            </a:prstGeom>
            <a:solidFill>
              <a:srgbClr val="66FF33"/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107950" prstMaterial="plastic">
              <a:bevelT w="82550" h="63500" prst="divot"/>
              <a:bevelB/>
            </a:sp3d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400" b="1" dirty="0">
                <a:solidFill>
                  <a:prstClr val="black"/>
                </a:solidFill>
                <a:latin typeface="Calibri"/>
                <a:ea typeface="ＭＳ Ｐゴシック" pitchFamily="-112" charset="-128"/>
                <a:cs typeface="+mn-cs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400" b="1" dirty="0">
                <a:solidFill>
                  <a:prstClr val="black"/>
                </a:solidFill>
                <a:latin typeface="Calibri"/>
                <a:ea typeface="ＭＳ Ｐゴシック" pitchFamily="-112" charset="-128"/>
                <a:cs typeface="+mn-cs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400" b="1" dirty="0">
                <a:solidFill>
                  <a:prstClr val="black"/>
                </a:solidFill>
                <a:latin typeface="Calibri"/>
                <a:ea typeface="ＭＳ Ｐゴシック" pitchFamily="-112" charset="-128"/>
                <a:cs typeface="+mn-cs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00" b="1" dirty="0">
                <a:solidFill>
                  <a:prstClr val="black"/>
                </a:solidFill>
                <a:latin typeface="Calibri"/>
                <a:ea typeface="ＭＳ Ｐゴシック" pitchFamily="-112" charset="-128"/>
                <a:cs typeface="+mn-cs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00" b="1" dirty="0">
                <a:solidFill>
                  <a:prstClr val="black"/>
                </a:solidFill>
                <a:latin typeface="Calibri"/>
                <a:ea typeface="ＭＳ Ｐゴシック" pitchFamily="-112" charset="-128"/>
                <a:cs typeface="+mn-cs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b="1" dirty="0">
                  <a:solidFill>
                    <a:srgbClr val="000000"/>
                  </a:solidFill>
                  <a:latin typeface="Calibri"/>
                  <a:ea typeface="ＭＳ Ｐゴシック" pitchFamily="-112" charset="-128"/>
                  <a:cs typeface="+mn-cs"/>
                </a:rPr>
                <a:t>PND</a:t>
              </a:r>
              <a:endParaRPr lang="pt-BR" sz="1200" b="1" dirty="0">
                <a:solidFill>
                  <a:srgbClr val="000000"/>
                </a:solidFill>
                <a:latin typeface="Calibri"/>
                <a:ea typeface="ＭＳ Ｐゴシック" pitchFamily="-112" charset="-128"/>
                <a:cs typeface="+mn-cs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400" b="1" dirty="0">
                  <a:solidFill>
                    <a:srgbClr val="000000"/>
                  </a:solidFill>
                  <a:latin typeface="Calibri"/>
                  <a:ea typeface="ＭＳ Ｐゴシック" pitchFamily="-112" charset="-128"/>
                  <a:cs typeface="+mn-cs"/>
                </a:rPr>
                <a:t>Política Nacional de Defesa</a:t>
              </a:r>
            </a:p>
          </p:txBody>
        </p:sp>
        <p:pic>
          <p:nvPicPr>
            <p:cNvPr id="13" name="Imagen 6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3935" y="1111193"/>
              <a:ext cx="659978" cy="7447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107950" prstMaterial="plastic">
              <a:bevelT w="82550" h="63500" prst="divot"/>
              <a:bevelB/>
            </a:sp3d>
          </p:spPr>
        </p:pic>
      </p:grpSp>
      <p:sp>
        <p:nvSpPr>
          <p:cNvPr id="14" name="Left Arrow 13"/>
          <p:cNvSpPr/>
          <p:nvPr/>
        </p:nvSpPr>
        <p:spPr>
          <a:xfrm rot="20739085">
            <a:off x="7129463" y="3252788"/>
            <a:ext cx="584200" cy="433387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prstClr val="white"/>
              </a:solidFill>
            </a:endParaRPr>
          </a:p>
        </p:txBody>
      </p:sp>
      <p:pic>
        <p:nvPicPr>
          <p:cNvPr id="15" name="Picture 14" descr="http://2.bp.blogspot.com/-2Zwqc4DbYAc/TbcRxO6vVDI/AAAAAAAAKw4/zGpv3KKopKU/s320/livro_branco_de_defesa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2529" y="3078929"/>
            <a:ext cx="1155364" cy="1688609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sp>
        <p:nvSpPr>
          <p:cNvPr id="16" name="Left Arrow 15"/>
          <p:cNvSpPr/>
          <p:nvPr/>
        </p:nvSpPr>
        <p:spPr>
          <a:xfrm rot="20739085">
            <a:off x="5359400" y="3556000"/>
            <a:ext cx="582613" cy="43180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prstClr val="white"/>
              </a:solidFill>
            </a:endParaRPr>
          </a:p>
        </p:txBody>
      </p:sp>
      <p:sp>
        <p:nvSpPr>
          <p:cNvPr id="17" name="Left Arrow 16"/>
          <p:cNvSpPr/>
          <p:nvPr/>
        </p:nvSpPr>
        <p:spPr>
          <a:xfrm rot="20739085">
            <a:off x="3630613" y="3808413"/>
            <a:ext cx="584200" cy="433387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prstClr val="white"/>
              </a:solidFill>
            </a:endParaRPr>
          </a:p>
        </p:txBody>
      </p:sp>
      <p:sp>
        <p:nvSpPr>
          <p:cNvPr id="18" name="Left Arrow 17"/>
          <p:cNvSpPr/>
          <p:nvPr/>
        </p:nvSpPr>
        <p:spPr>
          <a:xfrm rot="20739085">
            <a:off x="1681163" y="3989388"/>
            <a:ext cx="584200" cy="43180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prstClr val="white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7931" y="3102967"/>
            <a:ext cx="1301681" cy="1920386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sp>
        <p:nvSpPr>
          <p:cNvPr id="20" name="Retângulo 2"/>
          <p:cNvSpPr/>
          <p:nvPr/>
        </p:nvSpPr>
        <p:spPr>
          <a:xfrm>
            <a:off x="3086100" y="673100"/>
            <a:ext cx="6057900" cy="33020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3000" b="1" i="1" dirty="0">
                <a:solidFill>
                  <a:schemeClr val="bg1"/>
                </a:solidFill>
                <a:latin typeface="+mj-lt"/>
                <a:cs typeface="Arial" charset="0"/>
              </a:rPr>
              <a:t>PROCESSO DE PLANEJAMENTO</a:t>
            </a:r>
          </a:p>
        </p:txBody>
      </p:sp>
      <p:pic>
        <p:nvPicPr>
          <p:cNvPr id="21" name="Picture 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450" y="3243360"/>
            <a:ext cx="1243217" cy="1839501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20">
            <a:extLst/>
          </p:cNvPr>
          <p:cNvSpPr/>
          <p:nvPr/>
        </p:nvSpPr>
        <p:spPr>
          <a:xfrm>
            <a:off x="1763713" y="115888"/>
            <a:ext cx="6840537" cy="571500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rPr>
              <a:t>ESTADO-MAIOR DA AERONÁUTICA</a:t>
            </a:r>
            <a:endParaRPr lang="pt-BR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ヒラギノ明朝 ProN W3"/>
              <a:cs typeface="ヒラギノ明朝 ProN W3"/>
            </a:endParaRPr>
          </a:p>
        </p:txBody>
      </p:sp>
      <p:sp>
        <p:nvSpPr>
          <p:cNvPr id="34819" name="CaixaDeTexto 2"/>
          <p:cNvSpPr txBox="1">
            <a:spLocks noChangeArrowheads="1"/>
          </p:cNvSpPr>
          <p:nvPr/>
        </p:nvSpPr>
        <p:spPr bwMode="auto">
          <a:xfrm>
            <a:off x="682625" y="476250"/>
            <a:ext cx="7777163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2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pt-BR" altLang="pt-BR" sz="2800">
                <a:solidFill>
                  <a:srgbClr val="FFC000"/>
                </a:solidFill>
              </a:rPr>
              <a:t>O Planejamento Estratégico na FAB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pt-BR" altLang="pt-BR" sz="2000">
              <a:latin typeface="Arial" panose="020B0604020202020204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68313" y="1052513"/>
            <a:ext cx="12015787" cy="6572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pt-BR"/>
          </a:p>
        </p:txBody>
      </p:sp>
      <p:pic>
        <p:nvPicPr>
          <p:cNvPr id="34821" name="Picture 1" descr="20181016 - Sistemática 4fases e 6etapas com PLA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509713"/>
            <a:ext cx="8277225" cy="530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20">
            <a:extLst/>
          </p:cNvPr>
          <p:cNvSpPr/>
          <p:nvPr/>
        </p:nvSpPr>
        <p:spPr>
          <a:xfrm>
            <a:off x="1763713" y="115888"/>
            <a:ext cx="6840537" cy="571500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rPr>
              <a:t>ESTADO-MAIOR DA AERONÁUTICA</a:t>
            </a:r>
            <a:endParaRPr lang="pt-BR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ヒラギノ明朝 ProN W3"/>
              <a:cs typeface="ヒラギノ明朝 ProN W3"/>
            </a:endParaRPr>
          </a:p>
        </p:txBody>
      </p:sp>
      <p:sp>
        <p:nvSpPr>
          <p:cNvPr id="29699" name="CaixaDeTexto 2"/>
          <p:cNvSpPr txBox="1">
            <a:spLocks noChangeArrowheads="1"/>
          </p:cNvSpPr>
          <p:nvPr/>
        </p:nvSpPr>
        <p:spPr bwMode="auto">
          <a:xfrm>
            <a:off x="682625" y="1268413"/>
            <a:ext cx="7777163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200000"/>
              </a:lnSpc>
              <a:spcBef>
                <a:spcPct val="0"/>
              </a:spcBef>
              <a:buFontTx/>
              <a:buNone/>
              <a:defRPr/>
            </a:pPr>
            <a:r>
              <a:rPr lang="pt-BR" altLang="pt-BR" dirty="0">
                <a:solidFill>
                  <a:srgbClr val="FFFF00"/>
                </a:solidFill>
                <a:latin typeface="Arial" panose="020B0604020202020204" pitchFamily="34" charset="0"/>
              </a:rPr>
              <a:t>ROTEIRO</a:t>
            </a:r>
          </a:p>
          <a:p>
            <a:pPr marL="342900" indent="-342900">
              <a:lnSpc>
                <a:spcPct val="200000"/>
              </a:lnSpc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pt-BR" sz="2800" dirty="0"/>
              <a:t>O Planejamento Estratégico na FAB</a:t>
            </a:r>
          </a:p>
          <a:p>
            <a:pPr marL="342900" indent="-342900">
              <a:lnSpc>
                <a:spcPct val="200000"/>
              </a:lnSpc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pt-BR" sz="2800" dirty="0">
                <a:solidFill>
                  <a:srgbClr val="FFC000"/>
                </a:solidFill>
              </a:rPr>
              <a:t>Capacidades Priorizadas</a:t>
            </a:r>
          </a:p>
          <a:p>
            <a:pPr marL="342900" indent="-342900">
              <a:lnSpc>
                <a:spcPct val="200000"/>
              </a:lnSpc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pt-BR" sz="2800" dirty="0"/>
              <a:t>PAED – FAB 2020 - 2039</a:t>
            </a:r>
          </a:p>
          <a:p>
            <a:pPr marL="342900" indent="-342900">
              <a:lnSpc>
                <a:spcPct val="200000"/>
              </a:lnSpc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pt-BR" sz="2800" dirty="0"/>
              <a:t>Necessidades Planejadas X Orçamento Indefinido</a:t>
            </a:r>
          </a:p>
          <a:p>
            <a:pPr algn="just">
              <a:spcBef>
                <a:spcPct val="0"/>
              </a:spcBef>
              <a:buFontTx/>
              <a:buNone/>
              <a:defRPr/>
            </a:pPr>
            <a:endParaRPr lang="pt-BR" altLang="pt-BR" sz="20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20">
            <a:extLst/>
          </p:cNvPr>
          <p:cNvSpPr/>
          <p:nvPr/>
        </p:nvSpPr>
        <p:spPr>
          <a:xfrm>
            <a:off x="1763713" y="115888"/>
            <a:ext cx="6840537" cy="571500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rPr>
              <a:t>ESTADO-MAIOR DA AERONÁUTICA</a:t>
            </a:r>
            <a:endParaRPr lang="pt-BR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ヒラギノ明朝 ProN W3"/>
              <a:cs typeface="ヒラギノ明朝 ProN W3"/>
            </a:endParaRPr>
          </a:p>
        </p:txBody>
      </p:sp>
      <p:sp>
        <p:nvSpPr>
          <p:cNvPr id="29699" name="CaixaDeTexto 2"/>
          <p:cNvSpPr txBox="1">
            <a:spLocks noChangeArrowheads="1"/>
          </p:cNvSpPr>
          <p:nvPr/>
        </p:nvSpPr>
        <p:spPr bwMode="auto">
          <a:xfrm>
            <a:off x="34925" y="665163"/>
            <a:ext cx="9069388" cy="1451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200000"/>
              </a:lnSpc>
              <a:spcBef>
                <a:spcPts val="1800"/>
              </a:spcBef>
              <a:spcAft>
                <a:spcPts val="3000"/>
              </a:spcAft>
              <a:buFont typeface="Arial" panose="020B0604020202020204" pitchFamily="34" charset="0"/>
              <a:buNone/>
              <a:defRPr/>
            </a:pPr>
            <a:r>
              <a:rPr lang="pt-BR" dirty="0">
                <a:solidFill>
                  <a:srgbClr val="FFC000"/>
                </a:solidFill>
              </a:rPr>
              <a:t>Capacidades Priorizadas</a:t>
            </a:r>
          </a:p>
          <a:p>
            <a:pPr indent="-342900" algn="just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pt-BR" sz="2400" dirty="0"/>
              <a:t>PROJEÇÃO ESTRATÉGICA DE PODER                  </a:t>
            </a:r>
          </a:p>
          <a:p>
            <a:pPr marL="342900" indent="-342900" algn="just">
              <a:spcBef>
                <a:spcPts val="0"/>
              </a:spcBef>
              <a:buFontTx/>
              <a:buChar char="-"/>
              <a:defRPr/>
            </a:pPr>
            <a:r>
              <a:rPr lang="pt-BR" sz="2400" dirty="0"/>
              <a:t>levar o poder aeroespacial a qualquer área de interesse.</a:t>
            </a:r>
          </a:p>
          <a:p>
            <a:pPr algn="just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pt-BR" sz="2400" dirty="0"/>
          </a:p>
          <a:p>
            <a:pPr marL="342900" indent="-342900" algn="just">
              <a:lnSpc>
                <a:spcPct val="200000"/>
              </a:lnSpc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pt-BR" sz="2400" dirty="0"/>
              <a:t>SUPERIORIDADE NO AMBIENTE AEROESPACIAL</a:t>
            </a:r>
          </a:p>
          <a:p>
            <a:pPr marL="342900" indent="-342900" algn="just">
              <a:spcBef>
                <a:spcPct val="0"/>
              </a:spcBef>
              <a:buFontTx/>
              <a:buChar char="-"/>
              <a:defRPr/>
            </a:pPr>
            <a:r>
              <a:rPr lang="pt-BR" sz="2400" dirty="0"/>
              <a:t>controlar porções específicas dos ambientes aéreo e espacial de interesse.</a:t>
            </a:r>
          </a:p>
          <a:p>
            <a:pPr algn="just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pt-BR" sz="2400" dirty="0"/>
          </a:p>
          <a:p>
            <a:pPr marL="342900" indent="-342900" algn="just">
              <a:lnSpc>
                <a:spcPct val="200000"/>
              </a:lnSpc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pt-BR" sz="2400" dirty="0"/>
              <a:t>COMANDO E CONTROLE</a:t>
            </a:r>
          </a:p>
          <a:p>
            <a:pPr algn="just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pt-BR" sz="2400" dirty="0"/>
              <a:t>- exercício da autoridade sobre organizações ou forças, e o controle dos resultados.</a:t>
            </a:r>
          </a:p>
          <a:p>
            <a:pPr algn="just">
              <a:lnSpc>
                <a:spcPct val="2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br>
              <a:rPr lang="pt-BR" sz="2000" dirty="0"/>
            </a:br>
            <a:br>
              <a:rPr lang="pt-BR" sz="2000" dirty="0"/>
            </a:br>
            <a:br>
              <a:rPr lang="pt-BR" sz="2000" dirty="0"/>
            </a:br>
            <a:br>
              <a:rPr lang="pt-BR" sz="2000" dirty="0"/>
            </a:br>
            <a:br>
              <a:rPr lang="pt-BR" sz="2000" dirty="0"/>
            </a:br>
            <a:br>
              <a:rPr lang="pt-BR" sz="2000" dirty="0"/>
            </a:br>
            <a:br>
              <a:rPr lang="pt-BR" sz="2000" dirty="0"/>
            </a:br>
            <a:br>
              <a:rPr lang="pt-BR" sz="2000" dirty="0"/>
            </a:br>
            <a:br>
              <a:rPr lang="pt-BR" sz="2000" dirty="0"/>
            </a:br>
            <a:br>
              <a:rPr lang="pt-BR" sz="2000" dirty="0"/>
            </a:br>
            <a:br>
              <a:rPr lang="pt-BR" sz="2000" dirty="0"/>
            </a:br>
            <a:br>
              <a:rPr lang="pt-BR" sz="2000" dirty="0"/>
            </a:br>
            <a:br>
              <a:rPr lang="pt-BR" sz="2000" dirty="0"/>
            </a:br>
            <a:endParaRPr lang="pt-BR" altLang="pt-BR" sz="2000" dirty="0">
              <a:latin typeface="Arial" panose="020B0604020202020204" pitchFamily="34" charset="0"/>
            </a:endParaRPr>
          </a:p>
        </p:txBody>
      </p:sp>
      <p:pic>
        <p:nvPicPr>
          <p:cNvPr id="37892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7863" y="2852738"/>
            <a:ext cx="1584325" cy="108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4438650"/>
            <a:ext cx="201612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Image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4788" y="1503363"/>
            <a:ext cx="1743075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5" name="Imagem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1236663"/>
            <a:ext cx="1763713" cy="124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ustom 2">
      <a:dk1>
        <a:srgbClr val="FFFFFF"/>
      </a:dk1>
      <a:lt1>
        <a:sysClr val="window" lastClr="FFFFFF"/>
      </a:lt1>
      <a:dk2>
        <a:srgbClr val="464646"/>
      </a:dk2>
      <a:lt2>
        <a:srgbClr val="DEF5FA"/>
      </a:lt2>
      <a:accent1>
        <a:srgbClr val="0000CC"/>
      </a:accent1>
      <a:accent2>
        <a:srgbClr val="0070C0"/>
      </a:accent2>
      <a:accent3>
        <a:srgbClr val="1FADCC"/>
      </a:accent3>
      <a:accent4>
        <a:srgbClr val="39639D"/>
      </a:accent4>
      <a:accent5>
        <a:srgbClr val="474B78"/>
      </a:accent5>
      <a:accent6>
        <a:srgbClr val="0000CC"/>
      </a:accent6>
      <a:hlink>
        <a:srgbClr val="FFFFFF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14589</TotalTime>
  <Words>756</Words>
  <Application>Microsoft Office PowerPoint</Application>
  <PresentationFormat>Apresentação na tela (4:3)</PresentationFormat>
  <Paragraphs>215</Paragraphs>
  <Slides>24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slides</vt:lpstr>
      </vt:variant>
      <vt:variant>
        <vt:i4>24</vt:i4>
      </vt:variant>
    </vt:vector>
  </HeadingPairs>
  <TitlesOfParts>
    <vt:vector size="27" baseType="lpstr">
      <vt:lpstr>5_Custom Design</vt:lpstr>
      <vt:lpstr>6_Custom Design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Curso de Logística e Mobilização Nacional</dc:title>
  <dc:creator>alex</dc:creator>
  <cp:lastModifiedBy>Usuário desconhecido</cp:lastModifiedBy>
  <cp:revision>1222</cp:revision>
  <cp:lastPrinted>2018-03-21T17:09:24Z</cp:lastPrinted>
  <dcterms:created xsi:type="dcterms:W3CDTF">2011-06-22T14:53:01Z</dcterms:created>
  <dcterms:modified xsi:type="dcterms:W3CDTF">2018-11-06T11:16:33Z</dcterms:modified>
</cp:coreProperties>
</file>