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57" r:id="rId4"/>
    <p:sldId id="258" r:id="rId5"/>
    <p:sldId id="263" r:id="rId6"/>
    <p:sldId id="264" r:id="rId7"/>
    <p:sldId id="259" r:id="rId8"/>
    <p:sldId id="260" r:id="rId9"/>
    <p:sldId id="262" r:id="rId10"/>
    <p:sldId id="266" r:id="rId11"/>
    <p:sldId id="267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BA0A5F3F-4E7F-4DB2-9B5C-65E22B02C862}">
          <p14:sldIdLst>
            <p14:sldId id="256"/>
            <p14:sldId id="261"/>
            <p14:sldId id="257"/>
            <p14:sldId id="258"/>
            <p14:sldId id="263"/>
            <p14:sldId id="264"/>
            <p14:sldId id="259"/>
            <p14:sldId id="260"/>
            <p14:sldId id="262"/>
            <p14:sldId id="266"/>
            <p14:sldId id="267"/>
            <p14:sldId id="265"/>
            <p14:sldId id="268"/>
          </p14:sldIdLst>
        </p14:section>
        <p14:section name="Seção sem Título" id="{2F9C3E78-9F8C-4AAD-A262-92C43764E4A9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4C6B0-599E-460E-BFEF-B9617BAA7786}" type="datetimeFigureOut">
              <a:rPr lang="pt-BR" smtClean="0"/>
              <a:t>08/11/2018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B2B16-6C21-46A0-8C0B-F9FFE5A28F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25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3B2B16-6C21-46A0-8C0B-F9FFE5A28FD2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042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itize.com.br/carga-tributaria-brasileira-e-alta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23366" y="1360086"/>
            <a:ext cx="8361229" cy="1671438"/>
          </a:xfrm>
        </p:spPr>
        <p:txBody>
          <a:bodyPr/>
          <a:lstStyle/>
          <a:p>
            <a:r>
              <a:rPr lang="pt-BR" sz="5000" dirty="0"/>
              <a:t>1º Seminário DE GESTÃO DE AQUISIÇÃO DE DEFESA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88143" y="3272539"/>
            <a:ext cx="6831673" cy="879331"/>
          </a:xfrm>
        </p:spPr>
        <p:txBody>
          <a:bodyPr>
            <a:normAutofit/>
          </a:bodyPr>
          <a:lstStyle/>
          <a:p>
            <a:r>
              <a:rPr lang="pt-BR" dirty="0"/>
              <a:t>Painel 3 – Gestão do clico de vida com foco em sistemas complexos</a:t>
            </a:r>
          </a:p>
          <a:p>
            <a:endParaRPr lang="pt-BR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7371354" y="5377306"/>
            <a:ext cx="3823867" cy="38918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 err="1"/>
              <a:t>Prof.Dr.Eng.José</a:t>
            </a:r>
            <a:r>
              <a:rPr lang="pt-BR" sz="1800" dirty="0"/>
              <a:t> Guilherme Sabe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2688142" y="4256960"/>
            <a:ext cx="6831673" cy="87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b="1" dirty="0"/>
              <a:t>Considerações sobre a indústria no Brasil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76188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m relacionad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172" y="1042902"/>
            <a:ext cx="6191250" cy="543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254642" y="164804"/>
            <a:ext cx="3232298" cy="781493"/>
          </a:xfrm>
        </p:spPr>
        <p:txBody>
          <a:bodyPr/>
          <a:lstStyle/>
          <a:p>
            <a:pPr algn="ctr"/>
            <a:r>
              <a:rPr lang="pt-BR" dirty="0"/>
              <a:t>Burocracia	</a:t>
            </a:r>
          </a:p>
        </p:txBody>
      </p:sp>
    </p:spTree>
    <p:extLst>
      <p:ext uri="{BB962C8B-B14F-4D97-AF65-F5344CB8AC3E}">
        <p14:creationId xmlns:p14="http://schemas.microsoft.com/office/powerpoint/2010/main" val="178867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onte: Banco Mundial, consultoria PWC e Doing Busines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189" y="1272532"/>
            <a:ext cx="8297308" cy="469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105786" y="356190"/>
            <a:ext cx="3232298" cy="781493"/>
          </a:xfrm>
        </p:spPr>
        <p:txBody>
          <a:bodyPr/>
          <a:lstStyle/>
          <a:p>
            <a:pPr algn="ctr"/>
            <a:r>
              <a:rPr lang="pt-BR" dirty="0"/>
              <a:t>Burocracia	</a:t>
            </a:r>
          </a:p>
        </p:txBody>
      </p:sp>
    </p:spTree>
    <p:extLst>
      <p:ext uri="{BB962C8B-B14F-4D97-AF65-F5344CB8AC3E}">
        <p14:creationId xmlns:p14="http://schemas.microsoft.com/office/powerpoint/2010/main" val="2713495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49055" y="574963"/>
            <a:ext cx="8539018" cy="773545"/>
          </a:xfrm>
        </p:spPr>
        <p:txBody>
          <a:bodyPr/>
          <a:lstStyle/>
          <a:p>
            <a:r>
              <a:rPr lang="pt-BR" dirty="0"/>
              <a:t>Cenário da indústria de tecnologia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36255" y="1574800"/>
            <a:ext cx="9601200" cy="4983018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Longo percurso na transformação da ciência em tecnologia</a:t>
            </a:r>
          </a:p>
          <a:p>
            <a:r>
              <a:rPr lang="pt-BR" dirty="0"/>
              <a:t>Pesquisa e desenvolvimento – custo indeterminado</a:t>
            </a:r>
          </a:p>
          <a:p>
            <a:r>
              <a:rPr lang="pt-BR" dirty="0"/>
              <a:t>Prazo de conversão em produto e venda - incerto</a:t>
            </a:r>
          </a:p>
          <a:p>
            <a:r>
              <a:rPr lang="pt-BR" dirty="0"/>
              <a:t>Investimento em hora/homem de alto nível </a:t>
            </a:r>
          </a:p>
          <a:p>
            <a:r>
              <a:rPr lang="pt-BR" dirty="0"/>
              <a:t>Materiais para ensaio (na maior parte, sofisticados e importados – recai no quesito burocracia e desindustrialização)</a:t>
            </a:r>
          </a:p>
          <a:p>
            <a:r>
              <a:rPr lang="pt-BR" dirty="0"/>
              <a:t>Necessidade de equipamentos e instrumentos a disposição:</a:t>
            </a:r>
          </a:p>
          <a:p>
            <a:pPr lvl="1"/>
            <a:r>
              <a:rPr lang="pt-BR" dirty="0"/>
              <a:t>Máquinas operatrizes de precisão</a:t>
            </a:r>
          </a:p>
          <a:p>
            <a:pPr lvl="1"/>
            <a:r>
              <a:rPr lang="pt-BR" dirty="0"/>
              <a:t>Laboratórios: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pt-BR" dirty="0"/>
              <a:t>Eletrônica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pt-BR" dirty="0"/>
              <a:t>Software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pt-BR" dirty="0"/>
              <a:t>Eletrônica de potência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pt-BR" dirty="0"/>
              <a:t>Mecânica fina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pt-BR" dirty="0"/>
              <a:t>Metrologia</a:t>
            </a:r>
          </a:p>
          <a:p>
            <a:r>
              <a:rPr lang="pt-BR" dirty="0"/>
              <a:t>Espaço para montagem e ensaio</a:t>
            </a:r>
          </a:p>
          <a:p>
            <a:r>
              <a:rPr lang="pt-BR" dirty="0"/>
              <a:t>Após o desenvolvimento do produto e irregularidade na aquisição gerando falta de constância na produção e perda da cadeia de fornecimento e também incorrendo em obsolescência tecnológica</a:t>
            </a:r>
          </a:p>
          <a:p>
            <a:pPr lvl="1"/>
            <a:r>
              <a:rPr lang="pt-BR" dirty="0"/>
              <a:t>Falta de objetividade do fornecimento – falta de visão de longo prazo</a:t>
            </a:r>
          </a:p>
          <a:p>
            <a:pPr lvl="1"/>
            <a:endParaRPr lang="pt-BR" dirty="0"/>
          </a:p>
        </p:txBody>
      </p:sp>
      <p:pic>
        <p:nvPicPr>
          <p:cNvPr id="2050" name="Picture 2" descr="Imagem relacionad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494" y="3122141"/>
            <a:ext cx="2857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170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7470" y="1600049"/>
            <a:ext cx="6672649" cy="375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413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m para custo brasil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208" y="203271"/>
            <a:ext cx="9560777" cy="6373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Elipse 41"/>
          <p:cNvSpPr/>
          <p:nvPr/>
        </p:nvSpPr>
        <p:spPr>
          <a:xfrm>
            <a:off x="5353773" y="4733162"/>
            <a:ext cx="1836000" cy="1801082"/>
          </a:xfrm>
          <a:prstGeom prst="ellipse">
            <a:avLst/>
          </a:prstGeom>
          <a:gradFill>
            <a:gsLst>
              <a:gs pos="32000">
                <a:schemeClr val="accent1">
                  <a:lumMod val="5000"/>
                  <a:lumOff val="95000"/>
                  <a:alpha val="31000"/>
                </a:schemeClr>
              </a:gs>
              <a:gs pos="75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000000" scaled="0"/>
          </a:gra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Elipse 40"/>
          <p:cNvSpPr/>
          <p:nvPr/>
        </p:nvSpPr>
        <p:spPr>
          <a:xfrm>
            <a:off x="3376001" y="470216"/>
            <a:ext cx="1836000" cy="1801082"/>
          </a:xfrm>
          <a:prstGeom prst="ellipse">
            <a:avLst/>
          </a:prstGeom>
          <a:gradFill>
            <a:gsLst>
              <a:gs pos="32000">
                <a:schemeClr val="accent1">
                  <a:lumMod val="5000"/>
                  <a:lumOff val="95000"/>
                  <a:alpha val="31000"/>
                </a:schemeClr>
              </a:gs>
              <a:gs pos="75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Elipse 38"/>
          <p:cNvSpPr/>
          <p:nvPr/>
        </p:nvSpPr>
        <p:spPr>
          <a:xfrm>
            <a:off x="5490587" y="55874"/>
            <a:ext cx="1836000" cy="1801082"/>
          </a:xfrm>
          <a:prstGeom prst="ellipse">
            <a:avLst/>
          </a:prstGeom>
          <a:gradFill>
            <a:gsLst>
              <a:gs pos="32000">
                <a:schemeClr val="accent1">
                  <a:lumMod val="5000"/>
                  <a:lumOff val="95000"/>
                  <a:alpha val="31000"/>
                </a:schemeClr>
              </a:gs>
              <a:gs pos="75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Elipse 37"/>
          <p:cNvSpPr/>
          <p:nvPr/>
        </p:nvSpPr>
        <p:spPr>
          <a:xfrm>
            <a:off x="7593591" y="471788"/>
            <a:ext cx="1836000" cy="1801082"/>
          </a:xfrm>
          <a:prstGeom prst="ellipse">
            <a:avLst/>
          </a:prstGeom>
          <a:gradFill>
            <a:gsLst>
              <a:gs pos="32000">
                <a:schemeClr val="accent1">
                  <a:lumMod val="5000"/>
                  <a:lumOff val="95000"/>
                  <a:alpha val="31000"/>
                </a:schemeClr>
              </a:gs>
              <a:gs pos="75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Elipse 35"/>
          <p:cNvSpPr/>
          <p:nvPr/>
        </p:nvSpPr>
        <p:spPr>
          <a:xfrm>
            <a:off x="8256599" y="2515188"/>
            <a:ext cx="1836000" cy="1801082"/>
          </a:xfrm>
          <a:prstGeom prst="ellipse">
            <a:avLst/>
          </a:prstGeom>
          <a:gradFill>
            <a:gsLst>
              <a:gs pos="32000">
                <a:schemeClr val="accent1">
                  <a:lumMod val="5000"/>
                  <a:lumOff val="95000"/>
                  <a:alpha val="31000"/>
                </a:schemeClr>
              </a:gs>
              <a:gs pos="75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5353773" y="2423281"/>
            <a:ext cx="1941649" cy="1783612"/>
          </a:xfrm>
          <a:prstGeom prst="ellipse">
            <a:avLst/>
          </a:prstGeom>
          <a:gradFill>
            <a:gsLst>
              <a:gs pos="0">
                <a:srgbClr val="FF0000">
                  <a:alpha val="58000"/>
                </a:srgb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0311" y="14434"/>
            <a:ext cx="3693102" cy="703646"/>
          </a:xfrm>
        </p:spPr>
        <p:txBody>
          <a:bodyPr>
            <a:noAutofit/>
          </a:bodyPr>
          <a:lstStyle/>
          <a:p>
            <a:pPr algn="ctr"/>
            <a:r>
              <a:rPr lang="pt-BR" sz="3800" dirty="0">
                <a:latin typeface="Arial Black" panose="020B0A04020102020204" pitchFamily="34" charset="0"/>
              </a:rPr>
              <a:t>Custo Brasil</a:t>
            </a:r>
            <a:br>
              <a:rPr lang="pt-BR" sz="3800" dirty="0">
                <a:latin typeface="Arial Black" panose="020B0A04020102020204" pitchFamily="34" charset="0"/>
              </a:rPr>
            </a:br>
            <a:endParaRPr lang="pt-BR" sz="3800" dirty="0">
              <a:latin typeface="Arial Black" panose="020B0A040201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425810" y="3122489"/>
            <a:ext cx="180705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  <a:latin typeface="Arial Black" panose="020B0A04020102020204" pitchFamily="34" charset="0"/>
              </a:rPr>
              <a:t>Custo Brasil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440024" y="1178928"/>
            <a:ext cx="1701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070C0"/>
                </a:solidFill>
              </a:rPr>
              <a:t>Infraestrutura</a:t>
            </a:r>
          </a:p>
        </p:txBody>
      </p:sp>
      <p:sp>
        <p:nvSpPr>
          <p:cNvPr id="10" name="Elipse 9"/>
          <p:cNvSpPr/>
          <p:nvPr/>
        </p:nvSpPr>
        <p:spPr>
          <a:xfrm>
            <a:off x="3392523" y="4078994"/>
            <a:ext cx="1836000" cy="1801082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3459918" y="4786134"/>
            <a:ext cx="1701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070C0"/>
                </a:solidFill>
              </a:rPr>
              <a:t>Energia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8334395" y="3040189"/>
            <a:ext cx="1701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070C0"/>
                </a:solidFill>
              </a:rPr>
              <a:t>Encargos Trabalhistas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7415534" y="4755106"/>
            <a:ext cx="1701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070C0"/>
                </a:solidFill>
              </a:rPr>
              <a:t>Carga Tributária</a:t>
            </a:r>
          </a:p>
        </p:txBody>
      </p:sp>
      <p:sp>
        <p:nvSpPr>
          <p:cNvPr id="15" name="Elipse 14"/>
          <p:cNvSpPr/>
          <p:nvPr/>
        </p:nvSpPr>
        <p:spPr>
          <a:xfrm>
            <a:off x="7348139" y="4222311"/>
            <a:ext cx="1836000" cy="1801082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5425810" y="5449037"/>
            <a:ext cx="1701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070C0"/>
                </a:solidFill>
              </a:rPr>
              <a:t>Burocracia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557598" y="883220"/>
            <a:ext cx="1701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070C0"/>
                </a:solidFill>
              </a:rPr>
              <a:t>Custo do capital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7574273" y="1130233"/>
            <a:ext cx="1701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070C0"/>
                </a:solidFill>
              </a:rPr>
              <a:t>Câmbio</a:t>
            </a:r>
          </a:p>
        </p:txBody>
      </p:sp>
      <p:cxnSp>
        <p:nvCxnSpPr>
          <p:cNvPr id="24" name="Conector de seta reta 23"/>
          <p:cNvCxnSpPr>
            <a:endCxn id="28" idx="6"/>
          </p:cNvCxnSpPr>
          <p:nvPr/>
        </p:nvCxnSpPr>
        <p:spPr>
          <a:xfrm flipH="1" flipV="1">
            <a:off x="4363413" y="3178453"/>
            <a:ext cx="976606" cy="5521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 flipV="1">
            <a:off x="6363576" y="1842106"/>
            <a:ext cx="44627" cy="60179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 flipV="1">
            <a:off x="7090513" y="1959497"/>
            <a:ext cx="685241" cy="81735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H="1">
            <a:off x="5060078" y="3903925"/>
            <a:ext cx="536804" cy="51248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 flipH="1">
            <a:off x="6271773" y="4192035"/>
            <a:ext cx="33116" cy="5940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de seta reta 34"/>
          <p:cNvCxnSpPr>
            <a:endCxn id="15" idx="1"/>
          </p:cNvCxnSpPr>
          <p:nvPr/>
        </p:nvCxnSpPr>
        <p:spPr>
          <a:xfrm>
            <a:off x="6982324" y="3970391"/>
            <a:ext cx="634691" cy="51568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de seta reta 36"/>
          <p:cNvCxnSpPr/>
          <p:nvPr/>
        </p:nvCxnSpPr>
        <p:spPr>
          <a:xfrm>
            <a:off x="7278416" y="3321770"/>
            <a:ext cx="935760" cy="6842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5557598" y="486279"/>
            <a:ext cx="1701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070C0"/>
                </a:solidFill>
              </a:rPr>
              <a:t>Financeiro</a:t>
            </a:r>
          </a:p>
        </p:txBody>
      </p:sp>
      <p:sp>
        <p:nvSpPr>
          <p:cNvPr id="28" name="Elipse 27"/>
          <p:cNvSpPr/>
          <p:nvPr/>
        </p:nvSpPr>
        <p:spPr>
          <a:xfrm>
            <a:off x="2527413" y="2277912"/>
            <a:ext cx="1836000" cy="1801082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CaixaDeTexto 29"/>
          <p:cNvSpPr txBox="1"/>
          <p:nvPr/>
        </p:nvSpPr>
        <p:spPr>
          <a:xfrm>
            <a:off x="2539027" y="3041632"/>
            <a:ext cx="179625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>
                <a:solidFill>
                  <a:srgbClr val="0070C0"/>
                </a:solidFill>
              </a:rPr>
              <a:t>Desindustrialização</a:t>
            </a:r>
          </a:p>
        </p:txBody>
      </p:sp>
      <p:cxnSp>
        <p:nvCxnSpPr>
          <p:cNvPr id="34" name="Conector de seta reta 33"/>
          <p:cNvCxnSpPr/>
          <p:nvPr/>
        </p:nvCxnSpPr>
        <p:spPr>
          <a:xfrm flipH="1" flipV="1">
            <a:off x="4886927" y="2009108"/>
            <a:ext cx="816792" cy="64363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79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81681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Cenário da indústria Brasileira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036618"/>
            <a:ext cx="10571018" cy="3581400"/>
          </a:xfrm>
        </p:spPr>
        <p:txBody>
          <a:bodyPr/>
          <a:lstStyle/>
          <a:p>
            <a:pPr>
              <a:spcAft>
                <a:spcPts val="500"/>
              </a:spcAft>
            </a:pPr>
            <a:r>
              <a:rPr lang="pt-BR" dirty="0"/>
              <a:t>Financiamentos com alto custo</a:t>
            </a:r>
          </a:p>
          <a:p>
            <a:pPr>
              <a:spcAft>
                <a:spcPts val="500"/>
              </a:spcAft>
            </a:pPr>
            <a:r>
              <a:rPr lang="pt-BR" dirty="0"/>
              <a:t>Custo médio de capital de giro na rede bancária: 18% a 20% a.a.</a:t>
            </a:r>
          </a:p>
          <a:p>
            <a:pPr>
              <a:spcAft>
                <a:spcPts val="500"/>
              </a:spcAft>
            </a:pPr>
            <a:r>
              <a:rPr lang="pt-BR" dirty="0"/>
              <a:t>Dinheiro “custa caro” para empresas adimplentes (1,5% a 2% a.m.)</a:t>
            </a:r>
          </a:p>
          <a:p>
            <a:pPr>
              <a:spcAft>
                <a:spcPts val="500"/>
              </a:spcAft>
            </a:pPr>
            <a:r>
              <a:rPr lang="pt-BR" dirty="0"/>
              <a:t>Empresas sem capital de giro próprio, necessitam de resultado líquido superior a 20% para viabilizar retorno (desindustrialização).</a:t>
            </a:r>
          </a:p>
          <a:p>
            <a:pPr>
              <a:spcAft>
                <a:spcPts val="500"/>
              </a:spcAft>
            </a:pPr>
            <a:r>
              <a:rPr lang="pt-BR" dirty="0"/>
              <a:t>BNDES com taxas elevadas para investimentos (spread + seguro obrigatório + reciprocidade exigida). </a:t>
            </a:r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371600" y="1448346"/>
            <a:ext cx="2780269" cy="4335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2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000" b="1" dirty="0"/>
              <a:t>Cenário financeiro</a:t>
            </a:r>
          </a:p>
        </p:txBody>
      </p:sp>
      <p:pic>
        <p:nvPicPr>
          <p:cNvPr id="3074" name="Picture 2" descr="Imagem relacionad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4953000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Resultado de imagem para custo financeir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602" y="4189268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741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sultado de imagem para custo bras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36" y="2158346"/>
            <a:ext cx="11471563" cy="288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866956" y="779132"/>
            <a:ext cx="12234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IPI</a:t>
            </a:r>
          </a:p>
        </p:txBody>
      </p:sp>
      <p:sp>
        <p:nvSpPr>
          <p:cNvPr id="5" name="Retângulo 4"/>
          <p:cNvSpPr/>
          <p:nvPr/>
        </p:nvSpPr>
        <p:spPr>
          <a:xfrm>
            <a:off x="1780767" y="1887331"/>
            <a:ext cx="21467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ICMS</a:t>
            </a:r>
          </a:p>
        </p:txBody>
      </p:sp>
      <p:sp>
        <p:nvSpPr>
          <p:cNvPr id="6" name="Retângulo 5"/>
          <p:cNvSpPr/>
          <p:nvPr/>
        </p:nvSpPr>
        <p:spPr>
          <a:xfrm>
            <a:off x="1953601" y="2734270"/>
            <a:ext cx="14542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ISS</a:t>
            </a:r>
          </a:p>
        </p:txBody>
      </p:sp>
      <p:sp>
        <p:nvSpPr>
          <p:cNvPr id="7" name="Retângulo 6"/>
          <p:cNvSpPr/>
          <p:nvPr/>
        </p:nvSpPr>
        <p:spPr>
          <a:xfrm>
            <a:off x="3266071" y="1060608"/>
            <a:ext cx="19917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IPVA</a:t>
            </a:r>
          </a:p>
        </p:txBody>
      </p:sp>
      <p:sp>
        <p:nvSpPr>
          <p:cNvPr id="8" name="Retângulo 7"/>
          <p:cNvSpPr/>
          <p:nvPr/>
        </p:nvSpPr>
        <p:spPr>
          <a:xfrm>
            <a:off x="4166454" y="1723754"/>
            <a:ext cx="20313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IPTU</a:t>
            </a:r>
            <a:endParaRPr lang="pt-B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892395" y="536732"/>
            <a:ext cx="19543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IRPF</a:t>
            </a:r>
          </a:p>
        </p:txBody>
      </p:sp>
      <p:sp>
        <p:nvSpPr>
          <p:cNvPr id="10" name="Retângulo 9"/>
          <p:cNvSpPr/>
          <p:nvPr/>
        </p:nvSpPr>
        <p:spPr>
          <a:xfrm>
            <a:off x="7879103" y="2331695"/>
            <a:ext cx="7232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II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354910" y="1946744"/>
            <a:ext cx="14927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IOF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6085605" y="2680980"/>
            <a:ext cx="17620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ITBI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5935619" y="1253644"/>
            <a:ext cx="2661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ITCMD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8647160" y="1460317"/>
            <a:ext cx="954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IE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788876" y="2424169"/>
            <a:ext cx="21467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CSLL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9863372" y="1592596"/>
            <a:ext cx="14927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ITR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9477117" y="794302"/>
            <a:ext cx="19543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IRPJ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342393" y="3683698"/>
            <a:ext cx="2031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INSS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3464583" y="3104995"/>
            <a:ext cx="14542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PIS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5405850" y="4022137"/>
            <a:ext cx="31085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COFINS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8780188" y="2368545"/>
            <a:ext cx="3031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AFRMM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3577168" y="3941919"/>
            <a:ext cx="17620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DPC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8622632" y="3680600"/>
            <a:ext cx="28007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FNDCT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3666731" y="4734096"/>
            <a:ext cx="4212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FunRURAL</a:t>
            </a:r>
            <a:endParaRPr lang="pt-BR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2225363" y="5472531"/>
            <a:ext cx="26468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INCRA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7219173" y="5433197"/>
            <a:ext cx="42627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SISCOMEX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8321100" y="4395558"/>
            <a:ext cx="28392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Cetesb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4820895" y="3291875"/>
            <a:ext cx="27537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TAXAS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7727683" y="3069705"/>
            <a:ext cx="19159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CVM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899187" y="4496049"/>
            <a:ext cx="24811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Pasep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4836084" y="5327980"/>
            <a:ext cx="22236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FGTS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7585637" y="641253"/>
            <a:ext cx="14927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ITR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2139751" y="76535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Fundos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257835" y="-45595"/>
            <a:ext cx="70172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 Black" panose="020B0A04020102020204" pitchFamily="34" charset="0"/>
              </a:rPr>
              <a:t>Cenário tributário</a:t>
            </a:r>
          </a:p>
        </p:txBody>
      </p:sp>
    </p:spTree>
    <p:extLst>
      <p:ext uri="{BB962C8B-B14F-4D97-AF65-F5344CB8AC3E}">
        <p14:creationId xmlns:p14="http://schemas.microsoft.com/office/powerpoint/2010/main" val="127973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587449" y="2220401"/>
            <a:ext cx="9601200" cy="4032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Hoje o Brasil tem cerca de 93 impostos, contribuições e taxas </a:t>
            </a:r>
          </a:p>
          <a:p>
            <a:r>
              <a:rPr lang="pt-BR" dirty="0"/>
              <a:t>Produtos onerados pela carga tributária em média em 35% </a:t>
            </a:r>
          </a:p>
          <a:p>
            <a:r>
              <a:rPr lang="pt-BR" dirty="0"/>
              <a:t>Desencaixe do fluxo de caixa, nota emitida = impostos recolhidos</a:t>
            </a:r>
          </a:p>
          <a:p>
            <a:r>
              <a:rPr lang="pt-BR" dirty="0"/>
              <a:t>Recolhimento de tributos independem do recebimento da venda,  e geralmente ocorrem antecipadamente</a:t>
            </a:r>
          </a:p>
          <a:p>
            <a:r>
              <a:rPr lang="pt-BR" dirty="0"/>
              <a:t>Sistema tributário altamente complexo (incerteza da interpretação da enorme quantidade de leis e normas tributárias geradas diariamente), gerando alto custo administrativo para as empresas – cerca de 30% do efetivo de uma empresa é destinado ao processamento de tributos.  </a:t>
            </a:r>
          </a:p>
          <a:p>
            <a:r>
              <a:rPr lang="pt-BR" dirty="0"/>
              <a:t>Bitributação: cascata de impostos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513558" y="1357593"/>
            <a:ext cx="2780269" cy="4335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000" b="1" dirty="0"/>
              <a:t>Cenário tributário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587449" y="309433"/>
            <a:ext cx="9601200" cy="1485900"/>
          </a:xfrm>
        </p:spPr>
        <p:txBody>
          <a:bodyPr/>
          <a:lstStyle/>
          <a:p>
            <a:pPr algn="ctr"/>
            <a:r>
              <a:rPr lang="pt-BR" dirty="0"/>
              <a:t>Cenário da indústria Brasileira</a:t>
            </a:r>
          </a:p>
        </p:txBody>
      </p:sp>
      <p:pic>
        <p:nvPicPr>
          <p:cNvPr id="4098" name="Picture 2" descr="Resultado de imagem para custo brasil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5577" y="3977053"/>
            <a:ext cx="3810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712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ospcontabilidade.com.br/wp-content/uploads/2018/04/carga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76" y="70999"/>
            <a:ext cx="7274954" cy="678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burocracia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114" y="180753"/>
            <a:ext cx="3807663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m para burocracia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2605" y="4199860"/>
            <a:ext cx="3089395" cy="1360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61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83981" y="217967"/>
            <a:ext cx="9601200" cy="1485900"/>
          </a:xfrm>
        </p:spPr>
        <p:txBody>
          <a:bodyPr/>
          <a:lstStyle/>
          <a:p>
            <a:pPr algn="ctr"/>
            <a:r>
              <a:rPr lang="pt-BR" dirty="0"/>
              <a:t>Custo Brasil 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25083" y="1261675"/>
            <a:ext cx="9658350" cy="545782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675418" y="6581001"/>
            <a:ext cx="4626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</a:t>
            </a:r>
            <a:r>
              <a:rPr lang="pt-BR" sz="1200" dirty="0">
                <a:hlinkClick r:id="rId3"/>
              </a:rPr>
              <a:t>www.politize.com.br/carga-tributaria-brasileira-e-alta</a:t>
            </a:r>
            <a:r>
              <a:rPr lang="pt-BR" sz="1200" dirty="0"/>
              <a:t> - 2013</a:t>
            </a:r>
          </a:p>
        </p:txBody>
      </p:sp>
    </p:spTree>
    <p:extLst>
      <p:ext uri="{BB962C8B-B14F-4D97-AF65-F5344CB8AC3E}">
        <p14:creationId xmlns:p14="http://schemas.microsoft.com/office/powerpoint/2010/main" val="3246474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598" y="293724"/>
            <a:ext cx="9601200" cy="1485900"/>
          </a:xfrm>
        </p:spPr>
        <p:txBody>
          <a:bodyPr/>
          <a:lstStyle/>
          <a:p>
            <a:pPr algn="ctr"/>
            <a:r>
              <a:rPr lang="pt-BR" dirty="0"/>
              <a:t>Custo Brasil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597" y="1420374"/>
            <a:ext cx="10478655" cy="5229808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Pouco para quem recebe e muito para quem paga;</a:t>
            </a:r>
          </a:p>
          <a:p>
            <a:r>
              <a:rPr lang="pt-BR" dirty="0"/>
              <a:t>Empregadores pagam:	</a:t>
            </a:r>
          </a:p>
          <a:p>
            <a:pPr lvl="1"/>
            <a:r>
              <a:rPr lang="pt-BR" dirty="0"/>
              <a:t>17% DSR (Descanso Semanal Remunerado)</a:t>
            </a:r>
          </a:p>
          <a:p>
            <a:pPr lvl="1"/>
            <a:r>
              <a:rPr lang="pt-BR" dirty="0"/>
              <a:t>20% INSS patronal (Retirada desoneração da folha para vários setores)</a:t>
            </a:r>
          </a:p>
          <a:p>
            <a:pPr lvl="1"/>
            <a:r>
              <a:rPr lang="pt-BR" dirty="0"/>
              <a:t>2,5% Salário educação</a:t>
            </a:r>
          </a:p>
          <a:p>
            <a:pPr lvl="1"/>
            <a:r>
              <a:rPr lang="pt-BR" dirty="0"/>
              <a:t>0,2% INCRA (sim, indústria paga taxa para o INCRA!!)</a:t>
            </a:r>
          </a:p>
          <a:p>
            <a:pPr lvl="1"/>
            <a:r>
              <a:rPr lang="pt-BR" dirty="0"/>
              <a:t>2,5% </a:t>
            </a:r>
            <a:r>
              <a:rPr lang="pt-BR" dirty="0" err="1"/>
              <a:t>Sesc,Senai</a:t>
            </a:r>
            <a:endParaRPr lang="pt-BR" dirty="0"/>
          </a:p>
          <a:p>
            <a:pPr lvl="1"/>
            <a:r>
              <a:rPr lang="pt-BR" dirty="0"/>
              <a:t>0,6% Sebrae</a:t>
            </a:r>
          </a:p>
          <a:p>
            <a:pPr lvl="1"/>
            <a:r>
              <a:rPr lang="pt-BR" dirty="0"/>
              <a:t>2,5% Acidente de trabalho além dos demais tributos (variável pelo risco da atividade)</a:t>
            </a:r>
          </a:p>
          <a:p>
            <a:pPr lvl="1"/>
            <a:r>
              <a:rPr lang="pt-BR" dirty="0"/>
              <a:t>13º Salário (representa 8,33%)</a:t>
            </a:r>
          </a:p>
          <a:p>
            <a:pPr lvl="1"/>
            <a:r>
              <a:rPr lang="pt-BR" dirty="0"/>
              <a:t>Férias + 1/3 (representa 11,11%)</a:t>
            </a:r>
          </a:p>
          <a:p>
            <a:pPr lvl="1"/>
            <a:r>
              <a:rPr lang="pt-BR" dirty="0"/>
              <a:t>Pagamento de 15 dias em caso de afastamento médico, entre outras.</a:t>
            </a:r>
          </a:p>
          <a:p>
            <a:pPr lvl="1"/>
            <a:r>
              <a:rPr lang="pt-BR" dirty="0"/>
              <a:t>Em suma o custo é aproximadamente 1:2, próximo dos 105,47% </a:t>
            </a:r>
          </a:p>
          <a:p>
            <a:r>
              <a:rPr lang="pt-BR" dirty="0"/>
              <a:t>Justiça do trabalho: ônus certo, viés paternalista, criação de um passivo indefinido.</a:t>
            </a:r>
          </a:p>
          <a:p>
            <a:r>
              <a:rPr lang="pt-BR" dirty="0"/>
              <a:t>Ainda que a reforma trabalhista tenha sido realizada, ainda não atende aos anseios da indústria para segurança de investimentos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371597" y="939708"/>
            <a:ext cx="2780269" cy="43351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2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000" b="1" dirty="0"/>
              <a:t>Cenário trabalhista</a:t>
            </a:r>
          </a:p>
        </p:txBody>
      </p:sp>
      <p:pic>
        <p:nvPicPr>
          <p:cNvPr id="2050" name="Picture 2" descr="Resultado de imagem para custo brasil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610" y="-56385"/>
            <a:ext cx="3238500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680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377916" cy="781493"/>
          </a:xfrm>
        </p:spPr>
        <p:txBody>
          <a:bodyPr/>
          <a:lstStyle/>
          <a:p>
            <a:pPr algn="ctr"/>
            <a:r>
              <a:rPr lang="pt-BR" dirty="0"/>
              <a:t>Burocracia	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467293"/>
            <a:ext cx="9601200" cy="3985437"/>
          </a:xfrm>
        </p:spPr>
        <p:txBody>
          <a:bodyPr>
            <a:normAutofit lnSpcReduction="10000"/>
          </a:bodyPr>
          <a:lstStyle/>
          <a:p>
            <a:r>
              <a:rPr lang="pt-BR" dirty="0"/>
              <a:t>Dificuldades na abertura de empresa</a:t>
            </a:r>
          </a:p>
          <a:p>
            <a:r>
              <a:rPr lang="pt-BR" dirty="0"/>
              <a:t>Quase impossibilidade para fechamento de empresa</a:t>
            </a:r>
          </a:p>
          <a:p>
            <a:r>
              <a:rPr lang="pt-BR" dirty="0"/>
              <a:t>Procedimentos engessados e demorados para obtenção de licenças (Cetesb, Ibama, Incra, </a:t>
            </a:r>
            <a:r>
              <a:rPr lang="pt-BR" dirty="0" err="1"/>
              <a:t>etc</a:t>
            </a:r>
            <a:r>
              <a:rPr lang="pt-BR" dirty="0"/>
              <a:t>)</a:t>
            </a:r>
          </a:p>
          <a:p>
            <a:r>
              <a:rPr lang="pt-BR" dirty="0"/>
              <a:t>Custo elevado para cumprimentos das obrigações legais</a:t>
            </a:r>
          </a:p>
          <a:p>
            <a:r>
              <a:rPr lang="pt-BR" dirty="0"/>
              <a:t>Sistema de cobrança altamente eficaz, </a:t>
            </a:r>
            <a:r>
              <a:rPr lang="pt-BR" dirty="0" err="1"/>
              <a:t>incondizente</a:t>
            </a:r>
            <a:r>
              <a:rPr lang="pt-BR" dirty="0"/>
              <a:t> com a prestação de serviço aos contribuintes.</a:t>
            </a:r>
          </a:p>
          <a:p>
            <a:r>
              <a:rPr lang="pt-BR" dirty="0"/>
              <a:t>Dificuldades impostas por registros cartorários e seus altos custos</a:t>
            </a:r>
          </a:p>
          <a:p>
            <a:r>
              <a:rPr lang="pt-BR" dirty="0"/>
              <a:t>Processos alfandegários complexos e mais uma vez de alto custo (desembolso no ato da internação da mercadoria, greves constantes de agentes alfandegários)</a:t>
            </a:r>
          </a:p>
          <a:p>
            <a:r>
              <a:rPr lang="pt-BR" dirty="0"/>
              <a:t>Incerteza cambial </a:t>
            </a:r>
          </a:p>
        </p:txBody>
      </p:sp>
      <p:pic>
        <p:nvPicPr>
          <p:cNvPr id="6146" name="Picture 2" descr="Resultado de imagem para burocraci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5682" y="4997302"/>
            <a:ext cx="3306317" cy="1860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15864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TM10001105[[fn=Corte]]</Template>
  <TotalTime>293</TotalTime>
  <Words>491</Words>
  <Application>Microsoft Office PowerPoint</Application>
  <PresentationFormat>Widescreen</PresentationFormat>
  <Paragraphs>109</Paragraphs>
  <Slides>13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Franklin Gothic Book</vt:lpstr>
      <vt:lpstr>Wingdings</vt:lpstr>
      <vt:lpstr>Crop</vt:lpstr>
      <vt:lpstr>1º Seminário DE GESTÃO DE AQUISIÇÃO DE DEFESA</vt:lpstr>
      <vt:lpstr>Custo Brasil </vt:lpstr>
      <vt:lpstr>Cenário da indústria Brasileira</vt:lpstr>
      <vt:lpstr>Apresentação do PowerPoint</vt:lpstr>
      <vt:lpstr>Cenário da indústria Brasileira</vt:lpstr>
      <vt:lpstr>Apresentação do PowerPoint</vt:lpstr>
      <vt:lpstr>Custo Brasil </vt:lpstr>
      <vt:lpstr>Custo Brasil</vt:lpstr>
      <vt:lpstr>Burocracia </vt:lpstr>
      <vt:lpstr>Burocracia </vt:lpstr>
      <vt:lpstr>Burocracia </vt:lpstr>
      <vt:lpstr>Cenário da indústria de tecnologia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1º Seminário DE GESTÃO DE AQUISIÇÃO DE DEFESA</dc:title>
  <dc:creator>Katherina Ingrid Falland</dc:creator>
  <cp:lastModifiedBy>Jose Felipe da Rocha Pedro Ferreira</cp:lastModifiedBy>
  <cp:revision>41</cp:revision>
  <dcterms:created xsi:type="dcterms:W3CDTF">2018-11-01T19:27:43Z</dcterms:created>
  <dcterms:modified xsi:type="dcterms:W3CDTF">2018-11-08T10:48:49Z</dcterms:modified>
</cp:coreProperties>
</file>