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3" r:id="rId4"/>
    <p:sldId id="266" r:id="rId5"/>
    <p:sldId id="261" r:id="rId6"/>
    <p:sldId id="274" r:id="rId7"/>
    <p:sldId id="267" r:id="rId8"/>
    <p:sldId id="280" r:id="rId9"/>
    <p:sldId id="269" r:id="rId10"/>
    <p:sldId id="257" r:id="rId11"/>
    <p:sldId id="270" r:id="rId12"/>
    <p:sldId id="276" r:id="rId13"/>
    <p:sldId id="272" r:id="rId14"/>
    <p:sldId id="278" r:id="rId15"/>
    <p:sldId id="277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09A6B-7274-461E-8DFB-37566D191D40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8AA82-953B-45F1-9867-643B36DED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66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0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61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87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43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3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93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32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24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24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18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58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96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7EFE-24FB-496C-9284-8B01E5F4A742}" type="datetimeFigureOut">
              <a:rPr lang="pt-BR" smtClean="0"/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93C5C-D801-4347-B5F0-ED470133F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09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9152" y="2764714"/>
            <a:ext cx="9144000" cy="2387600"/>
          </a:xfrm>
        </p:spPr>
        <p:txBody>
          <a:bodyPr>
            <a:normAutofit/>
          </a:bodyPr>
          <a:lstStyle/>
          <a:p>
            <a:r>
              <a:rPr lang="pt-BR" b="1" dirty="0" smtClean="0"/>
              <a:t>O PAPEL DOS PROFISSIONAIS DE AQUISIÇÃO DE DEFESA</a:t>
            </a:r>
            <a:br>
              <a:rPr lang="pt-BR" b="1" dirty="0" smtClean="0"/>
            </a:br>
            <a:endParaRPr lang="pt-BR" sz="1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39152" y="374744"/>
            <a:ext cx="9144000" cy="2024212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1º SEMINÁRIO DE GESTÃO DE AQUISIÇÃO DE DEFESA</a:t>
            </a:r>
          </a:p>
          <a:p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Painel 2</a:t>
            </a:r>
            <a:br>
              <a:rPr lang="pt-BR" sz="2800" b="1" dirty="0" smtClean="0"/>
            </a:br>
            <a:r>
              <a:rPr lang="pt-BR" sz="2800" b="1" dirty="0" smtClean="0"/>
              <a:t>Modelos para a gestão de pessoal altamente qualificado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833768" y="5152314"/>
            <a:ext cx="7152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/>
              <a:t>Eduardo Siqueira </a:t>
            </a:r>
            <a:r>
              <a:rPr lang="pt-BR" sz="2400" b="1" dirty="0" err="1"/>
              <a:t>Brick</a:t>
            </a:r>
            <a:r>
              <a:rPr lang="pt-BR" sz="2400" b="1" dirty="0"/>
              <a:t>, PhD</a:t>
            </a:r>
            <a:r>
              <a:rPr lang="pt-BR" sz="2400" b="1" dirty="0" smtClean="0"/>
              <a:t>.</a:t>
            </a:r>
          </a:p>
          <a:p>
            <a:pPr algn="r"/>
            <a:r>
              <a:rPr lang="pt-BR" sz="1600" b="1" dirty="0" smtClean="0"/>
              <a:t>ESCOLA SUPERIOR DE GUERRA (ESG) </a:t>
            </a:r>
          </a:p>
          <a:p>
            <a:pPr algn="r"/>
            <a:r>
              <a:rPr lang="pt-BR" sz="1600" b="1" dirty="0" smtClean="0"/>
              <a:t>INSTITUTO DE CAPACITAÇÃO EM AQUISIÇÃO DE DEFESA (ICAD)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2855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426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/>
              <a:t>QUALIFICAÇÕES PARA AVALIAÇÕES DE CAPACIDADE OPERACIONAL</a:t>
            </a:r>
            <a:r>
              <a:rPr lang="pt-BR" sz="2400" b="1" baseline="30000" dirty="0" smtClean="0"/>
              <a:t>* </a:t>
            </a:r>
            <a:r>
              <a:rPr lang="pt-BR" sz="2400" b="1" dirty="0" smtClean="0"/>
              <a:t>(ACO)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0851" y="705039"/>
            <a:ext cx="11371383" cy="5416061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Conhecimento sobre as ameaças</a:t>
            </a:r>
            <a:r>
              <a:rPr lang="pt-BR" sz="1800" b="1" dirty="0" smtClean="0">
                <a:solidFill>
                  <a:srgbClr val="C00000"/>
                </a:solidFill>
              </a:rPr>
              <a:t>: quem pode estimar, com credibilidade, o leque de opções disponíveis para os possíveis inimigos?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Capacidade analítica</a:t>
            </a:r>
            <a:r>
              <a:rPr lang="pt-BR" sz="1800" b="1" dirty="0" smtClean="0">
                <a:solidFill>
                  <a:srgbClr val="C00000"/>
                </a:solidFill>
              </a:rPr>
              <a:t>: quem tem as ferramentas, domina as técnicas e possui um histórico de realizações comprovadas para apoiar a ACO?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Agilidade burocrática</a:t>
            </a:r>
            <a:r>
              <a:rPr lang="pt-BR" sz="1800" b="1" dirty="0" smtClean="0"/>
              <a:t>: quem sabe como navegar seguramente entre todos os interesses conflitantes?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Habilidade em comunicação</a:t>
            </a:r>
            <a:r>
              <a:rPr lang="pt-BR" sz="1800" b="1" dirty="0" smtClean="0"/>
              <a:t>: quem pode comunicar resultados com brevidade, clareza e credibilidade para os tomadores de decisão sênior?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Estimativa de custo</a:t>
            </a:r>
            <a:r>
              <a:rPr lang="pt-BR" sz="1800" b="1" dirty="0" smtClean="0">
                <a:solidFill>
                  <a:srgbClr val="C00000"/>
                </a:solidFill>
              </a:rPr>
              <a:t>: quem pode estimar os custos das opções de interesse? 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Conhecimento doutrinário</a:t>
            </a:r>
            <a:r>
              <a:rPr lang="pt-BR" sz="1800" b="1" dirty="0" smtClean="0"/>
              <a:t>: quem pode descrever como são feitas as coisas atualmente?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Planejamento da avaliação</a:t>
            </a:r>
            <a:r>
              <a:rPr lang="pt-BR" sz="1800" b="1" dirty="0" smtClean="0">
                <a:solidFill>
                  <a:srgbClr val="C00000"/>
                </a:solidFill>
              </a:rPr>
              <a:t>: quem pode conceber um plano de avaliação que satisfaça a tarefa, garanta ligação apropriada com a estratégia e possa ser executado no tempo disponível?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Gestão do trabalho</a:t>
            </a:r>
            <a:r>
              <a:rPr lang="pt-BR" sz="1800" b="1" dirty="0" smtClean="0">
                <a:solidFill>
                  <a:srgbClr val="C00000"/>
                </a:solidFill>
              </a:rPr>
              <a:t>: quem sabe como organizar e executar uma ACO?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Conhecimento sobre tecnologia</a:t>
            </a:r>
            <a:r>
              <a:rPr lang="pt-BR" sz="1800" b="1" dirty="0" smtClean="0">
                <a:solidFill>
                  <a:srgbClr val="C00000"/>
                </a:solidFill>
              </a:rPr>
              <a:t>: quem sabe quais opções tecnológicas são exequíveis como soluções para a ACO?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Conhecimento sobre políticas</a:t>
            </a:r>
            <a:r>
              <a:rPr lang="pt-BR" sz="1800" b="1" dirty="0" smtClean="0"/>
              <a:t>: quem sabe quais políticas são realizáveis como opções para a ACO?</a:t>
            </a:r>
          </a:p>
          <a:p>
            <a:pPr marL="0" indent="0" algn="just">
              <a:buNone/>
            </a:pPr>
            <a:endParaRPr lang="pt-BR" sz="1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1559" y="6263805"/>
            <a:ext cx="10828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(*) USA, </a:t>
            </a:r>
            <a:r>
              <a:rPr lang="pt-BR" dirty="0" err="1" smtClean="0"/>
              <a:t>DoD</a:t>
            </a:r>
            <a:r>
              <a:rPr lang="pt-BR" dirty="0" smtClean="0"/>
              <a:t>. </a:t>
            </a:r>
            <a:r>
              <a:rPr lang="en-US" dirty="0"/>
              <a:t>(2006). Capabilities-Based Assessment (CBA) Users Guide. Washington (DC): JCS - Joint Chiefs of Staff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44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/>
              <a:t>QUALIFICAÇÕES PARA AVALIAÇÕES DE CAPACIDADE INDUSTRIAL E DE INOVAÇÃO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6154" y="1667021"/>
            <a:ext cx="11371383" cy="37673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/>
              <a:t>• </a:t>
            </a:r>
            <a:r>
              <a:rPr lang="pt-BR" sz="2400" b="1" dirty="0">
                <a:solidFill>
                  <a:srgbClr val="FF0000"/>
                </a:solidFill>
              </a:rPr>
              <a:t>Conhecimento sobre capacidade industrial e tecnológica do país</a:t>
            </a:r>
            <a:r>
              <a:rPr lang="pt-BR" sz="2000" b="1" dirty="0"/>
              <a:t>: quem conhece quais </a:t>
            </a:r>
            <a:r>
              <a:rPr lang="pt-BR" sz="2000" b="1" dirty="0" smtClean="0"/>
              <a:t>são as </a:t>
            </a:r>
            <a:r>
              <a:rPr lang="pt-BR" sz="2000" b="1" dirty="0"/>
              <a:t>capacidades industriais e tecnológicas nacionais atuais e potenciais que poderiam ser desenvolvidas como parte da solução para a </a:t>
            </a:r>
            <a:r>
              <a:rPr lang="pt-BR" sz="2000" b="1" dirty="0" smtClean="0"/>
              <a:t>ACO?</a:t>
            </a:r>
            <a:endParaRPr lang="pt-BR" sz="2000" b="1" dirty="0"/>
          </a:p>
          <a:p>
            <a:pPr marL="0" indent="0" algn="just">
              <a:buNone/>
            </a:pPr>
            <a:r>
              <a:rPr lang="pt-BR" sz="2000" b="1" dirty="0"/>
              <a:t>• </a:t>
            </a:r>
            <a:r>
              <a:rPr lang="pt-BR" sz="2400" b="1" dirty="0">
                <a:solidFill>
                  <a:srgbClr val="FF0000"/>
                </a:solidFill>
              </a:rPr>
              <a:t>Conhecimento sobre capacidade industrial e tecnológica de possíveis parceiros estratégicos</a:t>
            </a:r>
            <a:r>
              <a:rPr lang="pt-BR" sz="2000" b="1" dirty="0"/>
              <a:t>: quem conhece quais as capacidades industriais e tecnológicas atuais de possíveis parceiros estratégicos, que poderiam ser usadas como parte da solução para a </a:t>
            </a:r>
            <a:r>
              <a:rPr lang="pt-BR" sz="2000" b="1" dirty="0" smtClean="0"/>
              <a:t>ACO?</a:t>
            </a:r>
          </a:p>
          <a:p>
            <a:pPr marL="0" indent="0" algn="just">
              <a:buNone/>
            </a:pPr>
            <a:r>
              <a:rPr lang="pt-BR" sz="2000" b="1" dirty="0" smtClean="0"/>
              <a:t>• </a:t>
            </a:r>
            <a:r>
              <a:rPr lang="pt-BR" sz="2400" b="1" dirty="0" smtClean="0">
                <a:solidFill>
                  <a:srgbClr val="FF0000"/>
                </a:solidFill>
              </a:rPr>
              <a:t>Conhecimento sobre infraestruturas industriais</a:t>
            </a:r>
            <a:r>
              <a:rPr lang="pt-BR" sz="2000" b="1" dirty="0" smtClean="0"/>
              <a:t>: quem sabe avaliar o que é necessário para desenvolver e sustentar capacidades industriais?</a:t>
            </a:r>
          </a:p>
          <a:p>
            <a:pPr marL="0" indent="0" algn="just">
              <a:buNone/>
            </a:pPr>
            <a:r>
              <a:rPr lang="pt-BR" sz="2000" b="1" dirty="0" smtClean="0"/>
              <a:t>• </a:t>
            </a:r>
            <a:r>
              <a:rPr lang="pt-BR" sz="2400" b="1" dirty="0" smtClean="0">
                <a:solidFill>
                  <a:srgbClr val="FF0000"/>
                </a:solidFill>
              </a:rPr>
              <a:t>Conhecimento sobre infraestruturas de inovação</a:t>
            </a:r>
            <a:r>
              <a:rPr lang="pt-BR" sz="2000" b="1" dirty="0" smtClean="0"/>
              <a:t>: quem sabe o que é necessário para desenvolver e sustentar  capacidades para inovação?</a:t>
            </a:r>
            <a:endParaRPr lang="pt-BR" sz="2000" b="1" dirty="0"/>
          </a:p>
          <a:p>
            <a:pPr marL="0" indent="0" algn="just">
              <a:buNone/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00968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QUALIFICAÇÕES NECESSÁRIAS PARA O PLANEJAMENTO BASEADO EM CAPACIDADES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8380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3500" b="1" dirty="0" smtClean="0">
                <a:solidFill>
                  <a:srgbClr val="FF0000"/>
                </a:solidFill>
              </a:rPr>
              <a:t>DUAS PERSPECTIVAS</a:t>
            </a:r>
            <a:r>
              <a:rPr lang="pt-BR" b="1" dirty="0" smtClean="0"/>
              <a:t>: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FF0000"/>
                </a:solidFill>
              </a:rPr>
              <a:t>LADO DA OFERTA </a:t>
            </a:r>
            <a:r>
              <a:rPr lang="pt-BR" b="1" dirty="0" smtClean="0"/>
              <a:t>(BASE INDUSTRIAL E CIENTÍFICO-TECNOLÓGICA): profissionais da indústria (engenheiros, técnicos, administradores, apoio pós venda, etc.), centros de pesquisa (cientistas, pesquisadores, técnicos, etc</a:t>
            </a:r>
            <a:r>
              <a:rPr lang="pt-BR" b="1" dirty="0"/>
              <a:t>.</a:t>
            </a:r>
            <a:r>
              <a:rPr lang="pt-BR" b="1" dirty="0" smtClean="0"/>
              <a:t>), prestadores de serviços logísticos em geral, profissionais de educação.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FF0000"/>
                </a:solidFill>
              </a:rPr>
              <a:t>LADO DA DEMANDA </a:t>
            </a:r>
            <a:r>
              <a:rPr lang="pt-BR" b="1" dirty="0" smtClean="0"/>
              <a:t>(GESTÃO DA LOGÍSTICA DE DEFESA): profissionais que cuidam da gestão estratégica da defesa (projeto de capacidades, elaboração de requisitos e especificações, contratação, gestão de programas e projetos de aquisição ou desenvolvimento, teste e avaliação operacional, engenharia de sistemas, gestão do ciclo de vida útil)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1109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459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/>
              <a:t>CARREIRAS DA ACQUISITION WORK FORCE (USA)</a:t>
            </a:r>
            <a:endParaRPr lang="pt-BR" sz="4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10308" y="1172584"/>
            <a:ext cx="113713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a)	Program management; </a:t>
            </a:r>
          </a:p>
          <a:p>
            <a:pPr algn="just"/>
            <a:r>
              <a:rPr lang="en-US" sz="2400" b="1" dirty="0"/>
              <a:t>b)	Systems planning, research, development, engineering, and testing; </a:t>
            </a:r>
          </a:p>
          <a:p>
            <a:pPr algn="just"/>
            <a:r>
              <a:rPr lang="en-US" sz="2400" b="1" dirty="0"/>
              <a:t>c)	Procurement, including contracting ;</a:t>
            </a:r>
          </a:p>
          <a:p>
            <a:pPr algn="just"/>
            <a:r>
              <a:rPr lang="en-US" sz="2400" b="1" dirty="0"/>
              <a:t>d)	Industrial property management; </a:t>
            </a:r>
          </a:p>
          <a:p>
            <a:pPr algn="just"/>
            <a:r>
              <a:rPr lang="en-US" sz="2400" b="1" dirty="0"/>
              <a:t>e)	Logistics; </a:t>
            </a:r>
          </a:p>
          <a:p>
            <a:pPr algn="just"/>
            <a:r>
              <a:rPr lang="en-US" sz="2400" b="1" dirty="0"/>
              <a:t>f)	Quality control and assurance; </a:t>
            </a:r>
          </a:p>
          <a:p>
            <a:pPr algn="just"/>
            <a:r>
              <a:rPr lang="en-US" sz="2400" b="1" dirty="0"/>
              <a:t>g)	Manufacturing and production; </a:t>
            </a:r>
          </a:p>
          <a:p>
            <a:pPr algn="just"/>
            <a:r>
              <a:rPr lang="en-US" sz="2400" b="1" dirty="0"/>
              <a:t>h)	Business, cost estimating, financial management, and auditing; </a:t>
            </a:r>
          </a:p>
          <a:p>
            <a:pPr algn="just"/>
            <a:r>
              <a:rPr lang="en-US" sz="2400" b="1" dirty="0" err="1"/>
              <a:t>i</a:t>
            </a:r>
            <a:r>
              <a:rPr lang="en-US" sz="2400" b="1" dirty="0"/>
              <a:t>)	Education, training, and career development; </a:t>
            </a:r>
          </a:p>
          <a:p>
            <a:pPr algn="just"/>
            <a:r>
              <a:rPr lang="en-US" sz="2400" b="1" dirty="0"/>
              <a:t>j)	Construction; </a:t>
            </a:r>
          </a:p>
          <a:p>
            <a:pPr algn="just"/>
            <a:r>
              <a:rPr lang="en-US" sz="2400" b="1" dirty="0"/>
              <a:t>k)	Joint development and production with other government agencies and foreign countries; e </a:t>
            </a:r>
          </a:p>
          <a:p>
            <a:pPr algn="just"/>
            <a:r>
              <a:rPr lang="en-US" sz="2400" b="1" dirty="0"/>
              <a:t>l)	Acquisition-related positions in management headquarters activities and support activities.</a:t>
            </a:r>
          </a:p>
        </p:txBody>
      </p:sp>
    </p:spTree>
    <p:extLst>
      <p:ext uri="{BB962C8B-B14F-4D97-AF65-F5344CB8AC3E}">
        <p14:creationId xmlns:p14="http://schemas.microsoft.com/office/powerpoint/2010/main" val="36465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CONTRIBUIÇÃO DOS PROFISSIONAIS DE AQUISIÇÃO AOS PRINCIPAIS PROCESSOS PARA O PREPARO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3088" y="1856455"/>
            <a:ext cx="2838060" cy="1569659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just"/>
            <a:r>
              <a:rPr lang="pt-BR" sz="1600" b="1" dirty="0" smtClean="0"/>
              <a:t>PROSPECÇÃO E PREVISÃO </a:t>
            </a:r>
            <a:r>
              <a:rPr lang="pt-BR" sz="1600" b="1" dirty="0"/>
              <a:t>DE </a:t>
            </a:r>
            <a:r>
              <a:rPr lang="pt-BR" sz="1600" b="1" dirty="0" smtClean="0"/>
              <a:t>CENÁRIOS E DEFINIÇÃO DAS MISSÕES A SEREM ATRIBUIDAS ÀS FFAA NESSES CENÁRIOS.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2635" y="3713584"/>
            <a:ext cx="28085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PREVISÃO E EVALIAÇÃO DE TECNOLOGIAS COM IMPACTO NA DEFESA;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AVALIAÇÃO DE AMEAÇAS FUTURAS;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AVALIAÇÃO DE POTENCIAL ECONÔMICO PRÓPRIO E DE TERCEIROS;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AVALIAÇÃO DE INOVAÇÕES NAS INSTITUIÇÕES DA DEFESA.</a:t>
            </a:r>
            <a:endParaRPr lang="pt-BR" sz="1400" b="1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052651" y="1860147"/>
            <a:ext cx="2853612" cy="156596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just"/>
            <a:r>
              <a:rPr lang="pt-BR" sz="1600" b="1" dirty="0"/>
              <a:t>DEFINIÇÃO DAS CAPACIDADES OPERACIONAIS DE COMBATE QUE SERÃO NECESSÁRIAS EM MÉDIO PRAZO PARA REALIZAR AS MISSÕES  </a:t>
            </a:r>
            <a:r>
              <a:rPr lang="pt-BR" sz="1600" b="1" dirty="0" smtClean="0"/>
              <a:t>PREVISTAS.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080644" y="3720569"/>
            <a:ext cx="28256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AVALIAÇÃO DA EFICÁCIA DAS ALTERNATIVAS DE CAPACIDADES PARA AS COMBINAÇÕES DE TAREFAS, AMEAÇAS E CENÁRIOS POSSÍVEIS;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ESTIMATIVAS DE CUSTO DE VIDA ÚTIL PARA AS ALTERNATIVAS DE CAPACIDADE CONSIDERADAS.</a:t>
            </a:r>
            <a:endParaRPr lang="pt-BR" sz="1400" b="1" dirty="0">
              <a:solidFill>
                <a:srgbClr val="C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111526" y="1856454"/>
            <a:ext cx="2920482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just"/>
            <a:r>
              <a:rPr lang="pt-BR" sz="1600" b="1" dirty="0"/>
              <a:t>DEFINIÇÃO DAS CAPACIDADES INDUSTRIAIS E TECNOLÓGICAS </a:t>
            </a:r>
            <a:r>
              <a:rPr lang="pt-BR" sz="1600" b="1" dirty="0" smtClean="0"/>
              <a:t>NECESSÁRIAS </a:t>
            </a:r>
            <a:r>
              <a:rPr lang="pt-BR" sz="1600" b="1" dirty="0"/>
              <a:t>PARA CONSTRUIR </a:t>
            </a:r>
            <a:r>
              <a:rPr lang="pt-BR" sz="1600" b="1" dirty="0" smtClean="0"/>
              <a:t>E SUSTENTAR AS </a:t>
            </a:r>
            <a:r>
              <a:rPr lang="pt-BR" sz="1600" b="1" dirty="0"/>
              <a:t>CAPACIDADES OPERACIONAIS DE COMBATE </a:t>
            </a:r>
            <a:r>
              <a:rPr lang="pt-BR" sz="1600" b="1" dirty="0" smtClean="0"/>
              <a:t>ESPECIFICADAS.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158181" y="3713584"/>
            <a:ext cx="287382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IDENTIFICAÇÃO DAS TECNOLOGIAS CRÍTICAS PARA OS COMPONENTES DE CAPACIDADE;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ESTUDOS DE VIABILIDADE TÉCNICA E ECONÔMICA PARA AS CAPACIDADES INDUSTRIAIS NECESSÁRIAS;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ESTIMATIVAS DE NECESSIDADES DE RECURSOS HUMANOS E SUAS QUALIFICAÇÕES.</a:t>
            </a:r>
            <a:endParaRPr lang="pt-BR" sz="1400" b="1" dirty="0">
              <a:solidFill>
                <a:srgbClr val="C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178181" y="1856454"/>
            <a:ext cx="2920482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just"/>
            <a:r>
              <a:rPr lang="pt-BR" sz="1600" b="1" dirty="0" smtClean="0"/>
              <a:t>DESENVOLVIMENTO  E/OU AQUISIÇÃO DOS PRINCIPAIS  </a:t>
            </a:r>
            <a:r>
              <a:rPr lang="pt-BR" sz="1600" b="1" dirty="0"/>
              <a:t>COMPONENTES </a:t>
            </a:r>
            <a:r>
              <a:rPr lang="pt-BR" sz="1600" b="1" dirty="0" smtClean="0"/>
              <a:t>PARA AS  </a:t>
            </a:r>
            <a:r>
              <a:rPr lang="pt-BR" sz="1600" b="1" dirty="0"/>
              <a:t>CAPACIDADES OPERACIONAIS (PRODUTOS E SISTEMAS DE DEFESA)</a:t>
            </a:r>
            <a:r>
              <a:rPr lang="pt-BR" sz="1600" b="1" dirty="0" smtClean="0"/>
              <a:t>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24817" y="3713584"/>
            <a:ext cx="287382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DEFINIÇÃO DE PORTFÓLIOS DE PROGRAMAS E PROJETOS;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ELABORAÇÃO DE REQUISITOS E ESPECIFICAÇÕES;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PREPARAÇÃO DE EDITAIS E CONTRATOS;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GESTÃO DE PROGRAMAS E PROJETOS;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TESTE E ACEITAÇÃO DE PRODUTOS E SISTEMAS;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AVALIAÇÃO OPERACIONAL DE SISTEMAS;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C00000"/>
                </a:solidFill>
              </a:rPr>
              <a:t>PROJETO DE SISTEMAS DE APOIO LOGÍSTICO.</a:t>
            </a:r>
          </a:p>
        </p:txBody>
      </p:sp>
    </p:spTree>
    <p:extLst>
      <p:ext uri="{BB962C8B-B14F-4D97-AF65-F5344CB8AC3E}">
        <p14:creationId xmlns:p14="http://schemas.microsoft.com/office/powerpoint/2010/main" val="318420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974"/>
          </a:xfrm>
        </p:spPr>
        <p:txBody>
          <a:bodyPr/>
          <a:lstStyle/>
          <a:p>
            <a:pPr algn="ctr"/>
            <a:r>
              <a:rPr lang="pt-BR" b="1" dirty="0" smtClean="0"/>
              <a:t>NECESSIDADES DE QUALIFICAÇÃO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/>
              <a:t>O ICAD PREPAROU UM QUESTIONÁRIO QUE VISA A IDENTIFICAR AS PRIORIDADES DA COMUNIDADE DE AQUISIÇÃO EM TERMOS DE NECESSIDADES DE EDUCAÇÃO CONTINUADA.</a:t>
            </a:r>
          </a:p>
          <a:p>
            <a:pPr marL="0" indent="0" algn="just">
              <a:buNone/>
            </a:pPr>
            <a:r>
              <a:rPr lang="pt-BR" b="1" dirty="0" smtClean="0"/>
              <a:t>ESTE QUESTIONÁRIO SERÁ ENVIADO ÀS FORÇAS, PARA QUE OS PROFISSIONAIS DA COMUNIDADE DE AQUISIÇÃO  POSSAM AJUDAR O INSTITUTO A PLANEJAR O OFERECIMENTO DE CURSOS DE EDUCAÇÃO CONTINUADA PARA AQUISIÇÃO DE DEFESA. 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FIM DA APRESENTAÇÃO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OBRIGADO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9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8200" y="181231"/>
            <a:ext cx="10515600" cy="99276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b="1" dirty="0" smtClean="0"/>
              <a:t>O CONTEXTO DA AQUISIÇÃO DE DEFESA*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38200" y="1557338"/>
            <a:ext cx="10515600" cy="489585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pt-BR" sz="3200" b="1" dirty="0" smtClean="0"/>
              <a:t>As </a:t>
            </a:r>
            <a:r>
              <a:rPr lang="pt-BR" sz="3200" b="1" dirty="0"/>
              <a:t>decisões militares de alto nível exigem uma mistura dinâmica de </a:t>
            </a:r>
            <a:r>
              <a:rPr lang="pt-BR" sz="3200" b="1" dirty="0" smtClean="0"/>
              <a:t>:</a:t>
            </a:r>
          </a:p>
          <a:p>
            <a:pPr marL="0" indent="0" algn="just">
              <a:buNone/>
              <a:defRPr/>
            </a:pPr>
            <a:r>
              <a:rPr lang="pt-BR" sz="3200" b="1" dirty="0" smtClean="0"/>
              <a:t>a) </a:t>
            </a:r>
            <a:r>
              <a:rPr lang="pt-BR" sz="3200" b="1" dirty="0" smtClean="0">
                <a:solidFill>
                  <a:srgbClr val="FF0000"/>
                </a:solidFill>
              </a:rPr>
              <a:t>Estratégia</a:t>
            </a:r>
            <a:r>
              <a:rPr lang="pt-BR" sz="3200" b="1" dirty="0">
                <a:solidFill>
                  <a:srgbClr val="FF0000"/>
                </a:solidFill>
              </a:rPr>
              <a:t>: </a:t>
            </a: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o direcionamento do poder </a:t>
            </a:r>
            <a:r>
              <a:rPr lang="pt-BR" sz="3200" b="1" dirty="0"/>
              <a:t>para alcançar objetivos </a:t>
            </a:r>
            <a:r>
              <a:rPr lang="pt-BR" sz="3200" b="1" dirty="0" smtClean="0"/>
              <a:t>amplos;</a:t>
            </a:r>
            <a:endParaRPr lang="pt-BR" sz="3200" b="1" dirty="0"/>
          </a:p>
          <a:p>
            <a:pPr marL="0" indent="0" algn="just">
              <a:buNone/>
              <a:defRPr/>
            </a:pPr>
            <a:r>
              <a:rPr lang="pt-BR" sz="3200" b="1" dirty="0" smtClean="0"/>
              <a:t>b) </a:t>
            </a:r>
            <a:r>
              <a:rPr lang="pt-BR" sz="3200" b="1" dirty="0">
                <a:solidFill>
                  <a:srgbClr val="FF0000"/>
                </a:solidFill>
              </a:rPr>
              <a:t>Tática: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3200" b="1" dirty="0" smtClean="0">
                <a:solidFill>
                  <a:srgbClr val="953735"/>
                </a:solidFill>
              </a:rPr>
              <a:t>o </a:t>
            </a:r>
            <a:r>
              <a:rPr lang="pt-BR" sz="3200" b="1" dirty="0">
                <a:solidFill>
                  <a:srgbClr val="953735"/>
                </a:solidFill>
              </a:rPr>
              <a:t>uso das Forças Armadas </a:t>
            </a:r>
            <a:r>
              <a:rPr lang="pt-BR" sz="3200" b="1" dirty="0"/>
              <a:t>para alcançar objetivos </a:t>
            </a:r>
            <a:r>
              <a:rPr lang="pt-BR" sz="3200" b="1" dirty="0" smtClean="0"/>
              <a:t>estratégicos; </a:t>
            </a:r>
            <a:r>
              <a:rPr lang="pt-BR" sz="3200" b="1" dirty="0"/>
              <a:t>e </a:t>
            </a:r>
          </a:p>
          <a:p>
            <a:pPr marL="0" indent="0" algn="just">
              <a:buNone/>
              <a:defRPr/>
            </a:pPr>
            <a:r>
              <a:rPr lang="pt-BR" sz="3200" b="1" dirty="0"/>
              <a:t>c) </a:t>
            </a:r>
            <a:r>
              <a:rPr lang="pt-BR" sz="3200" b="1" dirty="0">
                <a:solidFill>
                  <a:srgbClr val="FF0000"/>
                </a:solidFill>
              </a:rPr>
              <a:t>Logística:</a:t>
            </a:r>
            <a:r>
              <a:rPr lang="pt-BR" sz="3200" b="1" dirty="0" smtClean="0"/>
              <a:t> </a:t>
            </a:r>
            <a:r>
              <a:rPr lang="pt-BR" sz="3200" b="1" dirty="0" smtClean="0">
                <a:solidFill>
                  <a:srgbClr val="953735"/>
                </a:solidFill>
              </a:rPr>
              <a:t>a </a:t>
            </a:r>
            <a:r>
              <a:rPr lang="pt-BR" sz="3200" b="1" dirty="0">
                <a:solidFill>
                  <a:srgbClr val="953735"/>
                </a:solidFill>
              </a:rPr>
              <a:t>criação e sustentação de Forças Armadas </a:t>
            </a:r>
            <a:r>
              <a:rPr lang="pt-BR" sz="3200" b="1" dirty="0"/>
              <a:t>para emprego tático visando ao alcance dos objetivos </a:t>
            </a:r>
            <a:r>
              <a:rPr lang="pt-BR" sz="3200" b="1" dirty="0" smtClean="0"/>
              <a:t>estratégicos.</a:t>
            </a:r>
            <a:endParaRPr lang="pt-BR" sz="3200" b="1" dirty="0"/>
          </a:p>
        </p:txBody>
      </p:sp>
      <p:sp>
        <p:nvSpPr>
          <p:cNvPr id="4" name="Espaço Reservado para Rodapé 3"/>
          <p:cNvSpPr txBox="1">
            <a:spLocks noGrp="1"/>
          </p:cNvSpPr>
          <p:nvPr/>
        </p:nvSpPr>
        <p:spPr>
          <a:xfrm>
            <a:off x="1680519" y="6356351"/>
            <a:ext cx="6960973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(*) Eccles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, H. (1965). Military Concepts and Philosophy. New Brunswick, NJ, USA: Rutgers University Press</a:t>
            </a:r>
            <a:endParaRPr lang="pt-B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118335" y="4292300"/>
            <a:ext cx="11940988" cy="2064051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1 5"/>
          <p:cNvSpPr/>
          <p:nvPr/>
        </p:nvSpPr>
        <p:spPr>
          <a:xfrm>
            <a:off x="9595821" y="3238050"/>
            <a:ext cx="2226833" cy="1054250"/>
          </a:xfrm>
          <a:prstGeom prst="borderCallout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OBJETO DO SEGAD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22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8200" y="365126"/>
            <a:ext cx="10515600" cy="12390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5400" b="1" dirty="0">
                <a:latin typeface="+mn-lt"/>
                <a:ea typeface="+mn-ea"/>
                <a:cs typeface="+mn-cs"/>
              </a:rPr>
              <a:t>A GESTÃO ESTRATÉGICA DA </a:t>
            </a:r>
            <a:r>
              <a:rPr lang="pt-BR" sz="5400" b="1" dirty="0" smtClean="0">
                <a:latin typeface="+mn-lt"/>
                <a:ea typeface="+mn-ea"/>
                <a:cs typeface="+mn-cs"/>
              </a:rPr>
              <a:t>DEFESA</a:t>
            </a:r>
            <a:endParaRPr lang="pt-BR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525379" y="1604212"/>
            <a:ext cx="10828421" cy="43895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altLang="pt-BR" sz="4000" b="1" dirty="0" smtClean="0"/>
              <a:t>A PRINCIPAL ATIVIDADE DA DEFESA EM TEMPOS DE PAZ É O </a:t>
            </a:r>
            <a:r>
              <a:rPr lang="pt-BR" altLang="pt-BR" sz="4000" b="1" dirty="0" smtClean="0">
                <a:solidFill>
                  <a:srgbClr val="FF0000"/>
                </a:solidFill>
              </a:rPr>
              <a:t>PREPARO,</a:t>
            </a:r>
            <a:r>
              <a:rPr lang="pt-BR" altLang="pt-BR" sz="4000" b="1" dirty="0" smtClean="0"/>
              <a:t> OU  </a:t>
            </a:r>
            <a:r>
              <a:rPr lang="pt-BR" altLang="pt-BR" sz="4000" b="1" dirty="0" smtClean="0">
                <a:solidFill>
                  <a:srgbClr val="FF0000"/>
                </a:solidFill>
              </a:rPr>
              <a:t>LOGÍSTICA DE DEFESA</a:t>
            </a:r>
            <a:r>
              <a:rPr lang="pt-BR" altLang="pt-BR" sz="4000" b="1" dirty="0" smtClean="0"/>
              <a:t>. </a:t>
            </a:r>
          </a:p>
          <a:p>
            <a:pPr marL="0" indent="0" algn="just">
              <a:buNone/>
            </a:pPr>
            <a:endParaRPr lang="pt-BR" altLang="pt-BR" sz="4000" b="1" dirty="0"/>
          </a:p>
          <a:p>
            <a:pPr marL="0" indent="0" algn="just">
              <a:buNone/>
            </a:pPr>
            <a:r>
              <a:rPr lang="pt-BR" altLang="pt-BR" sz="4000" b="1" dirty="0" smtClean="0"/>
              <a:t>ESTA ATIVIDADE CONSOME EXPRESSIVOS RECURSOS FINANCEIROS, DEMANDA MUITAS DÉCADAS, OCUPA </a:t>
            </a:r>
            <a:r>
              <a:rPr lang="pt-BR" altLang="pt-BR" sz="4000" b="1" dirty="0"/>
              <a:t>QUASE A TOTALIDADE DO TEMPO E USA </a:t>
            </a:r>
            <a:r>
              <a:rPr lang="pt-BR" altLang="pt-BR" sz="4000" b="1" dirty="0" smtClean="0"/>
              <a:t>QUASE </a:t>
            </a:r>
            <a:r>
              <a:rPr lang="pt-BR" altLang="pt-BR" sz="4000" b="1" dirty="0"/>
              <a:t>A TOTALIDADE DAS PESSOAS ENVOLVIDAS COM DEFESA</a:t>
            </a:r>
            <a:r>
              <a:rPr lang="pt-BR" altLang="pt-BR" sz="4000" b="1" dirty="0" smtClean="0"/>
              <a:t>.</a:t>
            </a:r>
          </a:p>
          <a:p>
            <a:pPr marL="0" indent="0" algn="just">
              <a:buNone/>
            </a:pPr>
            <a:endParaRPr lang="pt-BR" altLang="pt-BR" sz="4000" b="1" dirty="0" smtClean="0"/>
          </a:p>
          <a:p>
            <a:pPr marL="0" indent="0" algn="just">
              <a:buNone/>
            </a:pPr>
            <a:r>
              <a:rPr lang="pt-BR" altLang="pt-BR" sz="4000" b="1" dirty="0"/>
              <a:t>EM RESUMO, </a:t>
            </a:r>
            <a:r>
              <a:rPr lang="pt-BR" altLang="pt-BR" sz="4000" b="1" dirty="0" smtClean="0"/>
              <a:t>É UMA ATIVIDADE ESTRATÉGICA E EXTREMAMENTE COMPLEXA, QUE SE DESTINA À </a:t>
            </a:r>
            <a:r>
              <a:rPr lang="pt-BR" altLang="pt-BR" sz="4000" b="1" dirty="0">
                <a:solidFill>
                  <a:srgbClr val="FF0000"/>
                </a:solidFill>
              </a:rPr>
              <a:t>CRIAÇÃO DE CAPACIDADE MILITAR</a:t>
            </a:r>
            <a:r>
              <a:rPr lang="pt-BR" altLang="pt-BR" sz="4000" b="1" dirty="0"/>
              <a:t>.</a:t>
            </a:r>
          </a:p>
          <a:p>
            <a:pPr marL="0" indent="0" algn="just">
              <a:buNone/>
            </a:pPr>
            <a:endParaRPr lang="pt-BR" altLang="pt-BR" sz="4000" b="1" dirty="0"/>
          </a:p>
        </p:txBody>
      </p:sp>
      <p:sp>
        <p:nvSpPr>
          <p:cNvPr id="5" name="Explosão 1 4"/>
          <p:cNvSpPr/>
          <p:nvPr/>
        </p:nvSpPr>
        <p:spPr>
          <a:xfrm>
            <a:off x="394022" y="140930"/>
            <a:ext cx="11091134" cy="585279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MAS O QUE É CAPACIDADE MILITAR MODERNAMENTE?</a:t>
            </a:r>
            <a:endParaRPr lang="pt-B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MODELO RAND</a:t>
            </a:r>
            <a:r>
              <a:rPr lang="pt-BR" b="1" baseline="30000" dirty="0" smtClean="0"/>
              <a:t>*</a:t>
            </a:r>
            <a:r>
              <a:rPr lang="pt-BR" b="1" dirty="0" smtClean="0"/>
              <a:t> PARA </a:t>
            </a:r>
            <a:r>
              <a:rPr lang="pt-BR" b="1" dirty="0" smtClean="0">
                <a:solidFill>
                  <a:srgbClr val="FF0000"/>
                </a:solidFill>
              </a:rPr>
              <a:t>CAPACIDADE MILITAR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427892" y="2977660"/>
            <a:ext cx="3053861" cy="166467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1418" y="3283255"/>
            <a:ext cx="2772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RECURSOS ESTRATÉGICOS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422530" y="2977660"/>
            <a:ext cx="3112477" cy="164122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712677" y="2977661"/>
            <a:ext cx="22039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CAPACIDADE DE CONVERSÃO</a:t>
            </a:r>
            <a:endParaRPr lang="pt-BR" sz="2800" b="1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469923" y="2930765"/>
            <a:ext cx="3200400" cy="1688124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8739554" y="3141784"/>
            <a:ext cx="2567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PROFICIÊNCIA EM COMBATE</a:t>
            </a:r>
            <a:endParaRPr lang="pt-BR" sz="28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661995" y="3266995"/>
            <a:ext cx="432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/>
              <a:t>+</a:t>
            </a:r>
            <a:endParaRPr lang="pt-BR" sz="6000" b="1" dirty="0"/>
          </a:p>
        </p:txBody>
      </p:sp>
      <p:sp>
        <p:nvSpPr>
          <p:cNvPr id="11" name="Seta para a direita 10"/>
          <p:cNvSpPr/>
          <p:nvPr/>
        </p:nvSpPr>
        <p:spPr>
          <a:xfrm>
            <a:off x="7535007" y="3516923"/>
            <a:ext cx="934916" cy="39858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"/>
          <p:cNvSpPr txBox="1">
            <a:spLocks noChangeArrowheads="1"/>
          </p:cNvSpPr>
          <p:nvPr/>
        </p:nvSpPr>
        <p:spPr bwMode="auto">
          <a:xfrm>
            <a:off x="1101969" y="6010276"/>
            <a:ext cx="102518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dirty="0"/>
              <a:t>(*) MR-1110-A - </a:t>
            </a:r>
            <a:r>
              <a:rPr lang="pt-BR" altLang="pt-BR" dirty="0" err="1"/>
              <a:t>Measuring</a:t>
            </a:r>
            <a:r>
              <a:rPr lang="pt-BR" altLang="pt-BR" dirty="0"/>
              <a:t> </a:t>
            </a:r>
            <a:r>
              <a:rPr lang="pt-BR" altLang="pt-BR" dirty="0" err="1"/>
              <a:t>National</a:t>
            </a:r>
            <a:r>
              <a:rPr lang="pt-BR" altLang="pt-BR" dirty="0"/>
              <a:t> Power in </a:t>
            </a:r>
            <a:r>
              <a:rPr lang="pt-BR" altLang="pt-BR" dirty="0" err="1"/>
              <a:t>the</a:t>
            </a:r>
            <a:r>
              <a:rPr lang="pt-BR" altLang="pt-BR" dirty="0"/>
              <a:t> </a:t>
            </a:r>
            <a:r>
              <a:rPr lang="pt-BR" altLang="pt-BR" dirty="0" err="1"/>
              <a:t>Postindustrial</a:t>
            </a:r>
            <a:r>
              <a:rPr lang="pt-BR" altLang="pt-BR" dirty="0"/>
              <a:t> Age, RAND Corporation, 2000.</a:t>
            </a:r>
            <a:endParaRPr lang="en-US" altLang="pt-BR" dirty="0"/>
          </a:p>
        </p:txBody>
      </p:sp>
      <p:sp>
        <p:nvSpPr>
          <p:cNvPr id="3" name="Texto explicativo retangular com cantos arredondados 2"/>
          <p:cNvSpPr/>
          <p:nvPr/>
        </p:nvSpPr>
        <p:spPr>
          <a:xfrm>
            <a:off x="861190" y="1516828"/>
            <a:ext cx="2072964" cy="1301058"/>
          </a:xfrm>
          <a:prstGeom prst="wedgeRoundRectCallout">
            <a:avLst>
              <a:gd name="adj1" fmla="val -19641"/>
              <a:gd name="adj2" fmla="val 6330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COMPONENTES MATERIAIS, QUE SÃO A BASE DA GESTÃO ESTRATÉGICA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3" name="Texto explicativo retangular com cantos arredondados 12"/>
          <p:cNvSpPr/>
          <p:nvPr/>
        </p:nvSpPr>
        <p:spPr>
          <a:xfrm>
            <a:off x="4942286" y="1553999"/>
            <a:ext cx="2072964" cy="1262766"/>
          </a:xfrm>
          <a:prstGeom prst="wedgeRoundRectCallout">
            <a:avLst>
              <a:gd name="adj1" fmla="val -19641"/>
              <a:gd name="adj2" fmla="val 6330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COMPONENTES IMATERIAIS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 animBg="1"/>
      <p:bldP spid="3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/>
          <p:cNvSpPr>
            <a:spLocks noGrp="1"/>
          </p:cNvSpPr>
          <p:nvPr>
            <p:ph type="title" idx="4294967295"/>
          </p:nvPr>
        </p:nvSpPr>
        <p:spPr>
          <a:xfrm>
            <a:off x="609600" y="115888"/>
            <a:ext cx="9601200" cy="995362"/>
          </a:xfrm>
        </p:spPr>
        <p:txBody>
          <a:bodyPr/>
          <a:lstStyle/>
          <a:p>
            <a:pPr algn="ctr" eaLnBrk="1" hangingPunct="1"/>
            <a:r>
              <a:rPr lang="pt-BR" sz="2800" b="1" dirty="0"/>
              <a:t>MODELO RAND PARA </a:t>
            </a:r>
            <a:r>
              <a:rPr lang="pt-BR" sz="2800" b="1" dirty="0" smtClean="0"/>
              <a:t>CAPACIDADE MILITAR</a:t>
            </a:r>
            <a:br>
              <a:rPr lang="pt-BR" sz="2800" b="1" dirty="0" smtClean="0"/>
            </a:br>
            <a:r>
              <a:rPr lang="pt-BR" sz="2800" b="1" dirty="0" smtClean="0">
                <a:solidFill>
                  <a:srgbClr val="FF0000"/>
                </a:solidFill>
              </a:rPr>
              <a:t>RECURSOS </a:t>
            </a:r>
            <a:r>
              <a:rPr lang="pt-BR" sz="2800" b="1" dirty="0">
                <a:solidFill>
                  <a:srgbClr val="FF0000"/>
                </a:solidFill>
              </a:rPr>
              <a:t>ESTRATÉGICOS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92313" y="2781300"/>
            <a:ext cx="8064500" cy="1938338"/>
          </a:xfrm>
          <a:prstGeom prst="rect">
            <a:avLst/>
          </a:prstGeom>
          <a:solidFill>
            <a:schemeClr val="tx2">
              <a:lumMod val="40000"/>
              <a:lumOff val="60000"/>
              <a:alpha val="16000"/>
            </a:schemeClr>
          </a:solidFill>
          <a:ln w="5080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2400" b="1" dirty="0">
                <a:solidFill>
                  <a:prstClr val="black"/>
                </a:solidFill>
                <a:latin typeface="Calibri"/>
              </a:rPr>
              <a:t>RECURSOS HUMANOS (QUANTIDADE E QUALIDADE DOS EFETIVOS MILITARES)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2400" b="1" dirty="0">
                <a:solidFill>
                  <a:prstClr val="black"/>
                </a:solidFill>
                <a:latin typeface="Calibri"/>
              </a:rPr>
              <a:t>INFRAESTRUTURA MILITAR (INSTALAÇÕES E SEU VALOR MILITAR)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2400" b="1" dirty="0">
                <a:solidFill>
                  <a:prstClr val="black"/>
                </a:solidFill>
                <a:latin typeface="Calibri"/>
              </a:rPr>
              <a:t>MEIOS DE COMBATE E  DE APOIO LOGÍSTICO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92313" y="5622926"/>
            <a:ext cx="8064500" cy="830263"/>
          </a:xfrm>
          <a:prstGeom prst="rect">
            <a:avLst/>
          </a:prstGeom>
          <a:solidFill>
            <a:srgbClr val="FF0000">
              <a:alpha val="16078"/>
            </a:srgbClr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t-BR" sz="2400" b="1">
                <a:solidFill>
                  <a:prstClr val="black"/>
                </a:solidFill>
                <a:latin typeface="Calibri"/>
              </a:rPr>
              <a:t>INSTITUIÇÕES DE P&amp;D E T&amp;A DE COMBATE</a:t>
            </a:r>
          </a:p>
          <a:p>
            <a:pPr marL="285750" indent="-285750">
              <a:buFont typeface="Arial" charset="0"/>
              <a:buChar char="•"/>
            </a:pPr>
            <a:r>
              <a:rPr lang="pt-BR" sz="2400" b="1">
                <a:solidFill>
                  <a:prstClr val="black"/>
                </a:solidFill>
                <a:latin typeface="Calibri"/>
              </a:rPr>
              <a:t>BASE INDUSTRIAL DE DEFESA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5664201" y="4532313"/>
            <a:ext cx="936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7200" b="1">
                <a:solidFill>
                  <a:prstClr val="black"/>
                </a:solidFill>
                <a:latin typeface="Calibri"/>
              </a:rPr>
              <a:t>+</a:t>
            </a:r>
            <a:endParaRPr lang="en-US" sz="7200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92313" y="1268413"/>
            <a:ext cx="8064500" cy="461962"/>
          </a:xfrm>
          <a:prstGeom prst="rect">
            <a:avLst/>
          </a:prstGeom>
          <a:solidFill>
            <a:schemeClr val="tx2">
              <a:lumMod val="40000"/>
              <a:lumOff val="60000"/>
              <a:alpha val="16000"/>
            </a:schemeClr>
          </a:solidFill>
          <a:ln w="5080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2400" b="1" dirty="0">
                <a:solidFill>
                  <a:prstClr val="black"/>
                </a:solidFill>
                <a:latin typeface="Calibri"/>
              </a:rPr>
              <a:t>ORÇAMENTOS DE DEFESA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5664201" y="1628775"/>
            <a:ext cx="936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7200" b="1">
                <a:solidFill>
                  <a:prstClr val="black"/>
                </a:solidFill>
                <a:latin typeface="Calibri"/>
              </a:rPr>
              <a:t>+</a:t>
            </a:r>
            <a:endParaRPr lang="en-US" sz="7200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o Explicativo 2 1"/>
          <p:cNvSpPr/>
          <p:nvPr/>
        </p:nvSpPr>
        <p:spPr>
          <a:xfrm>
            <a:off x="8976319" y="1780701"/>
            <a:ext cx="2793649" cy="864096"/>
          </a:xfrm>
          <a:prstGeom prst="borderCallout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prstClr val="black"/>
                </a:solidFill>
              </a:rPr>
              <a:t>CAPACIDADE OPERACIONAL</a:t>
            </a:r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12" name="Texto Explicativo 2 11"/>
          <p:cNvSpPr/>
          <p:nvPr/>
        </p:nvSpPr>
        <p:spPr>
          <a:xfrm>
            <a:off x="7854462" y="4700339"/>
            <a:ext cx="4337538" cy="922587"/>
          </a:xfrm>
          <a:prstGeom prst="borderCallout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prstClr val="black"/>
                </a:solidFill>
              </a:rPr>
              <a:t>CAPACIDADE INDUSTRIAL-TECNOLÓGICA</a:t>
            </a:r>
            <a:endParaRPr lang="pt-B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7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/>
      <p:bldP spid="8" grpId="0" animBg="1"/>
      <p:bldP spid="9" grpId="0"/>
      <p:bldP spid="2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aixaDeTexto 2"/>
          <p:cNvSpPr txBox="1">
            <a:spLocks noChangeArrowheads="1"/>
          </p:cNvSpPr>
          <p:nvPr/>
        </p:nvSpPr>
        <p:spPr bwMode="auto">
          <a:xfrm>
            <a:off x="4818063" y="1470026"/>
            <a:ext cx="56880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sz="3600" b="1" dirty="0">
                <a:latin typeface="Calibri" panose="020F0502020204030204" pitchFamily="34" charset="0"/>
              </a:rPr>
              <a:t> </a:t>
            </a:r>
            <a:r>
              <a:rPr lang="pt-BR" altLang="pt-BR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CAPACIDADE OPERACIONAL</a:t>
            </a:r>
            <a:r>
              <a:rPr lang="pt-BR" altLang="pt-BR" sz="36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pt-BR" altLang="pt-BR" sz="2400" b="1" dirty="0">
                <a:latin typeface="Calibri" panose="020F0502020204030204" pitchFamily="34" charset="0"/>
              </a:rPr>
              <a:t>(PARA REALIZAR MISSÕES DE COMBATE E AFINS)</a:t>
            </a:r>
          </a:p>
        </p:txBody>
      </p:sp>
      <p:sp>
        <p:nvSpPr>
          <p:cNvPr id="18436" name="CaixaDeTexto 3"/>
          <p:cNvSpPr txBox="1">
            <a:spLocks noChangeArrowheads="1"/>
          </p:cNvSpPr>
          <p:nvPr/>
        </p:nvSpPr>
        <p:spPr bwMode="auto">
          <a:xfrm>
            <a:off x="2640013" y="3213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18437" name="CaixaDeTexto 4"/>
          <p:cNvSpPr txBox="1">
            <a:spLocks noChangeArrowheads="1"/>
          </p:cNvSpPr>
          <p:nvPr/>
        </p:nvSpPr>
        <p:spPr bwMode="auto">
          <a:xfrm>
            <a:off x="4943475" y="3606801"/>
            <a:ext cx="5437188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pt-BR" altLang="pt-BR" sz="3600" b="1">
              <a:latin typeface="Calibri" panose="020F0502020204030204" pitchFamily="34" charset="0"/>
            </a:endParaRPr>
          </a:p>
          <a:p>
            <a:pPr algn="ctr"/>
            <a:r>
              <a:rPr lang="pt-BR" altLang="pt-BR" sz="3600" b="1">
                <a:solidFill>
                  <a:srgbClr val="FF0000"/>
                </a:solidFill>
                <a:latin typeface="Calibri" panose="020F0502020204030204" pitchFamily="34" charset="0"/>
              </a:rPr>
              <a:t>CAPACIDADE INDUSTRIAL </a:t>
            </a:r>
          </a:p>
          <a:p>
            <a:pPr algn="ctr"/>
            <a:r>
              <a:rPr lang="pt-BR" altLang="pt-BR" sz="3600" b="1">
                <a:solidFill>
                  <a:srgbClr val="FF0000"/>
                </a:solidFill>
                <a:latin typeface="Calibri" panose="020F0502020204030204" pitchFamily="34" charset="0"/>
              </a:rPr>
              <a:t>E DE INOVAÇÃO </a:t>
            </a:r>
          </a:p>
          <a:p>
            <a:pPr algn="ctr"/>
            <a:r>
              <a:rPr lang="pt-BR" altLang="pt-BR" sz="2400" b="1">
                <a:latin typeface="Calibri" panose="020F0502020204030204" pitchFamily="34" charset="0"/>
              </a:rPr>
              <a:t>(PARA APARELHAR E MANTER AS FFAA </a:t>
            </a:r>
          </a:p>
          <a:p>
            <a:pPr algn="ctr"/>
            <a:r>
              <a:rPr lang="pt-BR" altLang="pt-BR" sz="2400" b="1">
                <a:latin typeface="Calibri" panose="020F0502020204030204" pitchFamily="34" charset="0"/>
              </a:rPr>
              <a:t>EM FUNCIONAMENTO)</a:t>
            </a:r>
          </a:p>
        </p:txBody>
      </p:sp>
      <p:sp>
        <p:nvSpPr>
          <p:cNvPr id="6" name="Retângulo 5"/>
          <p:cNvSpPr/>
          <p:nvPr/>
        </p:nvSpPr>
        <p:spPr>
          <a:xfrm>
            <a:off x="1774826" y="1125538"/>
            <a:ext cx="2233613" cy="172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FORÇAS ARMADAS</a:t>
            </a:r>
          </a:p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(FFAA)</a:t>
            </a:r>
          </a:p>
        </p:txBody>
      </p:sp>
      <p:sp>
        <p:nvSpPr>
          <p:cNvPr id="7" name="Retângulo 6"/>
          <p:cNvSpPr/>
          <p:nvPr/>
        </p:nvSpPr>
        <p:spPr>
          <a:xfrm>
            <a:off x="1774826" y="3933825"/>
            <a:ext cx="2265363" cy="172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BASE LOGÍSTICA DE DEFESA</a:t>
            </a:r>
          </a:p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(BLD)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4040189" y="1700213"/>
            <a:ext cx="777875" cy="576262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4040189" y="4508500"/>
            <a:ext cx="903287" cy="649288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xplosão 1 2"/>
          <p:cNvSpPr/>
          <p:nvPr/>
        </p:nvSpPr>
        <p:spPr>
          <a:xfrm>
            <a:off x="6024563" y="115889"/>
            <a:ext cx="4032250" cy="172878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</a:rPr>
              <a:t>Majoritariamente militares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Explosão 1 10"/>
          <p:cNvSpPr/>
          <p:nvPr/>
        </p:nvSpPr>
        <p:spPr>
          <a:xfrm>
            <a:off x="5448301" y="2133601"/>
            <a:ext cx="4086225" cy="2519363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</a:rPr>
              <a:t>Majoritariamente gestores, cientistas e engenheiros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1331229" y="153023"/>
            <a:ext cx="2985867" cy="972515"/>
            <a:chOff x="1331229" y="153023"/>
            <a:chExt cx="2985867" cy="972515"/>
          </a:xfrm>
        </p:grpSpPr>
        <p:sp>
          <p:nvSpPr>
            <p:cNvPr id="2" name="CaixaDeTexto 1"/>
            <p:cNvSpPr txBox="1"/>
            <p:nvPr/>
          </p:nvSpPr>
          <p:spPr>
            <a:xfrm>
              <a:off x="1331229" y="153023"/>
              <a:ext cx="2985867" cy="373234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txBody>
            <a:bodyPr vert="horz" wrap="square" rtlCol="0">
              <a:noAutofit/>
            </a:bodyPr>
            <a:lstStyle/>
            <a:p>
              <a:r>
                <a:rPr lang="pt-BR" dirty="0" smtClean="0"/>
                <a:t>INSTRUMENTOS DA DEFESA </a:t>
              </a:r>
              <a:endParaRPr lang="pt-BR" dirty="0"/>
            </a:p>
          </p:txBody>
        </p:sp>
        <p:sp>
          <p:nvSpPr>
            <p:cNvPr id="4" name="Seta para baixo 3"/>
            <p:cNvSpPr/>
            <p:nvPr/>
          </p:nvSpPr>
          <p:spPr>
            <a:xfrm>
              <a:off x="2669302" y="541176"/>
              <a:ext cx="428462" cy="584362"/>
            </a:xfrm>
            <a:prstGeom prst="downArrow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>
              <a:noAutofit/>
            </a:bodyPr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36224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4412" y="61076"/>
            <a:ext cx="10515600" cy="70817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O </a:t>
            </a:r>
            <a:r>
              <a:rPr lang="pt-BR" sz="4000" b="1" dirty="0" smtClean="0">
                <a:solidFill>
                  <a:srgbClr val="FF0000"/>
                </a:solidFill>
              </a:rPr>
              <a:t>“X”</a:t>
            </a:r>
            <a:r>
              <a:rPr lang="pt-BR" sz="3200" b="1" dirty="0" smtClean="0"/>
              <a:t> DA QUESTÃO NA GESTÃO ESTRATÉGICA DA DEFESA</a:t>
            </a:r>
            <a:endParaRPr lang="pt-BR" sz="3200" b="1" dirty="0"/>
          </a:p>
        </p:txBody>
      </p:sp>
      <p:grpSp>
        <p:nvGrpSpPr>
          <p:cNvPr id="15" name="Grupo 14"/>
          <p:cNvGrpSpPr/>
          <p:nvPr/>
        </p:nvGrpSpPr>
        <p:grpSpPr>
          <a:xfrm>
            <a:off x="2567608" y="1628801"/>
            <a:ext cx="7643193" cy="4872737"/>
            <a:chOff x="2567608" y="1628801"/>
            <a:chExt cx="7643193" cy="4872737"/>
          </a:xfrm>
        </p:grpSpPr>
        <p:sp>
          <p:nvSpPr>
            <p:cNvPr id="6" name="Retângulo 5"/>
            <p:cNvSpPr/>
            <p:nvPr/>
          </p:nvSpPr>
          <p:spPr>
            <a:xfrm>
              <a:off x="6383338" y="1795208"/>
              <a:ext cx="1152823" cy="10073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b="1" dirty="0">
                  <a:solidFill>
                    <a:schemeClr val="tx1"/>
                  </a:solidFill>
                </a:rPr>
                <a:t>FFAA</a:t>
              </a:r>
            </a:p>
          </p:txBody>
        </p:sp>
        <p:grpSp>
          <p:nvGrpSpPr>
            <p:cNvPr id="14" name="Grupo 13"/>
            <p:cNvGrpSpPr/>
            <p:nvPr/>
          </p:nvGrpSpPr>
          <p:grpSpPr>
            <a:xfrm>
              <a:off x="2567608" y="1628801"/>
              <a:ext cx="7643193" cy="4872737"/>
              <a:chOff x="2567608" y="1628801"/>
              <a:chExt cx="7643193" cy="4872737"/>
            </a:xfrm>
          </p:grpSpPr>
          <p:sp>
            <p:nvSpPr>
              <p:cNvPr id="4" name="Elipse 3"/>
              <p:cNvSpPr/>
              <p:nvPr/>
            </p:nvSpPr>
            <p:spPr>
              <a:xfrm>
                <a:off x="2567608" y="1628801"/>
                <a:ext cx="2822226" cy="2952327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tx1"/>
                    </a:solidFill>
                  </a:rPr>
                  <a:t>ORÇAMENTO DE DEFESA</a:t>
                </a:r>
              </a:p>
            </p:txBody>
          </p:sp>
          <p:sp>
            <p:nvSpPr>
              <p:cNvPr id="5" name="CaixaDeTexto 2"/>
              <p:cNvSpPr txBox="1">
                <a:spLocks noChangeArrowheads="1"/>
              </p:cNvSpPr>
              <p:nvPr/>
            </p:nvSpPr>
            <p:spPr bwMode="auto">
              <a:xfrm>
                <a:off x="8031508" y="1760097"/>
                <a:ext cx="1892575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pt-BR" altLang="pt-BR" sz="2000" b="1" dirty="0">
                    <a:latin typeface="Calibri" panose="020F0502020204030204" pitchFamily="34" charset="0"/>
                  </a:rPr>
                  <a:t> </a:t>
                </a:r>
                <a:r>
                  <a:rPr lang="pt-BR" altLang="pt-BR" sz="200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CAPACIDADE OPERACIONAL, OU DE  COMBATE</a:t>
                </a:r>
                <a:r>
                  <a:rPr lang="pt-BR" altLang="pt-BR" sz="2000" b="1" dirty="0">
                    <a:latin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7" name="Seta para a direita 6"/>
              <p:cNvSpPr/>
              <p:nvPr/>
            </p:nvSpPr>
            <p:spPr>
              <a:xfrm>
                <a:off x="7536161" y="2130828"/>
                <a:ext cx="426191" cy="398705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sz="2000"/>
              </a:p>
            </p:txBody>
          </p:sp>
          <p:sp>
            <p:nvSpPr>
              <p:cNvPr id="8" name="CaixaDeTexto 4"/>
              <p:cNvSpPr txBox="1">
                <a:spLocks noChangeArrowheads="1"/>
              </p:cNvSpPr>
              <p:nvPr/>
            </p:nvSpPr>
            <p:spPr bwMode="auto">
              <a:xfrm>
                <a:off x="7962352" y="3425994"/>
                <a:ext cx="2248449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pt-BR" altLang="pt-BR" sz="200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CAPACIDADE INDUSTRIAL </a:t>
                </a:r>
              </a:p>
              <a:p>
                <a:pPr algn="ctr"/>
                <a:r>
                  <a:rPr lang="pt-BR" altLang="pt-BR" sz="200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 DE INOVAÇÃO </a:t>
                </a:r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6384033" y="3501009"/>
                <a:ext cx="1172949" cy="94064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2000" b="1" dirty="0">
                    <a:solidFill>
                      <a:schemeClr val="tx1"/>
                    </a:solidFill>
                  </a:rPr>
                  <a:t>BLD</a:t>
                </a:r>
              </a:p>
            </p:txBody>
          </p:sp>
          <p:sp>
            <p:nvSpPr>
              <p:cNvPr id="10" name="Seta para a direita 9"/>
              <p:cNvSpPr/>
              <p:nvPr/>
            </p:nvSpPr>
            <p:spPr>
              <a:xfrm>
                <a:off x="7569127" y="3746483"/>
                <a:ext cx="462380" cy="402882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sz="2000"/>
              </a:p>
            </p:txBody>
          </p:sp>
          <p:sp>
            <p:nvSpPr>
              <p:cNvPr id="11" name="Seta para a direita 10"/>
              <p:cNvSpPr/>
              <p:nvPr/>
            </p:nvSpPr>
            <p:spPr>
              <a:xfrm rot="20700000">
                <a:off x="5304724" y="2369662"/>
                <a:ext cx="1074245" cy="336081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Seta para a direita 11"/>
              <p:cNvSpPr/>
              <p:nvPr/>
            </p:nvSpPr>
            <p:spPr>
              <a:xfrm rot="900000">
                <a:off x="5225961" y="3746484"/>
                <a:ext cx="1181670" cy="336081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17" name="Grupo 16"/>
              <p:cNvGrpSpPr/>
              <p:nvPr/>
            </p:nvGrpSpPr>
            <p:grpSpPr>
              <a:xfrm>
                <a:off x="5879976" y="4653137"/>
                <a:ext cx="2088232" cy="1848401"/>
                <a:chOff x="4499992" y="4653136"/>
                <a:chExt cx="1800200" cy="1848401"/>
              </a:xfrm>
            </p:grpSpPr>
            <p:sp>
              <p:nvSpPr>
                <p:cNvPr id="13" name="CaixaDeTexto 12"/>
                <p:cNvSpPr txBox="1"/>
                <p:nvPr/>
              </p:nvSpPr>
              <p:spPr>
                <a:xfrm>
                  <a:off x="4499992" y="5301208"/>
                  <a:ext cx="1800200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b="1" dirty="0"/>
                    <a:t>INSTRUMENTOS</a:t>
                  </a:r>
                </a:p>
                <a:p>
                  <a:pPr algn="ctr"/>
                  <a:r>
                    <a:rPr lang="pt-BR" b="1" dirty="0"/>
                    <a:t> DA</a:t>
                  </a:r>
                </a:p>
                <a:p>
                  <a:pPr algn="ctr"/>
                  <a:r>
                    <a:rPr lang="pt-BR" b="1" dirty="0"/>
                    <a:t> DEFESA</a:t>
                  </a:r>
                </a:p>
                <a:p>
                  <a:pPr algn="ctr"/>
                  <a:endParaRPr lang="pt-BR" dirty="0"/>
                </a:p>
              </p:txBody>
            </p:sp>
            <p:sp>
              <p:nvSpPr>
                <p:cNvPr id="16" name="Seta para cima 15"/>
                <p:cNvSpPr/>
                <p:nvPr/>
              </p:nvSpPr>
              <p:spPr>
                <a:xfrm>
                  <a:off x="5147716" y="4653136"/>
                  <a:ext cx="576064" cy="648072"/>
                </a:xfrm>
                <a:prstGeom prst="upArrow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</p:grpSp>
      </p:grpSp>
      <p:sp>
        <p:nvSpPr>
          <p:cNvPr id="3" name="CaixaDeTexto 2"/>
          <p:cNvSpPr txBox="1"/>
          <p:nvPr/>
        </p:nvSpPr>
        <p:spPr>
          <a:xfrm>
            <a:off x="290456" y="774132"/>
            <a:ext cx="10779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TRADE-OFFS ENTRE OS INSTRUMENTOS DA DEFESA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6461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7735"/>
          </a:xfrm>
        </p:spPr>
        <p:txBody>
          <a:bodyPr>
            <a:normAutofit fontScale="90000"/>
          </a:bodyPr>
          <a:lstStyle/>
          <a:p>
            <a:r>
              <a:rPr lang="pt-BR" altLang="pt-BR" sz="2800" b="1" dirty="0">
                <a:solidFill>
                  <a:prstClr val="black"/>
                </a:solidFill>
              </a:rPr>
              <a:t>Fases do ciclo de vida de capacidades operacionais, industriais e tecnológicas</a:t>
            </a:r>
            <a:endParaRPr lang="pt-BR" dirty="0"/>
          </a:p>
        </p:txBody>
      </p:sp>
      <p:grpSp>
        <p:nvGrpSpPr>
          <p:cNvPr id="16" name="Grupo 15"/>
          <p:cNvGrpSpPr/>
          <p:nvPr/>
        </p:nvGrpSpPr>
        <p:grpSpPr>
          <a:xfrm>
            <a:off x="2119256" y="1191924"/>
            <a:ext cx="7409721" cy="5260986"/>
            <a:chOff x="1226370" y="543261"/>
            <a:chExt cx="6344712" cy="4543425"/>
          </a:xfrm>
        </p:grpSpPr>
        <p:graphicFrame>
          <p:nvGraphicFramePr>
            <p:cNvPr id="4" name="Objeto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6192566"/>
                </p:ext>
              </p:extLst>
            </p:nvPr>
          </p:nvGraphicFramePr>
          <p:xfrm>
            <a:off x="1226370" y="543261"/>
            <a:ext cx="5172075" cy="4543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r:id="rId3" imgW="6526921" imgH="5716524" progId="Visio.Drawing.11">
                    <p:embed/>
                  </p:oleObj>
                </mc:Choice>
                <mc:Fallback>
                  <p:oleObj r:id="rId3" imgW="6526921" imgH="5716524" progId="Visio.Drawing.11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6370" y="543261"/>
                          <a:ext cx="5172075" cy="4543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Caixa de texto 1"/>
            <p:cNvSpPr txBox="1">
              <a:spLocks noChangeArrowheads="1"/>
            </p:cNvSpPr>
            <p:nvPr/>
          </p:nvSpPr>
          <p:spPr bwMode="auto">
            <a:xfrm>
              <a:off x="6637632" y="2497007"/>
              <a:ext cx="800100" cy="4381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BASE LOGÍSTICA</a:t>
              </a:r>
              <a:endPara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Caixa de texto 3"/>
            <p:cNvSpPr txBox="1">
              <a:spLocks noChangeArrowheads="1"/>
            </p:cNvSpPr>
            <p:nvPr/>
          </p:nvSpPr>
          <p:spPr bwMode="auto">
            <a:xfrm>
              <a:off x="5453284" y="3164288"/>
              <a:ext cx="1038225" cy="5524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CAPACIDADES OPERACIONAIS</a:t>
              </a:r>
              <a:endPara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Caixa de texto 4"/>
            <p:cNvSpPr txBox="1">
              <a:spLocks noChangeArrowheads="1"/>
            </p:cNvSpPr>
            <p:nvPr/>
          </p:nvSpPr>
          <p:spPr bwMode="auto">
            <a:xfrm>
              <a:off x="6637632" y="3202388"/>
              <a:ext cx="933450" cy="5143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CAPACIDADES INDUSTRIAIS E TECNOLÓGICAS</a:t>
              </a:r>
              <a:endPara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" name="Conector reto 7"/>
            <p:cNvCxnSpPr/>
            <p:nvPr/>
          </p:nvCxnSpPr>
          <p:spPr>
            <a:xfrm>
              <a:off x="5956930" y="1982657"/>
              <a:ext cx="101917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de seta reta 8"/>
            <p:cNvCxnSpPr/>
            <p:nvPr/>
          </p:nvCxnSpPr>
          <p:spPr>
            <a:xfrm>
              <a:off x="6991567" y="1982657"/>
              <a:ext cx="0" cy="5143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de seta reta 9"/>
            <p:cNvCxnSpPr/>
            <p:nvPr/>
          </p:nvCxnSpPr>
          <p:spPr>
            <a:xfrm>
              <a:off x="7004121" y="2935157"/>
              <a:ext cx="9525" cy="3048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>
              <a:off x="6352667" y="4086337"/>
              <a:ext cx="647700" cy="2857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flipV="1">
              <a:off x="7025466" y="3731446"/>
              <a:ext cx="9525" cy="3619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ixa de texto 12"/>
            <p:cNvSpPr txBox="1">
              <a:spLocks noChangeArrowheads="1"/>
            </p:cNvSpPr>
            <p:nvPr/>
          </p:nvSpPr>
          <p:spPr bwMode="auto">
            <a:xfrm>
              <a:off x="5480680" y="2486361"/>
              <a:ext cx="952500" cy="4381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FORÇAS ARMADAS</a:t>
              </a:r>
              <a:endPara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226370" y="860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226370" y="5432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450881" y="1749559"/>
            <a:ext cx="1872208" cy="1512168"/>
            <a:chOff x="1545442" y="1803347"/>
            <a:chExt cx="1872208" cy="1512168"/>
          </a:xfrm>
        </p:grpSpPr>
        <p:sp>
          <p:nvSpPr>
            <p:cNvPr id="18" name="Retângulo 17"/>
            <p:cNvSpPr/>
            <p:nvPr/>
          </p:nvSpPr>
          <p:spPr>
            <a:xfrm>
              <a:off x="1545442" y="1803347"/>
              <a:ext cx="1296144" cy="15121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b="1" dirty="0">
                  <a:solidFill>
                    <a:schemeClr val="tx1"/>
                  </a:solidFill>
                </a:rPr>
                <a:t>Cenários</a:t>
              </a:r>
            </a:p>
            <a:p>
              <a:pPr algn="ctr"/>
              <a:r>
                <a:rPr lang="pt-BR" sz="1200" b="1" dirty="0">
                  <a:solidFill>
                    <a:schemeClr val="tx1"/>
                  </a:solidFill>
                </a:rPr>
                <a:t>Ameaças</a:t>
              </a:r>
            </a:p>
            <a:p>
              <a:pPr algn="ctr"/>
              <a:r>
                <a:rPr lang="pt-BR" sz="1200" b="1" dirty="0">
                  <a:solidFill>
                    <a:schemeClr val="tx1"/>
                  </a:solidFill>
                </a:rPr>
                <a:t>oportunidades</a:t>
              </a:r>
            </a:p>
          </p:txBody>
        </p:sp>
        <p:sp>
          <p:nvSpPr>
            <p:cNvPr id="19" name="Seta para a direita 18"/>
            <p:cNvSpPr/>
            <p:nvPr/>
          </p:nvSpPr>
          <p:spPr>
            <a:xfrm>
              <a:off x="2841586" y="1947363"/>
              <a:ext cx="576064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Seta para a direita 19"/>
            <p:cNvSpPr/>
            <p:nvPr/>
          </p:nvSpPr>
          <p:spPr>
            <a:xfrm>
              <a:off x="2841586" y="2811459"/>
              <a:ext cx="576064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3384014" y="1803347"/>
            <a:ext cx="1296144" cy="1296144"/>
            <a:chOff x="4395245" y="1900169"/>
            <a:chExt cx="1296144" cy="1296144"/>
          </a:xfrm>
        </p:grpSpPr>
        <p:sp>
          <p:nvSpPr>
            <p:cNvPr id="22" name="Chave direita 21"/>
            <p:cNvSpPr/>
            <p:nvPr/>
          </p:nvSpPr>
          <p:spPr>
            <a:xfrm>
              <a:off x="4395245" y="1900169"/>
              <a:ext cx="216372" cy="1296144"/>
            </a:xfrm>
            <a:prstGeom prst="rightBrace">
              <a:avLst/>
            </a:prstGeom>
            <a:noFill/>
            <a:ln w="22225" cap="rnd" cmpd="sng">
              <a:solidFill>
                <a:srgbClr val="FF0000"/>
              </a:solidFill>
              <a:miter lim="800000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4611617" y="2188201"/>
              <a:ext cx="1079772" cy="792088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solidFill>
                    <a:srgbClr val="FF0000"/>
                  </a:solidFill>
                </a:rPr>
                <a:t>NÍVEL</a:t>
              </a:r>
            </a:p>
            <a:p>
              <a:pPr algn="ctr"/>
              <a:r>
                <a:rPr lang="pt-BR" sz="1400" b="1" dirty="0">
                  <a:solidFill>
                    <a:srgbClr val="FF0000"/>
                  </a:solidFill>
                </a:rPr>
                <a:t>POLÍTICO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87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262" y="1079463"/>
            <a:ext cx="7523584" cy="543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CaixaDeTexto 2"/>
          <p:cNvSpPr txBox="1">
            <a:spLocks noChangeArrowheads="1"/>
          </p:cNvSpPr>
          <p:nvPr/>
        </p:nvSpPr>
        <p:spPr bwMode="auto">
          <a:xfrm>
            <a:off x="616570" y="104892"/>
            <a:ext cx="108790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b="1" smtClean="0"/>
              <a:t>CAPACIDADE OPERACIONAL DE COMBATE</a:t>
            </a:r>
          </a:p>
          <a:p>
            <a:pPr algn="ctr"/>
            <a:r>
              <a:rPr lang="pt-BR" altLang="pt-BR" b="1" dirty="0" smtClean="0"/>
              <a:t>Relação </a:t>
            </a:r>
            <a:r>
              <a:rPr lang="pt-BR" altLang="pt-BR" b="1" dirty="0"/>
              <a:t>entre tarefa, fatores de capacidade, ações do inimigo, cenário e eficácia em combate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40799" y="4965309"/>
            <a:ext cx="7566287" cy="1063690"/>
            <a:chOff x="103476" y="4814596"/>
            <a:chExt cx="7566287" cy="1063690"/>
          </a:xfrm>
        </p:grpSpPr>
        <p:sp>
          <p:nvSpPr>
            <p:cNvPr id="2" name="CaixaDeTexto 1"/>
            <p:cNvSpPr txBox="1"/>
            <p:nvPr/>
          </p:nvSpPr>
          <p:spPr>
            <a:xfrm>
              <a:off x="103476" y="5131332"/>
              <a:ext cx="3509319" cy="3693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b="1" smtClean="0"/>
                <a:t>TAC – TAREFA/AMEAÇA/CENÁRIO</a:t>
              </a:r>
              <a:endParaRPr lang="pt-BR" b="1"/>
            </a:p>
          </p:txBody>
        </p:sp>
        <p:cxnSp>
          <p:nvCxnSpPr>
            <p:cNvPr id="4" name="Conector de seta reta 3"/>
            <p:cNvCxnSpPr/>
            <p:nvPr/>
          </p:nvCxnSpPr>
          <p:spPr>
            <a:xfrm flipV="1">
              <a:off x="2136710" y="4814596"/>
              <a:ext cx="550506" cy="30791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de seta reta 6"/>
            <p:cNvCxnSpPr/>
            <p:nvPr/>
          </p:nvCxnSpPr>
          <p:spPr>
            <a:xfrm>
              <a:off x="2044600" y="5500664"/>
              <a:ext cx="530649" cy="3776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de seta reta 8"/>
            <p:cNvCxnSpPr/>
            <p:nvPr/>
          </p:nvCxnSpPr>
          <p:spPr>
            <a:xfrm>
              <a:off x="3600918" y="5311853"/>
              <a:ext cx="4068845" cy="3776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lipse 9"/>
          <p:cNvSpPr/>
          <p:nvPr/>
        </p:nvSpPr>
        <p:spPr>
          <a:xfrm>
            <a:off x="1018931" y="4118754"/>
            <a:ext cx="9711273" cy="2593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2 10"/>
          <p:cNvSpPr/>
          <p:nvPr/>
        </p:nvSpPr>
        <p:spPr>
          <a:xfrm>
            <a:off x="9871090" y="3402340"/>
            <a:ext cx="1903445" cy="895739"/>
          </a:xfrm>
          <a:prstGeom prst="borderCallout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COMO AVALIAR ISSO?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0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1204</Words>
  <Application>Microsoft Office PowerPoint</Application>
  <PresentationFormat>Widescreen</PresentationFormat>
  <Paragraphs>142</Paragraphs>
  <Slides>15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do Office</vt:lpstr>
      <vt:lpstr>Visio.Drawing.11</vt:lpstr>
      <vt:lpstr>O PAPEL DOS PROFISSIONAIS DE AQUISIÇÃO DE DEFESA </vt:lpstr>
      <vt:lpstr>O CONTEXTO DA AQUISIÇÃO DE DEFESA* </vt:lpstr>
      <vt:lpstr>A GESTÃO ESTRATÉGICA DA DEFESA</vt:lpstr>
      <vt:lpstr>MODELO RAND* PARA CAPACIDADE MILITAR</vt:lpstr>
      <vt:lpstr>MODELO RAND PARA CAPACIDADE MILITAR RECURSOS ESTRATÉGICOS</vt:lpstr>
      <vt:lpstr>Apresentação do PowerPoint</vt:lpstr>
      <vt:lpstr>O “X” DA QUESTÃO NA GESTÃO ESTRATÉGICA DA DEFESA</vt:lpstr>
      <vt:lpstr>Fases do ciclo de vida de capacidades operacionais, industriais e tecnológicas</vt:lpstr>
      <vt:lpstr>Apresentação do PowerPoint</vt:lpstr>
      <vt:lpstr>QUALIFICAÇÕES PARA AVALIAÇÕES DE CAPACIDADE OPERACIONAL* (ACO)</vt:lpstr>
      <vt:lpstr>QUALIFICAÇÕES PARA AVALIAÇÕES DE CAPACIDADE INDUSTRIAL E DE INOVAÇÃO</vt:lpstr>
      <vt:lpstr>QUALIFICAÇÕES NECESSÁRIAS PARA O PLANEJAMENTO BASEADO EM CAPACIDADES</vt:lpstr>
      <vt:lpstr>CARREIRAS DA ACQUISITION WORK FORCE (USA)</vt:lpstr>
      <vt:lpstr>CONTRIBUIÇÃO DOS PROFISSIONAIS DE AQUISIÇÃO AOS PRINCIPAIS PROCESSOS PARA O PREPARO</vt:lpstr>
      <vt:lpstr>NECESSIDADES DE QUALIFICAÇÃO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84</cp:revision>
  <dcterms:created xsi:type="dcterms:W3CDTF">2018-10-28T13:26:27Z</dcterms:created>
  <dcterms:modified xsi:type="dcterms:W3CDTF">2018-11-06T17:32:58Z</dcterms:modified>
</cp:coreProperties>
</file>