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6" r:id="rId4"/>
    <p:sldId id="304" r:id="rId5"/>
    <p:sldId id="303" r:id="rId6"/>
    <p:sldId id="277" r:id="rId7"/>
    <p:sldId id="275" r:id="rId8"/>
    <p:sldId id="287" r:id="rId9"/>
    <p:sldId id="307" r:id="rId10"/>
    <p:sldId id="258" r:id="rId11"/>
    <p:sldId id="309" r:id="rId12"/>
    <p:sldId id="259" r:id="rId13"/>
    <p:sldId id="319" r:id="rId14"/>
    <p:sldId id="311" r:id="rId15"/>
    <p:sldId id="263" r:id="rId16"/>
    <p:sldId id="266" r:id="rId17"/>
    <p:sldId id="28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4547DF45-922F-428C-86D2-787060808D27}">
          <p14:sldIdLst>
            <p14:sldId id="256"/>
            <p14:sldId id="257"/>
            <p14:sldId id="286"/>
            <p14:sldId id="304"/>
            <p14:sldId id="303"/>
            <p14:sldId id="277"/>
            <p14:sldId id="275"/>
            <p14:sldId id="287"/>
            <p14:sldId id="307"/>
            <p14:sldId id="258"/>
          </p14:sldIdLst>
        </p14:section>
        <p14:section name="Seção sem Título" id="{A466BBB9-42DD-42F2-A8A9-AC16D4797B1D}">
          <p14:sldIdLst>
            <p14:sldId id="309"/>
            <p14:sldId id="259"/>
            <p14:sldId id="319"/>
            <p14:sldId id="311"/>
            <p14:sldId id="263"/>
            <p14:sldId id="266"/>
            <p14:sldId id="283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322" autoAdjust="0"/>
  </p:normalViewPr>
  <p:slideViewPr>
    <p:cSldViewPr snapToGrid="0">
      <p:cViewPr varScale="1">
        <p:scale>
          <a:sx n="59" d="100"/>
          <a:sy n="59" d="100"/>
        </p:scale>
        <p:origin x="1140" y="66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B1E9-A6B0-4971-87CE-864B0FA0CB46}" type="datetimeFigureOut">
              <a:rPr lang="pt-BR" smtClean="0"/>
              <a:pPr/>
              <a:t>08/11/2018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EFAFF-EA8A-4D8E-A3B0-565BE9D983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81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482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5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035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98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151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44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345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2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9BE2-59B8-46C9-BE0B-BFD3656FB446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693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F9BE2-59B8-46C9-BE0B-BFD3656FB446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654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080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76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19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EFAFF-EA8A-4D8E-A3B0-565BE9D983B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79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320" cy="1144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26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endParaRPr lang="pt-BR" sz="5867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600" y="1604640"/>
            <a:ext cx="10972320" cy="3977280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pt-BR" sz="4267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0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4" name="Picture 16" descr="coroa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90968" y="114300"/>
            <a:ext cx="849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327" y="1253478"/>
            <a:ext cx="8136595" cy="2892972"/>
          </a:xfrm>
        </p:spPr>
        <p:txBody>
          <a:bodyPr/>
          <a:lstStyle/>
          <a:p>
            <a:r>
              <a:rPr lang="pt-BR" b="1" dirty="0"/>
              <a:t>“GESTÃO DO CICLO DE VIDA COM FOCO EM SISTEMAS COMPLEXOS"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327" y="4332717"/>
            <a:ext cx="5753533" cy="1947333"/>
          </a:xfr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pt-BR" sz="3200" b="1" dirty="0">
                <a:ln w="3175" cmpd="sng">
                  <a:noFill/>
                </a:ln>
                <a:solidFill>
                  <a:srgbClr val="FFC000"/>
                </a:solidFill>
              </a:rPr>
              <a:t>Diretoria de Gestão de Programas da Marinha </a:t>
            </a:r>
            <a:r>
              <a:rPr lang="pt-BR" sz="3200" b="1" cap="all" dirty="0">
                <a:ln w="3175" cmpd="sng">
                  <a:noFill/>
                </a:ln>
                <a:solidFill>
                  <a:srgbClr val="FFC000"/>
                </a:solidFill>
              </a:rPr>
              <a:t>(DG</a:t>
            </a:r>
            <a:r>
              <a:rPr lang="pt-BR" sz="3200" b="1" dirty="0">
                <a:ln w="3175" cmpd="sng">
                  <a:noFill/>
                </a:ln>
                <a:solidFill>
                  <a:srgbClr val="FFC000"/>
                </a:solidFill>
              </a:rPr>
              <a:t>e</a:t>
            </a:r>
            <a:r>
              <a:rPr lang="pt-BR" sz="3200" b="1" cap="all" dirty="0">
                <a:ln w="3175" cmpd="sng">
                  <a:noFill/>
                </a:ln>
                <a:solidFill>
                  <a:srgbClr val="FFC000"/>
                </a:solidFill>
              </a:rPr>
              <a:t>PM)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6883D52-D2A2-904C-A083-7A3CD645F640}"/>
              </a:ext>
            </a:extLst>
          </p:cNvPr>
          <p:cNvSpPr txBox="1"/>
          <p:nvPr/>
        </p:nvSpPr>
        <p:spPr>
          <a:xfrm>
            <a:off x="1373639" y="102908"/>
            <a:ext cx="9662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Seminário de Gestão da Aquisição de Defesa - I SEGAD</a:t>
            </a:r>
          </a:p>
        </p:txBody>
      </p:sp>
    </p:spTree>
    <p:extLst>
      <p:ext uri="{BB962C8B-B14F-4D97-AF65-F5344CB8AC3E}">
        <p14:creationId xmlns:p14="http://schemas.microsoft.com/office/powerpoint/2010/main" val="1596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026" y="884303"/>
            <a:ext cx="4792716" cy="312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AE521FD-7983-4A7C-8A64-6EF977727D7D}"/>
              </a:ext>
            </a:extLst>
          </p:cNvPr>
          <p:cNvSpPr txBox="1">
            <a:spLocks/>
          </p:cNvSpPr>
          <p:nvPr/>
        </p:nvSpPr>
        <p:spPr>
          <a:xfrm>
            <a:off x="2526839" y="0"/>
            <a:ext cx="6807200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altLang="pt-BR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GESTÃO DO CICLO DE VIDA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1973" y="4728321"/>
            <a:ext cx="85449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    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 Gestão do Ciclo de Vida (GCV) busca uma relação custo-eficácia ótima, ou seja, minimizar Custo de Ciclo de Vida (CCV) e maximizar a efetividade do sistema traduzida em </a:t>
            </a:r>
            <a:r>
              <a:rPr lang="pt-BR" b="1" dirty="0">
                <a:solidFill>
                  <a:srgbClr val="FFFF00"/>
                </a:solidFill>
              </a:rPr>
              <a:t>desempenho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(atender aos requisitos de projeto), </a:t>
            </a:r>
            <a:r>
              <a:rPr lang="pt-BR" b="1" dirty="0">
                <a:solidFill>
                  <a:srgbClr val="FFFF00"/>
                </a:solidFill>
              </a:rPr>
              <a:t>confiabilidade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(se manter operando quando designado para cumprir uma missão operacional) e </a:t>
            </a:r>
            <a:r>
              <a:rPr lang="pt-BR" b="1" dirty="0">
                <a:solidFill>
                  <a:srgbClr val="FFFF00"/>
                </a:solidFill>
              </a:rPr>
              <a:t>disponibilidade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(probabilidade de que estará pronto quanto designado para uma missão e se manterá operando durante a missão)</a:t>
            </a:r>
          </a:p>
        </p:txBody>
      </p:sp>
      <p:sp>
        <p:nvSpPr>
          <p:cNvPr id="6" name="Retângulo 5"/>
          <p:cNvSpPr/>
          <p:nvPr/>
        </p:nvSpPr>
        <p:spPr>
          <a:xfrm>
            <a:off x="3073022" y="4051790"/>
            <a:ext cx="5569216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Fonte: Adaptado do painel da Empresa SYSTECON - VIII Simpósio Internacional de Logística - LAAD 2017</a:t>
            </a:r>
          </a:p>
        </p:txBody>
      </p:sp>
    </p:spTree>
    <p:extLst>
      <p:ext uri="{BB962C8B-B14F-4D97-AF65-F5344CB8AC3E}">
        <p14:creationId xmlns:p14="http://schemas.microsoft.com/office/powerpoint/2010/main" val="4775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65018" y="162685"/>
            <a:ext cx="10662505" cy="524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defTabSz="914400">
              <a:lnSpc>
                <a:spcPct val="85000"/>
              </a:lnSpc>
              <a:spcBef>
                <a:spcPct val="0"/>
              </a:spcBef>
              <a:buClr>
                <a:schemeClr val="accent6">
                  <a:lumMod val="60000"/>
                  <a:lumOff val="40000"/>
                </a:schemeClr>
              </a:buClr>
              <a:tabLst/>
              <a:defRPr/>
            </a:pPr>
            <a:r>
              <a:rPr lang="pt-BR" sz="2400" dirty="0"/>
              <a:t>        </a:t>
            </a: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ARQUITETURA DE TI PARA GESTÃO DE CICLO DE VIDA </a:t>
            </a:r>
          </a:p>
          <a:p>
            <a:pPr marL="0" lvl="1" indent="0" algn="ctr" defTabSz="914400">
              <a:lnSpc>
                <a:spcPct val="85000"/>
              </a:lnSpc>
              <a:spcBef>
                <a:spcPct val="0"/>
              </a:spcBef>
              <a:buClr>
                <a:schemeClr val="accent6">
                  <a:lumMod val="60000"/>
                  <a:lumOff val="40000"/>
                </a:schemeClr>
              </a:buClr>
              <a:tabLst/>
              <a:defRPr/>
            </a:pP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      ATIVOS OPERACIONAIS DA MB     </a:t>
            </a:r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endParaRPr lang="pt-BR" sz="2400" b="1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0927" y="1183495"/>
            <a:ext cx="8810229" cy="563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5764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25" y="1371028"/>
            <a:ext cx="7813964" cy="49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AE521FD-7983-4A7C-8A64-6EF977727D7D}"/>
              </a:ext>
            </a:extLst>
          </p:cNvPr>
          <p:cNvSpPr txBox="1">
            <a:spLocks/>
          </p:cNvSpPr>
          <p:nvPr/>
        </p:nvSpPr>
        <p:spPr>
          <a:xfrm>
            <a:off x="1212942" y="247562"/>
            <a:ext cx="10557880" cy="6572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defTabSz="914400" fontAlgn="auto">
              <a:lnSpc>
                <a:spcPct val="105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</a:rPr>
              <a:t>REALIDADE ORÇAMENTÁRIA E O CUSTO DE CICLO DEVIDA</a:t>
            </a:r>
          </a:p>
        </p:txBody>
      </p:sp>
    </p:spTree>
    <p:extLst>
      <p:ext uri="{BB962C8B-B14F-4D97-AF65-F5344CB8AC3E}">
        <p14:creationId xmlns:p14="http://schemas.microsoft.com/office/powerpoint/2010/main" val="675072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AE521FD-7983-4A7C-8A64-6EF977727D7D}"/>
              </a:ext>
            </a:extLst>
          </p:cNvPr>
          <p:cNvSpPr txBox="1">
            <a:spLocks/>
          </p:cNvSpPr>
          <p:nvPr/>
        </p:nvSpPr>
        <p:spPr>
          <a:xfrm>
            <a:off x="1058779" y="1331496"/>
            <a:ext cx="9015664" cy="109888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0000"/>
                </a:solidFill>
              </a:rPr>
              <a:t>CCV= CPD + CI + COA+CA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58779" y="280736"/>
            <a:ext cx="10772273" cy="1756611"/>
          </a:xfrm>
        </p:spPr>
        <p:txBody>
          <a:bodyPr>
            <a:normAutofit/>
          </a:bodyPr>
          <a:lstStyle/>
          <a:p>
            <a:pPr lvl="1" algn="ctr" rtl="0">
              <a:lnSpc>
                <a:spcPct val="105000"/>
              </a:lnSpc>
              <a:spcBef>
                <a:spcPct val="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altLang="pt-BR" sz="3600" b="1" kern="1200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REALIDADE ORÇAMENTÁRIA E O CUSTO DO CICLO DE VIDA</a:t>
            </a:r>
            <a:br>
              <a:rPr lang="pt-BR" altLang="pt-BR" sz="3600" b="1" kern="1200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</a:br>
            <a:r>
              <a:rPr lang="pt-BR" altLang="pt-BR" sz="3600" b="1" kern="1200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ELEMENTOS DO CUSTO DE CICLO DE VIDA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4"/>
          </p:nvPr>
        </p:nvSpPr>
        <p:spPr>
          <a:xfrm>
            <a:off x="1122947" y="2590801"/>
            <a:ext cx="10138611" cy="3031957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CPD</a:t>
            </a:r>
            <a:r>
              <a:rPr lang="pt-BR" dirty="0">
                <a:solidFill>
                  <a:schemeClr val="bg1"/>
                </a:solidFill>
              </a:rPr>
              <a:t>: </a:t>
            </a:r>
            <a:r>
              <a:rPr lang="pt-BR" b="1" dirty="0">
                <a:solidFill>
                  <a:schemeClr val="bg1"/>
                </a:solidFill>
              </a:rPr>
              <a:t>FASES DE CONCEPÇÃO E DESENVOLVIMENTO DO SISTEMA ( SI E SH).</a:t>
            </a:r>
          </a:p>
          <a:p>
            <a:r>
              <a:rPr lang="pt-BR" b="1" dirty="0">
                <a:solidFill>
                  <a:schemeClr val="bg1"/>
                </a:solidFill>
              </a:rPr>
              <a:t>   ( PLANEJAMENTO,GERENCIAMENTO,ENGENHARIA,AVALIAÇÃO, APOIO)</a:t>
            </a:r>
          </a:p>
          <a:p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CI</a:t>
            </a:r>
            <a:r>
              <a:rPr lang="pt-BR" b="1" dirty="0">
                <a:solidFill>
                  <a:schemeClr val="bg1"/>
                </a:solidFill>
              </a:rPr>
              <a:t>: FASES PRODUÇÃO  ( FABRICAÇÃO, TESTES E VALIDAÇÕES,SOBRESSALENTES  INICIAIS,TREINAMENTO,EQ.DE APOIO E TESTE,DOCUMENTAÇÃO TÉCNICA,ETC...</a:t>
            </a:r>
          </a:p>
          <a:p>
            <a:r>
              <a:rPr lang="pt-BR" b="1" dirty="0">
                <a:solidFill>
                  <a:srgbClr val="FF0000"/>
                </a:solidFill>
              </a:rPr>
              <a:t>COA</a:t>
            </a:r>
            <a:r>
              <a:rPr lang="pt-BR" b="1" dirty="0">
                <a:solidFill>
                  <a:schemeClr val="bg1"/>
                </a:solidFill>
              </a:rPr>
              <a:t>:CUSTOS DIRETOS E INDIRETOS DE POSSE DO SISTEMA (PESSOAL, MATERIAL  DE</a:t>
            </a:r>
          </a:p>
          <a:p>
            <a:r>
              <a:rPr lang="pt-BR" b="1" dirty="0">
                <a:solidFill>
                  <a:schemeClr val="bg1"/>
                </a:solidFill>
              </a:rPr>
              <a:t> OPERAÇÃO E APOIO,INSTALAÇÕES,ADMINISTRATIVOS EM GERAL, INSUMOS, </a:t>
            </a:r>
          </a:p>
          <a:p>
            <a:r>
              <a:rPr lang="pt-BR" b="1" dirty="0">
                <a:solidFill>
                  <a:schemeClr val="bg1"/>
                </a:solidFill>
              </a:rPr>
              <a:t>MANUTENÇÕES DE INSTALAÇÕES DE APOIO, E OUTROS DE ATIVIDADES SECUNDÁRIAS</a:t>
            </a:r>
          </a:p>
          <a:p>
            <a:r>
              <a:rPr lang="pt-BR" b="1" dirty="0">
                <a:solidFill>
                  <a:schemeClr val="bg1"/>
                </a:solidFill>
              </a:rPr>
              <a:t> DE OM PRESTADORES DE APOIO&gt;</a:t>
            </a:r>
          </a:p>
          <a:p>
            <a:r>
              <a:rPr lang="pt-BR" b="1" dirty="0">
                <a:solidFill>
                  <a:srgbClr val="FF0000"/>
                </a:solidFill>
              </a:rPr>
              <a:t>CA</a:t>
            </a:r>
            <a:r>
              <a:rPr lang="pt-BR" b="1" dirty="0">
                <a:solidFill>
                  <a:schemeClr val="bg1"/>
                </a:solidFill>
              </a:rPr>
              <a:t>: NA FASE DE DESFAZIMENTO,COM LIQUIDAÇÃO DE INVENTÁRIO, </a:t>
            </a:r>
          </a:p>
          <a:p>
            <a:r>
              <a:rPr lang="pt-BR" b="1" dirty="0">
                <a:solidFill>
                  <a:schemeClr val="bg1"/>
                </a:solidFill>
              </a:rPr>
              <a:t>DESMILITARIZAÇÃO, GERÊNCIA DE SOBRAS.</a:t>
            </a:r>
          </a:p>
        </p:txBody>
      </p:sp>
    </p:spTree>
    <p:extLst>
      <p:ext uri="{BB962C8B-B14F-4D97-AF65-F5344CB8AC3E}">
        <p14:creationId xmlns:p14="http://schemas.microsoft.com/office/powerpoint/2010/main" val="2279124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0AE521FD-7983-4A7C-8A64-6EF977727D7D}"/>
              </a:ext>
            </a:extLst>
          </p:cNvPr>
          <p:cNvSpPr txBox="1">
            <a:spLocks/>
          </p:cNvSpPr>
          <p:nvPr/>
        </p:nvSpPr>
        <p:spPr>
          <a:xfrm>
            <a:off x="1040524" y="214312"/>
            <a:ext cx="10775731" cy="66855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altLang="pt-BR" sz="3600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REALIDADE ORÇAMENTÁRIA E  O CUSTO DO CICLO DE VIDA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4529" y="1064174"/>
            <a:ext cx="10507719" cy="5076497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             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        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               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                </a:t>
            </a:r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               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/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                 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bg1"/>
                </a:solidFill>
              </a:rPr>
              <a:t> </a:t>
            </a:r>
            <a:br>
              <a:rPr lang="pt-BR" sz="2400" b="1" dirty="0">
                <a:solidFill>
                  <a:schemeClr val="bg1"/>
                </a:solidFill>
              </a:rPr>
            </a:br>
            <a:r>
              <a:rPr lang="pt-BR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atual:</a:t>
            </a:r>
            <a:r>
              <a:rPr lang="pt-BR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800" b="1" dirty="0">
                <a:solidFill>
                  <a:schemeClr val="bg1"/>
                </a:solidFill>
              </a:rPr>
              <a:t>Séries históricas E índices pré-fixados de correção.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   GCV/CCV: </a:t>
            </a:r>
            <a:r>
              <a:rPr lang="pt-BR" sz="1800" b="1" dirty="0">
                <a:solidFill>
                  <a:schemeClr val="bg1"/>
                </a:solidFill>
              </a:rPr>
              <a:t>INVERSÃO nA abordagem ORÇAMENTÁRIA (PERSPECTIVAS REAIS DE PRECIFICAÇÃO);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* DOTAR A ADMINISTRAÇÃO NAVAL DE INFORMAÇÕES ACURADAS DOS CCV DOS ATIVOS;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* EVIDENCIAR O CUSTO EFETIVO DAS ATIVIDADES E PRODUTOS DESENVOLVIDOS PELA MB;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* INCREMENTAR ACESSIBILIDADE ORÇAMENTÁRIA-FINANANCEIRA;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* MAXIMIZAR  A EFICIÊNCIA NA ALOCAÇÃO DE RECURSOS;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* CONTRIBUIR PARA MELHORIA DA QUALIDADE DO GASTO PÚBLICO;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DESAFIO:</a:t>
            </a:r>
            <a:r>
              <a:rPr lang="pt-BR" sz="1800" b="1" dirty="0">
                <a:solidFill>
                  <a:schemeClr val="bg1"/>
                </a:solidFill>
              </a:rPr>
              <a:t> REGISTRO E APURAÇÃO DOS CUSTOS DE MODO A PERMITIR O CÁLCULO E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ESTIMATIVA DO CCV;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</a:rPr>
              <a:t>AÇÕES EM ANDAMENTO: </a:t>
            </a:r>
            <a:r>
              <a:rPr lang="pt-BR" sz="1800" b="1" dirty="0">
                <a:solidFill>
                  <a:schemeClr val="bg1"/>
                </a:solidFill>
              </a:rPr>
              <a:t>o SISTEMA DE CUSTOS DA MARINHA (SCM),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EM IMPLANTAÇÃO, LEVARÁ EM CONSIDERAÇÃO AS PARCELAS DE CUSTO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NECESSÁRIaS PARA O CÁLCULO DO CCV.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/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           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       </a:t>
            </a:r>
            <a:br>
              <a:rPr lang="pt-BR" sz="1800" b="1" dirty="0">
                <a:solidFill>
                  <a:schemeClr val="bg1"/>
                </a:solidFill>
              </a:rPr>
            </a:br>
            <a:r>
              <a:rPr lang="pt-BR" sz="1800" b="1" dirty="0">
                <a:solidFill>
                  <a:schemeClr val="bg1"/>
                </a:solidFill>
              </a:rPr>
              <a:t>                   </a:t>
            </a:r>
            <a:br>
              <a:rPr lang="pt-BR" sz="1800" b="1" dirty="0">
                <a:solidFill>
                  <a:schemeClr val="bg1"/>
                </a:solidFill>
              </a:rPr>
            </a:br>
            <a:endParaRPr lang="pt-BR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4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1400113" y="346774"/>
            <a:ext cx="10218199" cy="4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ctr" defTabSz="914400">
              <a:lnSpc>
                <a:spcPct val="85000"/>
              </a:lnSpc>
              <a:spcBef>
                <a:spcPct val="0"/>
              </a:spcBef>
              <a:buClr>
                <a:srgbClr val="D78813"/>
              </a:buClr>
              <a:defRPr/>
            </a:pP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</a:rPr>
              <a:t>Abordagem para a obtenção de novos meios</a:t>
            </a:r>
          </a:p>
        </p:txBody>
      </p:sp>
      <p:sp>
        <p:nvSpPr>
          <p:cNvPr id="5" name="object 8"/>
          <p:cNvSpPr txBox="1">
            <a:spLocks noChangeArrowheads="1"/>
          </p:cNvSpPr>
          <p:nvPr/>
        </p:nvSpPr>
        <p:spPr bwMode="auto">
          <a:xfrm>
            <a:off x="1040934" y="1231280"/>
            <a:ext cx="8482013" cy="50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Uma abordagem integrada GCV, ALI e Contrato de Apoio em Serviço (CAS) está sendo adotada para o Programa da CCT, em vez de uma abordagem mais tradicional, onde somente o fornecimento logístico inicial é incluído nas Fases de Desenvolvimento e Produção do Ciclo de Vida.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Uma empresa principal (“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main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contractor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”) é contratada para construir os navios, fornecer o seu Sistema de Apoio Logístico (</a:t>
            </a:r>
            <a:r>
              <a:rPr lang="pt-BR" altLang="en-US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Logistic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System</a:t>
            </a:r>
            <a:r>
              <a:rPr lang="pt-BR" altLang="en-US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) e prover o Apoio em Serviço (</a:t>
            </a:r>
            <a:r>
              <a:rPr lang="pt-BR" altLang="en-US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Service 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Support</a:t>
            </a:r>
            <a:r>
              <a:rPr lang="pt-BR" altLang="en-US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) por meio de um contrato do tipo PBL (Performance-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Based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t-BR" altLang="pt-BR" sz="2000" b="1" cap="all" dirty="0" err="1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Logistics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”) durante um período de tempo.</a:t>
            </a:r>
          </a:p>
        </p:txBody>
      </p:sp>
    </p:spTree>
    <p:extLst>
      <p:ext uri="{BB962C8B-B14F-4D97-AF65-F5344CB8AC3E}">
        <p14:creationId xmlns:p14="http://schemas.microsoft.com/office/powerpoint/2010/main" val="1674064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rrowheads="1"/>
          </p:cNvSpPr>
          <p:nvPr/>
        </p:nvSpPr>
        <p:spPr bwMode="auto">
          <a:xfrm>
            <a:off x="6569973" y="1784874"/>
            <a:ext cx="4394396" cy="3117850"/>
          </a:xfrm>
          <a:prstGeom prst="ellipse">
            <a:avLst/>
          </a:prstGeom>
          <a:solidFill>
            <a:schemeClr val="accent4">
              <a:lumMod val="20000"/>
              <a:lumOff val="80000"/>
              <a:alpha val="78000"/>
            </a:schemeClr>
          </a:solidFill>
          <a:ln w="28575">
            <a:noFill/>
            <a:round/>
            <a:headEnd/>
            <a:tailEnd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pt-BR" sz="24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" name="AutoShape 6"/>
          <p:cNvCxnSpPr>
            <a:cxnSpLocks noChangeShapeType="1"/>
          </p:cNvCxnSpPr>
          <p:nvPr/>
        </p:nvCxnSpPr>
        <p:spPr bwMode="auto">
          <a:xfrm rot="5400000" flipH="1" flipV="1">
            <a:off x="3295490" y="3551429"/>
            <a:ext cx="3979195" cy="1587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92D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AutoShape 7"/>
          <p:cNvCxnSpPr>
            <a:cxnSpLocks noChangeShapeType="1"/>
          </p:cNvCxnSpPr>
          <p:nvPr/>
        </p:nvCxnSpPr>
        <p:spPr bwMode="auto">
          <a:xfrm rot="16200000" flipV="1">
            <a:off x="1887107" y="3567577"/>
            <a:ext cx="3945855" cy="262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rgbClr val="FFFF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AutoShape 8"/>
          <p:cNvCxnSpPr>
            <a:cxnSpLocks noChangeShapeType="1"/>
          </p:cNvCxnSpPr>
          <p:nvPr/>
        </p:nvCxnSpPr>
        <p:spPr bwMode="auto">
          <a:xfrm flipV="1">
            <a:off x="7145637" y="1562624"/>
            <a:ext cx="794" cy="3979195"/>
          </a:xfrm>
          <a:prstGeom prst="straightConnector1">
            <a:avLst/>
          </a:prstGeom>
          <a:noFill/>
          <a:ln w="19050">
            <a:solidFill>
              <a:srgbClr val="E0003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utoShape 15">
            <a:extLst/>
          </p:cNvPr>
          <p:cNvSpPr>
            <a:spLocks/>
          </p:cNvSpPr>
          <p:nvPr/>
        </p:nvSpPr>
        <p:spPr bwMode="auto">
          <a:xfrm>
            <a:off x="2339481" y="1676924"/>
            <a:ext cx="266700" cy="1428750"/>
          </a:xfrm>
          <a:prstGeom prst="leftBrace">
            <a:avLst>
              <a:gd name="adj1" fmla="val 70333"/>
              <a:gd name="adj2" fmla="val 50000"/>
            </a:avLst>
          </a:prstGeom>
          <a:noFill/>
          <a:ln w="19050">
            <a:solidFill>
              <a:srgbClr val="004D7F"/>
            </a:solidFill>
            <a:round/>
            <a:headEnd/>
            <a:tailEnd/>
          </a:ln>
          <a:extLst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kern="0">
              <a:solidFill>
                <a:srgbClr val="00335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AutoShape 16">
            <a:extLst/>
          </p:cNvPr>
          <p:cNvSpPr>
            <a:spLocks/>
          </p:cNvSpPr>
          <p:nvPr/>
        </p:nvSpPr>
        <p:spPr bwMode="auto">
          <a:xfrm>
            <a:off x="2252169" y="3183462"/>
            <a:ext cx="346076" cy="2197369"/>
          </a:xfrm>
          <a:prstGeom prst="leftBrace">
            <a:avLst>
              <a:gd name="adj1" fmla="val 103623"/>
              <a:gd name="adj2" fmla="val 50000"/>
            </a:avLst>
          </a:prstGeom>
          <a:noFill/>
          <a:ln w="19050">
            <a:solidFill>
              <a:srgbClr val="004D7F"/>
            </a:solidFill>
            <a:round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kern="0">
              <a:solidFill>
                <a:srgbClr val="003359"/>
              </a:solidFill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10" name="Group 19"/>
          <p:cNvGrpSpPr>
            <a:grpSpLocks/>
          </p:cNvGrpSpPr>
          <p:nvPr/>
        </p:nvGrpSpPr>
        <p:grpSpPr bwMode="auto">
          <a:xfrm>
            <a:off x="1361581" y="2197624"/>
            <a:ext cx="927100" cy="387350"/>
            <a:chOff x="912" y="1858"/>
            <a:chExt cx="789" cy="283"/>
          </a:xfrm>
        </p:grpSpPr>
        <p:pic>
          <p:nvPicPr>
            <p:cNvPr id="11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58"/>
              <a:ext cx="78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964" y="1881"/>
              <a:ext cx="68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pt-BR" sz="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 de projeto</a:t>
              </a:r>
              <a:endParaRPr lang="en-GB" altLang="pt-BR" sz="9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361581" y="4339162"/>
            <a:ext cx="866775" cy="388937"/>
            <a:chOff x="540" y="2821"/>
            <a:chExt cx="849" cy="281"/>
          </a:xfrm>
        </p:grpSpPr>
        <p:pic>
          <p:nvPicPr>
            <p:cNvPr id="14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" y="2821"/>
              <a:ext cx="83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540" y="2836"/>
              <a:ext cx="8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altLang="pt-BR" sz="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Processo </a:t>
              </a:r>
              <a:br>
                <a:rPr lang="en-GB" altLang="pt-BR" sz="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GB" altLang="pt-BR" sz="9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apoio</a:t>
              </a:r>
              <a:endParaRPr lang="en-GB" altLang="pt-BR" sz="900" b="1">
                <a:solidFill>
                  <a:srgbClr val="007AC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Rectangle 45"/>
          <p:cNvSpPr>
            <a:spLocks noChangeArrowheads="1"/>
          </p:cNvSpPr>
          <p:nvPr/>
        </p:nvSpPr>
        <p:spPr bwMode="auto">
          <a:xfrm>
            <a:off x="5352556" y="1676924"/>
            <a:ext cx="1733550" cy="468313"/>
          </a:xfrm>
          <a:prstGeom prst="rect">
            <a:avLst/>
          </a:prstGeom>
          <a:solidFill>
            <a:schemeClr val="bg2">
              <a:lumMod val="75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1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Fase de Produção</a:t>
            </a:r>
            <a:endParaRPr lang="en-GB" sz="1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6"/>
          <p:cNvSpPr>
            <a:spLocks noChangeArrowheads="1"/>
          </p:cNvSpPr>
          <p:nvPr/>
        </p:nvSpPr>
        <p:spPr bwMode="auto">
          <a:xfrm>
            <a:off x="7201994" y="1668987"/>
            <a:ext cx="2157412" cy="466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pt-BR" sz="1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</a:t>
            </a:r>
            <a:r>
              <a:rPr lang="en-GB" altLang="pt-BR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1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Operação</a:t>
            </a:r>
            <a:r>
              <a:rPr lang="en-GB" altLang="pt-BR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altLang="pt-BR" sz="1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Apoio</a:t>
            </a:r>
            <a:r>
              <a:rPr lang="en-GB" altLang="pt-BR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1" name="Group 47"/>
          <p:cNvGrpSpPr>
            <a:grpSpLocks/>
          </p:cNvGrpSpPr>
          <p:nvPr/>
        </p:nvGrpSpPr>
        <p:grpSpPr bwMode="auto">
          <a:xfrm>
            <a:off x="3925394" y="1684862"/>
            <a:ext cx="1289050" cy="468312"/>
            <a:chOff x="1133" y="1182"/>
            <a:chExt cx="534" cy="295"/>
          </a:xfrm>
        </p:grpSpPr>
        <p:sp>
          <p:nvSpPr>
            <p:cNvPr id="32" name="Rectangle 48"/>
            <p:cNvSpPr>
              <a:spLocks noChangeArrowheads="1"/>
            </p:cNvSpPr>
            <p:nvPr/>
          </p:nvSpPr>
          <p:spPr bwMode="auto">
            <a:xfrm>
              <a:off x="1133" y="1182"/>
              <a:ext cx="534" cy="29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pt-BR" altLang="pt-BR" sz="2400">
                <a:solidFill>
                  <a:srgbClr val="003359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Rectangle 49"/>
            <p:cNvSpPr>
              <a:spLocks noChangeArrowheads="1"/>
            </p:cNvSpPr>
            <p:nvPr/>
          </p:nvSpPr>
          <p:spPr bwMode="auto">
            <a:xfrm>
              <a:off x="1145" y="1218"/>
              <a:ext cx="5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GB" altLang="pt-BR" sz="1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Fase de Desenvolvimento</a:t>
              </a:r>
              <a:endParaRPr lang="en-GB" altLang="pt-BR" sz="1000" b="1">
                <a:solidFill>
                  <a:srgbClr val="00335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Rectangle 50">
            <a:extLst/>
          </p:cNvPr>
          <p:cNvSpPr>
            <a:spLocks noChangeArrowheads="1"/>
          </p:cNvSpPr>
          <p:nvPr/>
        </p:nvSpPr>
        <p:spPr bwMode="auto">
          <a:xfrm>
            <a:off x="3209431" y="1127649"/>
            <a:ext cx="1295400" cy="468313"/>
          </a:xfrm>
          <a:prstGeom prst="rect">
            <a:avLst/>
          </a:prstGeom>
          <a:solidFill>
            <a:srgbClr val="6666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pt-BR" sz="1050" dirty="0" err="1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Contrato</a:t>
            </a:r>
            <a:endParaRPr lang="en-US" altLang="pt-BR" sz="105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" name="Rectangle 51"/>
          <p:cNvSpPr>
            <a:spLocks noChangeArrowheads="1"/>
          </p:cNvSpPr>
          <p:nvPr/>
        </p:nvSpPr>
        <p:spPr bwMode="auto">
          <a:xfrm>
            <a:off x="9389569" y="1666605"/>
            <a:ext cx="1066800" cy="468313"/>
          </a:xfrm>
          <a:prstGeom prst="rect">
            <a:avLst/>
          </a:prstGeom>
          <a:solidFill>
            <a:srgbClr val="4949A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pt-BR" sz="1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</a:t>
            </a:r>
            <a:r>
              <a:rPr lang="en-GB" altLang="pt-BR" sz="1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altLang="pt-BR" sz="10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Desfazimento</a:t>
            </a:r>
            <a:endParaRPr lang="en-GB" altLang="pt-BR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52"/>
          <p:cNvGrpSpPr>
            <a:grpSpLocks/>
          </p:cNvGrpSpPr>
          <p:nvPr/>
        </p:nvGrpSpPr>
        <p:grpSpPr bwMode="auto">
          <a:xfrm>
            <a:off x="2683174" y="1651524"/>
            <a:ext cx="1104900" cy="501650"/>
            <a:chOff x="544" y="1183"/>
            <a:chExt cx="534" cy="295"/>
          </a:xfrm>
          <a:solidFill>
            <a:srgbClr val="92D050"/>
          </a:solidFill>
        </p:grpSpPr>
        <p:sp>
          <p:nvSpPr>
            <p:cNvPr id="37" name="Rectangle 53">
              <a:extLst/>
            </p:cNvPr>
            <p:cNvSpPr>
              <a:spLocks noChangeArrowheads="1"/>
            </p:cNvSpPr>
            <p:nvPr/>
          </p:nvSpPr>
          <p:spPr bwMode="auto">
            <a:xfrm>
              <a:off x="544" y="1183"/>
              <a:ext cx="534" cy="295"/>
            </a:xfrm>
            <a:prstGeom prst="rect">
              <a:avLst/>
            </a:prstGeom>
            <a:grpFill/>
            <a:ln w="3175">
              <a:solidFill>
                <a:srgbClr val="00335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pt-BR" sz="2400" kern="0">
                <a:solidFill>
                  <a:srgbClr val="003359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Rectangle 54">
              <a:extLst/>
            </p:cNvPr>
            <p:cNvSpPr>
              <a:spLocks noChangeArrowheads="1"/>
            </p:cNvSpPr>
            <p:nvPr/>
          </p:nvSpPr>
          <p:spPr bwMode="auto">
            <a:xfrm>
              <a:off x="567" y="1251"/>
              <a:ext cx="462" cy="181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lIns="0" tIns="0" rIns="0" bIns="0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GB" altLang="pt-BR" sz="1000" b="1" kern="0" dirty="0" err="1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Fase</a:t>
              </a:r>
              <a:r>
                <a:rPr lang="en-GB" altLang="pt-BR" sz="10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 de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000" b="1" kern="0" dirty="0">
                  <a:solidFill>
                    <a:srgbClr val="FFFFFF"/>
                  </a:solidFill>
                  <a:latin typeface="Arial" charset="0"/>
                  <a:ea typeface="+mn-ea"/>
                  <a:cs typeface="Arial" charset="0"/>
                </a:rPr>
                <a:t>Concepção</a:t>
              </a:r>
              <a:endParaRPr lang="en-GB" altLang="pt-BR" sz="1000" b="1" kern="0" dirty="0">
                <a:solidFill>
                  <a:srgbClr val="003359"/>
                </a:solidFill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39" name="AutoShape 55"/>
          <p:cNvSpPr>
            <a:spLocks noChangeArrowheads="1"/>
          </p:cNvSpPr>
          <p:nvPr/>
        </p:nvSpPr>
        <p:spPr bwMode="auto">
          <a:xfrm>
            <a:off x="6532069" y="1094312"/>
            <a:ext cx="1227137" cy="468312"/>
          </a:xfrm>
          <a:prstGeom prst="diamond">
            <a:avLst/>
          </a:prstGeom>
          <a:solidFill>
            <a:srgbClr val="993366"/>
          </a:solidFill>
          <a:ln w="9525">
            <a:solidFill>
              <a:srgbClr val="00335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pt-BR" sz="9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Aceitação</a:t>
            </a:r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4627069" y="1108599"/>
            <a:ext cx="1317625" cy="468313"/>
          </a:xfrm>
          <a:prstGeom prst="rect">
            <a:avLst/>
          </a:prstGeom>
          <a:solidFill>
            <a:srgbClr val="666699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pt-BR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Configuração As designed</a:t>
            </a:r>
          </a:p>
        </p:txBody>
      </p:sp>
      <p:sp>
        <p:nvSpPr>
          <p:cNvPr id="41" name="AutoShape 58"/>
          <p:cNvSpPr>
            <a:spLocks noChangeArrowheads="1"/>
          </p:cNvSpPr>
          <p:nvPr/>
        </p:nvSpPr>
        <p:spPr bwMode="auto">
          <a:xfrm>
            <a:off x="1423494" y="1130824"/>
            <a:ext cx="1657350" cy="468313"/>
          </a:xfrm>
          <a:prstGeom prst="parallelogram">
            <a:avLst>
              <a:gd name="adj" fmla="val 80758"/>
            </a:avLst>
          </a:prstGeom>
          <a:solidFill>
            <a:srgbClr val="993366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pt-BR" sz="1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Necessidades Operacionais</a:t>
            </a:r>
          </a:p>
        </p:txBody>
      </p:sp>
      <p:sp>
        <p:nvSpPr>
          <p:cNvPr id="42" name="AutoShape 61">
            <a:extLst/>
          </p:cNvPr>
          <p:cNvSpPr>
            <a:spLocks noChangeArrowheads="1"/>
          </p:cNvSpPr>
          <p:nvPr/>
        </p:nvSpPr>
        <p:spPr bwMode="auto">
          <a:xfrm>
            <a:off x="7066262" y="5552135"/>
            <a:ext cx="158750" cy="88900"/>
          </a:xfrm>
          <a:prstGeom prst="triangle">
            <a:avLst>
              <a:gd name="adj" fmla="val 50000"/>
            </a:avLst>
          </a:prstGeom>
          <a:solidFill>
            <a:srgbClr val="004D7F"/>
          </a:solidFill>
          <a:ln w="3175">
            <a:solidFill>
              <a:srgbClr val="00335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kern="0">
              <a:solidFill>
                <a:srgbClr val="00335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3" name="AutoShape 63">
            <a:extLst/>
          </p:cNvPr>
          <p:cNvSpPr>
            <a:spLocks noChangeArrowheads="1"/>
          </p:cNvSpPr>
          <p:nvPr/>
        </p:nvSpPr>
        <p:spPr bwMode="auto">
          <a:xfrm>
            <a:off x="3784766" y="5547014"/>
            <a:ext cx="158750" cy="88900"/>
          </a:xfrm>
          <a:prstGeom prst="triangle">
            <a:avLst>
              <a:gd name="adj" fmla="val 50000"/>
            </a:avLst>
          </a:prstGeom>
          <a:solidFill>
            <a:srgbClr val="004D7F"/>
          </a:solidFill>
          <a:ln w="3175">
            <a:solidFill>
              <a:srgbClr val="00335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kern="0">
              <a:solidFill>
                <a:srgbClr val="00335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" name="AutoShape 61">
            <a:extLst/>
          </p:cNvPr>
          <p:cNvSpPr>
            <a:spLocks noChangeArrowheads="1"/>
          </p:cNvSpPr>
          <p:nvPr/>
        </p:nvSpPr>
        <p:spPr bwMode="auto">
          <a:xfrm>
            <a:off x="5200816" y="5547014"/>
            <a:ext cx="158750" cy="88900"/>
          </a:xfrm>
          <a:prstGeom prst="triangle">
            <a:avLst>
              <a:gd name="adj" fmla="val 50000"/>
            </a:avLst>
          </a:prstGeom>
          <a:solidFill>
            <a:srgbClr val="004D7F"/>
          </a:solidFill>
          <a:ln w="3175">
            <a:solidFill>
              <a:srgbClr val="00335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kern="0">
              <a:solidFill>
                <a:srgbClr val="00335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" name="Retângulo 45">
            <a:extLst/>
          </p:cNvPr>
          <p:cNvSpPr>
            <a:spLocks noChangeArrowheads="1"/>
          </p:cNvSpPr>
          <p:nvPr/>
        </p:nvSpPr>
        <p:spPr bwMode="auto">
          <a:xfrm>
            <a:off x="2661743" y="2246836"/>
            <a:ext cx="4435475" cy="784225"/>
          </a:xfrm>
          <a:prstGeom prst="rect">
            <a:avLst/>
          </a:prstGeom>
          <a:solidFill>
            <a:srgbClr val="004D7F"/>
          </a:solidFill>
          <a:ln w="9525" algn="ctr">
            <a:solidFill>
              <a:srgbClr val="003359"/>
            </a:solidFill>
            <a:round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kern="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Influenciar o Projeto do Sistema</a:t>
            </a:r>
          </a:p>
        </p:txBody>
      </p:sp>
      <p:sp>
        <p:nvSpPr>
          <p:cNvPr id="47" name="Retângulo 46"/>
          <p:cNvSpPr>
            <a:spLocks noChangeArrowheads="1"/>
          </p:cNvSpPr>
          <p:nvPr/>
        </p:nvSpPr>
        <p:spPr bwMode="auto">
          <a:xfrm>
            <a:off x="3307856" y="3105478"/>
            <a:ext cx="3778250" cy="1379537"/>
          </a:xfrm>
          <a:prstGeom prst="rect">
            <a:avLst/>
          </a:prstGeom>
          <a:solidFill>
            <a:srgbClr val="004D7F"/>
          </a:solidFill>
          <a:ln w="9525">
            <a:solidFill>
              <a:srgbClr val="003359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Preparar o Sistema de Apoio</a:t>
            </a:r>
          </a:p>
          <a:p>
            <a:pPr algn="ctr" eaLnBrk="1" hangingPunct="1"/>
            <a:r>
              <a:rPr lang="pt-BR" altLang="pt-BR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(Elementos Logísticos)</a:t>
            </a:r>
          </a:p>
        </p:txBody>
      </p:sp>
      <p:sp>
        <p:nvSpPr>
          <p:cNvPr id="48" name="Retângulo 47">
            <a:extLst/>
          </p:cNvPr>
          <p:cNvSpPr>
            <a:spLocks noChangeArrowheads="1"/>
          </p:cNvSpPr>
          <p:nvPr/>
        </p:nvSpPr>
        <p:spPr bwMode="auto">
          <a:xfrm>
            <a:off x="5874843" y="4617244"/>
            <a:ext cx="4581525" cy="763587"/>
          </a:xfrm>
          <a:prstGeom prst="rect">
            <a:avLst/>
          </a:prstGeom>
          <a:solidFill>
            <a:srgbClr val="004D7F"/>
          </a:solidFill>
          <a:ln w="9525" algn="ctr">
            <a:solidFill>
              <a:srgbClr val="003359"/>
            </a:solidFill>
            <a:round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300" b="1" kern="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Organizar, Especificar e Executar o Apoio ao Sistema</a:t>
            </a:r>
          </a:p>
        </p:txBody>
      </p:sp>
      <p:pic>
        <p:nvPicPr>
          <p:cNvPr id="49" name="Imagem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88" y="2219580"/>
            <a:ext cx="1817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m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806" y="3183462"/>
            <a:ext cx="8858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ixaDeTexto 18"/>
          <p:cNvSpPr txBox="1">
            <a:spLocks noChangeArrowheads="1"/>
          </p:cNvSpPr>
          <p:nvPr/>
        </p:nvSpPr>
        <p:spPr bwMode="auto">
          <a:xfrm>
            <a:off x="7225806" y="4339162"/>
            <a:ext cx="860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ARSENAL</a:t>
            </a:r>
          </a:p>
        </p:txBody>
      </p:sp>
      <p:pic>
        <p:nvPicPr>
          <p:cNvPr id="52" name="Imagem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194" y="3188224"/>
            <a:ext cx="10890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ixaDeTexto 22"/>
          <p:cNvSpPr txBox="1">
            <a:spLocks noChangeArrowheads="1"/>
          </p:cNvSpPr>
          <p:nvPr/>
        </p:nvSpPr>
        <p:spPr bwMode="auto">
          <a:xfrm>
            <a:off x="8186244" y="3859737"/>
            <a:ext cx="1069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BASES NAVAIS</a:t>
            </a:r>
          </a:p>
        </p:txBody>
      </p:sp>
      <p:pic>
        <p:nvPicPr>
          <p:cNvPr id="54" name="Imagem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81" y="3196162"/>
            <a:ext cx="1157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CaixaDeTexto 24"/>
          <p:cNvSpPr txBox="1">
            <a:spLocks noChangeArrowheads="1"/>
          </p:cNvSpPr>
          <p:nvPr/>
        </p:nvSpPr>
        <p:spPr bwMode="auto">
          <a:xfrm>
            <a:off x="9372106" y="3854974"/>
            <a:ext cx="101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DEPÓSITOS</a:t>
            </a:r>
          </a:p>
        </p:txBody>
      </p:sp>
      <p:pic>
        <p:nvPicPr>
          <p:cNvPr id="56" name="Imagem 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19" y="4070874"/>
            <a:ext cx="10937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aixaDeTexto 31"/>
          <p:cNvSpPr txBox="1">
            <a:spLocks noChangeArrowheads="1"/>
          </p:cNvSpPr>
          <p:nvPr/>
        </p:nvSpPr>
        <p:spPr bwMode="auto">
          <a:xfrm>
            <a:off x="9272094" y="4274074"/>
            <a:ext cx="11557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800" b="1" dirty="0">
                <a:solidFill>
                  <a:schemeClr val="bg1"/>
                </a:solidFill>
                <a:latin typeface="Calibri Light" panose="020F0302020204030204" pitchFamily="34" charset="0"/>
              </a:rPr>
              <a:t>TREINAMENTO</a:t>
            </a:r>
          </a:p>
        </p:txBody>
      </p:sp>
      <p:cxnSp>
        <p:nvCxnSpPr>
          <p:cNvPr id="58" name="Conector reto 57"/>
          <p:cNvCxnSpPr/>
          <p:nvPr/>
        </p:nvCxnSpPr>
        <p:spPr>
          <a:xfrm>
            <a:off x="7225806" y="3137424"/>
            <a:ext cx="3267075" cy="0"/>
          </a:xfrm>
          <a:prstGeom prst="line">
            <a:avLst/>
          </a:prstGeom>
          <a:ln w="25400">
            <a:solidFill>
              <a:srgbClr val="FFFF00">
                <a:alpha val="6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24"/>
          <p:cNvSpPr txBox="1">
            <a:spLocks noChangeArrowheads="1"/>
          </p:cNvSpPr>
          <p:nvPr/>
        </p:nvSpPr>
        <p:spPr bwMode="auto">
          <a:xfrm>
            <a:off x="9297493" y="2406955"/>
            <a:ext cx="1158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pt-BR" altLang="pt-BR" sz="1200" b="1" dirty="0">
                <a:solidFill>
                  <a:schemeClr val="bg1"/>
                </a:solidFill>
                <a:latin typeface="Calibri Light" panose="020F0302020204030204" pitchFamily="34" charset="0"/>
              </a:rPr>
              <a:t>CORVETA CLASSE TAMANDARÉ</a:t>
            </a:r>
          </a:p>
        </p:txBody>
      </p:sp>
      <p:sp>
        <p:nvSpPr>
          <p:cNvPr id="65" name="object 8"/>
          <p:cNvSpPr txBox="1">
            <a:spLocks noChangeArrowheads="1"/>
          </p:cNvSpPr>
          <p:nvPr/>
        </p:nvSpPr>
        <p:spPr bwMode="auto">
          <a:xfrm>
            <a:off x="1423494" y="350732"/>
            <a:ext cx="10218199" cy="4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ctr" defTabSz="914400">
              <a:lnSpc>
                <a:spcPct val="85000"/>
              </a:lnSpc>
              <a:spcBef>
                <a:spcPct val="0"/>
              </a:spcBef>
              <a:buClr>
                <a:srgbClr val="D78813"/>
              </a:buClr>
              <a:defRPr/>
            </a:pP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</a:rPr>
              <a:t>Abordagem para a obtenção de novos meios</a:t>
            </a:r>
          </a:p>
        </p:txBody>
      </p:sp>
      <p:sp>
        <p:nvSpPr>
          <p:cNvPr id="67" name="Seta para a esquerda e para a direita 4">
            <a:extLst/>
          </p:cNvPr>
          <p:cNvSpPr/>
          <p:nvPr/>
        </p:nvSpPr>
        <p:spPr bwMode="auto">
          <a:xfrm>
            <a:off x="2572844" y="5618958"/>
            <a:ext cx="4540250" cy="1088753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Arial" charset="0"/>
                <a:ea typeface="+mn-ea"/>
                <a:cs typeface="Arial" charset="0"/>
              </a:rPr>
              <a:t>ENTREGAS DE  GESTÃO DE CICLO DE VIDA (GCV) E APOIO LOGÍSTICO INTEGRADO (ALI)</a:t>
            </a:r>
          </a:p>
        </p:txBody>
      </p:sp>
      <p:sp>
        <p:nvSpPr>
          <p:cNvPr id="68" name="Seta para a esquerda e para a direita 67">
            <a:extLst/>
          </p:cNvPr>
          <p:cNvSpPr/>
          <p:nvPr/>
        </p:nvSpPr>
        <p:spPr bwMode="auto">
          <a:xfrm>
            <a:off x="7168657" y="5618958"/>
            <a:ext cx="3290887" cy="1088754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rgbClr val="0033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kern="0" dirty="0">
                <a:latin typeface="Arial" charset="0"/>
                <a:cs typeface="Arial" charset="0"/>
              </a:rPr>
              <a:t>CONTRATO DE APOIO EM SERVIÇO (CAS)</a:t>
            </a:r>
          </a:p>
        </p:txBody>
      </p:sp>
    </p:spTree>
    <p:extLst>
      <p:ext uri="{BB962C8B-B14F-4D97-AF65-F5344CB8AC3E}">
        <p14:creationId xmlns:p14="http://schemas.microsoft.com/office/powerpoint/2010/main" val="256797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6" grpId="0" animBg="1"/>
      <p:bldP spid="47" grpId="0" animBg="1"/>
      <p:bldP spid="48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1400113" y="347384"/>
            <a:ext cx="10218199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ctr" defTabSz="914400">
              <a:lnSpc>
                <a:spcPct val="85000"/>
              </a:lnSpc>
              <a:spcBef>
                <a:spcPct val="0"/>
              </a:spcBef>
              <a:buClr>
                <a:srgbClr val="D78813"/>
              </a:buClr>
              <a:defRPr/>
            </a:pPr>
            <a:r>
              <a:rPr lang="pt-BR" altLang="pt-BR" sz="3600" b="1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</a:rPr>
              <a:t>Contrato de Apoio em Serviço (CAS)</a:t>
            </a:r>
          </a:p>
        </p:txBody>
      </p:sp>
      <p:sp>
        <p:nvSpPr>
          <p:cNvPr id="5" name="object 8"/>
          <p:cNvSpPr txBox="1">
            <a:spLocks noChangeArrowheads="1"/>
          </p:cNvSpPr>
          <p:nvPr/>
        </p:nvSpPr>
        <p:spPr bwMode="auto">
          <a:xfrm>
            <a:off x="1024307" y="1198028"/>
            <a:ext cx="8482013" cy="51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just"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Externalidades positivas: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Participação da indústria Nacional (contribuir para o fortalecimento da sua estrutura produtiva);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Fomentar o desenvolvimento de uma cadeia de suprimentos e de serviços (“Cluster Naval”) no contexto da Base Industrial de Defesa (BID);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en-US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Geração e a manutenção de empregos; e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Alavancagem da criatividade da indústria e da academia e estimular a inovação em áreas como: Gerenciamento do Ciclo de Vida, Análise de Apoio Logístico, Engenharia de Manutenção (EM) e Manutenção Preditiva.</a:t>
            </a:r>
            <a:endParaRPr lang="en-US" altLang="pt-BR" sz="2000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2566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3CC63A-997C-4602-B76B-9AE80226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8750"/>
            <a:ext cx="10772775" cy="781050"/>
          </a:xfrm>
        </p:spPr>
        <p:txBody>
          <a:bodyPr>
            <a:normAutofit/>
          </a:bodyPr>
          <a:lstStyle/>
          <a:p>
            <a:pPr lvl="1" algn="ctr" rtl="0" fontAlgn="auto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>
                <a:srgbClr val="D78813"/>
              </a:buClr>
              <a:tabLst>
                <a:tab pos="354013" algn="l"/>
                <a:tab pos="355600" algn="l"/>
              </a:tabLst>
              <a:defRPr/>
            </a:pPr>
            <a:r>
              <a:rPr lang="pt-BR" altLang="pt-BR" sz="3600" b="1" kern="1200" cap="all" spc="-120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CONCLUSÃO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F034E42-D12C-4770-A675-F30C3415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926" y="5876412"/>
            <a:ext cx="2926080" cy="1397039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F78CFE3-183C-413B-A1FD-522E81E31E32}" type="slidenum">
              <a:rPr lang="en-US">
                <a:solidFill>
                  <a:schemeClr val="accent1">
                    <a:alpha val="25000"/>
                  </a:schemeClr>
                </a:solidFill>
                <a:latin typeface="+mj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>
              <a:solidFill>
                <a:schemeClr val="accent1">
                  <a:alpha val="25000"/>
                </a:schemeClr>
              </a:solidFill>
              <a:latin typeface="+mj-lt"/>
            </a:endParaRPr>
          </a:p>
        </p:txBody>
      </p:sp>
      <p:sp>
        <p:nvSpPr>
          <p:cNvPr id="23" name="object 8"/>
          <p:cNvSpPr txBox="1">
            <a:spLocks noChangeArrowheads="1"/>
          </p:cNvSpPr>
          <p:nvPr/>
        </p:nvSpPr>
        <p:spPr bwMode="auto">
          <a:xfrm>
            <a:off x="1107436" y="1347657"/>
            <a:ext cx="8482013" cy="482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Adoção pela MB do conceito </a:t>
            </a:r>
            <a:r>
              <a:rPr lang="pt-BR" altLang="pt-BR" sz="2000" b="1" cap="all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GCV;</a:t>
            </a:r>
            <a:endParaRPr lang="pt-BR" altLang="pt-BR" sz="2000" b="1" cap="all" dirty="0">
              <a:ln w="3175" cmpd="sng">
                <a:noFill/>
              </a:ln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Necessidade de alterações dos atuais processos (obtenção e manutenção) e implantação de Arquitetura de TI para implementação plena da GCV;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Desafio para o cálculo e estimativa de CCV;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Implementação do Sistema de Custos da Marinha (SCM) contribuirá para a determinação  do  CCV; e</a:t>
            </a:r>
          </a:p>
          <a:p>
            <a:pPr marL="0" lvl="1" indent="0" algn="just">
              <a:lnSpc>
                <a:spcPct val="150000"/>
              </a:lnSpc>
              <a:spcBef>
                <a:spcPts val="425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  <a:tabLst/>
            </a:pP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Nova abordagem para obten</a:t>
            </a:r>
            <a:r>
              <a:rPr lang="en-US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çã</a:t>
            </a:r>
            <a:r>
              <a:rPr lang="pt-BR" altLang="pt-BR" sz="2000" b="1" cap="all" dirty="0">
                <a:ln w="3175" cmpd="sng">
                  <a:noFill/>
                </a:ln>
                <a:solidFill>
                  <a:schemeClr val="bg1"/>
                </a:solidFill>
                <a:latin typeface="+mj-lt"/>
                <a:ea typeface="+mj-ea"/>
                <a:cs typeface="+mj-cs"/>
              </a:rPr>
              <a:t>o de meios adotada pela MB que contempla os processos de GCV e a Terceirização da Manutenção (PBL).</a:t>
            </a:r>
          </a:p>
        </p:txBody>
      </p:sp>
    </p:spTree>
    <p:extLst>
      <p:ext uri="{BB962C8B-B14F-4D97-AF65-F5344CB8AC3E}">
        <p14:creationId xmlns:p14="http://schemas.microsoft.com/office/powerpoint/2010/main" val="192055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2653E3-58C5-40DD-AF5D-F70520B83DCC}"/>
              </a:ext>
            </a:extLst>
          </p:cNvPr>
          <p:cNvSpPr txBox="1">
            <a:spLocks/>
          </p:cNvSpPr>
          <p:nvPr/>
        </p:nvSpPr>
        <p:spPr>
          <a:xfrm>
            <a:off x="1169245" y="1048624"/>
            <a:ext cx="10772775" cy="165893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pt-BR" sz="4000" b="1" cap="none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Sumário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6FC2F75-53AD-477A-9C7C-5967156555D8}"/>
              </a:ext>
            </a:extLst>
          </p:cNvPr>
          <p:cNvSpPr txBox="1">
            <a:spLocks/>
          </p:cNvSpPr>
          <p:nvPr/>
        </p:nvSpPr>
        <p:spPr>
          <a:xfrm>
            <a:off x="839160" y="1951104"/>
            <a:ext cx="10753725" cy="4303712"/>
          </a:xfrm>
          <a:prstGeom prst="rect">
            <a:avLst/>
          </a:prstGeom>
        </p:spPr>
        <p:txBody>
          <a:bodyPr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OBJETIVOS PROPOSTOS / CONTEXTUALIZAÇÃO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CAPACIDADE MILITAR</a:t>
            </a:r>
            <a:endParaRPr lang="pt-BR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NOVA ESTRUTURA DO SETOR DO MATERIAL DA  MB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CONCEITO DE SISTEMA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GESTÃO DO CICLO DE VIDA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ARQUITETURA DE TI PARA APOIO À GESTÃO DO CICLO DE VIDA</a:t>
            </a:r>
            <a:endParaRPr lang="pt-BR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REALIDADE ORÇAMENTÁRIA E O CUSTO DE CICLO DE VIDA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ABORDAGEM PARA OBTENÇÃO DE NOVOS MEIOS</a:t>
            </a:r>
          </a:p>
          <a:p>
            <a:pPr marL="0" indent="-347663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69265" algn="l"/>
                <a:tab pos="469900" algn="l"/>
              </a:tabLst>
              <a:defRPr/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063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9125" y="962526"/>
            <a:ext cx="10066282" cy="611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pt-BR" b="1" dirty="0">
                <a:solidFill>
                  <a:schemeClr val="bg1"/>
                </a:solidFill>
              </a:rPr>
              <a:t>              </a:t>
            </a:r>
            <a:r>
              <a:rPr lang="pt-BR" sz="2800" b="1" dirty="0">
                <a:solidFill>
                  <a:schemeClr val="bg1"/>
                </a:solidFill>
              </a:rPr>
              <a:t>               </a:t>
            </a:r>
            <a:r>
              <a:rPr lang="pt-BR" sz="40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OBJETIVOS PROPOSTOS</a:t>
            </a:r>
          </a:p>
          <a:p>
            <a:pPr marL="360363" indent="-347663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tabLst>
                <a:tab pos="469265" algn="l"/>
                <a:tab pos="469900" algn="l"/>
              </a:tabLst>
              <a:defRPr/>
            </a:pPr>
            <a:endParaRPr lang="pt-BR" sz="24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VALORIZAR A ABORDAGEM SISTÊMICA DE TODAS AS FASES DO CICLO DE VIDA DOS SISTEMAS MILITARES CONSIDERANDO: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DESEMPENHO ESPERADO (Eficácia e Proficiência).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PRONTIDÃO NECESSÁRIA.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CUSTOS ASSOCIADOS AO LONGO DO CICLO DE VIDA (Realidade </a:t>
            </a:r>
          </a:p>
          <a:p>
            <a:pPr marL="285750" indent="-285750"/>
            <a:r>
              <a:rPr 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 Orçamento)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66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4959" y="288293"/>
            <a:ext cx="9595570" cy="628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pt-BR" altLang="pt-BR" b="1" dirty="0"/>
              <a:t>                                           </a:t>
            </a:r>
            <a:r>
              <a:rPr lang="pt-BR" altLang="pt-BR" sz="4000" b="1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CAPACIDADE MILITAR</a:t>
            </a:r>
          </a:p>
          <a:p>
            <a:pPr algn="just">
              <a:spcBef>
                <a:spcPct val="0"/>
              </a:spcBef>
            </a:pPr>
            <a:endParaRPr lang="pt-BR" altLang="pt-BR" b="1" dirty="0"/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pt-BR" altLang="pt-BR" b="1" dirty="0"/>
              <a:t>     </a:t>
            </a:r>
            <a:r>
              <a:rPr lang="pt-BR" alt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Conceito aplicado no nível estratégico que representa </a:t>
            </a:r>
            <a:r>
              <a:rPr lang="pt-BR" altLang="pt-BR" sz="2400" b="1" spc="-12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aptidão </a:t>
            </a:r>
            <a:r>
              <a:rPr lang="pt-BR" alt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uma Força Armada para executar as operações que lhe cabem, como instrumento da expressão militar do Poder Nacional.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pt-BR" altLang="pt-BR" sz="24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pt-BR" alt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É obtida mediante a combinação de soluções organizacionais que integram as áreas de doutrina, organização, adestramento, material, liderança, educação, pessoal e infraestrutura.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pt-BR" altLang="pt-BR" sz="24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pt-BR" altLang="pt-BR" sz="24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No processo para definir as capacidades requeridas a cada Força, consideram-se, basicamente, as conjunturas nacional e internacional, as potenciais ameaças ao país e o grau de risco associado a essas ameaças. </a:t>
            </a:r>
          </a:p>
          <a:p>
            <a:pPr algn="r">
              <a:spcBef>
                <a:spcPct val="0"/>
              </a:spcBef>
            </a:pPr>
            <a:endParaRPr lang="pt-BR" altLang="pt-BR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2400" b="1" dirty="0">
                <a:solidFill>
                  <a:srgbClr val="FFFF00"/>
                </a:solidFill>
                <a:latin typeface="Calibri"/>
              </a:rPr>
              <a:t>(Política de Obtenção de Produtos de Defesa - POBPRODE)</a:t>
            </a:r>
          </a:p>
        </p:txBody>
      </p:sp>
    </p:spTree>
    <p:extLst>
      <p:ext uri="{BB962C8B-B14F-4D97-AF65-F5344CB8AC3E}">
        <p14:creationId xmlns:p14="http://schemas.microsoft.com/office/powerpoint/2010/main" val="866902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AE521FD-7983-4A7C-8A64-6EF977727D7D}"/>
              </a:ext>
            </a:extLst>
          </p:cNvPr>
          <p:cNvSpPr txBox="1">
            <a:spLocks/>
          </p:cNvSpPr>
          <p:nvPr/>
        </p:nvSpPr>
        <p:spPr>
          <a:xfrm>
            <a:off x="2959100" y="214311"/>
            <a:ext cx="6807200" cy="6572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altLang="pt-BR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CONTEXTUALIZAÇÃO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-22956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.  </a:t>
            </a: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63092" y="871536"/>
            <a:ext cx="98061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dirty="0"/>
              <a:t>      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 nações para atingir seus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objetivos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estratégicos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especificamente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no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concerne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relacionados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sua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Defesa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Segurança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faz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-se necessário obter,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adequadas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capacidades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militares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en-US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Projetar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construir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soluções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contribuam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obtê-las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operá-las e mantê-las de modo eficiente, eficaz e economicamente viável.  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endParaRPr lang="pt-BR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É com tal objetivo que a MB, em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conformidade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com a Doutrina de GCV,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ora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em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fase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 aprovação no MD e com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fulcro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em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diferentes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normativos da OTAN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afins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incorporou seus preceitos, ao seus programas de obtenção de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novos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meios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endParaRPr lang="pt-BR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endParaRPr lang="pt-BR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Para  tal, em recente aperfeiçoamento organizacional, foi criada no Setor do Material </a:t>
            </a:r>
            <a:r>
              <a:rPr lang="en-US" altLang="pt-BR" sz="2000" b="1" spc="-12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 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MB, a Diretoria de Gestão de Programas da Marinha (DGePM), cuja </a:t>
            </a:r>
            <a:r>
              <a:rPr lang="en-US" altLang="pt-BR" sz="2000" b="1" spc="-12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estrutura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contempla</a:t>
            </a:r>
            <a:r>
              <a:rPr lang="en-US" altLang="pt-BR" sz="2000" b="1" spc="-12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Superintendência de Gestão do Ciclo de Vida. </a:t>
            </a:r>
            <a:endParaRPr lang="pt-BR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endParaRPr lang="pt-BR" altLang="pt-BR" sz="2000" b="1" spc="-12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O Programa de Obtenção das CCT, ora em execução,além de contribuir 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para minimizar lacunas de capacidade militar, incorpora substancialmente </a:t>
            </a:r>
          </a:p>
          <a:p>
            <a:pPr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80000"/>
              <a:defRPr/>
            </a:pPr>
            <a:r>
              <a:rPr lang="en-US" altLang="pt-BR" sz="2000" b="1" spc="-12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 processos de GCV.</a:t>
            </a:r>
          </a:p>
        </p:txBody>
      </p:sp>
    </p:spTree>
    <p:extLst>
      <p:ext uri="{BB962C8B-B14F-4D97-AF65-F5344CB8AC3E}">
        <p14:creationId xmlns:p14="http://schemas.microsoft.com/office/powerpoint/2010/main" val="222796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81A2438-0B4E-46CE-B082-00D95299F8A1}" type="slidenum">
              <a:rPr lang="pt-BR" smtClean="0"/>
              <a:pPr algn="r"/>
              <a:t>6</a:t>
            </a:fld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672281" y="169377"/>
            <a:ext cx="9042400" cy="6201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altLang="pt-BR" sz="4000" b="1" spc="-12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O SETOR DO MATERIAL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62388" y="812849"/>
            <a:ext cx="11401425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pt-BR" sz="24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Após reestruturação – DEZ2017</a:t>
            </a:r>
            <a:endParaRPr lang="pt-BR" sz="2400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762" y="1486240"/>
            <a:ext cx="8998476" cy="38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8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5513823" y="1669436"/>
            <a:ext cx="1852839" cy="926068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1313"/>
              </a:spcAft>
              <a:buSzPct val="100000"/>
            </a:pPr>
            <a:r>
              <a:rPr lang="pt-BR" altLang="pt-BR" sz="2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DGePEM</a:t>
            </a: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5513823" y="1669788"/>
            <a:ext cx="1852839" cy="925716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1313"/>
              </a:spcAft>
              <a:buSzPct val="100000"/>
            </a:pPr>
            <a:r>
              <a:rPr lang="pt-BR" altLang="pt-BR" sz="3600" b="1" dirty="0">
                <a:solidFill>
                  <a:srgbClr val="C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DGePM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505926" y="922513"/>
            <a:ext cx="952179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Diretoria de Gestão de Programas da Marinha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1505927" y="3415939"/>
            <a:ext cx="1830273" cy="1212969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788"/>
              </a:spcAft>
              <a:buSzPct val="100000"/>
            </a:pPr>
            <a:r>
              <a:rPr lang="pt-BR" altLang="pt-BR" sz="1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Superintendência de Obtenção e Gestão de Programas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6441302" y="2600306"/>
            <a:ext cx="0" cy="57600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 flipV="1">
            <a:off x="3345220" y="3175107"/>
            <a:ext cx="4678696" cy="4292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2449669" y="3179399"/>
            <a:ext cx="0" cy="236539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5114436" y="3179400"/>
            <a:ext cx="0" cy="214313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8023916" y="3201626"/>
            <a:ext cx="0" cy="214313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4234075" y="3415939"/>
            <a:ext cx="1830273" cy="1212969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788"/>
              </a:spcAft>
              <a:buSzPct val="100000"/>
            </a:pPr>
            <a:r>
              <a:rPr lang="pt-BR" altLang="pt-BR" sz="1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Superintendência de Gestão de Ciclo de Vida</a:t>
            </a:r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7103626" y="3415939"/>
            <a:ext cx="1830273" cy="1212969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788"/>
              </a:spcAft>
              <a:buSzPct val="100000"/>
            </a:pPr>
            <a:r>
              <a:rPr lang="pt-BR" altLang="pt-BR" sz="1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Superintendência de Manutenção</a:t>
            </a: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2449669" y="3179399"/>
            <a:ext cx="3978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utoShape 12"/>
          <p:cNvSpPr>
            <a:spLocks noChangeArrowheads="1"/>
          </p:cNvSpPr>
          <p:nvPr/>
        </p:nvSpPr>
        <p:spPr bwMode="auto">
          <a:xfrm>
            <a:off x="1505926" y="3417407"/>
            <a:ext cx="1830273" cy="1212969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788"/>
              </a:spcAft>
              <a:buSzPct val="100000"/>
            </a:pPr>
            <a:r>
              <a:rPr lang="pt-BR" altLang="pt-BR" sz="1800" b="1" dirty="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Superintendência de Obtenção e Gestão de Programas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568371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281A2438-0B4E-46CE-B082-00D95299F8A1}" type="slidenum">
              <a:rPr lang="pt-BR" sz="1467"/>
              <a:pPr algn="r"/>
              <a:t>7</a:t>
            </a:fld>
            <a:endParaRPr lang="pt-BR" sz="1467" dirty="0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3335134" y="1669788"/>
            <a:ext cx="1769217" cy="925716"/>
          </a:xfrm>
          <a:custGeom>
            <a:avLst/>
            <a:gdLst>
              <a:gd name="T0" fmla="*/ 0 w 2063110"/>
              <a:gd name="T1" fmla="*/ 0 h 1031555"/>
              <a:gd name="T2" fmla="*/ 0 w 2063110"/>
              <a:gd name="T3" fmla="*/ 0 h 1031555"/>
              <a:gd name="T4" fmla="*/ 0 w 2063110"/>
              <a:gd name="T5" fmla="*/ 0 h 1031555"/>
              <a:gd name="T6" fmla="*/ 0 w 2063110"/>
              <a:gd name="T7" fmla="*/ 0 h 1031555"/>
              <a:gd name="T8" fmla="*/ 0 w 2063110"/>
              <a:gd name="T9" fmla="*/ 0 h 10315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63110"/>
              <a:gd name="T16" fmla="*/ 0 h 1031555"/>
              <a:gd name="T17" fmla="*/ 2063110 w 2063110"/>
              <a:gd name="T18" fmla="*/ 1031555 h 10315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63110" h="1031555">
                <a:moveTo>
                  <a:pt x="0" y="0"/>
                </a:moveTo>
                <a:lnTo>
                  <a:pt x="2063110" y="0"/>
                </a:lnTo>
                <a:lnTo>
                  <a:pt x="2063110" y="1031555"/>
                </a:lnTo>
                <a:lnTo>
                  <a:pt x="0" y="10315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38100" cap="sq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33480" tIns="33480" rIns="33480" bIns="3348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buSzPct val="100000"/>
            </a:pPr>
            <a:r>
              <a:rPr lang="pt-BR" alt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CPN</a:t>
            </a:r>
          </a:p>
          <a:p>
            <a:pPr algn="ctr">
              <a:buSzPct val="100000"/>
            </a:pPr>
            <a:r>
              <a:rPr lang="pt-BR" altLang="pt-BR" sz="18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OM subordinada</a:t>
            </a:r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5114436" y="2132645"/>
            <a:ext cx="396000" cy="0"/>
          </a:xfrm>
          <a:prstGeom prst="line">
            <a:avLst/>
          </a:prstGeom>
          <a:noFill/>
          <a:ln w="381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505927" y="169377"/>
            <a:ext cx="9521792" cy="62017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defRPr/>
            </a:pPr>
            <a:r>
              <a:rPr lang="pt-BR" altLang="pt-BR" sz="4000" b="1" spc="-120" dirty="0">
                <a:solidFill>
                  <a:schemeClr val="accent5">
                    <a:lumMod val="75000"/>
                  </a:schemeClr>
                </a:solidFill>
                <a:latin typeface="Calibri"/>
              </a:rPr>
              <a:t>REESTRUTURAÇÃO DO SETOR DO MATERIAL</a:t>
            </a:r>
          </a:p>
        </p:txBody>
      </p:sp>
      <p:sp>
        <p:nvSpPr>
          <p:cNvPr id="56" name="CustomShape 3"/>
          <p:cNvSpPr/>
          <p:nvPr/>
        </p:nvSpPr>
        <p:spPr>
          <a:xfrm>
            <a:off x="666841" y="5024532"/>
            <a:ext cx="8875019" cy="123005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0000" tIns="60000" rIns="120000" bIns="60000"/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 novo arranjo organizacional nos permitirá evoluir na sistemática de obtenção de novos meios navais, com base na visão sistêmica de gestão de ciclo de vida. </a:t>
            </a:r>
          </a:p>
        </p:txBody>
      </p:sp>
      <p:sp>
        <p:nvSpPr>
          <p:cNvPr id="21" name="Line 29"/>
          <p:cNvSpPr>
            <a:spLocks noChangeShapeType="1"/>
          </p:cNvSpPr>
          <p:nvPr/>
        </p:nvSpPr>
        <p:spPr bwMode="auto">
          <a:xfrm>
            <a:off x="2227496" y="5009506"/>
            <a:ext cx="5796420" cy="11931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Line 32"/>
          <p:cNvSpPr>
            <a:spLocks noChangeShapeType="1"/>
          </p:cNvSpPr>
          <p:nvPr/>
        </p:nvSpPr>
        <p:spPr bwMode="auto">
          <a:xfrm flipV="1">
            <a:off x="2227495" y="4628908"/>
            <a:ext cx="0" cy="395623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H="1" flipV="1">
            <a:off x="8014986" y="4628907"/>
            <a:ext cx="8929" cy="39415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 flipV="1">
            <a:off x="5125705" y="4588720"/>
            <a:ext cx="8929" cy="394156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pt-B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  <a:defRPr/>
            </a:pPr>
            <a:r>
              <a:rPr lang="pt-BR" altLang="pt-BR" sz="4000" b="1" spc="-120" dirty="0"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GESTÃO DO CICLO DE VIDA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43001" y="1734207"/>
            <a:ext cx="92780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bg1"/>
                </a:solidFill>
              </a:rPr>
              <a:t>       A Gestão do Ciclo de Vida (GCV) é uma metodologia utilizada para assegurar que os requisitos que condicionam a obtenção de Sistemas de Defesa sejam mantidos, ao longo de todo o seu ciclo de vida, desde a concepção até o desfazimento, buscando-se uma relação custo </a:t>
            </a:r>
            <a:r>
              <a:rPr lang="pt-BR" b="1" i="1" dirty="0">
                <a:solidFill>
                  <a:schemeClr val="bg1"/>
                </a:solidFill>
              </a:rPr>
              <a:t>versus </a:t>
            </a:r>
            <a:r>
              <a:rPr lang="pt-BR" b="1" dirty="0">
                <a:solidFill>
                  <a:schemeClr val="bg1"/>
                </a:solidFill>
              </a:rPr>
              <a:t>eficácia ótima.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      </a:t>
            </a:r>
            <a:r>
              <a:rPr lang="pt-BR" b="1" dirty="0">
                <a:solidFill>
                  <a:schemeClr val="bg1"/>
                </a:solidFill>
              </a:rPr>
              <a:t>A Superintendência de Gestão do Ciclo de Vida (</a:t>
            </a:r>
            <a:r>
              <a:rPr lang="pt-BR" b="1" dirty="0" err="1">
                <a:solidFill>
                  <a:schemeClr val="bg1"/>
                </a:solidFill>
              </a:rPr>
              <a:t>SupGCV</a:t>
            </a:r>
            <a:r>
              <a:rPr lang="pt-BR" b="1" dirty="0">
                <a:solidFill>
                  <a:schemeClr val="bg1"/>
                </a:solidFill>
              </a:rPr>
              <a:t>) foi criada para </a:t>
            </a:r>
            <a:r>
              <a:rPr lang="pt-BR" b="1" dirty="0">
                <a:solidFill>
                  <a:srgbClr val="FFFF00"/>
                </a:solidFill>
              </a:rPr>
              <a:t>gerenciar o ciclo de vida dos sistemas de defesa e de seus sistemas de apoio, </a:t>
            </a:r>
            <a:r>
              <a:rPr lang="pt-BR" b="1" dirty="0">
                <a:solidFill>
                  <a:schemeClr val="bg1"/>
                </a:solidFill>
              </a:rPr>
              <a:t>assegurando que os processos empregados ao longo de todas as fases da vida de tais sistemas sejam consistentes e harmônicos, havendo um compartilhamento eficiente e coordenado de recursos, informação e tecnologia.</a:t>
            </a:r>
          </a:p>
        </p:txBody>
      </p:sp>
    </p:spTree>
    <p:extLst>
      <p:ext uri="{BB962C8B-B14F-4D97-AF65-F5344CB8AC3E}">
        <p14:creationId xmlns:p14="http://schemas.microsoft.com/office/powerpoint/2010/main" val="164811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3E22C193-646A-4622-8DDC-59670F8641BF}"/>
              </a:ext>
            </a:extLst>
          </p:cNvPr>
          <p:cNvSpPr txBox="1"/>
          <p:nvPr/>
        </p:nvSpPr>
        <p:spPr>
          <a:xfrm>
            <a:off x="247649" y="5517786"/>
            <a:ext cx="95348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-12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Uma GCVS eficaz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produz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e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gerencia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um SISTEMA ao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longo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de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sua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vida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operacional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para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preencher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um </a:t>
            </a:r>
            <a:r>
              <a:rPr lang="en-US" altLang="pt-BR" sz="2400" b="1" dirty="0" err="1">
                <a:solidFill>
                  <a:srgbClr val="FFFF00"/>
                </a:solidFill>
                <a:latin typeface="Calibri"/>
              </a:rPr>
              <a:t>hiato</a:t>
            </a:r>
            <a:r>
              <a:rPr lang="en-US" altLang="pt-BR" sz="2400" b="1" dirty="0">
                <a:solidFill>
                  <a:srgbClr val="FFFF00"/>
                </a:solidFill>
                <a:latin typeface="Calibri"/>
              </a:rPr>
              <a:t> de capacidade militar.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0F4125BD-FDEC-401A-85D9-C8FDCAB2046D}"/>
              </a:ext>
            </a:extLst>
          </p:cNvPr>
          <p:cNvSpPr txBox="1">
            <a:spLocks/>
          </p:cNvSpPr>
          <p:nvPr/>
        </p:nvSpPr>
        <p:spPr>
          <a:xfrm>
            <a:off x="2148575" y="132926"/>
            <a:ext cx="6807200" cy="6572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altLang="pt-BR" b="1" cap="all" dirty="0">
                <a:ln w="3175" cmpd="sng">
                  <a:noFill/>
                </a:ln>
                <a:solidFill>
                  <a:schemeClr val="accent5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CONCEITO DE SISTEMA</a:t>
            </a:r>
          </a:p>
        </p:txBody>
      </p:sp>
      <p:pic>
        <p:nvPicPr>
          <p:cNvPr id="25" name="Imagem 7" descr="C:\Users\André\AppData\Local\Microsoft\Windows\INetCache\Content.Word\Imagem-1-MD-2ªEsqua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43" y="2475283"/>
            <a:ext cx="2443162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C31F860C-0C51-4F28-A840-588A94AF425A}"/>
              </a:ext>
            </a:extLst>
          </p:cNvPr>
          <p:cNvSpPr/>
          <p:nvPr/>
        </p:nvSpPr>
        <p:spPr>
          <a:xfrm>
            <a:off x="4802081" y="1637083"/>
            <a:ext cx="1500188" cy="97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SISTEMA DE INTERESSE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88608ED7-D879-4607-BD85-352383652769}"/>
              </a:ext>
            </a:extLst>
          </p:cNvPr>
          <p:cNvSpPr/>
          <p:nvPr/>
        </p:nvSpPr>
        <p:spPr>
          <a:xfrm>
            <a:off x="4408380" y="975095"/>
            <a:ext cx="4832350" cy="4197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8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93" y="2668958"/>
            <a:ext cx="1785937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60796396-CE30-4CAD-BFDA-28BE19E0E1B9}"/>
              </a:ext>
            </a:extLst>
          </p:cNvPr>
          <p:cNvSpPr/>
          <p:nvPr/>
        </p:nvSpPr>
        <p:spPr>
          <a:xfrm>
            <a:off x="1936643" y="1408483"/>
            <a:ext cx="2455862" cy="976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SISTEMAS MADUROS EM UM AMBIENTE OPERACIONAL</a:t>
            </a:r>
          </a:p>
        </p:txBody>
      </p:sp>
      <p:pic>
        <p:nvPicPr>
          <p:cNvPr id="30" name="Imagem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30" y="3415083"/>
            <a:ext cx="7651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31AE0EB5-BF7A-4C22-B099-CFCADB180F62}"/>
              </a:ext>
            </a:extLst>
          </p:cNvPr>
          <p:cNvSpPr/>
          <p:nvPr/>
        </p:nvSpPr>
        <p:spPr>
          <a:xfrm>
            <a:off x="6587231" y="1608508"/>
            <a:ext cx="2126449" cy="67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SISTEMAS HABILITADORES</a:t>
            </a:r>
          </a:p>
        </p:txBody>
      </p:sp>
      <p:sp>
        <p:nvSpPr>
          <p:cNvPr id="32" name="Sinal de Adição 16">
            <a:extLst>
              <a:ext uri="{FF2B5EF4-FFF2-40B4-BE49-F238E27FC236}">
                <a16:creationId xmlns:a16="http://schemas.microsoft.com/office/drawing/2014/main" xmlns="" id="{6054D4F5-1FE5-46AD-8B2B-F7469DE2D978}"/>
              </a:ext>
            </a:extLst>
          </p:cNvPr>
          <p:cNvSpPr/>
          <p:nvPr/>
        </p:nvSpPr>
        <p:spPr>
          <a:xfrm>
            <a:off x="6357830" y="2941214"/>
            <a:ext cx="449262" cy="4905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CaixaDeTexto 18"/>
          <p:cNvSpPr txBox="1">
            <a:spLocks noChangeArrowheads="1"/>
          </p:cNvSpPr>
          <p:nvPr/>
        </p:nvSpPr>
        <p:spPr bwMode="auto">
          <a:xfrm>
            <a:off x="6765818" y="4380283"/>
            <a:ext cx="8604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1000" b="1"/>
              <a:t>DIQUE SECO</a:t>
            </a:r>
          </a:p>
        </p:txBody>
      </p:sp>
      <p:pic>
        <p:nvPicPr>
          <p:cNvPr id="34" name="Imagem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18" y="2387970"/>
            <a:ext cx="11430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CaixaDeTexto 22"/>
          <p:cNvSpPr txBox="1">
            <a:spLocks noChangeArrowheads="1"/>
          </p:cNvSpPr>
          <p:nvPr/>
        </p:nvSpPr>
        <p:spPr bwMode="auto">
          <a:xfrm>
            <a:off x="7845318" y="3132508"/>
            <a:ext cx="1017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1000" b="1"/>
              <a:t>BASES NAVAIS</a:t>
            </a:r>
          </a:p>
        </p:txBody>
      </p:sp>
      <p:pic>
        <p:nvPicPr>
          <p:cNvPr id="36" name="Imagem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30" y="3424608"/>
            <a:ext cx="12096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CaixaDeTexto 24"/>
          <p:cNvSpPr txBox="1">
            <a:spLocks noChangeArrowheads="1"/>
          </p:cNvSpPr>
          <p:nvPr/>
        </p:nvSpPr>
        <p:spPr bwMode="auto">
          <a:xfrm>
            <a:off x="7740543" y="4143745"/>
            <a:ext cx="1016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1000" b="1"/>
              <a:t>DEPÓSITOS</a:t>
            </a:r>
          </a:p>
        </p:txBody>
      </p:sp>
      <p:pic>
        <p:nvPicPr>
          <p:cNvPr id="38" name="Imagem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05" y="2384795"/>
            <a:ext cx="10048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CaixaDeTexto 31"/>
          <p:cNvSpPr txBox="1">
            <a:spLocks noChangeArrowheads="1"/>
          </p:cNvSpPr>
          <p:nvPr/>
        </p:nvSpPr>
        <p:spPr bwMode="auto">
          <a:xfrm>
            <a:off x="6780105" y="3146795"/>
            <a:ext cx="1017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pt-BR" altLang="pt-BR" sz="1000" b="1"/>
              <a:t>TREINAMENTO</a:t>
            </a:r>
          </a:p>
        </p:txBody>
      </p:sp>
      <p:sp>
        <p:nvSpPr>
          <p:cNvPr id="40" name="Seta: da Esquerda para a Direita 32">
            <a:extLst>
              <a:ext uri="{FF2B5EF4-FFF2-40B4-BE49-F238E27FC236}">
                <a16:creationId xmlns:a16="http://schemas.microsoft.com/office/drawing/2014/main" xmlns="" id="{6D87E8EC-A85F-403E-8A42-A546FE2302E1}"/>
              </a:ext>
            </a:extLst>
          </p:cNvPr>
          <p:cNvSpPr/>
          <p:nvPr/>
        </p:nvSpPr>
        <p:spPr>
          <a:xfrm>
            <a:off x="4322655" y="3965945"/>
            <a:ext cx="850900" cy="341313"/>
          </a:xfrm>
          <a:prstGeom prst="leftRightArrow">
            <a:avLst>
              <a:gd name="adj1" fmla="val 50000"/>
              <a:gd name="adj2" fmla="val 65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xmlns="" id="{3AD39CC2-84D7-4E29-A61F-558312F22235}"/>
              </a:ext>
            </a:extLst>
          </p:cNvPr>
          <p:cNvSpPr/>
          <p:nvPr/>
        </p:nvSpPr>
        <p:spPr>
          <a:xfrm>
            <a:off x="3009793" y="4426320"/>
            <a:ext cx="3257550" cy="944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pt-BR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INTERAÇÃO COM SISTEMAS QUE COMPÕEM O AMBIENTE OPERACIONAL</a:t>
            </a:r>
          </a:p>
        </p:txBody>
      </p:sp>
      <p:sp>
        <p:nvSpPr>
          <p:cNvPr id="42" name="Título 1">
            <a:extLst>
              <a:ext uri="{FF2B5EF4-FFF2-40B4-BE49-F238E27FC236}">
                <a16:creationId xmlns:a16="http://schemas.microsoft.com/office/drawing/2014/main" xmlns="" id="{CEB16610-7DB1-40BC-9D2C-7F91B8A9EE41}"/>
              </a:ext>
            </a:extLst>
          </p:cNvPr>
          <p:cNvSpPr txBox="1">
            <a:spLocks/>
          </p:cNvSpPr>
          <p:nvPr/>
        </p:nvSpPr>
        <p:spPr>
          <a:xfrm>
            <a:off x="5829193" y="967158"/>
            <a:ext cx="1747837" cy="657225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accent1"/>
                </a:solidFill>
              </a:rPr>
              <a:t>SISTEMA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C23CB6E2-6CE8-4385-9755-662F341EDEDA}"/>
              </a:ext>
            </a:extLst>
          </p:cNvPr>
          <p:cNvSpPr/>
          <p:nvPr/>
        </p:nvSpPr>
        <p:spPr>
          <a:xfrm>
            <a:off x="4760805" y="3732583"/>
            <a:ext cx="2536825" cy="533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85000"/>
              </a:lnSpc>
              <a:spcAft>
                <a:spcPts val="0"/>
              </a:spcAft>
              <a:defRPr/>
            </a:pPr>
            <a:r>
              <a:rPr lang="pt-BR" sz="1200" spc="-12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INTERAÇÃO COM SISTEMAS HABILITADORES</a:t>
            </a:r>
          </a:p>
        </p:txBody>
      </p:sp>
    </p:spTree>
    <p:extLst>
      <p:ext uri="{BB962C8B-B14F-4D97-AF65-F5344CB8AC3E}">
        <p14:creationId xmlns:p14="http://schemas.microsoft.com/office/powerpoint/2010/main" val="2448900817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3164</TotalTime>
  <Words>1221</Words>
  <Application>Microsoft Office PowerPoint</Application>
  <PresentationFormat>Widescreen</PresentationFormat>
  <Paragraphs>162</Paragraphs>
  <Slides>18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Microsoft YaHei</vt:lpstr>
      <vt:lpstr>MS PGothic</vt:lpstr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Fatia</vt:lpstr>
      <vt:lpstr>“GESTÃO DO CICLO DE VIDA COM FOCO EM SISTEMAS COMPLEXOS"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GESTÃO DO CICLO DE VIDA</vt:lpstr>
      <vt:lpstr>Apresentação do PowerPoint</vt:lpstr>
      <vt:lpstr>Apresentação do PowerPoint</vt:lpstr>
      <vt:lpstr>Apresentação do PowerPoint</vt:lpstr>
      <vt:lpstr>Apresentação do PowerPoint</vt:lpstr>
      <vt:lpstr>REALIDADE ORÇAMENTÁRIA E O CUSTO DO CICLO DE VIDA ELEMENTOS DO CUSTO DE CICLO DE VIDA</vt:lpstr>
      <vt:lpstr>                                                                                                            atual: Séries históricas E índices pré-fixados de correção.        GCV/CCV: INVERSÃO nA abordagem ORÇAMENTÁRIA (PERSPECTIVAS REAIS DE PRECIFICAÇÃO);            * DOTAR A ADMINISTRAÇÃO NAVAL DE INFORMAÇÕES ACURADAS DOS CCV DOS ATIVOS;           * EVIDENCIAR O CUSTO EFETIVO DAS ATIVIDADES E PRODUTOS DESENVOLVIDOS PELA MB;           * INCREMENTAR ACESSIBILIDADE ORÇAMENTÁRIA-FINANANCEIRA;           * MAXIMIZAR  A EFICIÊNCIA NA ALOCAÇÃO DE RECURSOS;           * CONTRIBUIR PARA MELHORIA DA QUALIDADE DO GASTO PÚBLICO;  DESAFIO: REGISTRO E APURAÇÃO DOS CUSTOS DE MODO A PERMITIR O CÁLCULO E  ESTIMATIVA DO CCV;   AÇÕES EM ANDAMENTO: o SISTEMA DE CUSTOS DA MARINHA (SCM),  EM IMPLANTAÇÃO, LEVARÁ EM CONSIDERAÇÃO AS PARCELAS DE CUSTO  NECESSÁRIaS PARA O CÁLCULO DO CCV.                                                                                                                                                </vt:lpstr>
      <vt:lpstr>Apresentação do PowerPoint</vt:lpstr>
      <vt:lpstr>Apresentação do PowerPoint</vt:lpstr>
      <vt:lpstr>Apresentação do PowerPoint</vt:lpstr>
      <vt:lpstr>CONCLUSÃO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"Novos Meios Navais e o Gerenciamento do Ciclo de Vida"</dc:title>
  <dc:creator>87300214</dc:creator>
  <cp:lastModifiedBy>Jose Felipe da Rocha Pedro Ferreira</cp:lastModifiedBy>
  <cp:revision>283</cp:revision>
  <dcterms:created xsi:type="dcterms:W3CDTF">2018-05-24T12:46:36Z</dcterms:created>
  <dcterms:modified xsi:type="dcterms:W3CDTF">2018-11-08T12:14:53Z</dcterms:modified>
</cp:coreProperties>
</file>