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50" r:id="rId4"/>
    <p:sldId id="348" r:id="rId5"/>
    <p:sldId id="258" r:id="rId6"/>
    <p:sldId id="349" r:id="rId7"/>
    <p:sldId id="345" r:id="rId8"/>
    <p:sldId id="259" r:id="rId9"/>
  </p:sldIdLst>
  <p:sldSz cx="12192000" cy="6858000"/>
  <p:notesSz cx="6889750" cy="100187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2BE9A-DCEE-4084-85CA-089936C3C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B0333C-CB90-4340-9F13-6FDAD1533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8125CE-F662-49C4-AFF7-23B7A6897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25D2BA-3B36-4454-AFF2-243409E97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BF53F1-7C5A-4AA7-B943-3FAB272CF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2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8819A-B999-40A6-B2C9-3DDE31E07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9A680A1-9C13-4095-9840-EE20A76CA9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0FDED5-A061-40C2-A21E-1BF193186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FA1B5D-AC79-414D-A6B4-5DCD4689A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485960-7341-47BB-B52C-B362DA842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185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FC22F6-0FD8-4B3D-80E2-3AC3F4126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FDCE326-5BB9-466C-AA74-B9E5047D0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973826-9016-4CDE-9273-54C75844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297277-7F89-471D-B81A-04629340E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667731-B1C1-4FDC-8F99-C9B15AFEB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691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37195-2F3C-46CF-A239-1289D1409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19E779-5C01-49AD-B0B1-9DF7EA47D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D867AB-E47F-4DA6-ACC8-F13F018D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373F02-5CF2-4B86-B967-6C4EF8816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9E90D3-A6C4-417E-B5F4-57B54765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534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29CBC1-9DD1-497A-89B7-E251739AC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4341A83-C320-4C5B-B902-FAFC0BE21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569D40-A7C6-4200-8BB5-4DB5F439F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4195A7-6BE9-40C8-8AB1-DADBAD763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63CE98-A1E3-4D95-A96B-2BE510023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24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CFAED6-25AB-497C-AB98-892CAEF20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ED1BE2-5792-4E0E-836A-935C70267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F9709-116D-4A68-AEB7-FA2FC817F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61A007-493C-41FA-B41F-845B39DD6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41736B-9B34-44EC-A687-6265D2A4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DBEC6DA-44C7-4256-9C6A-F80104AF8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01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54C5E1-BC38-4A91-AFEC-5DE6F85DC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F631B6-40C4-41A7-8E1E-ED081C80C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6414A69-1A5C-49EE-AB17-097EB1445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57DED3B-FE0E-4CD7-BC3A-E7A7B3A8A2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FBCF4F0-A3D7-4FA6-9A27-B3F307D8B8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9A31740-5CAA-43C5-B6B2-26E8F913A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FE8BEA4-76DA-40E9-B5D9-4D23F1CEE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99120A9-EACB-4349-A23C-263F22DDF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29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8A0AA-2A3B-458E-B843-CB0D1D790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F7EEB08-275F-4FD5-9B3C-41A4AFFCD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C1FBA73-F401-41FC-ADE4-8230740CB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2F3997B-ECFA-4F32-BBB6-B39C5F901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90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02DBD9E-DDA6-452C-80B2-8959651A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EB4D63E-7006-40F9-9F54-BF924B3FD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495D908-67FA-4FD7-870B-E3368721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419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C21B8-A9C5-4DC9-A59B-66CDD2CA2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EB3424-7898-491E-8EF9-B613B1C15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83A7214-93B6-47BF-8F07-4195C6BEC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C389E5-F087-491C-A6B2-10FF82760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81778A-914A-466C-A2FA-59E482B95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F1687B-6517-41D6-A26F-C439E18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315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492D7-9F21-41B0-81FB-C55EB5076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6A4BEEF-D328-47D5-8645-90982F216C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A2DBD7B-2E10-4396-B278-DF0570421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0F23280-D3C0-49B6-9A87-F03697391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C2CD75-5440-427D-8984-9BD38532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DA375BC-778B-4056-BC5F-14295CA19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86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1E03FCA-1163-4F0A-9C4D-361C93D83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C7C7EE3-1654-4BBE-9661-A0690C39B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9AEF88-9C17-44D0-B633-B38B4001B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B7AC7-28E7-47C4-9DC6-FBDB0A87362A}" type="datetimeFigureOut">
              <a:rPr lang="pt-BR" smtClean="0"/>
              <a:t>04/11/2018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F3259C-A453-457D-AB7F-2D3653677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2F8923-89B9-4A0D-862E-D35A5A2FB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7C0D0-4F77-4D34-B627-F2A4B4A55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401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205C4-7621-43FD-9417-ECC612FA0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5157"/>
            <a:ext cx="9144000" cy="1646808"/>
          </a:xfrm>
          <a:solidFill>
            <a:schemeClr val="accent5">
              <a:lumMod val="60000"/>
              <a:lumOff val="40000"/>
            </a:schemeClr>
          </a:solidFill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normAutofit fontScale="90000"/>
          </a:bodyPr>
          <a:lstStyle/>
          <a:p>
            <a:r>
              <a:rPr lang="pt-BR" sz="6600" b="1" dirty="0"/>
              <a:t>I SEMINÁRIO DE GESTÃO DE AQUISIÇÃO DE DEFESA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B1969E-9AAE-4138-A660-E59826B6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9961" y="2636668"/>
            <a:ext cx="10372078" cy="36132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pt-BR" sz="5400" b="1" dirty="0"/>
              <a:t>Painel 4 - Desafios para a Sustentabilidade da Base Científica, Tecnológica e Industrial de Defesa (BCTID/BID)</a:t>
            </a:r>
          </a:p>
        </p:txBody>
      </p:sp>
    </p:spTree>
    <p:extLst>
      <p:ext uri="{BB962C8B-B14F-4D97-AF65-F5344CB8AC3E}">
        <p14:creationId xmlns:p14="http://schemas.microsoft.com/office/powerpoint/2010/main" val="3217001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205C4-7621-43FD-9417-ECC612FA0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701" y="268147"/>
            <a:ext cx="9608598" cy="974732"/>
          </a:xfrm>
          <a:solidFill>
            <a:schemeClr val="accent5">
              <a:lumMod val="60000"/>
              <a:lumOff val="40000"/>
            </a:schemeClr>
          </a:solidFill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normAutofit/>
          </a:bodyPr>
          <a:lstStyle/>
          <a:p>
            <a:r>
              <a:rPr lang="pt-BR" sz="3600" b="1" dirty="0"/>
              <a:t>I SEMINÁRIO DE GESTÃO DE AQUISIÇÃO DE DEFESA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B1969E-9AAE-4138-A660-E59826B6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1702" y="1615738"/>
            <a:ext cx="9608597" cy="48472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just">
              <a:spcAft>
                <a:spcPts val="1200"/>
              </a:spcAft>
            </a:pPr>
            <a:r>
              <a:rPr lang="pt-BR" sz="3200" b="1" dirty="0"/>
              <a:t>OBJETIVOS DO PAINEL:</a:t>
            </a:r>
          </a:p>
          <a:p>
            <a:pPr marL="685800" indent="-6858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3200" dirty="0"/>
              <a:t>Debater o papel central e preponderante do Estado brasileiro na condução da BID e possíveis caminhos para o crescimento, sustentabilidade e proteção da mesma no curto (2022) e médio (2026) prazos; e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pt-BR" sz="3200" dirty="0"/>
              <a:t>Debater os efeitos da carência de financiamentos na BID e possíveis caminhos para a retomada do desenvolvimento.</a:t>
            </a:r>
          </a:p>
        </p:txBody>
      </p:sp>
    </p:spTree>
    <p:extLst>
      <p:ext uri="{BB962C8B-B14F-4D97-AF65-F5344CB8AC3E}">
        <p14:creationId xmlns:p14="http://schemas.microsoft.com/office/powerpoint/2010/main" val="363911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205C4-7621-43FD-9417-ECC612FA0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701" y="214879"/>
            <a:ext cx="9608598" cy="974732"/>
          </a:xfrm>
          <a:solidFill>
            <a:schemeClr val="accent5">
              <a:lumMod val="60000"/>
              <a:lumOff val="40000"/>
            </a:schemeClr>
          </a:solidFill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normAutofit/>
          </a:bodyPr>
          <a:lstStyle/>
          <a:p>
            <a:r>
              <a:rPr lang="pt-BR" sz="3600" b="1" dirty="0"/>
              <a:t>I SEMINÁRIO DE GESTÃO DE AQUISIÇÃO DE DEFESA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B1969E-9AAE-4138-A660-E59826B6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824" y="1393794"/>
            <a:ext cx="11150353" cy="535323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just"/>
            <a:r>
              <a:rPr lang="pt-BR" sz="3200" b="1" dirty="0"/>
              <a:t>PONTOS A CONSIDERAR:</a:t>
            </a:r>
          </a:p>
          <a:p>
            <a:pPr marL="685800" indent="-6858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3200" dirty="0"/>
              <a:t>Ter uma BID bem estruturada e forte é extremamente importante para a autonomia tecnológica, a economia e a defesa do País.</a:t>
            </a:r>
          </a:p>
          <a:p>
            <a:pPr marL="685800" indent="-6858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3200" dirty="0"/>
              <a:t>O problema de estruturar, fortalecer e dar sustentabilidade à BID, que preocupa os responsáveis pela Defesa do País,            É relevante... Não é simples... Não é novo!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pt-BR" sz="3200" dirty="0"/>
              <a:t>Não estamos sozinhos. Esse problema também preocupa Ministérios e Departamentos de Defesa de países como EUA, Alemanha, França, Inglaterra, Itália, Rússia, Japão, China, Coreias, Israel e Arábia Saudita.</a:t>
            </a:r>
          </a:p>
        </p:txBody>
      </p:sp>
    </p:spTree>
    <p:extLst>
      <p:ext uri="{BB962C8B-B14F-4D97-AF65-F5344CB8AC3E}">
        <p14:creationId xmlns:p14="http://schemas.microsoft.com/office/powerpoint/2010/main" val="299260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205C4-7621-43FD-9417-ECC612FA0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701" y="214879"/>
            <a:ext cx="9608598" cy="974732"/>
          </a:xfrm>
          <a:solidFill>
            <a:schemeClr val="accent5">
              <a:lumMod val="60000"/>
              <a:lumOff val="40000"/>
            </a:schemeClr>
          </a:solidFill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normAutofit/>
          </a:bodyPr>
          <a:lstStyle/>
          <a:p>
            <a:r>
              <a:rPr lang="pt-BR" sz="3600" b="1" dirty="0"/>
              <a:t>I SEMINÁRIO DE GESTÃO DE AQUISIÇÃO DE DEFESA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B1969E-9AAE-4138-A660-E59826B6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824" y="1393794"/>
            <a:ext cx="11150353" cy="535323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685800" indent="-6858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fortalecimento e a sustentabilidade da BID são objetivos declarados do Ministério da Defesa, da Política Nacional de Defesa, da Estratégia Nacional de Defesa, do Livro Branco da Defesa Nacional e da Política Nacional da Indústria de Defesa.</a:t>
            </a:r>
          </a:p>
          <a:p>
            <a:pPr marL="685800" indent="-6858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instituições e empresas que compõem a BID creem que, para atingir esses objetivos, medidas precisam ser tomadas. Documento publicado pela ABIMDE desde 2011, e recentemente atualizado, lista as medidas que devem ser tomadas em conjunto pelo governo, legislativo, indústria e sociedade em geral.</a:t>
            </a:r>
            <a:endParaRPr lang="pt-BR" sz="3000" dirty="0"/>
          </a:p>
          <a:p>
            <a:pPr marL="685800" indent="-6858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Essas medidas são chamadas, na BID, de “Medidas Viabilizadoras”, mas, poderiam ser as “Medidas para o Fortalecimento e Sustentabilidade”.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66835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363EB98D-2996-46CD-891B-0E0C7DF6C6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548" y="23299"/>
            <a:ext cx="5086904" cy="6858748"/>
          </a:xfrm>
        </p:spPr>
      </p:pic>
    </p:spTree>
    <p:extLst>
      <p:ext uri="{BB962C8B-B14F-4D97-AF65-F5344CB8AC3E}">
        <p14:creationId xmlns:p14="http://schemas.microsoft.com/office/powerpoint/2010/main" val="1837982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205C4-7621-43FD-9417-ECC612FA0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701" y="214879"/>
            <a:ext cx="9608598" cy="974732"/>
          </a:xfrm>
          <a:solidFill>
            <a:schemeClr val="accent5">
              <a:lumMod val="60000"/>
              <a:lumOff val="40000"/>
            </a:schemeClr>
          </a:solidFill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normAutofit/>
          </a:bodyPr>
          <a:lstStyle/>
          <a:p>
            <a:r>
              <a:rPr lang="pt-BR" sz="3600" b="1" dirty="0"/>
              <a:t>I SEMINÁRIO DE GESTÃO DE AQUISIÇÃO DE DEFESA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B1969E-9AAE-4138-A660-E59826B6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824" y="1393794"/>
            <a:ext cx="11150353" cy="535323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685800" indent="-6858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documento, em forma de livreto, reflete o pensamento dos componentes da BID e resulta do trabalho conjunto: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- da Associação Brasileira das Indústrias de Materiais de Defesa e Segurança (ABIMDE);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- do Sindicato Nacional das Indústrias de Materiais de Defesa (SIMDE);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- do Departamento da Indústria de Defesa e Segurança da FIESP (COMDEFESA); 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- do Fórum Setorial de Defesa da FIRJAN (FSD).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632854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>
            <a:extLst>
              <a:ext uri="{FF2B5EF4-FFF2-40B4-BE49-F238E27FC236}">
                <a16:creationId xmlns:a16="http://schemas.microsoft.com/office/drawing/2014/main" id="{BA0E3455-89D6-4B18-9EFD-B962E7363BD5}"/>
              </a:ext>
            </a:extLst>
          </p:cNvPr>
          <p:cNvSpPr/>
          <p:nvPr/>
        </p:nvSpPr>
        <p:spPr>
          <a:xfrm>
            <a:off x="4275815" y="2014424"/>
            <a:ext cx="3266984" cy="3004235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2" name="Seta para a direita 1"/>
          <p:cNvSpPr/>
          <p:nvPr/>
        </p:nvSpPr>
        <p:spPr>
          <a:xfrm rot="5400000">
            <a:off x="4954689" y="2003739"/>
            <a:ext cx="1977448" cy="36347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3" name="CaixaDeTexto 2"/>
          <p:cNvSpPr txBox="1"/>
          <p:nvPr/>
        </p:nvSpPr>
        <p:spPr>
          <a:xfrm>
            <a:off x="5311469" y="540787"/>
            <a:ext cx="1253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rgbClr val="00B050"/>
                </a:solidFill>
              </a:rPr>
              <a:t>MERCADO INTERNO</a:t>
            </a:r>
          </a:p>
        </p:txBody>
      </p:sp>
      <p:sp>
        <p:nvSpPr>
          <p:cNvPr id="10" name="CaixaDeTexto 9"/>
          <p:cNvSpPr txBox="1"/>
          <p:nvPr/>
        </p:nvSpPr>
        <p:spPr>
          <a:xfrm rot="19499706">
            <a:off x="3585932" y="1046024"/>
            <a:ext cx="1186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rgbClr val="00B050"/>
                </a:solidFill>
              </a:rPr>
              <a:t>MERCADO EXTERNO</a:t>
            </a:r>
          </a:p>
        </p:txBody>
      </p:sp>
      <p:sp>
        <p:nvSpPr>
          <p:cNvPr id="11" name="Seta para a direita 10"/>
          <p:cNvSpPr/>
          <p:nvPr/>
        </p:nvSpPr>
        <p:spPr>
          <a:xfrm rot="2999973">
            <a:off x="4021831" y="2218153"/>
            <a:ext cx="2008843" cy="36347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3" name="Seta para a direita 12"/>
          <p:cNvSpPr/>
          <p:nvPr/>
        </p:nvSpPr>
        <p:spPr>
          <a:xfrm rot="7953985">
            <a:off x="5872984" y="2223507"/>
            <a:ext cx="1993446" cy="36347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5" name="CaixaDeTexto 14"/>
          <p:cNvSpPr txBox="1"/>
          <p:nvPr/>
        </p:nvSpPr>
        <p:spPr>
          <a:xfrm rot="2730957">
            <a:off x="6989280" y="1102952"/>
            <a:ext cx="1549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rgbClr val="00B050"/>
                </a:solidFill>
              </a:rPr>
              <a:t>ÁREA TRIBUTÁRIA</a:t>
            </a:r>
          </a:p>
        </p:txBody>
      </p:sp>
      <p:sp>
        <p:nvSpPr>
          <p:cNvPr id="18" name="Seta para a direita 17"/>
          <p:cNvSpPr/>
          <p:nvPr/>
        </p:nvSpPr>
        <p:spPr>
          <a:xfrm rot="9855889">
            <a:off x="6374731" y="2994279"/>
            <a:ext cx="2001008" cy="36347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21" name="CaixaDeTexto 20"/>
          <p:cNvSpPr txBox="1"/>
          <p:nvPr/>
        </p:nvSpPr>
        <p:spPr>
          <a:xfrm rot="4493570">
            <a:off x="7959344" y="2497313"/>
            <a:ext cx="135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rgbClr val="00B050"/>
                </a:solidFill>
              </a:rPr>
              <a:t>ÁREA FINANCEIRA</a:t>
            </a:r>
          </a:p>
        </p:txBody>
      </p:sp>
      <p:sp>
        <p:nvSpPr>
          <p:cNvPr id="17" name="Seta para a direita 16"/>
          <p:cNvSpPr/>
          <p:nvPr/>
        </p:nvSpPr>
        <p:spPr>
          <a:xfrm rot="1203983">
            <a:off x="3290344" y="2850552"/>
            <a:ext cx="2277788" cy="36347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22" name="CaixaDeTexto 21"/>
          <p:cNvSpPr txBox="1"/>
          <p:nvPr/>
        </p:nvSpPr>
        <p:spPr>
          <a:xfrm rot="17654212">
            <a:off x="2421697" y="2124699"/>
            <a:ext cx="133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rgbClr val="00B050"/>
                </a:solidFill>
              </a:rPr>
              <a:t>RECURSOS HUMANOS</a:t>
            </a:r>
          </a:p>
        </p:txBody>
      </p:sp>
      <p:sp>
        <p:nvSpPr>
          <p:cNvPr id="23" name="Seta para a direita 22"/>
          <p:cNvSpPr/>
          <p:nvPr/>
        </p:nvSpPr>
        <p:spPr>
          <a:xfrm rot="11763497">
            <a:off x="6408629" y="3818252"/>
            <a:ext cx="2105207" cy="36347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24" name="CaixaDeTexto 23"/>
          <p:cNvSpPr txBox="1"/>
          <p:nvPr/>
        </p:nvSpPr>
        <p:spPr>
          <a:xfrm rot="6555178">
            <a:off x="8114906" y="3880789"/>
            <a:ext cx="1595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rgbClr val="00B050"/>
                </a:solidFill>
              </a:rPr>
              <a:t>CIÊNCIA, TECNOLOGIA E ENGENHARIA</a:t>
            </a:r>
          </a:p>
        </p:txBody>
      </p:sp>
      <p:sp>
        <p:nvSpPr>
          <p:cNvPr id="25" name="Seta para a direita 24"/>
          <p:cNvSpPr/>
          <p:nvPr/>
        </p:nvSpPr>
        <p:spPr>
          <a:xfrm rot="20757487">
            <a:off x="3246902" y="3838421"/>
            <a:ext cx="2277788" cy="36347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26" name="CaixaDeTexto 25"/>
          <p:cNvSpPr txBox="1"/>
          <p:nvPr/>
        </p:nvSpPr>
        <p:spPr>
          <a:xfrm rot="15099498">
            <a:off x="2291115" y="4083811"/>
            <a:ext cx="1411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rgbClr val="00B050"/>
                </a:solidFill>
              </a:rPr>
              <a:t>CADEIA PRODUTIVA</a:t>
            </a:r>
          </a:p>
        </p:txBody>
      </p:sp>
      <p:sp>
        <p:nvSpPr>
          <p:cNvPr id="27" name="Seta para a direita 26"/>
          <p:cNvSpPr/>
          <p:nvPr/>
        </p:nvSpPr>
        <p:spPr>
          <a:xfrm rot="13620193">
            <a:off x="5927403" y="4412634"/>
            <a:ext cx="1927001" cy="36347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28" name="CaixaDeTexto 27"/>
          <p:cNvSpPr txBox="1"/>
          <p:nvPr/>
        </p:nvSpPr>
        <p:spPr>
          <a:xfrm rot="19264790">
            <a:off x="6809918" y="5265835"/>
            <a:ext cx="1914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rgbClr val="00B050"/>
                </a:solidFill>
              </a:rPr>
              <a:t>SALVAGUARDAS CERCEAMENTO</a:t>
            </a:r>
          </a:p>
        </p:txBody>
      </p:sp>
      <p:sp>
        <p:nvSpPr>
          <p:cNvPr id="29" name="Seta para a direita 28"/>
          <p:cNvSpPr/>
          <p:nvPr/>
        </p:nvSpPr>
        <p:spPr>
          <a:xfrm rot="18784014">
            <a:off x="4029329" y="4432928"/>
            <a:ext cx="2021255" cy="36347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30" name="CaixaDeTexto 29"/>
          <p:cNvSpPr txBox="1"/>
          <p:nvPr/>
        </p:nvSpPr>
        <p:spPr>
          <a:xfrm rot="2818351">
            <a:off x="3216218" y="5279253"/>
            <a:ext cx="1705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rgbClr val="00B050"/>
                </a:solidFill>
              </a:rPr>
              <a:t>LOGÍSTICA E MOBILIZAÇÃO</a:t>
            </a:r>
          </a:p>
        </p:txBody>
      </p:sp>
      <p:sp>
        <p:nvSpPr>
          <p:cNvPr id="31" name="Seta para a direita 30"/>
          <p:cNvSpPr/>
          <p:nvPr/>
        </p:nvSpPr>
        <p:spPr>
          <a:xfrm rot="16200000">
            <a:off x="4964818" y="4650334"/>
            <a:ext cx="1946385" cy="36347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32" name="CaixaDeTexto 31"/>
          <p:cNvSpPr txBox="1"/>
          <p:nvPr/>
        </p:nvSpPr>
        <p:spPr>
          <a:xfrm>
            <a:off x="4973920" y="5850412"/>
            <a:ext cx="1946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rgbClr val="00B050"/>
                </a:solidFill>
              </a:rPr>
              <a:t>GESTÃO GOVERNAMENTAL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476019" y="3293027"/>
            <a:ext cx="966786" cy="461665"/>
          </a:xfrm>
          <a:prstGeom prst="rect">
            <a:avLst/>
          </a:prstGeom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BID</a:t>
            </a:r>
          </a:p>
        </p:txBody>
      </p:sp>
    </p:spTree>
    <p:extLst>
      <p:ext uri="{BB962C8B-B14F-4D97-AF65-F5344CB8AC3E}">
        <p14:creationId xmlns:p14="http://schemas.microsoft.com/office/powerpoint/2010/main" val="214653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21" grpId="0"/>
      <p:bldP spid="22" grpId="0"/>
      <p:bldP spid="24" grpId="0"/>
      <p:bldP spid="26" grpId="0"/>
      <p:bldP spid="28" grpId="0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205C4-7621-43FD-9417-ECC612FA0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701" y="268147"/>
            <a:ext cx="9608598" cy="974732"/>
          </a:xfrm>
          <a:solidFill>
            <a:schemeClr val="accent5">
              <a:lumMod val="60000"/>
              <a:lumOff val="40000"/>
            </a:schemeClr>
          </a:solidFill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normAutofit/>
          </a:bodyPr>
          <a:lstStyle/>
          <a:p>
            <a:r>
              <a:rPr lang="pt-BR" sz="3600" b="1" dirty="0"/>
              <a:t>I SEMINÁRIO DE GESTÃO DE AQUISIÇÃO DE DEFESA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B1969E-9AAE-4138-A660-E59826B6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1702" y="1509202"/>
            <a:ext cx="9608597" cy="516680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just"/>
            <a:r>
              <a:rPr lang="pt-BR" sz="3200" b="1" dirty="0"/>
              <a:t>DEBATEDORES CONVIDADOS: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pt-BR" sz="3200" dirty="0"/>
              <a:t>Secretário Especial de Assuntos Estratégicos – Sr. Hussein </a:t>
            </a:r>
            <a:r>
              <a:rPr lang="pt-BR" sz="3200" dirty="0" err="1"/>
              <a:t>Kalout</a:t>
            </a:r>
            <a:r>
              <a:rPr lang="pt-BR" sz="3200" dirty="0"/>
              <a:t>;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pt-BR" sz="3200" dirty="0"/>
              <a:t>Superintendente da Área de Indústria e Serviços do BNDES – Sr. Júlio Cesar Maciel Raimundo;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pt-BR" sz="3200" dirty="0"/>
              <a:t>Presidente da Agência Brasileira Gestora de Fundos Garantidores e Garantias (ABGF) – Sr. Guilherme Estrada Rodrigues; e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pt-BR" sz="3200" dirty="0"/>
              <a:t>Presidente da Financiadora de Estudos e Projetos (FINEP) – Sr. Marcos Cintra</a:t>
            </a:r>
          </a:p>
        </p:txBody>
      </p:sp>
    </p:spTree>
    <p:extLst>
      <p:ext uri="{BB962C8B-B14F-4D97-AF65-F5344CB8AC3E}">
        <p14:creationId xmlns:p14="http://schemas.microsoft.com/office/powerpoint/2010/main" val="424124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8165</TotalTime>
  <Words>460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Tema do Office</vt:lpstr>
      <vt:lpstr>I SEMINÁRIO DE GESTÃO DE AQUISIÇÃO DE DEFESA</vt:lpstr>
      <vt:lpstr>I SEMINÁRIO DE GESTÃO DE AQUISIÇÃO DE DEFESA</vt:lpstr>
      <vt:lpstr>I SEMINÁRIO DE GESTÃO DE AQUISIÇÃO DE DEFESA</vt:lpstr>
      <vt:lpstr>I SEMINÁRIO DE GESTÃO DE AQUISIÇÃO DE DEFESA</vt:lpstr>
      <vt:lpstr>Apresentação do PowerPoint</vt:lpstr>
      <vt:lpstr>I SEMINÁRIO DE GESTÃO DE AQUISIÇÃO DE DEFESA</vt:lpstr>
      <vt:lpstr>Apresentação do PowerPoint</vt:lpstr>
      <vt:lpstr>I SEMINÁRIO DE GESTÃO DE AQUISIÇÃO DE DEFESA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SEMINÁRIO DE GESTÃO DE AQUISIÇÃO DE DEFESA</dc:title>
  <dc:creator>Marcilio Cunha</dc:creator>
  <cp:lastModifiedBy>Marcilio Cunha</cp:lastModifiedBy>
  <cp:revision>41</cp:revision>
  <cp:lastPrinted>2018-10-28T16:00:13Z</cp:lastPrinted>
  <dcterms:created xsi:type="dcterms:W3CDTF">2018-10-25T11:36:02Z</dcterms:created>
  <dcterms:modified xsi:type="dcterms:W3CDTF">2018-11-04T15:22:32Z</dcterms:modified>
</cp:coreProperties>
</file>