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Codec Pro Bold" charset="1" panose="00000600000000000000"/>
      <p:regular r:id="rId12"/>
    </p:embeddedFont>
    <p:embeddedFont>
      <p:font typeface="Codec Pro" charset="1" panose="000005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VAGQG4_OCU0.mp4" Type="http://schemas.openxmlformats.org/officeDocument/2006/relationships/video"/><Relationship Id="rId4" Target="../media/VAGQG4_OCU0.mp4" Type="http://schemas.microsoft.com/office/2007/relationships/media"/></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7"/>
        </a:solidFill>
      </p:bgPr>
    </p:bg>
    <p:spTree>
      <p:nvGrpSpPr>
        <p:cNvPr id="1" name=""/>
        <p:cNvGrpSpPr/>
        <p:nvPr/>
      </p:nvGrpSpPr>
      <p:grpSpPr>
        <a:xfrm>
          <a:off x="0" y="0"/>
          <a:ext cx="0" cy="0"/>
          <a:chOff x="0" y="0"/>
          <a:chExt cx="0" cy="0"/>
        </a:xfrm>
      </p:grpSpPr>
      <p:sp>
        <p:nvSpPr>
          <p:cNvPr name="Freeform 2" id="2"/>
          <p:cNvSpPr/>
          <p:nvPr/>
        </p:nvSpPr>
        <p:spPr>
          <a:xfrm flipH="false" flipV="false" rot="0">
            <a:off x="3144124" y="611614"/>
            <a:ext cx="1564866" cy="1393293"/>
          </a:xfrm>
          <a:custGeom>
            <a:avLst/>
            <a:gdLst/>
            <a:ahLst/>
            <a:cxnLst/>
            <a:rect r="r" b="b" t="t" l="l"/>
            <a:pathLst>
              <a:path h="1393293" w="1564866">
                <a:moveTo>
                  <a:pt x="0" y="0"/>
                </a:moveTo>
                <a:lnTo>
                  <a:pt x="1564866" y="0"/>
                </a:lnTo>
                <a:lnTo>
                  <a:pt x="1564866" y="1393293"/>
                </a:lnTo>
                <a:lnTo>
                  <a:pt x="0" y="1393293"/>
                </a:lnTo>
                <a:lnTo>
                  <a:pt x="0" y="0"/>
                </a:lnTo>
                <a:close/>
              </a:path>
            </a:pathLst>
          </a:custGeom>
          <a:blipFill>
            <a:blip r:embed="rId2"/>
            <a:stretch>
              <a:fillRect l="0" t="0" r="0" b="0"/>
            </a:stretch>
          </a:blipFill>
        </p:spPr>
      </p:sp>
      <p:sp>
        <p:nvSpPr>
          <p:cNvPr name="Freeform 3" id="3"/>
          <p:cNvSpPr/>
          <p:nvPr/>
        </p:nvSpPr>
        <p:spPr>
          <a:xfrm flipH="false" flipV="false" rot="0">
            <a:off x="4823290" y="958284"/>
            <a:ext cx="3515625" cy="1046623"/>
          </a:xfrm>
          <a:custGeom>
            <a:avLst/>
            <a:gdLst/>
            <a:ahLst/>
            <a:cxnLst/>
            <a:rect r="r" b="b" t="t" l="l"/>
            <a:pathLst>
              <a:path h="1046623" w="3515625">
                <a:moveTo>
                  <a:pt x="0" y="0"/>
                </a:moveTo>
                <a:lnTo>
                  <a:pt x="3515624" y="0"/>
                </a:lnTo>
                <a:lnTo>
                  <a:pt x="3515624" y="1046623"/>
                </a:lnTo>
                <a:lnTo>
                  <a:pt x="0" y="1046623"/>
                </a:lnTo>
                <a:lnTo>
                  <a:pt x="0" y="0"/>
                </a:lnTo>
                <a:close/>
              </a:path>
            </a:pathLst>
          </a:custGeom>
          <a:blipFill>
            <a:blip r:embed="rId3"/>
            <a:stretch>
              <a:fillRect l="-5782" t="-77353" r="-5627" b="-74591"/>
            </a:stretch>
          </a:blipFill>
        </p:spPr>
      </p:sp>
      <p:sp>
        <p:nvSpPr>
          <p:cNvPr name="Freeform 4" id="4"/>
          <p:cNvSpPr/>
          <p:nvPr/>
        </p:nvSpPr>
        <p:spPr>
          <a:xfrm flipH="false" flipV="false" rot="0">
            <a:off x="1766837" y="266998"/>
            <a:ext cx="1260708" cy="1737909"/>
          </a:xfrm>
          <a:custGeom>
            <a:avLst/>
            <a:gdLst/>
            <a:ahLst/>
            <a:cxnLst/>
            <a:rect r="r" b="b" t="t" l="l"/>
            <a:pathLst>
              <a:path h="1737909" w="1260708">
                <a:moveTo>
                  <a:pt x="0" y="0"/>
                </a:moveTo>
                <a:lnTo>
                  <a:pt x="1260707" y="0"/>
                </a:lnTo>
                <a:lnTo>
                  <a:pt x="1260707" y="1737909"/>
                </a:lnTo>
                <a:lnTo>
                  <a:pt x="0" y="1737909"/>
                </a:lnTo>
                <a:lnTo>
                  <a:pt x="0" y="0"/>
                </a:lnTo>
                <a:close/>
              </a:path>
            </a:pathLst>
          </a:custGeom>
          <a:blipFill>
            <a:blip r:embed="rId4"/>
            <a:stretch>
              <a:fillRect l="0" t="0" r="0" b="0"/>
            </a:stretch>
          </a:blipFill>
        </p:spPr>
      </p:sp>
      <p:sp>
        <p:nvSpPr>
          <p:cNvPr name="TextBox 5" id="5"/>
          <p:cNvSpPr txBox="true"/>
          <p:nvPr/>
        </p:nvSpPr>
        <p:spPr>
          <a:xfrm rot="0">
            <a:off x="8613019" y="669938"/>
            <a:ext cx="8234586" cy="1387994"/>
          </a:xfrm>
          <a:prstGeom prst="rect">
            <a:avLst/>
          </a:prstGeom>
        </p:spPr>
        <p:txBody>
          <a:bodyPr anchor="t" rtlCol="false" tIns="0" lIns="0" bIns="0" rIns="0">
            <a:spAutoFit/>
          </a:bodyPr>
          <a:lstStyle/>
          <a:p>
            <a:pPr algn="ctr">
              <a:lnSpc>
                <a:spcPts val="5396"/>
              </a:lnSpc>
            </a:pPr>
            <a:r>
              <a:rPr lang="en-US" sz="3854" b="true">
                <a:solidFill>
                  <a:srgbClr val="545454">
                    <a:alpha val="80000"/>
                  </a:srgbClr>
                </a:solidFill>
                <a:latin typeface="Codec Pro Bold"/>
                <a:ea typeface="Codec Pro Bold"/>
                <a:cs typeface="Codec Pro Bold"/>
                <a:sym typeface="Codec Pro Bold"/>
              </a:rPr>
              <a:t>II Encontro de Boas Práticas no HU-UFSC/EBSERH</a:t>
            </a:r>
          </a:p>
        </p:txBody>
      </p:sp>
      <p:sp>
        <p:nvSpPr>
          <p:cNvPr name="TextBox 6" id="6"/>
          <p:cNvSpPr txBox="true"/>
          <p:nvPr/>
        </p:nvSpPr>
        <p:spPr>
          <a:xfrm rot="0">
            <a:off x="293387" y="3366277"/>
            <a:ext cx="17444516" cy="3338514"/>
          </a:xfrm>
          <a:prstGeom prst="rect">
            <a:avLst/>
          </a:prstGeom>
        </p:spPr>
        <p:txBody>
          <a:bodyPr anchor="t" rtlCol="false" tIns="0" lIns="0" bIns="0" rIns="0">
            <a:spAutoFit/>
          </a:bodyPr>
          <a:lstStyle/>
          <a:p>
            <a:pPr algn="ctr">
              <a:lnSpc>
                <a:spcPts val="8662"/>
              </a:lnSpc>
            </a:pPr>
            <a:r>
              <a:rPr lang="en-US" sz="6187" b="true">
                <a:solidFill>
                  <a:srgbClr val="010101">
                    <a:alpha val="85882"/>
                  </a:srgbClr>
                </a:solidFill>
                <a:latin typeface="Codec Pro Bold"/>
                <a:ea typeface="Codec Pro Bold"/>
                <a:cs typeface="Codec Pro Bold"/>
                <a:sym typeface="Codec Pro Bold"/>
              </a:rPr>
              <a:t>EXTENSÃO UNIVERSITÁRIA E AS BOAS PRÁTICAS NOS ATENDIMENTOS DE ENFERMAGEM AO PACIENTE COM DIABETES</a:t>
            </a:r>
          </a:p>
        </p:txBody>
      </p:sp>
      <p:sp>
        <p:nvSpPr>
          <p:cNvPr name="AutoShape 7" id="7"/>
          <p:cNvSpPr/>
          <p:nvPr/>
        </p:nvSpPr>
        <p:spPr>
          <a:xfrm>
            <a:off x="8470144" y="611614"/>
            <a:ext cx="0" cy="1584966"/>
          </a:xfrm>
          <a:prstGeom prst="line">
            <a:avLst/>
          </a:prstGeom>
          <a:ln cap="flat" w="19050">
            <a:solidFill>
              <a:srgbClr val="010101">
                <a:alpha val="69804"/>
              </a:srgbClr>
            </a:solidFill>
            <a:prstDash val="solid"/>
            <a:headEnd type="none" len="sm" w="sm"/>
            <a:tailEnd type="none" len="sm" w="sm"/>
          </a:ln>
        </p:spPr>
      </p:sp>
      <p:sp>
        <p:nvSpPr>
          <p:cNvPr name="TextBox 8" id="8"/>
          <p:cNvSpPr txBox="true"/>
          <p:nvPr/>
        </p:nvSpPr>
        <p:spPr>
          <a:xfrm rot="0">
            <a:off x="5396059" y="7749974"/>
            <a:ext cx="6946220" cy="655406"/>
          </a:xfrm>
          <a:prstGeom prst="rect">
            <a:avLst/>
          </a:prstGeom>
        </p:spPr>
        <p:txBody>
          <a:bodyPr anchor="t" rtlCol="false" tIns="0" lIns="0" bIns="0" rIns="0">
            <a:spAutoFit/>
          </a:bodyPr>
          <a:lstStyle/>
          <a:p>
            <a:pPr algn="ctr">
              <a:lnSpc>
                <a:spcPts val="4825"/>
              </a:lnSpc>
            </a:pPr>
            <a:r>
              <a:rPr lang="en-US" sz="3446" b="true">
                <a:solidFill>
                  <a:srgbClr val="545454"/>
                </a:solidFill>
                <a:latin typeface="Codec Pro Bold"/>
                <a:ea typeface="Codec Pro Bold"/>
                <a:cs typeface="Codec Pro Bold"/>
                <a:sym typeface="Codec Pro Bold"/>
              </a:rPr>
              <a:t>Acad. Enf. Beatriz Schvambach</a:t>
            </a:r>
          </a:p>
        </p:txBody>
      </p:sp>
      <p:sp>
        <p:nvSpPr>
          <p:cNvPr name="TextBox 9" id="9"/>
          <p:cNvSpPr txBox="true"/>
          <p:nvPr/>
        </p:nvSpPr>
        <p:spPr>
          <a:xfrm rot="0">
            <a:off x="293387" y="8602737"/>
            <a:ext cx="5470111" cy="655563"/>
          </a:xfrm>
          <a:prstGeom prst="rect">
            <a:avLst/>
          </a:prstGeom>
        </p:spPr>
        <p:txBody>
          <a:bodyPr anchor="t" rtlCol="false" tIns="0" lIns="0" bIns="0" rIns="0">
            <a:spAutoFit/>
          </a:bodyPr>
          <a:lstStyle/>
          <a:p>
            <a:pPr algn="ctr">
              <a:lnSpc>
                <a:spcPts val="4816"/>
              </a:lnSpc>
            </a:pPr>
            <a:r>
              <a:rPr lang="en-US" sz="3440" b="true">
                <a:solidFill>
                  <a:srgbClr val="010101"/>
                </a:solidFill>
                <a:latin typeface="Codec Pro Bold"/>
                <a:ea typeface="Codec Pro Bold"/>
                <a:cs typeface="Codec Pro Bold"/>
                <a:sym typeface="Codec Pro Bold"/>
              </a:rPr>
              <a:t>Enfª Draª Luciana Martins</a:t>
            </a:r>
          </a:p>
        </p:txBody>
      </p:sp>
      <p:sp>
        <p:nvSpPr>
          <p:cNvPr name="TextBox 10" id="10"/>
          <p:cNvSpPr txBox="true"/>
          <p:nvPr/>
        </p:nvSpPr>
        <p:spPr>
          <a:xfrm rot="0">
            <a:off x="6105512" y="8602737"/>
            <a:ext cx="5527313" cy="655563"/>
          </a:xfrm>
          <a:prstGeom prst="rect">
            <a:avLst/>
          </a:prstGeom>
        </p:spPr>
        <p:txBody>
          <a:bodyPr anchor="t" rtlCol="false" tIns="0" lIns="0" bIns="0" rIns="0">
            <a:spAutoFit/>
          </a:bodyPr>
          <a:lstStyle/>
          <a:p>
            <a:pPr algn="ctr">
              <a:lnSpc>
                <a:spcPts val="4816"/>
              </a:lnSpc>
            </a:pPr>
            <a:r>
              <a:rPr lang="en-US" sz="3440" b="true">
                <a:solidFill>
                  <a:srgbClr val="010101"/>
                </a:solidFill>
                <a:latin typeface="Codec Pro Bold"/>
                <a:ea typeface="Codec Pro Bold"/>
                <a:cs typeface="Codec Pro Bold"/>
                <a:sym typeface="Codec Pro Bold"/>
              </a:rPr>
              <a:t>Enfª Draª Melissa O. Locks</a:t>
            </a:r>
          </a:p>
        </p:txBody>
      </p:sp>
      <p:sp>
        <p:nvSpPr>
          <p:cNvPr name="TextBox 11" id="11"/>
          <p:cNvSpPr txBox="true"/>
          <p:nvPr/>
        </p:nvSpPr>
        <p:spPr>
          <a:xfrm rot="0">
            <a:off x="11974840" y="8602737"/>
            <a:ext cx="5967042" cy="655563"/>
          </a:xfrm>
          <a:prstGeom prst="rect">
            <a:avLst/>
          </a:prstGeom>
        </p:spPr>
        <p:txBody>
          <a:bodyPr anchor="t" rtlCol="false" tIns="0" lIns="0" bIns="0" rIns="0">
            <a:spAutoFit/>
          </a:bodyPr>
          <a:lstStyle/>
          <a:p>
            <a:pPr algn="ctr">
              <a:lnSpc>
                <a:spcPts val="4816"/>
              </a:lnSpc>
            </a:pPr>
            <a:r>
              <a:rPr lang="en-US" sz="3440" b="true">
                <a:solidFill>
                  <a:srgbClr val="010101"/>
                </a:solidFill>
                <a:latin typeface="Codec Pro Bold"/>
                <a:ea typeface="Codec Pro Bold"/>
                <a:cs typeface="Codec Pro Bold"/>
                <a:sym typeface="Codec Pro Bold"/>
              </a:rPr>
              <a:t>Enfª Draª Laura F. Brehmer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7"/>
        </a:solidFill>
      </p:bgPr>
    </p:bg>
    <p:spTree>
      <p:nvGrpSpPr>
        <p:cNvPr id="1" name=""/>
        <p:cNvGrpSpPr/>
        <p:nvPr/>
      </p:nvGrpSpPr>
      <p:grpSpPr>
        <a:xfrm>
          <a:off x="0" y="0"/>
          <a:ext cx="0" cy="0"/>
          <a:chOff x="0" y="0"/>
          <a:chExt cx="0" cy="0"/>
        </a:xfrm>
      </p:grpSpPr>
      <p:sp>
        <p:nvSpPr>
          <p:cNvPr name="TextBox 2" id="2"/>
          <p:cNvSpPr txBox="true"/>
          <p:nvPr/>
        </p:nvSpPr>
        <p:spPr>
          <a:xfrm rot="0">
            <a:off x="2503900" y="317393"/>
            <a:ext cx="12865529" cy="1203538"/>
          </a:xfrm>
          <a:prstGeom prst="rect">
            <a:avLst/>
          </a:prstGeom>
        </p:spPr>
        <p:txBody>
          <a:bodyPr anchor="t" rtlCol="false" tIns="0" lIns="0" bIns="0" rIns="0">
            <a:spAutoFit/>
          </a:bodyPr>
          <a:lstStyle/>
          <a:p>
            <a:pPr algn="ctr">
              <a:lnSpc>
                <a:spcPts val="9088"/>
              </a:lnSpc>
            </a:pPr>
            <a:r>
              <a:rPr lang="en-US" sz="6492" b="true">
                <a:solidFill>
                  <a:srgbClr val="000000"/>
                </a:solidFill>
                <a:latin typeface="Codec Pro Bold"/>
                <a:ea typeface="Codec Pro Bold"/>
                <a:cs typeface="Codec Pro Bold"/>
                <a:sym typeface="Codec Pro Bold"/>
              </a:rPr>
              <a:t>Desenvolvimento da Experiência</a:t>
            </a:r>
          </a:p>
        </p:txBody>
      </p:sp>
      <p:sp>
        <p:nvSpPr>
          <p:cNvPr name="TextBox 3" id="3"/>
          <p:cNvSpPr txBox="true"/>
          <p:nvPr/>
        </p:nvSpPr>
        <p:spPr>
          <a:xfrm rot="0">
            <a:off x="443114" y="1849844"/>
            <a:ext cx="9170951" cy="7505282"/>
          </a:xfrm>
          <a:prstGeom prst="rect">
            <a:avLst/>
          </a:prstGeom>
        </p:spPr>
        <p:txBody>
          <a:bodyPr anchor="t" rtlCol="false" tIns="0" lIns="0" bIns="0" rIns="0">
            <a:spAutoFit/>
          </a:bodyPr>
          <a:lstStyle/>
          <a:p>
            <a:pPr algn="ctr">
              <a:lnSpc>
                <a:spcPts val="4223"/>
              </a:lnSpc>
            </a:pPr>
            <a:r>
              <a:rPr lang="en-US" sz="3016">
                <a:solidFill>
                  <a:srgbClr val="000000"/>
                </a:solidFill>
                <a:latin typeface="Codec Pro"/>
                <a:ea typeface="Codec Pro"/>
                <a:cs typeface="Codec Pro"/>
                <a:sym typeface="Codec Pro"/>
              </a:rPr>
              <a:t> O </a:t>
            </a:r>
            <a:r>
              <a:rPr lang="en-US" sz="3016" b="true">
                <a:solidFill>
                  <a:srgbClr val="000000"/>
                </a:solidFill>
                <a:latin typeface="Codec Pro Bold"/>
                <a:ea typeface="Codec Pro Bold"/>
                <a:cs typeface="Codec Pro Bold"/>
                <a:sym typeface="Codec Pro Bold"/>
              </a:rPr>
              <a:t>“Grupo agir e educar (em)frente ao diabetes mellitus, na consulta de enfermagem ambulatorial, à beira leito, na educação em saúde de cuidadores familiares e na rede social”</a:t>
            </a:r>
            <a:r>
              <a:rPr lang="en-US" sz="3016">
                <a:solidFill>
                  <a:srgbClr val="000000"/>
                </a:solidFill>
                <a:latin typeface="Codec Pro"/>
                <a:ea typeface="Codec Pro"/>
                <a:cs typeface="Codec Pro"/>
                <a:sym typeface="Codec Pro"/>
              </a:rPr>
              <a:t>  realiza suas atividades em nível ambulatorial e também nas unidades de internação do Hospital Universitário Polydoro Ernani de São Thiago (HU/EBSERH). Em nível ambulatorial, as professoras e acadêmicas do curso de enfermagem acolhem pacientes e seus familiares nos consultórios da Área B, </a:t>
            </a:r>
            <a:r>
              <a:rPr lang="en-US" sz="3016" b="true">
                <a:solidFill>
                  <a:srgbClr val="000000"/>
                </a:solidFill>
                <a:latin typeface="Codec Pro Bold"/>
                <a:ea typeface="Codec Pro Bold"/>
                <a:cs typeface="Codec Pro Bold"/>
                <a:sym typeface="Codec Pro Bold"/>
              </a:rPr>
              <a:t>realizando consultas para esclarecer dúvidas e orientar sobre as melhores práticas e hábitos de vida para buscar controlar os níveis de glicose no sangue</a:t>
            </a:r>
            <a:r>
              <a:rPr lang="en-US" sz="3016">
                <a:solidFill>
                  <a:srgbClr val="000000"/>
                </a:solidFill>
                <a:latin typeface="Codec Pro"/>
                <a:ea typeface="Codec Pro"/>
                <a:cs typeface="Codec Pro"/>
                <a:sym typeface="Codec Pro"/>
              </a:rPr>
              <a:t>.</a:t>
            </a:r>
          </a:p>
        </p:txBody>
      </p:sp>
      <p:grpSp>
        <p:nvGrpSpPr>
          <p:cNvPr name="Group 4" id="4"/>
          <p:cNvGrpSpPr/>
          <p:nvPr/>
        </p:nvGrpSpPr>
        <p:grpSpPr>
          <a:xfrm rot="0">
            <a:off x="12940669" y="2014816"/>
            <a:ext cx="3723913" cy="3179356"/>
            <a:chOff x="0" y="0"/>
            <a:chExt cx="812800" cy="693942"/>
          </a:xfrm>
        </p:grpSpPr>
        <p:sp>
          <p:nvSpPr>
            <p:cNvPr name="Freeform 5" id="5"/>
            <p:cNvSpPr/>
            <p:nvPr/>
          </p:nvSpPr>
          <p:spPr>
            <a:xfrm flipH="false" flipV="false" rot="0">
              <a:off x="0" y="0"/>
              <a:ext cx="812800" cy="693942"/>
            </a:xfrm>
            <a:custGeom>
              <a:avLst/>
              <a:gdLst/>
              <a:ahLst/>
              <a:cxnLst/>
              <a:rect r="r" b="b" t="t" l="l"/>
              <a:pathLst>
                <a:path h="693942" w="812800">
                  <a:moveTo>
                    <a:pt x="47816" y="0"/>
                  </a:moveTo>
                  <a:lnTo>
                    <a:pt x="764984" y="0"/>
                  </a:lnTo>
                  <a:cubicBezTo>
                    <a:pt x="777665" y="0"/>
                    <a:pt x="789828" y="5038"/>
                    <a:pt x="798795" y="14005"/>
                  </a:cubicBezTo>
                  <a:cubicBezTo>
                    <a:pt x="807762" y="22972"/>
                    <a:pt x="812800" y="35135"/>
                    <a:pt x="812800" y="47816"/>
                  </a:cubicBezTo>
                  <a:lnTo>
                    <a:pt x="812800" y="646126"/>
                  </a:lnTo>
                  <a:cubicBezTo>
                    <a:pt x="812800" y="658808"/>
                    <a:pt x="807762" y="670970"/>
                    <a:pt x="798795" y="679937"/>
                  </a:cubicBezTo>
                  <a:cubicBezTo>
                    <a:pt x="789828" y="688905"/>
                    <a:pt x="777665" y="693942"/>
                    <a:pt x="764984" y="693942"/>
                  </a:cubicBezTo>
                  <a:lnTo>
                    <a:pt x="47816" y="693942"/>
                  </a:lnTo>
                  <a:cubicBezTo>
                    <a:pt x="35135" y="693942"/>
                    <a:pt x="22972" y="688905"/>
                    <a:pt x="14005" y="679937"/>
                  </a:cubicBezTo>
                  <a:cubicBezTo>
                    <a:pt x="5038" y="670970"/>
                    <a:pt x="0" y="658808"/>
                    <a:pt x="0" y="646126"/>
                  </a:cubicBezTo>
                  <a:lnTo>
                    <a:pt x="0" y="47816"/>
                  </a:lnTo>
                  <a:cubicBezTo>
                    <a:pt x="0" y="35135"/>
                    <a:pt x="5038" y="22972"/>
                    <a:pt x="14005" y="14005"/>
                  </a:cubicBezTo>
                  <a:cubicBezTo>
                    <a:pt x="22972" y="5038"/>
                    <a:pt x="35135" y="0"/>
                    <a:pt x="47816" y="0"/>
                  </a:cubicBezTo>
                  <a:close/>
                </a:path>
              </a:pathLst>
            </a:custGeom>
            <a:blipFill>
              <a:blip r:embed="rId2"/>
              <a:stretch>
                <a:fillRect l="0" t="-43553" r="0" b="-64673"/>
              </a:stretch>
            </a:blipFill>
          </p:spPr>
        </p:sp>
      </p:grpSp>
      <p:grpSp>
        <p:nvGrpSpPr>
          <p:cNvPr name="Group 6" id="6"/>
          <p:cNvGrpSpPr/>
          <p:nvPr/>
        </p:nvGrpSpPr>
        <p:grpSpPr>
          <a:xfrm rot="0">
            <a:off x="12940669" y="5659635"/>
            <a:ext cx="4318631" cy="431863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1232" y="0"/>
                  </a:moveTo>
                  <a:lnTo>
                    <a:pt x="771568" y="0"/>
                  </a:lnTo>
                  <a:cubicBezTo>
                    <a:pt x="782504" y="0"/>
                    <a:pt x="792991" y="4344"/>
                    <a:pt x="800724" y="12076"/>
                  </a:cubicBezTo>
                  <a:cubicBezTo>
                    <a:pt x="808456" y="19809"/>
                    <a:pt x="812800" y="30296"/>
                    <a:pt x="812800" y="41232"/>
                  </a:cubicBezTo>
                  <a:lnTo>
                    <a:pt x="812800" y="771568"/>
                  </a:lnTo>
                  <a:cubicBezTo>
                    <a:pt x="812800" y="782504"/>
                    <a:pt x="808456" y="792991"/>
                    <a:pt x="800724" y="800724"/>
                  </a:cubicBezTo>
                  <a:cubicBezTo>
                    <a:pt x="792991" y="808456"/>
                    <a:pt x="782504" y="812800"/>
                    <a:pt x="771568" y="812800"/>
                  </a:cubicBezTo>
                  <a:lnTo>
                    <a:pt x="41232" y="812800"/>
                  </a:lnTo>
                  <a:cubicBezTo>
                    <a:pt x="30296" y="812800"/>
                    <a:pt x="19809" y="808456"/>
                    <a:pt x="12076" y="800724"/>
                  </a:cubicBezTo>
                  <a:cubicBezTo>
                    <a:pt x="4344" y="792991"/>
                    <a:pt x="0" y="782504"/>
                    <a:pt x="0" y="771568"/>
                  </a:cubicBezTo>
                  <a:lnTo>
                    <a:pt x="0" y="41232"/>
                  </a:lnTo>
                  <a:cubicBezTo>
                    <a:pt x="0" y="30296"/>
                    <a:pt x="4344" y="19809"/>
                    <a:pt x="12076" y="12076"/>
                  </a:cubicBezTo>
                  <a:cubicBezTo>
                    <a:pt x="19809" y="4344"/>
                    <a:pt x="30296" y="0"/>
                    <a:pt x="41232" y="0"/>
                  </a:cubicBezTo>
                  <a:close/>
                </a:path>
              </a:pathLst>
            </a:custGeom>
            <a:blipFill>
              <a:blip r:embed="rId3"/>
              <a:stretch>
                <a:fillRect l="0" t="-2611" r="0" b="-30722"/>
              </a:stretch>
            </a:blipFill>
          </p:spPr>
        </p:sp>
      </p:grpSp>
      <p:grpSp>
        <p:nvGrpSpPr>
          <p:cNvPr name="Group 8" id="8"/>
          <p:cNvGrpSpPr/>
          <p:nvPr/>
        </p:nvGrpSpPr>
        <p:grpSpPr>
          <a:xfrm rot="0">
            <a:off x="10239084" y="4216833"/>
            <a:ext cx="3744844" cy="374484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7549" y="0"/>
                  </a:moveTo>
                  <a:lnTo>
                    <a:pt x="765251" y="0"/>
                  </a:lnTo>
                  <a:cubicBezTo>
                    <a:pt x="791512" y="0"/>
                    <a:pt x="812800" y="21288"/>
                    <a:pt x="812800" y="47549"/>
                  </a:cubicBezTo>
                  <a:lnTo>
                    <a:pt x="812800" y="765251"/>
                  </a:lnTo>
                  <a:cubicBezTo>
                    <a:pt x="812800" y="791512"/>
                    <a:pt x="791512" y="812800"/>
                    <a:pt x="765251" y="812800"/>
                  </a:cubicBezTo>
                  <a:lnTo>
                    <a:pt x="47549" y="812800"/>
                  </a:lnTo>
                  <a:cubicBezTo>
                    <a:pt x="21288" y="812800"/>
                    <a:pt x="0" y="791512"/>
                    <a:pt x="0" y="765251"/>
                  </a:cubicBezTo>
                  <a:lnTo>
                    <a:pt x="0" y="47549"/>
                  </a:lnTo>
                  <a:cubicBezTo>
                    <a:pt x="0" y="21288"/>
                    <a:pt x="21288" y="0"/>
                    <a:pt x="47549" y="0"/>
                  </a:cubicBezTo>
                  <a:close/>
                </a:path>
              </a:pathLst>
            </a:custGeom>
            <a:blipFill>
              <a:blip r:embed="rId4"/>
              <a:stretch>
                <a:fillRect l="0" t="-25362" r="0" b="-25362"/>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7"/>
        </a:solidFill>
      </p:bgPr>
    </p:bg>
    <p:spTree>
      <p:nvGrpSpPr>
        <p:cNvPr id="1" name=""/>
        <p:cNvGrpSpPr/>
        <p:nvPr/>
      </p:nvGrpSpPr>
      <p:grpSpPr>
        <a:xfrm>
          <a:off x="0" y="0"/>
          <a:ext cx="0" cy="0"/>
          <a:chOff x="0" y="0"/>
          <a:chExt cx="0" cy="0"/>
        </a:xfrm>
      </p:grpSpPr>
      <p:grpSp>
        <p:nvGrpSpPr>
          <p:cNvPr name="Group 2" id="2"/>
          <p:cNvGrpSpPr/>
          <p:nvPr/>
        </p:nvGrpSpPr>
        <p:grpSpPr>
          <a:xfrm rot="0">
            <a:off x="1551785" y="2049048"/>
            <a:ext cx="3094452" cy="309445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57543" y="0"/>
                  </a:moveTo>
                  <a:lnTo>
                    <a:pt x="755257" y="0"/>
                  </a:lnTo>
                  <a:cubicBezTo>
                    <a:pt x="787037" y="0"/>
                    <a:pt x="812800" y="25763"/>
                    <a:pt x="812800" y="57543"/>
                  </a:cubicBezTo>
                  <a:lnTo>
                    <a:pt x="812800" y="755257"/>
                  </a:lnTo>
                  <a:cubicBezTo>
                    <a:pt x="812800" y="787037"/>
                    <a:pt x="787037" y="812800"/>
                    <a:pt x="755257" y="812800"/>
                  </a:cubicBezTo>
                  <a:lnTo>
                    <a:pt x="57543" y="812800"/>
                  </a:lnTo>
                  <a:cubicBezTo>
                    <a:pt x="25763" y="812800"/>
                    <a:pt x="0" y="787037"/>
                    <a:pt x="0" y="755257"/>
                  </a:cubicBezTo>
                  <a:lnTo>
                    <a:pt x="0" y="57543"/>
                  </a:lnTo>
                  <a:cubicBezTo>
                    <a:pt x="0" y="25763"/>
                    <a:pt x="25763" y="0"/>
                    <a:pt x="57543" y="0"/>
                  </a:cubicBezTo>
                  <a:close/>
                </a:path>
              </a:pathLst>
            </a:custGeom>
            <a:blipFill>
              <a:blip r:embed="rId2"/>
              <a:stretch>
                <a:fillRect l="0" t="-16736" r="0" b="-16736"/>
              </a:stretch>
            </a:blipFill>
          </p:spPr>
        </p:sp>
      </p:grpSp>
      <p:sp>
        <p:nvSpPr>
          <p:cNvPr name="TextBox 4" id="4"/>
          <p:cNvSpPr txBox="true"/>
          <p:nvPr/>
        </p:nvSpPr>
        <p:spPr>
          <a:xfrm rot="0">
            <a:off x="2503900" y="317393"/>
            <a:ext cx="12865529" cy="1203538"/>
          </a:xfrm>
          <a:prstGeom prst="rect">
            <a:avLst/>
          </a:prstGeom>
        </p:spPr>
        <p:txBody>
          <a:bodyPr anchor="t" rtlCol="false" tIns="0" lIns="0" bIns="0" rIns="0">
            <a:spAutoFit/>
          </a:bodyPr>
          <a:lstStyle/>
          <a:p>
            <a:pPr algn="ctr">
              <a:lnSpc>
                <a:spcPts val="9088"/>
              </a:lnSpc>
            </a:pPr>
            <a:r>
              <a:rPr lang="en-US" sz="6492" b="true">
                <a:solidFill>
                  <a:srgbClr val="000000"/>
                </a:solidFill>
                <a:latin typeface="Codec Pro Bold"/>
                <a:ea typeface="Codec Pro Bold"/>
                <a:cs typeface="Codec Pro Bold"/>
                <a:sym typeface="Codec Pro Bold"/>
              </a:rPr>
              <a:t>Desenvolvimento da Experiência</a:t>
            </a:r>
          </a:p>
        </p:txBody>
      </p:sp>
      <p:grpSp>
        <p:nvGrpSpPr>
          <p:cNvPr name="Group 5" id="5"/>
          <p:cNvGrpSpPr/>
          <p:nvPr/>
        </p:nvGrpSpPr>
        <p:grpSpPr>
          <a:xfrm rot="0">
            <a:off x="1944588" y="6723156"/>
            <a:ext cx="3212642" cy="321264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55426" y="0"/>
                  </a:moveTo>
                  <a:lnTo>
                    <a:pt x="757374" y="0"/>
                  </a:lnTo>
                  <a:cubicBezTo>
                    <a:pt x="772074" y="0"/>
                    <a:pt x="786172" y="5840"/>
                    <a:pt x="796566" y="16234"/>
                  </a:cubicBezTo>
                  <a:cubicBezTo>
                    <a:pt x="806960" y="26628"/>
                    <a:pt x="812800" y="40726"/>
                    <a:pt x="812800" y="55426"/>
                  </a:cubicBezTo>
                  <a:lnTo>
                    <a:pt x="812800" y="757374"/>
                  </a:lnTo>
                  <a:cubicBezTo>
                    <a:pt x="812800" y="772074"/>
                    <a:pt x="806960" y="786172"/>
                    <a:pt x="796566" y="796566"/>
                  </a:cubicBezTo>
                  <a:cubicBezTo>
                    <a:pt x="786172" y="806960"/>
                    <a:pt x="772074" y="812800"/>
                    <a:pt x="757374" y="812800"/>
                  </a:cubicBezTo>
                  <a:lnTo>
                    <a:pt x="55426" y="812800"/>
                  </a:lnTo>
                  <a:cubicBezTo>
                    <a:pt x="40726" y="812800"/>
                    <a:pt x="26628" y="806960"/>
                    <a:pt x="16234" y="796566"/>
                  </a:cubicBezTo>
                  <a:cubicBezTo>
                    <a:pt x="5840" y="786172"/>
                    <a:pt x="0" y="772074"/>
                    <a:pt x="0" y="757374"/>
                  </a:cubicBezTo>
                  <a:lnTo>
                    <a:pt x="0" y="55426"/>
                  </a:lnTo>
                  <a:cubicBezTo>
                    <a:pt x="0" y="40726"/>
                    <a:pt x="5840" y="26628"/>
                    <a:pt x="16234" y="16234"/>
                  </a:cubicBezTo>
                  <a:cubicBezTo>
                    <a:pt x="26628" y="5840"/>
                    <a:pt x="40726" y="0"/>
                    <a:pt x="55426" y="0"/>
                  </a:cubicBezTo>
                  <a:close/>
                </a:path>
              </a:pathLst>
            </a:custGeom>
            <a:blipFill>
              <a:blip r:embed="rId3"/>
              <a:stretch>
                <a:fillRect l="0" t="-16666" r="0" b="-16666"/>
              </a:stretch>
            </a:blipFill>
          </p:spPr>
        </p:sp>
      </p:grpSp>
      <p:sp>
        <p:nvSpPr>
          <p:cNvPr name="TextBox 7" id="7"/>
          <p:cNvSpPr txBox="true"/>
          <p:nvPr/>
        </p:nvSpPr>
        <p:spPr>
          <a:xfrm rot="0">
            <a:off x="5035394" y="1790054"/>
            <a:ext cx="12565231" cy="7847084"/>
          </a:xfrm>
          <a:prstGeom prst="rect">
            <a:avLst/>
          </a:prstGeom>
        </p:spPr>
        <p:txBody>
          <a:bodyPr anchor="t" rtlCol="false" tIns="0" lIns="0" bIns="0" rIns="0">
            <a:spAutoFit/>
          </a:bodyPr>
          <a:lstStyle/>
          <a:p>
            <a:pPr algn="ctr">
              <a:lnSpc>
                <a:spcPts val="3892"/>
              </a:lnSpc>
            </a:pPr>
            <a:r>
              <a:rPr lang="en-US" sz="2780">
                <a:solidFill>
                  <a:srgbClr val="000000"/>
                </a:solidFill>
                <a:latin typeface="Codec Pro"/>
                <a:ea typeface="Codec Pro"/>
                <a:cs typeface="Codec Pro"/>
                <a:sym typeface="Codec Pro"/>
              </a:rPr>
              <a:t> Para os pacientes internados,</a:t>
            </a:r>
            <a:r>
              <a:rPr lang="en-US" sz="2780" b="true">
                <a:solidFill>
                  <a:srgbClr val="000000"/>
                </a:solidFill>
                <a:latin typeface="Codec Pro Bold"/>
                <a:ea typeface="Codec Pro Bold"/>
                <a:cs typeface="Codec Pro Bold"/>
                <a:sym typeface="Codec Pro Bold"/>
              </a:rPr>
              <a:t> o grupo visita as unidades do hospital, em especial as unidades cirúrgicas,</a:t>
            </a:r>
            <a:r>
              <a:rPr lang="en-US" sz="2780">
                <a:solidFill>
                  <a:srgbClr val="000000"/>
                </a:solidFill>
                <a:latin typeface="Codec Pro"/>
                <a:ea typeface="Codec Pro"/>
                <a:cs typeface="Codec Pro"/>
                <a:sym typeface="Codec Pro"/>
              </a:rPr>
              <a:t> conversando com os enfermeiros de plantão e checando nos registros da equipe quais pacientes apresentam o diagnóstico de diabetes. </a:t>
            </a:r>
            <a:r>
              <a:rPr lang="en-US" sz="2780" b="true">
                <a:solidFill>
                  <a:srgbClr val="000000"/>
                </a:solidFill>
                <a:latin typeface="Codec Pro Bold"/>
                <a:ea typeface="Codec Pro Bold"/>
                <a:cs typeface="Codec Pro Bold"/>
                <a:sym typeface="Codec Pro Bold"/>
              </a:rPr>
              <a:t>São priorizados os pacientes em insulinoterapia e/ou os que internam em decorrência de complicações associadas a esta DCNT</a:t>
            </a:r>
            <a:r>
              <a:rPr lang="en-US" sz="2780">
                <a:solidFill>
                  <a:srgbClr val="000000"/>
                </a:solidFill>
                <a:latin typeface="Codec Pro"/>
                <a:ea typeface="Codec Pro"/>
                <a:cs typeface="Codec Pro"/>
                <a:sym typeface="Codec Pro"/>
              </a:rPr>
              <a:t>. A partir deste mapeamento, a discente e as professoras orientadoras realizam a consulta de enfermagem à beira-leito, que assim como a ambulatorial, com o objetivo de instruir o paciente sobre o DM e promover melhores hábitos de vida. </a:t>
            </a:r>
          </a:p>
          <a:p>
            <a:pPr algn="ctr">
              <a:lnSpc>
                <a:spcPts val="3892"/>
              </a:lnSpc>
            </a:pPr>
            <a:r>
              <a:rPr lang="en-US" sz="2780">
                <a:solidFill>
                  <a:srgbClr val="000000"/>
                </a:solidFill>
                <a:latin typeface="Codec Pro"/>
                <a:ea typeface="Codec Pro"/>
                <a:cs typeface="Codec Pro"/>
                <a:sym typeface="Codec Pro"/>
              </a:rPr>
              <a:t> Para que as consultas sejam mais ricas,  </a:t>
            </a:r>
            <a:r>
              <a:rPr lang="en-US" sz="2780" b="true">
                <a:solidFill>
                  <a:srgbClr val="000000"/>
                </a:solidFill>
                <a:latin typeface="Codec Pro Bold"/>
                <a:ea typeface="Codec Pro Bold"/>
                <a:cs typeface="Codec Pro Bold"/>
                <a:sym typeface="Codec Pro Bold"/>
              </a:rPr>
              <a:t>utiliza-se materiais educativos</a:t>
            </a:r>
            <a:r>
              <a:rPr lang="en-US" sz="2780">
                <a:solidFill>
                  <a:srgbClr val="000000"/>
                </a:solidFill>
                <a:latin typeface="Codec Pro"/>
                <a:ea typeface="Codec Pro"/>
                <a:cs typeface="Codec Pro"/>
                <a:sym typeface="Codec Pro"/>
              </a:rPr>
              <a:t> em forma de folders produzidos pela equipe de enfermagem do ambulatório de diabetes do HU, além de materiais utilizados na insulinoterapia que podem ser mostrados ao paciente em simulações sobre aplicação correta da insulina subcutânea em domicílio, </a:t>
            </a:r>
            <a:r>
              <a:rPr lang="en-US" sz="2780" b="true">
                <a:solidFill>
                  <a:srgbClr val="000000"/>
                </a:solidFill>
                <a:latin typeface="Codec Pro Bold"/>
                <a:ea typeface="Codec Pro Bold"/>
                <a:cs typeface="Codec Pro Bold"/>
                <a:sym typeface="Codec Pro Bold"/>
              </a:rPr>
              <a:t>favorecendo a prática segura e correta conforme as orientações mais atualizadas da Sociedade Brasileira de Diabetes.</a:t>
            </a:r>
            <a:r>
              <a:rPr lang="en-US" sz="2780">
                <a:solidFill>
                  <a:srgbClr val="000000"/>
                </a:solidFill>
                <a:latin typeface="Codec Pro"/>
                <a:ea typeface="Codec Pro"/>
                <a:cs typeface="Codec Pro"/>
                <a:sym typeface="Codec Pro"/>
              </a:rPr>
              <a:t> </a:t>
            </a:r>
          </a:p>
        </p:txBody>
      </p:sp>
      <p:grpSp>
        <p:nvGrpSpPr>
          <p:cNvPr name="Group 8" id="8"/>
          <p:cNvGrpSpPr/>
          <p:nvPr/>
        </p:nvGrpSpPr>
        <p:grpSpPr>
          <a:xfrm rot="0">
            <a:off x="94794" y="4653046"/>
            <a:ext cx="3004217" cy="2906491"/>
            <a:chOff x="0" y="0"/>
            <a:chExt cx="812800" cy="786360"/>
          </a:xfrm>
        </p:grpSpPr>
        <p:sp>
          <p:nvSpPr>
            <p:cNvPr name="Freeform 9" id="9"/>
            <p:cNvSpPr/>
            <p:nvPr/>
          </p:nvSpPr>
          <p:spPr>
            <a:xfrm flipH="false" flipV="false" rot="0">
              <a:off x="0" y="0"/>
              <a:ext cx="812800" cy="786360"/>
            </a:xfrm>
            <a:custGeom>
              <a:avLst/>
              <a:gdLst/>
              <a:ahLst/>
              <a:cxnLst/>
              <a:rect r="r" b="b" t="t" l="l"/>
              <a:pathLst>
                <a:path h="786360" w="812800">
                  <a:moveTo>
                    <a:pt x="59271" y="0"/>
                  </a:moveTo>
                  <a:lnTo>
                    <a:pt x="753529" y="0"/>
                  </a:lnTo>
                  <a:cubicBezTo>
                    <a:pt x="786263" y="0"/>
                    <a:pt x="812800" y="26537"/>
                    <a:pt x="812800" y="59271"/>
                  </a:cubicBezTo>
                  <a:lnTo>
                    <a:pt x="812800" y="727089"/>
                  </a:lnTo>
                  <a:cubicBezTo>
                    <a:pt x="812800" y="759823"/>
                    <a:pt x="786263" y="786360"/>
                    <a:pt x="753529" y="786360"/>
                  </a:cubicBezTo>
                  <a:lnTo>
                    <a:pt x="59271" y="786360"/>
                  </a:lnTo>
                  <a:cubicBezTo>
                    <a:pt x="26537" y="786360"/>
                    <a:pt x="0" y="759823"/>
                    <a:pt x="0" y="727089"/>
                  </a:cubicBezTo>
                  <a:lnTo>
                    <a:pt x="0" y="59271"/>
                  </a:lnTo>
                  <a:cubicBezTo>
                    <a:pt x="0" y="26537"/>
                    <a:pt x="26537" y="0"/>
                    <a:pt x="59271" y="0"/>
                  </a:cubicBezTo>
                  <a:close/>
                </a:path>
              </a:pathLst>
            </a:custGeom>
            <a:blipFill>
              <a:blip r:embed="rId4"/>
              <a:stretch>
                <a:fillRect l="0" t="-31408" r="0" b="-8655"/>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7"/>
        </a:solidFill>
      </p:bgPr>
    </p:bg>
    <p:spTree>
      <p:nvGrpSpPr>
        <p:cNvPr id="1" name=""/>
        <p:cNvGrpSpPr/>
        <p:nvPr/>
      </p:nvGrpSpPr>
      <p:grpSpPr>
        <a:xfrm>
          <a:off x="0" y="0"/>
          <a:ext cx="0" cy="0"/>
          <a:chOff x="0" y="0"/>
          <a:chExt cx="0" cy="0"/>
        </a:xfrm>
      </p:grpSpPr>
      <p:sp>
        <p:nvSpPr>
          <p:cNvPr name="TextBox 2" id="2"/>
          <p:cNvSpPr txBox="true"/>
          <p:nvPr/>
        </p:nvSpPr>
        <p:spPr>
          <a:xfrm rot="0">
            <a:off x="2503900" y="317393"/>
            <a:ext cx="12865529" cy="1203538"/>
          </a:xfrm>
          <a:prstGeom prst="rect">
            <a:avLst/>
          </a:prstGeom>
        </p:spPr>
        <p:txBody>
          <a:bodyPr anchor="t" rtlCol="false" tIns="0" lIns="0" bIns="0" rIns="0">
            <a:spAutoFit/>
          </a:bodyPr>
          <a:lstStyle/>
          <a:p>
            <a:pPr algn="ctr">
              <a:lnSpc>
                <a:spcPts val="9088"/>
              </a:lnSpc>
            </a:pPr>
            <a:r>
              <a:rPr lang="en-US" sz="6492" b="true">
                <a:solidFill>
                  <a:srgbClr val="000000"/>
                </a:solidFill>
                <a:latin typeface="Codec Pro Bold"/>
                <a:ea typeface="Codec Pro Bold"/>
                <a:cs typeface="Codec Pro Bold"/>
                <a:sym typeface="Codec Pro Bold"/>
              </a:rPr>
              <a:t>Desenvolvimento da Experiência</a:t>
            </a:r>
          </a:p>
        </p:txBody>
      </p:sp>
      <p:sp>
        <p:nvSpPr>
          <p:cNvPr name="TextBox 3" id="3"/>
          <p:cNvSpPr txBox="true"/>
          <p:nvPr/>
        </p:nvSpPr>
        <p:spPr>
          <a:xfrm rot="0">
            <a:off x="1309262" y="1989029"/>
            <a:ext cx="9402025" cy="7018964"/>
          </a:xfrm>
          <a:prstGeom prst="rect">
            <a:avLst/>
          </a:prstGeom>
        </p:spPr>
        <p:txBody>
          <a:bodyPr anchor="t" rtlCol="false" tIns="0" lIns="0" bIns="0" rIns="0">
            <a:spAutoFit/>
          </a:bodyPr>
          <a:lstStyle/>
          <a:p>
            <a:pPr algn="ctr">
              <a:lnSpc>
                <a:spcPts val="4660"/>
              </a:lnSpc>
            </a:pPr>
            <a:r>
              <a:rPr lang="en-US" sz="3329">
                <a:solidFill>
                  <a:srgbClr val="000000"/>
                </a:solidFill>
                <a:latin typeface="Codec Pro"/>
                <a:ea typeface="Codec Pro"/>
                <a:cs typeface="Codec Pro"/>
                <a:sym typeface="Codec Pro"/>
              </a:rPr>
              <a:t>Ademais, em busca de estender a divulgação das boas práticas em relação ao cuidado com o diabetes mellitus, </a:t>
            </a:r>
            <a:r>
              <a:rPr lang="en-US" sz="3329" b="true">
                <a:solidFill>
                  <a:srgbClr val="000000"/>
                </a:solidFill>
                <a:latin typeface="Codec Pro Bold"/>
                <a:ea typeface="Codec Pro Bold"/>
                <a:cs typeface="Codec Pro Bold"/>
                <a:sym typeface="Codec Pro Bold"/>
              </a:rPr>
              <a:t>o grupo criou uma conta na rede social Instagram intitulada @grupoagirededucar.dm</a:t>
            </a:r>
            <a:r>
              <a:rPr lang="en-US" sz="3329">
                <a:solidFill>
                  <a:srgbClr val="000000"/>
                </a:solidFill>
                <a:latin typeface="Codec Pro"/>
                <a:ea typeface="Codec Pro"/>
                <a:cs typeface="Codec Pro"/>
                <a:sym typeface="Codec Pro"/>
              </a:rPr>
              <a:t>, onde são publicadas postagens semanais de temas pertinentes acerca do processo de conviver com a DM e outros materiais educativos feitos pela equipe do grupo. Somente em 2024 já foram postados 33 conteúdos na mídia social, que até dezembro totalizará 45 postagens educativas novas para este período.</a:t>
            </a:r>
          </a:p>
        </p:txBody>
      </p:sp>
      <p:pic>
        <p:nvPicPr>
          <p:cNvPr name="Picture 4" id="4">
            <a:hlinkClick action="ppaction://media"/>
          </p:cNvPr>
          <p:cNvPicPr>
            <a:picLocks noChangeAspect="true"/>
          </p:cNvPicPr>
          <p:nvPr>
            <a:videoFile r:link="rId3"/>
            <p:extLst>
              <p:ext uri="{DAA4B4D4-6D71-4841-9C94-3DE7FCFB9230}">
                <p14:media xmlns:p14="http://schemas.microsoft.com/office/powerpoint/2010/main" r:embed="rId4">
                  <p14:trim st="1810.0000" end="1817.8690"/>
                </p14:media>
              </p:ext>
            </p:extLst>
          </p:nvPr>
        </p:nvPicPr>
        <p:blipFill>
          <a:blip r:embed="rId2"/>
          <a:srcRect l="0" t="3601" r="0" b="6155"/>
          <a:stretch>
            <a:fillRect/>
          </a:stretch>
        </p:blipFill>
        <p:spPr>
          <a:xfrm flipH="false" flipV="false" rot="0">
            <a:off x="11456563" y="1772397"/>
            <a:ext cx="4806612" cy="8514603"/>
          </a:xfrm>
          <a:prstGeom prst="rect">
            <a:avLst/>
          </a:prstGeom>
        </p:spPr>
      </p:pic>
    </p:spTree>
  </p:cSld>
  <p:clrMapOvr>
    <a:masterClrMapping/>
  </p:clrMapOvr>
  <p:timing>
    <p:tnLst>
      <p:par>
        <p:cTn dur="indefinite" restart="never" nodeType="tmRoot">
          <p:childTnLst>
            <p:video>
              <p:cMediaNode vol="100000">
                <p:cTn fill="hold" display="false">
                  <p:stCondLst>
                    <p:cond delay="indefinite"/>
                  </p:stCondLst>
                </p:cTn>
                <p:tgtEl>
                  <p:spTgt spid="4"/>
                </p:tgtEl>
              </p:cMediaNode>
            </p:video>
          </p:childTnLst>
        </p:cTn>
      </p:par>
    </p:tnLst>
  </p:timing>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7"/>
        </a:solidFill>
      </p:bgPr>
    </p:bg>
    <p:spTree>
      <p:nvGrpSpPr>
        <p:cNvPr id="1" name=""/>
        <p:cNvGrpSpPr/>
        <p:nvPr/>
      </p:nvGrpSpPr>
      <p:grpSpPr>
        <a:xfrm>
          <a:off x="0" y="0"/>
          <a:ext cx="0" cy="0"/>
          <a:chOff x="0" y="0"/>
          <a:chExt cx="0" cy="0"/>
        </a:xfrm>
      </p:grpSpPr>
      <p:sp>
        <p:nvSpPr>
          <p:cNvPr name="TextBox 2" id="2"/>
          <p:cNvSpPr txBox="true"/>
          <p:nvPr/>
        </p:nvSpPr>
        <p:spPr>
          <a:xfrm rot="0">
            <a:off x="744444" y="1667410"/>
            <a:ext cx="9833311" cy="8135828"/>
          </a:xfrm>
          <a:prstGeom prst="rect">
            <a:avLst/>
          </a:prstGeom>
        </p:spPr>
        <p:txBody>
          <a:bodyPr anchor="t" rtlCol="false" tIns="0" lIns="0" bIns="0" rIns="0">
            <a:spAutoFit/>
          </a:bodyPr>
          <a:lstStyle/>
          <a:p>
            <a:pPr algn="ctr">
              <a:lnSpc>
                <a:spcPts val="4274"/>
              </a:lnSpc>
            </a:pPr>
            <a:r>
              <a:rPr lang="en-US" sz="3052">
                <a:solidFill>
                  <a:srgbClr val="000000"/>
                </a:solidFill>
                <a:latin typeface="Codec Pro"/>
                <a:ea typeface="Codec Pro"/>
                <a:cs typeface="Codec Pro"/>
                <a:sym typeface="Codec Pro"/>
              </a:rPr>
              <a:t> Os participantes do projeto vêm a cada ano buscando formas de fomentar as boas práticas no atendimento a estes pacientes de forma </a:t>
            </a:r>
            <a:r>
              <a:rPr lang="en-US" sz="3052" b="true">
                <a:solidFill>
                  <a:srgbClr val="000000"/>
                </a:solidFill>
                <a:latin typeface="Codec Pro Bold"/>
                <a:ea typeface="Codec Pro Bold"/>
                <a:cs typeface="Codec Pro Bold"/>
                <a:sym typeface="Codec Pro Bold"/>
              </a:rPr>
              <a:t>científica e didática</a:t>
            </a:r>
            <a:r>
              <a:rPr lang="en-US" sz="3052">
                <a:solidFill>
                  <a:srgbClr val="000000"/>
                </a:solidFill>
                <a:latin typeface="Codec Pro"/>
                <a:ea typeface="Codec Pro"/>
                <a:cs typeface="Codec Pro"/>
                <a:sym typeface="Codec Pro"/>
              </a:rPr>
              <a:t>, </a:t>
            </a:r>
            <a:r>
              <a:rPr lang="en-US" sz="3052" b="true">
                <a:solidFill>
                  <a:srgbClr val="000000"/>
                </a:solidFill>
                <a:latin typeface="Codec Pro Bold"/>
                <a:ea typeface="Codec Pro Bold"/>
                <a:cs typeface="Codec Pro Bold"/>
                <a:sym typeface="Codec Pro Bold"/>
              </a:rPr>
              <a:t>promovendo o entendimento sobre a própria condição e a adesão aos comportamentos protetores da saúde. </a:t>
            </a:r>
          </a:p>
          <a:p>
            <a:pPr algn="ctr">
              <a:lnSpc>
                <a:spcPts val="4274"/>
              </a:lnSpc>
            </a:pPr>
            <a:r>
              <a:rPr lang="en-US" sz="3052">
                <a:solidFill>
                  <a:srgbClr val="000000"/>
                </a:solidFill>
                <a:latin typeface="Codec Pro"/>
                <a:ea typeface="Codec Pro"/>
                <a:cs typeface="Codec Pro"/>
                <a:sym typeface="Codec Pro"/>
              </a:rPr>
              <a:t> Como resultados deste trabalho, </a:t>
            </a:r>
            <a:r>
              <a:rPr lang="en-US" sz="3052" b="true">
                <a:solidFill>
                  <a:srgbClr val="000000"/>
                </a:solidFill>
                <a:latin typeface="Codec Pro Bold"/>
                <a:ea typeface="Codec Pro Bold"/>
                <a:cs typeface="Codec Pro Bold"/>
                <a:sym typeface="Codec Pro Bold"/>
              </a:rPr>
              <a:t>o grupo conta atualmente com uma bolsa de extensão </a:t>
            </a:r>
            <a:r>
              <a:rPr lang="en-US" sz="3052">
                <a:solidFill>
                  <a:srgbClr val="000000"/>
                </a:solidFill>
                <a:latin typeface="Codec Pro"/>
                <a:ea typeface="Codec Pro"/>
                <a:cs typeface="Codec Pro"/>
                <a:sym typeface="Codec Pro"/>
              </a:rPr>
              <a:t>destinada a um aluno da graduação UFSC, que realiza </a:t>
            </a:r>
            <a:r>
              <a:rPr lang="en-US" sz="3052" b="true">
                <a:solidFill>
                  <a:srgbClr val="000000"/>
                </a:solidFill>
                <a:latin typeface="Codec Pro Bold"/>
                <a:ea typeface="Codec Pro Bold"/>
                <a:cs typeface="Codec Pro Bold"/>
                <a:sym typeface="Codec Pro Bold"/>
              </a:rPr>
              <a:t>uma média de cinco atendimentos por semana (somando ambulatório e internações).</a:t>
            </a:r>
            <a:r>
              <a:rPr lang="en-US" sz="3052">
                <a:solidFill>
                  <a:srgbClr val="000000"/>
                </a:solidFill>
                <a:latin typeface="Codec Pro"/>
                <a:ea typeface="Codec Pro"/>
                <a:cs typeface="Codec Pro"/>
                <a:sym typeface="Codec Pro"/>
              </a:rPr>
              <a:t> Ao longo do ano de 2024, </a:t>
            </a:r>
            <a:r>
              <a:rPr lang="en-US" sz="3052" b="true">
                <a:solidFill>
                  <a:srgbClr val="000000"/>
                </a:solidFill>
                <a:latin typeface="Codec Pro Bold"/>
                <a:ea typeface="Codec Pro Bold"/>
                <a:cs typeface="Codec Pro Bold"/>
                <a:sym typeface="Codec Pro Bold"/>
              </a:rPr>
              <a:t>efetivou-se 86 postagens no Instagram, 247 seguidores, oito materiais educativos digitais compartilhados com os pacientes/ seguidores, além de trabalhos em eventos científicos.</a:t>
            </a:r>
          </a:p>
        </p:txBody>
      </p:sp>
      <p:grpSp>
        <p:nvGrpSpPr>
          <p:cNvPr name="Group 3" id="3"/>
          <p:cNvGrpSpPr/>
          <p:nvPr/>
        </p:nvGrpSpPr>
        <p:grpSpPr>
          <a:xfrm rot="0">
            <a:off x="11032854" y="2052675"/>
            <a:ext cx="4426429" cy="5002390"/>
            <a:chOff x="0" y="0"/>
            <a:chExt cx="812800" cy="918560"/>
          </a:xfrm>
        </p:grpSpPr>
        <p:sp>
          <p:nvSpPr>
            <p:cNvPr name="Freeform 4" id="4"/>
            <p:cNvSpPr/>
            <p:nvPr/>
          </p:nvSpPr>
          <p:spPr>
            <a:xfrm flipH="false" flipV="false" rot="0">
              <a:off x="0" y="0"/>
              <a:ext cx="812800" cy="918560"/>
            </a:xfrm>
            <a:custGeom>
              <a:avLst/>
              <a:gdLst/>
              <a:ahLst/>
              <a:cxnLst/>
              <a:rect r="r" b="b" t="t" l="l"/>
              <a:pathLst>
                <a:path h="918560" w="812800">
                  <a:moveTo>
                    <a:pt x="40227" y="0"/>
                  </a:moveTo>
                  <a:lnTo>
                    <a:pt x="772573" y="0"/>
                  </a:lnTo>
                  <a:cubicBezTo>
                    <a:pt x="783241" y="0"/>
                    <a:pt x="793474" y="4238"/>
                    <a:pt x="801018" y="11782"/>
                  </a:cubicBezTo>
                  <a:cubicBezTo>
                    <a:pt x="808562" y="19326"/>
                    <a:pt x="812800" y="29558"/>
                    <a:pt x="812800" y="40227"/>
                  </a:cubicBezTo>
                  <a:lnTo>
                    <a:pt x="812800" y="878333"/>
                  </a:lnTo>
                  <a:cubicBezTo>
                    <a:pt x="812800" y="900550"/>
                    <a:pt x="794790" y="918560"/>
                    <a:pt x="772573" y="918560"/>
                  </a:cubicBezTo>
                  <a:lnTo>
                    <a:pt x="40227" y="918560"/>
                  </a:lnTo>
                  <a:cubicBezTo>
                    <a:pt x="29558" y="918560"/>
                    <a:pt x="19326" y="914322"/>
                    <a:pt x="11782" y="906778"/>
                  </a:cubicBezTo>
                  <a:cubicBezTo>
                    <a:pt x="4238" y="899234"/>
                    <a:pt x="0" y="889002"/>
                    <a:pt x="0" y="878333"/>
                  </a:cubicBezTo>
                  <a:lnTo>
                    <a:pt x="0" y="40227"/>
                  </a:lnTo>
                  <a:cubicBezTo>
                    <a:pt x="0" y="29558"/>
                    <a:pt x="4238" y="19326"/>
                    <a:pt x="11782" y="11782"/>
                  </a:cubicBezTo>
                  <a:cubicBezTo>
                    <a:pt x="19326" y="4238"/>
                    <a:pt x="29558" y="0"/>
                    <a:pt x="40227" y="0"/>
                  </a:cubicBezTo>
                  <a:close/>
                </a:path>
              </a:pathLst>
            </a:custGeom>
            <a:blipFill>
              <a:blip r:embed="rId2"/>
              <a:stretch>
                <a:fillRect l="0" t="-33674" r="0" b="-33674"/>
              </a:stretch>
            </a:blipFill>
          </p:spPr>
        </p:sp>
      </p:grpSp>
      <p:grpSp>
        <p:nvGrpSpPr>
          <p:cNvPr name="Group 5" id="5"/>
          <p:cNvGrpSpPr/>
          <p:nvPr/>
        </p:nvGrpSpPr>
        <p:grpSpPr>
          <a:xfrm rot="0">
            <a:off x="13744161" y="4553870"/>
            <a:ext cx="4237848" cy="5442727"/>
            <a:chOff x="0" y="0"/>
            <a:chExt cx="812800" cy="1043890"/>
          </a:xfrm>
        </p:grpSpPr>
        <p:sp>
          <p:nvSpPr>
            <p:cNvPr name="Freeform 6" id="6"/>
            <p:cNvSpPr/>
            <p:nvPr/>
          </p:nvSpPr>
          <p:spPr>
            <a:xfrm flipH="false" flipV="false" rot="0">
              <a:off x="0" y="0"/>
              <a:ext cx="812800" cy="1043890"/>
            </a:xfrm>
            <a:custGeom>
              <a:avLst/>
              <a:gdLst/>
              <a:ahLst/>
              <a:cxnLst/>
              <a:rect r="r" b="b" t="t" l="l"/>
              <a:pathLst>
                <a:path h="1043890" w="812800">
                  <a:moveTo>
                    <a:pt x="42018" y="0"/>
                  </a:moveTo>
                  <a:lnTo>
                    <a:pt x="770782" y="0"/>
                  </a:lnTo>
                  <a:cubicBezTo>
                    <a:pt x="793988" y="0"/>
                    <a:pt x="812800" y="18812"/>
                    <a:pt x="812800" y="42018"/>
                  </a:cubicBezTo>
                  <a:lnTo>
                    <a:pt x="812800" y="1001873"/>
                  </a:lnTo>
                  <a:cubicBezTo>
                    <a:pt x="812800" y="1025078"/>
                    <a:pt x="793988" y="1043890"/>
                    <a:pt x="770782" y="1043890"/>
                  </a:cubicBezTo>
                  <a:lnTo>
                    <a:pt x="42018" y="1043890"/>
                  </a:lnTo>
                  <a:cubicBezTo>
                    <a:pt x="18812" y="1043890"/>
                    <a:pt x="0" y="1025078"/>
                    <a:pt x="0" y="1001873"/>
                  </a:cubicBezTo>
                  <a:lnTo>
                    <a:pt x="0" y="42018"/>
                  </a:lnTo>
                  <a:cubicBezTo>
                    <a:pt x="0" y="18812"/>
                    <a:pt x="18812" y="0"/>
                    <a:pt x="42018" y="0"/>
                  </a:cubicBezTo>
                  <a:close/>
                </a:path>
              </a:pathLst>
            </a:custGeom>
            <a:blipFill>
              <a:blip r:embed="rId3"/>
              <a:stretch>
                <a:fillRect l="0" t="-13821" r="0" b="-13821"/>
              </a:stretch>
            </a:blipFill>
          </p:spPr>
        </p:sp>
      </p:grpSp>
      <p:sp>
        <p:nvSpPr>
          <p:cNvPr name="TextBox 7" id="7"/>
          <p:cNvSpPr txBox="true"/>
          <p:nvPr/>
        </p:nvSpPr>
        <p:spPr>
          <a:xfrm rot="0">
            <a:off x="6840475" y="317393"/>
            <a:ext cx="4192380" cy="1203538"/>
          </a:xfrm>
          <a:prstGeom prst="rect">
            <a:avLst/>
          </a:prstGeom>
        </p:spPr>
        <p:txBody>
          <a:bodyPr anchor="t" rtlCol="false" tIns="0" lIns="0" bIns="0" rIns="0">
            <a:spAutoFit/>
          </a:bodyPr>
          <a:lstStyle/>
          <a:p>
            <a:pPr algn="ctr">
              <a:lnSpc>
                <a:spcPts val="9088"/>
              </a:lnSpc>
            </a:pPr>
            <a:r>
              <a:rPr lang="en-US" sz="6492" b="true">
                <a:solidFill>
                  <a:srgbClr val="000000"/>
                </a:solidFill>
                <a:latin typeface="Codec Pro Bold"/>
                <a:ea typeface="Codec Pro Bold"/>
                <a:cs typeface="Codec Pro Bold"/>
                <a:sym typeface="Codec Pro Bold"/>
              </a:rPr>
              <a:t>Conclusão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7"/>
        </a:solidFill>
      </p:bgPr>
    </p:bg>
    <p:spTree>
      <p:nvGrpSpPr>
        <p:cNvPr id="1" name=""/>
        <p:cNvGrpSpPr/>
        <p:nvPr/>
      </p:nvGrpSpPr>
      <p:grpSpPr>
        <a:xfrm>
          <a:off x="0" y="0"/>
          <a:ext cx="0" cy="0"/>
          <a:chOff x="0" y="0"/>
          <a:chExt cx="0" cy="0"/>
        </a:xfrm>
      </p:grpSpPr>
      <p:sp>
        <p:nvSpPr>
          <p:cNvPr name="TextBox 2" id="2"/>
          <p:cNvSpPr txBox="true"/>
          <p:nvPr/>
        </p:nvSpPr>
        <p:spPr>
          <a:xfrm rot="0">
            <a:off x="948611" y="2817852"/>
            <a:ext cx="16310689" cy="6874078"/>
          </a:xfrm>
          <a:prstGeom prst="rect">
            <a:avLst/>
          </a:prstGeom>
        </p:spPr>
        <p:txBody>
          <a:bodyPr anchor="t" rtlCol="false" tIns="0" lIns="0" bIns="0" rIns="0">
            <a:spAutoFit/>
          </a:bodyPr>
          <a:lstStyle/>
          <a:p>
            <a:pPr algn="ctr">
              <a:lnSpc>
                <a:spcPts val="4363"/>
              </a:lnSpc>
              <a:spcBef>
                <a:spcPct val="0"/>
              </a:spcBef>
            </a:pPr>
            <a:r>
              <a:rPr lang="en-US" b="true" sz="3117">
                <a:solidFill>
                  <a:srgbClr val="000000"/>
                </a:solidFill>
                <a:latin typeface="Codec Pro Bold"/>
                <a:ea typeface="Codec Pro Bold"/>
                <a:cs typeface="Codec Pro Bold"/>
                <a:sym typeface="Codec Pro Bold"/>
              </a:rPr>
              <a:t>Referências</a:t>
            </a:r>
          </a:p>
          <a:p>
            <a:pPr algn="ctr">
              <a:lnSpc>
                <a:spcPts val="3313"/>
              </a:lnSpc>
              <a:spcBef>
                <a:spcPct val="0"/>
              </a:spcBef>
            </a:pPr>
            <a:r>
              <a:rPr lang="en-US" sz="2366">
                <a:solidFill>
                  <a:srgbClr val="000000"/>
                </a:solidFill>
                <a:latin typeface="Codec Pro"/>
                <a:ea typeface="Codec Pro"/>
                <a:cs typeface="Codec Pro"/>
                <a:sym typeface="Codec Pro"/>
              </a:rPr>
              <a:t>MALTA, Deborah Carvalho, et al. Diabetes autorreferido e fatores associados na população adulta brasileira: Pesquisa Nacional de Saúde, 2019. </a:t>
            </a:r>
            <a:r>
              <a:rPr lang="en-US" b="true" sz="2366">
                <a:solidFill>
                  <a:srgbClr val="000000"/>
                </a:solidFill>
                <a:latin typeface="Codec Pro Bold"/>
                <a:ea typeface="Codec Pro Bold"/>
                <a:cs typeface="Codec Pro Bold"/>
                <a:sym typeface="Codec Pro Bold"/>
              </a:rPr>
              <a:t>Ciência coletiva [online],</a:t>
            </a:r>
            <a:r>
              <a:rPr lang="en-US" sz="2366">
                <a:solidFill>
                  <a:srgbClr val="000000"/>
                </a:solidFill>
                <a:latin typeface="Codec Pro"/>
                <a:ea typeface="Codec Pro"/>
                <a:cs typeface="Codec Pro"/>
                <a:sym typeface="Codec Pro"/>
              </a:rPr>
              <a:t> 2022, vol. 27, n. 7, pg. 2643-2653. Disponível em: https://www.scielo.br/j/csc/a/FC39MrV7mL43ZNgTDjjtfgB/?format=pdf&amp;lang=pt </a:t>
            </a:r>
          </a:p>
          <a:p>
            <a:pPr algn="ctr">
              <a:lnSpc>
                <a:spcPts val="3313"/>
              </a:lnSpc>
              <a:spcBef>
                <a:spcPct val="0"/>
              </a:spcBef>
            </a:pPr>
          </a:p>
          <a:p>
            <a:pPr algn="ctr">
              <a:lnSpc>
                <a:spcPts val="3313"/>
              </a:lnSpc>
              <a:spcBef>
                <a:spcPct val="0"/>
              </a:spcBef>
            </a:pPr>
            <a:r>
              <a:rPr lang="en-US" sz="2366">
                <a:solidFill>
                  <a:srgbClr val="000000"/>
                </a:solidFill>
                <a:latin typeface="Codec Pro"/>
                <a:ea typeface="Codec Pro"/>
                <a:cs typeface="Codec Pro"/>
                <a:sym typeface="Codec Pro"/>
              </a:rPr>
              <a:t>SANTOS, Elenalda Ferreira dos, et al. Exame do pé diabético: fatores de risco de ulceração em pacientes com diabetes mellitus. </a:t>
            </a:r>
            <a:r>
              <a:rPr lang="en-US" b="true" sz="2366">
                <a:solidFill>
                  <a:srgbClr val="000000"/>
                </a:solidFill>
                <a:latin typeface="Codec Pro Bold"/>
                <a:ea typeface="Codec Pro Bold"/>
                <a:cs typeface="Codec Pro Bold"/>
                <a:sym typeface="Codec Pro Bold"/>
              </a:rPr>
              <a:t>Revista Baiana de Enfermagem</a:t>
            </a:r>
            <a:r>
              <a:rPr lang="en-US" sz="2366">
                <a:solidFill>
                  <a:srgbClr val="000000"/>
                </a:solidFill>
                <a:latin typeface="Codec Pro"/>
                <a:ea typeface="Codec Pro"/>
                <a:cs typeface="Codec Pro"/>
                <a:sym typeface="Codec Pro"/>
              </a:rPr>
              <a:t>, 2023,  vol. 37, pg. 1-13. Disponível em: https://periodicos.ufba.br/index.php/enfermagem/article/view/51986/33336 </a:t>
            </a:r>
          </a:p>
          <a:p>
            <a:pPr algn="ctr">
              <a:lnSpc>
                <a:spcPts val="3313"/>
              </a:lnSpc>
              <a:spcBef>
                <a:spcPct val="0"/>
              </a:spcBef>
            </a:pPr>
          </a:p>
          <a:p>
            <a:pPr algn="ctr">
              <a:lnSpc>
                <a:spcPts val="3313"/>
              </a:lnSpc>
              <a:spcBef>
                <a:spcPct val="0"/>
              </a:spcBef>
            </a:pPr>
            <a:r>
              <a:rPr lang="en-US" sz="2366">
                <a:solidFill>
                  <a:srgbClr val="000000"/>
                </a:solidFill>
                <a:latin typeface="Codec Pro"/>
                <a:ea typeface="Codec Pro"/>
                <a:cs typeface="Codec Pro"/>
                <a:sym typeface="Codec Pro"/>
              </a:rPr>
              <a:t>TONACO, Luís Antônio Batista, et al. Conhecimento do diagnóstico, tratamento e controle do diabetes mellitus no Brasil. </a:t>
            </a:r>
            <a:r>
              <a:rPr lang="en-US" b="true" sz="2366">
                <a:solidFill>
                  <a:srgbClr val="000000"/>
                </a:solidFill>
                <a:latin typeface="Codec Pro Bold"/>
                <a:ea typeface="Codec Pro Bold"/>
                <a:cs typeface="Codec Pro Bold"/>
                <a:sym typeface="Codec Pro Bold"/>
              </a:rPr>
              <a:t>Revista de Saúde Pública,</a:t>
            </a:r>
            <a:r>
              <a:rPr lang="en-US" sz="2366">
                <a:solidFill>
                  <a:srgbClr val="000000"/>
                </a:solidFill>
                <a:latin typeface="Codec Pro"/>
                <a:ea typeface="Codec Pro"/>
                <a:cs typeface="Codec Pro"/>
                <a:sym typeface="Codec Pro"/>
              </a:rPr>
              <a:t> 2023, pg. 57-75. Disponível em: https://www.revistas.usp.br/rsp/article/view/219267</a:t>
            </a:r>
          </a:p>
          <a:p>
            <a:pPr algn="ctr">
              <a:lnSpc>
                <a:spcPts val="3313"/>
              </a:lnSpc>
              <a:spcBef>
                <a:spcPct val="0"/>
              </a:spcBef>
            </a:pPr>
          </a:p>
          <a:p>
            <a:pPr algn="ctr">
              <a:lnSpc>
                <a:spcPts val="3313"/>
              </a:lnSpc>
              <a:spcBef>
                <a:spcPct val="0"/>
              </a:spcBef>
            </a:pPr>
            <a:r>
              <a:rPr lang="en-US" sz="2366">
                <a:solidFill>
                  <a:srgbClr val="000000"/>
                </a:solidFill>
                <a:latin typeface="Codec Pro"/>
                <a:ea typeface="Codec Pro"/>
                <a:cs typeface="Codec Pro"/>
                <a:sym typeface="Codec Pro"/>
              </a:rPr>
              <a:t>Sociedade Brasileira de Diabetes (SBD). </a:t>
            </a:r>
            <a:r>
              <a:rPr lang="en-US" b="true" sz="2366">
                <a:solidFill>
                  <a:srgbClr val="000000"/>
                </a:solidFill>
                <a:latin typeface="Codec Pro Bold"/>
                <a:ea typeface="Codec Pro Bold"/>
                <a:cs typeface="Codec Pro Bold"/>
                <a:sym typeface="Codec Pro Bold"/>
              </a:rPr>
              <a:t>Diretrizes da Sociedade Brasileira de Diabetes – 2024.</a:t>
            </a:r>
            <a:r>
              <a:rPr lang="en-US" sz="2366">
                <a:solidFill>
                  <a:srgbClr val="000000"/>
                </a:solidFill>
                <a:latin typeface="Codec Pro"/>
                <a:ea typeface="Codec Pro"/>
                <a:cs typeface="Codec Pro"/>
                <a:sym typeface="Codec Pro"/>
              </a:rPr>
              <a:t> Disponível em: https://diretriz.diabetes.org.br</a:t>
            </a:r>
          </a:p>
          <a:p>
            <a:pPr algn="ctr">
              <a:lnSpc>
                <a:spcPts val="3313"/>
              </a:lnSpc>
              <a:spcBef>
                <a:spcPct val="0"/>
              </a:spcBef>
            </a:pPr>
          </a:p>
        </p:txBody>
      </p:sp>
      <p:sp>
        <p:nvSpPr>
          <p:cNvPr name="Freeform 3" id="3"/>
          <p:cNvSpPr/>
          <p:nvPr/>
        </p:nvSpPr>
        <p:spPr>
          <a:xfrm flipH="false" flipV="false" rot="0">
            <a:off x="3144124" y="611614"/>
            <a:ext cx="1564866" cy="1393293"/>
          </a:xfrm>
          <a:custGeom>
            <a:avLst/>
            <a:gdLst/>
            <a:ahLst/>
            <a:cxnLst/>
            <a:rect r="r" b="b" t="t" l="l"/>
            <a:pathLst>
              <a:path h="1393293" w="1564866">
                <a:moveTo>
                  <a:pt x="0" y="0"/>
                </a:moveTo>
                <a:lnTo>
                  <a:pt x="1564866" y="0"/>
                </a:lnTo>
                <a:lnTo>
                  <a:pt x="1564866" y="1393293"/>
                </a:lnTo>
                <a:lnTo>
                  <a:pt x="0" y="1393293"/>
                </a:lnTo>
                <a:lnTo>
                  <a:pt x="0" y="0"/>
                </a:lnTo>
                <a:close/>
              </a:path>
            </a:pathLst>
          </a:custGeom>
          <a:blipFill>
            <a:blip r:embed="rId2"/>
            <a:stretch>
              <a:fillRect l="0" t="0" r="0" b="0"/>
            </a:stretch>
          </a:blipFill>
        </p:spPr>
      </p:sp>
      <p:sp>
        <p:nvSpPr>
          <p:cNvPr name="Freeform 4" id="4"/>
          <p:cNvSpPr/>
          <p:nvPr/>
        </p:nvSpPr>
        <p:spPr>
          <a:xfrm flipH="false" flipV="false" rot="0">
            <a:off x="4823290" y="958284"/>
            <a:ext cx="3515625" cy="1046623"/>
          </a:xfrm>
          <a:custGeom>
            <a:avLst/>
            <a:gdLst/>
            <a:ahLst/>
            <a:cxnLst/>
            <a:rect r="r" b="b" t="t" l="l"/>
            <a:pathLst>
              <a:path h="1046623" w="3515625">
                <a:moveTo>
                  <a:pt x="0" y="0"/>
                </a:moveTo>
                <a:lnTo>
                  <a:pt x="3515624" y="0"/>
                </a:lnTo>
                <a:lnTo>
                  <a:pt x="3515624" y="1046623"/>
                </a:lnTo>
                <a:lnTo>
                  <a:pt x="0" y="1046623"/>
                </a:lnTo>
                <a:lnTo>
                  <a:pt x="0" y="0"/>
                </a:lnTo>
                <a:close/>
              </a:path>
            </a:pathLst>
          </a:custGeom>
          <a:blipFill>
            <a:blip r:embed="rId3"/>
            <a:stretch>
              <a:fillRect l="-5782" t="-77353" r="-5627" b="-74591"/>
            </a:stretch>
          </a:blipFill>
        </p:spPr>
      </p:sp>
      <p:sp>
        <p:nvSpPr>
          <p:cNvPr name="Freeform 5" id="5"/>
          <p:cNvSpPr/>
          <p:nvPr/>
        </p:nvSpPr>
        <p:spPr>
          <a:xfrm flipH="false" flipV="false" rot="0">
            <a:off x="1766837" y="266998"/>
            <a:ext cx="1260708" cy="1737909"/>
          </a:xfrm>
          <a:custGeom>
            <a:avLst/>
            <a:gdLst/>
            <a:ahLst/>
            <a:cxnLst/>
            <a:rect r="r" b="b" t="t" l="l"/>
            <a:pathLst>
              <a:path h="1737909" w="1260708">
                <a:moveTo>
                  <a:pt x="0" y="0"/>
                </a:moveTo>
                <a:lnTo>
                  <a:pt x="1260707" y="0"/>
                </a:lnTo>
                <a:lnTo>
                  <a:pt x="1260707" y="1737909"/>
                </a:lnTo>
                <a:lnTo>
                  <a:pt x="0" y="1737909"/>
                </a:lnTo>
                <a:lnTo>
                  <a:pt x="0" y="0"/>
                </a:lnTo>
                <a:close/>
              </a:path>
            </a:pathLst>
          </a:custGeom>
          <a:blipFill>
            <a:blip r:embed="rId4"/>
            <a:stretch>
              <a:fillRect l="0" t="0" r="0" b="0"/>
            </a:stretch>
          </a:blipFill>
        </p:spPr>
      </p:sp>
      <p:sp>
        <p:nvSpPr>
          <p:cNvPr name="TextBox 6" id="6"/>
          <p:cNvSpPr txBox="true"/>
          <p:nvPr/>
        </p:nvSpPr>
        <p:spPr>
          <a:xfrm rot="0">
            <a:off x="8613019" y="669938"/>
            <a:ext cx="8234586" cy="1387994"/>
          </a:xfrm>
          <a:prstGeom prst="rect">
            <a:avLst/>
          </a:prstGeom>
        </p:spPr>
        <p:txBody>
          <a:bodyPr anchor="t" rtlCol="false" tIns="0" lIns="0" bIns="0" rIns="0">
            <a:spAutoFit/>
          </a:bodyPr>
          <a:lstStyle/>
          <a:p>
            <a:pPr algn="ctr">
              <a:lnSpc>
                <a:spcPts val="5396"/>
              </a:lnSpc>
            </a:pPr>
            <a:r>
              <a:rPr lang="en-US" sz="3854" b="true">
                <a:solidFill>
                  <a:srgbClr val="545454">
                    <a:alpha val="80000"/>
                  </a:srgbClr>
                </a:solidFill>
                <a:latin typeface="Codec Pro Bold"/>
                <a:ea typeface="Codec Pro Bold"/>
                <a:cs typeface="Codec Pro Bold"/>
                <a:sym typeface="Codec Pro Bold"/>
              </a:rPr>
              <a:t>II Encontro de Boas Práticas no HU-UFSC/EBSERH</a:t>
            </a:r>
          </a:p>
        </p:txBody>
      </p:sp>
      <p:sp>
        <p:nvSpPr>
          <p:cNvPr name="AutoShape 7" id="7"/>
          <p:cNvSpPr/>
          <p:nvPr/>
        </p:nvSpPr>
        <p:spPr>
          <a:xfrm>
            <a:off x="8470144" y="611614"/>
            <a:ext cx="0" cy="1584966"/>
          </a:xfrm>
          <a:prstGeom prst="line">
            <a:avLst/>
          </a:prstGeom>
          <a:ln cap="flat" w="19050">
            <a:solidFill>
              <a:srgbClr val="010101">
                <a:alpha val="69804"/>
              </a:srgbClr>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DAGXfpgp_bk</dc:identifier>
  <dcterms:modified xsi:type="dcterms:W3CDTF">2011-08-01T06:04:30Z</dcterms:modified>
  <cp:revision>1</cp:revision>
  <dc:title>II Encontro de HU-UFSC/EBSERH</dc:title>
</cp:coreProperties>
</file>