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0287000"/>
  <p:notesSz cx="6858000" cy="9144000"/>
  <p:embeddedFontLst>
    <p:embeddedFont>
      <p:font typeface="Clear Sans" panose="020B0503030202020304" pitchFamily="34" charset="0"/>
      <p:regular r:id="rId12"/>
    </p:embeddedFont>
    <p:embeddedFont>
      <p:font typeface="Clear Sans Bold" panose="020B0803030202020304" pitchFamily="34" charset="0"/>
      <p:regular r:id="rId13"/>
    </p:embeddedFont>
    <p:embeddedFont>
      <p:font typeface="Oswald" panose="02000000000000000000" pitchFamily="2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font" Target="fonts/font2.fntdata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font" Target="fonts/font1.fntdata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font" Target="fonts/font3.fntdata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7.svg" /><Relationship Id="rId4" Type="http://schemas.openxmlformats.org/officeDocument/2006/relationships/image" Target="../media/image6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5.sv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9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332922"/>
            <a:ext cx="12490239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>
            <a:off x="5220983" y="914400"/>
            <a:ext cx="12038317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 flipV="1">
            <a:off x="1028700" y="7211074"/>
            <a:ext cx="0" cy="2131373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flipV="1">
            <a:off x="17259300" y="895350"/>
            <a:ext cx="0" cy="2131373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Freeform 6"/>
          <p:cNvSpPr/>
          <p:nvPr/>
        </p:nvSpPr>
        <p:spPr>
          <a:xfrm>
            <a:off x="1190345" y="1308098"/>
            <a:ext cx="7362116" cy="1222226"/>
          </a:xfrm>
          <a:custGeom>
            <a:avLst/>
            <a:gdLst/>
            <a:ahLst/>
            <a:cxnLst/>
            <a:rect l="l" t="t" r="r" b="b"/>
            <a:pathLst>
              <a:path w="7362116" h="1222226">
                <a:moveTo>
                  <a:pt x="0" y="0"/>
                </a:moveTo>
                <a:lnTo>
                  <a:pt x="7362116" y="0"/>
                </a:lnTo>
                <a:lnTo>
                  <a:pt x="7362116" y="1222227"/>
                </a:lnTo>
                <a:lnTo>
                  <a:pt x="0" y="12222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2167579" y="3893350"/>
            <a:ext cx="13952842" cy="4057497"/>
            <a:chOff x="0" y="0"/>
            <a:chExt cx="18603789" cy="5409996"/>
          </a:xfrm>
        </p:grpSpPr>
        <p:sp>
          <p:nvSpPr>
            <p:cNvPr id="8" name="TextBox 8"/>
            <p:cNvSpPr txBox="1"/>
            <p:nvPr/>
          </p:nvSpPr>
          <p:spPr>
            <a:xfrm>
              <a:off x="0" y="57150"/>
              <a:ext cx="18603789" cy="33699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6577"/>
                </a:lnSpc>
              </a:pPr>
              <a:r>
                <a:rPr lang="en-US" sz="6034" spc="681">
                  <a:solidFill>
                    <a:srgbClr val="000000"/>
                  </a:solidFill>
                  <a:latin typeface="Oswald"/>
                  <a:ea typeface="Oswald"/>
                  <a:cs typeface="Oswald"/>
                  <a:sym typeface="Oswald"/>
                </a:rPr>
                <a:t>EXPERIÊNCIA DE UM ESTÁGIO SUPERVISIONADO DE GESTÃO EM ENFERMAGEM NA CLÍNICA MÉDICA 1.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765518" y="4258952"/>
              <a:ext cx="16653652" cy="1151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279"/>
                </a:lnSpc>
              </a:pPr>
              <a:r>
                <a:rPr lang="en-US" sz="5199">
                  <a:solidFill>
                    <a:srgbClr val="000000"/>
                  </a:solidFill>
                  <a:latin typeface="Clear Sans"/>
                  <a:ea typeface="Clear Sans"/>
                  <a:cs typeface="Clear Sans"/>
                  <a:sym typeface="Clear Sans"/>
                </a:rPr>
                <a:t>Acad. Enf. Guilherme R. Alfa </a:t>
              </a:r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8763189" y="1387399"/>
            <a:ext cx="8266333" cy="796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  <a:spcBef>
                <a:spcPct val="0"/>
              </a:spcBef>
            </a:pPr>
            <a:r>
              <a:rPr lang="en-US" sz="35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II Encontro de Boas Práticas no HU-UFSC/EBSERH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1047807" y="864023"/>
            <a:ext cx="176345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>
            <a:off x="1047750" y="844974"/>
            <a:ext cx="57" cy="14729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Freeform 4"/>
          <p:cNvSpPr/>
          <p:nvPr/>
        </p:nvSpPr>
        <p:spPr>
          <a:xfrm rot="5400000">
            <a:off x="14141550" y="6149508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5732642" y="1316461"/>
            <a:ext cx="6822716" cy="85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REFERÊNCIAS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508395" y="2827769"/>
            <a:ext cx="15574294" cy="297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5999"/>
              </a:lnSpc>
              <a:spcBef>
                <a:spcPct val="0"/>
              </a:spcBef>
            </a:pPr>
            <a:r>
              <a:rPr lang="en-US" sz="39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PASCOAL, Matheus Mendes; SOUZA, Vanieli de. A IMPORTÂNCIA DO ESTÁGIO SUPERVISIONADO NA FORMAÇÃO DO PROFISSIONAL DE ENFERMAGEM. Revista Ibero-Americana de Humanidades, Ciências e Educação, [S.L.], v. 7, n. 6, p. 536-553, 30 jun. 2021.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838378" y="7875478"/>
            <a:ext cx="3478322" cy="3478322"/>
          </a:xfrm>
          <a:custGeom>
            <a:avLst/>
            <a:gdLst/>
            <a:ahLst/>
            <a:cxnLst/>
            <a:rect l="l" t="t" r="r" b="b"/>
            <a:pathLst>
              <a:path w="3478322" h="3478322">
                <a:moveTo>
                  <a:pt x="0" y="0"/>
                </a:moveTo>
                <a:lnTo>
                  <a:pt x="3478322" y="0"/>
                </a:lnTo>
                <a:lnTo>
                  <a:pt x="3478322" y="3478322"/>
                </a:lnTo>
                <a:lnTo>
                  <a:pt x="0" y="347832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AutoShape 3"/>
          <p:cNvSpPr/>
          <p:nvPr/>
        </p:nvSpPr>
        <p:spPr>
          <a:xfrm rot="5400000">
            <a:off x="-4972522" y="3239142"/>
            <a:ext cx="12038317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>
            <a:off x="1028700" y="9286875"/>
            <a:ext cx="213137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TextBox 5"/>
          <p:cNvSpPr txBox="1"/>
          <p:nvPr/>
        </p:nvSpPr>
        <p:spPr>
          <a:xfrm>
            <a:off x="6268092" y="1123950"/>
            <a:ext cx="5751817" cy="85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IDENTIFICAÇÃO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681944" y="2871438"/>
            <a:ext cx="2390775" cy="5702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59"/>
              </a:lnSpc>
            </a:pPr>
            <a:r>
              <a:rPr lang="en-US" sz="3999" spc="45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UNIDADE: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072719" y="2640933"/>
            <a:ext cx="9222700" cy="11563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3500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Clínica Médica 1, Hospital Universitário Polydoro Ernani de São Thiago (HU/EBSERH)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681944" y="4192873"/>
            <a:ext cx="2390775" cy="5702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59"/>
              </a:lnSpc>
            </a:pPr>
            <a:r>
              <a:rPr lang="en-US" sz="3999" spc="45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EIXO: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06935" y="4168743"/>
            <a:ext cx="5838949" cy="575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3500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Ensino, pesquisa e extensão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81944" y="5220303"/>
            <a:ext cx="4654561" cy="5702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359"/>
              </a:lnSpc>
            </a:pPr>
            <a:r>
              <a:rPr lang="en-US" sz="3999" spc="45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AUTOR PRINCIPAL: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187269" y="5215223"/>
            <a:ext cx="4237115" cy="575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3500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Guilherme R. Alfa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81944" y="6266783"/>
            <a:ext cx="4505325" cy="5702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359"/>
              </a:lnSpc>
            </a:pPr>
            <a:r>
              <a:rPr lang="en-US" sz="3999" spc="45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CO-AUTORES: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976744" y="6181058"/>
            <a:ext cx="7738279" cy="23183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620"/>
              </a:lnSpc>
            </a:pPr>
            <a:r>
              <a:rPr lang="en-US" sz="3500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Vitoria Carolina da Silveira, </a:t>
            </a:r>
          </a:p>
          <a:p>
            <a:pPr algn="l">
              <a:lnSpc>
                <a:spcPts val="4620"/>
              </a:lnSpc>
            </a:pPr>
            <a:r>
              <a:rPr lang="en-US" sz="3500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Gabriela Marcellino de Melo Lanzoni, </a:t>
            </a:r>
          </a:p>
          <a:p>
            <a:pPr algn="l">
              <a:lnSpc>
                <a:spcPts val="4620"/>
              </a:lnSpc>
            </a:pPr>
            <a:r>
              <a:rPr lang="en-US" sz="3500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Denise Przylynski Castro, </a:t>
            </a:r>
          </a:p>
          <a:p>
            <a:pPr algn="l">
              <a:lnSpc>
                <a:spcPts val="4620"/>
              </a:lnSpc>
            </a:pPr>
            <a:r>
              <a:rPr lang="en-US" sz="3500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Jeane Farias Silvestri Wechi.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63173" y="2892742"/>
            <a:ext cx="7896150" cy="2065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Este trabalho é um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relato de experiência</a:t>
            </a: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 do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estágio supervisionado</a:t>
            </a: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 de Gestão em Saúde do Curso de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Graduação de Enfermagem</a:t>
            </a: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 da Universidade Federal de Santa Catarina.</a:t>
            </a:r>
          </a:p>
        </p:txBody>
      </p:sp>
      <p:sp>
        <p:nvSpPr>
          <p:cNvPr id="3" name="AutoShape 3"/>
          <p:cNvSpPr/>
          <p:nvPr/>
        </p:nvSpPr>
        <p:spPr>
          <a:xfrm flipH="1">
            <a:off x="1047807" y="981075"/>
            <a:ext cx="176345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>
            <a:off x="1047750" y="962026"/>
            <a:ext cx="57" cy="14729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TextBox 5"/>
          <p:cNvSpPr txBox="1"/>
          <p:nvPr/>
        </p:nvSpPr>
        <p:spPr>
          <a:xfrm>
            <a:off x="6268092" y="1104900"/>
            <a:ext cx="5751817" cy="85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INTRODUÇÃO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268092" y="5308174"/>
            <a:ext cx="7896150" cy="1017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O estágio foi realizado no período de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02 de Outubro até 04 de Novembro. </a:t>
            </a:r>
          </a:p>
        </p:txBody>
      </p:sp>
      <p:sp>
        <p:nvSpPr>
          <p:cNvPr id="7" name="Freeform 7"/>
          <p:cNvSpPr/>
          <p:nvPr/>
        </p:nvSpPr>
        <p:spPr>
          <a:xfrm rot="5400000">
            <a:off x="14141550" y="6149508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3663173" y="6806457"/>
            <a:ext cx="7896150" cy="1541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O estágio trouxe como proposta o desenvolvimento de um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Plano de Atividade  de Estágio (PAE).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69969" y="2745822"/>
            <a:ext cx="7896150" cy="1541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Este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PAE </a:t>
            </a: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sugere que se faça uma intervenção no campo a partir das vivências cotidianas na unidade.</a:t>
            </a:r>
          </a:p>
        </p:txBody>
      </p:sp>
      <p:sp>
        <p:nvSpPr>
          <p:cNvPr id="3" name="AutoShape 3"/>
          <p:cNvSpPr/>
          <p:nvPr/>
        </p:nvSpPr>
        <p:spPr>
          <a:xfrm flipH="1">
            <a:off x="1047807" y="864023"/>
            <a:ext cx="176345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AutoShape 4"/>
          <p:cNvSpPr/>
          <p:nvPr/>
        </p:nvSpPr>
        <p:spPr>
          <a:xfrm>
            <a:off x="1047750" y="844974"/>
            <a:ext cx="57" cy="14729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TextBox 5"/>
          <p:cNvSpPr txBox="1"/>
          <p:nvPr/>
        </p:nvSpPr>
        <p:spPr>
          <a:xfrm>
            <a:off x="5469969" y="690562"/>
            <a:ext cx="7348062" cy="1684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DESENVOLVIMENTO DA EXPERIÊNCIA</a:t>
            </a:r>
          </a:p>
        </p:txBody>
      </p:sp>
      <p:sp>
        <p:nvSpPr>
          <p:cNvPr id="6" name="Freeform 6"/>
          <p:cNvSpPr/>
          <p:nvPr/>
        </p:nvSpPr>
        <p:spPr>
          <a:xfrm rot="5400000">
            <a:off x="14141550" y="6149508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5469969" y="6669405"/>
            <a:ext cx="7896150" cy="25888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Após essa avaliação inicial, somado a devolutivas dos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profissionais da unidade</a:t>
            </a: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, elencamos que o principal problema encontrado foi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a ausência de prescrição de enfermagem de alguns pacientes por períodos acima do preconizado.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663173" y="4657725"/>
            <a:ext cx="7896150" cy="1541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Nesse sentido, foi realizado o levantamento das principais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Fraquezas, Forças, Oportunidades e Ameaças</a:t>
            </a: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, por meio do modelo de Matriz SWOT.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1047807" y="864023"/>
            <a:ext cx="176345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>
            <a:off x="1047750" y="844974"/>
            <a:ext cx="57" cy="14729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Freeform 4"/>
          <p:cNvSpPr/>
          <p:nvPr/>
        </p:nvSpPr>
        <p:spPr>
          <a:xfrm rot="5400000">
            <a:off x="14141550" y="6149508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5" name="Group 5"/>
          <p:cNvGrpSpPr/>
          <p:nvPr/>
        </p:nvGrpSpPr>
        <p:grpSpPr>
          <a:xfrm>
            <a:off x="2773958" y="5024362"/>
            <a:ext cx="306111" cy="306111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2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5469969" y="690562"/>
            <a:ext cx="7348062" cy="1684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DESENVOLVIMENTO DA EXPERIÊNCIA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499761" y="4892620"/>
            <a:ext cx="10222138" cy="493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O sistema de informação utilizado não é muito intuitivo.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496935" y="3231336"/>
            <a:ext cx="12325079" cy="1017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Diante disso, buscamos investigar a </a:t>
            </a:r>
            <a:r>
              <a:rPr lang="en-US" sz="27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causa raiz do problema</a:t>
            </a: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 e tivemos as seguintes devolutivas: 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499761" y="5882389"/>
            <a:ext cx="11322254" cy="1017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Dificuldade para selecionar uma intervenção específica, visto que ela está atrelada a um determinado diagnóstico.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499761" y="7396034"/>
            <a:ext cx="11322254" cy="493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Presença de intervenções que não se aplicam ao contexto da unidade.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2773958" y="6257019"/>
            <a:ext cx="306111" cy="306111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2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2773958" y="7583317"/>
            <a:ext cx="306111" cy="306111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072"/>
                </a:lnSpc>
              </a:pPr>
              <a:endParaRPr/>
            </a:p>
          </p:txBody>
        </p:sp>
      </p:grpSp>
      <p:sp>
        <p:nvSpPr>
          <p:cNvPr id="19" name="Freeform 19"/>
          <p:cNvSpPr/>
          <p:nvPr/>
        </p:nvSpPr>
        <p:spPr>
          <a:xfrm rot="-430257">
            <a:off x="6770209" y="9409400"/>
            <a:ext cx="2000417" cy="565118"/>
          </a:xfrm>
          <a:custGeom>
            <a:avLst/>
            <a:gdLst/>
            <a:ahLst/>
            <a:cxnLst/>
            <a:rect l="l" t="t" r="r" b="b"/>
            <a:pathLst>
              <a:path w="2000417" h="565118">
                <a:moveTo>
                  <a:pt x="0" y="0"/>
                </a:moveTo>
                <a:lnTo>
                  <a:pt x="2000417" y="0"/>
                </a:lnTo>
                <a:lnTo>
                  <a:pt x="2000417" y="565118"/>
                </a:lnTo>
                <a:lnTo>
                  <a:pt x="0" y="5651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0" name="TextBox 20"/>
          <p:cNvSpPr txBox="1"/>
          <p:nvPr/>
        </p:nvSpPr>
        <p:spPr>
          <a:xfrm>
            <a:off x="3818962" y="9016533"/>
            <a:ext cx="3352640" cy="5785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42"/>
              </a:lnSpc>
            </a:pPr>
            <a:r>
              <a:rPr lang="en-US" sz="4075" spc="46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DIAGNÓSTICO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798074" y="9016533"/>
            <a:ext cx="3611938" cy="5785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42"/>
              </a:lnSpc>
            </a:pPr>
            <a:r>
              <a:rPr lang="en-US" sz="4075" spc="46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INTERVENÇÕES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651640" y="1447800"/>
            <a:ext cx="8984719" cy="1684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DISCUSSÃO DAS POTÊNCIAS E DESAFIOS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175540" y="4224125"/>
            <a:ext cx="9936920" cy="297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999"/>
              </a:lnSpc>
              <a:spcBef>
                <a:spcPct val="0"/>
              </a:spcBef>
            </a:pPr>
            <a:r>
              <a:rPr lang="en-US" sz="39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Frente a isso, desenvolvemos uma planilha elencando os principais </a:t>
            </a:r>
            <a:r>
              <a:rPr lang="en-US" sz="39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Diagnósticos</a:t>
            </a:r>
            <a:r>
              <a:rPr lang="en-US" sz="39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 utilizados na unidade e suas </a:t>
            </a:r>
            <a:r>
              <a:rPr lang="en-US" sz="3999" b="1">
                <a:solidFill>
                  <a:srgbClr val="000000"/>
                </a:solidFill>
                <a:latin typeface="Clear Sans Bold"/>
                <a:ea typeface="Clear Sans Bold"/>
                <a:cs typeface="Clear Sans Bold"/>
                <a:sym typeface="Clear Sans Bold"/>
              </a:rPr>
              <a:t>intervenções </a:t>
            </a:r>
            <a:r>
              <a:rPr lang="en-US" sz="39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prioritárias relacionadas</a:t>
            </a:r>
          </a:p>
        </p:txBody>
      </p:sp>
      <p:sp>
        <p:nvSpPr>
          <p:cNvPr id="4" name="AutoShape 4"/>
          <p:cNvSpPr/>
          <p:nvPr/>
        </p:nvSpPr>
        <p:spPr>
          <a:xfrm>
            <a:off x="5220983" y="914400"/>
            <a:ext cx="12038317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AutoShape 5"/>
          <p:cNvSpPr/>
          <p:nvPr/>
        </p:nvSpPr>
        <p:spPr>
          <a:xfrm flipV="1">
            <a:off x="17259300" y="895350"/>
            <a:ext cx="0" cy="2131373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Freeform 6"/>
          <p:cNvSpPr/>
          <p:nvPr/>
        </p:nvSpPr>
        <p:spPr>
          <a:xfrm rot="-10800000">
            <a:off x="5831" y="6126816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1047807" y="864023"/>
            <a:ext cx="176345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>
            <a:off x="1047750" y="844974"/>
            <a:ext cx="57" cy="14729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Freeform 4"/>
          <p:cNvSpPr/>
          <p:nvPr/>
        </p:nvSpPr>
        <p:spPr>
          <a:xfrm>
            <a:off x="1973467" y="2654892"/>
            <a:ext cx="14341067" cy="5808132"/>
          </a:xfrm>
          <a:custGeom>
            <a:avLst/>
            <a:gdLst/>
            <a:ahLst/>
            <a:cxnLst/>
            <a:rect l="l" t="t" r="r" b="b"/>
            <a:pathLst>
              <a:path w="14341067" h="5808132">
                <a:moveTo>
                  <a:pt x="0" y="0"/>
                </a:moveTo>
                <a:lnTo>
                  <a:pt x="14341066" y="0"/>
                </a:lnTo>
                <a:lnTo>
                  <a:pt x="14341066" y="5808132"/>
                </a:lnTo>
                <a:lnTo>
                  <a:pt x="0" y="58081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5732642" y="690562"/>
            <a:ext cx="6822716" cy="1684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CAPA DO PRODUTO FINAL</a:t>
            </a:r>
          </a:p>
        </p:txBody>
      </p:sp>
      <p:sp>
        <p:nvSpPr>
          <p:cNvPr id="6" name="Freeform 6"/>
          <p:cNvSpPr/>
          <p:nvPr/>
        </p:nvSpPr>
        <p:spPr>
          <a:xfrm rot="5400000">
            <a:off x="14141550" y="6149508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1047807" y="864023"/>
            <a:ext cx="176345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>
            <a:off x="1047750" y="844974"/>
            <a:ext cx="57" cy="14729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Freeform 4"/>
          <p:cNvSpPr/>
          <p:nvPr/>
        </p:nvSpPr>
        <p:spPr>
          <a:xfrm rot="5400000">
            <a:off x="14141550" y="6149508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788209" y="3258661"/>
            <a:ext cx="15071602" cy="4295407"/>
          </a:xfrm>
          <a:custGeom>
            <a:avLst/>
            <a:gdLst/>
            <a:ahLst/>
            <a:cxnLst/>
            <a:rect l="l" t="t" r="r" b="b"/>
            <a:pathLst>
              <a:path w="15071602" h="4295407">
                <a:moveTo>
                  <a:pt x="0" y="0"/>
                </a:moveTo>
                <a:lnTo>
                  <a:pt x="15071602" y="0"/>
                </a:lnTo>
                <a:lnTo>
                  <a:pt x="15071602" y="4295406"/>
                </a:lnTo>
                <a:lnTo>
                  <a:pt x="0" y="42954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5732642" y="902124"/>
            <a:ext cx="6822716" cy="1684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CORPO DA PLANILHA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H="1">
            <a:off x="1047807" y="864023"/>
            <a:ext cx="1763453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AutoShape 3"/>
          <p:cNvSpPr/>
          <p:nvPr/>
        </p:nvSpPr>
        <p:spPr>
          <a:xfrm>
            <a:off x="1047750" y="844974"/>
            <a:ext cx="57" cy="147294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4" name="Freeform 4"/>
          <p:cNvSpPr/>
          <p:nvPr/>
        </p:nvSpPr>
        <p:spPr>
          <a:xfrm rot="5400000">
            <a:off x="14141550" y="6149508"/>
            <a:ext cx="4160184" cy="4114800"/>
          </a:xfrm>
          <a:custGeom>
            <a:avLst/>
            <a:gdLst/>
            <a:ahLst/>
            <a:cxnLst/>
            <a:rect l="l" t="t" r="r" b="b"/>
            <a:pathLst>
              <a:path w="4160184" h="4114800">
                <a:moveTo>
                  <a:pt x="0" y="0"/>
                </a:moveTo>
                <a:lnTo>
                  <a:pt x="4160184" y="0"/>
                </a:lnTo>
                <a:lnTo>
                  <a:pt x="416018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5732642" y="902124"/>
            <a:ext cx="6822716" cy="1684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7"/>
              </a:lnSpc>
            </a:pPr>
            <a:r>
              <a:rPr lang="en-US" sz="6034" spc="681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CONCLUSÃO E PROPOSTAS: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347109" y="3831291"/>
            <a:ext cx="11593783" cy="447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999"/>
              </a:lnSpc>
              <a:spcBef>
                <a:spcPct val="0"/>
              </a:spcBef>
            </a:pPr>
            <a:r>
              <a:rPr lang="en-US" sz="3999">
                <a:solidFill>
                  <a:srgbClr val="000000"/>
                </a:solidFill>
                <a:latin typeface="Clear Sans"/>
                <a:ea typeface="Clear Sans"/>
                <a:cs typeface="Clear Sans"/>
                <a:sym typeface="Clear Sans"/>
              </a:rPr>
              <a:t>Por fim, como intervenção no campo buscamos desenvolver uma ferramenta que auxiliasse no processo do cotidiano de trabalho dos enfermeiros, melhorando a qualidade da seleção de diagnósticos/intervenções e facilitando seu registro.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EXPERIÊNCIA DE UM ESTÁGIO SUPERVISIONADO DE GESTÃO EM ENFERMAGEM NA CLÍNICA MÉDICA 1.</dc:title>
  <cp:lastModifiedBy>Guilherme Alfa</cp:lastModifiedBy>
  <cp:revision>2</cp:revision>
  <dcterms:created xsi:type="dcterms:W3CDTF">2006-08-16T00:00:00Z</dcterms:created>
  <dcterms:modified xsi:type="dcterms:W3CDTF">2024-11-27T00:52:32Z</dcterms:modified>
  <dc:identifier>DAGXhYogyMs</dc:identifier>
</cp:coreProperties>
</file>