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Oswald Bold" charset="1" panose="00000800000000000000"/>
      <p:regular r:id="rId24"/>
    </p:embeddedFont>
    <p:embeddedFont>
      <p:font typeface="Open Sans 1" charset="1" panose="020B0606030504020204"/>
      <p:regular r:id="rId25"/>
    </p:embeddedFont>
    <p:embeddedFont>
      <p:font typeface="HK Grotesk Bold" charset="1" panose="00000800000000000000"/>
      <p:regular r:id="rId26"/>
    </p:embeddedFont>
    <p:embeddedFont>
      <p:font typeface="Open Sans 2 Bold" charset="1" panose="020B0806030504020204"/>
      <p:regular r:id="rId27"/>
    </p:embeddedFont>
    <p:embeddedFont>
      <p:font typeface="HK Grotesk Light" charset="1" panose="000004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820715"/>
            <a:ext cx="14231461" cy="5590001"/>
            <a:chOff x="0" y="0"/>
            <a:chExt cx="3748204" cy="1472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8204" cy="1472264"/>
            </a:xfrm>
            <a:custGeom>
              <a:avLst/>
              <a:gdLst/>
              <a:ahLst/>
              <a:cxnLst/>
              <a:rect r="r" b="b" t="t" l="l"/>
              <a:pathLst>
                <a:path h="1472264" w="3748204">
                  <a:moveTo>
                    <a:pt x="0" y="0"/>
                  </a:moveTo>
                  <a:lnTo>
                    <a:pt x="3748204" y="0"/>
                  </a:lnTo>
                  <a:lnTo>
                    <a:pt x="3748204" y="1472264"/>
                  </a:lnTo>
                  <a:lnTo>
                    <a:pt x="0" y="1472264"/>
                  </a:lnTo>
                  <a:close/>
                </a:path>
              </a:pathLst>
            </a:custGeom>
            <a:solidFill>
              <a:srgbClr val="50505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3748204" cy="1453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9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90483" y="0"/>
            <a:ext cx="6378577" cy="10287000"/>
            <a:chOff x="0" y="0"/>
            <a:chExt cx="8504769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7492" t="0" r="7492" b="0"/>
            <a:stretch>
              <a:fillRect/>
            </a:stretch>
          </p:blipFill>
          <p:spPr>
            <a:xfrm flipH="false" flipV="false">
              <a:off x="0" y="0"/>
              <a:ext cx="8504769" cy="137160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90869" y="925490"/>
            <a:ext cx="9494297" cy="915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8"/>
              </a:lnSpc>
            </a:pPr>
            <a:r>
              <a:rPr lang="en-US" b="true" sz="7904" spc="79">
                <a:solidFill>
                  <a:srgbClr val="505050"/>
                </a:solidFill>
                <a:latin typeface="Oswald Bold"/>
                <a:ea typeface="Oswald Bold"/>
                <a:cs typeface="Oswald Bold"/>
                <a:sym typeface="Oswald Bold"/>
              </a:rPr>
              <a:t>CARTILHA MULTIPROFISSIONAL DO SERVIÇO DE HEMATOLOGIA DE ORIENTAÇÕES AOS PACIENTES EM QUIMIOTERAPIA</a:t>
            </a:r>
          </a:p>
          <a:p>
            <a:pPr algn="l">
              <a:lnSpc>
                <a:spcPts val="13253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A1B1B">
                <a:alpha val="100000"/>
              </a:srgbClr>
            </a:gs>
            <a:gs pos="100000">
              <a:srgbClr val="66727E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27601"/>
            <a:ext cx="16135107" cy="9459399"/>
          </a:xfrm>
          <a:prstGeom prst="rect">
            <a:avLst/>
          </a:prstGeom>
          <a:solidFill>
            <a:srgbClr val="E8927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811503" y="3765241"/>
            <a:ext cx="6639758" cy="5493059"/>
          </a:xfrm>
          <a:custGeom>
            <a:avLst/>
            <a:gdLst/>
            <a:ahLst/>
            <a:cxnLst/>
            <a:rect r="r" b="b" t="t" l="l"/>
            <a:pathLst>
              <a:path h="5493059" w="6639758">
                <a:moveTo>
                  <a:pt x="0" y="0"/>
                </a:moveTo>
                <a:lnTo>
                  <a:pt x="6639758" y="0"/>
                </a:lnTo>
                <a:lnTo>
                  <a:pt x="6639758" y="5493059"/>
                </a:lnTo>
                <a:lnTo>
                  <a:pt x="0" y="549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1115" y="2449309"/>
            <a:ext cx="9521403" cy="6395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316"/>
              </a:lnSpc>
              <a:spcBef>
                <a:spcPts val="3237"/>
              </a:spcBef>
            </a:pPr>
            <a:r>
              <a:rPr lang="en-US" sz="2976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Al</a:t>
            </a:r>
            <a:r>
              <a:rPr lang="en-US" sz="2976" strike="noStrike" u="none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ém da escrita e dos conteúdos cuidadosamente elaborados, prezamos por um layout acolhedor. A paleta de cores foi baseada na necessidade de evocar certas emoções. Tons pasteis são frequentemente associados a sutileza e fragilidade, evocando sentimentos de suavidade, afeto e calma. Enquanto cores quentes, como o vermelho e o laranja, trazem a sensação de urgência e importância. Então, afim combinar as duas atmosferas a paleta escolhida foi composta pelas seguintes cores:</a:t>
            </a:r>
          </a:p>
          <a:p>
            <a:pPr algn="just" marL="0" indent="0" lvl="0">
              <a:lnSpc>
                <a:spcPts val="4316"/>
              </a:lnSpc>
              <a:spcBef>
                <a:spcPts val="3237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445486" cy="10287000"/>
          </a:xfrm>
          <a:custGeom>
            <a:avLst/>
            <a:gdLst/>
            <a:ahLst/>
            <a:cxnLst/>
            <a:rect r="r" b="b" t="t" l="l"/>
            <a:pathLst>
              <a:path h="10287000" w="7445486">
                <a:moveTo>
                  <a:pt x="0" y="0"/>
                </a:moveTo>
                <a:lnTo>
                  <a:pt x="7445486" y="0"/>
                </a:lnTo>
                <a:lnTo>
                  <a:pt x="74454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91622" y="0"/>
            <a:ext cx="7496378" cy="10287000"/>
          </a:xfrm>
          <a:custGeom>
            <a:avLst/>
            <a:gdLst/>
            <a:ahLst/>
            <a:cxnLst/>
            <a:rect r="r" b="b" t="t" l="l"/>
            <a:pathLst>
              <a:path h="10287000" w="7496378">
                <a:moveTo>
                  <a:pt x="0" y="0"/>
                </a:moveTo>
                <a:lnTo>
                  <a:pt x="7496378" y="0"/>
                </a:lnTo>
                <a:lnTo>
                  <a:pt x="74963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239959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753859" y="0"/>
            <a:ext cx="7534141" cy="10287000"/>
          </a:xfrm>
          <a:custGeom>
            <a:avLst/>
            <a:gdLst/>
            <a:ahLst/>
            <a:cxnLst/>
            <a:rect r="r" b="b" t="t" l="l"/>
            <a:pathLst>
              <a:path h="10287000" w="7534141">
                <a:moveTo>
                  <a:pt x="0" y="0"/>
                </a:moveTo>
                <a:lnTo>
                  <a:pt x="7534141" y="0"/>
                </a:lnTo>
                <a:lnTo>
                  <a:pt x="75341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05500" y="0"/>
            <a:ext cx="7253960" cy="10123463"/>
          </a:xfrm>
          <a:custGeom>
            <a:avLst/>
            <a:gdLst/>
            <a:ahLst/>
            <a:cxnLst/>
            <a:rect r="r" b="b" t="t" l="l"/>
            <a:pathLst>
              <a:path h="10123463" w="7253960">
                <a:moveTo>
                  <a:pt x="0" y="0"/>
                </a:moveTo>
                <a:lnTo>
                  <a:pt x="7253961" y="0"/>
                </a:lnTo>
                <a:lnTo>
                  <a:pt x="7253961" y="10123463"/>
                </a:lnTo>
                <a:lnTo>
                  <a:pt x="0" y="10123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8140919" cy="10287000"/>
          </a:xfrm>
          <a:custGeom>
            <a:avLst/>
            <a:gdLst/>
            <a:ahLst/>
            <a:cxnLst/>
            <a:rect r="r" b="b" t="t" l="l"/>
            <a:pathLst>
              <a:path h="10287000" w="8140919">
                <a:moveTo>
                  <a:pt x="0" y="0"/>
                </a:moveTo>
                <a:lnTo>
                  <a:pt x="8140919" y="0"/>
                </a:lnTo>
                <a:lnTo>
                  <a:pt x="81409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872401" y="0"/>
            <a:ext cx="7415599" cy="10477762"/>
          </a:xfrm>
          <a:custGeom>
            <a:avLst/>
            <a:gdLst/>
            <a:ahLst/>
            <a:cxnLst/>
            <a:rect r="r" b="b" t="t" l="l"/>
            <a:pathLst>
              <a:path h="10477762" w="7415599">
                <a:moveTo>
                  <a:pt x="0" y="0"/>
                </a:moveTo>
                <a:lnTo>
                  <a:pt x="7415599" y="0"/>
                </a:lnTo>
                <a:lnTo>
                  <a:pt x="7415599" y="10477762"/>
                </a:lnTo>
                <a:lnTo>
                  <a:pt x="0" y="1047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713855" y="0"/>
            <a:ext cx="7574145" cy="10287000"/>
          </a:xfrm>
          <a:custGeom>
            <a:avLst/>
            <a:gdLst/>
            <a:ahLst/>
            <a:cxnLst/>
            <a:rect r="r" b="b" t="t" l="l"/>
            <a:pathLst>
              <a:path h="10287000" w="7574145">
                <a:moveTo>
                  <a:pt x="0" y="0"/>
                </a:moveTo>
                <a:lnTo>
                  <a:pt x="7574145" y="0"/>
                </a:lnTo>
                <a:lnTo>
                  <a:pt x="75741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7577239" cy="10356177"/>
          </a:xfrm>
          <a:custGeom>
            <a:avLst/>
            <a:gdLst/>
            <a:ahLst/>
            <a:cxnLst/>
            <a:rect r="r" b="b" t="t" l="l"/>
            <a:pathLst>
              <a:path h="10356177" w="7577239">
                <a:moveTo>
                  <a:pt x="0" y="0"/>
                </a:moveTo>
                <a:lnTo>
                  <a:pt x="7577239" y="0"/>
                </a:lnTo>
                <a:lnTo>
                  <a:pt x="7577239" y="10356177"/>
                </a:lnTo>
                <a:lnTo>
                  <a:pt x="0" y="10356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8604727" cy="10287000"/>
          </a:xfrm>
          <a:custGeom>
            <a:avLst/>
            <a:gdLst/>
            <a:ahLst/>
            <a:cxnLst/>
            <a:rect r="r" b="b" t="t" l="l"/>
            <a:pathLst>
              <a:path h="10287000" w="8604727">
                <a:moveTo>
                  <a:pt x="0" y="0"/>
                </a:moveTo>
                <a:lnTo>
                  <a:pt x="8604727" y="0"/>
                </a:lnTo>
                <a:lnTo>
                  <a:pt x="860472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65929" y="0"/>
            <a:ext cx="7622071" cy="10287000"/>
          </a:xfrm>
          <a:custGeom>
            <a:avLst/>
            <a:gdLst/>
            <a:ahLst/>
            <a:cxnLst/>
            <a:rect r="r" b="b" t="t" l="l"/>
            <a:pathLst>
              <a:path h="10287000" w="7622071">
                <a:moveTo>
                  <a:pt x="0" y="0"/>
                </a:moveTo>
                <a:lnTo>
                  <a:pt x="7622071" y="0"/>
                </a:lnTo>
                <a:lnTo>
                  <a:pt x="76220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-75536"/>
            <a:ext cx="7519902" cy="10438073"/>
          </a:xfrm>
          <a:custGeom>
            <a:avLst/>
            <a:gdLst/>
            <a:ahLst/>
            <a:cxnLst/>
            <a:rect r="r" b="b" t="t" l="l"/>
            <a:pathLst>
              <a:path h="10438073" w="7519902">
                <a:moveTo>
                  <a:pt x="0" y="0"/>
                </a:moveTo>
                <a:lnTo>
                  <a:pt x="7519902" y="0"/>
                </a:lnTo>
                <a:lnTo>
                  <a:pt x="7519902" y="10438072"/>
                </a:lnTo>
                <a:lnTo>
                  <a:pt x="0" y="10438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00654" y="0"/>
            <a:ext cx="7987346" cy="10287000"/>
          </a:xfrm>
          <a:custGeom>
            <a:avLst/>
            <a:gdLst/>
            <a:ahLst/>
            <a:cxnLst/>
            <a:rect r="r" b="b" t="t" l="l"/>
            <a:pathLst>
              <a:path h="10287000" w="7987346">
                <a:moveTo>
                  <a:pt x="0" y="0"/>
                </a:moveTo>
                <a:lnTo>
                  <a:pt x="7987346" y="0"/>
                </a:lnTo>
                <a:lnTo>
                  <a:pt x="79873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8362" y="8897362"/>
            <a:ext cx="721877" cy="721877"/>
            <a:chOff x="0" y="0"/>
            <a:chExt cx="962502" cy="962502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96577" y="292570"/>
              <a:ext cx="769348" cy="41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EFEF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R|R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7381374" cy="10287000"/>
          </a:xfrm>
          <a:custGeom>
            <a:avLst/>
            <a:gdLst/>
            <a:ahLst/>
            <a:cxnLst/>
            <a:rect r="r" b="b" t="t" l="l"/>
            <a:pathLst>
              <a:path h="10287000" w="7381374">
                <a:moveTo>
                  <a:pt x="0" y="0"/>
                </a:moveTo>
                <a:lnTo>
                  <a:pt x="7381374" y="0"/>
                </a:lnTo>
                <a:lnTo>
                  <a:pt x="73813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24914" y="390525"/>
            <a:ext cx="2238172" cy="938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</a:t>
            </a:r>
          </a:p>
          <a:p>
            <a:pPr algn="ctr">
              <a:lnSpc>
                <a:spcPts val="9318"/>
              </a:lnSpc>
            </a:pPr>
            <a:r>
              <a:rPr lang="en-US" sz="6656" b="true">
                <a:solidFill>
                  <a:srgbClr val="C8636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910786" y="78556"/>
            <a:ext cx="7377214" cy="10107506"/>
          </a:xfrm>
          <a:custGeom>
            <a:avLst/>
            <a:gdLst/>
            <a:ahLst/>
            <a:cxnLst/>
            <a:rect r="r" b="b" t="t" l="l"/>
            <a:pathLst>
              <a:path h="10107506" w="7377214">
                <a:moveTo>
                  <a:pt x="0" y="0"/>
                </a:moveTo>
                <a:lnTo>
                  <a:pt x="7377214" y="0"/>
                </a:lnTo>
                <a:lnTo>
                  <a:pt x="7377214" y="10107506"/>
                </a:lnTo>
                <a:lnTo>
                  <a:pt x="0" y="10107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7D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794356"/>
            <a:ext cx="17259300" cy="9816494"/>
          </a:xfrm>
          <a:prstGeom prst="rect">
            <a:avLst/>
          </a:prstGeom>
          <a:solidFill>
            <a:srgbClr val="F4EF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33069" y="2385231"/>
            <a:ext cx="11643629" cy="9511163"/>
            <a:chOff x="0" y="0"/>
            <a:chExt cx="15524838" cy="1268155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400050"/>
              <a:ext cx="15524838" cy="94179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431"/>
                </a:lnSpc>
                <a:spcBef>
                  <a:spcPct val="0"/>
                </a:spcBef>
              </a:pPr>
              <a:r>
                <a:rPr lang="en-US" b="true" sz="14759" spc="-368">
                  <a:solidFill>
                    <a:srgbClr val="50505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Reflexões sobre os desafios e possibilidades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0" y="10649863"/>
              <a:ext cx="11239958" cy="2031688"/>
            </a:xfrm>
            <a:prstGeom prst="rect">
              <a:avLst/>
            </a:prstGeom>
            <a:solidFill>
              <a:srgbClr val="191769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44056" y="11248302"/>
              <a:ext cx="10128093" cy="75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363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441829" y="279209"/>
            <a:ext cx="5552259" cy="7863352"/>
          </a:xfrm>
          <a:custGeom>
            <a:avLst/>
            <a:gdLst/>
            <a:ahLst/>
            <a:cxnLst/>
            <a:rect r="r" b="b" t="t" l="l"/>
            <a:pathLst>
              <a:path h="7863352" w="5552259">
                <a:moveTo>
                  <a:pt x="0" y="0"/>
                </a:moveTo>
                <a:lnTo>
                  <a:pt x="5552259" y="0"/>
                </a:lnTo>
                <a:lnTo>
                  <a:pt x="5552259" y="7863352"/>
                </a:lnTo>
                <a:lnTo>
                  <a:pt x="0" y="786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5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6089" y="3244057"/>
            <a:ext cx="10503695" cy="6059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20"/>
              </a:lnSpc>
              <a:spcBef>
                <a:spcPts val="4515"/>
              </a:spcBef>
            </a:pPr>
            <a:r>
              <a:rPr lang="en-US" sz="4152">
                <a:solidFill>
                  <a:srgbClr val="F9F4F3"/>
                </a:solidFill>
                <a:latin typeface="Open Sans 1"/>
                <a:ea typeface="Open Sans 1"/>
                <a:cs typeface="Open Sans 1"/>
                <a:sym typeface="Open Sans 1"/>
              </a:rPr>
              <a:t>A cartilha multiprofissional é um material informativo desenvolvido pela equipe de Hematologia do Hospital Universitário Polydoro Ernani de São Thiago - HU/UFSC-Ebserh. E tem como público-alvo os pacientes em tratamento de quimioterapia a nível ambulatorial e de internação hospitalar.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222609" y="2010112"/>
            <a:ext cx="4725781" cy="6533185"/>
          </a:xfrm>
          <a:custGeom>
            <a:avLst/>
            <a:gdLst/>
            <a:ahLst/>
            <a:cxnLst/>
            <a:rect r="r" b="b" t="t" l="l"/>
            <a:pathLst>
              <a:path h="6533185" w="4725781">
                <a:moveTo>
                  <a:pt x="0" y="0"/>
                </a:moveTo>
                <a:lnTo>
                  <a:pt x="4725781" y="0"/>
                </a:lnTo>
                <a:lnTo>
                  <a:pt x="4725781" y="6533185"/>
                </a:lnTo>
                <a:lnTo>
                  <a:pt x="0" y="653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6392" y="1495425"/>
            <a:ext cx="8494389" cy="149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06"/>
              </a:lnSpc>
              <a:spcBef>
                <a:spcPct val="0"/>
              </a:spcBef>
            </a:pPr>
            <a:r>
              <a:rPr lang="en-US" b="true" sz="12970" spc="-324">
                <a:solidFill>
                  <a:srgbClr val="F9F4F3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Cartilha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92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43877" y="1028700"/>
            <a:ext cx="17544123" cy="9258300"/>
          </a:xfrm>
          <a:prstGeom prst="rect">
            <a:avLst/>
          </a:prstGeom>
          <a:solidFill>
            <a:srgbClr val="50505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416531" y="2499803"/>
            <a:ext cx="6727469" cy="132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13"/>
              </a:lnSpc>
              <a:spcBef>
                <a:spcPct val="0"/>
              </a:spcBef>
            </a:pPr>
            <a:r>
              <a:rPr lang="en-US" b="true" sz="9913" spc="-247">
                <a:solidFill>
                  <a:srgbClr val="F9F4F3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Objetivos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7813" y="2141315"/>
            <a:ext cx="9129881" cy="7304023"/>
            <a:chOff x="0" y="0"/>
            <a:chExt cx="12173174" cy="97386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7625"/>
              <a:ext cx="12173174" cy="12696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7213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681887"/>
              <a:ext cx="12173174" cy="70568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11"/>
                </a:lnSpc>
                <a:spcBef>
                  <a:spcPts val="3533"/>
                </a:spcBef>
              </a:pPr>
              <a:r>
                <a:rPr lang="en-US" sz="3249">
                  <a:solidFill>
                    <a:srgbClr val="F9F4F3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Seu objetivo consiste em subsidiar as orientações oferecidas verbalmente pelos profissionais da equipe interprofissional dos serviços de Hematologia, Hemoterapia e Oncologia Clínica. A cartilha é entregue aos pacientes e/ou a seus familiares no momento em que os mesmos recebem as orientações sobre o tratamento nos diferentes protocolos de quimioterapia.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327881" y="1480898"/>
            <a:ext cx="5931419" cy="8353904"/>
          </a:xfrm>
          <a:custGeom>
            <a:avLst/>
            <a:gdLst/>
            <a:ahLst/>
            <a:cxnLst/>
            <a:rect r="r" b="b" t="t" l="l"/>
            <a:pathLst>
              <a:path h="8353904" w="5931419">
                <a:moveTo>
                  <a:pt x="0" y="0"/>
                </a:moveTo>
                <a:lnTo>
                  <a:pt x="5931419" y="0"/>
                </a:lnTo>
                <a:lnTo>
                  <a:pt x="5931419" y="8353904"/>
                </a:lnTo>
                <a:lnTo>
                  <a:pt x="0" y="8353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92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481163" y="1421083"/>
            <a:ext cx="14806837" cy="8865917"/>
          </a:xfrm>
          <a:prstGeom prst="rect">
            <a:avLst/>
          </a:prstGeom>
          <a:solidFill>
            <a:srgbClr val="50505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61684"/>
            <a:ext cx="6381728" cy="8728854"/>
          </a:xfrm>
          <a:custGeom>
            <a:avLst/>
            <a:gdLst/>
            <a:ahLst/>
            <a:cxnLst/>
            <a:rect r="r" b="b" t="t" l="l"/>
            <a:pathLst>
              <a:path h="8728854" w="6381728">
                <a:moveTo>
                  <a:pt x="0" y="0"/>
                </a:moveTo>
                <a:lnTo>
                  <a:pt x="6381728" y="0"/>
                </a:lnTo>
                <a:lnTo>
                  <a:pt x="6381728" y="8728854"/>
                </a:lnTo>
                <a:lnTo>
                  <a:pt x="0" y="872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2130075"/>
            <a:ext cx="6727469" cy="1264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72"/>
              </a:lnSpc>
              <a:spcBef>
                <a:spcPct val="0"/>
              </a:spcBef>
            </a:pPr>
            <a:r>
              <a:rPr lang="en-US" b="true" sz="10953" spc="-273">
                <a:solidFill>
                  <a:srgbClr val="F9F4F3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Relevância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987037" y="3359681"/>
            <a:ext cx="9041396" cy="6927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11"/>
              </a:lnSpc>
              <a:spcBef>
                <a:spcPts val="3533"/>
              </a:spcBef>
            </a:pPr>
            <a:r>
              <a:rPr lang="en-US" sz="3249" strike="noStrike" u="none">
                <a:solidFill>
                  <a:srgbClr val="F9F4F3"/>
                </a:solidFill>
                <a:latin typeface="Open Sans 1"/>
                <a:ea typeface="Open Sans 1"/>
                <a:cs typeface="Open Sans 1"/>
                <a:sym typeface="Open Sans 1"/>
              </a:rPr>
              <a:t>Sua relevância consiste na constatação de que a entrega de um material escrito possibilita maior assimilação das informações prestadas pela equipe, oportuniza que o/a paciente compartilhe com outras pessoas de rua rede de apoio social e familiar as informações que lhe foram repassadas no hospital e, ainda, propicia que o/a paciente e sua rede de apoio consultem esse material em eventuais momentos de dúvidas e/ou intercorrências. </a:t>
            </a:r>
          </a:p>
          <a:p>
            <a:pPr algn="ctr" marL="0" indent="0" lvl="0">
              <a:lnSpc>
                <a:spcPts val="4711"/>
              </a:lnSpc>
              <a:spcBef>
                <a:spcPts val="3533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5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47664" y="1786977"/>
            <a:ext cx="13387258" cy="1338725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92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144948" y="466287"/>
            <a:ext cx="13086724" cy="9820713"/>
          </a:xfrm>
          <a:custGeom>
            <a:avLst/>
            <a:gdLst/>
            <a:ahLst/>
            <a:cxnLst/>
            <a:rect r="r" b="b" t="t" l="l"/>
            <a:pathLst>
              <a:path h="9820713" w="13086724">
                <a:moveTo>
                  <a:pt x="0" y="0"/>
                </a:moveTo>
                <a:lnTo>
                  <a:pt x="13086724" y="0"/>
                </a:lnTo>
                <a:lnTo>
                  <a:pt x="13086724" y="9820713"/>
                </a:lnTo>
                <a:lnTo>
                  <a:pt x="0" y="9820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512856" y="3888084"/>
            <a:ext cx="5518917" cy="5370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ts val="3589"/>
              </a:spcBef>
            </a:pPr>
            <a:r>
              <a:rPr lang="en-US" sz="3300" strike="noStrike" u="none">
                <a:solidFill>
                  <a:srgbClr val="F9F4F3"/>
                </a:solidFill>
                <a:latin typeface="Open Sans 1"/>
                <a:ea typeface="Open Sans 1"/>
                <a:cs typeface="Open Sans 1"/>
                <a:sym typeface="Open Sans 1"/>
              </a:rPr>
              <a:t>A equipe prioriza a atuação interprofissional através de uma série de ações cotidianas que tem como objetivo central a integralidade e humanização dos atendimentos prestados à população usuária.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19986" y="1381125"/>
            <a:ext cx="11800933" cy="2059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72"/>
              </a:lnSpc>
              <a:spcBef>
                <a:spcPct val="0"/>
              </a:spcBef>
            </a:pPr>
            <a:r>
              <a:rPr lang="en-US" b="true" sz="9471" spc="-236">
                <a:solidFill>
                  <a:srgbClr val="F9F4F3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Equipe interprofissional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92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54350" y="-197827"/>
            <a:ext cx="16897350" cy="8865917"/>
          </a:xfrm>
          <a:prstGeom prst="rect">
            <a:avLst/>
          </a:prstGeom>
          <a:solidFill>
            <a:srgbClr val="F4EF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2355982"/>
            <a:ext cx="5130740" cy="2288873"/>
            <a:chOff x="0" y="0"/>
            <a:chExt cx="6840987" cy="305183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42900"/>
              <a:ext cx="6840987" cy="15540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609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689564"/>
              <a:ext cx="5970130" cy="362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320"/>
                </a:lnSpc>
                <a:spcBef>
                  <a:spcPts val="1739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481587"/>
            <a:ext cx="13991866" cy="668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59"/>
              </a:lnSpc>
              <a:spcBef>
                <a:spcPts val="3268"/>
              </a:spcBef>
            </a:pPr>
            <a:r>
              <a:rPr lang="en-US" sz="3006" strike="noStrike" u="none">
                <a:solidFill>
                  <a:srgbClr val="0C0605"/>
                </a:solidFill>
                <a:latin typeface="Open Sans 1"/>
                <a:ea typeface="Open Sans 1"/>
                <a:cs typeface="Open Sans 1"/>
                <a:sym typeface="Open Sans 1"/>
              </a:rPr>
              <a:t>As ações conjuntas desenvolvidas pela equipe de hematologia refletem um determinado olhar sobre a realidade dos pacientes do SUS para além do diagnóstico.</a:t>
            </a:r>
          </a:p>
          <a:p>
            <a:pPr algn="ctr" marL="0" indent="0" lvl="0">
              <a:lnSpc>
                <a:spcPts val="4359"/>
              </a:lnSpc>
              <a:spcBef>
                <a:spcPts val="3268"/>
              </a:spcBef>
            </a:pPr>
            <a:r>
              <a:rPr lang="en-US" sz="3006" strike="noStrike" u="none">
                <a:solidFill>
                  <a:srgbClr val="0C0605"/>
                </a:solidFill>
                <a:latin typeface="Open Sans 1"/>
                <a:ea typeface="Open Sans 1"/>
                <a:cs typeface="Open Sans 1"/>
                <a:sym typeface="Open Sans 1"/>
              </a:rPr>
              <a:t> Os sujeitos devem ser entendidos a partir de suas múltiplas necessidades, seja em relação à saúde física, psicológica, social ou espiritual. </a:t>
            </a:r>
          </a:p>
          <a:p>
            <a:pPr algn="ctr" marL="0" indent="0" lvl="0">
              <a:lnSpc>
                <a:spcPts val="4359"/>
              </a:lnSpc>
              <a:spcBef>
                <a:spcPts val="3268"/>
              </a:spcBef>
            </a:pPr>
            <a:r>
              <a:rPr lang="en-US" sz="3006" strike="noStrike" u="none">
                <a:solidFill>
                  <a:srgbClr val="0C0605"/>
                </a:solidFill>
                <a:latin typeface="Open Sans 1"/>
                <a:ea typeface="Open Sans 1"/>
                <a:cs typeface="Open Sans 1"/>
                <a:sym typeface="Open Sans 1"/>
              </a:rPr>
              <a:t>Quando a</a:t>
            </a:r>
            <a:r>
              <a:rPr lang="en-US" sz="3006" strike="noStrike" u="none">
                <a:solidFill>
                  <a:srgbClr val="0C0605"/>
                </a:solidFill>
                <a:latin typeface="Open Sans 1"/>
                <a:ea typeface="Open Sans 1"/>
                <a:cs typeface="Open Sans 1"/>
                <a:sym typeface="Open Sans 1"/>
              </a:rPr>
              <a:t>nalisada em “partes” separadas a situação dos pacientes não é compreendida em sua totalidade e, portanto, não permite que as providências e encaminhamentos de saúde sejam tomados de maneira eficaz. </a:t>
            </a:r>
          </a:p>
          <a:p>
            <a:pPr algn="ctr" marL="0" indent="0" lvl="0">
              <a:lnSpc>
                <a:spcPts val="4359"/>
              </a:lnSpc>
              <a:spcBef>
                <a:spcPts val="3269"/>
              </a:spcBef>
            </a:pPr>
            <a:r>
              <a:rPr lang="en-US" sz="3006" strike="noStrike" u="none">
                <a:solidFill>
                  <a:srgbClr val="0C0605"/>
                </a:solidFill>
                <a:latin typeface="Open Sans 1"/>
                <a:ea typeface="Open Sans 1"/>
                <a:cs typeface="Open Sans 1"/>
                <a:sym typeface="Open Sans 1"/>
              </a:rPr>
              <a:t>Assim como o trabalho cotidiano, entendemos que as orientações também devem ocorrer de forma integrada e coerente e dessa compreensão surgiu a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517076" y="6136511"/>
            <a:ext cx="3770924" cy="4303480"/>
          </a:xfrm>
          <a:custGeom>
            <a:avLst/>
            <a:gdLst/>
            <a:ahLst/>
            <a:cxnLst/>
            <a:rect r="r" b="b" t="t" l="l"/>
            <a:pathLst>
              <a:path h="4303480" w="3770924">
                <a:moveTo>
                  <a:pt x="0" y="0"/>
                </a:moveTo>
                <a:lnTo>
                  <a:pt x="3770924" y="0"/>
                </a:lnTo>
                <a:lnTo>
                  <a:pt x="3770924" y="4303480"/>
                </a:lnTo>
                <a:lnTo>
                  <a:pt x="0" y="430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50144" y="7827566"/>
            <a:ext cx="10288364" cy="84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57"/>
              </a:lnSpc>
              <a:spcBef>
                <a:spcPct val="0"/>
              </a:spcBef>
            </a:pPr>
            <a:r>
              <a:rPr lang="en-US" b="true" sz="7354" spc="-183">
                <a:solidFill>
                  <a:srgbClr val="50505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Cartilha Multiprofissional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38469" y="5143500"/>
            <a:ext cx="3838469" cy="5143500"/>
          </a:xfrm>
          <a:prstGeom prst="rect">
            <a:avLst/>
          </a:prstGeom>
          <a:solidFill>
            <a:srgbClr val="C86364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3838469" cy="5143500"/>
          </a:xfrm>
          <a:prstGeom prst="rect">
            <a:avLst/>
          </a:prstGeom>
          <a:solidFill>
            <a:srgbClr val="FAC4AB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143500"/>
            <a:ext cx="3838469" cy="5143500"/>
          </a:xfrm>
          <a:custGeom>
            <a:avLst/>
            <a:gdLst/>
            <a:ahLst/>
            <a:cxnLst/>
            <a:rect r="r" b="b" t="t" l="l"/>
            <a:pathLst>
              <a:path h="5143500" w="3838469">
                <a:moveTo>
                  <a:pt x="0" y="0"/>
                </a:moveTo>
                <a:lnTo>
                  <a:pt x="3838469" y="0"/>
                </a:lnTo>
                <a:lnTo>
                  <a:pt x="3838469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900" r="0" b="-590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7676938" y="0"/>
            <a:ext cx="3838469" cy="5446704"/>
          </a:xfrm>
          <a:prstGeom prst="rect">
            <a:avLst/>
          </a:prstGeom>
          <a:solidFill>
            <a:srgbClr val="FAC4AB"/>
          </a:solidFill>
        </p:spPr>
      </p:sp>
      <p:sp>
        <p:nvSpPr>
          <p:cNvPr name="Freeform 6" id="6"/>
          <p:cNvSpPr/>
          <p:nvPr/>
        </p:nvSpPr>
        <p:spPr>
          <a:xfrm flipH="false" flipV="false" rot="0">
            <a:off x="0" y="4881871"/>
            <a:ext cx="3839641" cy="5666758"/>
          </a:xfrm>
          <a:custGeom>
            <a:avLst/>
            <a:gdLst/>
            <a:ahLst/>
            <a:cxnLst/>
            <a:rect r="r" b="b" t="t" l="l"/>
            <a:pathLst>
              <a:path h="5666758" w="3839641">
                <a:moveTo>
                  <a:pt x="0" y="0"/>
                </a:moveTo>
                <a:lnTo>
                  <a:pt x="3839641" y="0"/>
                </a:lnTo>
                <a:lnTo>
                  <a:pt x="3839641" y="5666758"/>
                </a:lnTo>
                <a:lnTo>
                  <a:pt x="0" y="566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633" t="-3669" r="-11643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35038" y="5446704"/>
            <a:ext cx="3722269" cy="4910227"/>
          </a:xfrm>
          <a:custGeom>
            <a:avLst/>
            <a:gdLst/>
            <a:ahLst/>
            <a:cxnLst/>
            <a:rect r="r" b="b" t="t" l="l"/>
            <a:pathLst>
              <a:path h="4910227" w="3722269">
                <a:moveTo>
                  <a:pt x="0" y="0"/>
                </a:moveTo>
                <a:lnTo>
                  <a:pt x="3722269" y="0"/>
                </a:lnTo>
                <a:lnTo>
                  <a:pt x="3722269" y="4910227"/>
                </a:lnTo>
                <a:lnTo>
                  <a:pt x="0" y="4910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389196" y="3481602"/>
            <a:ext cx="5096193" cy="255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10"/>
              </a:lnSpc>
              <a:spcBef>
                <a:spcPct val="0"/>
              </a:spcBef>
            </a:pPr>
            <a:r>
              <a:rPr lang="en-US" b="true" sz="6545" spc="-163">
                <a:solidFill>
                  <a:srgbClr val="E67D7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integração do conhecimento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8872" y="1645182"/>
            <a:ext cx="2540725" cy="1853137"/>
            <a:chOff x="0" y="0"/>
            <a:chExt cx="3387633" cy="247084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7339"/>
              <a:ext cx="3387633" cy="1595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7"/>
                </a:lnSpc>
              </a:pPr>
              <a:r>
                <a:rPr lang="en-US" b="true" sz="2482" spc="-62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sobre os tipos de tratamento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138077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7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487341" y="6784107"/>
            <a:ext cx="2540725" cy="1862286"/>
            <a:chOff x="0" y="0"/>
            <a:chExt cx="3387633" cy="248304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239"/>
              <a:ext cx="3387633" cy="1595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7"/>
                </a:lnSpc>
              </a:pPr>
              <a:r>
                <a:rPr lang="en-US" b="true" sz="2482" spc="-62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Relações Públicas e Desenvolvimento da Comunidade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150276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7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25810" y="1846468"/>
            <a:ext cx="2540725" cy="1450564"/>
            <a:chOff x="0" y="0"/>
            <a:chExt cx="3387633" cy="19340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28575"/>
              <a:ext cx="3387633" cy="1091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69"/>
                </a:lnSpc>
                <a:spcBef>
                  <a:spcPct val="0"/>
                </a:spcBef>
              </a:pPr>
              <a:r>
                <a:rPr lang="en-US" b="true" sz="2554" spc="-63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Nutricionais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601313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466442" y="5960663"/>
            <a:ext cx="2540725" cy="2685730"/>
            <a:chOff x="0" y="0"/>
            <a:chExt cx="3387633" cy="358097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28575"/>
              <a:ext cx="3387633" cy="2738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69"/>
                </a:lnSpc>
                <a:spcBef>
                  <a:spcPct val="0"/>
                </a:spcBef>
              </a:pPr>
              <a:r>
                <a:rPr lang="en-US" b="true" sz="2554" spc="-63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 Clínicas sobre possíveis intercorrências e efeitos colaterais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3248202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7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838469" y="-111395"/>
            <a:ext cx="3839641" cy="5254895"/>
          </a:xfrm>
          <a:custGeom>
            <a:avLst/>
            <a:gdLst/>
            <a:ahLst/>
            <a:cxnLst/>
            <a:rect r="r" b="b" t="t" l="l"/>
            <a:pathLst>
              <a:path h="5254895" w="3839641">
                <a:moveTo>
                  <a:pt x="0" y="0"/>
                </a:moveTo>
                <a:lnTo>
                  <a:pt x="3839641" y="0"/>
                </a:lnTo>
                <a:lnTo>
                  <a:pt x="3839641" y="5254895"/>
                </a:lnTo>
                <a:lnTo>
                  <a:pt x="0" y="52548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633" t="-6171" r="-240628" b="-7889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38469" y="5143500"/>
            <a:ext cx="3838469" cy="5143500"/>
          </a:xfrm>
          <a:prstGeom prst="rect">
            <a:avLst/>
          </a:prstGeom>
          <a:solidFill>
            <a:srgbClr val="C86364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3838469" cy="5143500"/>
          </a:xfrm>
          <a:prstGeom prst="rect">
            <a:avLst/>
          </a:prstGeom>
          <a:solidFill>
            <a:srgbClr val="FAC4AB"/>
          </a:solidFill>
        </p:spPr>
      </p:sp>
      <p:sp>
        <p:nvSpPr>
          <p:cNvPr name="AutoShape 4" id="4"/>
          <p:cNvSpPr/>
          <p:nvPr/>
        </p:nvSpPr>
        <p:spPr>
          <a:xfrm rot="0">
            <a:off x="7570643" y="0"/>
            <a:ext cx="3838469" cy="5446704"/>
          </a:xfrm>
          <a:prstGeom prst="rect">
            <a:avLst/>
          </a:prstGeom>
          <a:solidFill>
            <a:srgbClr val="FAC4AB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3839641" y="-192882"/>
            <a:ext cx="3972047" cy="5407290"/>
          </a:xfrm>
          <a:custGeom>
            <a:avLst/>
            <a:gdLst/>
            <a:ahLst/>
            <a:cxnLst/>
            <a:rect r="r" b="b" t="t" l="l"/>
            <a:pathLst>
              <a:path h="5407290" w="3972047">
                <a:moveTo>
                  <a:pt x="0" y="0"/>
                </a:moveTo>
                <a:lnTo>
                  <a:pt x="3972047" y="0"/>
                </a:lnTo>
                <a:lnTo>
                  <a:pt x="3972047" y="5407290"/>
                </a:lnTo>
                <a:lnTo>
                  <a:pt x="0" y="5407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5" t="-5969" r="-336972" b="-436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48872" y="1645182"/>
            <a:ext cx="2540725" cy="1853137"/>
            <a:chOff x="0" y="0"/>
            <a:chExt cx="3387633" cy="247084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7339"/>
              <a:ext cx="3387633" cy="1595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7"/>
                </a:lnSpc>
              </a:pPr>
              <a:r>
                <a:rPr lang="en-US" b="true" sz="2482" spc="-62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sobre rotinas de tratamento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38077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7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487341" y="6784107"/>
            <a:ext cx="2540725" cy="1862286"/>
            <a:chOff x="0" y="0"/>
            <a:chExt cx="3387633" cy="248304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1239"/>
              <a:ext cx="3387633" cy="1595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7"/>
                </a:lnSpc>
              </a:pPr>
              <a:r>
                <a:rPr lang="en-US" b="true" sz="2482" spc="-62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Relações Públicas e Desenvolvimento da Comunidade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150276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7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325810" y="1312772"/>
            <a:ext cx="2677005" cy="2395982"/>
            <a:chOff x="0" y="0"/>
            <a:chExt cx="3569339" cy="319464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9050"/>
              <a:ext cx="3569339" cy="22962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45"/>
                </a:lnSpc>
                <a:spcBef>
                  <a:spcPct val="0"/>
                </a:spcBef>
              </a:pPr>
              <a:r>
                <a:rPr lang="en-US" b="true" sz="2691" spc="-67">
                  <a:solidFill>
                    <a:srgbClr val="C863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sobre cuidados e atenção à saúde mental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835518"/>
              <a:ext cx="3569339" cy="329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082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163107" y="3603093"/>
            <a:ext cx="5096193" cy="255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10"/>
              </a:lnSpc>
              <a:spcBef>
                <a:spcPct val="0"/>
              </a:spcBef>
            </a:pPr>
            <a:r>
              <a:rPr lang="en-US" b="true" sz="6545" spc="-163">
                <a:solidFill>
                  <a:srgbClr val="E67D7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integração do conhecimento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4487341" y="7195829"/>
            <a:ext cx="2540725" cy="1450564"/>
            <a:chOff x="0" y="0"/>
            <a:chExt cx="3387633" cy="1934085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7339"/>
              <a:ext cx="3387633" cy="10589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77"/>
                </a:lnSpc>
              </a:pPr>
              <a:r>
                <a:rPr lang="en-US" b="true" sz="2482" spc="-62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Orientações sobre direitos sociais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601313"/>
              <a:ext cx="3387633" cy="3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76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5030263" y="2931292"/>
            <a:ext cx="2677005" cy="25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82"/>
              </a:lnSpc>
              <a:spcBef>
                <a:spcPct val="0"/>
              </a:spcBef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0" y="5124196"/>
            <a:ext cx="3839641" cy="5182107"/>
          </a:xfrm>
          <a:custGeom>
            <a:avLst/>
            <a:gdLst/>
            <a:ahLst/>
            <a:cxnLst/>
            <a:rect r="r" b="b" t="t" l="l"/>
            <a:pathLst>
              <a:path h="5182107" w="3839641">
                <a:moveTo>
                  <a:pt x="0" y="0"/>
                </a:moveTo>
                <a:lnTo>
                  <a:pt x="3839641" y="0"/>
                </a:lnTo>
                <a:lnTo>
                  <a:pt x="3839641" y="5182108"/>
                </a:lnTo>
                <a:lnTo>
                  <a:pt x="0" y="5182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675766" y="5124196"/>
            <a:ext cx="3733346" cy="5182107"/>
          </a:xfrm>
          <a:custGeom>
            <a:avLst/>
            <a:gdLst/>
            <a:ahLst/>
            <a:cxnLst/>
            <a:rect r="r" b="b" t="t" l="l"/>
            <a:pathLst>
              <a:path h="5182107" w="3733346">
                <a:moveTo>
                  <a:pt x="0" y="0"/>
                </a:moveTo>
                <a:lnTo>
                  <a:pt x="3733346" y="0"/>
                </a:lnTo>
                <a:lnTo>
                  <a:pt x="3733346" y="5182108"/>
                </a:lnTo>
                <a:lnTo>
                  <a:pt x="0" y="5182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A1B1B">
                <a:alpha val="100000"/>
              </a:srgbClr>
            </a:gs>
            <a:gs pos="100000">
              <a:srgbClr val="66727E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26405" y="830873"/>
            <a:ext cx="17494341" cy="9706515"/>
          </a:xfrm>
          <a:prstGeom prst="rect">
            <a:avLst/>
          </a:prstGeom>
          <a:solidFill>
            <a:srgbClr val="E8927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594496" y="1028700"/>
            <a:ext cx="24596029" cy="6597244"/>
            <a:chOff x="0" y="0"/>
            <a:chExt cx="32794705" cy="87963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33375"/>
              <a:ext cx="32794705" cy="1550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534"/>
                </a:lnSpc>
                <a:spcBef>
                  <a:spcPct val="0"/>
                </a:spcBef>
              </a:pPr>
              <a:r>
                <a:rPr lang="en-US" b="true" sz="9302" spc="-232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A elaboração da cartilha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210803"/>
              <a:ext cx="16397353" cy="655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4218"/>
                </a:lnSpc>
                <a:spcBef>
                  <a:spcPts val="3162"/>
                </a:spcBef>
              </a:pPr>
              <a:r>
                <a:rPr lang="en-US" sz="2909" strike="noStrike" u="none">
                  <a:solidFill>
                    <a:srgbClr val="0C0605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 elaboração da cartilha foi planejada em seus mínimos detalhes priorizando a escrita clara e objetiva para que a informação seja captada pelo leitor. Os conteúdos foram elaborados e discutidos entre os profissionais com intuito de congregar as diferentes áreas do conhecimento. </a:t>
              </a:r>
            </a:p>
            <a:p>
              <a:pPr algn="just" marL="0" indent="0" lvl="0">
                <a:lnSpc>
                  <a:spcPts val="4218"/>
                </a:lnSpc>
                <a:spcBef>
                  <a:spcPts val="3162"/>
                </a:spcBef>
              </a:pPr>
              <a:r>
                <a:rPr lang="en-US" sz="2909" strike="noStrike" u="none">
                  <a:solidFill>
                    <a:srgbClr val="0C0605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material foi planejado e executado por meio de reuniões multiprofissionais e muito trabalho durante mais de um ano!</a:t>
              </a:r>
            </a:p>
            <a:p>
              <a:pPr algn="just" marL="0" indent="0" lvl="0">
                <a:lnSpc>
                  <a:spcPts val="4218"/>
                </a:lnSpc>
                <a:spcBef>
                  <a:spcPts val="3164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675728" y="3863758"/>
            <a:ext cx="11529212" cy="6673629"/>
          </a:xfrm>
          <a:custGeom>
            <a:avLst/>
            <a:gdLst/>
            <a:ahLst/>
            <a:cxnLst/>
            <a:rect r="r" b="b" t="t" l="l"/>
            <a:pathLst>
              <a:path h="6673629" w="11529212">
                <a:moveTo>
                  <a:pt x="0" y="0"/>
                </a:moveTo>
                <a:lnTo>
                  <a:pt x="11529211" y="0"/>
                </a:lnTo>
                <a:lnTo>
                  <a:pt x="11529211" y="6673629"/>
                </a:lnTo>
                <a:lnTo>
                  <a:pt x="0" y="6673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964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DAGXs0de9hE</dc:identifier>
  <dcterms:modified xsi:type="dcterms:W3CDTF">2011-08-01T06:04:30Z</dcterms:modified>
  <cp:revision>1</cp:revision>
  <dc:title>Branco Azul Verde e Amarelo Montagem de Fotos Moderno Integração de Novos Contratados Apresentação Empresarial</dc:title>
</cp:coreProperties>
</file>