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7" r:id="rId3"/>
    <p:sldId id="298" r:id="rId4"/>
    <p:sldId id="294" r:id="rId5"/>
    <p:sldId id="299" r:id="rId6"/>
    <p:sldId id="282" r:id="rId7"/>
    <p:sldId id="288" r:id="rId8"/>
    <p:sldId id="291" r:id="rId9"/>
    <p:sldId id="300" r:id="rId10"/>
    <p:sldId id="295" r:id="rId11"/>
  </p:sldIdLst>
  <p:sldSz cx="18288000" cy="10287000"/>
  <p:notesSz cx="6858000" cy="9144000"/>
  <p:embeddedFontLst>
    <p:embeddedFont>
      <p:font typeface="Barlow Bold" panose="00000800000000000000" charset="0"/>
      <p:regular r:id="rId12"/>
    </p:embeddedFont>
    <p:embeddedFont>
      <p:font typeface="Cocomat Pro" panose="020B0604020202020204" charset="0"/>
      <p:regular r:id="rId13"/>
    </p:embeddedFont>
    <p:embeddedFont>
      <p:font typeface="Cocomat Pro Bold" panose="020B0604020202020204" charset="0"/>
      <p:regular r:id="rId14"/>
    </p:embeddedFont>
    <p:embeddedFont>
      <p:font typeface="Cocomat Pro Bold Italics" panose="020B0604020202020204" charset="0"/>
      <p:regular r:id="rId15"/>
    </p:embeddedFont>
    <p:embeddedFont>
      <p:font typeface="Poppins Heavy" panose="020B0604020202020204" charset="0"/>
      <p:regular r:id="rId16"/>
    </p:embeddedFont>
    <p:embeddedFont>
      <p:font typeface="Quicksand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F4D00-8EA6-4526-BD30-A175693F96DD}" v="6" dt="2024-11-27T22:05:31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16336" y="0"/>
            <a:ext cx="5471664" cy="717396"/>
          </a:xfrm>
          <a:custGeom>
            <a:avLst/>
            <a:gdLst/>
            <a:ahLst/>
            <a:cxnLst/>
            <a:rect l="l" t="t" r="r" b="b"/>
            <a:pathLst>
              <a:path w="5471664" h="717396">
                <a:moveTo>
                  <a:pt x="0" y="0"/>
                </a:moveTo>
                <a:lnTo>
                  <a:pt x="5471664" y="0"/>
                </a:lnTo>
                <a:lnTo>
                  <a:pt x="5471664" y="717396"/>
                </a:lnTo>
                <a:lnTo>
                  <a:pt x="0" y="7173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flipH="1">
            <a:off x="0" y="-133539"/>
            <a:ext cx="5358336" cy="10554077"/>
          </a:xfrm>
          <a:custGeom>
            <a:avLst/>
            <a:gdLst/>
            <a:ahLst/>
            <a:cxnLst/>
            <a:rect l="l" t="t" r="r" b="b"/>
            <a:pathLst>
              <a:path w="6100191" h="11197018">
                <a:moveTo>
                  <a:pt x="6100191" y="0"/>
                </a:moveTo>
                <a:lnTo>
                  <a:pt x="0" y="0"/>
                </a:lnTo>
                <a:lnTo>
                  <a:pt x="0" y="11197018"/>
                </a:lnTo>
                <a:lnTo>
                  <a:pt x="6100191" y="11197018"/>
                </a:lnTo>
                <a:lnTo>
                  <a:pt x="6100191" y="0"/>
                </a:lnTo>
                <a:close/>
              </a:path>
            </a:pathLst>
          </a:custGeom>
          <a:blipFill>
            <a:blip r:embed="rId5"/>
            <a:stretch>
              <a:fillRect l="-18028" r="-180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1037648">
            <a:off x="17093789" y="6736019"/>
            <a:ext cx="2388421" cy="4022604"/>
          </a:xfrm>
          <a:custGeom>
            <a:avLst/>
            <a:gdLst/>
            <a:ahLst/>
            <a:cxnLst/>
            <a:rect l="l" t="t" r="r" b="b"/>
            <a:pathLst>
              <a:path w="2388421" h="4022604">
                <a:moveTo>
                  <a:pt x="0" y="0"/>
                </a:moveTo>
                <a:lnTo>
                  <a:pt x="2388422" y="0"/>
                </a:lnTo>
                <a:lnTo>
                  <a:pt x="2388422" y="4022604"/>
                </a:lnTo>
                <a:lnTo>
                  <a:pt x="0" y="40226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517380" y="441444"/>
            <a:ext cx="9253240" cy="318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BOAS PRÁTICAS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45039" y="3768611"/>
            <a:ext cx="1279792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Planejamento</a:t>
            </a:r>
            <a:r>
              <a:rPr lang="en-US" sz="5000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e </a:t>
            </a:r>
            <a:r>
              <a:rPr lang="en-US" sz="5000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Fiscalização</a:t>
            </a:r>
            <a:r>
              <a:rPr lang="en-US" sz="5000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de </a:t>
            </a:r>
            <a:r>
              <a:rPr lang="en-US" sz="5000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Contratos</a:t>
            </a:r>
            <a:endParaRPr lang="en-US" sz="5000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</p:txBody>
      </p:sp>
      <p:pic>
        <p:nvPicPr>
          <p:cNvPr id="10" name="Corporate Harmonics_0.43">
            <a:hlinkClick r:id="" action="ppaction://media"/>
            <a:extLst>
              <a:ext uri="{FF2B5EF4-FFF2-40B4-BE49-F238E27FC236}">
                <a16:creationId xmlns:a16="http://schemas.microsoft.com/office/drawing/2014/main" id="{699C0AE8-9CD0-F745-5954-7CF9C8F250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EFC55D99-A6E5-54A3-FD11-382E3C7D34D0}"/>
              </a:ext>
            </a:extLst>
          </p:cNvPr>
          <p:cNvSpPr txBox="1"/>
          <p:nvPr/>
        </p:nvSpPr>
        <p:spPr>
          <a:xfrm>
            <a:off x="2971800" y="5909179"/>
            <a:ext cx="12797923" cy="2560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3000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Carlos Lucas dos Santos</a:t>
            </a:r>
          </a:p>
          <a:p>
            <a:pPr algn="just">
              <a:lnSpc>
                <a:spcPts val="7000"/>
              </a:lnSpc>
            </a:pPr>
            <a:r>
              <a:rPr lang="en-US" sz="3000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Doutor</a:t>
            </a:r>
            <a:r>
              <a:rPr lang="en-US" sz="3000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Advogado</a:t>
            </a:r>
            <a:r>
              <a:rPr lang="en-US" sz="3000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</a:p>
          <a:p>
            <a:pPr algn="just">
              <a:lnSpc>
                <a:spcPts val="7000"/>
              </a:lnSpc>
            </a:pPr>
            <a:r>
              <a:rPr lang="en-US" sz="3000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Chefe</a:t>
            </a:r>
            <a:r>
              <a:rPr lang="en-US" sz="3000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da </a:t>
            </a:r>
            <a:r>
              <a:rPr lang="en-US" sz="3000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Unidade</a:t>
            </a:r>
            <a:r>
              <a:rPr lang="en-US" sz="3000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Fiscalização</a:t>
            </a:r>
            <a:r>
              <a:rPr lang="en-US" sz="3000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Administrativa</a:t>
            </a:r>
            <a:r>
              <a:rPr lang="en-US" sz="3000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Contratos</a:t>
            </a:r>
            <a:endParaRPr lang="en-US" sz="3000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16336" y="0"/>
            <a:ext cx="5471664" cy="717396"/>
          </a:xfrm>
          <a:custGeom>
            <a:avLst/>
            <a:gdLst/>
            <a:ahLst/>
            <a:cxnLst/>
            <a:rect l="l" t="t" r="r" b="b"/>
            <a:pathLst>
              <a:path w="5471664" h="717396">
                <a:moveTo>
                  <a:pt x="0" y="0"/>
                </a:moveTo>
                <a:lnTo>
                  <a:pt x="5471664" y="0"/>
                </a:lnTo>
                <a:lnTo>
                  <a:pt x="5471664" y="717396"/>
                </a:lnTo>
                <a:lnTo>
                  <a:pt x="0" y="71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1773" y="6773561"/>
            <a:ext cx="7315200" cy="3489960"/>
          </a:xfrm>
          <a:custGeom>
            <a:avLst/>
            <a:gdLst/>
            <a:ahLst/>
            <a:cxnLst/>
            <a:rect l="l" t="t" r="r" b="b"/>
            <a:pathLst>
              <a:path w="7315200" h="3489960">
                <a:moveTo>
                  <a:pt x="0" y="0"/>
                </a:moveTo>
                <a:lnTo>
                  <a:pt x="7315200" y="0"/>
                </a:lnTo>
                <a:lnTo>
                  <a:pt x="7315200" y="3489960"/>
                </a:lnTo>
                <a:lnTo>
                  <a:pt x="0" y="3489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162548" y="4078814"/>
            <a:ext cx="1995934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Setor de Administração 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SAD/DAF/GAD/HU-UFSC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6204" y="3068869"/>
            <a:ext cx="15775591" cy="132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sz="7699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OBRIGADO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3D16F4-0A20-FE92-A4DA-6CC0E2E4B11E}"/>
              </a:ext>
            </a:extLst>
          </p:cNvPr>
          <p:cNvSpPr txBox="1"/>
          <p:nvPr/>
        </p:nvSpPr>
        <p:spPr>
          <a:xfrm>
            <a:off x="9794139" y="427622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D2A34D"/>
                </a:solidFill>
                <a:latin typeface="Cocomat Pro Bold"/>
                <a:sym typeface="Cocomat Pro Bold"/>
              </a:rPr>
              <a:t>PODEM APLAUDIR 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16336" y="0"/>
            <a:ext cx="5471664" cy="717396"/>
          </a:xfrm>
          <a:custGeom>
            <a:avLst/>
            <a:gdLst/>
            <a:ahLst/>
            <a:cxnLst/>
            <a:rect l="l" t="t" r="r" b="b"/>
            <a:pathLst>
              <a:path w="5471664" h="717396">
                <a:moveTo>
                  <a:pt x="0" y="0"/>
                </a:moveTo>
                <a:lnTo>
                  <a:pt x="5471664" y="0"/>
                </a:lnTo>
                <a:lnTo>
                  <a:pt x="5471664" y="717396"/>
                </a:lnTo>
                <a:lnTo>
                  <a:pt x="0" y="71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1773" y="6773561"/>
            <a:ext cx="7315200" cy="3489960"/>
          </a:xfrm>
          <a:custGeom>
            <a:avLst/>
            <a:gdLst/>
            <a:ahLst/>
            <a:cxnLst/>
            <a:rect l="l" t="t" r="r" b="b"/>
            <a:pathLst>
              <a:path w="7315200" h="3489960">
                <a:moveTo>
                  <a:pt x="0" y="0"/>
                </a:moveTo>
                <a:lnTo>
                  <a:pt x="7315200" y="0"/>
                </a:lnTo>
                <a:lnTo>
                  <a:pt x="7315200" y="3489960"/>
                </a:lnTo>
                <a:lnTo>
                  <a:pt x="0" y="3489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BC94E-1B77-6C5E-7A41-0C44697D11E2}"/>
              </a:ext>
            </a:extLst>
          </p:cNvPr>
          <p:cNvSpPr txBox="1"/>
          <p:nvPr/>
        </p:nvSpPr>
        <p:spPr>
          <a:xfrm>
            <a:off x="5895216" y="4765940"/>
            <a:ext cx="12361408" cy="683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2"/>
              </a:lnSpc>
            </a:pPr>
            <a:r>
              <a:rPr lang="en-US" sz="4115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PERGUNTAS E DÚVIDAS  </a:t>
            </a:r>
          </a:p>
        </p:txBody>
      </p:sp>
    </p:spTree>
    <p:extLst>
      <p:ext uri="{BB962C8B-B14F-4D97-AF65-F5344CB8AC3E}">
        <p14:creationId xmlns:p14="http://schemas.microsoft.com/office/powerpoint/2010/main" val="40749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16336" y="0"/>
            <a:ext cx="5471664" cy="717396"/>
          </a:xfrm>
          <a:custGeom>
            <a:avLst/>
            <a:gdLst/>
            <a:ahLst/>
            <a:cxnLst/>
            <a:rect l="l" t="t" r="r" b="b"/>
            <a:pathLst>
              <a:path w="5471664" h="717396">
                <a:moveTo>
                  <a:pt x="0" y="0"/>
                </a:moveTo>
                <a:lnTo>
                  <a:pt x="5471664" y="0"/>
                </a:lnTo>
                <a:lnTo>
                  <a:pt x="5471664" y="717396"/>
                </a:lnTo>
                <a:lnTo>
                  <a:pt x="0" y="71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1773" y="6773561"/>
            <a:ext cx="7315200" cy="3489960"/>
          </a:xfrm>
          <a:custGeom>
            <a:avLst/>
            <a:gdLst/>
            <a:ahLst/>
            <a:cxnLst/>
            <a:rect l="l" t="t" r="r" b="b"/>
            <a:pathLst>
              <a:path w="7315200" h="3489960">
                <a:moveTo>
                  <a:pt x="0" y="0"/>
                </a:moveTo>
                <a:lnTo>
                  <a:pt x="7315200" y="0"/>
                </a:lnTo>
                <a:lnTo>
                  <a:pt x="7315200" y="3489960"/>
                </a:lnTo>
                <a:lnTo>
                  <a:pt x="0" y="3489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F9F549-C941-8E9F-37BC-2824C29C0D69}"/>
              </a:ext>
            </a:extLst>
          </p:cNvPr>
          <p:cNvSpPr txBox="1"/>
          <p:nvPr/>
        </p:nvSpPr>
        <p:spPr>
          <a:xfrm>
            <a:off x="6096000" y="4755830"/>
            <a:ext cx="9144000" cy="77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62"/>
              </a:lnSpc>
            </a:pPr>
            <a:r>
              <a:rPr lang="en-US" sz="4100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FOTOS E AUTOGRÁGOS </a:t>
            </a:r>
          </a:p>
        </p:txBody>
      </p:sp>
    </p:spTree>
    <p:extLst>
      <p:ext uri="{BB962C8B-B14F-4D97-AF65-F5344CB8AC3E}">
        <p14:creationId xmlns:p14="http://schemas.microsoft.com/office/powerpoint/2010/main" val="264032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16336" y="0"/>
            <a:ext cx="5471664" cy="717396"/>
          </a:xfrm>
          <a:custGeom>
            <a:avLst/>
            <a:gdLst/>
            <a:ahLst/>
            <a:cxnLst/>
            <a:rect l="l" t="t" r="r" b="b"/>
            <a:pathLst>
              <a:path w="5471664" h="717396">
                <a:moveTo>
                  <a:pt x="0" y="0"/>
                </a:moveTo>
                <a:lnTo>
                  <a:pt x="5471664" y="0"/>
                </a:lnTo>
                <a:lnTo>
                  <a:pt x="5471664" y="717396"/>
                </a:lnTo>
                <a:lnTo>
                  <a:pt x="0" y="71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1773" y="6773561"/>
            <a:ext cx="7315200" cy="3489960"/>
          </a:xfrm>
          <a:custGeom>
            <a:avLst/>
            <a:gdLst/>
            <a:ahLst/>
            <a:cxnLst/>
            <a:rect l="l" t="t" r="r" b="b"/>
            <a:pathLst>
              <a:path w="7315200" h="3489960">
                <a:moveTo>
                  <a:pt x="0" y="0"/>
                </a:moveTo>
                <a:lnTo>
                  <a:pt x="7315200" y="0"/>
                </a:lnTo>
                <a:lnTo>
                  <a:pt x="7315200" y="3489960"/>
                </a:lnTo>
                <a:lnTo>
                  <a:pt x="0" y="3489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352516" y="1153688"/>
            <a:ext cx="7445170" cy="3571299"/>
            <a:chOff x="0" y="0"/>
            <a:chExt cx="2668181" cy="12798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8181" cy="1279873"/>
            </a:xfrm>
            <a:custGeom>
              <a:avLst/>
              <a:gdLst/>
              <a:ahLst/>
              <a:cxnLst/>
              <a:rect l="l" t="t" r="r" b="b"/>
              <a:pathLst>
                <a:path w="2668181" h="1279873">
                  <a:moveTo>
                    <a:pt x="0" y="0"/>
                  </a:moveTo>
                  <a:lnTo>
                    <a:pt x="2668181" y="0"/>
                  </a:lnTo>
                  <a:lnTo>
                    <a:pt x="2668181" y="1279873"/>
                  </a:lnTo>
                  <a:lnTo>
                    <a:pt x="0" y="1279873"/>
                  </a:lnTo>
                  <a:close/>
                </a:path>
              </a:pathLst>
            </a:custGeom>
            <a:solidFill>
              <a:srgbClr val="08286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668181" cy="1308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53737" y="2195076"/>
            <a:ext cx="1417595" cy="1498119"/>
          </a:xfrm>
          <a:custGeom>
            <a:avLst/>
            <a:gdLst/>
            <a:ahLst/>
            <a:cxnLst/>
            <a:rect l="l" t="t" r="r" b="b"/>
            <a:pathLst>
              <a:path w="1417595" h="1498119">
                <a:moveTo>
                  <a:pt x="0" y="0"/>
                </a:moveTo>
                <a:lnTo>
                  <a:pt x="1417595" y="0"/>
                </a:lnTo>
                <a:lnTo>
                  <a:pt x="1417595" y="1498119"/>
                </a:lnTo>
                <a:lnTo>
                  <a:pt x="0" y="1498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2393303" y="1512470"/>
            <a:ext cx="4711670" cy="258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97"/>
              </a:lnSpc>
              <a:spcBef>
                <a:spcPct val="0"/>
              </a:spcBef>
            </a:pPr>
            <a:r>
              <a:rPr lang="en-US" sz="3641" b="1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rPr>
              <a:t>Guia de Boas Práticas do Planejamento da Contratação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62548" y="4078814"/>
            <a:ext cx="1995934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Setor de Administração 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SAD/DAF/GAD/HU-UFSC</a:t>
            </a:r>
          </a:p>
        </p:txBody>
      </p:sp>
      <p:sp>
        <p:nvSpPr>
          <p:cNvPr id="10" name="Freeform 10"/>
          <p:cNvSpPr/>
          <p:nvPr/>
        </p:nvSpPr>
        <p:spPr>
          <a:xfrm>
            <a:off x="8228063" y="1153688"/>
            <a:ext cx="3992029" cy="3862288"/>
          </a:xfrm>
          <a:custGeom>
            <a:avLst/>
            <a:gdLst/>
            <a:ahLst/>
            <a:cxnLst/>
            <a:rect l="l" t="t" r="r" b="b"/>
            <a:pathLst>
              <a:path w="3992029" h="3862288">
                <a:moveTo>
                  <a:pt x="0" y="0"/>
                </a:moveTo>
                <a:lnTo>
                  <a:pt x="3992028" y="0"/>
                </a:lnTo>
                <a:lnTo>
                  <a:pt x="3992028" y="3862287"/>
                </a:lnTo>
                <a:lnTo>
                  <a:pt x="0" y="386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2489507" y="1048913"/>
            <a:ext cx="5112665" cy="445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08"/>
              </a:lnSpc>
            </a:pPr>
            <a:r>
              <a:rPr lang="en-US" sz="5077" b="1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GUIA DE BOAS PRÁTICAS DO GESTOR E DO         FISCAL DE CONTRATOS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41212" y="5640793"/>
            <a:ext cx="8160959" cy="71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3"/>
              </a:lnSpc>
            </a:pPr>
            <a:r>
              <a:rPr lang="en-US" sz="2045" b="1" spc="8">
                <a:solidFill>
                  <a:srgbClr val="289DD2"/>
                </a:solidFill>
                <a:latin typeface="Barlow Bold"/>
                <a:ea typeface="Barlow Bold"/>
                <a:cs typeface="Barlow Bold"/>
                <a:sym typeface="Barlow Bold"/>
              </a:rPr>
              <a:t>Unidade de Fiscalização Administrativa de Contratos UFAC/SAD/DAF/GAD/HU-UFSC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44C24-5743-A55F-552C-6FBE57DD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0D05899-CDF9-29A7-6FCE-FEAA22255BA8}"/>
              </a:ext>
            </a:extLst>
          </p:cNvPr>
          <p:cNvSpPr/>
          <p:nvPr/>
        </p:nvSpPr>
        <p:spPr>
          <a:xfrm>
            <a:off x="12816336" y="0"/>
            <a:ext cx="5471664" cy="717396"/>
          </a:xfrm>
          <a:custGeom>
            <a:avLst/>
            <a:gdLst/>
            <a:ahLst/>
            <a:cxnLst/>
            <a:rect l="l" t="t" r="r" b="b"/>
            <a:pathLst>
              <a:path w="5471664" h="717396">
                <a:moveTo>
                  <a:pt x="0" y="0"/>
                </a:moveTo>
                <a:lnTo>
                  <a:pt x="5471664" y="0"/>
                </a:lnTo>
                <a:lnTo>
                  <a:pt x="5471664" y="717396"/>
                </a:lnTo>
                <a:lnTo>
                  <a:pt x="0" y="71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C728594-6EE6-38B5-3393-F30D959344F1}"/>
              </a:ext>
            </a:extLst>
          </p:cNvPr>
          <p:cNvSpPr/>
          <p:nvPr/>
        </p:nvSpPr>
        <p:spPr>
          <a:xfrm>
            <a:off x="51773" y="6773561"/>
            <a:ext cx="7315200" cy="3489960"/>
          </a:xfrm>
          <a:custGeom>
            <a:avLst/>
            <a:gdLst/>
            <a:ahLst/>
            <a:cxnLst/>
            <a:rect l="l" t="t" r="r" b="b"/>
            <a:pathLst>
              <a:path w="7315200" h="3489960">
                <a:moveTo>
                  <a:pt x="0" y="0"/>
                </a:moveTo>
                <a:lnTo>
                  <a:pt x="7315200" y="0"/>
                </a:lnTo>
                <a:lnTo>
                  <a:pt x="7315200" y="3489960"/>
                </a:lnTo>
                <a:lnTo>
                  <a:pt x="0" y="3489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C1CEA8E-4308-7F74-CE33-0D7F0ECCD316}"/>
              </a:ext>
            </a:extLst>
          </p:cNvPr>
          <p:cNvSpPr txBox="1"/>
          <p:nvPr/>
        </p:nvSpPr>
        <p:spPr>
          <a:xfrm>
            <a:off x="990601" y="545946"/>
            <a:ext cx="13944600" cy="3187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880"/>
              </a:lnSpc>
            </a:pPr>
            <a:r>
              <a:rPr lang="en-US" sz="9200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Equipe de </a:t>
            </a:r>
            <a:r>
              <a:rPr lang="en-US" sz="9200" b="1" dirty="0" err="1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Planejamento</a:t>
            </a:r>
            <a:r>
              <a:rPr lang="en-US" sz="9200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da </a:t>
            </a:r>
            <a:r>
              <a:rPr lang="en-US" sz="9200" b="1" dirty="0" err="1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Contratação</a:t>
            </a:r>
            <a:r>
              <a:rPr lang="en-US" sz="9200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-EPC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6E6C899-26C6-147A-2445-BD6EA8AB67B8}"/>
              </a:ext>
            </a:extLst>
          </p:cNvPr>
          <p:cNvSpPr/>
          <p:nvPr/>
        </p:nvSpPr>
        <p:spPr>
          <a:xfrm>
            <a:off x="10929994" y="3862910"/>
            <a:ext cx="6698739" cy="5878144"/>
          </a:xfrm>
          <a:custGeom>
            <a:avLst/>
            <a:gdLst/>
            <a:ahLst/>
            <a:cxnLst/>
            <a:rect l="l" t="t" r="r" b="b"/>
            <a:pathLst>
              <a:path w="6698739" h="5878144">
                <a:moveTo>
                  <a:pt x="0" y="0"/>
                </a:moveTo>
                <a:lnTo>
                  <a:pt x="6698739" y="0"/>
                </a:lnTo>
                <a:lnTo>
                  <a:pt x="6698739" y="5878143"/>
                </a:lnTo>
                <a:lnTo>
                  <a:pt x="0" y="58781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28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16336" y="0"/>
            <a:ext cx="5471664" cy="717396"/>
          </a:xfrm>
          <a:custGeom>
            <a:avLst/>
            <a:gdLst/>
            <a:ahLst/>
            <a:cxnLst/>
            <a:rect l="l" t="t" r="r" b="b"/>
            <a:pathLst>
              <a:path w="5471664" h="717396">
                <a:moveTo>
                  <a:pt x="0" y="0"/>
                </a:moveTo>
                <a:lnTo>
                  <a:pt x="5471664" y="0"/>
                </a:lnTo>
                <a:lnTo>
                  <a:pt x="5471664" y="717396"/>
                </a:lnTo>
                <a:lnTo>
                  <a:pt x="0" y="71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1773" y="6773561"/>
            <a:ext cx="7315200" cy="3489960"/>
          </a:xfrm>
          <a:custGeom>
            <a:avLst/>
            <a:gdLst/>
            <a:ahLst/>
            <a:cxnLst/>
            <a:rect l="l" t="t" r="r" b="b"/>
            <a:pathLst>
              <a:path w="7315200" h="3489960">
                <a:moveTo>
                  <a:pt x="0" y="0"/>
                </a:moveTo>
                <a:lnTo>
                  <a:pt x="7315200" y="0"/>
                </a:lnTo>
                <a:lnTo>
                  <a:pt x="7315200" y="3489960"/>
                </a:lnTo>
                <a:lnTo>
                  <a:pt x="0" y="3489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292470" y="2992352"/>
            <a:ext cx="6576120" cy="355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Gestor </a:t>
            </a:r>
          </a:p>
          <a:p>
            <a:pPr algn="just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Fiscal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Administrativo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</a:p>
          <a:p>
            <a:pPr algn="just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Fiscal Técnico </a:t>
            </a:r>
          </a:p>
          <a:p>
            <a:pPr algn="just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Fiscal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Setorial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2470" y="545946"/>
            <a:ext cx="15836503" cy="15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880"/>
              </a:lnSpc>
            </a:pPr>
            <a:r>
              <a:rPr lang="en-US" sz="9200" b="1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Equipe de Fiscalização-EFC</a:t>
            </a:r>
          </a:p>
        </p:txBody>
      </p:sp>
      <p:sp>
        <p:nvSpPr>
          <p:cNvPr id="6" name="Freeform 6"/>
          <p:cNvSpPr/>
          <p:nvPr/>
        </p:nvSpPr>
        <p:spPr>
          <a:xfrm>
            <a:off x="8853429" y="3136045"/>
            <a:ext cx="6698739" cy="5878144"/>
          </a:xfrm>
          <a:custGeom>
            <a:avLst/>
            <a:gdLst/>
            <a:ahLst/>
            <a:cxnLst/>
            <a:rect l="l" t="t" r="r" b="b"/>
            <a:pathLst>
              <a:path w="6698739" h="5878144">
                <a:moveTo>
                  <a:pt x="0" y="0"/>
                </a:moveTo>
                <a:lnTo>
                  <a:pt x="6698739" y="0"/>
                </a:lnTo>
                <a:lnTo>
                  <a:pt x="6698739" y="5878143"/>
                </a:lnTo>
                <a:lnTo>
                  <a:pt x="0" y="58781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16336" y="0"/>
            <a:ext cx="5471664" cy="717396"/>
          </a:xfrm>
          <a:custGeom>
            <a:avLst/>
            <a:gdLst/>
            <a:ahLst/>
            <a:cxnLst/>
            <a:rect l="l" t="t" r="r" b="b"/>
            <a:pathLst>
              <a:path w="5471664" h="717396">
                <a:moveTo>
                  <a:pt x="0" y="0"/>
                </a:moveTo>
                <a:lnTo>
                  <a:pt x="5471664" y="0"/>
                </a:lnTo>
                <a:lnTo>
                  <a:pt x="5471664" y="717396"/>
                </a:lnTo>
                <a:lnTo>
                  <a:pt x="0" y="71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1773" y="6773561"/>
            <a:ext cx="7315200" cy="3489960"/>
          </a:xfrm>
          <a:custGeom>
            <a:avLst/>
            <a:gdLst/>
            <a:ahLst/>
            <a:cxnLst/>
            <a:rect l="l" t="t" r="r" b="b"/>
            <a:pathLst>
              <a:path w="7315200" h="3489960">
                <a:moveTo>
                  <a:pt x="0" y="0"/>
                </a:moveTo>
                <a:lnTo>
                  <a:pt x="7315200" y="0"/>
                </a:lnTo>
                <a:lnTo>
                  <a:pt x="7315200" y="3489960"/>
                </a:lnTo>
                <a:lnTo>
                  <a:pt x="0" y="3489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3000" y="791141"/>
            <a:ext cx="10193215" cy="4841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880"/>
              </a:lnSpc>
            </a:pPr>
            <a:r>
              <a:rPr lang="en-US" sz="9200" b="1" dirty="0" err="1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Reunir</a:t>
            </a:r>
            <a:r>
              <a:rPr lang="en-US" sz="9200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, </a:t>
            </a:r>
            <a:r>
              <a:rPr lang="en-US" sz="9200" b="1" dirty="0" err="1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Conversar</a:t>
            </a:r>
            <a:r>
              <a:rPr lang="en-US" sz="9200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, Registrar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51604" y="7198695"/>
            <a:ext cx="569967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Cocomat Pro Bold Italics"/>
                <a:ea typeface="Cocomat Pro Bold Italics"/>
                <a:cs typeface="Cocomat Pro Bold Italics"/>
                <a:sym typeface="Cocomat Pro Bold Italics"/>
              </a:rPr>
              <a:t>Verba Volant, scripta manent.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98055" y="7833206"/>
            <a:ext cx="8275290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“Palavras voam, o que é escrito permanece.”</a:t>
            </a:r>
          </a:p>
        </p:txBody>
      </p:sp>
      <p:sp>
        <p:nvSpPr>
          <p:cNvPr id="8" name="Freeform 8"/>
          <p:cNvSpPr/>
          <p:nvPr/>
        </p:nvSpPr>
        <p:spPr>
          <a:xfrm>
            <a:off x="14618101" y="717396"/>
            <a:ext cx="3669899" cy="3983609"/>
          </a:xfrm>
          <a:custGeom>
            <a:avLst/>
            <a:gdLst/>
            <a:ahLst/>
            <a:cxnLst/>
            <a:rect l="l" t="t" r="r" b="b"/>
            <a:pathLst>
              <a:path w="3669899" h="3983609">
                <a:moveTo>
                  <a:pt x="0" y="0"/>
                </a:moveTo>
                <a:lnTo>
                  <a:pt x="3669899" y="0"/>
                </a:lnTo>
                <a:lnTo>
                  <a:pt x="3669899" y="3983609"/>
                </a:lnTo>
                <a:lnTo>
                  <a:pt x="0" y="39836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16336" y="0"/>
            <a:ext cx="5471664" cy="717396"/>
          </a:xfrm>
          <a:custGeom>
            <a:avLst/>
            <a:gdLst/>
            <a:ahLst/>
            <a:cxnLst/>
            <a:rect l="l" t="t" r="r" b="b"/>
            <a:pathLst>
              <a:path w="5471664" h="717396">
                <a:moveTo>
                  <a:pt x="0" y="0"/>
                </a:moveTo>
                <a:lnTo>
                  <a:pt x="5471664" y="0"/>
                </a:lnTo>
                <a:lnTo>
                  <a:pt x="5471664" y="717396"/>
                </a:lnTo>
                <a:lnTo>
                  <a:pt x="0" y="71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1773" y="6773561"/>
            <a:ext cx="7315200" cy="3489960"/>
          </a:xfrm>
          <a:custGeom>
            <a:avLst/>
            <a:gdLst/>
            <a:ahLst/>
            <a:cxnLst/>
            <a:rect l="l" t="t" r="r" b="b"/>
            <a:pathLst>
              <a:path w="7315200" h="3489960">
                <a:moveTo>
                  <a:pt x="0" y="0"/>
                </a:moveTo>
                <a:lnTo>
                  <a:pt x="7315200" y="0"/>
                </a:lnTo>
                <a:lnTo>
                  <a:pt x="7315200" y="3489960"/>
                </a:lnTo>
                <a:lnTo>
                  <a:pt x="0" y="3489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EE01960-FC29-B2CF-F48E-B2E0A1C2DC57}"/>
              </a:ext>
            </a:extLst>
          </p:cNvPr>
          <p:cNvSpPr txBox="1"/>
          <p:nvPr/>
        </p:nvSpPr>
        <p:spPr>
          <a:xfrm>
            <a:off x="1447800" y="2171700"/>
            <a:ext cx="13716000" cy="4739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880"/>
              </a:lnSpc>
            </a:pPr>
            <a:r>
              <a:rPr lang="en-US" sz="6000" b="1" dirty="0" err="1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Capacitar</a:t>
            </a:r>
            <a:r>
              <a:rPr lang="en-US" sz="6000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as EPC e as EFC;</a:t>
            </a:r>
          </a:p>
          <a:p>
            <a:pPr algn="just">
              <a:lnSpc>
                <a:spcPts val="12880"/>
              </a:lnSpc>
            </a:pPr>
            <a:r>
              <a:rPr lang="en-US" sz="6000" b="1" dirty="0" err="1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Trazê-los</a:t>
            </a:r>
            <a:r>
              <a:rPr lang="en-US" sz="6000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para </a:t>
            </a:r>
            <a:r>
              <a:rPr lang="en-US" sz="6000" b="1" dirty="0" err="1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perto</a:t>
            </a:r>
            <a:r>
              <a:rPr lang="en-US" sz="6000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do SAD e da UFAC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9B71-C04F-66D8-5244-DEC4FA34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8FDBED4-AAB0-2C0D-E234-B2F6C58EDAEC}"/>
              </a:ext>
            </a:extLst>
          </p:cNvPr>
          <p:cNvSpPr/>
          <p:nvPr/>
        </p:nvSpPr>
        <p:spPr>
          <a:xfrm>
            <a:off x="12816336" y="0"/>
            <a:ext cx="5471664" cy="717396"/>
          </a:xfrm>
          <a:custGeom>
            <a:avLst/>
            <a:gdLst/>
            <a:ahLst/>
            <a:cxnLst/>
            <a:rect l="l" t="t" r="r" b="b"/>
            <a:pathLst>
              <a:path w="5471664" h="717396">
                <a:moveTo>
                  <a:pt x="0" y="0"/>
                </a:moveTo>
                <a:lnTo>
                  <a:pt x="5471664" y="0"/>
                </a:lnTo>
                <a:lnTo>
                  <a:pt x="5471664" y="717396"/>
                </a:lnTo>
                <a:lnTo>
                  <a:pt x="0" y="71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DBB529-4BE2-4CAB-0239-8A1F6B3F24C6}"/>
              </a:ext>
            </a:extLst>
          </p:cNvPr>
          <p:cNvSpPr/>
          <p:nvPr/>
        </p:nvSpPr>
        <p:spPr>
          <a:xfrm>
            <a:off x="51773" y="6773561"/>
            <a:ext cx="7315200" cy="3489960"/>
          </a:xfrm>
          <a:custGeom>
            <a:avLst/>
            <a:gdLst/>
            <a:ahLst/>
            <a:cxnLst/>
            <a:rect l="l" t="t" r="r" b="b"/>
            <a:pathLst>
              <a:path w="7315200" h="3489960">
                <a:moveTo>
                  <a:pt x="0" y="0"/>
                </a:moveTo>
                <a:lnTo>
                  <a:pt x="7315200" y="0"/>
                </a:lnTo>
                <a:lnTo>
                  <a:pt x="7315200" y="3489960"/>
                </a:lnTo>
                <a:lnTo>
                  <a:pt x="0" y="3489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7E632BA-047B-13BF-C4F0-7E47E784B33B}"/>
              </a:ext>
            </a:extLst>
          </p:cNvPr>
          <p:cNvSpPr txBox="1"/>
          <p:nvPr/>
        </p:nvSpPr>
        <p:spPr>
          <a:xfrm>
            <a:off x="1143000" y="1092712"/>
            <a:ext cx="13716000" cy="1532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880"/>
              </a:lnSpc>
            </a:pPr>
            <a:r>
              <a:rPr lang="en-US" sz="9200" b="1" dirty="0" err="1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Objetivos</a:t>
            </a:r>
            <a:r>
              <a:rPr lang="en-US" sz="9200" b="1" dirty="0">
                <a:solidFill>
                  <a:srgbClr val="D2A34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6F979DE-D176-4FFE-9CC8-080B2FB15528}"/>
              </a:ext>
            </a:extLst>
          </p:cNvPr>
          <p:cNvSpPr txBox="1"/>
          <p:nvPr/>
        </p:nvSpPr>
        <p:spPr>
          <a:xfrm>
            <a:off x="1292470" y="2992352"/>
            <a:ext cx="14785730" cy="5320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just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Melhoria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contínua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dos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processos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de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trabalho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;</a:t>
            </a:r>
          </a:p>
          <a:p>
            <a:pPr marL="685800" indent="-685800" algn="just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Eficiência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no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contratar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e no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Fiscalizar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;</a:t>
            </a:r>
          </a:p>
          <a:p>
            <a:pPr marL="685800" indent="-685800" algn="just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Reduzir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Apontamentos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de Auditoria; </a:t>
            </a:r>
          </a:p>
          <a:p>
            <a:pPr marL="685800" indent="-685800" algn="just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Evitar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danos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ao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Erário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;</a:t>
            </a:r>
          </a:p>
          <a:p>
            <a:pPr marL="685800" indent="-685800" algn="just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Sucesso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nas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contratações</a:t>
            </a:r>
            <a:r>
              <a:rPr lang="en-US" sz="5000" b="1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. </a:t>
            </a:r>
          </a:p>
          <a:p>
            <a:pPr algn="just">
              <a:lnSpc>
                <a:spcPts val="7000"/>
              </a:lnSpc>
            </a:pPr>
            <a:endParaRPr lang="en-US" sz="5000" b="1" dirty="0">
              <a:solidFill>
                <a:srgbClr val="000000"/>
              </a:solidFill>
              <a:latin typeface="Cocomat Pro Bold"/>
              <a:ea typeface="Cocomat Pro Bold"/>
              <a:cs typeface="Cocomat Pro Bold"/>
              <a:sym typeface="Cocoma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96343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167</Words>
  <Application>Microsoft Office PowerPoint</Application>
  <PresentationFormat>Personalizar</PresentationFormat>
  <Paragraphs>33</Paragraphs>
  <Slides>10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Cocomat Pro Bold Italics</vt:lpstr>
      <vt:lpstr>Cocomat Pro Bold</vt:lpstr>
      <vt:lpstr>Barlow Bold</vt:lpstr>
      <vt:lpstr>Cocomat Pro</vt:lpstr>
      <vt:lpstr>Calibri</vt:lpstr>
      <vt:lpstr>Poppins Heavy</vt:lpstr>
      <vt:lpstr>Quicksand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</dc:title>
  <dc:creator>Carlos Lucas Dos Santos</dc:creator>
  <cp:lastModifiedBy>Carlos Lucas Dos Santos</cp:lastModifiedBy>
  <cp:revision>3</cp:revision>
  <dcterms:created xsi:type="dcterms:W3CDTF">2006-08-16T00:00:00Z</dcterms:created>
  <dcterms:modified xsi:type="dcterms:W3CDTF">2024-11-27T22:10:25Z</dcterms:modified>
  <dc:identifier>DAGQRrWENGA</dc:identifier>
</cp:coreProperties>
</file>