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215" r:id="rId5"/>
    <p:sldId id="1217" r:id="rId6"/>
    <p:sldId id="1222" r:id="rId7"/>
    <p:sldId id="1241" r:id="rId8"/>
    <p:sldId id="2141412139" r:id="rId9"/>
    <p:sldId id="1242" r:id="rId10"/>
    <p:sldId id="1243" r:id="rId11"/>
    <p:sldId id="2141412140" r:id="rId12"/>
    <p:sldId id="214141213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472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C2D3E-B483-62BE-D9CC-21CEFB34E1C3}" name="Franco Nero Dias Marçal" initials="FN" userId="S::franco.marcal@ebserh.gov.br::8e2ddaeb-26b2-406d-b766-89de1a5898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6"/>
    <a:srgbClr val="FFFFFF"/>
    <a:srgbClr val="F8FAF7"/>
    <a:srgbClr val="007E39"/>
    <a:srgbClr val="434343"/>
    <a:srgbClr val="8FAADC"/>
    <a:srgbClr val="DF8181"/>
    <a:srgbClr val="52BCA6"/>
    <a:srgbClr val="FBFCFA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1F750-C649-4282-B9FE-33F9F646CD72}" v="20" dt="2024-11-27T18:58:02.227"/>
    <p1510:client id="{79C30A27-2205-4536-B75A-9FD0F3CB5D8B}" v="72" dt="2024-11-27T18:12:40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1457"/>
        <p:guide pos="47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16CC-5095-4F14-AF55-EF1BFCC4ABD5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176D-C9BC-414D-A615-BF35F9148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32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1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6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93618-ADE5-F3C4-719B-C3C568A7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EE38F3-DDE2-EED7-8926-7BD77DD60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9E2735-1E06-7C88-4906-1189A5479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D6D43C-7A16-1B2A-0859-41A8837E8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47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CE39-50BA-FAD4-1C37-07624D54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B9744D-DCE4-2298-2C4A-694C206C1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099B86-AF03-B979-6C12-BCD200813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80474D-E891-3753-E215-47EDE0A42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2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200EF-A888-7C9E-FB2F-0835E993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C872D7-2F59-C704-9794-243148EAD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CE8B4F-747C-D3DC-61D8-B0E941D5B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BD2361-AE7D-E390-8DD4-ED9861FDD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0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84B5-FDAE-9D34-D02C-37E6583A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1D1A92-9741-88BE-A820-A2CC1401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2411B1-12D7-17EC-0716-13151E3B1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78DC66-6171-9A9C-C83D-54511CBBB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9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DB80-ED88-F7F3-7B9C-80488F80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B6526D-F91A-1F90-C059-10A019C26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E6319A-AC16-00CA-ADF4-6C5FB773E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072338-6388-69C8-D40E-5CD285380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04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0E77-3D3B-486C-D075-A9C5ACCD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CFDFF8-52D0-6ED8-BCD0-11F970E66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0CE768-C7AF-816F-D752-2F0188014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AD5433-C520-0539-874A-65573B799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5176D-C9BC-414D-A615-BF35F914884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4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4F48B-B0B9-4C21-A0F0-093D232F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916644-FB81-465C-B2EC-BB0E5F255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84161-2EED-47DB-9F09-EAD1D270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A340EE-ADC8-4265-9B7E-EB9F8F7F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320A58-494A-4FA7-86E0-5BD8AA54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6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C29A7-A991-4A08-90B1-1079E46C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1C7F87-94E1-421F-BA50-75A0B9128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F59AD-B5C5-4C14-A8B4-03A0E8B8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F99D5-E45C-4AEA-95BB-9AF6DE66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2761AD-4498-4FDD-988D-0AC52A85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56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FE0593-ADDD-4E6C-8616-FDBC808EF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C0725A-BAFF-43F3-A361-F9B2E3CDE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D7327E-6873-4F0D-BDE1-53F2FB53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19C7DC-EA99-47D7-9712-90ABC922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DC4297-7F6D-4DEF-8864-D9D5D061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4EF49-2950-4D51-AD59-846817A2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821BEB-DAA4-47DA-951D-2640659C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35ED90-5A31-42EB-8835-F3F0D511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2E57DC-07AF-4C13-BB3B-290E7DE6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32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B7BF6-C9E3-45C4-8FAB-82B49A55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590C4A-5D55-4F99-93C0-AF6F7E15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C16E24-F7CC-4A43-B969-34CF2DE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086706-1B1F-4E7E-B29A-861A4E1C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52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6D74B-735F-4FB7-9DDA-FAA2EB9B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F67F12-81D2-4086-B77C-996FA29BB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EFE2E0-A39C-4DD7-A74D-82C00886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A1BBA-B975-4550-A5F8-8EF18F00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896B1-A9C9-4420-9064-6CA60FC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9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5A265-8DCA-415C-8FA4-27DB5C12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0EB1FC-3467-4F40-B904-39AC4106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816DA-36D8-423D-9520-D29768B2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DACDD7-A916-40EE-A84C-D45DE8FF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55850-F25E-4FF3-8696-C1177375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5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6E45C-5D87-44E6-A6EF-0A28043F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D4601-0E15-4316-AE3D-D8B3EE4D6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0924DA-4272-4FF4-A276-D16839DC9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26D02-73C1-4CCB-9656-661987C0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C37B81-5E3C-467C-877E-4D592DF8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38E82-F6CF-4993-8AE8-C46E4B47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6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5998C-C31F-4965-9035-5051684F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CCA50A-0A61-40E5-B3E5-06A3F16D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DE5684-D21E-45E7-B582-8856012E2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92272A-2B74-436A-982B-9D0F22AE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6A593A-852C-4E0E-AB00-F08FA0675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B999C3-185E-45C5-B354-79DAE46C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3A21FA-744C-42D8-8323-61B51CC4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3123BF-483A-4E0F-87B6-B76277ED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2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354DB-589B-4845-A713-6279839D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E9E139-2794-4742-B66F-57E1EE07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9A9278-B572-4F61-B5B9-6D939E46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89A6C6-8213-4C44-83DF-AA8B45F8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1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FE7F99-E723-45DE-BE69-530D05E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2188BB-08B3-43F0-A3B5-C79136D5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D868E-9794-44EA-A7BB-29E24F15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0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5C14-6A0D-482D-B6F5-9F271DE8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8391F-DF4D-4511-9CC1-4EBEA034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37778B-5E82-4145-9ADE-7B0425FAF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4C3977-6C3D-4FB9-9EEF-DAA5F8E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ED8B60-B235-49A3-873E-47C1A334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3ECCED-6381-4B73-84BA-D45F3905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56E6A-7131-49F9-BDA3-B10BA405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99FCC8-DB92-407F-9CBB-5A365A800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E4CBFD-3A5E-47E4-A625-F0457AB3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DD88B0-7162-4683-9A45-B063ED8F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D4B184-D2D7-4E56-8546-14133758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C366D2-FF8D-4BEB-A0C8-07EC833B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8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instagram.com/ebserh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youtube.com/channel/UCG6MtqUzuj0iMi1_yxh3HVw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gov.br/ebserh/pt-br/acesso-a-informacao/boletim-de-servico/sede/2023/boletim-de-servico-no-1524-30-03-2023/view" TargetMode="Externa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hyperlink" Target="https://www.facebook.com/Ebserh.Mec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twitter.com/Ebserh_Gov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C6FC0D-8350-43AF-B484-FB9CC1679F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1"/>
            <a:ext cx="12192000" cy="685753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3397717-9430-4E53-8350-C5528C15BF86}"/>
              </a:ext>
            </a:extLst>
          </p:cNvPr>
          <p:cNvSpPr/>
          <p:nvPr userDrawn="1"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CaixaDeTexto 8">
            <a:hlinkClick r:id="rId16"/>
            <a:extLst>
              <a:ext uri="{FF2B5EF4-FFF2-40B4-BE49-F238E27FC236}">
                <a16:creationId xmlns:a16="http://schemas.microsoft.com/office/drawing/2014/main" id="{B5D2F007-D737-48BB-9B47-DE65AF94B803}"/>
              </a:ext>
            </a:extLst>
          </p:cNvPr>
          <p:cNvSpPr txBox="1"/>
          <p:nvPr userDrawn="1"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Forma Livre 31">
            <a:extLst>
              <a:ext uri="{FF2B5EF4-FFF2-40B4-BE49-F238E27FC236}">
                <a16:creationId xmlns:a16="http://schemas.microsoft.com/office/drawing/2014/main" id="{2D5D25E6-0B22-45C9-BF33-80AB78C8A0B9}"/>
              </a:ext>
            </a:extLst>
          </p:cNvPr>
          <p:cNvSpPr/>
          <p:nvPr userDrawn="1"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hlinkClick r:id="rId17"/>
            <a:extLst>
              <a:ext uri="{FF2B5EF4-FFF2-40B4-BE49-F238E27FC236}">
                <a16:creationId xmlns:a16="http://schemas.microsoft.com/office/drawing/2014/main" id="{AA221EC9-0B8F-4D57-A0F1-FF0C9AB9F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2" name="Imagem 11">
            <a:hlinkClick r:id="rId19"/>
            <a:extLst>
              <a:ext uri="{FF2B5EF4-FFF2-40B4-BE49-F238E27FC236}">
                <a16:creationId xmlns:a16="http://schemas.microsoft.com/office/drawing/2014/main" id="{C4760BA2-CA37-46C7-A91D-6A08CC15E7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13" name="Imagem 12">
            <a:hlinkClick r:id="rId21"/>
            <a:extLst>
              <a:ext uri="{FF2B5EF4-FFF2-40B4-BE49-F238E27FC236}">
                <a16:creationId xmlns:a16="http://schemas.microsoft.com/office/drawing/2014/main" id="{71ACA516-AC41-48CC-9D2F-91EED564451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14" name="Imagem 13">
            <a:hlinkClick r:id="rId23"/>
            <a:extLst>
              <a:ext uri="{FF2B5EF4-FFF2-40B4-BE49-F238E27FC236}">
                <a16:creationId xmlns:a16="http://schemas.microsoft.com/office/drawing/2014/main" id="{9377B775-BC44-4C86-9F5D-F9F9CA19D3D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621A4C-1714-48B1-89D7-617AB8A64327}"/>
              </a:ext>
            </a:extLst>
          </p:cNvPr>
          <p:cNvSpPr txBox="1"/>
          <p:nvPr userDrawn="1"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Imagem 15">
            <a:hlinkClick r:id="rId16"/>
            <a:extLst>
              <a:ext uri="{FF2B5EF4-FFF2-40B4-BE49-F238E27FC236}">
                <a16:creationId xmlns:a16="http://schemas.microsoft.com/office/drawing/2014/main" id="{46D8B5F5-4C58-4D7C-A24B-BE5F40C5506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17" name="Retângulo Arredondado 11">
            <a:extLst>
              <a:ext uri="{FF2B5EF4-FFF2-40B4-BE49-F238E27FC236}">
                <a16:creationId xmlns:a16="http://schemas.microsoft.com/office/drawing/2014/main" id="{9B308FA1-2408-4E56-874C-7AD0AD4B2949}"/>
              </a:ext>
            </a:extLst>
          </p:cNvPr>
          <p:cNvSpPr/>
          <p:nvPr userDrawn="1"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445DD52-6B13-4AD7-B609-F0A0B821B7CE}"/>
              </a:ext>
            </a:extLst>
          </p:cNvPr>
          <p:cNvSpPr/>
          <p:nvPr userDrawn="1"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pic>
        <p:nvPicPr>
          <p:cNvPr id="19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0298D41-4C4E-4729-9F9A-85B9ABB4807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00" y="6301211"/>
            <a:ext cx="3105475" cy="38628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F454BD1-6222-4BE2-8EDD-703EB761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A6D85E-3081-419F-83BE-FE9FE085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C12394-A527-461A-9FCC-E040E26A8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43CB-F104-44CB-9EA7-AC4FED2F2FE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AC295-157B-4E58-A3EA-9F0EB037B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B1201B-527C-44B6-9883-5B5A96A5D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D840-C7F7-4074-8564-EFB837E20F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73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bserh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www.gov.br/ebserh/pt-br/acesso-a-informacao/boletim-de-servico/sede/2023/boletim-de-servico-no-1524-30-03-2023/view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bserh_Gov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facebook.com/Ebserh.Mec" TargetMode="External"/><Relationship Id="rId4" Type="http://schemas.openxmlformats.org/officeDocument/2006/relationships/hyperlink" Target="https://www.youtube.com/channel/UCG6MtqUzuj0iMi1_yxh3HVw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68782DB-A43D-401C-BFDC-B5CD0711A24D}"/>
              </a:ext>
            </a:extLst>
          </p:cNvPr>
          <p:cNvSpPr/>
          <p:nvPr/>
        </p:nvSpPr>
        <p:spPr>
          <a:xfrm>
            <a:off x="0" y="0"/>
            <a:ext cx="1219200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3B66A86-C4C0-4421-972C-3CFF11A9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" y="1"/>
            <a:ext cx="12192820" cy="6858000"/>
          </a:xfrm>
          <a:prstGeom prst="rect">
            <a:avLst/>
          </a:prstGeom>
        </p:spPr>
      </p:pic>
      <p:pic>
        <p:nvPicPr>
          <p:cNvPr id="16" name="Imagem 15" descr="Texto&#10;&#10;Descrição gerada automaticamente com confiança média">
            <a:extLst>
              <a:ext uri="{FF2B5EF4-FFF2-40B4-BE49-F238E27FC236}">
                <a16:creationId xmlns:a16="http://schemas.microsoft.com/office/drawing/2014/main" id="{0AC4426E-0B8E-4BB1-9519-0C21949FB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2" y="2268413"/>
            <a:ext cx="4537147" cy="143888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B3B8D39C-A085-8068-CAF1-A684F0FF701C}"/>
              </a:ext>
            </a:extLst>
          </p:cNvPr>
          <p:cNvGrpSpPr>
            <a:grpSpLocks noChangeAspect="1"/>
          </p:cNvGrpSpPr>
          <p:nvPr/>
        </p:nvGrpSpPr>
        <p:grpSpPr>
          <a:xfrm>
            <a:off x="8828995" y="6041756"/>
            <a:ext cx="3183909" cy="530494"/>
            <a:chOff x="4352147" y="2154996"/>
            <a:chExt cx="3532189" cy="64147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67D2768-C7B8-198B-DBFD-53FEB394F6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8" r="79025"/>
            <a:stretch/>
          </p:blipFill>
          <p:spPr bwMode="auto">
            <a:xfrm>
              <a:off x="4352147" y="2154996"/>
              <a:ext cx="1202763" cy="64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EBD9728-7AFF-D70A-78CD-1E97380833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98"/>
            <a:stretch/>
          </p:blipFill>
          <p:spPr bwMode="auto">
            <a:xfrm>
              <a:off x="5554910" y="2156061"/>
              <a:ext cx="2329426" cy="64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97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D7B99DE-2C3B-4CE7-AE48-BFCF3765EAAF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9118B63E-EE81-4098-898D-BC9B8E9D29D0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BCC72787-309A-46AD-88BC-A2FC926351EC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64E716CD-7C20-47CB-8F4D-8AA08AEA7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138D9943-FA8D-4D34-B847-938E96F74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7077D613-7361-4384-B7AE-F6B8D13FDA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02FF584F-1B6C-46F4-981D-3AF0DD62DC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6E189649-7182-452C-80AF-49DFC60C9AC6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C79D400D-A3E0-4529-A85B-DFF10E83A7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26A60087-9D29-4713-B6D0-FB01CC952AC3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7ABDEFB-9CAC-4669-A0FC-EF01143FFB18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5646A57E-A765-401E-887C-7E2A7C14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3" y="5256549"/>
            <a:ext cx="864235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pt-BR" altLang="pt-BR" sz="1400" dirty="0">
                <a:solidFill>
                  <a:srgbClr val="4E4E4E"/>
                </a:solidFill>
                <a:latin typeface="Franklin Gothic Demi" panose="020B0703020102020204" pitchFamily="34" charset="0"/>
                <a:ea typeface="Microsoft YaHei"/>
              </a:rPr>
              <a:t>SETOR DE GOVERNANÇA E ESTRATÉGIA</a:t>
            </a:r>
          </a:p>
        </p:txBody>
      </p:sp>
      <p:sp>
        <p:nvSpPr>
          <p:cNvPr id="30" name="Título 2">
            <a:extLst>
              <a:ext uri="{FF2B5EF4-FFF2-40B4-BE49-F238E27FC236}">
                <a16:creationId xmlns:a16="http://schemas.microsoft.com/office/drawing/2014/main" id="{8B1F2D8F-00DB-4AC8-9642-DE4550E5E99D}"/>
              </a:ext>
            </a:extLst>
          </p:cNvPr>
          <p:cNvSpPr txBox="1">
            <a:spLocks/>
          </p:cNvSpPr>
          <p:nvPr/>
        </p:nvSpPr>
        <p:spPr>
          <a:xfrm>
            <a:off x="1002143" y="1377987"/>
            <a:ext cx="10187709" cy="205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4800" b="1" dirty="0">
                <a:solidFill>
                  <a:srgbClr val="94CD54"/>
                </a:solidFill>
                <a:latin typeface="Franklin Gothic Demi" panose="020B0703020102020204" pitchFamily="34" charset="0"/>
              </a:rPr>
              <a:t>Gestão dos Apontamentos de Auditoria Interna do HU-UFSC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34D840-3DE5-7DC6-73DC-4D1AAB122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79025"/>
          <a:stretch/>
        </p:blipFill>
        <p:spPr bwMode="auto">
          <a:xfrm>
            <a:off x="5306369" y="3932602"/>
            <a:ext cx="1579262" cy="7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553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D7B99DE-2C3B-4CE7-AE48-BFCF3765EAAF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9118B63E-EE81-4098-898D-BC9B8E9D29D0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BCC72787-309A-46AD-88BC-A2FC926351EC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64E716CD-7C20-47CB-8F4D-8AA08AEA7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138D9943-FA8D-4D34-B847-938E96F74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7077D613-7361-4384-B7AE-F6B8D13FDA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02FF584F-1B6C-46F4-981D-3AF0DD62DC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6E189649-7182-452C-80AF-49DFC60C9AC6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C79D400D-A3E0-4529-A85B-DFF10E83A7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26A60087-9D29-4713-B6D0-FB01CC952AC3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7ABDEFB-9CAC-4669-A0FC-EF01143FFB18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6B4D40D-D5DD-4739-837D-B7250FC2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0" y="665790"/>
            <a:ext cx="1127861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Gestão dos Apontamentos de Auditoria Interna do HU-UFSC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7B68F134-F0AF-F50A-D93D-31A616AFA06D}"/>
              </a:ext>
            </a:extLst>
          </p:cNvPr>
          <p:cNvSpPr txBox="1">
            <a:spLocks/>
          </p:cNvSpPr>
          <p:nvPr/>
        </p:nvSpPr>
        <p:spPr>
          <a:xfrm>
            <a:off x="203230" y="1910450"/>
            <a:ext cx="11306081" cy="52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/>
              <a:t>Melhorar a gestão dos apontamentos de auditoria, facilitando o acesso dos gestores e agilizando o tratamento das respostas.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84288BF-11A7-4223-3E79-A7791E29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2" y="1446604"/>
            <a:ext cx="512537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Objetivo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0B24071-5D43-2B77-5DF5-4CD85F9AA1F5}"/>
              </a:ext>
            </a:extLst>
          </p:cNvPr>
          <p:cNvSpPr txBox="1">
            <a:spLocks/>
          </p:cNvSpPr>
          <p:nvPr/>
        </p:nvSpPr>
        <p:spPr>
          <a:xfrm>
            <a:off x="230695" y="3043169"/>
            <a:ext cx="11278614" cy="80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/>
              <a:t>Restrição de acesso aos sistemas SIG-Auditoria (</a:t>
            </a:r>
            <a:r>
              <a:rPr lang="pt-BR" sz="1600" dirty="0" err="1"/>
              <a:t>Ebserh</a:t>
            </a:r>
            <a:r>
              <a:rPr lang="pt-BR" sz="1600" dirty="0"/>
              <a:t>) e E-AUD.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Necessidade de aumentar a eficácia na troca de informações entre unidades auditadas e auditoria interna.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795EDE4-7F80-C41B-4496-3C7DAEFE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6" y="2579324"/>
            <a:ext cx="512537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Desafios Identificados</a:t>
            </a:r>
          </a:p>
        </p:txBody>
      </p:sp>
      <p:sp>
        <p:nvSpPr>
          <p:cNvPr id="27" name="Espaço Reservado para Texto 9">
            <a:extLst>
              <a:ext uri="{FF2B5EF4-FFF2-40B4-BE49-F238E27FC236}">
                <a16:creationId xmlns:a16="http://schemas.microsoft.com/office/drawing/2014/main" id="{8F5DD6EC-ED8D-795E-CBEB-5BFB22F46F3E}"/>
              </a:ext>
            </a:extLst>
          </p:cNvPr>
          <p:cNvSpPr txBox="1">
            <a:spLocks/>
          </p:cNvSpPr>
          <p:nvPr/>
        </p:nvSpPr>
        <p:spPr>
          <a:xfrm>
            <a:off x="230693" y="4455385"/>
            <a:ext cx="11306081" cy="108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/>
              <a:t>Criação de um Painel de Monitoramento dos Apontamentos de Auditoria Interna, apoiado por um Procedimento Operacional Padrão (POP).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O Painel oferece uma visão macro (indicadores gerais) e micro (detalhamento por unidade), garantindo capilaridade e controle.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D8035C09-F98C-6C0D-3ADE-E8637C722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5" y="3991539"/>
            <a:ext cx="512537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Ação Implementada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41AA08-A53C-2359-F827-067A7AFC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Restrição de acesso aos sistemas SIG-Auditoria (Ebserh) e E-AUD.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033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92D0-1E54-8357-157C-43D5F68C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FD003D41-0BB9-4650-CC18-FAFD86E8EE4C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759C8973-FB9B-53D7-72F3-5ECC42D1BA15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9ECEB582-FC1C-3F70-6A07-D076710A6B19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32072504-9A80-1279-D4DF-B1E3EFFDD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0E0F7BEE-11B0-96A9-088E-9277FBF40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51290211-C6A7-2114-DDF3-2903EA9258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B75F6B16-A942-503D-939C-7916F49EF7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343AD87-8AD0-CC99-BEE2-1CA6403684E7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22000273-2DE3-7277-B412-3EA9F7777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3643B524-79C4-1A45-4E26-B82E0F597A31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0BEADF2-CBF1-EFA5-6826-9DC0C168422C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FE962B85-775E-7041-5994-E5EA384C8A5A}"/>
              </a:ext>
            </a:extLst>
          </p:cNvPr>
          <p:cNvSpPr txBox="1">
            <a:spLocks/>
          </p:cNvSpPr>
          <p:nvPr/>
        </p:nvSpPr>
        <p:spPr>
          <a:xfrm>
            <a:off x="175767" y="1872204"/>
            <a:ext cx="11278614" cy="98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/>
              <a:t>Em 2023, arquivamento de 89 apontamentos de auditoria, um aumento de 134% em relação a 2022.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Em 2024, o índice ainda está em apuração.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Melhoria na eficiência do controle e maior transparência no acompanhamento dos apontamentos.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9FE746C-9836-690B-6F61-9EB55343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6" y="1365171"/>
            <a:ext cx="512537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Resultados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259395F-8D22-A7C0-2887-9BE161D2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6" y="3123620"/>
            <a:ext cx="1065123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Painel disponível na intranet, através da ferramenta FAPIS: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3B841DA-694B-97BE-4785-E852A08202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887" y="3587466"/>
            <a:ext cx="7545603" cy="26047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D7577A5D-5E4A-9E94-8907-489002B463B4}"/>
              </a:ext>
            </a:extLst>
          </p:cNvPr>
          <p:cNvSpPr/>
          <p:nvPr/>
        </p:nvSpPr>
        <p:spPr>
          <a:xfrm>
            <a:off x="2941162" y="4457920"/>
            <a:ext cx="245097" cy="9898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1D9D6CA-D1AC-3820-B38F-62C4D151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0" y="665790"/>
            <a:ext cx="1127861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Gestão dos Apontamentos de Auditoria Interna do HU-UFSC</a:t>
            </a:r>
          </a:p>
        </p:txBody>
      </p:sp>
    </p:spTree>
    <p:extLst>
      <p:ext uri="{BB962C8B-B14F-4D97-AF65-F5344CB8AC3E}">
        <p14:creationId xmlns:p14="http://schemas.microsoft.com/office/powerpoint/2010/main" val="2713206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FE094-6064-41E3-7B41-3F4B15906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F76741B-06D8-3E7F-9355-8B6552362F5A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895D63AD-F592-568B-E362-0F7514D79BBF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5C5416D8-09AB-7BC0-E200-2F204CA67E16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688969F9-2160-7A9C-B491-211E0BDF0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4EE4DD86-EFDD-BB2A-CB80-4493CBB15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2E989C2D-7FFD-ACC2-CFC7-071BF7E2D2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0E1A3544-7431-2AF3-1C26-44AB8AC5F0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9BE6BBB-6190-CECD-153B-D6FC8491554B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71118207-071F-E03F-65FF-51DED3082A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6B3E9E87-2CD7-C867-CF80-D8731FC33761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712CCD1-2F0F-2C2D-FD50-F0A9BCDF5BEA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6F8F03-A786-608F-FBA1-9595D4DDE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80" y="2165024"/>
            <a:ext cx="5489261" cy="25279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780717-3299-CB58-496B-DA96DD1561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5149" y="1879385"/>
            <a:ext cx="5147143" cy="30992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3B27C7D-C9B3-7DDF-FAFF-847FB4058ACD}"/>
              </a:ext>
            </a:extLst>
          </p:cNvPr>
          <p:cNvSpPr/>
          <p:nvPr/>
        </p:nvSpPr>
        <p:spPr>
          <a:xfrm>
            <a:off x="5649381" y="3275287"/>
            <a:ext cx="923827" cy="4456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07A5CC0-7134-7AFB-BDA6-B7A9717C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30" y="665790"/>
            <a:ext cx="1127861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Gestão dos Apontamentos de Auditoria Interna do HU-UFSC</a:t>
            </a:r>
          </a:p>
        </p:txBody>
      </p:sp>
    </p:spTree>
    <p:extLst>
      <p:ext uri="{BB962C8B-B14F-4D97-AF65-F5344CB8AC3E}">
        <p14:creationId xmlns:p14="http://schemas.microsoft.com/office/powerpoint/2010/main" val="3074188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9A8F-1B0E-D142-9B95-0FE71D97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72E19B20-6B88-B17D-3A15-67C3A39E89C6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2E84455D-E4A0-C909-8654-33F47FC86DA9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FA1478A0-CA12-3D0A-05F4-047A8DD62D13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F7816822-9E59-0737-3D09-073BC84221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56E43448-FE01-1C5C-B01D-DB041FB50C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8F6172F9-67A7-E14D-8E17-47BD02515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E6B72778-CCCD-25B3-AFC7-0D51326113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64D93A-CB3E-6FD1-4CBD-A668847537F6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88FF681C-B4BE-8D08-D4CB-ECA21DDEA1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393BA2F0-45D0-0CDC-9C1F-59062986363A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BAAAB93-5EFF-0EF0-48AE-116B41EF7AB1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9F791C-FCD1-7D66-A04C-97C347AC15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642" y="568956"/>
            <a:ext cx="11249822" cy="61596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41446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F9320-730D-299A-0224-1F5F4F0E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5F7069A5-68AB-1E1E-EA4A-DF1C03FB28FD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22B6DC08-CB2D-7B57-92B1-120D08382100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701E3668-64EE-18CC-A930-A0249D954F1D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B50B9C4F-E5FB-32F0-B054-64A6DBECC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60786080-DA21-5777-CD16-8DB53FC34E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37DC2B99-EE68-5BA7-C8A3-6710E717D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DC1BE25E-4461-55F3-55E4-039E78BC5A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3373D32-5420-F24D-A91F-DB0EA561DDAB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E4F2294B-7298-E066-37C8-BB1B5ECF44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6D73F447-7B42-758B-D5F6-9468549F8394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B8FBB5-B313-92F9-E5B9-BA3B848C7D33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CCEBF5-9D31-A6BB-5F36-665D961FFC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736" y="641983"/>
            <a:ext cx="10900528" cy="61115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71207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F2E92-A8A0-49AC-6F77-A11D537B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2334528-A21F-B0F2-0B94-B31A205E2AE8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1BCC9A77-934D-FDA4-8C2C-C4F8EDFDFCB4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242F79AD-2C5D-6496-7187-9A8847D7338B}"/>
              </a:ext>
            </a:extLst>
          </p:cNvPr>
          <p:cNvSpPr/>
          <p:nvPr/>
        </p:nvSpPr>
        <p:spPr>
          <a:xfrm>
            <a:off x="47625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7C7FB642-A908-0C3C-DA88-F101D51EA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0DB36DEA-8370-5E79-D98C-0331CF8B3F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30FCB211-21C3-4489-231B-99CCA854C1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3F11F995-6D7B-2A8A-CDDC-89E1502068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F912B62-F287-AE38-9A1A-121B0C564265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B3FB3357-D1BE-82AC-54B0-F4CA78A75A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7EC674C6-62A2-9FF9-B0F0-E4D435EA78E7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7349B0E-EA55-D06F-C2C3-863BC200AB2E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1E5DFE-7795-CC77-E3EB-17E5DFF63E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440" y="718523"/>
            <a:ext cx="10803119" cy="60350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86213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C6B57-BA46-3E22-44F6-CFCEB52E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DD6E5E4B-7ACD-2591-1F9D-388EBBF7A12B}"/>
              </a:ext>
            </a:extLst>
          </p:cNvPr>
          <p:cNvSpPr/>
          <p:nvPr/>
        </p:nvSpPr>
        <p:spPr>
          <a:xfrm>
            <a:off x="0" y="-1"/>
            <a:ext cx="12192000" cy="387066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CaixaDeTexto 15">
            <a:hlinkClick r:id="rId3"/>
            <a:extLst>
              <a:ext uri="{FF2B5EF4-FFF2-40B4-BE49-F238E27FC236}">
                <a16:creationId xmlns:a16="http://schemas.microsoft.com/office/drawing/2014/main" id="{21F42498-9A9C-B101-101A-087B05722FF2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7" name="Forma Livre 31">
            <a:extLst>
              <a:ext uri="{FF2B5EF4-FFF2-40B4-BE49-F238E27FC236}">
                <a16:creationId xmlns:a16="http://schemas.microsoft.com/office/drawing/2014/main" id="{DDA9A588-C35B-8F5A-A5D6-5B19ECE8E309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hlinkClick r:id="rId4"/>
            <a:extLst>
              <a:ext uri="{FF2B5EF4-FFF2-40B4-BE49-F238E27FC236}">
                <a16:creationId xmlns:a16="http://schemas.microsoft.com/office/drawing/2014/main" id="{353A87A6-50D6-55B2-A97E-FE75E2EF8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>
            <a:hlinkClick r:id="rId6"/>
            <a:extLst>
              <a:ext uri="{FF2B5EF4-FFF2-40B4-BE49-F238E27FC236}">
                <a16:creationId xmlns:a16="http://schemas.microsoft.com/office/drawing/2014/main" id="{84277144-503B-1F9F-D1FA-B1211A21F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>
            <a:hlinkClick r:id="rId8"/>
            <a:extLst>
              <a:ext uri="{FF2B5EF4-FFF2-40B4-BE49-F238E27FC236}">
                <a16:creationId xmlns:a16="http://schemas.microsoft.com/office/drawing/2014/main" id="{AD95F6F4-919D-A22E-77C4-F9E7BA7F60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>
            <a:hlinkClick r:id="rId10"/>
            <a:extLst>
              <a:ext uri="{FF2B5EF4-FFF2-40B4-BE49-F238E27FC236}">
                <a16:creationId xmlns:a16="http://schemas.microsoft.com/office/drawing/2014/main" id="{EB6E745E-A737-9834-2A8D-28C87C3B76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73C05B1-81C3-79B4-EBD1-65B02EDDFD09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Imagem 22">
            <a:hlinkClick r:id="rId3"/>
            <a:extLst>
              <a:ext uri="{FF2B5EF4-FFF2-40B4-BE49-F238E27FC236}">
                <a16:creationId xmlns:a16="http://schemas.microsoft.com/office/drawing/2014/main" id="{447FBAC7-2E6C-2666-186F-D6F40EFCFA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4" name="Retângulo Arredondado 11">
            <a:extLst>
              <a:ext uri="{FF2B5EF4-FFF2-40B4-BE49-F238E27FC236}">
                <a16:creationId xmlns:a16="http://schemas.microsoft.com/office/drawing/2014/main" id="{4C3055CE-325A-BCE6-9B04-7597D59E1C65}"/>
              </a:ext>
            </a:extLst>
          </p:cNvPr>
          <p:cNvSpPr/>
          <p:nvPr/>
        </p:nvSpPr>
        <p:spPr>
          <a:xfrm>
            <a:off x="9020042" y="33164"/>
            <a:ext cx="3062665" cy="27412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B8C69FB-4BA8-851C-ECBC-1690D69C74D6}"/>
              </a:ext>
            </a:extLst>
          </p:cNvPr>
          <p:cNvSpPr/>
          <p:nvPr/>
        </p:nvSpPr>
        <p:spPr>
          <a:xfrm>
            <a:off x="175766" y="64337"/>
            <a:ext cx="8844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>
                <a:solidFill>
                  <a:srgbClr val="94CD54"/>
                </a:solidFill>
                <a:latin typeface="Franklin Gothic Book" panose="020B0503020102020204" pitchFamily="34" charset="0"/>
              </a:rPr>
              <a:t>SAÚDE, ENSINO, PESQUISA E INOVAÇÃO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B1BCAF40-43C9-CDE2-7EFE-2D03B378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3" y="3993358"/>
            <a:ext cx="8642350" cy="104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Rodolfo Amando Schmitz</a:t>
            </a:r>
            <a:b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Chefe do Setor de Governança e Estratégia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SEGOV/SUP/HU-UFSC</a:t>
            </a:r>
            <a:endParaRPr lang="pt-BR" altLang="pt-BR" sz="1800" dirty="0">
              <a:solidFill>
                <a:schemeClr val="bg1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400" dirty="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</a:rPr>
              <a:t>rodolfo.schmitz@ebserh.gov.br</a:t>
            </a:r>
            <a:endParaRPr lang="pt-BR" altLang="pt-BR" sz="1100" dirty="0">
              <a:solidFill>
                <a:schemeClr val="bg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0" name="Título 2">
            <a:extLst>
              <a:ext uri="{FF2B5EF4-FFF2-40B4-BE49-F238E27FC236}">
                <a16:creationId xmlns:a16="http://schemas.microsoft.com/office/drawing/2014/main" id="{3805F29D-2215-D282-7F79-7F44369687CE}"/>
              </a:ext>
            </a:extLst>
          </p:cNvPr>
          <p:cNvSpPr txBox="1">
            <a:spLocks/>
          </p:cNvSpPr>
          <p:nvPr/>
        </p:nvSpPr>
        <p:spPr>
          <a:xfrm>
            <a:off x="1354197" y="1293005"/>
            <a:ext cx="9483602" cy="1019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6000" b="1" dirty="0">
                <a:solidFill>
                  <a:srgbClr val="94CD54"/>
                </a:solidFill>
                <a:latin typeface="Franklin Gothic Demi" panose="020B0703020102020204" pitchFamily="34" charset="0"/>
              </a:rPr>
              <a:t>OBRIGADO!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59B718-F8B7-A78C-BA48-35FD3BB11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79025"/>
          <a:stretch/>
        </p:blipFill>
        <p:spPr bwMode="auto">
          <a:xfrm>
            <a:off x="5306367" y="2656252"/>
            <a:ext cx="1579262" cy="7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278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829BB67524984D92E9C2ACA8AB63ED" ma:contentTypeVersion="17" ma:contentTypeDescription="Crie um novo documento." ma:contentTypeScope="" ma:versionID="853ced941082d39e879df4795b050cd5">
  <xsd:schema xmlns:xsd="http://www.w3.org/2001/XMLSchema" xmlns:xs="http://www.w3.org/2001/XMLSchema" xmlns:p="http://schemas.microsoft.com/office/2006/metadata/properties" xmlns:ns2="80784847-ac0f-40cb-abd0-c4c0666fc05a" xmlns:ns3="ebb8ce71-1328-49e7-a4d2-4d3c9317a452" targetNamespace="http://schemas.microsoft.com/office/2006/metadata/properties" ma:root="true" ma:fieldsID="9fa27aeed63cba5c093811fd980c5eec" ns2:_="" ns3:_="">
    <xsd:import namespace="80784847-ac0f-40cb-abd0-c4c0666fc05a"/>
    <xsd:import namespace="ebb8ce71-1328-49e7-a4d2-4d3c9317a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84847-ac0f-40cb-abd0-c4c0666fc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ce71-1328-49e7-a4d2-4d3c9317a4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39adf0-15af-4b1d-9c9c-1a08651a92ad}" ma:internalName="TaxCatchAll" ma:showField="CatchAllData" ma:web="ebb8ce71-1328-49e7-a4d2-4d3c9317a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784847-ac0f-40cb-abd0-c4c0666fc05a">
      <Terms xmlns="http://schemas.microsoft.com/office/infopath/2007/PartnerControls"/>
    </lcf76f155ced4ddcb4097134ff3c332f>
    <TaxCatchAll xmlns="ebb8ce71-1328-49e7-a4d2-4d3c9317a452" xsi:nil="true"/>
    <SharedWithUsers xmlns="ebb8ce71-1328-49e7-a4d2-4d3c9317a452">
      <UserInfo>
        <DisplayName>Rodolfo Amando Schmitz</DisplayName>
        <AccountId>10</AccountId>
        <AccountType/>
      </UserInfo>
      <UserInfo>
        <DisplayName>Maísa De Souza Silva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594675-CD55-4D79-A9A6-138DA883F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BF9152-4BAC-45F8-9311-0B79A6194177}">
  <ds:schemaRefs>
    <ds:schemaRef ds:uri="80784847-ac0f-40cb-abd0-c4c0666fc05a"/>
    <ds:schemaRef ds:uri="ebb8ce71-1328-49e7-a4d2-4d3c9317a4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3662A3-C5F0-420C-8E31-0B3DBC9B5506}">
  <ds:schemaRefs>
    <ds:schemaRef ds:uri="14f0880a-6f66-416f-9130-41f57e325675"/>
    <ds:schemaRef ds:uri="25c3c354-08e8-486b-9689-77ec20c01426"/>
    <ds:schemaRef ds:uri="80784847-ac0f-40cb-abd0-c4c0666fc05a"/>
    <ds:schemaRef ds:uri="ebb8ce71-1328-49e7-a4d2-4d3c9317a45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338</Words>
  <Application>Microsoft Office PowerPoint</Application>
  <PresentationFormat>Widescreen</PresentationFormat>
  <Paragraphs>56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Costa Ferreira</dc:creator>
  <cp:lastModifiedBy>Maísa De Souza Silva</cp:lastModifiedBy>
  <cp:revision>7</cp:revision>
  <dcterms:created xsi:type="dcterms:W3CDTF">2023-01-11T20:38:59Z</dcterms:created>
  <dcterms:modified xsi:type="dcterms:W3CDTF">2024-11-27T18:59:59Z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0x0101009E829BB67524984D92E9C2ACA8AB63ED</vt:lpwstr>
  </property>
  <property fmtid="{D5CDD505-2E9C-101B-9397-08002B2CF9AE}" pid="3" name="MediaServiceImageTags">
    <vt:lpwstr/>
  </property>
</Properties>
</file>