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4" r:id="rId1"/>
  </p:sldMasterIdLst>
  <p:notesMasterIdLst>
    <p:notesMasterId r:id="rId40"/>
  </p:notesMasterIdLst>
  <p:sldIdLst>
    <p:sldId id="257" r:id="rId2"/>
    <p:sldId id="258" r:id="rId3"/>
    <p:sldId id="259" r:id="rId4"/>
    <p:sldId id="260" r:id="rId5"/>
    <p:sldId id="261" r:id="rId6"/>
    <p:sldId id="262" r:id="rId7"/>
    <p:sldId id="263" r:id="rId8"/>
    <p:sldId id="307"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CC00CC"/>
    <a:srgbClr val="FF0000"/>
    <a:srgbClr val="FF33CC"/>
    <a:srgbClr val="008000"/>
    <a:srgbClr val="660066"/>
    <a:srgbClr val="9900CC"/>
    <a:srgbClr val="009999"/>
    <a:srgbClr val="33CCCC"/>
    <a:srgbClr val="EE12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édio 4 - Ênfas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23C344-BD30-45F5-989D-5244CB7DBE1B}" type="datetimeFigureOut">
              <a:rPr lang="pt-BR" smtClean="0"/>
              <a:t>11/02/2016</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4DF860-BF5F-4B21-BDD7-8F1D7017B00A}" type="slidenum">
              <a:rPr lang="pt-BR" smtClean="0"/>
              <a:t>‹nº›</a:t>
            </a:fld>
            <a:endParaRPr lang="pt-BR"/>
          </a:p>
        </p:txBody>
      </p:sp>
    </p:spTree>
    <p:extLst>
      <p:ext uri="{BB962C8B-B14F-4D97-AF65-F5344CB8AC3E}">
        <p14:creationId xmlns:p14="http://schemas.microsoft.com/office/powerpoint/2010/main" val="4039732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5D4DF860-BF5F-4B21-BDD7-8F1D7017B00A}" type="slidenum">
              <a:rPr lang="pt-BR" smtClean="0"/>
              <a:t>27</a:t>
            </a:fld>
            <a:endParaRPr lang="pt-BR"/>
          </a:p>
        </p:txBody>
      </p:sp>
    </p:spTree>
    <p:extLst>
      <p:ext uri="{BB962C8B-B14F-4D97-AF65-F5344CB8AC3E}">
        <p14:creationId xmlns:p14="http://schemas.microsoft.com/office/powerpoint/2010/main" val="555037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66" name="正方形/長方形 189"/>
          <p:cNvSpPr/>
          <p:nvPr/>
        </p:nvSpPr>
        <p:spPr>
          <a:xfrm>
            <a:off x="-9554"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90"/>
          <p:cNvGrpSpPr>
            <a:grpSpLocks/>
          </p:cNvGrpSpPr>
          <p:nvPr/>
        </p:nvGrpSpPr>
        <p:grpSpPr bwMode="auto">
          <a:xfrm>
            <a:off x="4765" y="5589626"/>
            <a:ext cx="5067302" cy="1268398"/>
            <a:chOff x="16865" y="4817936"/>
            <a:chExt cx="5067302" cy="1268398"/>
          </a:xfrm>
        </p:grpSpPr>
        <p:sp>
          <p:nvSpPr>
            <p:cNvPr id="92" name="図形 91"/>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3" name="図形 92"/>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4" name="図形 93"/>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5" name="図形 94"/>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6" name="図形 95"/>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7" name="図形 96"/>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8" name="図形 97"/>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9" name="図形 98"/>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0" name="図形 99"/>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1" name="図形 100"/>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2" name="図形 101"/>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3" name="図形 102"/>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4" name="図形 103"/>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5" name="図形 104"/>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6" name="図形 105"/>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7" name="図形 106"/>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8" name="図形 107"/>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9" name="図形 108"/>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0" name="図形 109"/>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1" name="図形 110"/>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2" name="図形 111"/>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3" name="図形 112"/>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4" name="図形 113"/>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5" name="図形 114"/>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6" name="図形 115"/>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7" name="図形 116"/>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8" name="図形 117"/>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9" name="図形 118"/>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0" name="図形 119"/>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1" name="図形 120"/>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2" name="図形 121"/>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3" name="図形 122"/>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4" name="図形 123"/>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5" name="図形 124"/>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6" name="図形 125"/>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7" name="図形 126"/>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8" name="図形 127"/>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9" name="図形 128"/>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0" name="図形 129"/>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1" name="図形 130"/>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2" name="図形 131"/>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3" name="図形 132"/>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4" name="図形 133"/>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5" name="図形 134"/>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6" name="図形 135"/>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7" name="図形 136"/>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8" name="図形 137"/>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9" name="図形 138"/>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0" name="図形 139"/>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1" name="図形 140"/>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2" name="図形 141"/>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3" name="図形 142"/>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4" name="図形 143"/>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5" name="図形 144"/>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6" name="図形 145"/>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7" name="図形 146"/>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8" name="図形 147"/>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9" name="図形 148"/>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0" name="図形 149"/>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1" name="図形 150"/>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2" name="図形 151"/>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3" name="図形 152"/>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4" name="図形 153"/>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5" name="図形 154"/>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6" name="図形 155"/>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7" name="図形 156"/>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8" name="図形 157"/>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9" name="図形 158"/>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0" name="図形 159"/>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1" name="図形 160"/>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2" name="図形 161"/>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3" name="図形 162"/>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4" name="図形 163"/>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5" name="図形 164"/>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
        <p:nvSpPr>
          <p:cNvPr id="2" name="図形 1"/>
          <p:cNvSpPr>
            <a:spLocks noGrp="1"/>
          </p:cNvSpPr>
          <p:nvPr>
            <p:ph type="ctrTitle"/>
          </p:nvPr>
        </p:nvSpPr>
        <p:spPr>
          <a:xfrm>
            <a:off x="642910" y="2214554"/>
            <a:ext cx="7772400" cy="1470025"/>
          </a:xfrm>
        </p:spPr>
        <p:txBody>
          <a:bodyPr/>
          <a:lstStyle/>
          <a:p>
            <a:r>
              <a:rPr kumimoji="1" lang="pt-BR" altLang="ja-JP" smtClean="0"/>
              <a:t>Clique para editar o título mestre</a:t>
            </a:r>
            <a:endParaRPr kumimoji="1" lang="ja-JP" altLang="en-US"/>
          </a:p>
        </p:txBody>
      </p:sp>
      <p:sp>
        <p:nvSpPr>
          <p:cNvPr id="8" name="図形 7"/>
          <p:cNvSpPr>
            <a:spLocks noGrp="1"/>
          </p:cNvSpPr>
          <p:nvPr>
            <p:ph type="subTitle" idx="1"/>
          </p:nvPr>
        </p:nvSpPr>
        <p:spPr>
          <a:xfrm>
            <a:off x="642910" y="3699318"/>
            <a:ext cx="7772400" cy="900122"/>
          </a:xfrm>
        </p:spPr>
        <p:txBody>
          <a:bodyPr/>
          <a:lstStyle>
            <a:lvl1pPr marL="0" indent="0" algn="ctr">
              <a:buNone/>
              <a:defRPr baseline="0">
                <a:solidFill>
                  <a:schemeClr val="tx2">
                    <a:shade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pt-BR" altLang="ja-JP" smtClean="0"/>
              <a:t>Clique para editar o estilo do subtítulo mestre</a:t>
            </a:r>
            <a:endParaRPr kumimoji="1" lang="ja-JP" altLang="en-US" dirty="0"/>
          </a:p>
        </p:txBody>
      </p:sp>
      <p:sp>
        <p:nvSpPr>
          <p:cNvPr id="12" name="図形 11"/>
          <p:cNvSpPr>
            <a:spLocks noGrp="1"/>
          </p:cNvSpPr>
          <p:nvPr>
            <p:ph type="dt" sz="half" idx="10"/>
          </p:nvPr>
        </p:nvSpPr>
        <p:spPr>
          <a:xfrm>
            <a:off x="4471200" y="6492874"/>
            <a:ext cx="1530000" cy="365125"/>
          </a:xfrm>
        </p:spPr>
        <p:txBody>
          <a:bodyPr/>
          <a:lstStyle/>
          <a:p>
            <a:fld id="{E779F719-5D29-49C3-BD76-81203336E7B0}" type="datetimeFigureOut">
              <a:rPr lang="pt-BR" smtClean="0"/>
              <a:t>11/02/2016</a:t>
            </a:fld>
            <a:endParaRPr lang="pt-BR"/>
          </a:p>
        </p:txBody>
      </p:sp>
      <p:sp>
        <p:nvSpPr>
          <p:cNvPr id="11" name="図形 10"/>
          <p:cNvSpPr>
            <a:spLocks noGrp="1"/>
          </p:cNvSpPr>
          <p:nvPr>
            <p:ph type="ftr" sz="quarter" idx="11"/>
          </p:nvPr>
        </p:nvSpPr>
        <p:spPr>
          <a:xfrm>
            <a:off x="6048000" y="6492875"/>
            <a:ext cx="2394000" cy="365125"/>
          </a:xfrm>
        </p:spPr>
        <p:txBody>
          <a:bodyPr/>
          <a:lstStyle/>
          <a:p>
            <a:endParaRPr lang="pt-BR"/>
          </a:p>
        </p:txBody>
      </p:sp>
      <p:sp>
        <p:nvSpPr>
          <p:cNvPr id="18" name="図形 17"/>
          <p:cNvSpPr>
            <a:spLocks noGrp="1"/>
          </p:cNvSpPr>
          <p:nvPr>
            <p:ph type="sldNum" sz="quarter" idx="12"/>
          </p:nvPr>
        </p:nvSpPr>
        <p:spPr>
          <a:xfrm>
            <a:off x="8499632" y="6492875"/>
            <a:ext cx="644400" cy="365125"/>
          </a:xfrm>
        </p:spPr>
        <p:txBody>
          <a:bodyPr/>
          <a:lstStyle/>
          <a:p>
            <a:fld id="{A54A389D-A95B-4D7C-AC90-EF883CEC53F4}" type="slidenum">
              <a:rPr lang="pt-BR" smtClean="0"/>
              <a:t>‹nº›</a:t>
            </a:fld>
            <a:endParaRPr lang="pt-BR"/>
          </a:p>
        </p:txBody>
      </p:sp>
      <p:sp>
        <p:nvSpPr>
          <p:cNvPr id="10" name="図形 9"/>
          <p:cNvSpPr>
            <a:spLocks/>
          </p:cNvSpPr>
          <p:nvPr/>
        </p:nvSpPr>
        <p:spPr bwMode="auto">
          <a:xfrm>
            <a:off x="3929058" y="9"/>
            <a:ext cx="5214942" cy="3383004"/>
          </a:xfrm>
          <a:custGeom>
            <a:avLst/>
            <a:gdLst/>
            <a:ahLst/>
            <a:cxnLst>
              <a:cxn ang="0">
                <a:pos x="3574" y="25"/>
              </a:cxn>
              <a:cxn ang="0">
                <a:pos x="3628" y="83"/>
              </a:cxn>
              <a:cxn ang="0">
                <a:pos x="3611" y="121"/>
              </a:cxn>
              <a:cxn ang="0">
                <a:pos x="3278" y="166"/>
              </a:cxn>
              <a:cxn ang="0">
                <a:pos x="2987" y="220"/>
              </a:cxn>
              <a:cxn ang="0">
                <a:pos x="2896" y="274"/>
              </a:cxn>
              <a:cxn ang="0">
                <a:pos x="2887" y="320"/>
              </a:cxn>
              <a:cxn ang="0">
                <a:pos x="2987" y="374"/>
              </a:cxn>
              <a:cxn ang="0">
                <a:pos x="3407" y="403"/>
              </a:cxn>
              <a:cxn ang="0">
                <a:pos x="3732" y="399"/>
              </a:cxn>
              <a:cxn ang="0">
                <a:pos x="3607" y="2391"/>
              </a:cxn>
              <a:cxn ang="0">
                <a:pos x="3199" y="2262"/>
              </a:cxn>
              <a:cxn ang="0">
                <a:pos x="3041" y="2159"/>
              </a:cxn>
              <a:cxn ang="0">
                <a:pos x="2991" y="2050"/>
              </a:cxn>
              <a:cxn ang="0">
                <a:pos x="3000" y="1992"/>
              </a:cxn>
              <a:cxn ang="0">
                <a:pos x="3054" y="1905"/>
              </a:cxn>
              <a:cxn ang="0">
                <a:pos x="3158" y="1826"/>
              </a:cxn>
              <a:cxn ang="0">
                <a:pos x="3183" y="1768"/>
              </a:cxn>
              <a:cxn ang="0">
                <a:pos x="3158" y="1684"/>
              </a:cxn>
              <a:cxn ang="0">
                <a:pos x="3099" y="1576"/>
              </a:cxn>
              <a:cxn ang="0">
                <a:pos x="2950" y="1497"/>
              </a:cxn>
              <a:cxn ang="0">
                <a:pos x="2779" y="1439"/>
              </a:cxn>
              <a:cxn ang="0">
                <a:pos x="2679" y="1364"/>
              </a:cxn>
              <a:cxn ang="0">
                <a:pos x="2654" y="1281"/>
              </a:cxn>
              <a:cxn ang="0">
                <a:pos x="2667" y="1194"/>
              </a:cxn>
              <a:cxn ang="0">
                <a:pos x="2600" y="1106"/>
              </a:cxn>
              <a:cxn ang="0">
                <a:pos x="2459" y="1077"/>
              </a:cxn>
              <a:cxn ang="0">
                <a:pos x="2005" y="1119"/>
              </a:cxn>
              <a:cxn ang="0">
                <a:pos x="1835" y="1102"/>
              </a:cxn>
              <a:cxn ang="0">
                <a:pos x="1743" y="1052"/>
              </a:cxn>
              <a:cxn ang="0">
                <a:pos x="1689" y="957"/>
              </a:cxn>
              <a:cxn ang="0">
                <a:pos x="1697" y="840"/>
              </a:cxn>
              <a:cxn ang="0">
                <a:pos x="1689" y="736"/>
              </a:cxn>
              <a:cxn ang="0">
                <a:pos x="1627" y="690"/>
              </a:cxn>
              <a:cxn ang="0">
                <a:pos x="1544" y="690"/>
              </a:cxn>
              <a:cxn ang="0">
                <a:pos x="1460" y="665"/>
              </a:cxn>
              <a:cxn ang="0">
                <a:pos x="1423" y="620"/>
              </a:cxn>
              <a:cxn ang="0">
                <a:pos x="1323" y="607"/>
              </a:cxn>
              <a:cxn ang="0">
                <a:pos x="1281" y="624"/>
              </a:cxn>
              <a:cxn ang="0">
                <a:pos x="1161" y="599"/>
              </a:cxn>
              <a:cxn ang="0">
                <a:pos x="1003" y="553"/>
              </a:cxn>
              <a:cxn ang="0">
                <a:pos x="928" y="578"/>
              </a:cxn>
              <a:cxn ang="0">
                <a:pos x="865" y="653"/>
              </a:cxn>
              <a:cxn ang="0">
                <a:pos x="845" y="724"/>
              </a:cxn>
              <a:cxn ang="0">
                <a:pos x="853" y="844"/>
              </a:cxn>
              <a:cxn ang="0">
                <a:pos x="803" y="936"/>
              </a:cxn>
              <a:cxn ang="0">
                <a:pos x="608" y="1027"/>
              </a:cxn>
              <a:cxn ang="0">
                <a:pos x="458" y="1048"/>
              </a:cxn>
              <a:cxn ang="0">
                <a:pos x="325" y="982"/>
              </a:cxn>
              <a:cxn ang="0">
                <a:pos x="233" y="786"/>
              </a:cxn>
              <a:cxn ang="0">
                <a:pos x="229" y="674"/>
              </a:cxn>
              <a:cxn ang="0">
                <a:pos x="287" y="570"/>
              </a:cxn>
              <a:cxn ang="0">
                <a:pos x="316" y="487"/>
              </a:cxn>
              <a:cxn ang="0">
                <a:pos x="246" y="441"/>
              </a:cxn>
              <a:cxn ang="0">
                <a:pos x="146" y="370"/>
              </a:cxn>
              <a:cxn ang="0">
                <a:pos x="104" y="287"/>
              </a:cxn>
              <a:cxn ang="0">
                <a:pos x="133" y="208"/>
              </a:cxn>
              <a:cxn ang="0">
                <a:pos x="162" y="154"/>
              </a:cxn>
              <a:cxn ang="0">
                <a:pos x="133" y="112"/>
              </a:cxn>
              <a:cxn ang="0">
                <a:pos x="42" y="83"/>
              </a:cxn>
              <a:cxn ang="0">
                <a:pos x="0" y="29"/>
              </a:cxn>
              <a:cxn ang="0">
                <a:pos x="179" y="0"/>
              </a:cxn>
            </a:cxnLst>
            <a:rect l="0" t="0" r="0" b="0"/>
            <a:pathLst>
              <a:path w="3732" h="2421">
                <a:moveTo>
                  <a:pt x="179" y="0"/>
                </a:moveTo>
                <a:lnTo>
                  <a:pt x="3553" y="4"/>
                </a:lnTo>
                <a:lnTo>
                  <a:pt x="3574" y="25"/>
                </a:lnTo>
                <a:lnTo>
                  <a:pt x="3599" y="37"/>
                </a:lnTo>
                <a:lnTo>
                  <a:pt x="3624" y="58"/>
                </a:lnTo>
                <a:lnTo>
                  <a:pt x="3628" y="83"/>
                </a:lnTo>
                <a:lnTo>
                  <a:pt x="3628" y="96"/>
                </a:lnTo>
                <a:lnTo>
                  <a:pt x="3624" y="108"/>
                </a:lnTo>
                <a:lnTo>
                  <a:pt x="3611" y="121"/>
                </a:lnTo>
                <a:lnTo>
                  <a:pt x="3594" y="125"/>
                </a:lnTo>
                <a:lnTo>
                  <a:pt x="3528" y="150"/>
                </a:lnTo>
                <a:lnTo>
                  <a:pt x="3278" y="166"/>
                </a:lnTo>
                <a:lnTo>
                  <a:pt x="3099" y="191"/>
                </a:lnTo>
                <a:lnTo>
                  <a:pt x="3029" y="204"/>
                </a:lnTo>
                <a:lnTo>
                  <a:pt x="2987" y="220"/>
                </a:lnTo>
                <a:lnTo>
                  <a:pt x="2975" y="225"/>
                </a:lnTo>
                <a:lnTo>
                  <a:pt x="2933" y="245"/>
                </a:lnTo>
                <a:lnTo>
                  <a:pt x="2896" y="274"/>
                </a:lnTo>
                <a:lnTo>
                  <a:pt x="2887" y="291"/>
                </a:lnTo>
                <a:lnTo>
                  <a:pt x="2879" y="316"/>
                </a:lnTo>
                <a:lnTo>
                  <a:pt x="2887" y="320"/>
                </a:lnTo>
                <a:lnTo>
                  <a:pt x="2916" y="345"/>
                </a:lnTo>
                <a:lnTo>
                  <a:pt x="2945" y="362"/>
                </a:lnTo>
                <a:lnTo>
                  <a:pt x="2987" y="374"/>
                </a:lnTo>
                <a:lnTo>
                  <a:pt x="3045" y="387"/>
                </a:lnTo>
                <a:lnTo>
                  <a:pt x="3116" y="391"/>
                </a:lnTo>
                <a:lnTo>
                  <a:pt x="3407" y="403"/>
                </a:lnTo>
                <a:lnTo>
                  <a:pt x="3624" y="403"/>
                </a:lnTo>
                <a:lnTo>
                  <a:pt x="3694" y="403"/>
                </a:lnTo>
                <a:lnTo>
                  <a:pt x="3732" y="399"/>
                </a:lnTo>
                <a:lnTo>
                  <a:pt x="3732" y="1410"/>
                </a:lnTo>
                <a:lnTo>
                  <a:pt x="3732" y="2421"/>
                </a:lnTo>
                <a:lnTo>
                  <a:pt x="3607" y="2391"/>
                </a:lnTo>
                <a:lnTo>
                  <a:pt x="3482" y="2362"/>
                </a:lnTo>
                <a:lnTo>
                  <a:pt x="3336" y="2321"/>
                </a:lnTo>
                <a:lnTo>
                  <a:pt x="3199" y="2262"/>
                </a:lnTo>
                <a:lnTo>
                  <a:pt x="3137" y="2229"/>
                </a:lnTo>
                <a:lnTo>
                  <a:pt x="3087" y="2196"/>
                </a:lnTo>
                <a:lnTo>
                  <a:pt x="3041" y="2159"/>
                </a:lnTo>
                <a:lnTo>
                  <a:pt x="3012" y="2117"/>
                </a:lnTo>
                <a:lnTo>
                  <a:pt x="2991" y="2071"/>
                </a:lnTo>
                <a:lnTo>
                  <a:pt x="2991" y="2050"/>
                </a:lnTo>
                <a:lnTo>
                  <a:pt x="2991" y="2030"/>
                </a:lnTo>
                <a:lnTo>
                  <a:pt x="2991" y="2017"/>
                </a:lnTo>
                <a:lnTo>
                  <a:pt x="3000" y="1992"/>
                </a:lnTo>
                <a:lnTo>
                  <a:pt x="3004" y="1967"/>
                </a:lnTo>
                <a:lnTo>
                  <a:pt x="3020" y="1938"/>
                </a:lnTo>
                <a:lnTo>
                  <a:pt x="3054" y="1905"/>
                </a:lnTo>
                <a:lnTo>
                  <a:pt x="3095" y="1867"/>
                </a:lnTo>
                <a:lnTo>
                  <a:pt x="3149" y="1838"/>
                </a:lnTo>
                <a:lnTo>
                  <a:pt x="3158" y="1826"/>
                </a:lnTo>
                <a:lnTo>
                  <a:pt x="3178" y="1801"/>
                </a:lnTo>
                <a:lnTo>
                  <a:pt x="3183" y="1784"/>
                </a:lnTo>
                <a:lnTo>
                  <a:pt x="3183" y="1768"/>
                </a:lnTo>
                <a:lnTo>
                  <a:pt x="3183" y="1743"/>
                </a:lnTo>
                <a:lnTo>
                  <a:pt x="3170" y="1713"/>
                </a:lnTo>
                <a:lnTo>
                  <a:pt x="3158" y="1684"/>
                </a:lnTo>
                <a:lnTo>
                  <a:pt x="3149" y="1655"/>
                </a:lnTo>
                <a:lnTo>
                  <a:pt x="3124" y="1614"/>
                </a:lnTo>
                <a:lnTo>
                  <a:pt x="3099" y="1576"/>
                </a:lnTo>
                <a:lnTo>
                  <a:pt x="3062" y="1539"/>
                </a:lnTo>
                <a:lnTo>
                  <a:pt x="3012" y="1518"/>
                </a:lnTo>
                <a:lnTo>
                  <a:pt x="2950" y="1497"/>
                </a:lnTo>
                <a:lnTo>
                  <a:pt x="2896" y="1489"/>
                </a:lnTo>
                <a:lnTo>
                  <a:pt x="2837" y="1468"/>
                </a:lnTo>
                <a:lnTo>
                  <a:pt x="2779" y="1439"/>
                </a:lnTo>
                <a:lnTo>
                  <a:pt x="2721" y="1406"/>
                </a:lnTo>
                <a:lnTo>
                  <a:pt x="2696" y="1385"/>
                </a:lnTo>
                <a:lnTo>
                  <a:pt x="2679" y="1364"/>
                </a:lnTo>
                <a:lnTo>
                  <a:pt x="2667" y="1339"/>
                </a:lnTo>
                <a:lnTo>
                  <a:pt x="2654" y="1310"/>
                </a:lnTo>
                <a:lnTo>
                  <a:pt x="2654" y="1281"/>
                </a:lnTo>
                <a:lnTo>
                  <a:pt x="2667" y="1244"/>
                </a:lnTo>
                <a:lnTo>
                  <a:pt x="2667" y="1219"/>
                </a:lnTo>
                <a:lnTo>
                  <a:pt x="2667" y="1194"/>
                </a:lnTo>
                <a:lnTo>
                  <a:pt x="2654" y="1160"/>
                </a:lnTo>
                <a:lnTo>
                  <a:pt x="2638" y="1131"/>
                </a:lnTo>
                <a:lnTo>
                  <a:pt x="2600" y="1106"/>
                </a:lnTo>
                <a:lnTo>
                  <a:pt x="2554" y="1090"/>
                </a:lnTo>
                <a:lnTo>
                  <a:pt x="2480" y="1081"/>
                </a:lnTo>
                <a:lnTo>
                  <a:pt x="2459" y="1077"/>
                </a:lnTo>
                <a:lnTo>
                  <a:pt x="2380" y="1077"/>
                </a:lnTo>
                <a:lnTo>
                  <a:pt x="2230" y="1090"/>
                </a:lnTo>
                <a:lnTo>
                  <a:pt x="2005" y="1119"/>
                </a:lnTo>
                <a:lnTo>
                  <a:pt x="1947" y="1119"/>
                </a:lnTo>
                <a:lnTo>
                  <a:pt x="1893" y="1110"/>
                </a:lnTo>
                <a:lnTo>
                  <a:pt x="1835" y="1102"/>
                </a:lnTo>
                <a:lnTo>
                  <a:pt x="1797" y="1090"/>
                </a:lnTo>
                <a:lnTo>
                  <a:pt x="1768" y="1069"/>
                </a:lnTo>
                <a:lnTo>
                  <a:pt x="1743" y="1052"/>
                </a:lnTo>
                <a:lnTo>
                  <a:pt x="1718" y="1023"/>
                </a:lnTo>
                <a:lnTo>
                  <a:pt x="1702" y="994"/>
                </a:lnTo>
                <a:lnTo>
                  <a:pt x="1689" y="957"/>
                </a:lnTo>
                <a:lnTo>
                  <a:pt x="1685" y="915"/>
                </a:lnTo>
                <a:lnTo>
                  <a:pt x="1689" y="869"/>
                </a:lnTo>
                <a:lnTo>
                  <a:pt x="1697" y="840"/>
                </a:lnTo>
                <a:lnTo>
                  <a:pt x="1702" y="803"/>
                </a:lnTo>
                <a:lnTo>
                  <a:pt x="1697" y="774"/>
                </a:lnTo>
                <a:lnTo>
                  <a:pt x="1689" y="736"/>
                </a:lnTo>
                <a:lnTo>
                  <a:pt x="1668" y="707"/>
                </a:lnTo>
                <a:lnTo>
                  <a:pt x="1648" y="695"/>
                </a:lnTo>
                <a:lnTo>
                  <a:pt x="1627" y="690"/>
                </a:lnTo>
                <a:lnTo>
                  <a:pt x="1593" y="690"/>
                </a:lnTo>
                <a:lnTo>
                  <a:pt x="1560" y="690"/>
                </a:lnTo>
                <a:lnTo>
                  <a:pt x="1544" y="690"/>
                </a:lnTo>
                <a:lnTo>
                  <a:pt x="1502" y="682"/>
                </a:lnTo>
                <a:lnTo>
                  <a:pt x="1481" y="678"/>
                </a:lnTo>
                <a:lnTo>
                  <a:pt x="1460" y="665"/>
                </a:lnTo>
                <a:lnTo>
                  <a:pt x="1448" y="649"/>
                </a:lnTo>
                <a:lnTo>
                  <a:pt x="1435" y="624"/>
                </a:lnTo>
                <a:lnTo>
                  <a:pt x="1423" y="620"/>
                </a:lnTo>
                <a:lnTo>
                  <a:pt x="1385" y="607"/>
                </a:lnTo>
                <a:lnTo>
                  <a:pt x="1344" y="599"/>
                </a:lnTo>
                <a:lnTo>
                  <a:pt x="1323" y="607"/>
                </a:lnTo>
                <a:lnTo>
                  <a:pt x="1298" y="611"/>
                </a:lnTo>
                <a:lnTo>
                  <a:pt x="1294" y="620"/>
                </a:lnTo>
                <a:lnTo>
                  <a:pt x="1281" y="624"/>
                </a:lnTo>
                <a:lnTo>
                  <a:pt x="1252" y="632"/>
                </a:lnTo>
                <a:lnTo>
                  <a:pt x="1190" y="620"/>
                </a:lnTo>
                <a:lnTo>
                  <a:pt x="1161" y="599"/>
                </a:lnTo>
                <a:lnTo>
                  <a:pt x="1090" y="566"/>
                </a:lnTo>
                <a:lnTo>
                  <a:pt x="1044" y="553"/>
                </a:lnTo>
                <a:lnTo>
                  <a:pt x="1003" y="553"/>
                </a:lnTo>
                <a:lnTo>
                  <a:pt x="961" y="557"/>
                </a:lnTo>
                <a:lnTo>
                  <a:pt x="940" y="566"/>
                </a:lnTo>
                <a:lnTo>
                  <a:pt x="928" y="578"/>
                </a:lnTo>
                <a:lnTo>
                  <a:pt x="911" y="595"/>
                </a:lnTo>
                <a:lnTo>
                  <a:pt x="878" y="632"/>
                </a:lnTo>
                <a:lnTo>
                  <a:pt x="865" y="653"/>
                </a:lnTo>
                <a:lnTo>
                  <a:pt x="845" y="678"/>
                </a:lnTo>
                <a:lnTo>
                  <a:pt x="840" y="703"/>
                </a:lnTo>
                <a:lnTo>
                  <a:pt x="845" y="724"/>
                </a:lnTo>
                <a:lnTo>
                  <a:pt x="853" y="749"/>
                </a:lnTo>
                <a:lnTo>
                  <a:pt x="853" y="811"/>
                </a:lnTo>
                <a:lnTo>
                  <a:pt x="853" y="844"/>
                </a:lnTo>
                <a:lnTo>
                  <a:pt x="840" y="882"/>
                </a:lnTo>
                <a:lnTo>
                  <a:pt x="828" y="911"/>
                </a:lnTo>
                <a:lnTo>
                  <a:pt x="803" y="936"/>
                </a:lnTo>
                <a:lnTo>
                  <a:pt x="728" y="982"/>
                </a:lnTo>
                <a:lnTo>
                  <a:pt x="649" y="1019"/>
                </a:lnTo>
                <a:lnTo>
                  <a:pt x="608" y="1027"/>
                </a:lnTo>
                <a:lnTo>
                  <a:pt x="562" y="1040"/>
                </a:lnTo>
                <a:lnTo>
                  <a:pt x="508" y="1048"/>
                </a:lnTo>
                <a:lnTo>
                  <a:pt x="458" y="1048"/>
                </a:lnTo>
                <a:lnTo>
                  <a:pt x="412" y="1036"/>
                </a:lnTo>
                <a:lnTo>
                  <a:pt x="366" y="1011"/>
                </a:lnTo>
                <a:lnTo>
                  <a:pt x="325" y="982"/>
                </a:lnTo>
                <a:lnTo>
                  <a:pt x="287" y="936"/>
                </a:lnTo>
                <a:lnTo>
                  <a:pt x="258" y="869"/>
                </a:lnTo>
                <a:lnTo>
                  <a:pt x="233" y="786"/>
                </a:lnTo>
                <a:lnTo>
                  <a:pt x="229" y="761"/>
                </a:lnTo>
                <a:lnTo>
                  <a:pt x="221" y="707"/>
                </a:lnTo>
                <a:lnTo>
                  <a:pt x="229" y="674"/>
                </a:lnTo>
                <a:lnTo>
                  <a:pt x="241" y="636"/>
                </a:lnTo>
                <a:lnTo>
                  <a:pt x="258" y="599"/>
                </a:lnTo>
                <a:lnTo>
                  <a:pt x="287" y="570"/>
                </a:lnTo>
                <a:lnTo>
                  <a:pt x="300" y="553"/>
                </a:lnTo>
                <a:lnTo>
                  <a:pt x="316" y="512"/>
                </a:lnTo>
                <a:lnTo>
                  <a:pt x="316" y="487"/>
                </a:lnTo>
                <a:lnTo>
                  <a:pt x="304" y="470"/>
                </a:lnTo>
                <a:lnTo>
                  <a:pt x="287" y="453"/>
                </a:lnTo>
                <a:lnTo>
                  <a:pt x="246" y="441"/>
                </a:lnTo>
                <a:lnTo>
                  <a:pt x="208" y="416"/>
                </a:lnTo>
                <a:lnTo>
                  <a:pt x="179" y="403"/>
                </a:lnTo>
                <a:lnTo>
                  <a:pt x="146" y="370"/>
                </a:lnTo>
                <a:lnTo>
                  <a:pt x="117" y="333"/>
                </a:lnTo>
                <a:lnTo>
                  <a:pt x="108" y="308"/>
                </a:lnTo>
                <a:lnTo>
                  <a:pt x="104" y="287"/>
                </a:lnTo>
                <a:lnTo>
                  <a:pt x="108" y="262"/>
                </a:lnTo>
                <a:lnTo>
                  <a:pt x="117" y="233"/>
                </a:lnTo>
                <a:lnTo>
                  <a:pt x="133" y="208"/>
                </a:lnTo>
                <a:lnTo>
                  <a:pt x="158" y="179"/>
                </a:lnTo>
                <a:lnTo>
                  <a:pt x="162" y="166"/>
                </a:lnTo>
                <a:lnTo>
                  <a:pt x="162" y="154"/>
                </a:lnTo>
                <a:lnTo>
                  <a:pt x="158" y="141"/>
                </a:lnTo>
                <a:lnTo>
                  <a:pt x="150" y="125"/>
                </a:lnTo>
                <a:lnTo>
                  <a:pt x="133" y="112"/>
                </a:lnTo>
                <a:lnTo>
                  <a:pt x="104" y="100"/>
                </a:lnTo>
                <a:lnTo>
                  <a:pt x="54" y="96"/>
                </a:lnTo>
                <a:lnTo>
                  <a:pt x="42" y="83"/>
                </a:lnTo>
                <a:lnTo>
                  <a:pt x="13" y="58"/>
                </a:lnTo>
                <a:lnTo>
                  <a:pt x="8" y="46"/>
                </a:lnTo>
                <a:lnTo>
                  <a:pt x="0" y="29"/>
                </a:lnTo>
                <a:lnTo>
                  <a:pt x="13" y="17"/>
                </a:lnTo>
                <a:lnTo>
                  <a:pt x="33" y="4"/>
                </a:lnTo>
                <a:lnTo>
                  <a:pt x="179" y="0"/>
                </a:lnTo>
                <a:close/>
              </a:path>
            </a:pathLst>
          </a:custGeom>
          <a:solidFill>
            <a:srgbClr val="FFFFFF">
              <a:alpha val="2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ja-JP" altLang="en-US"/>
          </a:p>
        </p:txBody>
      </p:sp>
      <p:grpSp>
        <p:nvGrpSpPr>
          <p:cNvPr id="4" name="グループ化 12"/>
          <p:cNvGrpSpPr>
            <a:grpSpLocks/>
          </p:cNvGrpSpPr>
          <p:nvPr/>
        </p:nvGrpSpPr>
        <p:grpSpPr bwMode="auto">
          <a:xfrm>
            <a:off x="4000496" y="0"/>
            <a:ext cx="5143504" cy="2000240"/>
            <a:chOff x="2168" y="0"/>
            <a:chExt cx="3576" cy="1384"/>
          </a:xfrm>
        </p:grpSpPr>
        <p:sp>
          <p:nvSpPr>
            <p:cNvPr id="14" name="図形 13"/>
            <p:cNvSpPr>
              <a:spLocks/>
            </p:cNvSpPr>
            <p:nvPr/>
          </p:nvSpPr>
          <p:spPr bwMode="auto">
            <a:xfrm>
              <a:off x="5420" y="1044"/>
              <a:ext cx="324" cy="272"/>
            </a:xfrm>
            <a:custGeom>
              <a:avLst/>
              <a:gdLst/>
              <a:ahLst/>
              <a:cxnLst>
                <a:cxn ang="0">
                  <a:pos x="12" y="112"/>
                </a:cxn>
                <a:cxn ang="0">
                  <a:pos x="0" y="124"/>
                </a:cxn>
                <a:cxn ang="0">
                  <a:pos x="0" y="148"/>
                </a:cxn>
                <a:cxn ang="0">
                  <a:pos x="0" y="152"/>
                </a:cxn>
                <a:cxn ang="0">
                  <a:pos x="4" y="164"/>
                </a:cxn>
                <a:cxn ang="0">
                  <a:pos x="16" y="176"/>
                </a:cxn>
                <a:cxn ang="0">
                  <a:pos x="52" y="200"/>
                </a:cxn>
                <a:cxn ang="0">
                  <a:pos x="104" y="224"/>
                </a:cxn>
                <a:cxn ang="0">
                  <a:pos x="156" y="244"/>
                </a:cxn>
                <a:cxn ang="0">
                  <a:pos x="260" y="260"/>
                </a:cxn>
                <a:cxn ang="0">
                  <a:pos x="308" y="268"/>
                </a:cxn>
                <a:cxn ang="0">
                  <a:pos x="324" y="272"/>
                </a:cxn>
                <a:cxn ang="0">
                  <a:pos x="324" y="268"/>
                </a:cxn>
                <a:cxn ang="0">
                  <a:pos x="308" y="268"/>
                </a:cxn>
                <a:cxn ang="0">
                  <a:pos x="264" y="256"/>
                </a:cxn>
                <a:cxn ang="0">
                  <a:pos x="164" y="236"/>
                </a:cxn>
                <a:cxn ang="0">
                  <a:pos x="108" y="220"/>
                </a:cxn>
                <a:cxn ang="0">
                  <a:pos x="60" y="200"/>
                </a:cxn>
                <a:cxn ang="0">
                  <a:pos x="24" y="176"/>
                </a:cxn>
                <a:cxn ang="0">
                  <a:pos x="12" y="164"/>
                </a:cxn>
                <a:cxn ang="0">
                  <a:pos x="0" y="148"/>
                </a:cxn>
                <a:cxn ang="0">
                  <a:pos x="4" y="124"/>
                </a:cxn>
                <a:cxn ang="0">
                  <a:pos x="16" y="112"/>
                </a:cxn>
                <a:cxn ang="0">
                  <a:pos x="36" y="92"/>
                </a:cxn>
                <a:cxn ang="0">
                  <a:pos x="64" y="76"/>
                </a:cxn>
                <a:cxn ang="0">
                  <a:pos x="140" y="44"/>
                </a:cxn>
                <a:cxn ang="0">
                  <a:pos x="228" y="20"/>
                </a:cxn>
                <a:cxn ang="0">
                  <a:pos x="324" y="0"/>
                </a:cxn>
                <a:cxn ang="0">
                  <a:pos x="236" y="12"/>
                </a:cxn>
                <a:cxn ang="0">
                  <a:pos x="140" y="36"/>
                </a:cxn>
                <a:cxn ang="0">
                  <a:pos x="64" y="76"/>
                </a:cxn>
                <a:cxn ang="0">
                  <a:pos x="36" y="92"/>
                </a:cxn>
                <a:cxn ang="0">
                  <a:pos x="16" y="112"/>
                </a:cxn>
              </a:cxnLst>
              <a:rect l="0" t="0" r="0" b="0"/>
              <a:pathLst>
                <a:path w="324" h="272">
                  <a:moveTo>
                    <a:pt x="12" y="112"/>
                  </a:moveTo>
                  <a:lnTo>
                    <a:pt x="0" y="124"/>
                  </a:lnTo>
                  <a:lnTo>
                    <a:pt x="0" y="148"/>
                  </a:lnTo>
                  <a:lnTo>
                    <a:pt x="0" y="152"/>
                  </a:lnTo>
                  <a:lnTo>
                    <a:pt x="4" y="164"/>
                  </a:lnTo>
                  <a:lnTo>
                    <a:pt x="16" y="176"/>
                  </a:lnTo>
                  <a:lnTo>
                    <a:pt x="52" y="200"/>
                  </a:lnTo>
                  <a:lnTo>
                    <a:pt x="104" y="224"/>
                  </a:lnTo>
                  <a:lnTo>
                    <a:pt x="156" y="244"/>
                  </a:lnTo>
                  <a:lnTo>
                    <a:pt x="260" y="260"/>
                  </a:lnTo>
                  <a:lnTo>
                    <a:pt x="308" y="268"/>
                  </a:lnTo>
                  <a:lnTo>
                    <a:pt x="324" y="272"/>
                  </a:lnTo>
                  <a:lnTo>
                    <a:pt x="324" y="268"/>
                  </a:lnTo>
                  <a:lnTo>
                    <a:pt x="308" y="268"/>
                  </a:lnTo>
                  <a:lnTo>
                    <a:pt x="264" y="256"/>
                  </a:lnTo>
                  <a:lnTo>
                    <a:pt x="164" y="236"/>
                  </a:lnTo>
                  <a:lnTo>
                    <a:pt x="108" y="220"/>
                  </a:lnTo>
                  <a:lnTo>
                    <a:pt x="60" y="200"/>
                  </a:lnTo>
                  <a:lnTo>
                    <a:pt x="24" y="176"/>
                  </a:lnTo>
                  <a:lnTo>
                    <a:pt x="12" y="164"/>
                  </a:lnTo>
                  <a:lnTo>
                    <a:pt x="0" y="148"/>
                  </a:lnTo>
                  <a:lnTo>
                    <a:pt x="4" y="124"/>
                  </a:lnTo>
                  <a:lnTo>
                    <a:pt x="16" y="112"/>
                  </a:lnTo>
                  <a:lnTo>
                    <a:pt x="36" y="92"/>
                  </a:lnTo>
                  <a:lnTo>
                    <a:pt x="64" y="76"/>
                  </a:lnTo>
                  <a:lnTo>
                    <a:pt x="140" y="44"/>
                  </a:lnTo>
                  <a:lnTo>
                    <a:pt x="228" y="20"/>
                  </a:lnTo>
                  <a:lnTo>
                    <a:pt x="324" y="0"/>
                  </a:lnTo>
                  <a:lnTo>
                    <a:pt x="236" y="12"/>
                  </a:lnTo>
                  <a:lnTo>
                    <a:pt x="140" y="36"/>
                  </a:lnTo>
                  <a:lnTo>
                    <a:pt x="64" y="76"/>
                  </a:lnTo>
                  <a:lnTo>
                    <a:pt x="36" y="92"/>
                  </a:lnTo>
                  <a:lnTo>
                    <a:pt x="16" y="112"/>
                  </a:lnTo>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 name="図形 14"/>
            <p:cNvSpPr>
              <a:spLocks/>
            </p:cNvSpPr>
            <p:nvPr/>
          </p:nvSpPr>
          <p:spPr bwMode="auto">
            <a:xfrm>
              <a:off x="2328" y="0"/>
              <a:ext cx="296" cy="24"/>
            </a:xfrm>
            <a:custGeom>
              <a:avLst/>
              <a:gdLst/>
              <a:ahLst/>
              <a:cxnLst>
                <a:cxn ang="0">
                  <a:pos x="56" y="8"/>
                </a:cxn>
                <a:cxn ang="0">
                  <a:pos x="124" y="12"/>
                </a:cxn>
                <a:cxn ang="0">
                  <a:pos x="124" y="8"/>
                </a:cxn>
                <a:cxn ang="0">
                  <a:pos x="184" y="12"/>
                </a:cxn>
                <a:cxn ang="0">
                  <a:pos x="296" y="24"/>
                </a:cxn>
                <a:cxn ang="0">
                  <a:pos x="256" y="20"/>
                </a:cxn>
                <a:cxn ang="0">
                  <a:pos x="160" y="0"/>
                </a:cxn>
                <a:cxn ang="0">
                  <a:pos x="136" y="0"/>
                </a:cxn>
                <a:cxn ang="0">
                  <a:pos x="164" y="8"/>
                </a:cxn>
                <a:cxn ang="0">
                  <a:pos x="104" y="0"/>
                </a:cxn>
                <a:cxn ang="0">
                  <a:pos x="72" y="0"/>
                </a:cxn>
                <a:cxn ang="0">
                  <a:pos x="100" y="8"/>
                </a:cxn>
                <a:cxn ang="0">
                  <a:pos x="60" y="0"/>
                </a:cxn>
                <a:cxn ang="0">
                  <a:pos x="0" y="0"/>
                </a:cxn>
                <a:cxn ang="0">
                  <a:pos x="56" y="8"/>
                </a:cxn>
              </a:cxnLst>
              <a:rect l="0" t="0" r="0" b="0"/>
              <a:pathLst>
                <a:path w="296" h="24">
                  <a:moveTo>
                    <a:pt x="56" y="8"/>
                  </a:moveTo>
                  <a:lnTo>
                    <a:pt x="124" y="12"/>
                  </a:lnTo>
                  <a:lnTo>
                    <a:pt x="124" y="8"/>
                  </a:lnTo>
                  <a:lnTo>
                    <a:pt x="184" y="12"/>
                  </a:lnTo>
                  <a:lnTo>
                    <a:pt x="296" y="24"/>
                  </a:lnTo>
                  <a:lnTo>
                    <a:pt x="256" y="20"/>
                  </a:lnTo>
                  <a:lnTo>
                    <a:pt x="160" y="0"/>
                  </a:lnTo>
                  <a:lnTo>
                    <a:pt x="136" y="0"/>
                  </a:lnTo>
                  <a:lnTo>
                    <a:pt x="164" y="8"/>
                  </a:lnTo>
                  <a:lnTo>
                    <a:pt x="104" y="0"/>
                  </a:lnTo>
                  <a:lnTo>
                    <a:pt x="72" y="0"/>
                  </a:lnTo>
                  <a:lnTo>
                    <a:pt x="100" y="8"/>
                  </a:lnTo>
                  <a:lnTo>
                    <a:pt x="60" y="0"/>
                  </a:lnTo>
                  <a:lnTo>
                    <a:pt x="0" y="0"/>
                  </a:lnTo>
                  <a:lnTo>
                    <a:pt x="5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2884" y="0"/>
              <a:ext cx="352" cy="168"/>
            </a:xfrm>
            <a:custGeom>
              <a:avLst/>
              <a:gdLst/>
              <a:ahLst/>
              <a:cxnLst>
                <a:cxn ang="0">
                  <a:pos x="176" y="132"/>
                </a:cxn>
                <a:cxn ang="0">
                  <a:pos x="316" y="164"/>
                </a:cxn>
                <a:cxn ang="0">
                  <a:pos x="316" y="156"/>
                </a:cxn>
                <a:cxn ang="0">
                  <a:pos x="352" y="168"/>
                </a:cxn>
                <a:cxn ang="0">
                  <a:pos x="352" y="164"/>
                </a:cxn>
                <a:cxn ang="0">
                  <a:pos x="312" y="152"/>
                </a:cxn>
                <a:cxn ang="0">
                  <a:pos x="220" y="128"/>
                </a:cxn>
                <a:cxn ang="0">
                  <a:pos x="172" y="108"/>
                </a:cxn>
                <a:cxn ang="0">
                  <a:pos x="128" y="84"/>
                </a:cxn>
                <a:cxn ang="0">
                  <a:pos x="92" y="56"/>
                </a:cxn>
                <a:cxn ang="0">
                  <a:pos x="80" y="36"/>
                </a:cxn>
                <a:cxn ang="0">
                  <a:pos x="76" y="20"/>
                </a:cxn>
                <a:cxn ang="0">
                  <a:pos x="80" y="0"/>
                </a:cxn>
                <a:cxn ang="0">
                  <a:pos x="76" y="0"/>
                </a:cxn>
                <a:cxn ang="0">
                  <a:pos x="68" y="20"/>
                </a:cxn>
                <a:cxn ang="0">
                  <a:pos x="80" y="44"/>
                </a:cxn>
                <a:cxn ang="0">
                  <a:pos x="92" y="60"/>
                </a:cxn>
                <a:cxn ang="0">
                  <a:pos x="128" y="92"/>
                </a:cxn>
                <a:cxn ang="0">
                  <a:pos x="176" y="120"/>
                </a:cxn>
                <a:cxn ang="0">
                  <a:pos x="236" y="140"/>
                </a:cxn>
                <a:cxn ang="0">
                  <a:pos x="176" y="128"/>
                </a:cxn>
                <a:cxn ang="0">
                  <a:pos x="104" y="104"/>
                </a:cxn>
                <a:cxn ang="0">
                  <a:pos x="52" y="84"/>
                </a:cxn>
                <a:cxn ang="0">
                  <a:pos x="20" y="60"/>
                </a:cxn>
                <a:cxn ang="0">
                  <a:pos x="8" y="44"/>
                </a:cxn>
                <a:cxn ang="0">
                  <a:pos x="0" y="24"/>
                </a:cxn>
                <a:cxn ang="0">
                  <a:pos x="8" y="20"/>
                </a:cxn>
                <a:cxn ang="0">
                  <a:pos x="12" y="0"/>
                </a:cxn>
                <a:cxn ang="0">
                  <a:pos x="8" y="0"/>
                </a:cxn>
                <a:cxn ang="0">
                  <a:pos x="0" y="12"/>
                </a:cxn>
                <a:cxn ang="0">
                  <a:pos x="0" y="24"/>
                </a:cxn>
                <a:cxn ang="0">
                  <a:pos x="0" y="44"/>
                </a:cxn>
                <a:cxn ang="0">
                  <a:pos x="12" y="60"/>
                </a:cxn>
                <a:cxn ang="0">
                  <a:pos x="52" y="84"/>
                </a:cxn>
                <a:cxn ang="0">
                  <a:pos x="100" y="108"/>
                </a:cxn>
                <a:cxn ang="0">
                  <a:pos x="176" y="132"/>
                </a:cxn>
              </a:cxnLst>
              <a:rect l="0" t="0" r="0" b="0"/>
              <a:pathLst>
                <a:path w="352" h="168">
                  <a:moveTo>
                    <a:pt x="176" y="132"/>
                  </a:moveTo>
                  <a:lnTo>
                    <a:pt x="316" y="164"/>
                  </a:lnTo>
                  <a:lnTo>
                    <a:pt x="316" y="156"/>
                  </a:lnTo>
                  <a:lnTo>
                    <a:pt x="352" y="168"/>
                  </a:lnTo>
                  <a:lnTo>
                    <a:pt x="352" y="164"/>
                  </a:lnTo>
                  <a:lnTo>
                    <a:pt x="312" y="152"/>
                  </a:lnTo>
                  <a:lnTo>
                    <a:pt x="220" y="128"/>
                  </a:lnTo>
                  <a:lnTo>
                    <a:pt x="172" y="108"/>
                  </a:lnTo>
                  <a:lnTo>
                    <a:pt x="128" y="84"/>
                  </a:lnTo>
                  <a:lnTo>
                    <a:pt x="92" y="56"/>
                  </a:lnTo>
                  <a:lnTo>
                    <a:pt x="80" y="36"/>
                  </a:lnTo>
                  <a:lnTo>
                    <a:pt x="76" y="20"/>
                  </a:lnTo>
                  <a:lnTo>
                    <a:pt x="80" y="0"/>
                  </a:lnTo>
                  <a:lnTo>
                    <a:pt x="76" y="0"/>
                  </a:lnTo>
                  <a:lnTo>
                    <a:pt x="68" y="20"/>
                  </a:lnTo>
                  <a:lnTo>
                    <a:pt x="80" y="44"/>
                  </a:lnTo>
                  <a:lnTo>
                    <a:pt x="92" y="60"/>
                  </a:lnTo>
                  <a:lnTo>
                    <a:pt x="128" y="92"/>
                  </a:lnTo>
                  <a:lnTo>
                    <a:pt x="176" y="120"/>
                  </a:lnTo>
                  <a:lnTo>
                    <a:pt x="236" y="140"/>
                  </a:lnTo>
                  <a:lnTo>
                    <a:pt x="176" y="128"/>
                  </a:lnTo>
                  <a:lnTo>
                    <a:pt x="104" y="104"/>
                  </a:lnTo>
                  <a:lnTo>
                    <a:pt x="52" y="84"/>
                  </a:lnTo>
                  <a:lnTo>
                    <a:pt x="20" y="60"/>
                  </a:lnTo>
                  <a:lnTo>
                    <a:pt x="8" y="44"/>
                  </a:lnTo>
                  <a:lnTo>
                    <a:pt x="0" y="24"/>
                  </a:lnTo>
                  <a:lnTo>
                    <a:pt x="8" y="20"/>
                  </a:lnTo>
                  <a:lnTo>
                    <a:pt x="12" y="0"/>
                  </a:lnTo>
                  <a:lnTo>
                    <a:pt x="8" y="0"/>
                  </a:lnTo>
                  <a:lnTo>
                    <a:pt x="0" y="12"/>
                  </a:lnTo>
                  <a:lnTo>
                    <a:pt x="0" y="24"/>
                  </a:lnTo>
                  <a:lnTo>
                    <a:pt x="0" y="44"/>
                  </a:lnTo>
                  <a:lnTo>
                    <a:pt x="12" y="60"/>
                  </a:lnTo>
                  <a:lnTo>
                    <a:pt x="52" y="84"/>
                  </a:lnTo>
                  <a:lnTo>
                    <a:pt x="100" y="108"/>
                  </a:lnTo>
                  <a:lnTo>
                    <a:pt x="176" y="1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5504" y="1076"/>
              <a:ext cx="240" cy="216"/>
            </a:xfrm>
            <a:custGeom>
              <a:avLst/>
              <a:gdLst/>
              <a:ahLst/>
              <a:cxnLst>
                <a:cxn ang="0">
                  <a:pos x="0" y="128"/>
                </a:cxn>
                <a:cxn ang="0">
                  <a:pos x="20" y="144"/>
                </a:cxn>
                <a:cxn ang="0">
                  <a:pos x="48" y="164"/>
                </a:cxn>
                <a:cxn ang="0">
                  <a:pos x="80" y="180"/>
                </a:cxn>
                <a:cxn ang="0">
                  <a:pos x="116" y="192"/>
                </a:cxn>
                <a:cxn ang="0">
                  <a:pos x="188" y="204"/>
                </a:cxn>
                <a:cxn ang="0">
                  <a:pos x="240" y="216"/>
                </a:cxn>
                <a:cxn ang="0">
                  <a:pos x="240" y="212"/>
                </a:cxn>
                <a:cxn ang="0">
                  <a:pos x="188" y="204"/>
                </a:cxn>
                <a:cxn ang="0">
                  <a:pos x="116" y="188"/>
                </a:cxn>
                <a:cxn ang="0">
                  <a:pos x="48" y="164"/>
                </a:cxn>
                <a:cxn ang="0">
                  <a:pos x="24" y="144"/>
                </a:cxn>
                <a:cxn ang="0">
                  <a:pos x="8" y="128"/>
                </a:cxn>
                <a:cxn ang="0">
                  <a:pos x="8" y="96"/>
                </a:cxn>
                <a:cxn ang="0">
                  <a:pos x="20" y="72"/>
                </a:cxn>
                <a:cxn ang="0">
                  <a:pos x="32" y="68"/>
                </a:cxn>
                <a:cxn ang="0">
                  <a:pos x="72" y="44"/>
                </a:cxn>
                <a:cxn ang="0">
                  <a:pos x="144" y="16"/>
                </a:cxn>
                <a:cxn ang="0">
                  <a:pos x="240" y="0"/>
                </a:cxn>
                <a:cxn ang="0">
                  <a:pos x="144" y="16"/>
                </a:cxn>
                <a:cxn ang="0">
                  <a:pos x="72" y="44"/>
                </a:cxn>
                <a:cxn ang="0">
                  <a:pos x="32" y="60"/>
                </a:cxn>
                <a:cxn ang="0">
                  <a:pos x="12" y="72"/>
                </a:cxn>
                <a:cxn ang="0">
                  <a:pos x="0" y="96"/>
                </a:cxn>
                <a:cxn ang="0">
                  <a:pos x="0" y="116"/>
                </a:cxn>
                <a:cxn ang="0">
                  <a:pos x="0" y="128"/>
                </a:cxn>
              </a:cxnLst>
              <a:rect l="0" t="0" r="0" b="0"/>
              <a:pathLst>
                <a:path w="240" h="216">
                  <a:moveTo>
                    <a:pt x="0" y="128"/>
                  </a:moveTo>
                  <a:lnTo>
                    <a:pt x="20" y="144"/>
                  </a:lnTo>
                  <a:lnTo>
                    <a:pt x="48" y="164"/>
                  </a:lnTo>
                  <a:lnTo>
                    <a:pt x="80" y="180"/>
                  </a:lnTo>
                  <a:lnTo>
                    <a:pt x="116" y="192"/>
                  </a:lnTo>
                  <a:lnTo>
                    <a:pt x="188" y="204"/>
                  </a:lnTo>
                  <a:lnTo>
                    <a:pt x="240" y="216"/>
                  </a:lnTo>
                  <a:lnTo>
                    <a:pt x="240" y="212"/>
                  </a:lnTo>
                  <a:lnTo>
                    <a:pt x="188" y="204"/>
                  </a:lnTo>
                  <a:lnTo>
                    <a:pt x="116" y="188"/>
                  </a:lnTo>
                  <a:lnTo>
                    <a:pt x="48" y="164"/>
                  </a:lnTo>
                  <a:lnTo>
                    <a:pt x="24" y="144"/>
                  </a:lnTo>
                  <a:lnTo>
                    <a:pt x="8" y="128"/>
                  </a:lnTo>
                  <a:lnTo>
                    <a:pt x="8" y="96"/>
                  </a:lnTo>
                  <a:lnTo>
                    <a:pt x="20" y="72"/>
                  </a:lnTo>
                  <a:lnTo>
                    <a:pt x="32" y="68"/>
                  </a:lnTo>
                  <a:lnTo>
                    <a:pt x="72" y="44"/>
                  </a:lnTo>
                  <a:lnTo>
                    <a:pt x="144" y="16"/>
                  </a:lnTo>
                  <a:lnTo>
                    <a:pt x="240" y="0"/>
                  </a:lnTo>
                  <a:lnTo>
                    <a:pt x="144" y="16"/>
                  </a:lnTo>
                  <a:lnTo>
                    <a:pt x="72" y="44"/>
                  </a:lnTo>
                  <a:lnTo>
                    <a:pt x="32" y="60"/>
                  </a:lnTo>
                  <a:lnTo>
                    <a:pt x="12" y="72"/>
                  </a:lnTo>
                  <a:lnTo>
                    <a:pt x="0" y="96"/>
                  </a:lnTo>
                  <a:lnTo>
                    <a:pt x="0" y="116"/>
                  </a:lnTo>
                  <a:lnTo>
                    <a:pt x="0" y="1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5740" y="1180"/>
              <a:ext cx="4" cy="36"/>
            </a:xfrm>
            <a:custGeom>
              <a:avLst/>
              <a:gdLst/>
              <a:ahLst/>
              <a:cxnLst>
                <a:cxn ang="0">
                  <a:pos x="4" y="36"/>
                </a:cxn>
                <a:cxn ang="0">
                  <a:pos x="4" y="24"/>
                </a:cxn>
                <a:cxn ang="0">
                  <a:pos x="4" y="12"/>
                </a:cxn>
                <a:cxn ang="0">
                  <a:pos x="4" y="0"/>
                </a:cxn>
                <a:cxn ang="0">
                  <a:pos x="0" y="4"/>
                </a:cxn>
                <a:cxn ang="0">
                  <a:pos x="0" y="24"/>
                </a:cxn>
                <a:cxn ang="0">
                  <a:pos x="4" y="36"/>
                </a:cxn>
              </a:cxnLst>
              <a:rect l="0" t="0" r="0" b="0"/>
              <a:pathLst>
                <a:path w="4" h="36">
                  <a:moveTo>
                    <a:pt x="4" y="36"/>
                  </a:moveTo>
                  <a:lnTo>
                    <a:pt x="4" y="24"/>
                  </a:lnTo>
                  <a:lnTo>
                    <a:pt x="4" y="12"/>
                  </a:lnTo>
                  <a:lnTo>
                    <a:pt x="4" y="0"/>
                  </a:lnTo>
                  <a:lnTo>
                    <a:pt x="0" y="4"/>
                  </a:lnTo>
                  <a:lnTo>
                    <a:pt x="0" y="24"/>
                  </a:lnTo>
                  <a:lnTo>
                    <a:pt x="4"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5720" y="1160"/>
              <a:ext cx="24" cy="68"/>
            </a:xfrm>
            <a:custGeom>
              <a:avLst/>
              <a:gdLst/>
              <a:ahLst/>
              <a:cxnLst>
                <a:cxn ang="0">
                  <a:pos x="8" y="24"/>
                </a:cxn>
                <a:cxn ang="0">
                  <a:pos x="0" y="44"/>
                </a:cxn>
                <a:cxn ang="0">
                  <a:pos x="8" y="56"/>
                </a:cxn>
                <a:cxn ang="0">
                  <a:pos x="24" y="68"/>
                </a:cxn>
                <a:cxn ang="0">
                  <a:pos x="24" y="60"/>
                </a:cxn>
                <a:cxn ang="0">
                  <a:pos x="12" y="48"/>
                </a:cxn>
                <a:cxn ang="0">
                  <a:pos x="8" y="44"/>
                </a:cxn>
                <a:cxn ang="0">
                  <a:pos x="8" y="24"/>
                </a:cxn>
                <a:cxn ang="0">
                  <a:pos x="12" y="20"/>
                </a:cxn>
                <a:cxn ang="0">
                  <a:pos x="24" y="8"/>
                </a:cxn>
                <a:cxn ang="0">
                  <a:pos x="24" y="0"/>
                </a:cxn>
                <a:cxn ang="0">
                  <a:pos x="8" y="20"/>
                </a:cxn>
                <a:cxn ang="0">
                  <a:pos x="8" y="24"/>
                </a:cxn>
              </a:cxnLst>
              <a:rect l="0" t="0" r="0" b="0"/>
              <a:pathLst>
                <a:path w="24" h="68">
                  <a:moveTo>
                    <a:pt x="8" y="24"/>
                  </a:moveTo>
                  <a:lnTo>
                    <a:pt x="0" y="44"/>
                  </a:lnTo>
                  <a:lnTo>
                    <a:pt x="8" y="56"/>
                  </a:lnTo>
                  <a:lnTo>
                    <a:pt x="24" y="68"/>
                  </a:lnTo>
                  <a:lnTo>
                    <a:pt x="24" y="60"/>
                  </a:lnTo>
                  <a:lnTo>
                    <a:pt x="12" y="48"/>
                  </a:lnTo>
                  <a:lnTo>
                    <a:pt x="8" y="44"/>
                  </a:lnTo>
                  <a:lnTo>
                    <a:pt x="8" y="24"/>
                  </a:lnTo>
                  <a:lnTo>
                    <a:pt x="12" y="20"/>
                  </a:lnTo>
                  <a:lnTo>
                    <a:pt x="24" y="8"/>
                  </a:lnTo>
                  <a:lnTo>
                    <a:pt x="24" y="0"/>
                  </a:lnTo>
                  <a:lnTo>
                    <a:pt x="8" y="20"/>
                  </a:lnTo>
                  <a:lnTo>
                    <a:pt x="8" y="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5656" y="1120"/>
              <a:ext cx="88" cy="132"/>
            </a:xfrm>
            <a:custGeom>
              <a:avLst/>
              <a:gdLst/>
              <a:ahLst/>
              <a:cxnLst>
                <a:cxn ang="0">
                  <a:pos x="0" y="72"/>
                </a:cxn>
                <a:cxn ang="0">
                  <a:pos x="12" y="96"/>
                </a:cxn>
                <a:cxn ang="0">
                  <a:pos x="28" y="112"/>
                </a:cxn>
                <a:cxn ang="0">
                  <a:pos x="60" y="124"/>
                </a:cxn>
                <a:cxn ang="0">
                  <a:pos x="88" y="132"/>
                </a:cxn>
                <a:cxn ang="0">
                  <a:pos x="60" y="120"/>
                </a:cxn>
                <a:cxn ang="0">
                  <a:pos x="36" y="108"/>
                </a:cxn>
                <a:cxn ang="0">
                  <a:pos x="16" y="88"/>
                </a:cxn>
                <a:cxn ang="0">
                  <a:pos x="4" y="72"/>
                </a:cxn>
                <a:cxn ang="0">
                  <a:pos x="4" y="60"/>
                </a:cxn>
                <a:cxn ang="0">
                  <a:pos x="12" y="48"/>
                </a:cxn>
                <a:cxn ang="0">
                  <a:pos x="24" y="36"/>
                </a:cxn>
                <a:cxn ang="0">
                  <a:pos x="48" y="16"/>
                </a:cxn>
                <a:cxn ang="0">
                  <a:pos x="88" y="4"/>
                </a:cxn>
                <a:cxn ang="0">
                  <a:pos x="88" y="0"/>
                </a:cxn>
                <a:cxn ang="0">
                  <a:pos x="48" y="16"/>
                </a:cxn>
                <a:cxn ang="0">
                  <a:pos x="16" y="36"/>
                </a:cxn>
                <a:cxn ang="0">
                  <a:pos x="12" y="48"/>
                </a:cxn>
                <a:cxn ang="0">
                  <a:pos x="4" y="52"/>
                </a:cxn>
                <a:cxn ang="0">
                  <a:pos x="0" y="72"/>
                </a:cxn>
              </a:cxnLst>
              <a:rect l="0" t="0" r="0" b="0"/>
              <a:pathLst>
                <a:path w="88" h="132">
                  <a:moveTo>
                    <a:pt x="0" y="72"/>
                  </a:moveTo>
                  <a:lnTo>
                    <a:pt x="12" y="96"/>
                  </a:lnTo>
                  <a:lnTo>
                    <a:pt x="28" y="112"/>
                  </a:lnTo>
                  <a:lnTo>
                    <a:pt x="60" y="124"/>
                  </a:lnTo>
                  <a:lnTo>
                    <a:pt x="88" y="132"/>
                  </a:lnTo>
                  <a:lnTo>
                    <a:pt x="60" y="120"/>
                  </a:lnTo>
                  <a:lnTo>
                    <a:pt x="36" y="108"/>
                  </a:lnTo>
                  <a:lnTo>
                    <a:pt x="16" y="88"/>
                  </a:lnTo>
                  <a:lnTo>
                    <a:pt x="4" y="72"/>
                  </a:lnTo>
                  <a:lnTo>
                    <a:pt x="4" y="60"/>
                  </a:lnTo>
                  <a:lnTo>
                    <a:pt x="12" y="48"/>
                  </a:lnTo>
                  <a:lnTo>
                    <a:pt x="24" y="36"/>
                  </a:lnTo>
                  <a:lnTo>
                    <a:pt x="48" y="16"/>
                  </a:lnTo>
                  <a:lnTo>
                    <a:pt x="88" y="4"/>
                  </a:lnTo>
                  <a:lnTo>
                    <a:pt x="88" y="0"/>
                  </a:lnTo>
                  <a:lnTo>
                    <a:pt x="48" y="16"/>
                  </a:lnTo>
                  <a:lnTo>
                    <a:pt x="16" y="36"/>
                  </a:lnTo>
                  <a:lnTo>
                    <a:pt x="12" y="48"/>
                  </a:lnTo>
                  <a:lnTo>
                    <a:pt x="4" y="52"/>
                  </a:lnTo>
                  <a:lnTo>
                    <a:pt x="0"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2" name="図形 21"/>
            <p:cNvSpPr>
              <a:spLocks/>
            </p:cNvSpPr>
            <p:nvPr/>
          </p:nvSpPr>
          <p:spPr bwMode="auto">
            <a:xfrm>
              <a:off x="5672" y="32"/>
              <a:ext cx="72" cy="72"/>
            </a:xfrm>
            <a:custGeom>
              <a:avLst/>
              <a:gdLst/>
              <a:ahLst/>
              <a:cxnLst>
                <a:cxn ang="0">
                  <a:pos x="0" y="36"/>
                </a:cxn>
                <a:cxn ang="0">
                  <a:pos x="0" y="48"/>
                </a:cxn>
                <a:cxn ang="0">
                  <a:pos x="12" y="60"/>
                </a:cxn>
                <a:cxn ang="0">
                  <a:pos x="32" y="64"/>
                </a:cxn>
                <a:cxn ang="0">
                  <a:pos x="72" y="72"/>
                </a:cxn>
                <a:cxn ang="0">
                  <a:pos x="32" y="60"/>
                </a:cxn>
                <a:cxn ang="0">
                  <a:pos x="8" y="48"/>
                </a:cxn>
                <a:cxn ang="0">
                  <a:pos x="0" y="36"/>
                </a:cxn>
                <a:cxn ang="0">
                  <a:pos x="20" y="24"/>
                </a:cxn>
                <a:cxn ang="0">
                  <a:pos x="44" y="12"/>
                </a:cxn>
                <a:cxn ang="0">
                  <a:pos x="72" y="4"/>
                </a:cxn>
                <a:cxn ang="0">
                  <a:pos x="72" y="0"/>
                </a:cxn>
                <a:cxn ang="0">
                  <a:pos x="36" y="12"/>
                </a:cxn>
                <a:cxn ang="0">
                  <a:pos x="12" y="16"/>
                </a:cxn>
                <a:cxn ang="0">
                  <a:pos x="0" y="36"/>
                </a:cxn>
              </a:cxnLst>
              <a:rect l="0" t="0" r="0" b="0"/>
              <a:pathLst>
                <a:path w="72" h="72">
                  <a:moveTo>
                    <a:pt x="0" y="36"/>
                  </a:moveTo>
                  <a:lnTo>
                    <a:pt x="0" y="48"/>
                  </a:lnTo>
                  <a:lnTo>
                    <a:pt x="12" y="60"/>
                  </a:lnTo>
                  <a:lnTo>
                    <a:pt x="32" y="64"/>
                  </a:lnTo>
                  <a:lnTo>
                    <a:pt x="72" y="72"/>
                  </a:lnTo>
                  <a:lnTo>
                    <a:pt x="32" y="60"/>
                  </a:lnTo>
                  <a:lnTo>
                    <a:pt x="8" y="48"/>
                  </a:lnTo>
                  <a:lnTo>
                    <a:pt x="0" y="36"/>
                  </a:lnTo>
                  <a:lnTo>
                    <a:pt x="20" y="24"/>
                  </a:lnTo>
                  <a:lnTo>
                    <a:pt x="44" y="12"/>
                  </a:lnTo>
                  <a:lnTo>
                    <a:pt x="72" y="4"/>
                  </a:lnTo>
                  <a:lnTo>
                    <a:pt x="72" y="0"/>
                  </a:lnTo>
                  <a:lnTo>
                    <a:pt x="36" y="12"/>
                  </a:lnTo>
                  <a:lnTo>
                    <a:pt x="12" y="16"/>
                  </a:lnTo>
                  <a:lnTo>
                    <a:pt x="0"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5600" y="0"/>
              <a:ext cx="144" cy="128"/>
            </a:xfrm>
            <a:custGeom>
              <a:avLst/>
              <a:gdLst/>
              <a:ahLst/>
              <a:cxnLst>
                <a:cxn ang="0">
                  <a:pos x="128" y="0"/>
                </a:cxn>
                <a:cxn ang="0">
                  <a:pos x="84" y="8"/>
                </a:cxn>
                <a:cxn ang="0">
                  <a:pos x="56" y="12"/>
                </a:cxn>
                <a:cxn ang="0">
                  <a:pos x="20" y="32"/>
                </a:cxn>
                <a:cxn ang="0">
                  <a:pos x="8" y="48"/>
                </a:cxn>
                <a:cxn ang="0">
                  <a:pos x="0" y="60"/>
                </a:cxn>
                <a:cxn ang="0">
                  <a:pos x="8" y="72"/>
                </a:cxn>
                <a:cxn ang="0">
                  <a:pos x="20" y="92"/>
                </a:cxn>
                <a:cxn ang="0">
                  <a:pos x="56" y="108"/>
                </a:cxn>
                <a:cxn ang="0">
                  <a:pos x="104" y="120"/>
                </a:cxn>
                <a:cxn ang="0">
                  <a:pos x="144" y="128"/>
                </a:cxn>
                <a:cxn ang="0">
                  <a:pos x="108" y="116"/>
                </a:cxn>
                <a:cxn ang="0">
                  <a:pos x="60" y="104"/>
                </a:cxn>
                <a:cxn ang="0">
                  <a:pos x="20" y="84"/>
                </a:cxn>
                <a:cxn ang="0">
                  <a:pos x="12" y="72"/>
                </a:cxn>
                <a:cxn ang="0">
                  <a:pos x="8" y="60"/>
                </a:cxn>
                <a:cxn ang="0">
                  <a:pos x="12" y="56"/>
                </a:cxn>
                <a:cxn ang="0">
                  <a:pos x="24" y="36"/>
                </a:cxn>
                <a:cxn ang="0">
                  <a:pos x="44" y="24"/>
                </a:cxn>
                <a:cxn ang="0">
                  <a:pos x="68" y="20"/>
                </a:cxn>
                <a:cxn ang="0">
                  <a:pos x="104" y="8"/>
                </a:cxn>
                <a:cxn ang="0">
                  <a:pos x="144" y="8"/>
                </a:cxn>
                <a:cxn ang="0">
                  <a:pos x="144" y="0"/>
                </a:cxn>
                <a:cxn ang="0">
                  <a:pos x="128" y="0"/>
                </a:cxn>
              </a:cxnLst>
              <a:rect l="0" t="0" r="0" b="0"/>
              <a:pathLst>
                <a:path w="144" h="128">
                  <a:moveTo>
                    <a:pt x="128" y="0"/>
                  </a:moveTo>
                  <a:lnTo>
                    <a:pt x="84" y="8"/>
                  </a:lnTo>
                  <a:lnTo>
                    <a:pt x="56" y="12"/>
                  </a:lnTo>
                  <a:lnTo>
                    <a:pt x="20" y="32"/>
                  </a:lnTo>
                  <a:lnTo>
                    <a:pt x="8" y="48"/>
                  </a:lnTo>
                  <a:lnTo>
                    <a:pt x="0" y="60"/>
                  </a:lnTo>
                  <a:lnTo>
                    <a:pt x="8" y="72"/>
                  </a:lnTo>
                  <a:lnTo>
                    <a:pt x="20" y="92"/>
                  </a:lnTo>
                  <a:lnTo>
                    <a:pt x="56" y="108"/>
                  </a:lnTo>
                  <a:lnTo>
                    <a:pt x="104" y="120"/>
                  </a:lnTo>
                  <a:lnTo>
                    <a:pt x="144" y="128"/>
                  </a:lnTo>
                  <a:lnTo>
                    <a:pt x="108" y="116"/>
                  </a:lnTo>
                  <a:lnTo>
                    <a:pt x="60" y="104"/>
                  </a:lnTo>
                  <a:lnTo>
                    <a:pt x="20" y="84"/>
                  </a:lnTo>
                  <a:lnTo>
                    <a:pt x="12" y="72"/>
                  </a:lnTo>
                  <a:lnTo>
                    <a:pt x="8" y="60"/>
                  </a:lnTo>
                  <a:lnTo>
                    <a:pt x="12" y="56"/>
                  </a:lnTo>
                  <a:lnTo>
                    <a:pt x="24" y="36"/>
                  </a:lnTo>
                  <a:lnTo>
                    <a:pt x="44" y="24"/>
                  </a:lnTo>
                  <a:lnTo>
                    <a:pt x="68" y="20"/>
                  </a:lnTo>
                  <a:lnTo>
                    <a:pt x="104" y="8"/>
                  </a:lnTo>
                  <a:lnTo>
                    <a:pt x="144" y="8"/>
                  </a:lnTo>
                  <a:lnTo>
                    <a:pt x="144" y="0"/>
                  </a:lnTo>
                  <a:lnTo>
                    <a:pt x="12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2168" y="0"/>
              <a:ext cx="3576" cy="1384"/>
            </a:xfrm>
            <a:custGeom>
              <a:avLst/>
              <a:gdLst/>
              <a:ahLst/>
              <a:cxnLst>
                <a:cxn ang="0">
                  <a:pos x="3504" y="152"/>
                </a:cxn>
                <a:cxn ang="0">
                  <a:pos x="3316" y="116"/>
                </a:cxn>
                <a:cxn ang="0">
                  <a:pos x="3196" y="68"/>
                </a:cxn>
                <a:cxn ang="0">
                  <a:pos x="3148" y="20"/>
                </a:cxn>
                <a:cxn ang="0">
                  <a:pos x="2960" y="32"/>
                </a:cxn>
                <a:cxn ang="0">
                  <a:pos x="2956" y="96"/>
                </a:cxn>
                <a:cxn ang="0">
                  <a:pos x="2860" y="56"/>
                </a:cxn>
                <a:cxn ang="0">
                  <a:pos x="2872" y="96"/>
                </a:cxn>
                <a:cxn ang="0">
                  <a:pos x="3020" y="164"/>
                </a:cxn>
                <a:cxn ang="0">
                  <a:pos x="3100" y="180"/>
                </a:cxn>
                <a:cxn ang="0">
                  <a:pos x="2824" y="140"/>
                </a:cxn>
                <a:cxn ang="0">
                  <a:pos x="2796" y="156"/>
                </a:cxn>
                <a:cxn ang="0">
                  <a:pos x="2472" y="60"/>
                </a:cxn>
                <a:cxn ang="0">
                  <a:pos x="2500" y="212"/>
                </a:cxn>
                <a:cxn ang="0">
                  <a:pos x="2508" y="156"/>
                </a:cxn>
                <a:cxn ang="0">
                  <a:pos x="2364" y="108"/>
                </a:cxn>
                <a:cxn ang="0">
                  <a:pos x="2004" y="72"/>
                </a:cxn>
                <a:cxn ang="0">
                  <a:pos x="1800" y="20"/>
                </a:cxn>
                <a:cxn ang="0">
                  <a:pos x="1980" y="116"/>
                </a:cxn>
                <a:cxn ang="0">
                  <a:pos x="1636" y="92"/>
                </a:cxn>
                <a:cxn ang="0">
                  <a:pos x="1396" y="32"/>
                </a:cxn>
                <a:cxn ang="0">
                  <a:pos x="1324" y="20"/>
                </a:cxn>
                <a:cxn ang="0">
                  <a:pos x="1248" y="0"/>
                </a:cxn>
                <a:cxn ang="0">
                  <a:pos x="1184" y="0"/>
                </a:cxn>
                <a:cxn ang="0">
                  <a:pos x="1112" y="0"/>
                </a:cxn>
                <a:cxn ang="0">
                  <a:pos x="928" y="0"/>
                </a:cxn>
                <a:cxn ang="0">
                  <a:pos x="844" y="0"/>
                </a:cxn>
                <a:cxn ang="0">
                  <a:pos x="904" y="164"/>
                </a:cxn>
                <a:cxn ang="0">
                  <a:pos x="692" y="116"/>
                </a:cxn>
                <a:cxn ang="0">
                  <a:pos x="592" y="116"/>
                </a:cxn>
                <a:cxn ang="0">
                  <a:pos x="232" y="36"/>
                </a:cxn>
                <a:cxn ang="0">
                  <a:pos x="112" y="72"/>
                </a:cxn>
                <a:cxn ang="0">
                  <a:pos x="892" y="156"/>
                </a:cxn>
                <a:cxn ang="0">
                  <a:pos x="1412" y="428"/>
                </a:cxn>
                <a:cxn ang="0">
                  <a:pos x="2176" y="500"/>
                </a:cxn>
                <a:cxn ang="0">
                  <a:pos x="2636" y="720"/>
                </a:cxn>
                <a:cxn ang="0">
                  <a:pos x="2564" y="1124"/>
                </a:cxn>
                <a:cxn ang="0">
                  <a:pos x="3288" y="1352"/>
                </a:cxn>
                <a:cxn ang="0">
                  <a:pos x="2900" y="1040"/>
                </a:cxn>
                <a:cxn ang="0">
                  <a:pos x="2912" y="808"/>
                </a:cxn>
                <a:cxn ang="0">
                  <a:pos x="2796" y="1136"/>
                </a:cxn>
                <a:cxn ang="0">
                  <a:pos x="2864" y="1168"/>
                </a:cxn>
                <a:cxn ang="0">
                  <a:pos x="3396" y="888"/>
                </a:cxn>
                <a:cxn ang="0">
                  <a:pos x="2544" y="628"/>
                </a:cxn>
                <a:cxn ang="0">
                  <a:pos x="3008" y="400"/>
                </a:cxn>
                <a:cxn ang="0">
                  <a:pos x="2780" y="760"/>
                </a:cxn>
                <a:cxn ang="0">
                  <a:pos x="3124" y="1052"/>
                </a:cxn>
                <a:cxn ang="0">
                  <a:pos x="3552" y="1348"/>
                </a:cxn>
                <a:cxn ang="0">
                  <a:pos x="3428" y="1016"/>
                </a:cxn>
                <a:cxn ang="0">
                  <a:pos x="3536" y="852"/>
                </a:cxn>
                <a:cxn ang="0">
                  <a:pos x="2840" y="564"/>
                </a:cxn>
                <a:cxn ang="0">
                  <a:pos x="3160" y="772"/>
                </a:cxn>
                <a:cxn ang="0">
                  <a:pos x="3348" y="648"/>
                </a:cxn>
                <a:cxn ang="0">
                  <a:pos x="3360" y="672"/>
                </a:cxn>
                <a:cxn ang="0">
                  <a:pos x="3172" y="532"/>
                </a:cxn>
                <a:cxn ang="0">
                  <a:pos x="3088" y="636"/>
                </a:cxn>
                <a:cxn ang="0">
                  <a:pos x="3084" y="556"/>
                </a:cxn>
                <a:cxn ang="0">
                  <a:pos x="3144" y="708"/>
                </a:cxn>
                <a:cxn ang="0">
                  <a:pos x="2992" y="544"/>
                </a:cxn>
                <a:cxn ang="0">
                  <a:pos x="3432" y="392"/>
                </a:cxn>
                <a:cxn ang="0">
                  <a:pos x="3220" y="168"/>
                </a:cxn>
              </a:cxnLst>
              <a:rect l="0" t="0" r="0" b="0"/>
              <a:pathLst>
                <a:path w="3576" h="1384">
                  <a:moveTo>
                    <a:pt x="3360" y="84"/>
                  </a:moveTo>
                  <a:lnTo>
                    <a:pt x="3356" y="72"/>
                  </a:lnTo>
                  <a:lnTo>
                    <a:pt x="3356" y="60"/>
                  </a:lnTo>
                  <a:lnTo>
                    <a:pt x="3360" y="56"/>
                  </a:lnTo>
                  <a:lnTo>
                    <a:pt x="3380" y="36"/>
                  </a:lnTo>
                  <a:lnTo>
                    <a:pt x="3416" y="20"/>
                  </a:lnTo>
                  <a:lnTo>
                    <a:pt x="3480" y="0"/>
                  </a:lnTo>
                  <a:lnTo>
                    <a:pt x="3452" y="0"/>
                  </a:lnTo>
                  <a:lnTo>
                    <a:pt x="3396" y="20"/>
                  </a:lnTo>
                  <a:lnTo>
                    <a:pt x="3368" y="36"/>
                  </a:lnTo>
                  <a:lnTo>
                    <a:pt x="3356" y="56"/>
                  </a:lnTo>
                  <a:lnTo>
                    <a:pt x="3356" y="60"/>
                  </a:lnTo>
                  <a:lnTo>
                    <a:pt x="3356" y="72"/>
                  </a:lnTo>
                  <a:lnTo>
                    <a:pt x="3356" y="84"/>
                  </a:lnTo>
                  <a:lnTo>
                    <a:pt x="3372" y="96"/>
                  </a:lnTo>
                  <a:lnTo>
                    <a:pt x="3392" y="108"/>
                  </a:lnTo>
                  <a:lnTo>
                    <a:pt x="3440" y="128"/>
                  </a:lnTo>
                  <a:lnTo>
                    <a:pt x="3528" y="144"/>
                  </a:lnTo>
                  <a:lnTo>
                    <a:pt x="3504" y="152"/>
                  </a:lnTo>
                  <a:lnTo>
                    <a:pt x="3504" y="144"/>
                  </a:lnTo>
                  <a:lnTo>
                    <a:pt x="3476" y="144"/>
                  </a:lnTo>
                  <a:lnTo>
                    <a:pt x="3404" y="132"/>
                  </a:lnTo>
                  <a:lnTo>
                    <a:pt x="3332" y="116"/>
                  </a:lnTo>
                  <a:lnTo>
                    <a:pt x="3300" y="96"/>
                  </a:lnTo>
                  <a:lnTo>
                    <a:pt x="3276" y="80"/>
                  </a:lnTo>
                  <a:lnTo>
                    <a:pt x="3268" y="68"/>
                  </a:lnTo>
                  <a:lnTo>
                    <a:pt x="3268" y="48"/>
                  </a:lnTo>
                  <a:lnTo>
                    <a:pt x="3280" y="32"/>
                  </a:lnTo>
                  <a:lnTo>
                    <a:pt x="3300" y="20"/>
                  </a:lnTo>
                  <a:lnTo>
                    <a:pt x="3336" y="0"/>
                  </a:lnTo>
                  <a:lnTo>
                    <a:pt x="3316" y="0"/>
                  </a:lnTo>
                  <a:lnTo>
                    <a:pt x="3288" y="20"/>
                  </a:lnTo>
                  <a:lnTo>
                    <a:pt x="3276" y="32"/>
                  </a:lnTo>
                  <a:lnTo>
                    <a:pt x="3264" y="48"/>
                  </a:lnTo>
                  <a:lnTo>
                    <a:pt x="3264" y="68"/>
                  </a:lnTo>
                  <a:lnTo>
                    <a:pt x="3276" y="84"/>
                  </a:lnTo>
                  <a:lnTo>
                    <a:pt x="3288" y="96"/>
                  </a:lnTo>
                  <a:lnTo>
                    <a:pt x="3316" y="116"/>
                  </a:lnTo>
                  <a:lnTo>
                    <a:pt x="3380" y="132"/>
                  </a:lnTo>
                  <a:lnTo>
                    <a:pt x="3444" y="144"/>
                  </a:lnTo>
                  <a:lnTo>
                    <a:pt x="3488" y="152"/>
                  </a:lnTo>
                  <a:lnTo>
                    <a:pt x="3444" y="156"/>
                  </a:lnTo>
                  <a:lnTo>
                    <a:pt x="3396" y="144"/>
                  </a:lnTo>
                  <a:lnTo>
                    <a:pt x="3324" y="132"/>
                  </a:lnTo>
                  <a:lnTo>
                    <a:pt x="3252" y="108"/>
                  </a:lnTo>
                  <a:lnTo>
                    <a:pt x="3228" y="92"/>
                  </a:lnTo>
                  <a:lnTo>
                    <a:pt x="3208" y="72"/>
                  </a:lnTo>
                  <a:lnTo>
                    <a:pt x="3204" y="68"/>
                  </a:lnTo>
                  <a:lnTo>
                    <a:pt x="3204" y="56"/>
                  </a:lnTo>
                  <a:lnTo>
                    <a:pt x="3216" y="36"/>
                  </a:lnTo>
                  <a:lnTo>
                    <a:pt x="3232" y="20"/>
                  </a:lnTo>
                  <a:lnTo>
                    <a:pt x="3264" y="0"/>
                  </a:lnTo>
                  <a:lnTo>
                    <a:pt x="3252" y="0"/>
                  </a:lnTo>
                  <a:lnTo>
                    <a:pt x="3228" y="20"/>
                  </a:lnTo>
                  <a:lnTo>
                    <a:pt x="3208" y="36"/>
                  </a:lnTo>
                  <a:lnTo>
                    <a:pt x="3196" y="48"/>
                  </a:lnTo>
                  <a:lnTo>
                    <a:pt x="3196" y="68"/>
                  </a:lnTo>
                  <a:lnTo>
                    <a:pt x="3204" y="80"/>
                  </a:lnTo>
                  <a:lnTo>
                    <a:pt x="3220" y="92"/>
                  </a:lnTo>
                  <a:lnTo>
                    <a:pt x="3240" y="108"/>
                  </a:lnTo>
                  <a:lnTo>
                    <a:pt x="3304" y="132"/>
                  </a:lnTo>
                  <a:lnTo>
                    <a:pt x="3372" y="144"/>
                  </a:lnTo>
                  <a:lnTo>
                    <a:pt x="3428" y="156"/>
                  </a:lnTo>
                  <a:lnTo>
                    <a:pt x="3384" y="156"/>
                  </a:lnTo>
                  <a:lnTo>
                    <a:pt x="3356" y="156"/>
                  </a:lnTo>
                  <a:lnTo>
                    <a:pt x="3280" y="140"/>
                  </a:lnTo>
                  <a:lnTo>
                    <a:pt x="3196" y="116"/>
                  </a:lnTo>
                  <a:lnTo>
                    <a:pt x="3168" y="104"/>
                  </a:lnTo>
                  <a:lnTo>
                    <a:pt x="3144" y="84"/>
                  </a:lnTo>
                  <a:lnTo>
                    <a:pt x="3136" y="68"/>
                  </a:lnTo>
                  <a:lnTo>
                    <a:pt x="3132" y="56"/>
                  </a:lnTo>
                  <a:lnTo>
                    <a:pt x="3144" y="36"/>
                  </a:lnTo>
                  <a:lnTo>
                    <a:pt x="3156" y="20"/>
                  </a:lnTo>
                  <a:lnTo>
                    <a:pt x="3180" y="0"/>
                  </a:lnTo>
                  <a:lnTo>
                    <a:pt x="3168" y="0"/>
                  </a:lnTo>
                  <a:lnTo>
                    <a:pt x="3148" y="20"/>
                  </a:lnTo>
                  <a:lnTo>
                    <a:pt x="3136" y="36"/>
                  </a:lnTo>
                  <a:lnTo>
                    <a:pt x="3132" y="56"/>
                  </a:lnTo>
                  <a:lnTo>
                    <a:pt x="3132" y="72"/>
                  </a:lnTo>
                  <a:lnTo>
                    <a:pt x="3136" y="84"/>
                  </a:lnTo>
                  <a:lnTo>
                    <a:pt x="3156" y="104"/>
                  </a:lnTo>
                  <a:lnTo>
                    <a:pt x="3180" y="116"/>
                  </a:lnTo>
                  <a:lnTo>
                    <a:pt x="3244" y="140"/>
                  </a:lnTo>
                  <a:lnTo>
                    <a:pt x="3312" y="152"/>
                  </a:lnTo>
                  <a:lnTo>
                    <a:pt x="3360" y="164"/>
                  </a:lnTo>
                  <a:lnTo>
                    <a:pt x="3304" y="164"/>
                  </a:lnTo>
                  <a:lnTo>
                    <a:pt x="3256" y="156"/>
                  </a:lnTo>
                  <a:lnTo>
                    <a:pt x="3148" y="140"/>
                  </a:lnTo>
                  <a:lnTo>
                    <a:pt x="3088" y="120"/>
                  </a:lnTo>
                  <a:lnTo>
                    <a:pt x="3032" y="108"/>
                  </a:lnTo>
                  <a:lnTo>
                    <a:pt x="2992" y="84"/>
                  </a:lnTo>
                  <a:lnTo>
                    <a:pt x="2960" y="68"/>
                  </a:lnTo>
                  <a:lnTo>
                    <a:pt x="2956" y="56"/>
                  </a:lnTo>
                  <a:lnTo>
                    <a:pt x="2956" y="44"/>
                  </a:lnTo>
                  <a:lnTo>
                    <a:pt x="2960" y="32"/>
                  </a:lnTo>
                  <a:lnTo>
                    <a:pt x="2980" y="20"/>
                  </a:lnTo>
                  <a:lnTo>
                    <a:pt x="2996" y="0"/>
                  </a:lnTo>
                  <a:lnTo>
                    <a:pt x="2984" y="0"/>
                  </a:lnTo>
                  <a:lnTo>
                    <a:pt x="2960" y="32"/>
                  </a:lnTo>
                  <a:lnTo>
                    <a:pt x="2948" y="44"/>
                  </a:lnTo>
                  <a:lnTo>
                    <a:pt x="2948" y="56"/>
                  </a:lnTo>
                  <a:lnTo>
                    <a:pt x="2956" y="68"/>
                  </a:lnTo>
                  <a:lnTo>
                    <a:pt x="2980" y="84"/>
                  </a:lnTo>
                  <a:lnTo>
                    <a:pt x="3016" y="104"/>
                  </a:lnTo>
                  <a:lnTo>
                    <a:pt x="3108" y="132"/>
                  </a:lnTo>
                  <a:lnTo>
                    <a:pt x="3208" y="152"/>
                  </a:lnTo>
                  <a:lnTo>
                    <a:pt x="3280" y="164"/>
                  </a:lnTo>
                  <a:lnTo>
                    <a:pt x="3268" y="164"/>
                  </a:lnTo>
                  <a:lnTo>
                    <a:pt x="3244" y="164"/>
                  </a:lnTo>
                  <a:lnTo>
                    <a:pt x="3240" y="164"/>
                  </a:lnTo>
                  <a:lnTo>
                    <a:pt x="3124" y="144"/>
                  </a:lnTo>
                  <a:lnTo>
                    <a:pt x="3052" y="128"/>
                  </a:lnTo>
                  <a:lnTo>
                    <a:pt x="3004" y="116"/>
                  </a:lnTo>
                  <a:lnTo>
                    <a:pt x="2956" y="96"/>
                  </a:lnTo>
                  <a:lnTo>
                    <a:pt x="2924" y="72"/>
                  </a:lnTo>
                  <a:lnTo>
                    <a:pt x="2912" y="60"/>
                  </a:lnTo>
                  <a:lnTo>
                    <a:pt x="2912" y="48"/>
                  </a:lnTo>
                  <a:lnTo>
                    <a:pt x="2912" y="36"/>
                  </a:lnTo>
                  <a:lnTo>
                    <a:pt x="2924" y="24"/>
                  </a:lnTo>
                  <a:lnTo>
                    <a:pt x="2948" y="0"/>
                  </a:lnTo>
                  <a:lnTo>
                    <a:pt x="2936" y="0"/>
                  </a:lnTo>
                  <a:lnTo>
                    <a:pt x="2920" y="24"/>
                  </a:lnTo>
                  <a:lnTo>
                    <a:pt x="2908" y="36"/>
                  </a:lnTo>
                  <a:lnTo>
                    <a:pt x="2908" y="48"/>
                  </a:lnTo>
                  <a:lnTo>
                    <a:pt x="2912" y="68"/>
                  </a:lnTo>
                  <a:lnTo>
                    <a:pt x="2920" y="80"/>
                  </a:lnTo>
                  <a:lnTo>
                    <a:pt x="2956" y="104"/>
                  </a:lnTo>
                  <a:lnTo>
                    <a:pt x="2980" y="108"/>
                  </a:lnTo>
                  <a:lnTo>
                    <a:pt x="3052" y="132"/>
                  </a:lnTo>
                  <a:lnTo>
                    <a:pt x="2936" y="108"/>
                  </a:lnTo>
                  <a:lnTo>
                    <a:pt x="2896" y="92"/>
                  </a:lnTo>
                  <a:lnTo>
                    <a:pt x="2872" y="72"/>
                  </a:lnTo>
                  <a:lnTo>
                    <a:pt x="2860" y="56"/>
                  </a:lnTo>
                  <a:lnTo>
                    <a:pt x="2852" y="44"/>
                  </a:lnTo>
                  <a:lnTo>
                    <a:pt x="2852" y="24"/>
                  </a:lnTo>
                  <a:lnTo>
                    <a:pt x="2860" y="0"/>
                  </a:lnTo>
                  <a:lnTo>
                    <a:pt x="2852" y="0"/>
                  </a:lnTo>
                  <a:lnTo>
                    <a:pt x="2848" y="24"/>
                  </a:lnTo>
                  <a:lnTo>
                    <a:pt x="2848" y="44"/>
                  </a:lnTo>
                  <a:lnTo>
                    <a:pt x="2852" y="60"/>
                  </a:lnTo>
                  <a:lnTo>
                    <a:pt x="2864" y="72"/>
                  </a:lnTo>
                  <a:lnTo>
                    <a:pt x="2884" y="84"/>
                  </a:lnTo>
                  <a:lnTo>
                    <a:pt x="2908" y="96"/>
                  </a:lnTo>
                  <a:lnTo>
                    <a:pt x="2968" y="120"/>
                  </a:lnTo>
                  <a:lnTo>
                    <a:pt x="3044" y="140"/>
                  </a:lnTo>
                  <a:lnTo>
                    <a:pt x="3124" y="152"/>
                  </a:lnTo>
                  <a:lnTo>
                    <a:pt x="3228" y="164"/>
                  </a:lnTo>
                  <a:lnTo>
                    <a:pt x="3216" y="168"/>
                  </a:lnTo>
                  <a:lnTo>
                    <a:pt x="3132" y="156"/>
                  </a:lnTo>
                  <a:lnTo>
                    <a:pt x="2996" y="132"/>
                  </a:lnTo>
                  <a:lnTo>
                    <a:pt x="2932" y="116"/>
                  </a:lnTo>
                  <a:lnTo>
                    <a:pt x="2872" y="96"/>
                  </a:lnTo>
                  <a:lnTo>
                    <a:pt x="2824" y="72"/>
                  </a:lnTo>
                  <a:lnTo>
                    <a:pt x="2808" y="60"/>
                  </a:lnTo>
                  <a:lnTo>
                    <a:pt x="2796" y="44"/>
                  </a:lnTo>
                  <a:lnTo>
                    <a:pt x="2796" y="36"/>
                  </a:lnTo>
                  <a:lnTo>
                    <a:pt x="2804" y="12"/>
                  </a:lnTo>
                  <a:lnTo>
                    <a:pt x="2808" y="0"/>
                  </a:lnTo>
                  <a:lnTo>
                    <a:pt x="2804" y="0"/>
                  </a:lnTo>
                  <a:lnTo>
                    <a:pt x="2796" y="12"/>
                  </a:lnTo>
                  <a:lnTo>
                    <a:pt x="2792" y="36"/>
                  </a:lnTo>
                  <a:lnTo>
                    <a:pt x="2796" y="48"/>
                  </a:lnTo>
                  <a:lnTo>
                    <a:pt x="2804" y="60"/>
                  </a:lnTo>
                  <a:lnTo>
                    <a:pt x="2816" y="72"/>
                  </a:lnTo>
                  <a:lnTo>
                    <a:pt x="2860" y="96"/>
                  </a:lnTo>
                  <a:lnTo>
                    <a:pt x="2912" y="116"/>
                  </a:lnTo>
                  <a:lnTo>
                    <a:pt x="2972" y="132"/>
                  </a:lnTo>
                  <a:lnTo>
                    <a:pt x="3096" y="156"/>
                  </a:lnTo>
                  <a:lnTo>
                    <a:pt x="3192" y="168"/>
                  </a:lnTo>
                  <a:lnTo>
                    <a:pt x="3120" y="180"/>
                  </a:lnTo>
                  <a:lnTo>
                    <a:pt x="3020" y="164"/>
                  </a:lnTo>
                  <a:lnTo>
                    <a:pt x="2936" y="140"/>
                  </a:lnTo>
                  <a:lnTo>
                    <a:pt x="2848" y="116"/>
                  </a:lnTo>
                  <a:lnTo>
                    <a:pt x="2804" y="96"/>
                  </a:lnTo>
                  <a:lnTo>
                    <a:pt x="2772" y="80"/>
                  </a:lnTo>
                  <a:lnTo>
                    <a:pt x="2756" y="60"/>
                  </a:lnTo>
                  <a:lnTo>
                    <a:pt x="2744" y="44"/>
                  </a:lnTo>
                  <a:lnTo>
                    <a:pt x="2736" y="20"/>
                  </a:lnTo>
                  <a:lnTo>
                    <a:pt x="2744" y="12"/>
                  </a:lnTo>
                  <a:lnTo>
                    <a:pt x="2744" y="0"/>
                  </a:lnTo>
                  <a:lnTo>
                    <a:pt x="2736" y="8"/>
                  </a:lnTo>
                  <a:lnTo>
                    <a:pt x="2736" y="20"/>
                  </a:lnTo>
                  <a:lnTo>
                    <a:pt x="2736" y="44"/>
                  </a:lnTo>
                  <a:lnTo>
                    <a:pt x="2748" y="60"/>
                  </a:lnTo>
                  <a:lnTo>
                    <a:pt x="2768" y="80"/>
                  </a:lnTo>
                  <a:lnTo>
                    <a:pt x="2796" y="96"/>
                  </a:lnTo>
                  <a:lnTo>
                    <a:pt x="2840" y="120"/>
                  </a:lnTo>
                  <a:lnTo>
                    <a:pt x="2924" y="144"/>
                  </a:lnTo>
                  <a:lnTo>
                    <a:pt x="3008" y="164"/>
                  </a:lnTo>
                  <a:lnTo>
                    <a:pt x="3100" y="180"/>
                  </a:lnTo>
                  <a:lnTo>
                    <a:pt x="3056" y="188"/>
                  </a:lnTo>
                  <a:lnTo>
                    <a:pt x="2992" y="176"/>
                  </a:lnTo>
                  <a:lnTo>
                    <a:pt x="2956" y="168"/>
                  </a:lnTo>
                  <a:lnTo>
                    <a:pt x="2920" y="164"/>
                  </a:lnTo>
                  <a:lnTo>
                    <a:pt x="2828" y="140"/>
                  </a:lnTo>
                  <a:lnTo>
                    <a:pt x="2732" y="96"/>
                  </a:lnTo>
                  <a:lnTo>
                    <a:pt x="2688" y="72"/>
                  </a:lnTo>
                  <a:lnTo>
                    <a:pt x="2664" y="48"/>
                  </a:lnTo>
                  <a:lnTo>
                    <a:pt x="2660" y="36"/>
                  </a:lnTo>
                  <a:lnTo>
                    <a:pt x="2660" y="24"/>
                  </a:lnTo>
                  <a:lnTo>
                    <a:pt x="2660" y="12"/>
                  </a:lnTo>
                  <a:lnTo>
                    <a:pt x="2660" y="0"/>
                  </a:lnTo>
                  <a:lnTo>
                    <a:pt x="2652" y="12"/>
                  </a:lnTo>
                  <a:lnTo>
                    <a:pt x="2652" y="24"/>
                  </a:lnTo>
                  <a:lnTo>
                    <a:pt x="2652" y="36"/>
                  </a:lnTo>
                  <a:lnTo>
                    <a:pt x="2664" y="48"/>
                  </a:lnTo>
                  <a:lnTo>
                    <a:pt x="2688" y="80"/>
                  </a:lnTo>
                  <a:lnTo>
                    <a:pt x="2724" y="104"/>
                  </a:lnTo>
                  <a:lnTo>
                    <a:pt x="2824" y="140"/>
                  </a:lnTo>
                  <a:lnTo>
                    <a:pt x="2912" y="164"/>
                  </a:lnTo>
                  <a:lnTo>
                    <a:pt x="2956" y="176"/>
                  </a:lnTo>
                  <a:lnTo>
                    <a:pt x="2992" y="180"/>
                  </a:lnTo>
                  <a:lnTo>
                    <a:pt x="2852" y="168"/>
                  </a:lnTo>
                  <a:lnTo>
                    <a:pt x="2848" y="168"/>
                  </a:lnTo>
                  <a:lnTo>
                    <a:pt x="2836" y="164"/>
                  </a:lnTo>
                  <a:lnTo>
                    <a:pt x="2772" y="144"/>
                  </a:lnTo>
                  <a:lnTo>
                    <a:pt x="2720" y="128"/>
                  </a:lnTo>
                  <a:lnTo>
                    <a:pt x="2648" y="84"/>
                  </a:lnTo>
                  <a:lnTo>
                    <a:pt x="2592" y="56"/>
                  </a:lnTo>
                  <a:lnTo>
                    <a:pt x="2576" y="36"/>
                  </a:lnTo>
                  <a:lnTo>
                    <a:pt x="2564" y="20"/>
                  </a:lnTo>
                  <a:lnTo>
                    <a:pt x="2564" y="0"/>
                  </a:lnTo>
                  <a:lnTo>
                    <a:pt x="2564" y="24"/>
                  </a:lnTo>
                  <a:lnTo>
                    <a:pt x="2576" y="44"/>
                  </a:lnTo>
                  <a:lnTo>
                    <a:pt x="2588" y="56"/>
                  </a:lnTo>
                  <a:lnTo>
                    <a:pt x="2628" y="84"/>
                  </a:lnTo>
                  <a:lnTo>
                    <a:pt x="2696" y="120"/>
                  </a:lnTo>
                  <a:lnTo>
                    <a:pt x="2796" y="156"/>
                  </a:lnTo>
                  <a:lnTo>
                    <a:pt x="2724" y="140"/>
                  </a:lnTo>
                  <a:lnTo>
                    <a:pt x="2648" y="116"/>
                  </a:lnTo>
                  <a:lnTo>
                    <a:pt x="2568" y="80"/>
                  </a:lnTo>
                  <a:lnTo>
                    <a:pt x="2532" y="60"/>
                  </a:lnTo>
                  <a:lnTo>
                    <a:pt x="2508" y="36"/>
                  </a:lnTo>
                  <a:lnTo>
                    <a:pt x="2500" y="24"/>
                  </a:lnTo>
                  <a:lnTo>
                    <a:pt x="2496" y="0"/>
                  </a:lnTo>
                  <a:lnTo>
                    <a:pt x="2488" y="0"/>
                  </a:lnTo>
                  <a:lnTo>
                    <a:pt x="2496" y="24"/>
                  </a:lnTo>
                  <a:lnTo>
                    <a:pt x="2500" y="36"/>
                  </a:lnTo>
                  <a:lnTo>
                    <a:pt x="2524" y="60"/>
                  </a:lnTo>
                  <a:lnTo>
                    <a:pt x="2556" y="80"/>
                  </a:lnTo>
                  <a:lnTo>
                    <a:pt x="2624" y="116"/>
                  </a:lnTo>
                  <a:lnTo>
                    <a:pt x="2696" y="140"/>
                  </a:lnTo>
                  <a:lnTo>
                    <a:pt x="2760" y="156"/>
                  </a:lnTo>
                  <a:lnTo>
                    <a:pt x="2664" y="132"/>
                  </a:lnTo>
                  <a:lnTo>
                    <a:pt x="2624" y="128"/>
                  </a:lnTo>
                  <a:lnTo>
                    <a:pt x="2532" y="92"/>
                  </a:lnTo>
                  <a:lnTo>
                    <a:pt x="2472" y="60"/>
                  </a:lnTo>
                  <a:lnTo>
                    <a:pt x="2436" y="36"/>
                  </a:lnTo>
                  <a:lnTo>
                    <a:pt x="2424" y="24"/>
                  </a:lnTo>
                  <a:lnTo>
                    <a:pt x="2412" y="0"/>
                  </a:lnTo>
                  <a:lnTo>
                    <a:pt x="2404" y="0"/>
                  </a:lnTo>
                  <a:lnTo>
                    <a:pt x="2416" y="32"/>
                  </a:lnTo>
                  <a:lnTo>
                    <a:pt x="2428" y="36"/>
                  </a:lnTo>
                  <a:lnTo>
                    <a:pt x="2472" y="68"/>
                  </a:lnTo>
                  <a:lnTo>
                    <a:pt x="2532" y="96"/>
                  </a:lnTo>
                  <a:lnTo>
                    <a:pt x="2624" y="128"/>
                  </a:lnTo>
                  <a:lnTo>
                    <a:pt x="2652" y="140"/>
                  </a:lnTo>
                  <a:lnTo>
                    <a:pt x="2732" y="156"/>
                  </a:lnTo>
                  <a:lnTo>
                    <a:pt x="2700" y="152"/>
                  </a:lnTo>
                  <a:lnTo>
                    <a:pt x="2648" y="152"/>
                  </a:lnTo>
                  <a:lnTo>
                    <a:pt x="2592" y="156"/>
                  </a:lnTo>
                  <a:lnTo>
                    <a:pt x="2556" y="168"/>
                  </a:lnTo>
                  <a:lnTo>
                    <a:pt x="2532" y="176"/>
                  </a:lnTo>
                  <a:lnTo>
                    <a:pt x="2512" y="188"/>
                  </a:lnTo>
                  <a:lnTo>
                    <a:pt x="2508" y="200"/>
                  </a:lnTo>
                  <a:lnTo>
                    <a:pt x="2500" y="212"/>
                  </a:lnTo>
                  <a:lnTo>
                    <a:pt x="2500" y="228"/>
                  </a:lnTo>
                  <a:lnTo>
                    <a:pt x="2508" y="236"/>
                  </a:lnTo>
                  <a:lnTo>
                    <a:pt x="2532" y="252"/>
                  </a:lnTo>
                  <a:lnTo>
                    <a:pt x="2564" y="264"/>
                  </a:lnTo>
                  <a:lnTo>
                    <a:pt x="2636" y="284"/>
                  </a:lnTo>
                  <a:lnTo>
                    <a:pt x="2600" y="284"/>
                  </a:lnTo>
                  <a:lnTo>
                    <a:pt x="2600" y="292"/>
                  </a:lnTo>
                  <a:lnTo>
                    <a:pt x="2548" y="276"/>
                  </a:lnTo>
                  <a:lnTo>
                    <a:pt x="2496" y="272"/>
                  </a:lnTo>
                  <a:lnTo>
                    <a:pt x="2520" y="276"/>
                  </a:lnTo>
                  <a:lnTo>
                    <a:pt x="2520" y="272"/>
                  </a:lnTo>
                  <a:lnTo>
                    <a:pt x="2476" y="260"/>
                  </a:lnTo>
                  <a:lnTo>
                    <a:pt x="2448" y="240"/>
                  </a:lnTo>
                  <a:lnTo>
                    <a:pt x="2428" y="228"/>
                  </a:lnTo>
                  <a:lnTo>
                    <a:pt x="2424" y="216"/>
                  </a:lnTo>
                  <a:lnTo>
                    <a:pt x="2428" y="204"/>
                  </a:lnTo>
                  <a:lnTo>
                    <a:pt x="2436" y="192"/>
                  </a:lnTo>
                  <a:lnTo>
                    <a:pt x="2460" y="176"/>
                  </a:lnTo>
                  <a:lnTo>
                    <a:pt x="2508" y="156"/>
                  </a:lnTo>
                  <a:lnTo>
                    <a:pt x="2536" y="144"/>
                  </a:lnTo>
                  <a:lnTo>
                    <a:pt x="2580" y="144"/>
                  </a:lnTo>
                  <a:lnTo>
                    <a:pt x="2592" y="144"/>
                  </a:lnTo>
                  <a:lnTo>
                    <a:pt x="2564" y="140"/>
                  </a:lnTo>
                  <a:lnTo>
                    <a:pt x="2500" y="132"/>
                  </a:lnTo>
                  <a:lnTo>
                    <a:pt x="2472" y="128"/>
                  </a:lnTo>
                  <a:lnTo>
                    <a:pt x="2424" y="120"/>
                  </a:lnTo>
                  <a:lnTo>
                    <a:pt x="2364" y="104"/>
                  </a:lnTo>
                  <a:lnTo>
                    <a:pt x="2316" y="84"/>
                  </a:lnTo>
                  <a:lnTo>
                    <a:pt x="2276" y="68"/>
                  </a:lnTo>
                  <a:lnTo>
                    <a:pt x="2252" y="56"/>
                  </a:lnTo>
                  <a:lnTo>
                    <a:pt x="2228" y="24"/>
                  </a:lnTo>
                  <a:lnTo>
                    <a:pt x="2224" y="20"/>
                  </a:lnTo>
                  <a:lnTo>
                    <a:pt x="2216" y="0"/>
                  </a:lnTo>
                  <a:lnTo>
                    <a:pt x="2216" y="20"/>
                  </a:lnTo>
                  <a:lnTo>
                    <a:pt x="2224" y="24"/>
                  </a:lnTo>
                  <a:lnTo>
                    <a:pt x="2240" y="48"/>
                  </a:lnTo>
                  <a:lnTo>
                    <a:pt x="2288" y="80"/>
                  </a:lnTo>
                  <a:lnTo>
                    <a:pt x="2364" y="108"/>
                  </a:lnTo>
                  <a:lnTo>
                    <a:pt x="2296" y="96"/>
                  </a:lnTo>
                  <a:lnTo>
                    <a:pt x="2272" y="92"/>
                  </a:lnTo>
                  <a:lnTo>
                    <a:pt x="2224" y="72"/>
                  </a:lnTo>
                  <a:lnTo>
                    <a:pt x="2200" y="60"/>
                  </a:lnTo>
                  <a:lnTo>
                    <a:pt x="2176" y="44"/>
                  </a:lnTo>
                  <a:lnTo>
                    <a:pt x="2156" y="24"/>
                  </a:lnTo>
                  <a:lnTo>
                    <a:pt x="2152" y="0"/>
                  </a:lnTo>
                  <a:lnTo>
                    <a:pt x="2144" y="0"/>
                  </a:lnTo>
                  <a:lnTo>
                    <a:pt x="2152" y="20"/>
                  </a:lnTo>
                  <a:lnTo>
                    <a:pt x="2164" y="36"/>
                  </a:lnTo>
                  <a:lnTo>
                    <a:pt x="2192" y="60"/>
                  </a:lnTo>
                  <a:lnTo>
                    <a:pt x="2228" y="80"/>
                  </a:lnTo>
                  <a:lnTo>
                    <a:pt x="2264" y="92"/>
                  </a:lnTo>
                  <a:lnTo>
                    <a:pt x="2204" y="84"/>
                  </a:lnTo>
                  <a:lnTo>
                    <a:pt x="2168" y="84"/>
                  </a:lnTo>
                  <a:lnTo>
                    <a:pt x="2132" y="92"/>
                  </a:lnTo>
                  <a:lnTo>
                    <a:pt x="2084" y="92"/>
                  </a:lnTo>
                  <a:lnTo>
                    <a:pt x="2048" y="84"/>
                  </a:lnTo>
                  <a:lnTo>
                    <a:pt x="2004" y="72"/>
                  </a:lnTo>
                  <a:lnTo>
                    <a:pt x="1964" y="60"/>
                  </a:lnTo>
                  <a:lnTo>
                    <a:pt x="1916" y="48"/>
                  </a:lnTo>
                  <a:lnTo>
                    <a:pt x="1884" y="32"/>
                  </a:lnTo>
                  <a:lnTo>
                    <a:pt x="1868" y="12"/>
                  </a:lnTo>
                  <a:lnTo>
                    <a:pt x="1860" y="0"/>
                  </a:lnTo>
                  <a:lnTo>
                    <a:pt x="1856" y="0"/>
                  </a:lnTo>
                  <a:lnTo>
                    <a:pt x="1860" y="12"/>
                  </a:lnTo>
                  <a:lnTo>
                    <a:pt x="1868" y="24"/>
                  </a:lnTo>
                  <a:lnTo>
                    <a:pt x="1884" y="36"/>
                  </a:lnTo>
                  <a:lnTo>
                    <a:pt x="1916" y="56"/>
                  </a:lnTo>
                  <a:lnTo>
                    <a:pt x="1964" y="68"/>
                  </a:lnTo>
                  <a:lnTo>
                    <a:pt x="2000" y="80"/>
                  </a:lnTo>
                  <a:lnTo>
                    <a:pt x="2068" y="92"/>
                  </a:lnTo>
                  <a:lnTo>
                    <a:pt x="2036" y="96"/>
                  </a:lnTo>
                  <a:lnTo>
                    <a:pt x="2000" y="92"/>
                  </a:lnTo>
                  <a:lnTo>
                    <a:pt x="1928" y="80"/>
                  </a:lnTo>
                  <a:lnTo>
                    <a:pt x="1848" y="56"/>
                  </a:lnTo>
                  <a:lnTo>
                    <a:pt x="1820" y="36"/>
                  </a:lnTo>
                  <a:lnTo>
                    <a:pt x="1800" y="20"/>
                  </a:lnTo>
                  <a:lnTo>
                    <a:pt x="1796" y="0"/>
                  </a:lnTo>
                  <a:lnTo>
                    <a:pt x="1788" y="0"/>
                  </a:lnTo>
                  <a:lnTo>
                    <a:pt x="1796" y="20"/>
                  </a:lnTo>
                  <a:lnTo>
                    <a:pt x="1812" y="36"/>
                  </a:lnTo>
                  <a:lnTo>
                    <a:pt x="1836" y="56"/>
                  </a:lnTo>
                  <a:lnTo>
                    <a:pt x="1904" y="72"/>
                  </a:lnTo>
                  <a:lnTo>
                    <a:pt x="1968" y="92"/>
                  </a:lnTo>
                  <a:lnTo>
                    <a:pt x="2024" y="96"/>
                  </a:lnTo>
                  <a:lnTo>
                    <a:pt x="1988" y="108"/>
                  </a:lnTo>
                  <a:lnTo>
                    <a:pt x="1896" y="92"/>
                  </a:lnTo>
                  <a:lnTo>
                    <a:pt x="1824" y="68"/>
                  </a:lnTo>
                  <a:lnTo>
                    <a:pt x="1764" y="44"/>
                  </a:lnTo>
                  <a:lnTo>
                    <a:pt x="1740" y="24"/>
                  </a:lnTo>
                  <a:lnTo>
                    <a:pt x="1728" y="0"/>
                  </a:lnTo>
                  <a:lnTo>
                    <a:pt x="1732" y="24"/>
                  </a:lnTo>
                  <a:lnTo>
                    <a:pt x="1756" y="48"/>
                  </a:lnTo>
                  <a:lnTo>
                    <a:pt x="1820" y="72"/>
                  </a:lnTo>
                  <a:lnTo>
                    <a:pt x="1892" y="96"/>
                  </a:lnTo>
                  <a:lnTo>
                    <a:pt x="1980" y="116"/>
                  </a:lnTo>
                  <a:lnTo>
                    <a:pt x="1964" y="120"/>
                  </a:lnTo>
                  <a:lnTo>
                    <a:pt x="1916" y="108"/>
                  </a:lnTo>
                  <a:lnTo>
                    <a:pt x="1820" y="84"/>
                  </a:lnTo>
                  <a:lnTo>
                    <a:pt x="1720" y="56"/>
                  </a:lnTo>
                  <a:lnTo>
                    <a:pt x="1684" y="36"/>
                  </a:lnTo>
                  <a:lnTo>
                    <a:pt x="1660" y="12"/>
                  </a:lnTo>
                  <a:lnTo>
                    <a:pt x="1656" y="0"/>
                  </a:lnTo>
                  <a:lnTo>
                    <a:pt x="1648" y="0"/>
                  </a:lnTo>
                  <a:lnTo>
                    <a:pt x="1656" y="20"/>
                  </a:lnTo>
                  <a:lnTo>
                    <a:pt x="1680" y="36"/>
                  </a:lnTo>
                  <a:lnTo>
                    <a:pt x="1716" y="56"/>
                  </a:lnTo>
                  <a:lnTo>
                    <a:pt x="1808" y="92"/>
                  </a:lnTo>
                  <a:lnTo>
                    <a:pt x="1896" y="116"/>
                  </a:lnTo>
                  <a:lnTo>
                    <a:pt x="1956" y="128"/>
                  </a:lnTo>
                  <a:lnTo>
                    <a:pt x="1952" y="132"/>
                  </a:lnTo>
                  <a:lnTo>
                    <a:pt x="1880" y="132"/>
                  </a:lnTo>
                  <a:lnTo>
                    <a:pt x="1820" y="128"/>
                  </a:lnTo>
                  <a:lnTo>
                    <a:pt x="1752" y="120"/>
                  </a:lnTo>
                  <a:lnTo>
                    <a:pt x="1636" y="92"/>
                  </a:lnTo>
                  <a:lnTo>
                    <a:pt x="1560" y="68"/>
                  </a:lnTo>
                  <a:lnTo>
                    <a:pt x="1528" y="56"/>
                  </a:lnTo>
                  <a:lnTo>
                    <a:pt x="1480" y="32"/>
                  </a:lnTo>
                  <a:lnTo>
                    <a:pt x="1468" y="12"/>
                  </a:lnTo>
                  <a:lnTo>
                    <a:pt x="1460" y="0"/>
                  </a:lnTo>
                  <a:lnTo>
                    <a:pt x="1456" y="0"/>
                  </a:lnTo>
                  <a:lnTo>
                    <a:pt x="1460" y="20"/>
                  </a:lnTo>
                  <a:lnTo>
                    <a:pt x="1472" y="32"/>
                  </a:lnTo>
                  <a:lnTo>
                    <a:pt x="1520" y="60"/>
                  </a:lnTo>
                  <a:lnTo>
                    <a:pt x="1612" y="92"/>
                  </a:lnTo>
                  <a:lnTo>
                    <a:pt x="1696" y="116"/>
                  </a:lnTo>
                  <a:lnTo>
                    <a:pt x="1808" y="132"/>
                  </a:lnTo>
                  <a:lnTo>
                    <a:pt x="1744" y="140"/>
                  </a:lnTo>
                  <a:lnTo>
                    <a:pt x="1720" y="132"/>
                  </a:lnTo>
                  <a:lnTo>
                    <a:pt x="1668" y="128"/>
                  </a:lnTo>
                  <a:lnTo>
                    <a:pt x="1552" y="96"/>
                  </a:lnTo>
                  <a:lnTo>
                    <a:pt x="1492" y="80"/>
                  </a:lnTo>
                  <a:lnTo>
                    <a:pt x="1436" y="56"/>
                  </a:lnTo>
                  <a:lnTo>
                    <a:pt x="1396" y="32"/>
                  </a:lnTo>
                  <a:lnTo>
                    <a:pt x="1384" y="20"/>
                  </a:lnTo>
                  <a:lnTo>
                    <a:pt x="1376" y="0"/>
                  </a:lnTo>
                  <a:lnTo>
                    <a:pt x="1372" y="0"/>
                  </a:lnTo>
                  <a:lnTo>
                    <a:pt x="1376" y="20"/>
                  </a:lnTo>
                  <a:lnTo>
                    <a:pt x="1388" y="32"/>
                  </a:lnTo>
                  <a:lnTo>
                    <a:pt x="1420" y="56"/>
                  </a:lnTo>
                  <a:lnTo>
                    <a:pt x="1468" y="80"/>
                  </a:lnTo>
                  <a:lnTo>
                    <a:pt x="1520" y="96"/>
                  </a:lnTo>
                  <a:lnTo>
                    <a:pt x="1632" y="120"/>
                  </a:lnTo>
                  <a:lnTo>
                    <a:pt x="1708" y="132"/>
                  </a:lnTo>
                  <a:lnTo>
                    <a:pt x="1648" y="140"/>
                  </a:lnTo>
                  <a:lnTo>
                    <a:pt x="1612" y="132"/>
                  </a:lnTo>
                  <a:lnTo>
                    <a:pt x="1564" y="128"/>
                  </a:lnTo>
                  <a:lnTo>
                    <a:pt x="1520" y="120"/>
                  </a:lnTo>
                  <a:lnTo>
                    <a:pt x="1444" y="92"/>
                  </a:lnTo>
                  <a:lnTo>
                    <a:pt x="1396" y="68"/>
                  </a:lnTo>
                  <a:lnTo>
                    <a:pt x="1372" y="56"/>
                  </a:lnTo>
                  <a:lnTo>
                    <a:pt x="1336" y="32"/>
                  </a:lnTo>
                  <a:lnTo>
                    <a:pt x="1324" y="20"/>
                  </a:lnTo>
                  <a:lnTo>
                    <a:pt x="1316" y="0"/>
                  </a:lnTo>
                  <a:lnTo>
                    <a:pt x="1312" y="0"/>
                  </a:lnTo>
                  <a:lnTo>
                    <a:pt x="1316" y="20"/>
                  </a:lnTo>
                  <a:lnTo>
                    <a:pt x="1328" y="32"/>
                  </a:lnTo>
                  <a:lnTo>
                    <a:pt x="1372" y="60"/>
                  </a:lnTo>
                  <a:lnTo>
                    <a:pt x="1388" y="72"/>
                  </a:lnTo>
                  <a:lnTo>
                    <a:pt x="1444" y="96"/>
                  </a:lnTo>
                  <a:lnTo>
                    <a:pt x="1520" y="120"/>
                  </a:lnTo>
                  <a:lnTo>
                    <a:pt x="1564" y="132"/>
                  </a:lnTo>
                  <a:lnTo>
                    <a:pt x="1612" y="140"/>
                  </a:lnTo>
                  <a:lnTo>
                    <a:pt x="1620" y="140"/>
                  </a:lnTo>
                  <a:lnTo>
                    <a:pt x="1588" y="144"/>
                  </a:lnTo>
                  <a:lnTo>
                    <a:pt x="1540" y="132"/>
                  </a:lnTo>
                  <a:lnTo>
                    <a:pt x="1436" y="108"/>
                  </a:lnTo>
                  <a:lnTo>
                    <a:pt x="1376" y="84"/>
                  </a:lnTo>
                  <a:lnTo>
                    <a:pt x="1324" y="68"/>
                  </a:lnTo>
                  <a:lnTo>
                    <a:pt x="1280" y="44"/>
                  </a:lnTo>
                  <a:lnTo>
                    <a:pt x="1256" y="12"/>
                  </a:lnTo>
                  <a:lnTo>
                    <a:pt x="1248" y="0"/>
                  </a:lnTo>
                  <a:lnTo>
                    <a:pt x="1248" y="20"/>
                  </a:lnTo>
                  <a:lnTo>
                    <a:pt x="1272" y="44"/>
                  </a:lnTo>
                  <a:lnTo>
                    <a:pt x="1312" y="68"/>
                  </a:lnTo>
                  <a:lnTo>
                    <a:pt x="1360" y="84"/>
                  </a:lnTo>
                  <a:lnTo>
                    <a:pt x="1408" y="104"/>
                  </a:lnTo>
                  <a:lnTo>
                    <a:pt x="1508" y="132"/>
                  </a:lnTo>
                  <a:lnTo>
                    <a:pt x="1576" y="144"/>
                  </a:lnTo>
                  <a:lnTo>
                    <a:pt x="1560" y="144"/>
                  </a:lnTo>
                  <a:lnTo>
                    <a:pt x="1560" y="152"/>
                  </a:lnTo>
                  <a:lnTo>
                    <a:pt x="1548" y="152"/>
                  </a:lnTo>
                  <a:lnTo>
                    <a:pt x="1548" y="144"/>
                  </a:lnTo>
                  <a:lnTo>
                    <a:pt x="1480" y="140"/>
                  </a:lnTo>
                  <a:lnTo>
                    <a:pt x="1400" y="120"/>
                  </a:lnTo>
                  <a:lnTo>
                    <a:pt x="1336" y="104"/>
                  </a:lnTo>
                  <a:lnTo>
                    <a:pt x="1280" y="80"/>
                  </a:lnTo>
                  <a:lnTo>
                    <a:pt x="1244" y="60"/>
                  </a:lnTo>
                  <a:lnTo>
                    <a:pt x="1220" y="44"/>
                  </a:lnTo>
                  <a:lnTo>
                    <a:pt x="1200" y="24"/>
                  </a:lnTo>
                  <a:lnTo>
                    <a:pt x="1184" y="0"/>
                  </a:lnTo>
                  <a:lnTo>
                    <a:pt x="1176" y="0"/>
                  </a:lnTo>
                  <a:lnTo>
                    <a:pt x="1188" y="24"/>
                  </a:lnTo>
                  <a:lnTo>
                    <a:pt x="1208" y="44"/>
                  </a:lnTo>
                  <a:lnTo>
                    <a:pt x="1236" y="60"/>
                  </a:lnTo>
                  <a:lnTo>
                    <a:pt x="1272" y="84"/>
                  </a:lnTo>
                  <a:lnTo>
                    <a:pt x="1328" y="104"/>
                  </a:lnTo>
                  <a:lnTo>
                    <a:pt x="1396" y="128"/>
                  </a:lnTo>
                  <a:lnTo>
                    <a:pt x="1480" y="144"/>
                  </a:lnTo>
                  <a:lnTo>
                    <a:pt x="1540" y="152"/>
                  </a:lnTo>
                  <a:lnTo>
                    <a:pt x="1536" y="152"/>
                  </a:lnTo>
                  <a:lnTo>
                    <a:pt x="1492" y="144"/>
                  </a:lnTo>
                  <a:lnTo>
                    <a:pt x="1448" y="144"/>
                  </a:lnTo>
                  <a:lnTo>
                    <a:pt x="1396" y="140"/>
                  </a:lnTo>
                  <a:lnTo>
                    <a:pt x="1372" y="132"/>
                  </a:lnTo>
                  <a:lnTo>
                    <a:pt x="1268" y="108"/>
                  </a:lnTo>
                  <a:lnTo>
                    <a:pt x="1196" y="84"/>
                  </a:lnTo>
                  <a:lnTo>
                    <a:pt x="1152" y="56"/>
                  </a:lnTo>
                  <a:lnTo>
                    <a:pt x="1128" y="32"/>
                  </a:lnTo>
                  <a:lnTo>
                    <a:pt x="1112" y="0"/>
                  </a:lnTo>
                  <a:lnTo>
                    <a:pt x="1124" y="32"/>
                  </a:lnTo>
                  <a:lnTo>
                    <a:pt x="1148" y="60"/>
                  </a:lnTo>
                  <a:lnTo>
                    <a:pt x="1196" y="92"/>
                  </a:lnTo>
                  <a:lnTo>
                    <a:pt x="1268" y="116"/>
                  </a:lnTo>
                  <a:lnTo>
                    <a:pt x="1364" y="140"/>
                  </a:lnTo>
                  <a:lnTo>
                    <a:pt x="1424" y="144"/>
                  </a:lnTo>
                  <a:lnTo>
                    <a:pt x="1360" y="156"/>
                  </a:lnTo>
                  <a:lnTo>
                    <a:pt x="1324" y="168"/>
                  </a:lnTo>
                  <a:lnTo>
                    <a:pt x="1288" y="164"/>
                  </a:lnTo>
                  <a:lnTo>
                    <a:pt x="1224" y="156"/>
                  </a:lnTo>
                  <a:lnTo>
                    <a:pt x="1184" y="152"/>
                  </a:lnTo>
                  <a:lnTo>
                    <a:pt x="1148" y="140"/>
                  </a:lnTo>
                  <a:lnTo>
                    <a:pt x="1044" y="116"/>
                  </a:lnTo>
                  <a:lnTo>
                    <a:pt x="984" y="84"/>
                  </a:lnTo>
                  <a:lnTo>
                    <a:pt x="948" y="60"/>
                  </a:lnTo>
                  <a:lnTo>
                    <a:pt x="928" y="36"/>
                  </a:lnTo>
                  <a:lnTo>
                    <a:pt x="928" y="20"/>
                  </a:lnTo>
                  <a:lnTo>
                    <a:pt x="936" y="0"/>
                  </a:lnTo>
                  <a:lnTo>
                    <a:pt x="928" y="0"/>
                  </a:lnTo>
                  <a:lnTo>
                    <a:pt x="924" y="20"/>
                  </a:lnTo>
                  <a:lnTo>
                    <a:pt x="928" y="36"/>
                  </a:lnTo>
                  <a:lnTo>
                    <a:pt x="936" y="56"/>
                  </a:lnTo>
                  <a:lnTo>
                    <a:pt x="948" y="68"/>
                  </a:lnTo>
                  <a:lnTo>
                    <a:pt x="988" y="96"/>
                  </a:lnTo>
                  <a:lnTo>
                    <a:pt x="1056" y="120"/>
                  </a:lnTo>
                  <a:lnTo>
                    <a:pt x="1148" y="144"/>
                  </a:lnTo>
                  <a:lnTo>
                    <a:pt x="1176" y="156"/>
                  </a:lnTo>
                  <a:lnTo>
                    <a:pt x="1256" y="168"/>
                  </a:lnTo>
                  <a:lnTo>
                    <a:pt x="1220" y="168"/>
                  </a:lnTo>
                  <a:lnTo>
                    <a:pt x="1044" y="140"/>
                  </a:lnTo>
                  <a:lnTo>
                    <a:pt x="976" y="120"/>
                  </a:lnTo>
                  <a:lnTo>
                    <a:pt x="928" y="104"/>
                  </a:lnTo>
                  <a:lnTo>
                    <a:pt x="892" y="84"/>
                  </a:lnTo>
                  <a:lnTo>
                    <a:pt x="876" y="68"/>
                  </a:lnTo>
                  <a:lnTo>
                    <a:pt x="852" y="36"/>
                  </a:lnTo>
                  <a:lnTo>
                    <a:pt x="844" y="24"/>
                  </a:lnTo>
                  <a:lnTo>
                    <a:pt x="852" y="0"/>
                  </a:lnTo>
                  <a:lnTo>
                    <a:pt x="844" y="0"/>
                  </a:lnTo>
                  <a:lnTo>
                    <a:pt x="844" y="24"/>
                  </a:lnTo>
                  <a:lnTo>
                    <a:pt x="844" y="36"/>
                  </a:lnTo>
                  <a:lnTo>
                    <a:pt x="856" y="48"/>
                  </a:lnTo>
                  <a:lnTo>
                    <a:pt x="868" y="68"/>
                  </a:lnTo>
                  <a:lnTo>
                    <a:pt x="892" y="84"/>
                  </a:lnTo>
                  <a:lnTo>
                    <a:pt x="924" y="108"/>
                  </a:lnTo>
                  <a:lnTo>
                    <a:pt x="976" y="128"/>
                  </a:lnTo>
                  <a:lnTo>
                    <a:pt x="1044" y="144"/>
                  </a:lnTo>
                  <a:lnTo>
                    <a:pt x="1212" y="176"/>
                  </a:lnTo>
                  <a:lnTo>
                    <a:pt x="1148" y="192"/>
                  </a:lnTo>
                  <a:lnTo>
                    <a:pt x="1116" y="200"/>
                  </a:lnTo>
                  <a:lnTo>
                    <a:pt x="1112" y="200"/>
                  </a:lnTo>
                  <a:lnTo>
                    <a:pt x="1112" y="204"/>
                  </a:lnTo>
                  <a:lnTo>
                    <a:pt x="1044" y="204"/>
                  </a:lnTo>
                  <a:lnTo>
                    <a:pt x="984" y="212"/>
                  </a:lnTo>
                  <a:lnTo>
                    <a:pt x="904" y="228"/>
                  </a:lnTo>
                  <a:lnTo>
                    <a:pt x="916" y="204"/>
                  </a:lnTo>
                  <a:lnTo>
                    <a:pt x="916" y="180"/>
                  </a:lnTo>
                  <a:lnTo>
                    <a:pt x="904" y="164"/>
                  </a:lnTo>
                  <a:lnTo>
                    <a:pt x="892" y="152"/>
                  </a:lnTo>
                  <a:lnTo>
                    <a:pt x="880" y="144"/>
                  </a:lnTo>
                  <a:lnTo>
                    <a:pt x="868" y="140"/>
                  </a:lnTo>
                  <a:lnTo>
                    <a:pt x="832" y="132"/>
                  </a:lnTo>
                  <a:lnTo>
                    <a:pt x="760" y="108"/>
                  </a:lnTo>
                  <a:lnTo>
                    <a:pt x="716" y="92"/>
                  </a:lnTo>
                  <a:lnTo>
                    <a:pt x="688" y="72"/>
                  </a:lnTo>
                  <a:lnTo>
                    <a:pt x="664" y="48"/>
                  </a:lnTo>
                  <a:lnTo>
                    <a:pt x="652" y="24"/>
                  </a:lnTo>
                  <a:lnTo>
                    <a:pt x="664" y="0"/>
                  </a:lnTo>
                  <a:lnTo>
                    <a:pt x="656" y="0"/>
                  </a:lnTo>
                  <a:lnTo>
                    <a:pt x="652" y="24"/>
                  </a:lnTo>
                  <a:lnTo>
                    <a:pt x="652" y="44"/>
                  </a:lnTo>
                  <a:lnTo>
                    <a:pt x="664" y="60"/>
                  </a:lnTo>
                  <a:lnTo>
                    <a:pt x="704" y="92"/>
                  </a:lnTo>
                  <a:lnTo>
                    <a:pt x="760" y="116"/>
                  </a:lnTo>
                  <a:lnTo>
                    <a:pt x="816" y="128"/>
                  </a:lnTo>
                  <a:lnTo>
                    <a:pt x="748" y="128"/>
                  </a:lnTo>
                  <a:lnTo>
                    <a:pt x="692" y="116"/>
                  </a:lnTo>
                  <a:lnTo>
                    <a:pt x="652" y="96"/>
                  </a:lnTo>
                  <a:lnTo>
                    <a:pt x="620" y="84"/>
                  </a:lnTo>
                  <a:lnTo>
                    <a:pt x="596" y="68"/>
                  </a:lnTo>
                  <a:lnTo>
                    <a:pt x="580" y="44"/>
                  </a:lnTo>
                  <a:lnTo>
                    <a:pt x="580" y="36"/>
                  </a:lnTo>
                  <a:lnTo>
                    <a:pt x="584" y="20"/>
                  </a:lnTo>
                  <a:lnTo>
                    <a:pt x="604" y="0"/>
                  </a:lnTo>
                  <a:lnTo>
                    <a:pt x="596" y="0"/>
                  </a:lnTo>
                  <a:lnTo>
                    <a:pt x="584" y="20"/>
                  </a:lnTo>
                  <a:lnTo>
                    <a:pt x="572" y="36"/>
                  </a:lnTo>
                  <a:lnTo>
                    <a:pt x="572" y="48"/>
                  </a:lnTo>
                  <a:lnTo>
                    <a:pt x="592" y="72"/>
                  </a:lnTo>
                  <a:lnTo>
                    <a:pt x="616" y="84"/>
                  </a:lnTo>
                  <a:lnTo>
                    <a:pt x="640" y="104"/>
                  </a:lnTo>
                  <a:lnTo>
                    <a:pt x="680" y="116"/>
                  </a:lnTo>
                  <a:lnTo>
                    <a:pt x="736" y="128"/>
                  </a:lnTo>
                  <a:lnTo>
                    <a:pt x="704" y="128"/>
                  </a:lnTo>
                  <a:lnTo>
                    <a:pt x="640" y="128"/>
                  </a:lnTo>
                  <a:lnTo>
                    <a:pt x="592" y="116"/>
                  </a:lnTo>
                  <a:lnTo>
                    <a:pt x="568" y="96"/>
                  </a:lnTo>
                  <a:lnTo>
                    <a:pt x="560" y="92"/>
                  </a:lnTo>
                  <a:lnTo>
                    <a:pt x="560" y="84"/>
                  </a:lnTo>
                  <a:lnTo>
                    <a:pt x="544" y="72"/>
                  </a:lnTo>
                  <a:lnTo>
                    <a:pt x="532" y="56"/>
                  </a:lnTo>
                  <a:lnTo>
                    <a:pt x="524" y="32"/>
                  </a:lnTo>
                  <a:lnTo>
                    <a:pt x="532" y="20"/>
                  </a:lnTo>
                  <a:lnTo>
                    <a:pt x="544" y="0"/>
                  </a:lnTo>
                  <a:lnTo>
                    <a:pt x="512" y="0"/>
                  </a:lnTo>
                  <a:lnTo>
                    <a:pt x="532" y="8"/>
                  </a:lnTo>
                  <a:lnTo>
                    <a:pt x="524" y="20"/>
                  </a:lnTo>
                  <a:lnTo>
                    <a:pt x="520" y="32"/>
                  </a:lnTo>
                  <a:lnTo>
                    <a:pt x="520" y="36"/>
                  </a:lnTo>
                  <a:lnTo>
                    <a:pt x="520" y="44"/>
                  </a:lnTo>
                  <a:lnTo>
                    <a:pt x="456" y="44"/>
                  </a:lnTo>
                  <a:lnTo>
                    <a:pt x="452" y="36"/>
                  </a:lnTo>
                  <a:lnTo>
                    <a:pt x="452" y="44"/>
                  </a:lnTo>
                  <a:lnTo>
                    <a:pt x="356" y="44"/>
                  </a:lnTo>
                  <a:lnTo>
                    <a:pt x="232" y="36"/>
                  </a:lnTo>
                  <a:lnTo>
                    <a:pt x="112" y="24"/>
                  </a:lnTo>
                  <a:lnTo>
                    <a:pt x="64" y="12"/>
                  </a:lnTo>
                  <a:lnTo>
                    <a:pt x="16" y="0"/>
                  </a:lnTo>
                  <a:lnTo>
                    <a:pt x="0" y="0"/>
                  </a:lnTo>
                  <a:lnTo>
                    <a:pt x="12" y="8"/>
                  </a:lnTo>
                  <a:lnTo>
                    <a:pt x="108" y="32"/>
                  </a:lnTo>
                  <a:lnTo>
                    <a:pt x="220" y="44"/>
                  </a:lnTo>
                  <a:lnTo>
                    <a:pt x="344" y="48"/>
                  </a:lnTo>
                  <a:lnTo>
                    <a:pt x="440" y="48"/>
                  </a:lnTo>
                  <a:lnTo>
                    <a:pt x="416" y="60"/>
                  </a:lnTo>
                  <a:lnTo>
                    <a:pt x="368" y="80"/>
                  </a:lnTo>
                  <a:lnTo>
                    <a:pt x="324" y="84"/>
                  </a:lnTo>
                  <a:lnTo>
                    <a:pt x="272" y="84"/>
                  </a:lnTo>
                  <a:lnTo>
                    <a:pt x="196" y="80"/>
                  </a:lnTo>
                  <a:lnTo>
                    <a:pt x="112" y="68"/>
                  </a:lnTo>
                  <a:lnTo>
                    <a:pt x="0" y="20"/>
                  </a:lnTo>
                  <a:lnTo>
                    <a:pt x="0" y="32"/>
                  </a:lnTo>
                  <a:lnTo>
                    <a:pt x="76" y="60"/>
                  </a:lnTo>
                  <a:lnTo>
                    <a:pt x="112" y="72"/>
                  </a:lnTo>
                  <a:lnTo>
                    <a:pt x="204" y="84"/>
                  </a:lnTo>
                  <a:lnTo>
                    <a:pt x="276" y="92"/>
                  </a:lnTo>
                  <a:lnTo>
                    <a:pt x="336" y="84"/>
                  </a:lnTo>
                  <a:lnTo>
                    <a:pt x="380" y="80"/>
                  </a:lnTo>
                  <a:lnTo>
                    <a:pt x="408" y="72"/>
                  </a:lnTo>
                  <a:lnTo>
                    <a:pt x="428" y="60"/>
                  </a:lnTo>
                  <a:lnTo>
                    <a:pt x="444" y="48"/>
                  </a:lnTo>
                  <a:lnTo>
                    <a:pt x="456" y="48"/>
                  </a:lnTo>
                  <a:lnTo>
                    <a:pt x="476" y="60"/>
                  </a:lnTo>
                  <a:lnTo>
                    <a:pt x="508" y="72"/>
                  </a:lnTo>
                  <a:lnTo>
                    <a:pt x="556" y="92"/>
                  </a:lnTo>
                  <a:lnTo>
                    <a:pt x="568" y="104"/>
                  </a:lnTo>
                  <a:lnTo>
                    <a:pt x="592" y="116"/>
                  </a:lnTo>
                  <a:lnTo>
                    <a:pt x="632" y="128"/>
                  </a:lnTo>
                  <a:lnTo>
                    <a:pt x="704" y="132"/>
                  </a:lnTo>
                  <a:lnTo>
                    <a:pt x="768" y="132"/>
                  </a:lnTo>
                  <a:lnTo>
                    <a:pt x="820" y="132"/>
                  </a:lnTo>
                  <a:lnTo>
                    <a:pt x="880" y="144"/>
                  </a:lnTo>
                  <a:lnTo>
                    <a:pt x="892" y="156"/>
                  </a:lnTo>
                  <a:lnTo>
                    <a:pt x="904" y="168"/>
                  </a:lnTo>
                  <a:lnTo>
                    <a:pt x="912" y="180"/>
                  </a:lnTo>
                  <a:lnTo>
                    <a:pt x="912" y="204"/>
                  </a:lnTo>
                  <a:lnTo>
                    <a:pt x="900" y="236"/>
                  </a:lnTo>
                  <a:lnTo>
                    <a:pt x="892" y="252"/>
                  </a:lnTo>
                  <a:lnTo>
                    <a:pt x="888" y="276"/>
                  </a:lnTo>
                  <a:lnTo>
                    <a:pt x="888" y="308"/>
                  </a:lnTo>
                  <a:lnTo>
                    <a:pt x="892" y="332"/>
                  </a:lnTo>
                  <a:lnTo>
                    <a:pt x="900" y="356"/>
                  </a:lnTo>
                  <a:lnTo>
                    <a:pt x="924" y="376"/>
                  </a:lnTo>
                  <a:lnTo>
                    <a:pt x="952" y="400"/>
                  </a:lnTo>
                  <a:lnTo>
                    <a:pt x="1020" y="428"/>
                  </a:lnTo>
                  <a:lnTo>
                    <a:pt x="1028" y="428"/>
                  </a:lnTo>
                  <a:lnTo>
                    <a:pt x="1124" y="460"/>
                  </a:lnTo>
                  <a:lnTo>
                    <a:pt x="1196" y="464"/>
                  </a:lnTo>
                  <a:lnTo>
                    <a:pt x="1280" y="464"/>
                  </a:lnTo>
                  <a:lnTo>
                    <a:pt x="1328" y="452"/>
                  </a:lnTo>
                  <a:lnTo>
                    <a:pt x="1372" y="448"/>
                  </a:lnTo>
                  <a:lnTo>
                    <a:pt x="1412" y="428"/>
                  </a:lnTo>
                  <a:lnTo>
                    <a:pt x="1456" y="436"/>
                  </a:lnTo>
                  <a:lnTo>
                    <a:pt x="1540" y="436"/>
                  </a:lnTo>
                  <a:lnTo>
                    <a:pt x="1552" y="436"/>
                  </a:lnTo>
                  <a:lnTo>
                    <a:pt x="1560" y="436"/>
                  </a:lnTo>
                  <a:lnTo>
                    <a:pt x="1608" y="428"/>
                  </a:lnTo>
                  <a:lnTo>
                    <a:pt x="1608" y="436"/>
                  </a:lnTo>
                  <a:lnTo>
                    <a:pt x="1632" y="428"/>
                  </a:lnTo>
                  <a:lnTo>
                    <a:pt x="1728" y="416"/>
                  </a:lnTo>
                  <a:lnTo>
                    <a:pt x="1836" y="400"/>
                  </a:lnTo>
                  <a:lnTo>
                    <a:pt x="1908" y="400"/>
                  </a:lnTo>
                  <a:lnTo>
                    <a:pt x="1988" y="400"/>
                  </a:lnTo>
                  <a:lnTo>
                    <a:pt x="2024" y="412"/>
                  </a:lnTo>
                  <a:lnTo>
                    <a:pt x="2072" y="424"/>
                  </a:lnTo>
                  <a:lnTo>
                    <a:pt x="2108" y="436"/>
                  </a:lnTo>
                  <a:lnTo>
                    <a:pt x="2152" y="452"/>
                  </a:lnTo>
                  <a:lnTo>
                    <a:pt x="2156" y="452"/>
                  </a:lnTo>
                  <a:lnTo>
                    <a:pt x="2176" y="464"/>
                  </a:lnTo>
                  <a:lnTo>
                    <a:pt x="2180" y="484"/>
                  </a:lnTo>
                  <a:lnTo>
                    <a:pt x="2176" y="500"/>
                  </a:lnTo>
                  <a:lnTo>
                    <a:pt x="2156" y="512"/>
                  </a:lnTo>
                  <a:lnTo>
                    <a:pt x="2132" y="532"/>
                  </a:lnTo>
                  <a:lnTo>
                    <a:pt x="2120" y="548"/>
                  </a:lnTo>
                  <a:lnTo>
                    <a:pt x="2116" y="576"/>
                  </a:lnTo>
                  <a:lnTo>
                    <a:pt x="2128" y="600"/>
                  </a:lnTo>
                  <a:lnTo>
                    <a:pt x="2152" y="616"/>
                  </a:lnTo>
                  <a:lnTo>
                    <a:pt x="2168" y="628"/>
                  </a:lnTo>
                  <a:lnTo>
                    <a:pt x="2224" y="652"/>
                  </a:lnTo>
                  <a:lnTo>
                    <a:pt x="2316" y="676"/>
                  </a:lnTo>
                  <a:lnTo>
                    <a:pt x="2436" y="700"/>
                  </a:lnTo>
                  <a:lnTo>
                    <a:pt x="2440" y="700"/>
                  </a:lnTo>
                  <a:lnTo>
                    <a:pt x="2476" y="700"/>
                  </a:lnTo>
                  <a:lnTo>
                    <a:pt x="2476" y="700"/>
                  </a:lnTo>
                  <a:lnTo>
                    <a:pt x="2476" y="700"/>
                  </a:lnTo>
                  <a:lnTo>
                    <a:pt x="2496" y="700"/>
                  </a:lnTo>
                  <a:lnTo>
                    <a:pt x="2564" y="700"/>
                  </a:lnTo>
                  <a:lnTo>
                    <a:pt x="2600" y="708"/>
                  </a:lnTo>
                  <a:lnTo>
                    <a:pt x="2628" y="712"/>
                  </a:lnTo>
                  <a:lnTo>
                    <a:pt x="2636" y="720"/>
                  </a:lnTo>
                  <a:lnTo>
                    <a:pt x="2660" y="724"/>
                  </a:lnTo>
                  <a:lnTo>
                    <a:pt x="2700" y="756"/>
                  </a:lnTo>
                  <a:lnTo>
                    <a:pt x="2724" y="772"/>
                  </a:lnTo>
                  <a:lnTo>
                    <a:pt x="2748" y="804"/>
                  </a:lnTo>
                  <a:lnTo>
                    <a:pt x="2760" y="832"/>
                  </a:lnTo>
                  <a:lnTo>
                    <a:pt x="2768" y="876"/>
                  </a:lnTo>
                  <a:lnTo>
                    <a:pt x="2768" y="896"/>
                  </a:lnTo>
                  <a:lnTo>
                    <a:pt x="2768" y="908"/>
                  </a:lnTo>
                  <a:lnTo>
                    <a:pt x="2756" y="936"/>
                  </a:lnTo>
                  <a:lnTo>
                    <a:pt x="2736" y="960"/>
                  </a:lnTo>
                  <a:lnTo>
                    <a:pt x="2724" y="972"/>
                  </a:lnTo>
                  <a:lnTo>
                    <a:pt x="2700" y="980"/>
                  </a:lnTo>
                  <a:lnTo>
                    <a:pt x="2684" y="984"/>
                  </a:lnTo>
                  <a:lnTo>
                    <a:pt x="2628" y="1008"/>
                  </a:lnTo>
                  <a:lnTo>
                    <a:pt x="2604" y="1020"/>
                  </a:lnTo>
                  <a:lnTo>
                    <a:pt x="2580" y="1044"/>
                  </a:lnTo>
                  <a:lnTo>
                    <a:pt x="2564" y="1068"/>
                  </a:lnTo>
                  <a:lnTo>
                    <a:pt x="2548" y="1092"/>
                  </a:lnTo>
                  <a:lnTo>
                    <a:pt x="2564" y="1124"/>
                  </a:lnTo>
                  <a:lnTo>
                    <a:pt x="2580" y="1148"/>
                  </a:lnTo>
                  <a:lnTo>
                    <a:pt x="2600" y="1172"/>
                  </a:lnTo>
                  <a:lnTo>
                    <a:pt x="2604" y="1180"/>
                  </a:lnTo>
                  <a:lnTo>
                    <a:pt x="2660" y="1220"/>
                  </a:lnTo>
                  <a:lnTo>
                    <a:pt x="2688" y="1240"/>
                  </a:lnTo>
                  <a:lnTo>
                    <a:pt x="2724" y="1256"/>
                  </a:lnTo>
                  <a:lnTo>
                    <a:pt x="2756" y="1268"/>
                  </a:lnTo>
                  <a:lnTo>
                    <a:pt x="2824" y="1288"/>
                  </a:lnTo>
                  <a:lnTo>
                    <a:pt x="2900" y="1304"/>
                  </a:lnTo>
                  <a:lnTo>
                    <a:pt x="3088" y="1340"/>
                  </a:lnTo>
                  <a:lnTo>
                    <a:pt x="3268" y="1364"/>
                  </a:lnTo>
                  <a:lnTo>
                    <a:pt x="3360" y="1376"/>
                  </a:lnTo>
                  <a:lnTo>
                    <a:pt x="3452" y="1376"/>
                  </a:lnTo>
                  <a:lnTo>
                    <a:pt x="3576" y="1384"/>
                  </a:lnTo>
                  <a:lnTo>
                    <a:pt x="3576" y="1376"/>
                  </a:lnTo>
                  <a:lnTo>
                    <a:pt x="3452" y="1372"/>
                  </a:lnTo>
                  <a:lnTo>
                    <a:pt x="3292" y="1364"/>
                  </a:lnTo>
                  <a:lnTo>
                    <a:pt x="3136" y="1348"/>
                  </a:lnTo>
                  <a:lnTo>
                    <a:pt x="3288" y="1352"/>
                  </a:lnTo>
                  <a:lnTo>
                    <a:pt x="3372" y="1352"/>
                  </a:lnTo>
                  <a:lnTo>
                    <a:pt x="3452" y="1348"/>
                  </a:lnTo>
                  <a:lnTo>
                    <a:pt x="3452" y="1340"/>
                  </a:lnTo>
                  <a:lnTo>
                    <a:pt x="3348" y="1348"/>
                  </a:lnTo>
                  <a:lnTo>
                    <a:pt x="3240" y="1348"/>
                  </a:lnTo>
                  <a:lnTo>
                    <a:pt x="3088" y="1336"/>
                  </a:lnTo>
                  <a:lnTo>
                    <a:pt x="3016" y="1324"/>
                  </a:lnTo>
                  <a:lnTo>
                    <a:pt x="2920" y="1292"/>
                  </a:lnTo>
                  <a:lnTo>
                    <a:pt x="2852" y="1264"/>
                  </a:lnTo>
                  <a:lnTo>
                    <a:pt x="2804" y="1240"/>
                  </a:lnTo>
                  <a:lnTo>
                    <a:pt x="2772" y="1208"/>
                  </a:lnTo>
                  <a:lnTo>
                    <a:pt x="2756" y="1184"/>
                  </a:lnTo>
                  <a:lnTo>
                    <a:pt x="2744" y="1168"/>
                  </a:lnTo>
                  <a:lnTo>
                    <a:pt x="2744" y="1156"/>
                  </a:lnTo>
                  <a:lnTo>
                    <a:pt x="2748" y="1136"/>
                  </a:lnTo>
                  <a:lnTo>
                    <a:pt x="2756" y="1120"/>
                  </a:lnTo>
                  <a:lnTo>
                    <a:pt x="2792" y="1088"/>
                  </a:lnTo>
                  <a:lnTo>
                    <a:pt x="2840" y="1056"/>
                  </a:lnTo>
                  <a:lnTo>
                    <a:pt x="2900" y="1040"/>
                  </a:lnTo>
                  <a:lnTo>
                    <a:pt x="3008" y="1016"/>
                  </a:lnTo>
                  <a:lnTo>
                    <a:pt x="3056" y="1004"/>
                  </a:lnTo>
                  <a:lnTo>
                    <a:pt x="3100" y="992"/>
                  </a:lnTo>
                  <a:lnTo>
                    <a:pt x="3136" y="972"/>
                  </a:lnTo>
                  <a:lnTo>
                    <a:pt x="3160" y="956"/>
                  </a:lnTo>
                  <a:lnTo>
                    <a:pt x="3172" y="932"/>
                  </a:lnTo>
                  <a:lnTo>
                    <a:pt x="3180" y="912"/>
                  </a:lnTo>
                  <a:lnTo>
                    <a:pt x="3180" y="900"/>
                  </a:lnTo>
                  <a:lnTo>
                    <a:pt x="3180" y="888"/>
                  </a:lnTo>
                  <a:lnTo>
                    <a:pt x="3156" y="864"/>
                  </a:lnTo>
                  <a:lnTo>
                    <a:pt x="3124" y="848"/>
                  </a:lnTo>
                  <a:lnTo>
                    <a:pt x="3088" y="828"/>
                  </a:lnTo>
                  <a:lnTo>
                    <a:pt x="3052" y="820"/>
                  </a:lnTo>
                  <a:lnTo>
                    <a:pt x="2984" y="816"/>
                  </a:lnTo>
                  <a:lnTo>
                    <a:pt x="2956" y="816"/>
                  </a:lnTo>
                  <a:lnTo>
                    <a:pt x="2872" y="808"/>
                  </a:lnTo>
                  <a:lnTo>
                    <a:pt x="2760" y="816"/>
                  </a:lnTo>
                  <a:lnTo>
                    <a:pt x="2756" y="808"/>
                  </a:lnTo>
                  <a:lnTo>
                    <a:pt x="2912" y="808"/>
                  </a:lnTo>
                  <a:lnTo>
                    <a:pt x="3020" y="816"/>
                  </a:lnTo>
                  <a:lnTo>
                    <a:pt x="3076" y="820"/>
                  </a:lnTo>
                  <a:lnTo>
                    <a:pt x="3120" y="832"/>
                  </a:lnTo>
                  <a:lnTo>
                    <a:pt x="3168" y="852"/>
                  </a:lnTo>
                  <a:lnTo>
                    <a:pt x="3196" y="876"/>
                  </a:lnTo>
                  <a:lnTo>
                    <a:pt x="3216" y="888"/>
                  </a:lnTo>
                  <a:lnTo>
                    <a:pt x="3220" y="908"/>
                  </a:lnTo>
                  <a:lnTo>
                    <a:pt x="3220" y="932"/>
                  </a:lnTo>
                  <a:lnTo>
                    <a:pt x="3204" y="956"/>
                  </a:lnTo>
                  <a:lnTo>
                    <a:pt x="3196" y="968"/>
                  </a:lnTo>
                  <a:lnTo>
                    <a:pt x="3172" y="980"/>
                  </a:lnTo>
                  <a:lnTo>
                    <a:pt x="3120" y="1004"/>
                  </a:lnTo>
                  <a:lnTo>
                    <a:pt x="3020" y="1028"/>
                  </a:lnTo>
                  <a:lnTo>
                    <a:pt x="2992" y="1032"/>
                  </a:lnTo>
                  <a:lnTo>
                    <a:pt x="2920" y="1052"/>
                  </a:lnTo>
                  <a:lnTo>
                    <a:pt x="2884" y="1064"/>
                  </a:lnTo>
                  <a:lnTo>
                    <a:pt x="2848" y="1080"/>
                  </a:lnTo>
                  <a:lnTo>
                    <a:pt x="2824" y="1104"/>
                  </a:lnTo>
                  <a:lnTo>
                    <a:pt x="2796" y="1136"/>
                  </a:lnTo>
                  <a:lnTo>
                    <a:pt x="2796" y="1156"/>
                  </a:lnTo>
                  <a:lnTo>
                    <a:pt x="2796" y="1168"/>
                  </a:lnTo>
                  <a:lnTo>
                    <a:pt x="2808" y="1192"/>
                  </a:lnTo>
                  <a:lnTo>
                    <a:pt x="2828" y="1216"/>
                  </a:lnTo>
                  <a:lnTo>
                    <a:pt x="2864" y="1244"/>
                  </a:lnTo>
                  <a:lnTo>
                    <a:pt x="2924" y="1276"/>
                  </a:lnTo>
                  <a:lnTo>
                    <a:pt x="3016" y="1292"/>
                  </a:lnTo>
                  <a:lnTo>
                    <a:pt x="3148" y="1316"/>
                  </a:lnTo>
                  <a:lnTo>
                    <a:pt x="3264" y="1336"/>
                  </a:lnTo>
                  <a:lnTo>
                    <a:pt x="3368" y="1340"/>
                  </a:lnTo>
                  <a:lnTo>
                    <a:pt x="3368" y="1336"/>
                  </a:lnTo>
                  <a:lnTo>
                    <a:pt x="3268" y="1324"/>
                  </a:lnTo>
                  <a:lnTo>
                    <a:pt x="3156" y="1300"/>
                  </a:lnTo>
                  <a:lnTo>
                    <a:pt x="3020" y="1276"/>
                  </a:lnTo>
                  <a:lnTo>
                    <a:pt x="2960" y="1256"/>
                  </a:lnTo>
                  <a:lnTo>
                    <a:pt x="2912" y="1232"/>
                  </a:lnTo>
                  <a:lnTo>
                    <a:pt x="2884" y="1216"/>
                  </a:lnTo>
                  <a:lnTo>
                    <a:pt x="2864" y="1184"/>
                  </a:lnTo>
                  <a:lnTo>
                    <a:pt x="2864" y="1168"/>
                  </a:lnTo>
                  <a:lnTo>
                    <a:pt x="2876" y="1148"/>
                  </a:lnTo>
                  <a:lnTo>
                    <a:pt x="2888" y="1132"/>
                  </a:lnTo>
                  <a:lnTo>
                    <a:pt x="2924" y="1104"/>
                  </a:lnTo>
                  <a:lnTo>
                    <a:pt x="2968" y="1080"/>
                  </a:lnTo>
                  <a:lnTo>
                    <a:pt x="3016" y="1064"/>
                  </a:lnTo>
                  <a:lnTo>
                    <a:pt x="3064" y="1052"/>
                  </a:lnTo>
                  <a:lnTo>
                    <a:pt x="3144" y="1040"/>
                  </a:lnTo>
                  <a:lnTo>
                    <a:pt x="3180" y="1032"/>
                  </a:lnTo>
                  <a:lnTo>
                    <a:pt x="3216" y="1028"/>
                  </a:lnTo>
                  <a:lnTo>
                    <a:pt x="3216" y="1032"/>
                  </a:lnTo>
                  <a:lnTo>
                    <a:pt x="3268" y="1028"/>
                  </a:lnTo>
                  <a:lnTo>
                    <a:pt x="3292" y="1020"/>
                  </a:lnTo>
                  <a:lnTo>
                    <a:pt x="3344" y="1004"/>
                  </a:lnTo>
                  <a:lnTo>
                    <a:pt x="3380" y="984"/>
                  </a:lnTo>
                  <a:lnTo>
                    <a:pt x="3396" y="960"/>
                  </a:lnTo>
                  <a:lnTo>
                    <a:pt x="3408" y="948"/>
                  </a:lnTo>
                  <a:lnTo>
                    <a:pt x="3416" y="924"/>
                  </a:lnTo>
                  <a:lnTo>
                    <a:pt x="3408" y="920"/>
                  </a:lnTo>
                  <a:lnTo>
                    <a:pt x="3396" y="888"/>
                  </a:lnTo>
                  <a:lnTo>
                    <a:pt x="3372" y="872"/>
                  </a:lnTo>
                  <a:lnTo>
                    <a:pt x="3336" y="852"/>
                  </a:lnTo>
                  <a:lnTo>
                    <a:pt x="3300" y="840"/>
                  </a:lnTo>
                  <a:lnTo>
                    <a:pt x="3232" y="828"/>
                  </a:lnTo>
                  <a:lnTo>
                    <a:pt x="3196" y="828"/>
                  </a:lnTo>
                  <a:lnTo>
                    <a:pt x="3124" y="808"/>
                  </a:lnTo>
                  <a:lnTo>
                    <a:pt x="3088" y="808"/>
                  </a:lnTo>
                  <a:lnTo>
                    <a:pt x="2920" y="796"/>
                  </a:lnTo>
                  <a:lnTo>
                    <a:pt x="2796" y="772"/>
                  </a:lnTo>
                  <a:lnTo>
                    <a:pt x="2732" y="756"/>
                  </a:lnTo>
                  <a:lnTo>
                    <a:pt x="2708" y="748"/>
                  </a:lnTo>
                  <a:lnTo>
                    <a:pt x="2672" y="724"/>
                  </a:lnTo>
                  <a:lnTo>
                    <a:pt x="2640" y="712"/>
                  </a:lnTo>
                  <a:lnTo>
                    <a:pt x="2648" y="712"/>
                  </a:lnTo>
                  <a:lnTo>
                    <a:pt x="2636" y="708"/>
                  </a:lnTo>
                  <a:lnTo>
                    <a:pt x="2600" y="696"/>
                  </a:lnTo>
                  <a:lnTo>
                    <a:pt x="2568" y="672"/>
                  </a:lnTo>
                  <a:lnTo>
                    <a:pt x="2556" y="652"/>
                  </a:lnTo>
                  <a:lnTo>
                    <a:pt x="2544" y="628"/>
                  </a:lnTo>
                  <a:lnTo>
                    <a:pt x="2548" y="600"/>
                  </a:lnTo>
                  <a:lnTo>
                    <a:pt x="2564" y="580"/>
                  </a:lnTo>
                  <a:lnTo>
                    <a:pt x="2580" y="564"/>
                  </a:lnTo>
                  <a:lnTo>
                    <a:pt x="2624" y="532"/>
                  </a:lnTo>
                  <a:lnTo>
                    <a:pt x="2672" y="512"/>
                  </a:lnTo>
                  <a:lnTo>
                    <a:pt x="2732" y="496"/>
                  </a:lnTo>
                  <a:lnTo>
                    <a:pt x="2852" y="464"/>
                  </a:lnTo>
                  <a:lnTo>
                    <a:pt x="2884" y="452"/>
                  </a:lnTo>
                  <a:lnTo>
                    <a:pt x="2912" y="436"/>
                  </a:lnTo>
                  <a:lnTo>
                    <a:pt x="2932" y="416"/>
                  </a:lnTo>
                  <a:lnTo>
                    <a:pt x="2936" y="400"/>
                  </a:lnTo>
                  <a:lnTo>
                    <a:pt x="2936" y="388"/>
                  </a:lnTo>
                  <a:lnTo>
                    <a:pt x="2932" y="376"/>
                  </a:lnTo>
                  <a:lnTo>
                    <a:pt x="2920" y="356"/>
                  </a:lnTo>
                  <a:lnTo>
                    <a:pt x="2936" y="356"/>
                  </a:lnTo>
                  <a:lnTo>
                    <a:pt x="2972" y="368"/>
                  </a:lnTo>
                  <a:lnTo>
                    <a:pt x="2996" y="380"/>
                  </a:lnTo>
                  <a:lnTo>
                    <a:pt x="3004" y="388"/>
                  </a:lnTo>
                  <a:lnTo>
                    <a:pt x="3008" y="400"/>
                  </a:lnTo>
                  <a:lnTo>
                    <a:pt x="3004" y="412"/>
                  </a:lnTo>
                  <a:lnTo>
                    <a:pt x="2992" y="424"/>
                  </a:lnTo>
                  <a:lnTo>
                    <a:pt x="2956" y="448"/>
                  </a:lnTo>
                  <a:lnTo>
                    <a:pt x="2920" y="460"/>
                  </a:lnTo>
                  <a:lnTo>
                    <a:pt x="2884" y="472"/>
                  </a:lnTo>
                  <a:lnTo>
                    <a:pt x="2852" y="476"/>
                  </a:lnTo>
                  <a:lnTo>
                    <a:pt x="2808" y="484"/>
                  </a:lnTo>
                  <a:lnTo>
                    <a:pt x="2724" y="500"/>
                  </a:lnTo>
                  <a:lnTo>
                    <a:pt x="2688" y="520"/>
                  </a:lnTo>
                  <a:lnTo>
                    <a:pt x="2648" y="544"/>
                  </a:lnTo>
                  <a:lnTo>
                    <a:pt x="2616" y="576"/>
                  </a:lnTo>
                  <a:lnTo>
                    <a:pt x="2604" y="592"/>
                  </a:lnTo>
                  <a:lnTo>
                    <a:pt x="2600" y="612"/>
                  </a:lnTo>
                  <a:lnTo>
                    <a:pt x="2600" y="628"/>
                  </a:lnTo>
                  <a:lnTo>
                    <a:pt x="2604" y="648"/>
                  </a:lnTo>
                  <a:lnTo>
                    <a:pt x="2624" y="672"/>
                  </a:lnTo>
                  <a:lnTo>
                    <a:pt x="2652" y="700"/>
                  </a:lnTo>
                  <a:lnTo>
                    <a:pt x="2700" y="732"/>
                  </a:lnTo>
                  <a:lnTo>
                    <a:pt x="2780" y="760"/>
                  </a:lnTo>
                  <a:lnTo>
                    <a:pt x="2896" y="780"/>
                  </a:lnTo>
                  <a:lnTo>
                    <a:pt x="3040" y="784"/>
                  </a:lnTo>
                  <a:lnTo>
                    <a:pt x="3160" y="796"/>
                  </a:lnTo>
                  <a:lnTo>
                    <a:pt x="3252" y="808"/>
                  </a:lnTo>
                  <a:lnTo>
                    <a:pt x="3292" y="816"/>
                  </a:lnTo>
                  <a:lnTo>
                    <a:pt x="3396" y="832"/>
                  </a:lnTo>
                  <a:lnTo>
                    <a:pt x="3444" y="852"/>
                  </a:lnTo>
                  <a:lnTo>
                    <a:pt x="3488" y="876"/>
                  </a:lnTo>
                  <a:lnTo>
                    <a:pt x="3524" y="908"/>
                  </a:lnTo>
                  <a:lnTo>
                    <a:pt x="3528" y="920"/>
                  </a:lnTo>
                  <a:lnTo>
                    <a:pt x="3528" y="936"/>
                  </a:lnTo>
                  <a:lnTo>
                    <a:pt x="3528" y="948"/>
                  </a:lnTo>
                  <a:lnTo>
                    <a:pt x="3504" y="972"/>
                  </a:lnTo>
                  <a:lnTo>
                    <a:pt x="3488" y="992"/>
                  </a:lnTo>
                  <a:lnTo>
                    <a:pt x="3464" y="1004"/>
                  </a:lnTo>
                  <a:lnTo>
                    <a:pt x="3428" y="1008"/>
                  </a:lnTo>
                  <a:lnTo>
                    <a:pt x="3380" y="1016"/>
                  </a:lnTo>
                  <a:lnTo>
                    <a:pt x="3240" y="1040"/>
                  </a:lnTo>
                  <a:lnTo>
                    <a:pt x="3124" y="1052"/>
                  </a:lnTo>
                  <a:lnTo>
                    <a:pt x="3044" y="1068"/>
                  </a:lnTo>
                  <a:lnTo>
                    <a:pt x="3004" y="1088"/>
                  </a:lnTo>
                  <a:lnTo>
                    <a:pt x="2992" y="1092"/>
                  </a:lnTo>
                  <a:lnTo>
                    <a:pt x="2960" y="1112"/>
                  </a:lnTo>
                  <a:lnTo>
                    <a:pt x="2936" y="1124"/>
                  </a:lnTo>
                  <a:lnTo>
                    <a:pt x="2924" y="1144"/>
                  </a:lnTo>
                  <a:lnTo>
                    <a:pt x="2920" y="1168"/>
                  </a:lnTo>
                  <a:lnTo>
                    <a:pt x="2924" y="1184"/>
                  </a:lnTo>
                  <a:lnTo>
                    <a:pt x="2936" y="1204"/>
                  </a:lnTo>
                  <a:lnTo>
                    <a:pt x="2960" y="1220"/>
                  </a:lnTo>
                  <a:lnTo>
                    <a:pt x="3028" y="1256"/>
                  </a:lnTo>
                  <a:lnTo>
                    <a:pt x="3120" y="1288"/>
                  </a:lnTo>
                  <a:lnTo>
                    <a:pt x="3216" y="1304"/>
                  </a:lnTo>
                  <a:lnTo>
                    <a:pt x="3312" y="1324"/>
                  </a:lnTo>
                  <a:lnTo>
                    <a:pt x="3480" y="1348"/>
                  </a:lnTo>
                  <a:lnTo>
                    <a:pt x="3552" y="1352"/>
                  </a:lnTo>
                  <a:lnTo>
                    <a:pt x="3576" y="1352"/>
                  </a:lnTo>
                  <a:lnTo>
                    <a:pt x="3576" y="1348"/>
                  </a:lnTo>
                  <a:lnTo>
                    <a:pt x="3552" y="1348"/>
                  </a:lnTo>
                  <a:lnTo>
                    <a:pt x="3480" y="1340"/>
                  </a:lnTo>
                  <a:lnTo>
                    <a:pt x="3312" y="1316"/>
                  </a:lnTo>
                  <a:lnTo>
                    <a:pt x="3216" y="1304"/>
                  </a:lnTo>
                  <a:lnTo>
                    <a:pt x="3120" y="1280"/>
                  </a:lnTo>
                  <a:lnTo>
                    <a:pt x="3032" y="1252"/>
                  </a:lnTo>
                  <a:lnTo>
                    <a:pt x="2968" y="1220"/>
                  </a:lnTo>
                  <a:lnTo>
                    <a:pt x="2944" y="1204"/>
                  </a:lnTo>
                  <a:lnTo>
                    <a:pt x="2932" y="1180"/>
                  </a:lnTo>
                  <a:lnTo>
                    <a:pt x="2924" y="1168"/>
                  </a:lnTo>
                  <a:lnTo>
                    <a:pt x="2932" y="1148"/>
                  </a:lnTo>
                  <a:lnTo>
                    <a:pt x="2944" y="1132"/>
                  </a:lnTo>
                  <a:lnTo>
                    <a:pt x="2960" y="1112"/>
                  </a:lnTo>
                  <a:lnTo>
                    <a:pt x="2992" y="1100"/>
                  </a:lnTo>
                  <a:lnTo>
                    <a:pt x="3004" y="1092"/>
                  </a:lnTo>
                  <a:lnTo>
                    <a:pt x="3052" y="1076"/>
                  </a:lnTo>
                  <a:lnTo>
                    <a:pt x="3124" y="1056"/>
                  </a:lnTo>
                  <a:lnTo>
                    <a:pt x="3240" y="1044"/>
                  </a:lnTo>
                  <a:lnTo>
                    <a:pt x="3380" y="1020"/>
                  </a:lnTo>
                  <a:lnTo>
                    <a:pt x="3428" y="1016"/>
                  </a:lnTo>
                  <a:lnTo>
                    <a:pt x="3464" y="1008"/>
                  </a:lnTo>
                  <a:lnTo>
                    <a:pt x="3492" y="992"/>
                  </a:lnTo>
                  <a:lnTo>
                    <a:pt x="3512" y="980"/>
                  </a:lnTo>
                  <a:lnTo>
                    <a:pt x="3528" y="948"/>
                  </a:lnTo>
                  <a:lnTo>
                    <a:pt x="3536" y="936"/>
                  </a:lnTo>
                  <a:lnTo>
                    <a:pt x="3536" y="920"/>
                  </a:lnTo>
                  <a:lnTo>
                    <a:pt x="3524" y="896"/>
                  </a:lnTo>
                  <a:lnTo>
                    <a:pt x="3504" y="884"/>
                  </a:lnTo>
                  <a:lnTo>
                    <a:pt x="3480" y="864"/>
                  </a:lnTo>
                  <a:lnTo>
                    <a:pt x="3420" y="840"/>
                  </a:lnTo>
                  <a:lnTo>
                    <a:pt x="3360" y="820"/>
                  </a:lnTo>
                  <a:lnTo>
                    <a:pt x="3408" y="828"/>
                  </a:lnTo>
                  <a:lnTo>
                    <a:pt x="3476" y="832"/>
                  </a:lnTo>
                  <a:lnTo>
                    <a:pt x="3536" y="860"/>
                  </a:lnTo>
                  <a:lnTo>
                    <a:pt x="3560" y="876"/>
                  </a:lnTo>
                  <a:lnTo>
                    <a:pt x="3576" y="896"/>
                  </a:lnTo>
                  <a:lnTo>
                    <a:pt x="3576" y="888"/>
                  </a:lnTo>
                  <a:lnTo>
                    <a:pt x="3560" y="872"/>
                  </a:lnTo>
                  <a:lnTo>
                    <a:pt x="3536" y="852"/>
                  </a:lnTo>
                  <a:lnTo>
                    <a:pt x="3576" y="860"/>
                  </a:lnTo>
                  <a:lnTo>
                    <a:pt x="3576" y="852"/>
                  </a:lnTo>
                  <a:lnTo>
                    <a:pt x="3524" y="848"/>
                  </a:lnTo>
                  <a:lnTo>
                    <a:pt x="3464" y="828"/>
                  </a:lnTo>
                  <a:lnTo>
                    <a:pt x="3408" y="820"/>
                  </a:lnTo>
                  <a:lnTo>
                    <a:pt x="3336" y="816"/>
                  </a:lnTo>
                  <a:lnTo>
                    <a:pt x="3252" y="804"/>
                  </a:lnTo>
                  <a:lnTo>
                    <a:pt x="3172" y="792"/>
                  </a:lnTo>
                  <a:lnTo>
                    <a:pt x="3076" y="784"/>
                  </a:lnTo>
                  <a:lnTo>
                    <a:pt x="3028" y="772"/>
                  </a:lnTo>
                  <a:lnTo>
                    <a:pt x="2936" y="736"/>
                  </a:lnTo>
                  <a:lnTo>
                    <a:pt x="2888" y="708"/>
                  </a:lnTo>
                  <a:lnTo>
                    <a:pt x="2848" y="688"/>
                  </a:lnTo>
                  <a:lnTo>
                    <a:pt x="2816" y="652"/>
                  </a:lnTo>
                  <a:lnTo>
                    <a:pt x="2808" y="640"/>
                  </a:lnTo>
                  <a:lnTo>
                    <a:pt x="2808" y="624"/>
                  </a:lnTo>
                  <a:lnTo>
                    <a:pt x="2808" y="604"/>
                  </a:lnTo>
                  <a:lnTo>
                    <a:pt x="2824" y="580"/>
                  </a:lnTo>
                  <a:lnTo>
                    <a:pt x="2840" y="564"/>
                  </a:lnTo>
                  <a:lnTo>
                    <a:pt x="2864" y="532"/>
                  </a:lnTo>
                  <a:lnTo>
                    <a:pt x="2908" y="508"/>
                  </a:lnTo>
                  <a:lnTo>
                    <a:pt x="2960" y="488"/>
                  </a:lnTo>
                  <a:lnTo>
                    <a:pt x="3028" y="472"/>
                  </a:lnTo>
                  <a:lnTo>
                    <a:pt x="3132" y="460"/>
                  </a:lnTo>
                  <a:lnTo>
                    <a:pt x="3056" y="472"/>
                  </a:lnTo>
                  <a:lnTo>
                    <a:pt x="3004" y="488"/>
                  </a:lnTo>
                  <a:lnTo>
                    <a:pt x="2956" y="508"/>
                  </a:lnTo>
                  <a:lnTo>
                    <a:pt x="2924" y="532"/>
                  </a:lnTo>
                  <a:lnTo>
                    <a:pt x="2884" y="568"/>
                  </a:lnTo>
                  <a:lnTo>
                    <a:pt x="2872" y="580"/>
                  </a:lnTo>
                  <a:lnTo>
                    <a:pt x="2860" y="612"/>
                  </a:lnTo>
                  <a:lnTo>
                    <a:pt x="2864" y="640"/>
                  </a:lnTo>
                  <a:lnTo>
                    <a:pt x="2884" y="664"/>
                  </a:lnTo>
                  <a:lnTo>
                    <a:pt x="2908" y="688"/>
                  </a:lnTo>
                  <a:lnTo>
                    <a:pt x="2968" y="720"/>
                  </a:lnTo>
                  <a:lnTo>
                    <a:pt x="3020" y="736"/>
                  </a:lnTo>
                  <a:lnTo>
                    <a:pt x="3052" y="744"/>
                  </a:lnTo>
                  <a:lnTo>
                    <a:pt x="3160" y="772"/>
                  </a:lnTo>
                  <a:lnTo>
                    <a:pt x="3264" y="796"/>
                  </a:lnTo>
                  <a:lnTo>
                    <a:pt x="3348" y="808"/>
                  </a:lnTo>
                  <a:lnTo>
                    <a:pt x="3420" y="816"/>
                  </a:lnTo>
                  <a:lnTo>
                    <a:pt x="3524" y="816"/>
                  </a:lnTo>
                  <a:lnTo>
                    <a:pt x="3560" y="808"/>
                  </a:lnTo>
                  <a:lnTo>
                    <a:pt x="3576" y="820"/>
                  </a:lnTo>
                  <a:lnTo>
                    <a:pt x="3576" y="816"/>
                  </a:lnTo>
                  <a:lnTo>
                    <a:pt x="3560" y="804"/>
                  </a:lnTo>
                  <a:lnTo>
                    <a:pt x="3536" y="780"/>
                  </a:lnTo>
                  <a:lnTo>
                    <a:pt x="3536" y="760"/>
                  </a:lnTo>
                  <a:lnTo>
                    <a:pt x="3548" y="748"/>
                  </a:lnTo>
                  <a:lnTo>
                    <a:pt x="3572" y="736"/>
                  </a:lnTo>
                  <a:lnTo>
                    <a:pt x="3576" y="736"/>
                  </a:lnTo>
                  <a:lnTo>
                    <a:pt x="3576" y="732"/>
                  </a:lnTo>
                  <a:lnTo>
                    <a:pt x="3572" y="732"/>
                  </a:lnTo>
                  <a:lnTo>
                    <a:pt x="3476" y="712"/>
                  </a:lnTo>
                  <a:lnTo>
                    <a:pt x="3408" y="696"/>
                  </a:lnTo>
                  <a:lnTo>
                    <a:pt x="3368" y="672"/>
                  </a:lnTo>
                  <a:lnTo>
                    <a:pt x="3348" y="648"/>
                  </a:lnTo>
                  <a:lnTo>
                    <a:pt x="3344" y="616"/>
                  </a:lnTo>
                  <a:lnTo>
                    <a:pt x="3344" y="612"/>
                  </a:lnTo>
                  <a:lnTo>
                    <a:pt x="3356" y="588"/>
                  </a:lnTo>
                  <a:lnTo>
                    <a:pt x="3380" y="568"/>
                  </a:lnTo>
                  <a:lnTo>
                    <a:pt x="3408" y="548"/>
                  </a:lnTo>
                  <a:lnTo>
                    <a:pt x="3440" y="532"/>
                  </a:lnTo>
                  <a:lnTo>
                    <a:pt x="3512" y="512"/>
                  </a:lnTo>
                  <a:lnTo>
                    <a:pt x="3576" y="500"/>
                  </a:lnTo>
                  <a:lnTo>
                    <a:pt x="3576" y="496"/>
                  </a:lnTo>
                  <a:lnTo>
                    <a:pt x="3504" y="508"/>
                  </a:lnTo>
                  <a:lnTo>
                    <a:pt x="3432" y="532"/>
                  </a:lnTo>
                  <a:lnTo>
                    <a:pt x="3404" y="544"/>
                  </a:lnTo>
                  <a:lnTo>
                    <a:pt x="3372" y="564"/>
                  </a:lnTo>
                  <a:lnTo>
                    <a:pt x="3356" y="580"/>
                  </a:lnTo>
                  <a:lnTo>
                    <a:pt x="3336" y="604"/>
                  </a:lnTo>
                  <a:lnTo>
                    <a:pt x="3336" y="616"/>
                  </a:lnTo>
                  <a:lnTo>
                    <a:pt x="3336" y="628"/>
                  </a:lnTo>
                  <a:lnTo>
                    <a:pt x="3344" y="648"/>
                  </a:lnTo>
                  <a:lnTo>
                    <a:pt x="3360" y="672"/>
                  </a:lnTo>
                  <a:lnTo>
                    <a:pt x="3404" y="696"/>
                  </a:lnTo>
                  <a:lnTo>
                    <a:pt x="3464" y="712"/>
                  </a:lnTo>
                  <a:lnTo>
                    <a:pt x="3560" y="736"/>
                  </a:lnTo>
                  <a:lnTo>
                    <a:pt x="3540" y="744"/>
                  </a:lnTo>
                  <a:lnTo>
                    <a:pt x="3528" y="756"/>
                  </a:lnTo>
                  <a:lnTo>
                    <a:pt x="3528" y="768"/>
                  </a:lnTo>
                  <a:lnTo>
                    <a:pt x="3464" y="760"/>
                  </a:lnTo>
                  <a:lnTo>
                    <a:pt x="3312" y="744"/>
                  </a:lnTo>
                  <a:lnTo>
                    <a:pt x="3232" y="724"/>
                  </a:lnTo>
                  <a:lnTo>
                    <a:pt x="3168" y="700"/>
                  </a:lnTo>
                  <a:lnTo>
                    <a:pt x="3136" y="688"/>
                  </a:lnTo>
                  <a:lnTo>
                    <a:pt x="3112" y="672"/>
                  </a:lnTo>
                  <a:lnTo>
                    <a:pt x="3100" y="652"/>
                  </a:lnTo>
                  <a:lnTo>
                    <a:pt x="3088" y="636"/>
                  </a:lnTo>
                  <a:lnTo>
                    <a:pt x="3088" y="624"/>
                  </a:lnTo>
                  <a:lnTo>
                    <a:pt x="3096" y="604"/>
                  </a:lnTo>
                  <a:lnTo>
                    <a:pt x="3108" y="588"/>
                  </a:lnTo>
                  <a:lnTo>
                    <a:pt x="3144" y="548"/>
                  </a:lnTo>
                  <a:lnTo>
                    <a:pt x="3172" y="532"/>
                  </a:lnTo>
                  <a:lnTo>
                    <a:pt x="3216" y="520"/>
                  </a:lnTo>
                  <a:lnTo>
                    <a:pt x="3264" y="500"/>
                  </a:lnTo>
                  <a:lnTo>
                    <a:pt x="3324" y="488"/>
                  </a:lnTo>
                  <a:lnTo>
                    <a:pt x="3396" y="476"/>
                  </a:lnTo>
                  <a:lnTo>
                    <a:pt x="3480" y="464"/>
                  </a:lnTo>
                  <a:lnTo>
                    <a:pt x="3576" y="460"/>
                  </a:lnTo>
                  <a:lnTo>
                    <a:pt x="3576" y="452"/>
                  </a:lnTo>
                  <a:lnTo>
                    <a:pt x="3480" y="464"/>
                  </a:lnTo>
                  <a:lnTo>
                    <a:pt x="3396" y="472"/>
                  </a:lnTo>
                  <a:lnTo>
                    <a:pt x="3324" y="484"/>
                  </a:lnTo>
                  <a:lnTo>
                    <a:pt x="3256" y="496"/>
                  </a:lnTo>
                  <a:lnTo>
                    <a:pt x="3208" y="512"/>
                  </a:lnTo>
                  <a:lnTo>
                    <a:pt x="3172" y="532"/>
                  </a:lnTo>
                  <a:lnTo>
                    <a:pt x="3144" y="548"/>
                  </a:lnTo>
                  <a:lnTo>
                    <a:pt x="3120" y="568"/>
                  </a:lnTo>
                  <a:lnTo>
                    <a:pt x="3100" y="588"/>
                  </a:lnTo>
                  <a:lnTo>
                    <a:pt x="3088" y="604"/>
                  </a:lnTo>
                  <a:lnTo>
                    <a:pt x="3088" y="624"/>
                  </a:lnTo>
                  <a:lnTo>
                    <a:pt x="3088" y="636"/>
                  </a:lnTo>
                  <a:lnTo>
                    <a:pt x="3088" y="652"/>
                  </a:lnTo>
                  <a:lnTo>
                    <a:pt x="3100" y="664"/>
                  </a:lnTo>
                  <a:lnTo>
                    <a:pt x="3136" y="696"/>
                  </a:lnTo>
                  <a:lnTo>
                    <a:pt x="3184" y="712"/>
                  </a:lnTo>
                  <a:lnTo>
                    <a:pt x="3244" y="732"/>
                  </a:lnTo>
                  <a:lnTo>
                    <a:pt x="3380" y="756"/>
                  </a:lnTo>
                  <a:lnTo>
                    <a:pt x="3480" y="768"/>
                  </a:lnTo>
                  <a:lnTo>
                    <a:pt x="3372" y="760"/>
                  </a:lnTo>
                  <a:lnTo>
                    <a:pt x="3304" y="748"/>
                  </a:lnTo>
                  <a:lnTo>
                    <a:pt x="3240" y="736"/>
                  </a:lnTo>
                  <a:lnTo>
                    <a:pt x="3180" y="720"/>
                  </a:lnTo>
                  <a:lnTo>
                    <a:pt x="3120" y="700"/>
                  </a:lnTo>
                  <a:lnTo>
                    <a:pt x="3076" y="664"/>
                  </a:lnTo>
                  <a:lnTo>
                    <a:pt x="3056" y="648"/>
                  </a:lnTo>
                  <a:lnTo>
                    <a:pt x="3044" y="624"/>
                  </a:lnTo>
                  <a:lnTo>
                    <a:pt x="3044" y="612"/>
                  </a:lnTo>
                  <a:lnTo>
                    <a:pt x="3052" y="592"/>
                  </a:lnTo>
                  <a:lnTo>
                    <a:pt x="3056" y="576"/>
                  </a:lnTo>
                  <a:lnTo>
                    <a:pt x="3084" y="556"/>
                  </a:lnTo>
                  <a:lnTo>
                    <a:pt x="3120" y="524"/>
                  </a:lnTo>
                  <a:lnTo>
                    <a:pt x="3180" y="508"/>
                  </a:lnTo>
                  <a:lnTo>
                    <a:pt x="3264" y="488"/>
                  </a:lnTo>
                  <a:lnTo>
                    <a:pt x="3380" y="472"/>
                  </a:lnTo>
                  <a:lnTo>
                    <a:pt x="3576" y="440"/>
                  </a:lnTo>
                  <a:lnTo>
                    <a:pt x="3576" y="436"/>
                  </a:lnTo>
                  <a:lnTo>
                    <a:pt x="3380" y="464"/>
                  </a:lnTo>
                  <a:lnTo>
                    <a:pt x="3264" y="484"/>
                  </a:lnTo>
                  <a:lnTo>
                    <a:pt x="3172" y="500"/>
                  </a:lnTo>
                  <a:lnTo>
                    <a:pt x="3112" y="524"/>
                  </a:lnTo>
                  <a:lnTo>
                    <a:pt x="3076" y="548"/>
                  </a:lnTo>
                  <a:lnTo>
                    <a:pt x="3052" y="576"/>
                  </a:lnTo>
                  <a:lnTo>
                    <a:pt x="3044" y="592"/>
                  </a:lnTo>
                  <a:lnTo>
                    <a:pt x="3044" y="612"/>
                  </a:lnTo>
                  <a:lnTo>
                    <a:pt x="3044" y="628"/>
                  </a:lnTo>
                  <a:lnTo>
                    <a:pt x="3056" y="652"/>
                  </a:lnTo>
                  <a:lnTo>
                    <a:pt x="3084" y="676"/>
                  </a:lnTo>
                  <a:lnTo>
                    <a:pt x="3108" y="696"/>
                  </a:lnTo>
                  <a:lnTo>
                    <a:pt x="3144" y="708"/>
                  </a:lnTo>
                  <a:lnTo>
                    <a:pt x="3216" y="736"/>
                  </a:lnTo>
                  <a:lnTo>
                    <a:pt x="3300" y="756"/>
                  </a:lnTo>
                  <a:lnTo>
                    <a:pt x="3380" y="768"/>
                  </a:lnTo>
                  <a:lnTo>
                    <a:pt x="3452" y="772"/>
                  </a:lnTo>
                  <a:lnTo>
                    <a:pt x="3528" y="772"/>
                  </a:lnTo>
                  <a:lnTo>
                    <a:pt x="3540" y="784"/>
                  </a:lnTo>
                  <a:lnTo>
                    <a:pt x="3444" y="784"/>
                  </a:lnTo>
                  <a:lnTo>
                    <a:pt x="3276" y="768"/>
                  </a:lnTo>
                  <a:lnTo>
                    <a:pt x="3184" y="748"/>
                  </a:lnTo>
                  <a:lnTo>
                    <a:pt x="3100" y="732"/>
                  </a:lnTo>
                  <a:lnTo>
                    <a:pt x="3028" y="700"/>
                  </a:lnTo>
                  <a:lnTo>
                    <a:pt x="2996" y="696"/>
                  </a:lnTo>
                  <a:lnTo>
                    <a:pt x="2980" y="676"/>
                  </a:lnTo>
                  <a:lnTo>
                    <a:pt x="2960" y="652"/>
                  </a:lnTo>
                  <a:lnTo>
                    <a:pt x="2948" y="628"/>
                  </a:lnTo>
                  <a:lnTo>
                    <a:pt x="2944" y="600"/>
                  </a:lnTo>
                  <a:lnTo>
                    <a:pt x="2956" y="580"/>
                  </a:lnTo>
                  <a:lnTo>
                    <a:pt x="2968" y="564"/>
                  </a:lnTo>
                  <a:lnTo>
                    <a:pt x="2992" y="544"/>
                  </a:lnTo>
                  <a:lnTo>
                    <a:pt x="3028" y="532"/>
                  </a:lnTo>
                  <a:lnTo>
                    <a:pt x="3044" y="520"/>
                  </a:lnTo>
                  <a:lnTo>
                    <a:pt x="3100" y="500"/>
                  </a:lnTo>
                  <a:lnTo>
                    <a:pt x="3184" y="476"/>
                  </a:lnTo>
                  <a:lnTo>
                    <a:pt x="3304" y="452"/>
                  </a:lnTo>
                  <a:lnTo>
                    <a:pt x="3324" y="452"/>
                  </a:lnTo>
                  <a:lnTo>
                    <a:pt x="3420" y="440"/>
                  </a:lnTo>
                  <a:lnTo>
                    <a:pt x="3500" y="428"/>
                  </a:lnTo>
                  <a:lnTo>
                    <a:pt x="3576" y="416"/>
                  </a:lnTo>
                  <a:lnTo>
                    <a:pt x="3576" y="412"/>
                  </a:lnTo>
                  <a:lnTo>
                    <a:pt x="3468" y="428"/>
                  </a:lnTo>
                  <a:lnTo>
                    <a:pt x="3368" y="440"/>
                  </a:lnTo>
                  <a:lnTo>
                    <a:pt x="3416" y="428"/>
                  </a:lnTo>
                  <a:lnTo>
                    <a:pt x="3432" y="416"/>
                  </a:lnTo>
                  <a:lnTo>
                    <a:pt x="3452" y="400"/>
                  </a:lnTo>
                  <a:lnTo>
                    <a:pt x="3444" y="400"/>
                  </a:lnTo>
                  <a:lnTo>
                    <a:pt x="3576" y="392"/>
                  </a:lnTo>
                  <a:lnTo>
                    <a:pt x="3576" y="388"/>
                  </a:lnTo>
                  <a:lnTo>
                    <a:pt x="3432" y="392"/>
                  </a:lnTo>
                  <a:lnTo>
                    <a:pt x="3304" y="392"/>
                  </a:lnTo>
                  <a:lnTo>
                    <a:pt x="3108" y="380"/>
                  </a:lnTo>
                  <a:lnTo>
                    <a:pt x="3100" y="376"/>
                  </a:lnTo>
                  <a:lnTo>
                    <a:pt x="3100" y="380"/>
                  </a:lnTo>
                  <a:lnTo>
                    <a:pt x="2980" y="364"/>
                  </a:lnTo>
                  <a:lnTo>
                    <a:pt x="2936" y="356"/>
                  </a:lnTo>
                  <a:lnTo>
                    <a:pt x="2912" y="352"/>
                  </a:lnTo>
                  <a:lnTo>
                    <a:pt x="2864" y="328"/>
                  </a:lnTo>
                  <a:lnTo>
                    <a:pt x="2848" y="316"/>
                  </a:lnTo>
                  <a:lnTo>
                    <a:pt x="2840" y="296"/>
                  </a:lnTo>
                  <a:lnTo>
                    <a:pt x="2836" y="292"/>
                  </a:lnTo>
                  <a:lnTo>
                    <a:pt x="2840" y="284"/>
                  </a:lnTo>
                  <a:lnTo>
                    <a:pt x="2848" y="264"/>
                  </a:lnTo>
                  <a:lnTo>
                    <a:pt x="2872" y="248"/>
                  </a:lnTo>
                  <a:lnTo>
                    <a:pt x="2924" y="228"/>
                  </a:lnTo>
                  <a:lnTo>
                    <a:pt x="2992" y="204"/>
                  </a:lnTo>
                  <a:lnTo>
                    <a:pt x="3084" y="188"/>
                  </a:lnTo>
                  <a:lnTo>
                    <a:pt x="3216" y="168"/>
                  </a:lnTo>
                  <a:lnTo>
                    <a:pt x="3220" y="168"/>
                  </a:lnTo>
                  <a:lnTo>
                    <a:pt x="3268" y="168"/>
                  </a:lnTo>
                  <a:lnTo>
                    <a:pt x="3324" y="168"/>
                  </a:lnTo>
                  <a:lnTo>
                    <a:pt x="3444" y="156"/>
                  </a:lnTo>
                  <a:lnTo>
                    <a:pt x="3456" y="164"/>
                  </a:lnTo>
                  <a:lnTo>
                    <a:pt x="3456" y="156"/>
                  </a:lnTo>
                  <a:lnTo>
                    <a:pt x="3540" y="144"/>
                  </a:lnTo>
                  <a:lnTo>
                    <a:pt x="3576" y="140"/>
                  </a:lnTo>
                  <a:lnTo>
                    <a:pt x="3576" y="132"/>
                  </a:lnTo>
                  <a:lnTo>
                    <a:pt x="3540" y="140"/>
                  </a:lnTo>
                  <a:lnTo>
                    <a:pt x="3456" y="128"/>
                  </a:lnTo>
                  <a:lnTo>
                    <a:pt x="3396" y="108"/>
                  </a:lnTo>
                  <a:lnTo>
                    <a:pt x="3380" y="96"/>
                  </a:lnTo>
                  <a:lnTo>
                    <a:pt x="3360"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2632" y="48"/>
              <a:ext cx="84" cy="36"/>
            </a:xfrm>
            <a:custGeom>
              <a:avLst/>
              <a:gdLst/>
              <a:ahLst/>
              <a:cxnLst>
                <a:cxn ang="0">
                  <a:pos x="0" y="0"/>
                </a:cxn>
                <a:cxn ang="0">
                  <a:pos x="56" y="0"/>
                </a:cxn>
                <a:cxn ang="0">
                  <a:pos x="68" y="20"/>
                </a:cxn>
                <a:cxn ang="0">
                  <a:pos x="84" y="36"/>
                </a:cxn>
                <a:cxn ang="0">
                  <a:pos x="36" y="20"/>
                </a:cxn>
                <a:cxn ang="0">
                  <a:pos x="0" y="0"/>
                </a:cxn>
              </a:cxnLst>
              <a:rect l="0" t="0" r="0" b="0"/>
              <a:pathLst>
                <a:path w="84" h="36">
                  <a:moveTo>
                    <a:pt x="0" y="0"/>
                  </a:moveTo>
                  <a:lnTo>
                    <a:pt x="56" y="0"/>
                  </a:lnTo>
                  <a:lnTo>
                    <a:pt x="68" y="20"/>
                  </a:lnTo>
                  <a:lnTo>
                    <a:pt x="84" y="36"/>
                  </a:lnTo>
                  <a:lnTo>
                    <a:pt x="36" y="2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4904" y="884"/>
              <a:ext cx="104" cy="84"/>
            </a:xfrm>
            <a:custGeom>
              <a:avLst/>
              <a:gdLst/>
              <a:ahLst/>
              <a:cxnLst>
                <a:cxn ang="0">
                  <a:pos x="36" y="12"/>
                </a:cxn>
                <a:cxn ang="0">
                  <a:pos x="36" y="0"/>
                </a:cxn>
                <a:cxn ang="0">
                  <a:pos x="68" y="4"/>
                </a:cxn>
                <a:cxn ang="0">
                  <a:pos x="92" y="16"/>
                </a:cxn>
                <a:cxn ang="0">
                  <a:pos x="104" y="28"/>
                </a:cxn>
                <a:cxn ang="0">
                  <a:pos x="104" y="40"/>
                </a:cxn>
                <a:cxn ang="0">
                  <a:pos x="100" y="60"/>
                </a:cxn>
                <a:cxn ang="0">
                  <a:pos x="100" y="64"/>
                </a:cxn>
                <a:cxn ang="0">
                  <a:pos x="80" y="72"/>
                </a:cxn>
                <a:cxn ang="0">
                  <a:pos x="56" y="84"/>
                </a:cxn>
                <a:cxn ang="0">
                  <a:pos x="0" y="84"/>
                </a:cxn>
                <a:cxn ang="0">
                  <a:pos x="20" y="64"/>
                </a:cxn>
                <a:cxn ang="0">
                  <a:pos x="32" y="40"/>
                </a:cxn>
                <a:cxn ang="0">
                  <a:pos x="36" y="12"/>
                </a:cxn>
              </a:cxnLst>
              <a:rect l="0" t="0" r="0" b="0"/>
              <a:pathLst>
                <a:path w="104" h="84">
                  <a:moveTo>
                    <a:pt x="36" y="12"/>
                  </a:moveTo>
                  <a:lnTo>
                    <a:pt x="36" y="0"/>
                  </a:lnTo>
                  <a:lnTo>
                    <a:pt x="68" y="4"/>
                  </a:lnTo>
                  <a:lnTo>
                    <a:pt x="92" y="16"/>
                  </a:lnTo>
                  <a:lnTo>
                    <a:pt x="104" y="28"/>
                  </a:lnTo>
                  <a:lnTo>
                    <a:pt x="104" y="40"/>
                  </a:lnTo>
                  <a:lnTo>
                    <a:pt x="100" y="60"/>
                  </a:lnTo>
                  <a:lnTo>
                    <a:pt x="100" y="64"/>
                  </a:lnTo>
                  <a:lnTo>
                    <a:pt x="80" y="72"/>
                  </a:lnTo>
                  <a:lnTo>
                    <a:pt x="56" y="84"/>
                  </a:lnTo>
                  <a:lnTo>
                    <a:pt x="0" y="84"/>
                  </a:lnTo>
                  <a:lnTo>
                    <a:pt x="20" y="64"/>
                  </a:lnTo>
                  <a:lnTo>
                    <a:pt x="32" y="40"/>
                  </a:lnTo>
                  <a:lnTo>
                    <a:pt x="36" y="1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4828" y="864"/>
              <a:ext cx="248" cy="132"/>
            </a:xfrm>
            <a:custGeom>
              <a:avLst/>
              <a:gdLst/>
              <a:ahLst/>
              <a:cxnLst>
                <a:cxn ang="0">
                  <a:pos x="48" y="116"/>
                </a:cxn>
                <a:cxn ang="0">
                  <a:pos x="72" y="108"/>
                </a:cxn>
                <a:cxn ang="0">
                  <a:pos x="124" y="104"/>
                </a:cxn>
                <a:cxn ang="0">
                  <a:pos x="164" y="96"/>
                </a:cxn>
                <a:cxn ang="0">
                  <a:pos x="176" y="84"/>
                </a:cxn>
                <a:cxn ang="0">
                  <a:pos x="180" y="80"/>
                </a:cxn>
                <a:cxn ang="0">
                  <a:pos x="188" y="60"/>
                </a:cxn>
                <a:cxn ang="0">
                  <a:pos x="188" y="48"/>
                </a:cxn>
                <a:cxn ang="0">
                  <a:pos x="168" y="32"/>
                </a:cxn>
                <a:cxn ang="0">
                  <a:pos x="148" y="20"/>
                </a:cxn>
                <a:cxn ang="0">
                  <a:pos x="112" y="12"/>
                </a:cxn>
                <a:cxn ang="0">
                  <a:pos x="112" y="0"/>
                </a:cxn>
                <a:cxn ang="0">
                  <a:pos x="168" y="0"/>
                </a:cxn>
                <a:cxn ang="0">
                  <a:pos x="204" y="12"/>
                </a:cxn>
                <a:cxn ang="0">
                  <a:pos x="236" y="24"/>
                </a:cxn>
                <a:cxn ang="0">
                  <a:pos x="248" y="44"/>
                </a:cxn>
                <a:cxn ang="0">
                  <a:pos x="248" y="60"/>
                </a:cxn>
                <a:cxn ang="0">
                  <a:pos x="240" y="72"/>
                </a:cxn>
                <a:cxn ang="0">
                  <a:pos x="236" y="84"/>
                </a:cxn>
                <a:cxn ang="0">
                  <a:pos x="224" y="96"/>
                </a:cxn>
                <a:cxn ang="0">
                  <a:pos x="200" y="108"/>
                </a:cxn>
                <a:cxn ang="0">
                  <a:pos x="164" y="120"/>
                </a:cxn>
                <a:cxn ang="0">
                  <a:pos x="112" y="128"/>
                </a:cxn>
                <a:cxn ang="0">
                  <a:pos x="52" y="132"/>
                </a:cxn>
                <a:cxn ang="0">
                  <a:pos x="0" y="132"/>
                </a:cxn>
                <a:cxn ang="0">
                  <a:pos x="48" y="116"/>
                </a:cxn>
              </a:cxnLst>
              <a:rect l="0" t="0" r="0" b="0"/>
              <a:pathLst>
                <a:path w="248" h="132">
                  <a:moveTo>
                    <a:pt x="48" y="116"/>
                  </a:moveTo>
                  <a:lnTo>
                    <a:pt x="72" y="108"/>
                  </a:lnTo>
                  <a:lnTo>
                    <a:pt x="124" y="104"/>
                  </a:lnTo>
                  <a:lnTo>
                    <a:pt x="164" y="96"/>
                  </a:lnTo>
                  <a:lnTo>
                    <a:pt x="176" y="84"/>
                  </a:lnTo>
                  <a:lnTo>
                    <a:pt x="180" y="80"/>
                  </a:lnTo>
                  <a:lnTo>
                    <a:pt x="188" y="60"/>
                  </a:lnTo>
                  <a:lnTo>
                    <a:pt x="188" y="48"/>
                  </a:lnTo>
                  <a:lnTo>
                    <a:pt x="168" y="32"/>
                  </a:lnTo>
                  <a:lnTo>
                    <a:pt x="148" y="20"/>
                  </a:lnTo>
                  <a:lnTo>
                    <a:pt x="112" y="12"/>
                  </a:lnTo>
                  <a:lnTo>
                    <a:pt x="112" y="0"/>
                  </a:lnTo>
                  <a:lnTo>
                    <a:pt x="168" y="0"/>
                  </a:lnTo>
                  <a:lnTo>
                    <a:pt x="204" y="12"/>
                  </a:lnTo>
                  <a:lnTo>
                    <a:pt x="236" y="24"/>
                  </a:lnTo>
                  <a:lnTo>
                    <a:pt x="248" y="44"/>
                  </a:lnTo>
                  <a:lnTo>
                    <a:pt x="248" y="60"/>
                  </a:lnTo>
                  <a:lnTo>
                    <a:pt x="240" y="72"/>
                  </a:lnTo>
                  <a:lnTo>
                    <a:pt x="236" y="84"/>
                  </a:lnTo>
                  <a:lnTo>
                    <a:pt x="224" y="96"/>
                  </a:lnTo>
                  <a:lnTo>
                    <a:pt x="200" y="108"/>
                  </a:lnTo>
                  <a:lnTo>
                    <a:pt x="164" y="120"/>
                  </a:lnTo>
                  <a:lnTo>
                    <a:pt x="112" y="128"/>
                  </a:lnTo>
                  <a:lnTo>
                    <a:pt x="52" y="132"/>
                  </a:lnTo>
                  <a:lnTo>
                    <a:pt x="0" y="132"/>
                  </a:lnTo>
                  <a:lnTo>
                    <a:pt x="48"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4772" y="1056"/>
              <a:ext cx="128" cy="176"/>
            </a:xfrm>
            <a:custGeom>
              <a:avLst/>
              <a:gdLst/>
              <a:ahLst/>
              <a:cxnLst>
                <a:cxn ang="0">
                  <a:pos x="0" y="116"/>
                </a:cxn>
                <a:cxn ang="0">
                  <a:pos x="0" y="100"/>
                </a:cxn>
                <a:cxn ang="0">
                  <a:pos x="8" y="68"/>
                </a:cxn>
                <a:cxn ang="0">
                  <a:pos x="32" y="44"/>
                </a:cxn>
                <a:cxn ang="0">
                  <a:pos x="56" y="24"/>
                </a:cxn>
                <a:cxn ang="0">
                  <a:pos x="84" y="12"/>
                </a:cxn>
                <a:cxn ang="0">
                  <a:pos x="128" y="0"/>
                </a:cxn>
                <a:cxn ang="0">
                  <a:pos x="84" y="32"/>
                </a:cxn>
                <a:cxn ang="0">
                  <a:pos x="60" y="56"/>
                </a:cxn>
                <a:cxn ang="0">
                  <a:pos x="36" y="88"/>
                </a:cxn>
                <a:cxn ang="0">
                  <a:pos x="36" y="112"/>
                </a:cxn>
                <a:cxn ang="0">
                  <a:pos x="48" y="140"/>
                </a:cxn>
                <a:cxn ang="0">
                  <a:pos x="68" y="160"/>
                </a:cxn>
                <a:cxn ang="0">
                  <a:pos x="84" y="176"/>
                </a:cxn>
                <a:cxn ang="0">
                  <a:pos x="36" y="148"/>
                </a:cxn>
                <a:cxn ang="0">
                  <a:pos x="0" y="116"/>
                </a:cxn>
              </a:cxnLst>
              <a:rect l="0" t="0" r="0" b="0"/>
              <a:pathLst>
                <a:path w="128" h="176">
                  <a:moveTo>
                    <a:pt x="0" y="116"/>
                  </a:moveTo>
                  <a:lnTo>
                    <a:pt x="0" y="100"/>
                  </a:lnTo>
                  <a:lnTo>
                    <a:pt x="8" y="68"/>
                  </a:lnTo>
                  <a:lnTo>
                    <a:pt x="32" y="44"/>
                  </a:lnTo>
                  <a:lnTo>
                    <a:pt x="56" y="24"/>
                  </a:lnTo>
                  <a:lnTo>
                    <a:pt x="84" y="12"/>
                  </a:lnTo>
                  <a:lnTo>
                    <a:pt x="128" y="0"/>
                  </a:lnTo>
                  <a:lnTo>
                    <a:pt x="84" y="32"/>
                  </a:lnTo>
                  <a:lnTo>
                    <a:pt x="60" y="56"/>
                  </a:lnTo>
                  <a:lnTo>
                    <a:pt x="36" y="88"/>
                  </a:lnTo>
                  <a:lnTo>
                    <a:pt x="36" y="112"/>
                  </a:lnTo>
                  <a:lnTo>
                    <a:pt x="48" y="140"/>
                  </a:lnTo>
                  <a:lnTo>
                    <a:pt x="68" y="160"/>
                  </a:lnTo>
                  <a:lnTo>
                    <a:pt x="84" y="176"/>
                  </a:lnTo>
                  <a:lnTo>
                    <a:pt x="36" y="148"/>
                  </a:lnTo>
                  <a:lnTo>
                    <a:pt x="0"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9" name="図形 28"/>
            <p:cNvSpPr>
              <a:spLocks/>
            </p:cNvSpPr>
            <p:nvPr/>
          </p:nvSpPr>
          <p:spPr bwMode="auto">
            <a:xfrm>
              <a:off x="4816" y="820"/>
              <a:ext cx="532" cy="492"/>
            </a:xfrm>
            <a:custGeom>
              <a:avLst/>
              <a:gdLst/>
              <a:ahLst/>
              <a:cxnLst>
                <a:cxn ang="0">
                  <a:pos x="524" y="68"/>
                </a:cxn>
                <a:cxn ang="0">
                  <a:pos x="532" y="80"/>
                </a:cxn>
                <a:cxn ang="0">
                  <a:pos x="524" y="92"/>
                </a:cxn>
                <a:cxn ang="0">
                  <a:pos x="524" y="112"/>
                </a:cxn>
                <a:cxn ang="0">
                  <a:pos x="512" y="128"/>
                </a:cxn>
                <a:cxn ang="0">
                  <a:pos x="488" y="148"/>
                </a:cxn>
                <a:cxn ang="0">
                  <a:pos x="460" y="164"/>
                </a:cxn>
                <a:cxn ang="0">
                  <a:pos x="408" y="184"/>
                </a:cxn>
                <a:cxn ang="0">
                  <a:pos x="356" y="188"/>
                </a:cxn>
                <a:cxn ang="0">
                  <a:pos x="248" y="212"/>
                </a:cxn>
                <a:cxn ang="0">
                  <a:pos x="188" y="236"/>
                </a:cxn>
                <a:cxn ang="0">
                  <a:pos x="136" y="260"/>
                </a:cxn>
                <a:cxn ang="0">
                  <a:pos x="108" y="300"/>
                </a:cxn>
                <a:cxn ang="0">
                  <a:pos x="96" y="316"/>
                </a:cxn>
                <a:cxn ang="0">
                  <a:pos x="88" y="336"/>
                </a:cxn>
                <a:cxn ang="0">
                  <a:pos x="96" y="348"/>
                </a:cxn>
                <a:cxn ang="0">
                  <a:pos x="100" y="364"/>
                </a:cxn>
                <a:cxn ang="0">
                  <a:pos x="112" y="384"/>
                </a:cxn>
                <a:cxn ang="0">
                  <a:pos x="136" y="412"/>
                </a:cxn>
                <a:cxn ang="0">
                  <a:pos x="180" y="436"/>
                </a:cxn>
                <a:cxn ang="0">
                  <a:pos x="236" y="460"/>
                </a:cxn>
                <a:cxn ang="0">
                  <a:pos x="308" y="492"/>
                </a:cxn>
                <a:cxn ang="0">
                  <a:pos x="180" y="460"/>
                </a:cxn>
                <a:cxn ang="0">
                  <a:pos x="84" y="436"/>
                </a:cxn>
                <a:cxn ang="0">
                  <a:pos x="52" y="420"/>
                </a:cxn>
                <a:cxn ang="0">
                  <a:pos x="24" y="396"/>
                </a:cxn>
                <a:cxn ang="0">
                  <a:pos x="4" y="360"/>
                </a:cxn>
                <a:cxn ang="0">
                  <a:pos x="0" y="348"/>
                </a:cxn>
                <a:cxn ang="0">
                  <a:pos x="0" y="328"/>
                </a:cxn>
                <a:cxn ang="0">
                  <a:pos x="4" y="316"/>
                </a:cxn>
                <a:cxn ang="0">
                  <a:pos x="24" y="292"/>
                </a:cxn>
                <a:cxn ang="0">
                  <a:pos x="60" y="256"/>
                </a:cxn>
                <a:cxn ang="0">
                  <a:pos x="88" y="244"/>
                </a:cxn>
                <a:cxn ang="0">
                  <a:pos x="132" y="224"/>
                </a:cxn>
                <a:cxn ang="0">
                  <a:pos x="228" y="200"/>
                </a:cxn>
                <a:cxn ang="0">
                  <a:pos x="308" y="188"/>
                </a:cxn>
                <a:cxn ang="0">
                  <a:pos x="372" y="176"/>
                </a:cxn>
                <a:cxn ang="0">
                  <a:pos x="420" y="164"/>
                </a:cxn>
                <a:cxn ang="0">
                  <a:pos x="460" y="148"/>
                </a:cxn>
                <a:cxn ang="0">
                  <a:pos x="472" y="136"/>
                </a:cxn>
                <a:cxn ang="0">
                  <a:pos x="484" y="116"/>
                </a:cxn>
                <a:cxn ang="0">
                  <a:pos x="484" y="92"/>
                </a:cxn>
                <a:cxn ang="0">
                  <a:pos x="472" y="64"/>
                </a:cxn>
                <a:cxn ang="0">
                  <a:pos x="464" y="52"/>
                </a:cxn>
                <a:cxn ang="0">
                  <a:pos x="440" y="32"/>
                </a:cxn>
                <a:cxn ang="0">
                  <a:pos x="396" y="12"/>
                </a:cxn>
                <a:cxn ang="0">
                  <a:pos x="332" y="0"/>
                </a:cxn>
                <a:cxn ang="0">
                  <a:pos x="380" y="0"/>
                </a:cxn>
                <a:cxn ang="0">
                  <a:pos x="436" y="12"/>
                </a:cxn>
                <a:cxn ang="0">
                  <a:pos x="488" y="32"/>
                </a:cxn>
                <a:cxn ang="0">
                  <a:pos x="512" y="52"/>
                </a:cxn>
                <a:cxn ang="0">
                  <a:pos x="524" y="68"/>
                </a:cxn>
              </a:cxnLst>
              <a:rect l="0" t="0" r="0" b="0"/>
              <a:pathLst>
                <a:path w="532" h="492">
                  <a:moveTo>
                    <a:pt x="524" y="68"/>
                  </a:moveTo>
                  <a:lnTo>
                    <a:pt x="532" y="80"/>
                  </a:lnTo>
                  <a:lnTo>
                    <a:pt x="524" y="92"/>
                  </a:lnTo>
                  <a:lnTo>
                    <a:pt x="524" y="112"/>
                  </a:lnTo>
                  <a:lnTo>
                    <a:pt x="512" y="128"/>
                  </a:lnTo>
                  <a:lnTo>
                    <a:pt x="488" y="148"/>
                  </a:lnTo>
                  <a:lnTo>
                    <a:pt x="460" y="164"/>
                  </a:lnTo>
                  <a:lnTo>
                    <a:pt x="408" y="184"/>
                  </a:lnTo>
                  <a:lnTo>
                    <a:pt x="356" y="188"/>
                  </a:lnTo>
                  <a:lnTo>
                    <a:pt x="248" y="212"/>
                  </a:lnTo>
                  <a:lnTo>
                    <a:pt x="188" y="236"/>
                  </a:lnTo>
                  <a:lnTo>
                    <a:pt x="136" y="260"/>
                  </a:lnTo>
                  <a:lnTo>
                    <a:pt x="108" y="300"/>
                  </a:lnTo>
                  <a:lnTo>
                    <a:pt x="96" y="316"/>
                  </a:lnTo>
                  <a:lnTo>
                    <a:pt x="88" y="336"/>
                  </a:lnTo>
                  <a:lnTo>
                    <a:pt x="96" y="348"/>
                  </a:lnTo>
                  <a:lnTo>
                    <a:pt x="100" y="364"/>
                  </a:lnTo>
                  <a:lnTo>
                    <a:pt x="112" y="384"/>
                  </a:lnTo>
                  <a:lnTo>
                    <a:pt x="136" y="412"/>
                  </a:lnTo>
                  <a:lnTo>
                    <a:pt x="180" y="436"/>
                  </a:lnTo>
                  <a:lnTo>
                    <a:pt x="236" y="460"/>
                  </a:lnTo>
                  <a:lnTo>
                    <a:pt x="308" y="492"/>
                  </a:lnTo>
                  <a:lnTo>
                    <a:pt x="180" y="460"/>
                  </a:lnTo>
                  <a:lnTo>
                    <a:pt x="84" y="436"/>
                  </a:lnTo>
                  <a:lnTo>
                    <a:pt x="52" y="420"/>
                  </a:lnTo>
                  <a:lnTo>
                    <a:pt x="24" y="396"/>
                  </a:lnTo>
                  <a:lnTo>
                    <a:pt x="4" y="360"/>
                  </a:lnTo>
                  <a:lnTo>
                    <a:pt x="0" y="348"/>
                  </a:lnTo>
                  <a:lnTo>
                    <a:pt x="0" y="328"/>
                  </a:lnTo>
                  <a:lnTo>
                    <a:pt x="4" y="316"/>
                  </a:lnTo>
                  <a:lnTo>
                    <a:pt x="24" y="292"/>
                  </a:lnTo>
                  <a:lnTo>
                    <a:pt x="60" y="256"/>
                  </a:lnTo>
                  <a:lnTo>
                    <a:pt x="88" y="244"/>
                  </a:lnTo>
                  <a:lnTo>
                    <a:pt x="132" y="224"/>
                  </a:lnTo>
                  <a:lnTo>
                    <a:pt x="228" y="200"/>
                  </a:lnTo>
                  <a:lnTo>
                    <a:pt x="308" y="188"/>
                  </a:lnTo>
                  <a:lnTo>
                    <a:pt x="372" y="176"/>
                  </a:lnTo>
                  <a:lnTo>
                    <a:pt x="420" y="164"/>
                  </a:lnTo>
                  <a:lnTo>
                    <a:pt x="460" y="148"/>
                  </a:lnTo>
                  <a:lnTo>
                    <a:pt x="472" y="136"/>
                  </a:lnTo>
                  <a:lnTo>
                    <a:pt x="484" y="116"/>
                  </a:lnTo>
                  <a:lnTo>
                    <a:pt x="484" y="92"/>
                  </a:lnTo>
                  <a:lnTo>
                    <a:pt x="472" y="64"/>
                  </a:lnTo>
                  <a:lnTo>
                    <a:pt x="464" y="52"/>
                  </a:lnTo>
                  <a:lnTo>
                    <a:pt x="440" y="32"/>
                  </a:lnTo>
                  <a:lnTo>
                    <a:pt x="396" y="12"/>
                  </a:lnTo>
                  <a:lnTo>
                    <a:pt x="332" y="0"/>
                  </a:lnTo>
                  <a:lnTo>
                    <a:pt x="380" y="0"/>
                  </a:lnTo>
                  <a:lnTo>
                    <a:pt x="436" y="12"/>
                  </a:lnTo>
                  <a:lnTo>
                    <a:pt x="488" y="32"/>
                  </a:lnTo>
                  <a:lnTo>
                    <a:pt x="512" y="52"/>
                  </a:lnTo>
                  <a:lnTo>
                    <a:pt x="524"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4724" y="816"/>
              <a:ext cx="576" cy="352"/>
            </a:xfrm>
            <a:custGeom>
              <a:avLst/>
              <a:gdLst/>
              <a:ahLst/>
              <a:cxnLst>
                <a:cxn ang="0">
                  <a:pos x="576" y="96"/>
                </a:cxn>
                <a:cxn ang="0">
                  <a:pos x="564" y="140"/>
                </a:cxn>
                <a:cxn ang="0">
                  <a:pos x="512" y="168"/>
                </a:cxn>
                <a:cxn ang="0">
                  <a:pos x="400" y="188"/>
                </a:cxn>
                <a:cxn ang="0">
                  <a:pos x="224" y="228"/>
                </a:cxn>
                <a:cxn ang="0">
                  <a:pos x="192" y="236"/>
                </a:cxn>
                <a:cxn ang="0">
                  <a:pos x="108" y="260"/>
                </a:cxn>
                <a:cxn ang="0">
                  <a:pos x="56" y="308"/>
                </a:cxn>
                <a:cxn ang="0">
                  <a:pos x="44" y="352"/>
                </a:cxn>
                <a:cxn ang="0">
                  <a:pos x="20" y="284"/>
                </a:cxn>
                <a:cxn ang="0">
                  <a:pos x="56" y="248"/>
                </a:cxn>
                <a:cxn ang="0">
                  <a:pos x="132" y="216"/>
                </a:cxn>
                <a:cxn ang="0">
                  <a:pos x="356" y="176"/>
                </a:cxn>
                <a:cxn ang="0">
                  <a:pos x="460" y="152"/>
                </a:cxn>
                <a:cxn ang="0">
                  <a:pos x="496" y="120"/>
                </a:cxn>
                <a:cxn ang="0">
                  <a:pos x="500" y="92"/>
                </a:cxn>
                <a:cxn ang="0">
                  <a:pos x="484" y="60"/>
                </a:cxn>
                <a:cxn ang="0">
                  <a:pos x="400" y="24"/>
                </a:cxn>
                <a:cxn ang="0">
                  <a:pos x="260" y="16"/>
                </a:cxn>
                <a:cxn ang="0">
                  <a:pos x="212" y="32"/>
                </a:cxn>
                <a:cxn ang="0">
                  <a:pos x="344" y="24"/>
                </a:cxn>
                <a:cxn ang="0">
                  <a:pos x="440" y="44"/>
                </a:cxn>
                <a:cxn ang="0">
                  <a:pos x="488" y="80"/>
                </a:cxn>
                <a:cxn ang="0">
                  <a:pos x="500" y="104"/>
                </a:cxn>
                <a:cxn ang="0">
                  <a:pos x="484" y="132"/>
                </a:cxn>
                <a:cxn ang="0">
                  <a:pos x="416" y="164"/>
                </a:cxn>
                <a:cxn ang="0">
                  <a:pos x="228" y="188"/>
                </a:cxn>
                <a:cxn ang="0">
                  <a:pos x="92" y="224"/>
                </a:cxn>
                <a:cxn ang="0">
                  <a:pos x="32" y="252"/>
                </a:cxn>
                <a:cxn ang="0">
                  <a:pos x="8" y="304"/>
                </a:cxn>
                <a:cxn ang="0">
                  <a:pos x="12" y="248"/>
                </a:cxn>
                <a:cxn ang="0">
                  <a:pos x="60" y="204"/>
                </a:cxn>
                <a:cxn ang="0">
                  <a:pos x="156" y="188"/>
                </a:cxn>
                <a:cxn ang="0">
                  <a:pos x="272" y="176"/>
                </a:cxn>
                <a:cxn ang="0">
                  <a:pos x="328" y="144"/>
                </a:cxn>
                <a:cxn ang="0">
                  <a:pos x="352" y="120"/>
                </a:cxn>
                <a:cxn ang="0">
                  <a:pos x="352" y="84"/>
                </a:cxn>
                <a:cxn ang="0">
                  <a:pos x="308" y="56"/>
                </a:cxn>
                <a:cxn ang="0">
                  <a:pos x="216" y="44"/>
                </a:cxn>
                <a:cxn ang="0">
                  <a:pos x="304" y="0"/>
                </a:cxn>
                <a:cxn ang="0">
                  <a:pos x="440" y="12"/>
                </a:cxn>
                <a:cxn ang="0">
                  <a:pos x="520" y="36"/>
                </a:cxn>
                <a:cxn ang="0">
                  <a:pos x="556" y="68"/>
                </a:cxn>
              </a:cxnLst>
              <a:rect l="0" t="0" r="0" b="0"/>
              <a:pathLst>
                <a:path w="576" h="352">
                  <a:moveTo>
                    <a:pt x="556" y="68"/>
                  </a:moveTo>
                  <a:lnTo>
                    <a:pt x="576" y="96"/>
                  </a:lnTo>
                  <a:lnTo>
                    <a:pt x="568" y="120"/>
                  </a:lnTo>
                  <a:lnTo>
                    <a:pt x="564" y="140"/>
                  </a:lnTo>
                  <a:lnTo>
                    <a:pt x="544" y="152"/>
                  </a:lnTo>
                  <a:lnTo>
                    <a:pt x="512" y="168"/>
                  </a:lnTo>
                  <a:lnTo>
                    <a:pt x="464" y="180"/>
                  </a:lnTo>
                  <a:lnTo>
                    <a:pt x="400" y="188"/>
                  </a:lnTo>
                  <a:lnTo>
                    <a:pt x="320" y="200"/>
                  </a:lnTo>
                  <a:lnTo>
                    <a:pt x="224" y="228"/>
                  </a:lnTo>
                  <a:lnTo>
                    <a:pt x="216" y="228"/>
                  </a:lnTo>
                  <a:lnTo>
                    <a:pt x="192" y="236"/>
                  </a:lnTo>
                  <a:lnTo>
                    <a:pt x="144" y="248"/>
                  </a:lnTo>
                  <a:lnTo>
                    <a:pt x="108" y="260"/>
                  </a:lnTo>
                  <a:lnTo>
                    <a:pt x="72" y="284"/>
                  </a:lnTo>
                  <a:lnTo>
                    <a:pt x="56" y="308"/>
                  </a:lnTo>
                  <a:lnTo>
                    <a:pt x="44" y="332"/>
                  </a:lnTo>
                  <a:lnTo>
                    <a:pt x="44" y="352"/>
                  </a:lnTo>
                  <a:lnTo>
                    <a:pt x="12" y="308"/>
                  </a:lnTo>
                  <a:lnTo>
                    <a:pt x="20" y="284"/>
                  </a:lnTo>
                  <a:lnTo>
                    <a:pt x="32" y="260"/>
                  </a:lnTo>
                  <a:lnTo>
                    <a:pt x="56" y="248"/>
                  </a:lnTo>
                  <a:lnTo>
                    <a:pt x="92" y="228"/>
                  </a:lnTo>
                  <a:lnTo>
                    <a:pt x="132" y="216"/>
                  </a:lnTo>
                  <a:lnTo>
                    <a:pt x="236" y="192"/>
                  </a:lnTo>
                  <a:lnTo>
                    <a:pt x="356" y="176"/>
                  </a:lnTo>
                  <a:lnTo>
                    <a:pt x="416" y="168"/>
                  </a:lnTo>
                  <a:lnTo>
                    <a:pt x="460" y="152"/>
                  </a:lnTo>
                  <a:lnTo>
                    <a:pt x="484" y="140"/>
                  </a:lnTo>
                  <a:lnTo>
                    <a:pt x="496" y="120"/>
                  </a:lnTo>
                  <a:lnTo>
                    <a:pt x="508" y="104"/>
                  </a:lnTo>
                  <a:lnTo>
                    <a:pt x="500" y="92"/>
                  </a:lnTo>
                  <a:lnTo>
                    <a:pt x="496" y="72"/>
                  </a:lnTo>
                  <a:lnTo>
                    <a:pt x="484" y="60"/>
                  </a:lnTo>
                  <a:lnTo>
                    <a:pt x="448" y="36"/>
                  </a:lnTo>
                  <a:lnTo>
                    <a:pt x="400" y="24"/>
                  </a:lnTo>
                  <a:lnTo>
                    <a:pt x="352" y="16"/>
                  </a:lnTo>
                  <a:lnTo>
                    <a:pt x="260" y="16"/>
                  </a:lnTo>
                  <a:lnTo>
                    <a:pt x="212" y="24"/>
                  </a:lnTo>
                  <a:lnTo>
                    <a:pt x="212" y="32"/>
                  </a:lnTo>
                  <a:lnTo>
                    <a:pt x="252" y="24"/>
                  </a:lnTo>
                  <a:lnTo>
                    <a:pt x="344" y="24"/>
                  </a:lnTo>
                  <a:lnTo>
                    <a:pt x="392" y="32"/>
                  </a:lnTo>
                  <a:lnTo>
                    <a:pt x="440" y="44"/>
                  </a:lnTo>
                  <a:lnTo>
                    <a:pt x="476" y="60"/>
                  </a:lnTo>
                  <a:lnTo>
                    <a:pt x="488" y="80"/>
                  </a:lnTo>
                  <a:lnTo>
                    <a:pt x="500" y="92"/>
                  </a:lnTo>
                  <a:lnTo>
                    <a:pt x="500" y="104"/>
                  </a:lnTo>
                  <a:lnTo>
                    <a:pt x="496" y="120"/>
                  </a:lnTo>
                  <a:lnTo>
                    <a:pt x="484" y="132"/>
                  </a:lnTo>
                  <a:lnTo>
                    <a:pt x="452" y="152"/>
                  </a:lnTo>
                  <a:lnTo>
                    <a:pt x="416" y="164"/>
                  </a:lnTo>
                  <a:lnTo>
                    <a:pt x="356" y="176"/>
                  </a:lnTo>
                  <a:lnTo>
                    <a:pt x="228" y="188"/>
                  </a:lnTo>
                  <a:lnTo>
                    <a:pt x="132" y="212"/>
                  </a:lnTo>
                  <a:lnTo>
                    <a:pt x="92" y="224"/>
                  </a:lnTo>
                  <a:lnTo>
                    <a:pt x="56" y="240"/>
                  </a:lnTo>
                  <a:lnTo>
                    <a:pt x="32" y="252"/>
                  </a:lnTo>
                  <a:lnTo>
                    <a:pt x="20" y="272"/>
                  </a:lnTo>
                  <a:lnTo>
                    <a:pt x="8" y="304"/>
                  </a:lnTo>
                  <a:lnTo>
                    <a:pt x="0" y="276"/>
                  </a:lnTo>
                  <a:lnTo>
                    <a:pt x="12" y="248"/>
                  </a:lnTo>
                  <a:lnTo>
                    <a:pt x="32" y="224"/>
                  </a:lnTo>
                  <a:lnTo>
                    <a:pt x="60" y="204"/>
                  </a:lnTo>
                  <a:lnTo>
                    <a:pt x="96" y="188"/>
                  </a:lnTo>
                  <a:lnTo>
                    <a:pt x="156" y="188"/>
                  </a:lnTo>
                  <a:lnTo>
                    <a:pt x="224" y="180"/>
                  </a:lnTo>
                  <a:lnTo>
                    <a:pt x="272" y="176"/>
                  </a:lnTo>
                  <a:lnTo>
                    <a:pt x="304" y="164"/>
                  </a:lnTo>
                  <a:lnTo>
                    <a:pt x="328" y="144"/>
                  </a:lnTo>
                  <a:lnTo>
                    <a:pt x="344" y="132"/>
                  </a:lnTo>
                  <a:lnTo>
                    <a:pt x="352" y="120"/>
                  </a:lnTo>
                  <a:lnTo>
                    <a:pt x="356" y="108"/>
                  </a:lnTo>
                  <a:lnTo>
                    <a:pt x="352" y="84"/>
                  </a:lnTo>
                  <a:lnTo>
                    <a:pt x="340" y="72"/>
                  </a:lnTo>
                  <a:lnTo>
                    <a:pt x="308" y="56"/>
                  </a:lnTo>
                  <a:lnTo>
                    <a:pt x="272" y="44"/>
                  </a:lnTo>
                  <a:lnTo>
                    <a:pt x="216" y="44"/>
                  </a:lnTo>
                  <a:lnTo>
                    <a:pt x="204" y="4"/>
                  </a:lnTo>
                  <a:lnTo>
                    <a:pt x="304" y="0"/>
                  </a:lnTo>
                  <a:lnTo>
                    <a:pt x="380" y="0"/>
                  </a:lnTo>
                  <a:lnTo>
                    <a:pt x="440" y="12"/>
                  </a:lnTo>
                  <a:lnTo>
                    <a:pt x="488" y="24"/>
                  </a:lnTo>
                  <a:lnTo>
                    <a:pt x="520" y="36"/>
                  </a:lnTo>
                  <a:lnTo>
                    <a:pt x="544" y="56"/>
                  </a:lnTo>
                  <a:lnTo>
                    <a:pt x="556"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5232" y="848"/>
              <a:ext cx="292" cy="196"/>
            </a:xfrm>
            <a:custGeom>
              <a:avLst/>
              <a:gdLst/>
              <a:ahLst/>
              <a:cxnLst>
                <a:cxn ang="0">
                  <a:pos x="116" y="184"/>
                </a:cxn>
                <a:cxn ang="0">
                  <a:pos x="80" y="184"/>
                </a:cxn>
                <a:cxn ang="0">
                  <a:pos x="0" y="196"/>
                </a:cxn>
                <a:cxn ang="0">
                  <a:pos x="12" y="192"/>
                </a:cxn>
                <a:cxn ang="0">
                  <a:pos x="36" y="180"/>
                </a:cxn>
                <a:cxn ang="0">
                  <a:pos x="92" y="172"/>
                </a:cxn>
                <a:cxn ang="0">
                  <a:pos x="156" y="148"/>
                </a:cxn>
                <a:cxn ang="0">
                  <a:pos x="200" y="132"/>
                </a:cxn>
                <a:cxn ang="0">
                  <a:pos x="228" y="108"/>
                </a:cxn>
                <a:cxn ang="0">
                  <a:pos x="240" y="88"/>
                </a:cxn>
                <a:cxn ang="0">
                  <a:pos x="248" y="72"/>
                </a:cxn>
                <a:cxn ang="0">
                  <a:pos x="240" y="60"/>
                </a:cxn>
                <a:cxn ang="0">
                  <a:pos x="236" y="40"/>
                </a:cxn>
                <a:cxn ang="0">
                  <a:pos x="216" y="24"/>
                </a:cxn>
                <a:cxn ang="0">
                  <a:pos x="180" y="0"/>
                </a:cxn>
                <a:cxn ang="0">
                  <a:pos x="216" y="4"/>
                </a:cxn>
                <a:cxn ang="0">
                  <a:pos x="240" y="12"/>
                </a:cxn>
                <a:cxn ang="0">
                  <a:pos x="260" y="28"/>
                </a:cxn>
                <a:cxn ang="0">
                  <a:pos x="280" y="40"/>
                </a:cxn>
                <a:cxn ang="0">
                  <a:pos x="292" y="64"/>
                </a:cxn>
                <a:cxn ang="0">
                  <a:pos x="292" y="76"/>
                </a:cxn>
                <a:cxn ang="0">
                  <a:pos x="292" y="84"/>
                </a:cxn>
                <a:cxn ang="0">
                  <a:pos x="284" y="108"/>
                </a:cxn>
                <a:cxn ang="0">
                  <a:pos x="260" y="132"/>
                </a:cxn>
                <a:cxn ang="0">
                  <a:pos x="228" y="148"/>
                </a:cxn>
                <a:cxn ang="0">
                  <a:pos x="200" y="160"/>
                </a:cxn>
                <a:cxn ang="0">
                  <a:pos x="140" y="180"/>
                </a:cxn>
                <a:cxn ang="0">
                  <a:pos x="116" y="184"/>
                </a:cxn>
              </a:cxnLst>
              <a:rect l="0" t="0" r="0" b="0"/>
              <a:pathLst>
                <a:path w="292" h="196">
                  <a:moveTo>
                    <a:pt x="116" y="184"/>
                  </a:moveTo>
                  <a:lnTo>
                    <a:pt x="80" y="184"/>
                  </a:lnTo>
                  <a:lnTo>
                    <a:pt x="0" y="196"/>
                  </a:lnTo>
                  <a:lnTo>
                    <a:pt x="12" y="192"/>
                  </a:lnTo>
                  <a:lnTo>
                    <a:pt x="36" y="180"/>
                  </a:lnTo>
                  <a:lnTo>
                    <a:pt x="92" y="172"/>
                  </a:lnTo>
                  <a:lnTo>
                    <a:pt x="156" y="148"/>
                  </a:lnTo>
                  <a:lnTo>
                    <a:pt x="200" y="132"/>
                  </a:lnTo>
                  <a:lnTo>
                    <a:pt x="228" y="108"/>
                  </a:lnTo>
                  <a:lnTo>
                    <a:pt x="240" y="88"/>
                  </a:lnTo>
                  <a:lnTo>
                    <a:pt x="248" y="72"/>
                  </a:lnTo>
                  <a:lnTo>
                    <a:pt x="240" y="60"/>
                  </a:lnTo>
                  <a:lnTo>
                    <a:pt x="236" y="40"/>
                  </a:lnTo>
                  <a:lnTo>
                    <a:pt x="216" y="24"/>
                  </a:lnTo>
                  <a:lnTo>
                    <a:pt x="180" y="0"/>
                  </a:lnTo>
                  <a:lnTo>
                    <a:pt x="216" y="4"/>
                  </a:lnTo>
                  <a:lnTo>
                    <a:pt x="240" y="12"/>
                  </a:lnTo>
                  <a:lnTo>
                    <a:pt x="260" y="28"/>
                  </a:lnTo>
                  <a:lnTo>
                    <a:pt x="280" y="40"/>
                  </a:lnTo>
                  <a:lnTo>
                    <a:pt x="292" y="64"/>
                  </a:lnTo>
                  <a:lnTo>
                    <a:pt x="292" y="76"/>
                  </a:lnTo>
                  <a:lnTo>
                    <a:pt x="292" y="84"/>
                  </a:lnTo>
                  <a:lnTo>
                    <a:pt x="284" y="108"/>
                  </a:lnTo>
                  <a:lnTo>
                    <a:pt x="260" y="132"/>
                  </a:lnTo>
                  <a:lnTo>
                    <a:pt x="228" y="148"/>
                  </a:lnTo>
                  <a:lnTo>
                    <a:pt x="200" y="160"/>
                  </a:lnTo>
                  <a:lnTo>
                    <a:pt x="140" y="180"/>
                  </a:lnTo>
                  <a:lnTo>
                    <a:pt x="116" y="1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5384" y="832"/>
              <a:ext cx="192" cy="196"/>
            </a:xfrm>
            <a:custGeom>
              <a:avLst/>
              <a:gdLst/>
              <a:ahLst/>
              <a:cxnLst>
                <a:cxn ang="0">
                  <a:pos x="192" y="88"/>
                </a:cxn>
                <a:cxn ang="0">
                  <a:pos x="192" y="92"/>
                </a:cxn>
                <a:cxn ang="0">
                  <a:pos x="188" y="112"/>
                </a:cxn>
                <a:cxn ang="0">
                  <a:pos x="176" y="128"/>
                </a:cxn>
                <a:cxn ang="0">
                  <a:pos x="156" y="148"/>
                </a:cxn>
                <a:cxn ang="0">
                  <a:pos x="128" y="164"/>
                </a:cxn>
                <a:cxn ang="0">
                  <a:pos x="72" y="184"/>
                </a:cxn>
                <a:cxn ang="0">
                  <a:pos x="52" y="188"/>
                </a:cxn>
                <a:cxn ang="0">
                  <a:pos x="12" y="196"/>
                </a:cxn>
                <a:cxn ang="0">
                  <a:pos x="48" y="184"/>
                </a:cxn>
                <a:cxn ang="0">
                  <a:pos x="88" y="164"/>
                </a:cxn>
                <a:cxn ang="0">
                  <a:pos x="128" y="136"/>
                </a:cxn>
                <a:cxn ang="0">
                  <a:pos x="140" y="116"/>
                </a:cxn>
                <a:cxn ang="0">
                  <a:pos x="144" y="100"/>
                </a:cxn>
                <a:cxn ang="0">
                  <a:pos x="144" y="92"/>
                </a:cxn>
                <a:cxn ang="0">
                  <a:pos x="144" y="80"/>
                </a:cxn>
                <a:cxn ang="0">
                  <a:pos x="128" y="52"/>
                </a:cxn>
                <a:cxn ang="0">
                  <a:pos x="116" y="40"/>
                </a:cxn>
                <a:cxn ang="0">
                  <a:pos x="88" y="28"/>
                </a:cxn>
                <a:cxn ang="0">
                  <a:pos x="60" y="16"/>
                </a:cxn>
                <a:cxn ang="0">
                  <a:pos x="16" y="8"/>
                </a:cxn>
                <a:cxn ang="0">
                  <a:pos x="0" y="0"/>
                </a:cxn>
                <a:cxn ang="0">
                  <a:pos x="48" y="8"/>
                </a:cxn>
                <a:cxn ang="0">
                  <a:pos x="108" y="20"/>
                </a:cxn>
                <a:cxn ang="0">
                  <a:pos x="132" y="32"/>
                </a:cxn>
                <a:cxn ang="0">
                  <a:pos x="164" y="44"/>
                </a:cxn>
                <a:cxn ang="0">
                  <a:pos x="180" y="64"/>
                </a:cxn>
                <a:cxn ang="0">
                  <a:pos x="192" y="88"/>
                </a:cxn>
              </a:cxnLst>
              <a:rect l="0" t="0" r="0" b="0"/>
              <a:pathLst>
                <a:path w="192" h="196">
                  <a:moveTo>
                    <a:pt x="192" y="88"/>
                  </a:moveTo>
                  <a:lnTo>
                    <a:pt x="192" y="92"/>
                  </a:lnTo>
                  <a:lnTo>
                    <a:pt x="188" y="112"/>
                  </a:lnTo>
                  <a:lnTo>
                    <a:pt x="176" y="128"/>
                  </a:lnTo>
                  <a:lnTo>
                    <a:pt x="156" y="148"/>
                  </a:lnTo>
                  <a:lnTo>
                    <a:pt x="128" y="164"/>
                  </a:lnTo>
                  <a:lnTo>
                    <a:pt x="72" y="184"/>
                  </a:lnTo>
                  <a:lnTo>
                    <a:pt x="52" y="188"/>
                  </a:lnTo>
                  <a:lnTo>
                    <a:pt x="12" y="196"/>
                  </a:lnTo>
                  <a:lnTo>
                    <a:pt x="48" y="184"/>
                  </a:lnTo>
                  <a:lnTo>
                    <a:pt x="88" y="164"/>
                  </a:lnTo>
                  <a:lnTo>
                    <a:pt x="128" y="136"/>
                  </a:lnTo>
                  <a:lnTo>
                    <a:pt x="140" y="116"/>
                  </a:lnTo>
                  <a:lnTo>
                    <a:pt x="144" y="100"/>
                  </a:lnTo>
                  <a:lnTo>
                    <a:pt x="144" y="92"/>
                  </a:lnTo>
                  <a:lnTo>
                    <a:pt x="144" y="80"/>
                  </a:lnTo>
                  <a:lnTo>
                    <a:pt x="128" y="52"/>
                  </a:lnTo>
                  <a:lnTo>
                    <a:pt x="116" y="40"/>
                  </a:lnTo>
                  <a:lnTo>
                    <a:pt x="88" y="28"/>
                  </a:lnTo>
                  <a:lnTo>
                    <a:pt x="60" y="16"/>
                  </a:lnTo>
                  <a:lnTo>
                    <a:pt x="16" y="8"/>
                  </a:lnTo>
                  <a:lnTo>
                    <a:pt x="0" y="0"/>
                  </a:lnTo>
                  <a:lnTo>
                    <a:pt x="48" y="8"/>
                  </a:lnTo>
                  <a:lnTo>
                    <a:pt x="108" y="20"/>
                  </a:lnTo>
                  <a:lnTo>
                    <a:pt x="132" y="32"/>
                  </a:lnTo>
                  <a:lnTo>
                    <a:pt x="164" y="44"/>
                  </a:lnTo>
                  <a:lnTo>
                    <a:pt x="180" y="64"/>
                  </a:lnTo>
                  <a:lnTo>
                    <a:pt x="192"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4880" y="756"/>
              <a:ext cx="624" cy="580"/>
            </a:xfrm>
            <a:custGeom>
              <a:avLst/>
              <a:gdLst/>
              <a:ahLst/>
              <a:cxnLst>
                <a:cxn ang="0">
                  <a:pos x="408" y="60"/>
                </a:cxn>
                <a:cxn ang="0">
                  <a:pos x="516" y="84"/>
                </a:cxn>
                <a:cxn ang="0">
                  <a:pos x="576" y="128"/>
                </a:cxn>
                <a:cxn ang="0">
                  <a:pos x="592" y="164"/>
                </a:cxn>
                <a:cxn ang="0">
                  <a:pos x="576" y="200"/>
                </a:cxn>
                <a:cxn ang="0">
                  <a:pos x="504" y="240"/>
                </a:cxn>
                <a:cxn ang="0">
                  <a:pos x="396" y="264"/>
                </a:cxn>
                <a:cxn ang="0">
                  <a:pos x="344" y="288"/>
                </a:cxn>
                <a:cxn ang="0">
                  <a:pos x="248" y="320"/>
                </a:cxn>
                <a:cxn ang="0">
                  <a:pos x="172" y="376"/>
                </a:cxn>
                <a:cxn ang="0">
                  <a:pos x="152" y="404"/>
                </a:cxn>
                <a:cxn ang="0">
                  <a:pos x="152" y="428"/>
                </a:cxn>
                <a:cxn ang="0">
                  <a:pos x="196" y="484"/>
                </a:cxn>
                <a:cxn ang="0">
                  <a:pos x="308" y="520"/>
                </a:cxn>
                <a:cxn ang="0">
                  <a:pos x="624" y="580"/>
                </a:cxn>
                <a:cxn ang="0">
                  <a:pos x="420" y="556"/>
                </a:cxn>
                <a:cxn ang="0">
                  <a:pos x="220" y="512"/>
                </a:cxn>
                <a:cxn ang="0">
                  <a:pos x="124" y="460"/>
                </a:cxn>
                <a:cxn ang="0">
                  <a:pos x="92" y="412"/>
                </a:cxn>
                <a:cxn ang="0">
                  <a:pos x="92" y="380"/>
                </a:cxn>
                <a:cxn ang="0">
                  <a:pos x="140" y="332"/>
                </a:cxn>
                <a:cxn ang="0">
                  <a:pos x="212" y="296"/>
                </a:cxn>
                <a:cxn ang="0">
                  <a:pos x="308" y="276"/>
                </a:cxn>
                <a:cxn ang="0">
                  <a:pos x="460" y="228"/>
                </a:cxn>
                <a:cxn ang="0">
                  <a:pos x="496" y="204"/>
                </a:cxn>
                <a:cxn ang="0">
                  <a:pos x="516" y="152"/>
                </a:cxn>
                <a:cxn ang="0">
                  <a:pos x="492" y="120"/>
                </a:cxn>
                <a:cxn ang="0">
                  <a:pos x="408" y="72"/>
                </a:cxn>
                <a:cxn ang="0">
                  <a:pos x="308" y="52"/>
                </a:cxn>
                <a:cxn ang="0">
                  <a:pos x="44" y="52"/>
                </a:cxn>
                <a:cxn ang="0">
                  <a:pos x="0" y="0"/>
                </a:cxn>
                <a:cxn ang="0">
                  <a:pos x="112" y="28"/>
                </a:cxn>
                <a:cxn ang="0">
                  <a:pos x="376" y="60"/>
                </a:cxn>
              </a:cxnLst>
              <a:rect l="0" t="0" r="0" b="0"/>
              <a:pathLst>
                <a:path w="624" h="580">
                  <a:moveTo>
                    <a:pt x="376" y="60"/>
                  </a:moveTo>
                  <a:lnTo>
                    <a:pt x="408" y="60"/>
                  </a:lnTo>
                  <a:lnTo>
                    <a:pt x="472" y="72"/>
                  </a:lnTo>
                  <a:lnTo>
                    <a:pt x="516" y="84"/>
                  </a:lnTo>
                  <a:lnTo>
                    <a:pt x="544" y="104"/>
                  </a:lnTo>
                  <a:lnTo>
                    <a:pt x="576" y="128"/>
                  </a:lnTo>
                  <a:lnTo>
                    <a:pt x="592" y="156"/>
                  </a:lnTo>
                  <a:lnTo>
                    <a:pt x="592" y="164"/>
                  </a:lnTo>
                  <a:lnTo>
                    <a:pt x="588" y="180"/>
                  </a:lnTo>
                  <a:lnTo>
                    <a:pt x="576" y="200"/>
                  </a:lnTo>
                  <a:lnTo>
                    <a:pt x="552" y="216"/>
                  </a:lnTo>
                  <a:lnTo>
                    <a:pt x="504" y="240"/>
                  </a:lnTo>
                  <a:lnTo>
                    <a:pt x="436" y="260"/>
                  </a:lnTo>
                  <a:lnTo>
                    <a:pt x="396" y="264"/>
                  </a:lnTo>
                  <a:lnTo>
                    <a:pt x="364" y="276"/>
                  </a:lnTo>
                  <a:lnTo>
                    <a:pt x="344" y="288"/>
                  </a:lnTo>
                  <a:lnTo>
                    <a:pt x="296" y="300"/>
                  </a:lnTo>
                  <a:lnTo>
                    <a:pt x="248" y="320"/>
                  </a:lnTo>
                  <a:lnTo>
                    <a:pt x="208" y="344"/>
                  </a:lnTo>
                  <a:lnTo>
                    <a:pt x="172" y="376"/>
                  </a:lnTo>
                  <a:lnTo>
                    <a:pt x="160" y="388"/>
                  </a:lnTo>
                  <a:lnTo>
                    <a:pt x="152" y="404"/>
                  </a:lnTo>
                  <a:lnTo>
                    <a:pt x="148" y="416"/>
                  </a:lnTo>
                  <a:lnTo>
                    <a:pt x="152" y="428"/>
                  </a:lnTo>
                  <a:lnTo>
                    <a:pt x="164" y="460"/>
                  </a:lnTo>
                  <a:lnTo>
                    <a:pt x="196" y="484"/>
                  </a:lnTo>
                  <a:lnTo>
                    <a:pt x="244" y="500"/>
                  </a:lnTo>
                  <a:lnTo>
                    <a:pt x="308" y="520"/>
                  </a:lnTo>
                  <a:lnTo>
                    <a:pt x="424" y="544"/>
                  </a:lnTo>
                  <a:lnTo>
                    <a:pt x="624" y="580"/>
                  </a:lnTo>
                  <a:lnTo>
                    <a:pt x="520" y="572"/>
                  </a:lnTo>
                  <a:lnTo>
                    <a:pt x="420" y="556"/>
                  </a:lnTo>
                  <a:lnTo>
                    <a:pt x="304" y="536"/>
                  </a:lnTo>
                  <a:lnTo>
                    <a:pt x="220" y="512"/>
                  </a:lnTo>
                  <a:lnTo>
                    <a:pt x="160" y="484"/>
                  </a:lnTo>
                  <a:lnTo>
                    <a:pt x="124" y="460"/>
                  </a:lnTo>
                  <a:lnTo>
                    <a:pt x="96" y="428"/>
                  </a:lnTo>
                  <a:lnTo>
                    <a:pt x="92" y="412"/>
                  </a:lnTo>
                  <a:lnTo>
                    <a:pt x="92" y="400"/>
                  </a:lnTo>
                  <a:lnTo>
                    <a:pt x="92" y="380"/>
                  </a:lnTo>
                  <a:lnTo>
                    <a:pt x="112" y="348"/>
                  </a:lnTo>
                  <a:lnTo>
                    <a:pt x="140" y="332"/>
                  </a:lnTo>
                  <a:lnTo>
                    <a:pt x="176" y="312"/>
                  </a:lnTo>
                  <a:lnTo>
                    <a:pt x="212" y="296"/>
                  </a:lnTo>
                  <a:lnTo>
                    <a:pt x="280" y="284"/>
                  </a:lnTo>
                  <a:lnTo>
                    <a:pt x="308" y="276"/>
                  </a:lnTo>
                  <a:lnTo>
                    <a:pt x="408" y="252"/>
                  </a:lnTo>
                  <a:lnTo>
                    <a:pt x="460" y="228"/>
                  </a:lnTo>
                  <a:lnTo>
                    <a:pt x="492" y="212"/>
                  </a:lnTo>
                  <a:lnTo>
                    <a:pt x="496" y="204"/>
                  </a:lnTo>
                  <a:lnTo>
                    <a:pt x="516" y="176"/>
                  </a:lnTo>
                  <a:lnTo>
                    <a:pt x="516" y="152"/>
                  </a:lnTo>
                  <a:lnTo>
                    <a:pt x="504" y="132"/>
                  </a:lnTo>
                  <a:lnTo>
                    <a:pt x="492" y="120"/>
                  </a:lnTo>
                  <a:lnTo>
                    <a:pt x="456" y="96"/>
                  </a:lnTo>
                  <a:lnTo>
                    <a:pt x="408" y="72"/>
                  </a:lnTo>
                  <a:lnTo>
                    <a:pt x="364" y="60"/>
                  </a:lnTo>
                  <a:lnTo>
                    <a:pt x="308" y="52"/>
                  </a:lnTo>
                  <a:lnTo>
                    <a:pt x="196" y="48"/>
                  </a:lnTo>
                  <a:lnTo>
                    <a:pt x="44" y="52"/>
                  </a:lnTo>
                  <a:lnTo>
                    <a:pt x="24" y="24"/>
                  </a:lnTo>
                  <a:lnTo>
                    <a:pt x="0" y="0"/>
                  </a:lnTo>
                  <a:lnTo>
                    <a:pt x="36" y="12"/>
                  </a:lnTo>
                  <a:lnTo>
                    <a:pt x="112" y="28"/>
                  </a:lnTo>
                  <a:lnTo>
                    <a:pt x="224" y="48"/>
                  </a:lnTo>
                  <a:lnTo>
                    <a:pt x="376"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5696" y="768"/>
              <a:ext cx="1" cy="4"/>
            </a:xfrm>
            <a:custGeom>
              <a:avLst/>
              <a:gdLst/>
              <a:ahLst/>
              <a:cxnLst>
                <a:cxn ang="0">
                  <a:pos x="0" y="4"/>
                </a:cxn>
                <a:cxn ang="0">
                  <a:pos x="0" y="0"/>
                </a:cxn>
                <a:cxn ang="0">
                  <a:pos x="0" y="4"/>
                </a:cxn>
              </a:cxnLst>
              <a:rect l="0" t="0" r="0" b="0"/>
              <a:pathLst>
                <a:path h="4">
                  <a:moveTo>
                    <a:pt x="0" y="4"/>
                  </a:moveTo>
                  <a:lnTo>
                    <a:pt x="0" y="0"/>
                  </a:lnTo>
                  <a:lnTo>
                    <a:pt x="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4924" y="472"/>
              <a:ext cx="276" cy="308"/>
            </a:xfrm>
            <a:custGeom>
              <a:avLst/>
              <a:gdLst/>
              <a:ahLst/>
              <a:cxnLst>
                <a:cxn ang="0">
                  <a:pos x="48" y="152"/>
                </a:cxn>
                <a:cxn ang="0">
                  <a:pos x="52" y="176"/>
                </a:cxn>
                <a:cxn ang="0">
                  <a:pos x="68" y="204"/>
                </a:cxn>
                <a:cxn ang="0">
                  <a:pos x="96" y="228"/>
                </a:cxn>
                <a:cxn ang="0">
                  <a:pos x="132" y="240"/>
                </a:cxn>
                <a:cxn ang="0">
                  <a:pos x="204" y="276"/>
                </a:cxn>
                <a:cxn ang="0">
                  <a:pos x="276" y="308"/>
                </a:cxn>
                <a:cxn ang="0">
                  <a:pos x="200" y="284"/>
                </a:cxn>
                <a:cxn ang="0">
                  <a:pos x="104" y="248"/>
                </a:cxn>
                <a:cxn ang="0">
                  <a:pos x="60" y="228"/>
                </a:cxn>
                <a:cxn ang="0">
                  <a:pos x="24" y="204"/>
                </a:cxn>
                <a:cxn ang="0">
                  <a:pos x="0" y="176"/>
                </a:cxn>
                <a:cxn ang="0">
                  <a:pos x="0" y="156"/>
                </a:cxn>
                <a:cxn ang="0">
                  <a:pos x="0" y="140"/>
                </a:cxn>
                <a:cxn ang="0">
                  <a:pos x="4" y="120"/>
                </a:cxn>
                <a:cxn ang="0">
                  <a:pos x="16" y="104"/>
                </a:cxn>
                <a:cxn ang="0">
                  <a:pos x="36" y="76"/>
                </a:cxn>
                <a:cxn ang="0">
                  <a:pos x="68" y="60"/>
                </a:cxn>
                <a:cxn ang="0">
                  <a:pos x="108" y="36"/>
                </a:cxn>
                <a:cxn ang="0">
                  <a:pos x="168" y="16"/>
                </a:cxn>
                <a:cxn ang="0">
                  <a:pos x="240" y="0"/>
                </a:cxn>
                <a:cxn ang="0">
                  <a:pos x="248" y="0"/>
                </a:cxn>
                <a:cxn ang="0">
                  <a:pos x="188" y="16"/>
                </a:cxn>
                <a:cxn ang="0">
                  <a:pos x="140" y="40"/>
                </a:cxn>
                <a:cxn ang="0">
                  <a:pos x="104" y="64"/>
                </a:cxn>
                <a:cxn ang="0">
                  <a:pos x="80" y="92"/>
                </a:cxn>
                <a:cxn ang="0">
                  <a:pos x="60" y="116"/>
                </a:cxn>
                <a:cxn ang="0">
                  <a:pos x="52" y="132"/>
                </a:cxn>
                <a:cxn ang="0">
                  <a:pos x="48" y="152"/>
                </a:cxn>
              </a:cxnLst>
              <a:rect l="0" t="0" r="0" b="0"/>
              <a:pathLst>
                <a:path w="276" h="308">
                  <a:moveTo>
                    <a:pt x="48" y="152"/>
                  </a:moveTo>
                  <a:lnTo>
                    <a:pt x="52" y="176"/>
                  </a:lnTo>
                  <a:lnTo>
                    <a:pt x="68" y="204"/>
                  </a:lnTo>
                  <a:lnTo>
                    <a:pt x="96" y="228"/>
                  </a:lnTo>
                  <a:lnTo>
                    <a:pt x="132" y="240"/>
                  </a:lnTo>
                  <a:lnTo>
                    <a:pt x="204" y="276"/>
                  </a:lnTo>
                  <a:lnTo>
                    <a:pt x="276" y="308"/>
                  </a:lnTo>
                  <a:lnTo>
                    <a:pt x="200" y="284"/>
                  </a:lnTo>
                  <a:lnTo>
                    <a:pt x="104" y="248"/>
                  </a:lnTo>
                  <a:lnTo>
                    <a:pt x="60" y="228"/>
                  </a:lnTo>
                  <a:lnTo>
                    <a:pt x="24" y="204"/>
                  </a:lnTo>
                  <a:lnTo>
                    <a:pt x="0" y="176"/>
                  </a:lnTo>
                  <a:lnTo>
                    <a:pt x="0" y="156"/>
                  </a:lnTo>
                  <a:lnTo>
                    <a:pt x="0" y="140"/>
                  </a:lnTo>
                  <a:lnTo>
                    <a:pt x="4" y="120"/>
                  </a:lnTo>
                  <a:lnTo>
                    <a:pt x="16" y="104"/>
                  </a:lnTo>
                  <a:lnTo>
                    <a:pt x="36" y="76"/>
                  </a:lnTo>
                  <a:lnTo>
                    <a:pt x="68" y="60"/>
                  </a:lnTo>
                  <a:lnTo>
                    <a:pt x="108" y="36"/>
                  </a:lnTo>
                  <a:lnTo>
                    <a:pt x="168" y="16"/>
                  </a:lnTo>
                  <a:lnTo>
                    <a:pt x="240" y="0"/>
                  </a:lnTo>
                  <a:lnTo>
                    <a:pt x="248" y="0"/>
                  </a:lnTo>
                  <a:lnTo>
                    <a:pt x="188" y="16"/>
                  </a:lnTo>
                  <a:lnTo>
                    <a:pt x="140" y="40"/>
                  </a:lnTo>
                  <a:lnTo>
                    <a:pt x="104" y="64"/>
                  </a:lnTo>
                  <a:lnTo>
                    <a:pt x="80" y="92"/>
                  </a:lnTo>
                  <a:lnTo>
                    <a:pt x="60" y="116"/>
                  </a:lnTo>
                  <a:lnTo>
                    <a:pt x="52" y="132"/>
                  </a:lnTo>
                  <a:lnTo>
                    <a:pt x="48"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5032" y="448"/>
              <a:ext cx="696" cy="360"/>
            </a:xfrm>
            <a:custGeom>
              <a:avLst/>
              <a:gdLst/>
              <a:ahLst/>
              <a:cxnLst>
                <a:cxn ang="0">
                  <a:pos x="164" y="76"/>
                </a:cxn>
                <a:cxn ang="0">
                  <a:pos x="128" y="96"/>
                </a:cxn>
                <a:cxn ang="0">
                  <a:pos x="104" y="116"/>
                </a:cxn>
                <a:cxn ang="0">
                  <a:pos x="84" y="132"/>
                </a:cxn>
                <a:cxn ang="0">
                  <a:pos x="80" y="152"/>
                </a:cxn>
                <a:cxn ang="0">
                  <a:pos x="80" y="180"/>
                </a:cxn>
                <a:cxn ang="0">
                  <a:pos x="92" y="204"/>
                </a:cxn>
                <a:cxn ang="0">
                  <a:pos x="116" y="228"/>
                </a:cxn>
                <a:cxn ang="0">
                  <a:pos x="132" y="248"/>
                </a:cxn>
                <a:cxn ang="0">
                  <a:pos x="164" y="260"/>
                </a:cxn>
                <a:cxn ang="0">
                  <a:pos x="236" y="288"/>
                </a:cxn>
                <a:cxn ang="0">
                  <a:pos x="328" y="308"/>
                </a:cxn>
                <a:cxn ang="0">
                  <a:pos x="424" y="324"/>
                </a:cxn>
                <a:cxn ang="0">
                  <a:pos x="592" y="344"/>
                </a:cxn>
                <a:cxn ang="0">
                  <a:pos x="676" y="344"/>
                </a:cxn>
                <a:cxn ang="0">
                  <a:pos x="688" y="356"/>
                </a:cxn>
                <a:cxn ang="0">
                  <a:pos x="696" y="360"/>
                </a:cxn>
                <a:cxn ang="0">
                  <a:pos x="648" y="360"/>
                </a:cxn>
                <a:cxn ang="0">
                  <a:pos x="544" y="360"/>
                </a:cxn>
                <a:cxn ang="0">
                  <a:pos x="472" y="356"/>
                </a:cxn>
                <a:cxn ang="0">
                  <a:pos x="388" y="344"/>
                </a:cxn>
                <a:cxn ang="0">
                  <a:pos x="292" y="320"/>
                </a:cxn>
                <a:cxn ang="0">
                  <a:pos x="188" y="296"/>
                </a:cxn>
                <a:cxn ang="0">
                  <a:pos x="164" y="284"/>
                </a:cxn>
                <a:cxn ang="0">
                  <a:pos x="108" y="264"/>
                </a:cxn>
                <a:cxn ang="0">
                  <a:pos x="44" y="240"/>
                </a:cxn>
                <a:cxn ang="0">
                  <a:pos x="20" y="216"/>
                </a:cxn>
                <a:cxn ang="0">
                  <a:pos x="8" y="192"/>
                </a:cxn>
                <a:cxn ang="0">
                  <a:pos x="0" y="164"/>
                </a:cxn>
                <a:cxn ang="0">
                  <a:pos x="12" y="132"/>
                </a:cxn>
                <a:cxn ang="0">
                  <a:pos x="24" y="120"/>
                </a:cxn>
                <a:cxn ang="0">
                  <a:pos x="68" y="84"/>
                </a:cxn>
                <a:cxn ang="0">
                  <a:pos x="104" y="60"/>
                </a:cxn>
                <a:cxn ang="0">
                  <a:pos x="152" y="40"/>
                </a:cxn>
                <a:cxn ang="0">
                  <a:pos x="220" y="24"/>
                </a:cxn>
                <a:cxn ang="0">
                  <a:pos x="296" y="12"/>
                </a:cxn>
                <a:cxn ang="0">
                  <a:pos x="436" y="0"/>
                </a:cxn>
                <a:cxn ang="0">
                  <a:pos x="316" y="24"/>
                </a:cxn>
                <a:cxn ang="0">
                  <a:pos x="232" y="48"/>
                </a:cxn>
                <a:cxn ang="0">
                  <a:pos x="164" y="76"/>
                </a:cxn>
              </a:cxnLst>
              <a:rect l="0" t="0" r="0" b="0"/>
              <a:pathLst>
                <a:path w="696" h="360">
                  <a:moveTo>
                    <a:pt x="164" y="76"/>
                  </a:moveTo>
                  <a:lnTo>
                    <a:pt x="128" y="96"/>
                  </a:lnTo>
                  <a:lnTo>
                    <a:pt x="104" y="116"/>
                  </a:lnTo>
                  <a:lnTo>
                    <a:pt x="84" y="132"/>
                  </a:lnTo>
                  <a:lnTo>
                    <a:pt x="80" y="152"/>
                  </a:lnTo>
                  <a:lnTo>
                    <a:pt x="80" y="180"/>
                  </a:lnTo>
                  <a:lnTo>
                    <a:pt x="92" y="204"/>
                  </a:lnTo>
                  <a:lnTo>
                    <a:pt x="116" y="228"/>
                  </a:lnTo>
                  <a:lnTo>
                    <a:pt x="132" y="248"/>
                  </a:lnTo>
                  <a:lnTo>
                    <a:pt x="164" y="260"/>
                  </a:lnTo>
                  <a:lnTo>
                    <a:pt x="236" y="288"/>
                  </a:lnTo>
                  <a:lnTo>
                    <a:pt x="328" y="308"/>
                  </a:lnTo>
                  <a:lnTo>
                    <a:pt x="424" y="324"/>
                  </a:lnTo>
                  <a:lnTo>
                    <a:pt x="592" y="344"/>
                  </a:lnTo>
                  <a:lnTo>
                    <a:pt x="676" y="344"/>
                  </a:lnTo>
                  <a:lnTo>
                    <a:pt x="688" y="356"/>
                  </a:lnTo>
                  <a:lnTo>
                    <a:pt x="696" y="360"/>
                  </a:lnTo>
                  <a:lnTo>
                    <a:pt x="648" y="360"/>
                  </a:lnTo>
                  <a:lnTo>
                    <a:pt x="544" y="360"/>
                  </a:lnTo>
                  <a:lnTo>
                    <a:pt x="472" y="356"/>
                  </a:lnTo>
                  <a:lnTo>
                    <a:pt x="388" y="344"/>
                  </a:lnTo>
                  <a:lnTo>
                    <a:pt x="292" y="320"/>
                  </a:lnTo>
                  <a:lnTo>
                    <a:pt x="188" y="296"/>
                  </a:lnTo>
                  <a:lnTo>
                    <a:pt x="164" y="284"/>
                  </a:lnTo>
                  <a:lnTo>
                    <a:pt x="108" y="264"/>
                  </a:lnTo>
                  <a:lnTo>
                    <a:pt x="44" y="240"/>
                  </a:lnTo>
                  <a:lnTo>
                    <a:pt x="20" y="216"/>
                  </a:lnTo>
                  <a:lnTo>
                    <a:pt x="8" y="192"/>
                  </a:lnTo>
                  <a:lnTo>
                    <a:pt x="0" y="164"/>
                  </a:lnTo>
                  <a:lnTo>
                    <a:pt x="12" y="132"/>
                  </a:lnTo>
                  <a:lnTo>
                    <a:pt x="24" y="120"/>
                  </a:lnTo>
                  <a:lnTo>
                    <a:pt x="68" y="84"/>
                  </a:lnTo>
                  <a:lnTo>
                    <a:pt x="104" y="60"/>
                  </a:lnTo>
                  <a:lnTo>
                    <a:pt x="152" y="40"/>
                  </a:lnTo>
                  <a:lnTo>
                    <a:pt x="220" y="24"/>
                  </a:lnTo>
                  <a:lnTo>
                    <a:pt x="296" y="12"/>
                  </a:lnTo>
                  <a:lnTo>
                    <a:pt x="436" y="0"/>
                  </a:lnTo>
                  <a:lnTo>
                    <a:pt x="316" y="24"/>
                  </a:lnTo>
                  <a:lnTo>
                    <a:pt x="232" y="48"/>
                  </a:lnTo>
                  <a:lnTo>
                    <a:pt x="164" y="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4772" y="400"/>
              <a:ext cx="840" cy="384"/>
            </a:xfrm>
            <a:custGeom>
              <a:avLst/>
              <a:gdLst/>
              <a:ahLst/>
              <a:cxnLst>
                <a:cxn ang="0">
                  <a:pos x="840" y="0"/>
                </a:cxn>
                <a:cxn ang="0">
                  <a:pos x="828" y="12"/>
                </a:cxn>
                <a:cxn ang="0">
                  <a:pos x="812" y="24"/>
                </a:cxn>
                <a:cxn ang="0">
                  <a:pos x="764" y="36"/>
                </a:cxn>
                <a:cxn ang="0">
                  <a:pos x="700" y="48"/>
                </a:cxn>
                <a:cxn ang="0">
                  <a:pos x="564" y="52"/>
                </a:cxn>
                <a:cxn ang="0">
                  <a:pos x="464" y="60"/>
                </a:cxn>
                <a:cxn ang="0">
                  <a:pos x="392" y="72"/>
                </a:cxn>
                <a:cxn ang="0">
                  <a:pos x="316" y="84"/>
                </a:cxn>
                <a:cxn ang="0">
                  <a:pos x="260" y="100"/>
                </a:cxn>
                <a:cxn ang="0">
                  <a:pos x="212" y="124"/>
                </a:cxn>
                <a:cxn ang="0">
                  <a:pos x="180" y="148"/>
                </a:cxn>
                <a:cxn ang="0">
                  <a:pos x="164" y="168"/>
                </a:cxn>
                <a:cxn ang="0">
                  <a:pos x="152" y="192"/>
                </a:cxn>
                <a:cxn ang="0">
                  <a:pos x="144" y="212"/>
                </a:cxn>
                <a:cxn ang="0">
                  <a:pos x="144" y="228"/>
                </a:cxn>
                <a:cxn ang="0">
                  <a:pos x="152" y="248"/>
                </a:cxn>
                <a:cxn ang="0">
                  <a:pos x="176" y="276"/>
                </a:cxn>
                <a:cxn ang="0">
                  <a:pos x="212" y="300"/>
                </a:cxn>
                <a:cxn ang="0">
                  <a:pos x="256" y="324"/>
                </a:cxn>
                <a:cxn ang="0">
                  <a:pos x="356" y="360"/>
                </a:cxn>
                <a:cxn ang="0">
                  <a:pos x="436" y="384"/>
                </a:cxn>
                <a:cxn ang="0">
                  <a:pos x="292" y="380"/>
                </a:cxn>
                <a:cxn ang="0">
                  <a:pos x="176" y="356"/>
                </a:cxn>
                <a:cxn ang="0">
                  <a:pos x="96" y="324"/>
                </a:cxn>
                <a:cxn ang="0">
                  <a:pos x="48" y="300"/>
                </a:cxn>
                <a:cxn ang="0">
                  <a:pos x="20" y="272"/>
                </a:cxn>
                <a:cxn ang="0">
                  <a:pos x="8" y="248"/>
                </a:cxn>
                <a:cxn ang="0">
                  <a:pos x="0" y="228"/>
                </a:cxn>
                <a:cxn ang="0">
                  <a:pos x="0" y="212"/>
                </a:cxn>
                <a:cxn ang="0">
                  <a:pos x="8" y="192"/>
                </a:cxn>
                <a:cxn ang="0">
                  <a:pos x="20" y="176"/>
                </a:cxn>
                <a:cxn ang="0">
                  <a:pos x="48" y="144"/>
                </a:cxn>
                <a:cxn ang="0">
                  <a:pos x="84" y="120"/>
                </a:cxn>
                <a:cxn ang="0">
                  <a:pos x="128" y="108"/>
                </a:cxn>
                <a:cxn ang="0">
                  <a:pos x="212" y="84"/>
                </a:cxn>
                <a:cxn ang="0">
                  <a:pos x="256" y="76"/>
                </a:cxn>
                <a:cxn ang="0">
                  <a:pos x="268" y="76"/>
                </a:cxn>
                <a:cxn ang="0">
                  <a:pos x="284" y="72"/>
                </a:cxn>
                <a:cxn ang="0">
                  <a:pos x="292" y="72"/>
                </a:cxn>
                <a:cxn ang="0">
                  <a:pos x="292" y="76"/>
                </a:cxn>
                <a:cxn ang="0">
                  <a:pos x="404" y="64"/>
                </a:cxn>
                <a:cxn ang="0">
                  <a:pos x="424" y="60"/>
                </a:cxn>
                <a:cxn ang="0">
                  <a:pos x="528" y="48"/>
                </a:cxn>
                <a:cxn ang="0">
                  <a:pos x="604" y="36"/>
                </a:cxn>
                <a:cxn ang="0">
                  <a:pos x="652" y="24"/>
                </a:cxn>
                <a:cxn ang="0">
                  <a:pos x="664" y="12"/>
                </a:cxn>
                <a:cxn ang="0">
                  <a:pos x="672" y="4"/>
                </a:cxn>
                <a:cxn ang="0">
                  <a:pos x="664" y="0"/>
                </a:cxn>
                <a:cxn ang="0">
                  <a:pos x="840" y="0"/>
                </a:cxn>
              </a:cxnLst>
              <a:rect l="0" t="0" r="0" b="0"/>
              <a:pathLst>
                <a:path w="840" h="384">
                  <a:moveTo>
                    <a:pt x="840" y="0"/>
                  </a:moveTo>
                  <a:lnTo>
                    <a:pt x="828" y="12"/>
                  </a:lnTo>
                  <a:lnTo>
                    <a:pt x="812" y="24"/>
                  </a:lnTo>
                  <a:lnTo>
                    <a:pt x="764" y="36"/>
                  </a:lnTo>
                  <a:lnTo>
                    <a:pt x="700" y="48"/>
                  </a:lnTo>
                  <a:lnTo>
                    <a:pt x="564" y="52"/>
                  </a:lnTo>
                  <a:lnTo>
                    <a:pt x="464" y="60"/>
                  </a:lnTo>
                  <a:lnTo>
                    <a:pt x="392" y="72"/>
                  </a:lnTo>
                  <a:lnTo>
                    <a:pt x="316" y="84"/>
                  </a:lnTo>
                  <a:lnTo>
                    <a:pt x="260" y="100"/>
                  </a:lnTo>
                  <a:lnTo>
                    <a:pt x="212" y="124"/>
                  </a:lnTo>
                  <a:lnTo>
                    <a:pt x="180" y="148"/>
                  </a:lnTo>
                  <a:lnTo>
                    <a:pt x="164" y="168"/>
                  </a:lnTo>
                  <a:lnTo>
                    <a:pt x="152" y="192"/>
                  </a:lnTo>
                  <a:lnTo>
                    <a:pt x="144" y="212"/>
                  </a:lnTo>
                  <a:lnTo>
                    <a:pt x="144" y="228"/>
                  </a:lnTo>
                  <a:lnTo>
                    <a:pt x="152" y="248"/>
                  </a:lnTo>
                  <a:lnTo>
                    <a:pt x="176" y="276"/>
                  </a:lnTo>
                  <a:lnTo>
                    <a:pt x="212" y="300"/>
                  </a:lnTo>
                  <a:lnTo>
                    <a:pt x="256" y="324"/>
                  </a:lnTo>
                  <a:lnTo>
                    <a:pt x="356" y="360"/>
                  </a:lnTo>
                  <a:lnTo>
                    <a:pt x="436" y="384"/>
                  </a:lnTo>
                  <a:lnTo>
                    <a:pt x="292" y="380"/>
                  </a:lnTo>
                  <a:lnTo>
                    <a:pt x="176" y="356"/>
                  </a:lnTo>
                  <a:lnTo>
                    <a:pt x="96" y="324"/>
                  </a:lnTo>
                  <a:lnTo>
                    <a:pt x="48" y="300"/>
                  </a:lnTo>
                  <a:lnTo>
                    <a:pt x="20" y="272"/>
                  </a:lnTo>
                  <a:lnTo>
                    <a:pt x="8" y="248"/>
                  </a:lnTo>
                  <a:lnTo>
                    <a:pt x="0" y="228"/>
                  </a:lnTo>
                  <a:lnTo>
                    <a:pt x="0" y="212"/>
                  </a:lnTo>
                  <a:lnTo>
                    <a:pt x="8" y="192"/>
                  </a:lnTo>
                  <a:lnTo>
                    <a:pt x="20" y="176"/>
                  </a:lnTo>
                  <a:lnTo>
                    <a:pt x="48" y="144"/>
                  </a:lnTo>
                  <a:lnTo>
                    <a:pt x="84" y="120"/>
                  </a:lnTo>
                  <a:lnTo>
                    <a:pt x="128" y="108"/>
                  </a:lnTo>
                  <a:lnTo>
                    <a:pt x="212" y="84"/>
                  </a:lnTo>
                  <a:lnTo>
                    <a:pt x="256" y="76"/>
                  </a:lnTo>
                  <a:lnTo>
                    <a:pt x="268" y="76"/>
                  </a:lnTo>
                  <a:lnTo>
                    <a:pt x="284" y="72"/>
                  </a:lnTo>
                  <a:lnTo>
                    <a:pt x="292" y="72"/>
                  </a:lnTo>
                  <a:lnTo>
                    <a:pt x="292" y="76"/>
                  </a:lnTo>
                  <a:lnTo>
                    <a:pt x="404" y="64"/>
                  </a:lnTo>
                  <a:lnTo>
                    <a:pt x="424" y="60"/>
                  </a:lnTo>
                  <a:lnTo>
                    <a:pt x="528" y="48"/>
                  </a:lnTo>
                  <a:lnTo>
                    <a:pt x="604" y="36"/>
                  </a:lnTo>
                  <a:lnTo>
                    <a:pt x="652" y="24"/>
                  </a:lnTo>
                  <a:lnTo>
                    <a:pt x="664" y="12"/>
                  </a:lnTo>
                  <a:lnTo>
                    <a:pt x="672" y="4"/>
                  </a:lnTo>
                  <a:lnTo>
                    <a:pt x="664" y="0"/>
                  </a:lnTo>
                  <a:lnTo>
                    <a:pt x="84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5256" y="392"/>
              <a:ext cx="180" cy="56"/>
            </a:xfrm>
            <a:custGeom>
              <a:avLst/>
              <a:gdLst/>
              <a:ahLst/>
              <a:cxnLst>
                <a:cxn ang="0">
                  <a:pos x="176" y="8"/>
                </a:cxn>
                <a:cxn ang="0">
                  <a:pos x="180" y="12"/>
                </a:cxn>
                <a:cxn ang="0">
                  <a:pos x="176" y="20"/>
                </a:cxn>
                <a:cxn ang="0">
                  <a:pos x="152" y="32"/>
                </a:cxn>
                <a:cxn ang="0">
                  <a:pos x="96" y="44"/>
                </a:cxn>
                <a:cxn ang="0">
                  <a:pos x="0" y="56"/>
                </a:cxn>
                <a:cxn ang="0">
                  <a:pos x="68" y="36"/>
                </a:cxn>
                <a:cxn ang="0">
                  <a:pos x="84" y="24"/>
                </a:cxn>
                <a:cxn ang="0">
                  <a:pos x="92" y="12"/>
                </a:cxn>
                <a:cxn ang="0">
                  <a:pos x="92" y="8"/>
                </a:cxn>
                <a:cxn ang="0">
                  <a:pos x="92" y="0"/>
                </a:cxn>
                <a:cxn ang="0">
                  <a:pos x="176" y="8"/>
                </a:cxn>
              </a:cxnLst>
              <a:rect l="0" t="0" r="0" b="0"/>
              <a:pathLst>
                <a:path w="180" h="56">
                  <a:moveTo>
                    <a:pt x="176" y="8"/>
                  </a:moveTo>
                  <a:lnTo>
                    <a:pt x="180" y="12"/>
                  </a:lnTo>
                  <a:lnTo>
                    <a:pt x="176" y="20"/>
                  </a:lnTo>
                  <a:lnTo>
                    <a:pt x="152" y="32"/>
                  </a:lnTo>
                  <a:lnTo>
                    <a:pt x="96" y="44"/>
                  </a:lnTo>
                  <a:lnTo>
                    <a:pt x="0" y="56"/>
                  </a:lnTo>
                  <a:lnTo>
                    <a:pt x="68" y="36"/>
                  </a:lnTo>
                  <a:lnTo>
                    <a:pt x="84" y="24"/>
                  </a:lnTo>
                  <a:lnTo>
                    <a:pt x="92" y="12"/>
                  </a:lnTo>
                  <a:lnTo>
                    <a:pt x="92" y="8"/>
                  </a:lnTo>
                  <a:lnTo>
                    <a:pt x="92" y="0"/>
                  </a:lnTo>
                  <a:lnTo>
                    <a:pt x="17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100" y="388"/>
              <a:ext cx="248" cy="76"/>
            </a:xfrm>
            <a:custGeom>
              <a:avLst/>
              <a:gdLst/>
              <a:ahLst/>
              <a:cxnLst>
                <a:cxn ang="0">
                  <a:pos x="240" y="4"/>
                </a:cxn>
                <a:cxn ang="0">
                  <a:pos x="248" y="16"/>
                </a:cxn>
                <a:cxn ang="0">
                  <a:pos x="236" y="28"/>
                </a:cxn>
                <a:cxn ang="0">
                  <a:pos x="212" y="40"/>
                </a:cxn>
                <a:cxn ang="0">
                  <a:pos x="164" y="60"/>
                </a:cxn>
                <a:cxn ang="0">
                  <a:pos x="76" y="72"/>
                </a:cxn>
                <a:cxn ang="0">
                  <a:pos x="0" y="76"/>
                </a:cxn>
                <a:cxn ang="0">
                  <a:pos x="64" y="72"/>
                </a:cxn>
                <a:cxn ang="0">
                  <a:pos x="112" y="60"/>
                </a:cxn>
                <a:cxn ang="0">
                  <a:pos x="152" y="48"/>
                </a:cxn>
                <a:cxn ang="0">
                  <a:pos x="176" y="36"/>
                </a:cxn>
                <a:cxn ang="0">
                  <a:pos x="188" y="16"/>
                </a:cxn>
                <a:cxn ang="0">
                  <a:pos x="188" y="4"/>
                </a:cxn>
                <a:cxn ang="0">
                  <a:pos x="180" y="0"/>
                </a:cxn>
                <a:cxn ang="0">
                  <a:pos x="240" y="4"/>
                </a:cxn>
              </a:cxnLst>
              <a:rect l="0" t="0" r="0" b="0"/>
              <a:pathLst>
                <a:path w="248" h="76">
                  <a:moveTo>
                    <a:pt x="240" y="4"/>
                  </a:moveTo>
                  <a:lnTo>
                    <a:pt x="248" y="16"/>
                  </a:lnTo>
                  <a:lnTo>
                    <a:pt x="236" y="28"/>
                  </a:lnTo>
                  <a:lnTo>
                    <a:pt x="212" y="40"/>
                  </a:lnTo>
                  <a:lnTo>
                    <a:pt x="164" y="60"/>
                  </a:lnTo>
                  <a:lnTo>
                    <a:pt x="76" y="72"/>
                  </a:lnTo>
                  <a:lnTo>
                    <a:pt x="0" y="76"/>
                  </a:lnTo>
                  <a:lnTo>
                    <a:pt x="64" y="72"/>
                  </a:lnTo>
                  <a:lnTo>
                    <a:pt x="112" y="60"/>
                  </a:lnTo>
                  <a:lnTo>
                    <a:pt x="152" y="48"/>
                  </a:lnTo>
                  <a:lnTo>
                    <a:pt x="176" y="36"/>
                  </a:lnTo>
                  <a:lnTo>
                    <a:pt x="188" y="16"/>
                  </a:lnTo>
                  <a:lnTo>
                    <a:pt x="188" y="4"/>
                  </a:lnTo>
                  <a:lnTo>
                    <a:pt x="180" y="0"/>
                  </a:lnTo>
                  <a:lnTo>
                    <a:pt x="24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5092" y="368"/>
              <a:ext cx="188" cy="96"/>
            </a:xfrm>
            <a:custGeom>
              <a:avLst/>
              <a:gdLst/>
              <a:ahLst/>
              <a:cxnLst>
                <a:cxn ang="0">
                  <a:pos x="176" y="20"/>
                </a:cxn>
                <a:cxn ang="0">
                  <a:pos x="188" y="24"/>
                </a:cxn>
                <a:cxn ang="0">
                  <a:pos x="188" y="36"/>
                </a:cxn>
                <a:cxn ang="0">
                  <a:pos x="184" y="48"/>
                </a:cxn>
                <a:cxn ang="0">
                  <a:pos x="164" y="60"/>
                </a:cxn>
                <a:cxn ang="0">
                  <a:pos x="128" y="72"/>
                </a:cxn>
                <a:cxn ang="0">
                  <a:pos x="72" y="84"/>
                </a:cxn>
                <a:cxn ang="0">
                  <a:pos x="0" y="96"/>
                </a:cxn>
                <a:cxn ang="0">
                  <a:pos x="32" y="84"/>
                </a:cxn>
                <a:cxn ang="0">
                  <a:pos x="56" y="72"/>
                </a:cxn>
                <a:cxn ang="0">
                  <a:pos x="80" y="56"/>
                </a:cxn>
                <a:cxn ang="0">
                  <a:pos x="84" y="32"/>
                </a:cxn>
                <a:cxn ang="0">
                  <a:pos x="84" y="20"/>
                </a:cxn>
                <a:cxn ang="0">
                  <a:pos x="80" y="12"/>
                </a:cxn>
                <a:cxn ang="0">
                  <a:pos x="68" y="0"/>
                </a:cxn>
                <a:cxn ang="0">
                  <a:pos x="176" y="20"/>
                </a:cxn>
              </a:cxnLst>
              <a:rect l="0" t="0" r="0" b="0"/>
              <a:pathLst>
                <a:path w="188" h="96">
                  <a:moveTo>
                    <a:pt x="176" y="20"/>
                  </a:moveTo>
                  <a:lnTo>
                    <a:pt x="188" y="24"/>
                  </a:lnTo>
                  <a:lnTo>
                    <a:pt x="188" y="36"/>
                  </a:lnTo>
                  <a:lnTo>
                    <a:pt x="184" y="48"/>
                  </a:lnTo>
                  <a:lnTo>
                    <a:pt x="164" y="60"/>
                  </a:lnTo>
                  <a:lnTo>
                    <a:pt x="128" y="72"/>
                  </a:lnTo>
                  <a:lnTo>
                    <a:pt x="72" y="84"/>
                  </a:lnTo>
                  <a:lnTo>
                    <a:pt x="0" y="96"/>
                  </a:lnTo>
                  <a:lnTo>
                    <a:pt x="32" y="84"/>
                  </a:lnTo>
                  <a:lnTo>
                    <a:pt x="56" y="72"/>
                  </a:lnTo>
                  <a:lnTo>
                    <a:pt x="80" y="56"/>
                  </a:lnTo>
                  <a:lnTo>
                    <a:pt x="84" y="32"/>
                  </a:lnTo>
                  <a:lnTo>
                    <a:pt x="84" y="20"/>
                  </a:lnTo>
                  <a:lnTo>
                    <a:pt x="80" y="12"/>
                  </a:lnTo>
                  <a:lnTo>
                    <a:pt x="68" y="0"/>
                  </a:lnTo>
                  <a:lnTo>
                    <a:pt x="176" y="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4544" y="144"/>
              <a:ext cx="188" cy="120"/>
            </a:xfrm>
            <a:custGeom>
              <a:avLst/>
              <a:gdLst/>
              <a:ahLst/>
              <a:cxnLst>
                <a:cxn ang="0">
                  <a:pos x="188" y="0"/>
                </a:cxn>
                <a:cxn ang="0">
                  <a:pos x="148" y="0"/>
                </a:cxn>
                <a:cxn ang="0">
                  <a:pos x="120" y="8"/>
                </a:cxn>
                <a:cxn ang="0">
                  <a:pos x="76" y="32"/>
                </a:cxn>
                <a:cxn ang="0">
                  <a:pos x="52" y="48"/>
                </a:cxn>
                <a:cxn ang="0">
                  <a:pos x="48" y="56"/>
                </a:cxn>
                <a:cxn ang="0">
                  <a:pos x="48" y="72"/>
                </a:cxn>
                <a:cxn ang="0">
                  <a:pos x="48" y="84"/>
                </a:cxn>
                <a:cxn ang="0">
                  <a:pos x="60" y="96"/>
                </a:cxn>
                <a:cxn ang="0">
                  <a:pos x="76" y="108"/>
                </a:cxn>
                <a:cxn ang="0">
                  <a:pos x="112" y="120"/>
                </a:cxn>
                <a:cxn ang="0">
                  <a:pos x="72" y="116"/>
                </a:cxn>
                <a:cxn ang="0">
                  <a:pos x="36" y="104"/>
                </a:cxn>
                <a:cxn ang="0">
                  <a:pos x="16" y="92"/>
                </a:cxn>
                <a:cxn ang="0">
                  <a:pos x="4" y="84"/>
                </a:cxn>
                <a:cxn ang="0">
                  <a:pos x="0" y="60"/>
                </a:cxn>
                <a:cxn ang="0">
                  <a:pos x="4" y="56"/>
                </a:cxn>
                <a:cxn ang="0">
                  <a:pos x="16" y="32"/>
                </a:cxn>
                <a:cxn ang="0">
                  <a:pos x="36" y="20"/>
                </a:cxn>
                <a:cxn ang="0">
                  <a:pos x="88" y="8"/>
                </a:cxn>
                <a:cxn ang="0">
                  <a:pos x="148" y="0"/>
                </a:cxn>
                <a:cxn ang="0">
                  <a:pos x="188" y="0"/>
                </a:cxn>
              </a:cxnLst>
              <a:rect l="0" t="0" r="0" b="0"/>
              <a:pathLst>
                <a:path w="188" h="120">
                  <a:moveTo>
                    <a:pt x="188" y="0"/>
                  </a:moveTo>
                  <a:lnTo>
                    <a:pt x="148" y="0"/>
                  </a:lnTo>
                  <a:lnTo>
                    <a:pt x="120" y="8"/>
                  </a:lnTo>
                  <a:lnTo>
                    <a:pt x="76" y="32"/>
                  </a:lnTo>
                  <a:lnTo>
                    <a:pt x="52" y="48"/>
                  </a:lnTo>
                  <a:lnTo>
                    <a:pt x="48" y="56"/>
                  </a:lnTo>
                  <a:lnTo>
                    <a:pt x="48" y="72"/>
                  </a:lnTo>
                  <a:lnTo>
                    <a:pt x="48" y="84"/>
                  </a:lnTo>
                  <a:lnTo>
                    <a:pt x="60" y="96"/>
                  </a:lnTo>
                  <a:lnTo>
                    <a:pt x="76" y="108"/>
                  </a:lnTo>
                  <a:lnTo>
                    <a:pt x="112" y="120"/>
                  </a:lnTo>
                  <a:lnTo>
                    <a:pt x="72" y="116"/>
                  </a:lnTo>
                  <a:lnTo>
                    <a:pt x="36" y="104"/>
                  </a:lnTo>
                  <a:lnTo>
                    <a:pt x="16" y="92"/>
                  </a:lnTo>
                  <a:lnTo>
                    <a:pt x="4" y="84"/>
                  </a:lnTo>
                  <a:lnTo>
                    <a:pt x="0" y="60"/>
                  </a:lnTo>
                  <a:lnTo>
                    <a:pt x="4" y="56"/>
                  </a:lnTo>
                  <a:lnTo>
                    <a:pt x="16" y="32"/>
                  </a:lnTo>
                  <a:lnTo>
                    <a:pt x="36" y="20"/>
                  </a:lnTo>
                  <a:lnTo>
                    <a:pt x="88" y="8"/>
                  </a:lnTo>
                  <a:lnTo>
                    <a:pt x="148" y="0"/>
                  </a:lnTo>
                  <a:lnTo>
                    <a:pt x="18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472" y="140"/>
              <a:ext cx="184" cy="132"/>
            </a:xfrm>
            <a:custGeom>
              <a:avLst/>
              <a:gdLst/>
              <a:ahLst/>
              <a:cxnLst>
                <a:cxn ang="0">
                  <a:pos x="76" y="88"/>
                </a:cxn>
                <a:cxn ang="0">
                  <a:pos x="84" y="96"/>
                </a:cxn>
                <a:cxn ang="0">
                  <a:pos x="100" y="108"/>
                </a:cxn>
                <a:cxn ang="0">
                  <a:pos x="132" y="120"/>
                </a:cxn>
                <a:cxn ang="0">
                  <a:pos x="172" y="132"/>
                </a:cxn>
                <a:cxn ang="0">
                  <a:pos x="124" y="120"/>
                </a:cxn>
                <a:cxn ang="0">
                  <a:pos x="64" y="108"/>
                </a:cxn>
                <a:cxn ang="0">
                  <a:pos x="16" y="88"/>
                </a:cxn>
                <a:cxn ang="0">
                  <a:pos x="4" y="76"/>
                </a:cxn>
                <a:cxn ang="0">
                  <a:pos x="0" y="64"/>
                </a:cxn>
                <a:cxn ang="0">
                  <a:pos x="0" y="60"/>
                </a:cxn>
                <a:cxn ang="0">
                  <a:pos x="12" y="40"/>
                </a:cxn>
                <a:cxn ang="0">
                  <a:pos x="36" y="24"/>
                </a:cxn>
                <a:cxn ang="0">
                  <a:pos x="88" y="12"/>
                </a:cxn>
                <a:cxn ang="0">
                  <a:pos x="120" y="4"/>
                </a:cxn>
                <a:cxn ang="0">
                  <a:pos x="184" y="0"/>
                </a:cxn>
                <a:cxn ang="0">
                  <a:pos x="148" y="4"/>
                </a:cxn>
                <a:cxn ang="0">
                  <a:pos x="112" y="16"/>
                </a:cxn>
                <a:cxn ang="0">
                  <a:pos x="88" y="28"/>
                </a:cxn>
                <a:cxn ang="0">
                  <a:pos x="72" y="52"/>
                </a:cxn>
                <a:cxn ang="0">
                  <a:pos x="72" y="64"/>
                </a:cxn>
                <a:cxn ang="0">
                  <a:pos x="76" y="88"/>
                </a:cxn>
              </a:cxnLst>
              <a:rect l="0" t="0" r="0" b="0"/>
              <a:pathLst>
                <a:path w="184" h="132">
                  <a:moveTo>
                    <a:pt x="76" y="88"/>
                  </a:moveTo>
                  <a:lnTo>
                    <a:pt x="84" y="96"/>
                  </a:lnTo>
                  <a:lnTo>
                    <a:pt x="100" y="108"/>
                  </a:lnTo>
                  <a:lnTo>
                    <a:pt x="132" y="120"/>
                  </a:lnTo>
                  <a:lnTo>
                    <a:pt x="172" y="132"/>
                  </a:lnTo>
                  <a:lnTo>
                    <a:pt x="124" y="120"/>
                  </a:lnTo>
                  <a:lnTo>
                    <a:pt x="64" y="108"/>
                  </a:lnTo>
                  <a:lnTo>
                    <a:pt x="16" y="88"/>
                  </a:lnTo>
                  <a:lnTo>
                    <a:pt x="4" y="76"/>
                  </a:lnTo>
                  <a:lnTo>
                    <a:pt x="0" y="64"/>
                  </a:lnTo>
                  <a:lnTo>
                    <a:pt x="0" y="60"/>
                  </a:lnTo>
                  <a:lnTo>
                    <a:pt x="12" y="40"/>
                  </a:lnTo>
                  <a:lnTo>
                    <a:pt x="36" y="24"/>
                  </a:lnTo>
                  <a:lnTo>
                    <a:pt x="88" y="12"/>
                  </a:lnTo>
                  <a:lnTo>
                    <a:pt x="120" y="4"/>
                  </a:lnTo>
                  <a:lnTo>
                    <a:pt x="184" y="0"/>
                  </a:lnTo>
                  <a:lnTo>
                    <a:pt x="148" y="4"/>
                  </a:lnTo>
                  <a:lnTo>
                    <a:pt x="112" y="16"/>
                  </a:lnTo>
                  <a:lnTo>
                    <a:pt x="88" y="28"/>
                  </a:lnTo>
                  <a:lnTo>
                    <a:pt x="72" y="52"/>
                  </a:lnTo>
                  <a:lnTo>
                    <a:pt x="72" y="64"/>
                  </a:lnTo>
                  <a:lnTo>
                    <a:pt x="76"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4664" y="140"/>
              <a:ext cx="4" cy="1"/>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4348" y="128"/>
              <a:ext cx="316" cy="148"/>
            </a:xfrm>
            <a:custGeom>
              <a:avLst/>
              <a:gdLst/>
              <a:ahLst/>
              <a:cxnLst>
                <a:cxn ang="0">
                  <a:pos x="292" y="4"/>
                </a:cxn>
                <a:cxn ang="0">
                  <a:pos x="316" y="4"/>
                </a:cxn>
                <a:cxn ang="0">
                  <a:pos x="316" y="12"/>
                </a:cxn>
                <a:cxn ang="0">
                  <a:pos x="244" y="12"/>
                </a:cxn>
                <a:cxn ang="0">
                  <a:pos x="212" y="16"/>
                </a:cxn>
                <a:cxn ang="0">
                  <a:pos x="184" y="24"/>
                </a:cxn>
                <a:cxn ang="0">
                  <a:pos x="160" y="28"/>
                </a:cxn>
                <a:cxn ang="0">
                  <a:pos x="128" y="52"/>
                </a:cxn>
                <a:cxn ang="0">
                  <a:pos x="124" y="64"/>
                </a:cxn>
                <a:cxn ang="0">
                  <a:pos x="116" y="76"/>
                </a:cxn>
                <a:cxn ang="0">
                  <a:pos x="124" y="88"/>
                </a:cxn>
                <a:cxn ang="0">
                  <a:pos x="136" y="108"/>
                </a:cxn>
                <a:cxn ang="0">
                  <a:pos x="184" y="120"/>
                </a:cxn>
                <a:cxn ang="0">
                  <a:pos x="236" y="136"/>
                </a:cxn>
                <a:cxn ang="0">
                  <a:pos x="292" y="144"/>
                </a:cxn>
                <a:cxn ang="0">
                  <a:pos x="208" y="148"/>
                </a:cxn>
                <a:cxn ang="0">
                  <a:pos x="172" y="148"/>
                </a:cxn>
                <a:cxn ang="0">
                  <a:pos x="148" y="148"/>
                </a:cxn>
                <a:cxn ang="0">
                  <a:pos x="124" y="144"/>
                </a:cxn>
                <a:cxn ang="0">
                  <a:pos x="68" y="124"/>
                </a:cxn>
                <a:cxn ang="0">
                  <a:pos x="20" y="108"/>
                </a:cxn>
                <a:cxn ang="0">
                  <a:pos x="8" y="96"/>
                </a:cxn>
                <a:cxn ang="0">
                  <a:pos x="0" y="76"/>
                </a:cxn>
                <a:cxn ang="0">
                  <a:pos x="0" y="64"/>
                </a:cxn>
                <a:cxn ang="0">
                  <a:pos x="12" y="48"/>
                </a:cxn>
                <a:cxn ang="0">
                  <a:pos x="24" y="28"/>
                </a:cxn>
                <a:cxn ang="0">
                  <a:pos x="48" y="16"/>
                </a:cxn>
                <a:cxn ang="0">
                  <a:pos x="84" y="12"/>
                </a:cxn>
                <a:cxn ang="0">
                  <a:pos x="136" y="0"/>
                </a:cxn>
                <a:cxn ang="0">
                  <a:pos x="172" y="0"/>
                </a:cxn>
                <a:cxn ang="0">
                  <a:pos x="220" y="0"/>
                </a:cxn>
                <a:cxn ang="0">
                  <a:pos x="292" y="4"/>
                </a:cxn>
              </a:cxnLst>
              <a:rect l="0" t="0" r="0" b="0"/>
              <a:pathLst>
                <a:path w="316" h="148">
                  <a:moveTo>
                    <a:pt x="292" y="4"/>
                  </a:moveTo>
                  <a:lnTo>
                    <a:pt x="316" y="4"/>
                  </a:lnTo>
                  <a:lnTo>
                    <a:pt x="316" y="12"/>
                  </a:lnTo>
                  <a:lnTo>
                    <a:pt x="244" y="12"/>
                  </a:lnTo>
                  <a:lnTo>
                    <a:pt x="212" y="16"/>
                  </a:lnTo>
                  <a:lnTo>
                    <a:pt x="184" y="24"/>
                  </a:lnTo>
                  <a:lnTo>
                    <a:pt x="160" y="28"/>
                  </a:lnTo>
                  <a:lnTo>
                    <a:pt x="128" y="52"/>
                  </a:lnTo>
                  <a:lnTo>
                    <a:pt x="124" y="64"/>
                  </a:lnTo>
                  <a:lnTo>
                    <a:pt x="116" y="76"/>
                  </a:lnTo>
                  <a:lnTo>
                    <a:pt x="124" y="88"/>
                  </a:lnTo>
                  <a:lnTo>
                    <a:pt x="136" y="108"/>
                  </a:lnTo>
                  <a:lnTo>
                    <a:pt x="184" y="120"/>
                  </a:lnTo>
                  <a:lnTo>
                    <a:pt x="236" y="136"/>
                  </a:lnTo>
                  <a:lnTo>
                    <a:pt x="292" y="144"/>
                  </a:lnTo>
                  <a:lnTo>
                    <a:pt x="208" y="148"/>
                  </a:lnTo>
                  <a:lnTo>
                    <a:pt x="172" y="148"/>
                  </a:lnTo>
                  <a:lnTo>
                    <a:pt x="148" y="148"/>
                  </a:lnTo>
                  <a:lnTo>
                    <a:pt x="124" y="144"/>
                  </a:lnTo>
                  <a:lnTo>
                    <a:pt x="68" y="124"/>
                  </a:lnTo>
                  <a:lnTo>
                    <a:pt x="20" y="108"/>
                  </a:lnTo>
                  <a:lnTo>
                    <a:pt x="8" y="96"/>
                  </a:lnTo>
                  <a:lnTo>
                    <a:pt x="0" y="76"/>
                  </a:lnTo>
                  <a:lnTo>
                    <a:pt x="0" y="64"/>
                  </a:lnTo>
                  <a:lnTo>
                    <a:pt x="12" y="48"/>
                  </a:lnTo>
                  <a:lnTo>
                    <a:pt x="24" y="28"/>
                  </a:lnTo>
                  <a:lnTo>
                    <a:pt x="48" y="16"/>
                  </a:lnTo>
                  <a:lnTo>
                    <a:pt x="84" y="12"/>
                  </a:lnTo>
                  <a:lnTo>
                    <a:pt x="136" y="0"/>
                  </a:lnTo>
                  <a:lnTo>
                    <a:pt x="172" y="0"/>
                  </a:lnTo>
                  <a:lnTo>
                    <a:pt x="220" y="0"/>
                  </a:lnTo>
                  <a:lnTo>
                    <a:pt x="292"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4272" y="116"/>
              <a:ext cx="288" cy="168"/>
            </a:xfrm>
            <a:custGeom>
              <a:avLst/>
              <a:gdLst/>
              <a:ahLst/>
              <a:cxnLst>
                <a:cxn ang="0">
                  <a:pos x="264" y="0"/>
                </a:cxn>
                <a:cxn ang="0">
                  <a:pos x="284" y="0"/>
                </a:cxn>
                <a:cxn ang="0">
                  <a:pos x="288" y="4"/>
                </a:cxn>
                <a:cxn ang="0">
                  <a:pos x="228" y="4"/>
                </a:cxn>
                <a:cxn ang="0">
                  <a:pos x="212" y="12"/>
                </a:cxn>
                <a:cxn ang="0">
                  <a:pos x="156" y="16"/>
                </a:cxn>
                <a:cxn ang="0">
                  <a:pos x="124" y="28"/>
                </a:cxn>
                <a:cxn ang="0">
                  <a:pos x="100" y="40"/>
                </a:cxn>
                <a:cxn ang="0">
                  <a:pos x="84" y="52"/>
                </a:cxn>
                <a:cxn ang="0">
                  <a:pos x="72" y="76"/>
                </a:cxn>
                <a:cxn ang="0">
                  <a:pos x="72" y="88"/>
                </a:cxn>
                <a:cxn ang="0">
                  <a:pos x="76" y="108"/>
                </a:cxn>
                <a:cxn ang="0">
                  <a:pos x="88" y="120"/>
                </a:cxn>
                <a:cxn ang="0">
                  <a:pos x="144" y="144"/>
                </a:cxn>
                <a:cxn ang="0">
                  <a:pos x="192" y="156"/>
                </a:cxn>
                <a:cxn ang="0">
                  <a:pos x="224" y="160"/>
                </a:cxn>
                <a:cxn ang="0">
                  <a:pos x="228" y="168"/>
                </a:cxn>
                <a:cxn ang="0">
                  <a:pos x="180" y="168"/>
                </a:cxn>
                <a:cxn ang="0">
                  <a:pos x="148" y="160"/>
                </a:cxn>
                <a:cxn ang="0">
                  <a:pos x="88" y="144"/>
                </a:cxn>
                <a:cxn ang="0">
                  <a:pos x="52" y="132"/>
                </a:cxn>
                <a:cxn ang="0">
                  <a:pos x="28" y="120"/>
                </a:cxn>
                <a:cxn ang="0">
                  <a:pos x="4" y="100"/>
                </a:cxn>
                <a:cxn ang="0">
                  <a:pos x="0" y="76"/>
                </a:cxn>
                <a:cxn ang="0">
                  <a:pos x="0" y="64"/>
                </a:cxn>
                <a:cxn ang="0">
                  <a:pos x="16" y="40"/>
                </a:cxn>
                <a:cxn ang="0">
                  <a:pos x="36" y="24"/>
                </a:cxn>
                <a:cxn ang="0">
                  <a:pos x="64" y="12"/>
                </a:cxn>
                <a:cxn ang="0">
                  <a:pos x="108" y="4"/>
                </a:cxn>
                <a:cxn ang="0">
                  <a:pos x="156" y="0"/>
                </a:cxn>
                <a:cxn ang="0">
                  <a:pos x="184" y="0"/>
                </a:cxn>
                <a:cxn ang="0">
                  <a:pos x="264" y="0"/>
                </a:cxn>
              </a:cxnLst>
              <a:rect l="0" t="0" r="0" b="0"/>
              <a:pathLst>
                <a:path w="288" h="168">
                  <a:moveTo>
                    <a:pt x="264" y="0"/>
                  </a:moveTo>
                  <a:lnTo>
                    <a:pt x="284" y="0"/>
                  </a:lnTo>
                  <a:lnTo>
                    <a:pt x="288" y="4"/>
                  </a:lnTo>
                  <a:lnTo>
                    <a:pt x="228" y="4"/>
                  </a:lnTo>
                  <a:lnTo>
                    <a:pt x="212" y="12"/>
                  </a:lnTo>
                  <a:lnTo>
                    <a:pt x="156" y="16"/>
                  </a:lnTo>
                  <a:lnTo>
                    <a:pt x="124" y="28"/>
                  </a:lnTo>
                  <a:lnTo>
                    <a:pt x="100" y="40"/>
                  </a:lnTo>
                  <a:lnTo>
                    <a:pt x="84" y="52"/>
                  </a:lnTo>
                  <a:lnTo>
                    <a:pt x="72" y="76"/>
                  </a:lnTo>
                  <a:lnTo>
                    <a:pt x="72" y="88"/>
                  </a:lnTo>
                  <a:lnTo>
                    <a:pt x="76" y="108"/>
                  </a:lnTo>
                  <a:lnTo>
                    <a:pt x="88" y="120"/>
                  </a:lnTo>
                  <a:lnTo>
                    <a:pt x="144" y="144"/>
                  </a:lnTo>
                  <a:lnTo>
                    <a:pt x="192" y="156"/>
                  </a:lnTo>
                  <a:lnTo>
                    <a:pt x="224" y="160"/>
                  </a:lnTo>
                  <a:lnTo>
                    <a:pt x="228" y="168"/>
                  </a:lnTo>
                  <a:lnTo>
                    <a:pt x="180" y="168"/>
                  </a:lnTo>
                  <a:lnTo>
                    <a:pt x="148" y="160"/>
                  </a:lnTo>
                  <a:lnTo>
                    <a:pt x="88" y="144"/>
                  </a:lnTo>
                  <a:lnTo>
                    <a:pt x="52" y="132"/>
                  </a:lnTo>
                  <a:lnTo>
                    <a:pt x="28" y="120"/>
                  </a:lnTo>
                  <a:lnTo>
                    <a:pt x="4" y="100"/>
                  </a:lnTo>
                  <a:lnTo>
                    <a:pt x="0" y="76"/>
                  </a:lnTo>
                  <a:lnTo>
                    <a:pt x="0" y="64"/>
                  </a:lnTo>
                  <a:lnTo>
                    <a:pt x="16" y="40"/>
                  </a:lnTo>
                  <a:lnTo>
                    <a:pt x="36" y="24"/>
                  </a:lnTo>
                  <a:lnTo>
                    <a:pt x="64" y="12"/>
                  </a:lnTo>
                  <a:lnTo>
                    <a:pt x="108" y="4"/>
                  </a:lnTo>
                  <a:lnTo>
                    <a:pt x="156" y="0"/>
                  </a:lnTo>
                  <a:lnTo>
                    <a:pt x="184" y="0"/>
                  </a:lnTo>
                  <a:lnTo>
                    <a:pt x="264"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4348" y="284"/>
              <a:ext cx="248" cy="212"/>
            </a:xfrm>
            <a:custGeom>
              <a:avLst/>
              <a:gdLst/>
              <a:ahLst/>
              <a:cxnLst>
                <a:cxn ang="0">
                  <a:pos x="8" y="200"/>
                </a:cxn>
                <a:cxn ang="0">
                  <a:pos x="8" y="192"/>
                </a:cxn>
                <a:cxn ang="0">
                  <a:pos x="104" y="164"/>
                </a:cxn>
                <a:cxn ang="0">
                  <a:pos x="140" y="140"/>
                </a:cxn>
                <a:cxn ang="0">
                  <a:pos x="152" y="120"/>
                </a:cxn>
                <a:cxn ang="0">
                  <a:pos x="160" y="108"/>
                </a:cxn>
                <a:cxn ang="0">
                  <a:pos x="160" y="84"/>
                </a:cxn>
                <a:cxn ang="0">
                  <a:pos x="152" y="68"/>
                </a:cxn>
                <a:cxn ang="0">
                  <a:pos x="140" y="48"/>
                </a:cxn>
                <a:cxn ang="0">
                  <a:pos x="96" y="20"/>
                </a:cxn>
                <a:cxn ang="0">
                  <a:pos x="48" y="0"/>
                </a:cxn>
                <a:cxn ang="0">
                  <a:pos x="84" y="8"/>
                </a:cxn>
                <a:cxn ang="0">
                  <a:pos x="140" y="12"/>
                </a:cxn>
                <a:cxn ang="0">
                  <a:pos x="196" y="32"/>
                </a:cxn>
                <a:cxn ang="0">
                  <a:pos x="220" y="48"/>
                </a:cxn>
                <a:cxn ang="0">
                  <a:pos x="244" y="68"/>
                </a:cxn>
                <a:cxn ang="0">
                  <a:pos x="248" y="84"/>
                </a:cxn>
                <a:cxn ang="0">
                  <a:pos x="248" y="96"/>
                </a:cxn>
                <a:cxn ang="0">
                  <a:pos x="248" y="116"/>
                </a:cxn>
                <a:cxn ang="0">
                  <a:pos x="232" y="140"/>
                </a:cxn>
                <a:cxn ang="0">
                  <a:pos x="200" y="156"/>
                </a:cxn>
                <a:cxn ang="0">
                  <a:pos x="140" y="180"/>
                </a:cxn>
                <a:cxn ang="0">
                  <a:pos x="80" y="200"/>
                </a:cxn>
                <a:cxn ang="0">
                  <a:pos x="0" y="212"/>
                </a:cxn>
                <a:cxn ang="0">
                  <a:pos x="8" y="200"/>
                </a:cxn>
              </a:cxnLst>
              <a:rect l="0" t="0" r="0" b="0"/>
              <a:pathLst>
                <a:path w="248" h="212">
                  <a:moveTo>
                    <a:pt x="8" y="200"/>
                  </a:moveTo>
                  <a:lnTo>
                    <a:pt x="8" y="192"/>
                  </a:lnTo>
                  <a:lnTo>
                    <a:pt x="104" y="164"/>
                  </a:lnTo>
                  <a:lnTo>
                    <a:pt x="140" y="140"/>
                  </a:lnTo>
                  <a:lnTo>
                    <a:pt x="152" y="120"/>
                  </a:lnTo>
                  <a:lnTo>
                    <a:pt x="160" y="108"/>
                  </a:lnTo>
                  <a:lnTo>
                    <a:pt x="160" y="84"/>
                  </a:lnTo>
                  <a:lnTo>
                    <a:pt x="152" y="68"/>
                  </a:lnTo>
                  <a:lnTo>
                    <a:pt x="140" y="48"/>
                  </a:lnTo>
                  <a:lnTo>
                    <a:pt x="96" y="20"/>
                  </a:lnTo>
                  <a:lnTo>
                    <a:pt x="48" y="0"/>
                  </a:lnTo>
                  <a:lnTo>
                    <a:pt x="84" y="8"/>
                  </a:lnTo>
                  <a:lnTo>
                    <a:pt x="140" y="12"/>
                  </a:lnTo>
                  <a:lnTo>
                    <a:pt x="196" y="32"/>
                  </a:lnTo>
                  <a:lnTo>
                    <a:pt x="220" y="48"/>
                  </a:lnTo>
                  <a:lnTo>
                    <a:pt x="244" y="68"/>
                  </a:lnTo>
                  <a:lnTo>
                    <a:pt x="248" y="84"/>
                  </a:lnTo>
                  <a:lnTo>
                    <a:pt x="248" y="96"/>
                  </a:lnTo>
                  <a:lnTo>
                    <a:pt x="248" y="116"/>
                  </a:lnTo>
                  <a:lnTo>
                    <a:pt x="232" y="140"/>
                  </a:lnTo>
                  <a:lnTo>
                    <a:pt x="200" y="156"/>
                  </a:lnTo>
                  <a:lnTo>
                    <a:pt x="140" y="180"/>
                  </a:lnTo>
                  <a:lnTo>
                    <a:pt x="80" y="200"/>
                  </a:lnTo>
                  <a:lnTo>
                    <a:pt x="0" y="212"/>
                  </a:lnTo>
                  <a:lnTo>
                    <a:pt x="8"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4224" y="96"/>
              <a:ext cx="284" cy="188"/>
            </a:xfrm>
            <a:custGeom>
              <a:avLst/>
              <a:gdLst/>
              <a:ahLst/>
              <a:cxnLst>
                <a:cxn ang="0">
                  <a:pos x="208" y="0"/>
                </a:cxn>
                <a:cxn ang="0">
                  <a:pos x="284" y="12"/>
                </a:cxn>
                <a:cxn ang="0">
                  <a:pos x="220" y="12"/>
                </a:cxn>
                <a:cxn ang="0">
                  <a:pos x="204" y="12"/>
                </a:cxn>
                <a:cxn ang="0">
                  <a:pos x="148" y="20"/>
                </a:cxn>
                <a:cxn ang="0">
                  <a:pos x="112" y="32"/>
                </a:cxn>
                <a:cxn ang="0">
                  <a:pos x="84" y="44"/>
                </a:cxn>
                <a:cxn ang="0">
                  <a:pos x="64" y="56"/>
                </a:cxn>
                <a:cxn ang="0">
                  <a:pos x="40" y="84"/>
                </a:cxn>
                <a:cxn ang="0">
                  <a:pos x="40" y="96"/>
                </a:cxn>
                <a:cxn ang="0">
                  <a:pos x="48" y="116"/>
                </a:cxn>
                <a:cxn ang="0">
                  <a:pos x="64" y="132"/>
                </a:cxn>
                <a:cxn ang="0">
                  <a:pos x="84" y="144"/>
                </a:cxn>
                <a:cxn ang="0">
                  <a:pos x="112" y="156"/>
                </a:cxn>
                <a:cxn ang="0">
                  <a:pos x="168" y="176"/>
                </a:cxn>
                <a:cxn ang="0">
                  <a:pos x="208" y="188"/>
                </a:cxn>
                <a:cxn ang="0">
                  <a:pos x="160" y="188"/>
                </a:cxn>
                <a:cxn ang="0">
                  <a:pos x="156" y="188"/>
                </a:cxn>
                <a:cxn ang="0">
                  <a:pos x="156" y="180"/>
                </a:cxn>
                <a:cxn ang="0">
                  <a:pos x="96" y="168"/>
                </a:cxn>
                <a:cxn ang="0">
                  <a:pos x="48" y="152"/>
                </a:cxn>
                <a:cxn ang="0">
                  <a:pos x="24" y="140"/>
                </a:cxn>
                <a:cxn ang="0">
                  <a:pos x="4" y="120"/>
                </a:cxn>
                <a:cxn ang="0">
                  <a:pos x="0" y="104"/>
                </a:cxn>
                <a:cxn ang="0">
                  <a:pos x="0" y="92"/>
                </a:cxn>
                <a:cxn ang="0">
                  <a:pos x="12" y="60"/>
                </a:cxn>
                <a:cxn ang="0">
                  <a:pos x="40" y="36"/>
                </a:cxn>
                <a:cxn ang="0">
                  <a:pos x="72" y="24"/>
                </a:cxn>
                <a:cxn ang="0">
                  <a:pos x="108" y="12"/>
                </a:cxn>
                <a:cxn ang="0">
                  <a:pos x="180" y="8"/>
                </a:cxn>
                <a:cxn ang="0">
                  <a:pos x="208" y="0"/>
                </a:cxn>
              </a:cxnLst>
              <a:rect l="0" t="0" r="0" b="0"/>
              <a:pathLst>
                <a:path w="284" h="188">
                  <a:moveTo>
                    <a:pt x="208" y="0"/>
                  </a:moveTo>
                  <a:lnTo>
                    <a:pt x="284" y="12"/>
                  </a:lnTo>
                  <a:lnTo>
                    <a:pt x="220" y="12"/>
                  </a:lnTo>
                  <a:lnTo>
                    <a:pt x="204" y="12"/>
                  </a:lnTo>
                  <a:lnTo>
                    <a:pt x="148" y="20"/>
                  </a:lnTo>
                  <a:lnTo>
                    <a:pt x="112" y="32"/>
                  </a:lnTo>
                  <a:lnTo>
                    <a:pt x="84" y="44"/>
                  </a:lnTo>
                  <a:lnTo>
                    <a:pt x="64" y="56"/>
                  </a:lnTo>
                  <a:lnTo>
                    <a:pt x="40" y="84"/>
                  </a:lnTo>
                  <a:lnTo>
                    <a:pt x="40" y="96"/>
                  </a:lnTo>
                  <a:lnTo>
                    <a:pt x="48" y="116"/>
                  </a:lnTo>
                  <a:lnTo>
                    <a:pt x="64" y="132"/>
                  </a:lnTo>
                  <a:lnTo>
                    <a:pt x="84" y="144"/>
                  </a:lnTo>
                  <a:lnTo>
                    <a:pt x="112" y="156"/>
                  </a:lnTo>
                  <a:lnTo>
                    <a:pt x="168" y="176"/>
                  </a:lnTo>
                  <a:lnTo>
                    <a:pt x="208" y="188"/>
                  </a:lnTo>
                  <a:lnTo>
                    <a:pt x="160" y="188"/>
                  </a:lnTo>
                  <a:lnTo>
                    <a:pt x="156" y="188"/>
                  </a:lnTo>
                  <a:lnTo>
                    <a:pt x="156" y="180"/>
                  </a:lnTo>
                  <a:lnTo>
                    <a:pt x="96" y="168"/>
                  </a:lnTo>
                  <a:lnTo>
                    <a:pt x="48" y="152"/>
                  </a:lnTo>
                  <a:lnTo>
                    <a:pt x="24" y="140"/>
                  </a:lnTo>
                  <a:lnTo>
                    <a:pt x="4" y="120"/>
                  </a:lnTo>
                  <a:lnTo>
                    <a:pt x="0" y="104"/>
                  </a:lnTo>
                  <a:lnTo>
                    <a:pt x="0" y="92"/>
                  </a:lnTo>
                  <a:lnTo>
                    <a:pt x="12" y="60"/>
                  </a:lnTo>
                  <a:lnTo>
                    <a:pt x="40" y="36"/>
                  </a:lnTo>
                  <a:lnTo>
                    <a:pt x="72" y="24"/>
                  </a:lnTo>
                  <a:lnTo>
                    <a:pt x="108" y="12"/>
                  </a:lnTo>
                  <a:lnTo>
                    <a:pt x="180" y="8"/>
                  </a:lnTo>
                  <a:lnTo>
                    <a:pt x="20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4160" y="92"/>
              <a:ext cx="248" cy="180"/>
            </a:xfrm>
            <a:custGeom>
              <a:avLst/>
              <a:gdLst/>
              <a:ahLst/>
              <a:cxnLst>
                <a:cxn ang="0">
                  <a:pos x="196" y="0"/>
                </a:cxn>
                <a:cxn ang="0">
                  <a:pos x="248" y="4"/>
                </a:cxn>
                <a:cxn ang="0">
                  <a:pos x="200" y="4"/>
                </a:cxn>
                <a:cxn ang="0">
                  <a:pos x="140" y="24"/>
                </a:cxn>
                <a:cxn ang="0">
                  <a:pos x="112" y="28"/>
                </a:cxn>
                <a:cxn ang="0">
                  <a:pos x="88" y="48"/>
                </a:cxn>
                <a:cxn ang="0">
                  <a:pos x="68" y="72"/>
                </a:cxn>
                <a:cxn ang="0">
                  <a:pos x="56" y="96"/>
                </a:cxn>
                <a:cxn ang="0">
                  <a:pos x="56" y="108"/>
                </a:cxn>
                <a:cxn ang="0">
                  <a:pos x="64" y="124"/>
                </a:cxn>
                <a:cxn ang="0">
                  <a:pos x="76" y="144"/>
                </a:cxn>
                <a:cxn ang="0">
                  <a:pos x="100" y="148"/>
                </a:cxn>
                <a:cxn ang="0">
                  <a:pos x="128" y="168"/>
                </a:cxn>
                <a:cxn ang="0">
                  <a:pos x="172" y="180"/>
                </a:cxn>
                <a:cxn ang="0">
                  <a:pos x="128" y="180"/>
                </a:cxn>
                <a:cxn ang="0">
                  <a:pos x="80" y="160"/>
                </a:cxn>
                <a:cxn ang="0">
                  <a:pos x="48" y="144"/>
                </a:cxn>
                <a:cxn ang="0">
                  <a:pos x="32" y="132"/>
                </a:cxn>
                <a:cxn ang="0">
                  <a:pos x="24" y="132"/>
                </a:cxn>
                <a:cxn ang="0">
                  <a:pos x="12" y="108"/>
                </a:cxn>
                <a:cxn ang="0">
                  <a:pos x="12" y="100"/>
                </a:cxn>
                <a:cxn ang="0">
                  <a:pos x="0" y="76"/>
                </a:cxn>
                <a:cxn ang="0">
                  <a:pos x="8" y="72"/>
                </a:cxn>
                <a:cxn ang="0">
                  <a:pos x="24" y="48"/>
                </a:cxn>
                <a:cxn ang="0">
                  <a:pos x="48" y="28"/>
                </a:cxn>
                <a:cxn ang="0">
                  <a:pos x="80" y="16"/>
                </a:cxn>
                <a:cxn ang="0">
                  <a:pos x="112" y="12"/>
                </a:cxn>
                <a:cxn ang="0">
                  <a:pos x="172" y="4"/>
                </a:cxn>
                <a:cxn ang="0">
                  <a:pos x="196" y="0"/>
                </a:cxn>
              </a:cxnLst>
              <a:rect l="0" t="0" r="0" b="0"/>
              <a:pathLst>
                <a:path w="248" h="180">
                  <a:moveTo>
                    <a:pt x="196" y="0"/>
                  </a:moveTo>
                  <a:lnTo>
                    <a:pt x="248" y="4"/>
                  </a:lnTo>
                  <a:lnTo>
                    <a:pt x="200" y="4"/>
                  </a:lnTo>
                  <a:lnTo>
                    <a:pt x="140" y="24"/>
                  </a:lnTo>
                  <a:lnTo>
                    <a:pt x="112" y="28"/>
                  </a:lnTo>
                  <a:lnTo>
                    <a:pt x="88" y="48"/>
                  </a:lnTo>
                  <a:lnTo>
                    <a:pt x="68" y="72"/>
                  </a:lnTo>
                  <a:lnTo>
                    <a:pt x="56" y="96"/>
                  </a:lnTo>
                  <a:lnTo>
                    <a:pt x="56" y="108"/>
                  </a:lnTo>
                  <a:lnTo>
                    <a:pt x="64" y="124"/>
                  </a:lnTo>
                  <a:lnTo>
                    <a:pt x="76" y="144"/>
                  </a:lnTo>
                  <a:lnTo>
                    <a:pt x="100" y="148"/>
                  </a:lnTo>
                  <a:lnTo>
                    <a:pt x="128" y="168"/>
                  </a:lnTo>
                  <a:lnTo>
                    <a:pt x="172" y="180"/>
                  </a:lnTo>
                  <a:lnTo>
                    <a:pt x="128" y="180"/>
                  </a:lnTo>
                  <a:lnTo>
                    <a:pt x="80" y="160"/>
                  </a:lnTo>
                  <a:lnTo>
                    <a:pt x="48" y="144"/>
                  </a:lnTo>
                  <a:lnTo>
                    <a:pt x="32" y="132"/>
                  </a:lnTo>
                  <a:lnTo>
                    <a:pt x="24" y="132"/>
                  </a:lnTo>
                  <a:lnTo>
                    <a:pt x="12" y="108"/>
                  </a:lnTo>
                  <a:lnTo>
                    <a:pt x="12" y="100"/>
                  </a:lnTo>
                  <a:lnTo>
                    <a:pt x="0" y="76"/>
                  </a:lnTo>
                  <a:lnTo>
                    <a:pt x="8" y="72"/>
                  </a:lnTo>
                  <a:lnTo>
                    <a:pt x="24" y="48"/>
                  </a:lnTo>
                  <a:lnTo>
                    <a:pt x="48" y="28"/>
                  </a:lnTo>
                  <a:lnTo>
                    <a:pt x="80" y="16"/>
                  </a:lnTo>
                  <a:lnTo>
                    <a:pt x="112" y="12"/>
                  </a:lnTo>
                  <a:lnTo>
                    <a:pt x="172" y="4"/>
                  </a:lnTo>
                  <a:lnTo>
                    <a:pt x="196"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4184" y="228"/>
              <a:ext cx="88" cy="44"/>
            </a:xfrm>
            <a:custGeom>
              <a:avLst/>
              <a:gdLst/>
              <a:ahLst/>
              <a:cxnLst>
                <a:cxn ang="0">
                  <a:pos x="8" y="0"/>
                </a:cxn>
                <a:cxn ang="0">
                  <a:pos x="32" y="20"/>
                </a:cxn>
                <a:cxn ang="0">
                  <a:pos x="88" y="44"/>
                </a:cxn>
                <a:cxn ang="0">
                  <a:pos x="0" y="36"/>
                </a:cxn>
                <a:cxn ang="0">
                  <a:pos x="8" y="36"/>
                </a:cxn>
                <a:cxn ang="0">
                  <a:pos x="8" y="20"/>
                </a:cxn>
                <a:cxn ang="0">
                  <a:pos x="8" y="0"/>
                </a:cxn>
              </a:cxnLst>
              <a:rect l="0" t="0" r="0" b="0"/>
              <a:pathLst>
                <a:path w="88" h="44">
                  <a:moveTo>
                    <a:pt x="8" y="0"/>
                  </a:moveTo>
                  <a:lnTo>
                    <a:pt x="32" y="20"/>
                  </a:lnTo>
                  <a:lnTo>
                    <a:pt x="88" y="44"/>
                  </a:lnTo>
                  <a:lnTo>
                    <a:pt x="0" y="36"/>
                  </a:lnTo>
                  <a:lnTo>
                    <a:pt x="8" y="36"/>
                  </a:lnTo>
                  <a:lnTo>
                    <a:pt x="8" y="2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4108" y="96"/>
              <a:ext cx="180" cy="92"/>
            </a:xfrm>
            <a:custGeom>
              <a:avLst/>
              <a:gdLst/>
              <a:ahLst/>
              <a:cxnLst>
                <a:cxn ang="0">
                  <a:pos x="12" y="36"/>
                </a:cxn>
                <a:cxn ang="0">
                  <a:pos x="16" y="36"/>
                </a:cxn>
                <a:cxn ang="0">
                  <a:pos x="24" y="32"/>
                </a:cxn>
                <a:cxn ang="0">
                  <a:pos x="52" y="12"/>
                </a:cxn>
                <a:cxn ang="0">
                  <a:pos x="100" y="8"/>
                </a:cxn>
                <a:cxn ang="0">
                  <a:pos x="180" y="0"/>
                </a:cxn>
                <a:cxn ang="0">
                  <a:pos x="144" y="8"/>
                </a:cxn>
                <a:cxn ang="0">
                  <a:pos x="108" y="20"/>
                </a:cxn>
                <a:cxn ang="0">
                  <a:pos x="76" y="36"/>
                </a:cxn>
                <a:cxn ang="0">
                  <a:pos x="52" y="60"/>
                </a:cxn>
                <a:cxn ang="0">
                  <a:pos x="52" y="72"/>
                </a:cxn>
                <a:cxn ang="0">
                  <a:pos x="52" y="92"/>
                </a:cxn>
                <a:cxn ang="0">
                  <a:pos x="28" y="72"/>
                </a:cxn>
                <a:cxn ang="0">
                  <a:pos x="0" y="60"/>
                </a:cxn>
                <a:cxn ang="0">
                  <a:pos x="12" y="36"/>
                </a:cxn>
              </a:cxnLst>
              <a:rect l="0" t="0" r="0" b="0"/>
              <a:pathLst>
                <a:path w="180" h="92">
                  <a:moveTo>
                    <a:pt x="12" y="36"/>
                  </a:moveTo>
                  <a:lnTo>
                    <a:pt x="16" y="36"/>
                  </a:lnTo>
                  <a:lnTo>
                    <a:pt x="24" y="32"/>
                  </a:lnTo>
                  <a:lnTo>
                    <a:pt x="52" y="12"/>
                  </a:lnTo>
                  <a:lnTo>
                    <a:pt x="100" y="8"/>
                  </a:lnTo>
                  <a:lnTo>
                    <a:pt x="180" y="0"/>
                  </a:lnTo>
                  <a:lnTo>
                    <a:pt x="144" y="8"/>
                  </a:lnTo>
                  <a:lnTo>
                    <a:pt x="108" y="20"/>
                  </a:lnTo>
                  <a:lnTo>
                    <a:pt x="76" y="36"/>
                  </a:lnTo>
                  <a:lnTo>
                    <a:pt x="52" y="60"/>
                  </a:lnTo>
                  <a:lnTo>
                    <a:pt x="52" y="72"/>
                  </a:lnTo>
                  <a:lnTo>
                    <a:pt x="52" y="92"/>
                  </a:lnTo>
                  <a:lnTo>
                    <a:pt x="28" y="72"/>
                  </a:lnTo>
                  <a:lnTo>
                    <a:pt x="0" y="60"/>
                  </a:lnTo>
                  <a:lnTo>
                    <a:pt x="12"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4040" y="140"/>
              <a:ext cx="72" cy="12"/>
            </a:xfrm>
            <a:custGeom>
              <a:avLst/>
              <a:gdLst/>
              <a:ahLst/>
              <a:cxnLst>
                <a:cxn ang="0">
                  <a:pos x="8" y="0"/>
                </a:cxn>
                <a:cxn ang="0">
                  <a:pos x="72" y="0"/>
                </a:cxn>
                <a:cxn ang="0">
                  <a:pos x="60" y="12"/>
                </a:cxn>
                <a:cxn ang="0">
                  <a:pos x="0" y="0"/>
                </a:cxn>
                <a:cxn ang="0">
                  <a:pos x="8" y="0"/>
                </a:cxn>
              </a:cxnLst>
              <a:rect l="0" t="0" r="0" b="0"/>
              <a:pathLst>
                <a:path w="72" h="12">
                  <a:moveTo>
                    <a:pt x="8" y="0"/>
                  </a:moveTo>
                  <a:lnTo>
                    <a:pt x="72" y="0"/>
                  </a:lnTo>
                  <a:lnTo>
                    <a:pt x="60" y="12"/>
                  </a:lnTo>
                  <a:lnTo>
                    <a:pt x="0" y="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3056" y="264"/>
              <a:ext cx="152" cy="100"/>
            </a:xfrm>
            <a:custGeom>
              <a:avLst/>
              <a:gdLst/>
              <a:ahLst/>
              <a:cxnLst>
                <a:cxn ang="0">
                  <a:pos x="28" y="100"/>
                </a:cxn>
                <a:cxn ang="0">
                  <a:pos x="4" y="76"/>
                </a:cxn>
                <a:cxn ang="0">
                  <a:pos x="0" y="44"/>
                </a:cxn>
                <a:cxn ang="0">
                  <a:pos x="0" y="20"/>
                </a:cxn>
                <a:cxn ang="0">
                  <a:pos x="4" y="0"/>
                </a:cxn>
                <a:cxn ang="0">
                  <a:pos x="52" y="0"/>
                </a:cxn>
                <a:cxn ang="0">
                  <a:pos x="100" y="8"/>
                </a:cxn>
                <a:cxn ang="0">
                  <a:pos x="120" y="12"/>
                </a:cxn>
                <a:cxn ang="0">
                  <a:pos x="140" y="20"/>
                </a:cxn>
                <a:cxn ang="0">
                  <a:pos x="144" y="32"/>
                </a:cxn>
                <a:cxn ang="0">
                  <a:pos x="152" y="44"/>
                </a:cxn>
                <a:cxn ang="0">
                  <a:pos x="144" y="52"/>
                </a:cxn>
                <a:cxn ang="0">
                  <a:pos x="132" y="68"/>
                </a:cxn>
                <a:cxn ang="0">
                  <a:pos x="120" y="80"/>
                </a:cxn>
                <a:cxn ang="0">
                  <a:pos x="96" y="88"/>
                </a:cxn>
                <a:cxn ang="0">
                  <a:pos x="64" y="92"/>
                </a:cxn>
                <a:cxn ang="0">
                  <a:pos x="28" y="100"/>
                </a:cxn>
              </a:cxnLst>
              <a:rect l="0" t="0" r="0" b="0"/>
              <a:pathLst>
                <a:path w="152" h="100">
                  <a:moveTo>
                    <a:pt x="28" y="100"/>
                  </a:moveTo>
                  <a:lnTo>
                    <a:pt x="4" y="76"/>
                  </a:lnTo>
                  <a:lnTo>
                    <a:pt x="0" y="44"/>
                  </a:lnTo>
                  <a:lnTo>
                    <a:pt x="0" y="20"/>
                  </a:lnTo>
                  <a:lnTo>
                    <a:pt x="4" y="0"/>
                  </a:lnTo>
                  <a:lnTo>
                    <a:pt x="52" y="0"/>
                  </a:lnTo>
                  <a:lnTo>
                    <a:pt x="100" y="8"/>
                  </a:lnTo>
                  <a:lnTo>
                    <a:pt x="120" y="12"/>
                  </a:lnTo>
                  <a:lnTo>
                    <a:pt x="140" y="20"/>
                  </a:lnTo>
                  <a:lnTo>
                    <a:pt x="144" y="32"/>
                  </a:lnTo>
                  <a:lnTo>
                    <a:pt x="152" y="44"/>
                  </a:lnTo>
                  <a:lnTo>
                    <a:pt x="144" y="52"/>
                  </a:lnTo>
                  <a:lnTo>
                    <a:pt x="132" y="68"/>
                  </a:lnTo>
                  <a:lnTo>
                    <a:pt x="120" y="80"/>
                  </a:lnTo>
                  <a:lnTo>
                    <a:pt x="96" y="88"/>
                  </a:lnTo>
                  <a:lnTo>
                    <a:pt x="64" y="92"/>
                  </a:lnTo>
                  <a:lnTo>
                    <a:pt x="28"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3060" y="236"/>
              <a:ext cx="220" cy="144"/>
            </a:xfrm>
            <a:custGeom>
              <a:avLst/>
              <a:gdLst/>
              <a:ahLst/>
              <a:cxnLst>
                <a:cxn ang="0">
                  <a:pos x="48" y="144"/>
                </a:cxn>
                <a:cxn ang="0">
                  <a:pos x="24" y="128"/>
                </a:cxn>
                <a:cxn ang="0">
                  <a:pos x="60" y="128"/>
                </a:cxn>
                <a:cxn ang="0">
                  <a:pos x="96" y="120"/>
                </a:cxn>
                <a:cxn ang="0">
                  <a:pos x="116" y="108"/>
                </a:cxn>
                <a:cxn ang="0">
                  <a:pos x="136" y="104"/>
                </a:cxn>
                <a:cxn ang="0">
                  <a:pos x="148" y="80"/>
                </a:cxn>
                <a:cxn ang="0">
                  <a:pos x="148" y="72"/>
                </a:cxn>
                <a:cxn ang="0">
                  <a:pos x="148" y="56"/>
                </a:cxn>
                <a:cxn ang="0">
                  <a:pos x="140" y="48"/>
                </a:cxn>
                <a:cxn ang="0">
                  <a:pos x="120" y="36"/>
                </a:cxn>
                <a:cxn ang="0">
                  <a:pos x="104" y="28"/>
                </a:cxn>
                <a:cxn ang="0">
                  <a:pos x="56" y="24"/>
                </a:cxn>
                <a:cxn ang="0">
                  <a:pos x="0" y="24"/>
                </a:cxn>
                <a:cxn ang="0">
                  <a:pos x="8" y="0"/>
                </a:cxn>
                <a:cxn ang="0">
                  <a:pos x="8" y="4"/>
                </a:cxn>
                <a:cxn ang="0">
                  <a:pos x="84" y="0"/>
                </a:cxn>
                <a:cxn ang="0">
                  <a:pos x="148" y="4"/>
                </a:cxn>
                <a:cxn ang="0">
                  <a:pos x="176" y="16"/>
                </a:cxn>
                <a:cxn ang="0">
                  <a:pos x="200" y="28"/>
                </a:cxn>
                <a:cxn ang="0">
                  <a:pos x="212" y="40"/>
                </a:cxn>
                <a:cxn ang="0">
                  <a:pos x="220" y="60"/>
                </a:cxn>
                <a:cxn ang="0">
                  <a:pos x="220" y="72"/>
                </a:cxn>
                <a:cxn ang="0">
                  <a:pos x="208" y="96"/>
                </a:cxn>
                <a:cxn ang="0">
                  <a:pos x="200" y="108"/>
                </a:cxn>
                <a:cxn ang="0">
                  <a:pos x="184" y="120"/>
                </a:cxn>
                <a:cxn ang="0">
                  <a:pos x="160" y="132"/>
                </a:cxn>
                <a:cxn ang="0">
                  <a:pos x="136" y="140"/>
                </a:cxn>
                <a:cxn ang="0">
                  <a:pos x="96" y="144"/>
                </a:cxn>
                <a:cxn ang="0">
                  <a:pos x="48" y="144"/>
                </a:cxn>
              </a:cxnLst>
              <a:rect l="0" t="0" r="0" b="0"/>
              <a:pathLst>
                <a:path w="220" h="144">
                  <a:moveTo>
                    <a:pt x="48" y="144"/>
                  </a:moveTo>
                  <a:lnTo>
                    <a:pt x="24" y="128"/>
                  </a:lnTo>
                  <a:lnTo>
                    <a:pt x="60" y="128"/>
                  </a:lnTo>
                  <a:lnTo>
                    <a:pt x="96" y="120"/>
                  </a:lnTo>
                  <a:lnTo>
                    <a:pt x="116" y="108"/>
                  </a:lnTo>
                  <a:lnTo>
                    <a:pt x="136" y="104"/>
                  </a:lnTo>
                  <a:lnTo>
                    <a:pt x="148" y="80"/>
                  </a:lnTo>
                  <a:lnTo>
                    <a:pt x="148" y="72"/>
                  </a:lnTo>
                  <a:lnTo>
                    <a:pt x="148" y="56"/>
                  </a:lnTo>
                  <a:lnTo>
                    <a:pt x="140" y="48"/>
                  </a:lnTo>
                  <a:lnTo>
                    <a:pt x="120" y="36"/>
                  </a:lnTo>
                  <a:lnTo>
                    <a:pt x="104" y="28"/>
                  </a:lnTo>
                  <a:lnTo>
                    <a:pt x="56" y="24"/>
                  </a:lnTo>
                  <a:lnTo>
                    <a:pt x="0" y="24"/>
                  </a:lnTo>
                  <a:lnTo>
                    <a:pt x="8" y="0"/>
                  </a:lnTo>
                  <a:lnTo>
                    <a:pt x="8" y="4"/>
                  </a:lnTo>
                  <a:lnTo>
                    <a:pt x="84" y="0"/>
                  </a:lnTo>
                  <a:lnTo>
                    <a:pt x="148" y="4"/>
                  </a:lnTo>
                  <a:lnTo>
                    <a:pt x="176" y="16"/>
                  </a:lnTo>
                  <a:lnTo>
                    <a:pt x="200" y="28"/>
                  </a:lnTo>
                  <a:lnTo>
                    <a:pt x="212" y="40"/>
                  </a:lnTo>
                  <a:lnTo>
                    <a:pt x="220" y="60"/>
                  </a:lnTo>
                  <a:lnTo>
                    <a:pt x="220" y="72"/>
                  </a:lnTo>
                  <a:lnTo>
                    <a:pt x="208" y="96"/>
                  </a:lnTo>
                  <a:lnTo>
                    <a:pt x="200" y="108"/>
                  </a:lnTo>
                  <a:lnTo>
                    <a:pt x="184" y="120"/>
                  </a:lnTo>
                  <a:lnTo>
                    <a:pt x="160" y="132"/>
                  </a:lnTo>
                  <a:lnTo>
                    <a:pt x="136" y="140"/>
                  </a:lnTo>
                  <a:lnTo>
                    <a:pt x="96" y="144"/>
                  </a:lnTo>
                  <a:lnTo>
                    <a:pt x="48" y="1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3068" y="224"/>
              <a:ext cx="284" cy="180"/>
            </a:xfrm>
            <a:custGeom>
              <a:avLst/>
              <a:gdLst/>
              <a:ahLst/>
              <a:cxnLst>
                <a:cxn ang="0">
                  <a:pos x="72" y="180"/>
                </a:cxn>
                <a:cxn ang="0">
                  <a:pos x="52" y="168"/>
                </a:cxn>
                <a:cxn ang="0">
                  <a:pos x="40" y="164"/>
                </a:cxn>
                <a:cxn ang="0">
                  <a:pos x="128" y="156"/>
                </a:cxn>
                <a:cxn ang="0">
                  <a:pos x="156" y="152"/>
                </a:cxn>
                <a:cxn ang="0">
                  <a:pos x="176" y="140"/>
                </a:cxn>
                <a:cxn ang="0">
                  <a:pos x="192" y="128"/>
                </a:cxn>
                <a:cxn ang="0">
                  <a:pos x="204" y="108"/>
                </a:cxn>
                <a:cxn ang="0">
                  <a:pos x="212" y="84"/>
                </a:cxn>
                <a:cxn ang="0">
                  <a:pos x="216" y="72"/>
                </a:cxn>
                <a:cxn ang="0">
                  <a:pos x="212" y="52"/>
                </a:cxn>
                <a:cxn ang="0">
                  <a:pos x="192" y="36"/>
                </a:cxn>
                <a:cxn ang="0">
                  <a:pos x="176" y="24"/>
                </a:cxn>
                <a:cxn ang="0">
                  <a:pos x="144" y="16"/>
                </a:cxn>
                <a:cxn ang="0">
                  <a:pos x="84" y="12"/>
                </a:cxn>
                <a:cxn ang="0">
                  <a:pos x="0" y="12"/>
                </a:cxn>
                <a:cxn ang="0">
                  <a:pos x="0" y="12"/>
                </a:cxn>
                <a:cxn ang="0">
                  <a:pos x="4" y="12"/>
                </a:cxn>
                <a:cxn ang="0">
                  <a:pos x="40" y="4"/>
                </a:cxn>
                <a:cxn ang="0">
                  <a:pos x="120" y="0"/>
                </a:cxn>
                <a:cxn ang="0">
                  <a:pos x="168" y="4"/>
                </a:cxn>
                <a:cxn ang="0">
                  <a:pos x="212" y="12"/>
                </a:cxn>
                <a:cxn ang="0">
                  <a:pos x="248" y="24"/>
                </a:cxn>
                <a:cxn ang="0">
                  <a:pos x="276" y="52"/>
                </a:cxn>
                <a:cxn ang="0">
                  <a:pos x="284" y="60"/>
                </a:cxn>
                <a:cxn ang="0">
                  <a:pos x="276" y="92"/>
                </a:cxn>
                <a:cxn ang="0">
                  <a:pos x="272" y="108"/>
                </a:cxn>
                <a:cxn ang="0">
                  <a:pos x="252" y="128"/>
                </a:cxn>
                <a:cxn ang="0">
                  <a:pos x="224" y="140"/>
                </a:cxn>
                <a:cxn ang="0">
                  <a:pos x="192" y="156"/>
                </a:cxn>
                <a:cxn ang="0">
                  <a:pos x="144" y="168"/>
                </a:cxn>
                <a:cxn ang="0">
                  <a:pos x="108" y="176"/>
                </a:cxn>
                <a:cxn ang="0">
                  <a:pos x="72" y="180"/>
                </a:cxn>
              </a:cxnLst>
              <a:rect l="0" t="0" r="0" b="0"/>
              <a:pathLst>
                <a:path w="284" h="180">
                  <a:moveTo>
                    <a:pt x="72" y="180"/>
                  </a:moveTo>
                  <a:lnTo>
                    <a:pt x="52" y="168"/>
                  </a:lnTo>
                  <a:lnTo>
                    <a:pt x="40" y="164"/>
                  </a:lnTo>
                  <a:lnTo>
                    <a:pt x="128" y="156"/>
                  </a:lnTo>
                  <a:lnTo>
                    <a:pt x="156" y="152"/>
                  </a:lnTo>
                  <a:lnTo>
                    <a:pt x="176" y="140"/>
                  </a:lnTo>
                  <a:lnTo>
                    <a:pt x="192" y="128"/>
                  </a:lnTo>
                  <a:lnTo>
                    <a:pt x="204" y="108"/>
                  </a:lnTo>
                  <a:lnTo>
                    <a:pt x="212" y="84"/>
                  </a:lnTo>
                  <a:lnTo>
                    <a:pt x="216" y="72"/>
                  </a:lnTo>
                  <a:lnTo>
                    <a:pt x="212" y="52"/>
                  </a:lnTo>
                  <a:lnTo>
                    <a:pt x="192" y="36"/>
                  </a:lnTo>
                  <a:lnTo>
                    <a:pt x="176" y="24"/>
                  </a:lnTo>
                  <a:lnTo>
                    <a:pt x="144" y="16"/>
                  </a:lnTo>
                  <a:lnTo>
                    <a:pt x="84" y="12"/>
                  </a:lnTo>
                  <a:lnTo>
                    <a:pt x="0" y="12"/>
                  </a:lnTo>
                  <a:lnTo>
                    <a:pt x="0" y="12"/>
                  </a:lnTo>
                  <a:lnTo>
                    <a:pt x="4" y="12"/>
                  </a:lnTo>
                  <a:lnTo>
                    <a:pt x="40" y="4"/>
                  </a:lnTo>
                  <a:lnTo>
                    <a:pt x="120" y="0"/>
                  </a:lnTo>
                  <a:lnTo>
                    <a:pt x="168" y="4"/>
                  </a:lnTo>
                  <a:lnTo>
                    <a:pt x="212" y="12"/>
                  </a:lnTo>
                  <a:lnTo>
                    <a:pt x="248" y="24"/>
                  </a:lnTo>
                  <a:lnTo>
                    <a:pt x="276" y="52"/>
                  </a:lnTo>
                  <a:lnTo>
                    <a:pt x="284" y="60"/>
                  </a:lnTo>
                  <a:lnTo>
                    <a:pt x="276" y="92"/>
                  </a:lnTo>
                  <a:lnTo>
                    <a:pt x="272" y="108"/>
                  </a:lnTo>
                  <a:lnTo>
                    <a:pt x="252" y="128"/>
                  </a:lnTo>
                  <a:lnTo>
                    <a:pt x="224" y="140"/>
                  </a:lnTo>
                  <a:lnTo>
                    <a:pt x="192" y="156"/>
                  </a:lnTo>
                  <a:lnTo>
                    <a:pt x="144" y="168"/>
                  </a:lnTo>
                  <a:lnTo>
                    <a:pt x="108" y="176"/>
                  </a:lnTo>
                  <a:lnTo>
                    <a:pt x="72"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072" y="212"/>
              <a:ext cx="356" cy="216"/>
            </a:xfrm>
            <a:custGeom>
              <a:avLst/>
              <a:gdLst/>
              <a:ahLst/>
              <a:cxnLst>
                <a:cxn ang="0">
                  <a:pos x="80" y="192"/>
                </a:cxn>
                <a:cxn ang="0">
                  <a:pos x="108" y="192"/>
                </a:cxn>
                <a:cxn ang="0">
                  <a:pos x="148" y="180"/>
                </a:cxn>
                <a:cxn ang="0">
                  <a:pos x="188" y="168"/>
                </a:cxn>
                <a:cxn ang="0">
                  <a:pos x="224" y="156"/>
                </a:cxn>
                <a:cxn ang="0">
                  <a:pos x="248" y="140"/>
                </a:cxn>
                <a:cxn ang="0">
                  <a:pos x="268" y="120"/>
                </a:cxn>
                <a:cxn ang="0">
                  <a:pos x="280" y="104"/>
                </a:cxn>
                <a:cxn ang="0">
                  <a:pos x="284" y="84"/>
                </a:cxn>
                <a:cxn ang="0">
                  <a:pos x="280" y="72"/>
                </a:cxn>
                <a:cxn ang="0">
                  <a:pos x="280" y="60"/>
                </a:cxn>
                <a:cxn ang="0">
                  <a:pos x="248" y="36"/>
                </a:cxn>
                <a:cxn ang="0">
                  <a:pos x="212" y="24"/>
                </a:cxn>
                <a:cxn ang="0">
                  <a:pos x="172" y="12"/>
                </a:cxn>
                <a:cxn ang="0">
                  <a:pos x="128" y="12"/>
                </a:cxn>
                <a:cxn ang="0">
                  <a:pos x="44" y="12"/>
                </a:cxn>
                <a:cxn ang="0">
                  <a:pos x="0" y="24"/>
                </a:cxn>
                <a:cxn ang="0">
                  <a:pos x="48" y="12"/>
                </a:cxn>
                <a:cxn ang="0">
                  <a:pos x="152" y="0"/>
                </a:cxn>
                <a:cxn ang="0">
                  <a:pos x="212" y="0"/>
                </a:cxn>
                <a:cxn ang="0">
                  <a:pos x="268" y="4"/>
                </a:cxn>
                <a:cxn ang="0">
                  <a:pos x="316" y="24"/>
                </a:cxn>
                <a:cxn ang="0">
                  <a:pos x="332" y="28"/>
                </a:cxn>
                <a:cxn ang="0">
                  <a:pos x="352" y="48"/>
                </a:cxn>
                <a:cxn ang="0">
                  <a:pos x="356" y="64"/>
                </a:cxn>
                <a:cxn ang="0">
                  <a:pos x="356" y="92"/>
                </a:cxn>
                <a:cxn ang="0">
                  <a:pos x="352" y="108"/>
                </a:cxn>
                <a:cxn ang="0">
                  <a:pos x="332" y="132"/>
                </a:cxn>
                <a:cxn ang="0">
                  <a:pos x="316" y="152"/>
                </a:cxn>
                <a:cxn ang="0">
                  <a:pos x="284" y="168"/>
                </a:cxn>
                <a:cxn ang="0">
                  <a:pos x="248" y="188"/>
                </a:cxn>
                <a:cxn ang="0">
                  <a:pos x="200" y="200"/>
                </a:cxn>
                <a:cxn ang="0">
                  <a:pos x="124" y="216"/>
                </a:cxn>
                <a:cxn ang="0">
                  <a:pos x="80" y="192"/>
                </a:cxn>
              </a:cxnLst>
              <a:rect l="0" t="0" r="0" b="0"/>
              <a:pathLst>
                <a:path w="356" h="216">
                  <a:moveTo>
                    <a:pt x="80" y="192"/>
                  </a:moveTo>
                  <a:lnTo>
                    <a:pt x="108" y="192"/>
                  </a:lnTo>
                  <a:lnTo>
                    <a:pt x="148" y="180"/>
                  </a:lnTo>
                  <a:lnTo>
                    <a:pt x="188" y="168"/>
                  </a:lnTo>
                  <a:lnTo>
                    <a:pt x="224" y="156"/>
                  </a:lnTo>
                  <a:lnTo>
                    <a:pt x="248" y="140"/>
                  </a:lnTo>
                  <a:lnTo>
                    <a:pt x="268" y="120"/>
                  </a:lnTo>
                  <a:lnTo>
                    <a:pt x="280" y="104"/>
                  </a:lnTo>
                  <a:lnTo>
                    <a:pt x="284" y="84"/>
                  </a:lnTo>
                  <a:lnTo>
                    <a:pt x="280" y="72"/>
                  </a:lnTo>
                  <a:lnTo>
                    <a:pt x="280" y="60"/>
                  </a:lnTo>
                  <a:lnTo>
                    <a:pt x="248" y="36"/>
                  </a:lnTo>
                  <a:lnTo>
                    <a:pt x="212" y="24"/>
                  </a:lnTo>
                  <a:lnTo>
                    <a:pt x="172" y="12"/>
                  </a:lnTo>
                  <a:lnTo>
                    <a:pt x="128" y="12"/>
                  </a:lnTo>
                  <a:lnTo>
                    <a:pt x="44" y="12"/>
                  </a:lnTo>
                  <a:lnTo>
                    <a:pt x="0" y="24"/>
                  </a:lnTo>
                  <a:lnTo>
                    <a:pt x="48" y="12"/>
                  </a:lnTo>
                  <a:lnTo>
                    <a:pt x="152" y="0"/>
                  </a:lnTo>
                  <a:lnTo>
                    <a:pt x="212" y="0"/>
                  </a:lnTo>
                  <a:lnTo>
                    <a:pt x="268" y="4"/>
                  </a:lnTo>
                  <a:lnTo>
                    <a:pt x="316" y="24"/>
                  </a:lnTo>
                  <a:lnTo>
                    <a:pt x="332" y="28"/>
                  </a:lnTo>
                  <a:lnTo>
                    <a:pt x="352" y="48"/>
                  </a:lnTo>
                  <a:lnTo>
                    <a:pt x="356" y="64"/>
                  </a:lnTo>
                  <a:lnTo>
                    <a:pt x="356" y="92"/>
                  </a:lnTo>
                  <a:lnTo>
                    <a:pt x="352" y="108"/>
                  </a:lnTo>
                  <a:lnTo>
                    <a:pt x="332" y="132"/>
                  </a:lnTo>
                  <a:lnTo>
                    <a:pt x="316" y="152"/>
                  </a:lnTo>
                  <a:lnTo>
                    <a:pt x="284" y="168"/>
                  </a:lnTo>
                  <a:lnTo>
                    <a:pt x="248" y="188"/>
                  </a:lnTo>
                  <a:lnTo>
                    <a:pt x="200" y="200"/>
                  </a:lnTo>
                  <a:lnTo>
                    <a:pt x="124" y="216"/>
                  </a:lnTo>
                  <a:lnTo>
                    <a:pt x="80" y="19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3208" y="200"/>
              <a:ext cx="324" cy="236"/>
            </a:xfrm>
            <a:custGeom>
              <a:avLst/>
              <a:gdLst/>
              <a:ahLst/>
              <a:cxnLst>
                <a:cxn ang="0">
                  <a:pos x="0" y="228"/>
                </a:cxn>
                <a:cxn ang="0">
                  <a:pos x="72" y="212"/>
                </a:cxn>
                <a:cxn ang="0">
                  <a:pos x="112" y="200"/>
                </a:cxn>
                <a:cxn ang="0">
                  <a:pos x="148" y="188"/>
                </a:cxn>
                <a:cxn ang="0">
                  <a:pos x="180" y="168"/>
                </a:cxn>
                <a:cxn ang="0">
                  <a:pos x="204" y="152"/>
                </a:cxn>
                <a:cxn ang="0">
                  <a:pos x="216" y="128"/>
                </a:cxn>
                <a:cxn ang="0">
                  <a:pos x="220" y="104"/>
                </a:cxn>
                <a:cxn ang="0">
                  <a:pos x="220" y="76"/>
                </a:cxn>
                <a:cxn ang="0">
                  <a:pos x="220" y="60"/>
                </a:cxn>
                <a:cxn ang="0">
                  <a:pos x="192" y="36"/>
                </a:cxn>
                <a:cxn ang="0">
                  <a:pos x="160" y="24"/>
                </a:cxn>
                <a:cxn ang="0">
                  <a:pos x="124" y="12"/>
                </a:cxn>
                <a:cxn ang="0">
                  <a:pos x="84" y="4"/>
                </a:cxn>
                <a:cxn ang="0">
                  <a:pos x="132" y="0"/>
                </a:cxn>
                <a:cxn ang="0">
                  <a:pos x="204" y="4"/>
                </a:cxn>
                <a:cxn ang="0">
                  <a:pos x="252" y="16"/>
                </a:cxn>
                <a:cxn ang="0">
                  <a:pos x="288" y="36"/>
                </a:cxn>
                <a:cxn ang="0">
                  <a:pos x="308" y="48"/>
                </a:cxn>
                <a:cxn ang="0">
                  <a:pos x="320" y="64"/>
                </a:cxn>
                <a:cxn ang="0">
                  <a:pos x="324" y="84"/>
                </a:cxn>
                <a:cxn ang="0">
                  <a:pos x="324" y="96"/>
                </a:cxn>
                <a:cxn ang="0">
                  <a:pos x="320" y="116"/>
                </a:cxn>
                <a:cxn ang="0">
                  <a:pos x="308" y="132"/>
                </a:cxn>
                <a:cxn ang="0">
                  <a:pos x="272" y="156"/>
                </a:cxn>
                <a:cxn ang="0">
                  <a:pos x="220" y="180"/>
                </a:cxn>
                <a:cxn ang="0">
                  <a:pos x="160" y="200"/>
                </a:cxn>
                <a:cxn ang="0">
                  <a:pos x="60" y="224"/>
                </a:cxn>
                <a:cxn ang="0">
                  <a:pos x="12" y="228"/>
                </a:cxn>
                <a:cxn ang="0">
                  <a:pos x="12" y="236"/>
                </a:cxn>
                <a:cxn ang="0">
                  <a:pos x="0" y="228"/>
                </a:cxn>
              </a:cxnLst>
              <a:rect l="0" t="0" r="0" b="0"/>
              <a:pathLst>
                <a:path w="324" h="236">
                  <a:moveTo>
                    <a:pt x="0" y="228"/>
                  </a:moveTo>
                  <a:lnTo>
                    <a:pt x="72" y="212"/>
                  </a:lnTo>
                  <a:lnTo>
                    <a:pt x="112" y="200"/>
                  </a:lnTo>
                  <a:lnTo>
                    <a:pt x="148" y="188"/>
                  </a:lnTo>
                  <a:lnTo>
                    <a:pt x="180" y="168"/>
                  </a:lnTo>
                  <a:lnTo>
                    <a:pt x="204" y="152"/>
                  </a:lnTo>
                  <a:lnTo>
                    <a:pt x="216" y="128"/>
                  </a:lnTo>
                  <a:lnTo>
                    <a:pt x="220" y="104"/>
                  </a:lnTo>
                  <a:lnTo>
                    <a:pt x="220" y="76"/>
                  </a:lnTo>
                  <a:lnTo>
                    <a:pt x="220" y="60"/>
                  </a:lnTo>
                  <a:lnTo>
                    <a:pt x="192" y="36"/>
                  </a:lnTo>
                  <a:lnTo>
                    <a:pt x="160" y="24"/>
                  </a:lnTo>
                  <a:lnTo>
                    <a:pt x="124" y="12"/>
                  </a:lnTo>
                  <a:lnTo>
                    <a:pt x="84" y="4"/>
                  </a:lnTo>
                  <a:lnTo>
                    <a:pt x="132" y="0"/>
                  </a:lnTo>
                  <a:lnTo>
                    <a:pt x="204" y="4"/>
                  </a:lnTo>
                  <a:lnTo>
                    <a:pt x="252" y="16"/>
                  </a:lnTo>
                  <a:lnTo>
                    <a:pt x="288" y="36"/>
                  </a:lnTo>
                  <a:lnTo>
                    <a:pt x="308" y="48"/>
                  </a:lnTo>
                  <a:lnTo>
                    <a:pt x="320" y="64"/>
                  </a:lnTo>
                  <a:lnTo>
                    <a:pt x="324" y="84"/>
                  </a:lnTo>
                  <a:lnTo>
                    <a:pt x="324" y="96"/>
                  </a:lnTo>
                  <a:lnTo>
                    <a:pt x="320" y="116"/>
                  </a:lnTo>
                  <a:lnTo>
                    <a:pt x="308" y="132"/>
                  </a:lnTo>
                  <a:lnTo>
                    <a:pt x="272" y="156"/>
                  </a:lnTo>
                  <a:lnTo>
                    <a:pt x="220" y="180"/>
                  </a:lnTo>
                  <a:lnTo>
                    <a:pt x="160" y="200"/>
                  </a:lnTo>
                  <a:lnTo>
                    <a:pt x="60" y="224"/>
                  </a:lnTo>
                  <a:lnTo>
                    <a:pt x="12" y="228"/>
                  </a:lnTo>
                  <a:lnTo>
                    <a:pt x="12" y="236"/>
                  </a:lnTo>
                  <a:lnTo>
                    <a:pt x="0" y="2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3220" y="168"/>
              <a:ext cx="440" cy="284"/>
            </a:xfrm>
            <a:custGeom>
              <a:avLst/>
              <a:gdLst/>
              <a:ahLst/>
              <a:cxnLst>
                <a:cxn ang="0">
                  <a:pos x="0" y="268"/>
                </a:cxn>
                <a:cxn ang="0">
                  <a:pos x="64" y="256"/>
                </a:cxn>
                <a:cxn ang="0">
                  <a:pos x="168" y="232"/>
                </a:cxn>
                <a:cxn ang="0">
                  <a:pos x="220" y="212"/>
                </a:cxn>
                <a:cxn ang="0">
                  <a:pos x="272" y="188"/>
                </a:cxn>
                <a:cxn ang="0">
                  <a:pos x="300" y="164"/>
                </a:cxn>
                <a:cxn ang="0">
                  <a:pos x="312" y="148"/>
                </a:cxn>
                <a:cxn ang="0">
                  <a:pos x="320" y="128"/>
                </a:cxn>
                <a:cxn ang="0">
                  <a:pos x="320" y="116"/>
                </a:cxn>
                <a:cxn ang="0">
                  <a:pos x="312" y="96"/>
                </a:cxn>
                <a:cxn ang="0">
                  <a:pos x="300" y="72"/>
                </a:cxn>
                <a:cxn ang="0">
                  <a:pos x="272" y="56"/>
                </a:cxn>
                <a:cxn ang="0">
                  <a:pos x="236" y="44"/>
                </a:cxn>
                <a:cxn ang="0">
                  <a:pos x="180" y="32"/>
                </a:cxn>
                <a:cxn ang="0">
                  <a:pos x="120" y="24"/>
                </a:cxn>
                <a:cxn ang="0">
                  <a:pos x="84" y="32"/>
                </a:cxn>
                <a:cxn ang="0">
                  <a:pos x="156" y="8"/>
                </a:cxn>
                <a:cxn ang="0">
                  <a:pos x="208" y="0"/>
                </a:cxn>
                <a:cxn ang="0">
                  <a:pos x="272" y="0"/>
                </a:cxn>
                <a:cxn ang="0">
                  <a:pos x="272" y="8"/>
                </a:cxn>
                <a:cxn ang="0">
                  <a:pos x="272" y="0"/>
                </a:cxn>
                <a:cxn ang="0">
                  <a:pos x="324" y="12"/>
                </a:cxn>
                <a:cxn ang="0">
                  <a:pos x="380" y="36"/>
                </a:cxn>
                <a:cxn ang="0">
                  <a:pos x="408" y="56"/>
                </a:cxn>
                <a:cxn ang="0">
                  <a:pos x="428" y="68"/>
                </a:cxn>
                <a:cxn ang="0">
                  <a:pos x="440" y="92"/>
                </a:cxn>
                <a:cxn ang="0">
                  <a:pos x="432" y="116"/>
                </a:cxn>
                <a:cxn ang="0">
                  <a:pos x="420" y="148"/>
                </a:cxn>
                <a:cxn ang="0">
                  <a:pos x="392" y="176"/>
                </a:cxn>
                <a:cxn ang="0">
                  <a:pos x="348" y="208"/>
                </a:cxn>
                <a:cxn ang="0">
                  <a:pos x="252" y="236"/>
                </a:cxn>
                <a:cxn ang="0">
                  <a:pos x="160" y="268"/>
                </a:cxn>
                <a:cxn ang="0">
                  <a:pos x="72" y="284"/>
                </a:cxn>
                <a:cxn ang="0">
                  <a:pos x="0" y="268"/>
                </a:cxn>
              </a:cxnLst>
              <a:rect l="0" t="0" r="0" b="0"/>
              <a:pathLst>
                <a:path w="440" h="284">
                  <a:moveTo>
                    <a:pt x="0" y="268"/>
                  </a:moveTo>
                  <a:lnTo>
                    <a:pt x="64" y="256"/>
                  </a:lnTo>
                  <a:lnTo>
                    <a:pt x="168" y="232"/>
                  </a:lnTo>
                  <a:lnTo>
                    <a:pt x="220" y="212"/>
                  </a:lnTo>
                  <a:lnTo>
                    <a:pt x="272" y="188"/>
                  </a:lnTo>
                  <a:lnTo>
                    <a:pt x="300" y="164"/>
                  </a:lnTo>
                  <a:lnTo>
                    <a:pt x="312" y="148"/>
                  </a:lnTo>
                  <a:lnTo>
                    <a:pt x="320" y="128"/>
                  </a:lnTo>
                  <a:lnTo>
                    <a:pt x="320" y="116"/>
                  </a:lnTo>
                  <a:lnTo>
                    <a:pt x="312" y="96"/>
                  </a:lnTo>
                  <a:lnTo>
                    <a:pt x="300" y="72"/>
                  </a:lnTo>
                  <a:lnTo>
                    <a:pt x="272" y="56"/>
                  </a:lnTo>
                  <a:lnTo>
                    <a:pt x="236" y="44"/>
                  </a:lnTo>
                  <a:lnTo>
                    <a:pt x="180" y="32"/>
                  </a:lnTo>
                  <a:lnTo>
                    <a:pt x="120" y="24"/>
                  </a:lnTo>
                  <a:lnTo>
                    <a:pt x="84" y="32"/>
                  </a:lnTo>
                  <a:lnTo>
                    <a:pt x="156" y="8"/>
                  </a:lnTo>
                  <a:lnTo>
                    <a:pt x="208" y="0"/>
                  </a:lnTo>
                  <a:lnTo>
                    <a:pt x="272" y="0"/>
                  </a:lnTo>
                  <a:lnTo>
                    <a:pt x="272" y="8"/>
                  </a:lnTo>
                  <a:lnTo>
                    <a:pt x="272" y="0"/>
                  </a:lnTo>
                  <a:lnTo>
                    <a:pt x="324" y="12"/>
                  </a:lnTo>
                  <a:lnTo>
                    <a:pt x="380" y="36"/>
                  </a:lnTo>
                  <a:lnTo>
                    <a:pt x="408" y="56"/>
                  </a:lnTo>
                  <a:lnTo>
                    <a:pt x="428" y="68"/>
                  </a:lnTo>
                  <a:lnTo>
                    <a:pt x="440" y="92"/>
                  </a:lnTo>
                  <a:lnTo>
                    <a:pt x="432" y="116"/>
                  </a:lnTo>
                  <a:lnTo>
                    <a:pt x="420" y="148"/>
                  </a:lnTo>
                  <a:lnTo>
                    <a:pt x="392" y="176"/>
                  </a:lnTo>
                  <a:lnTo>
                    <a:pt x="348" y="208"/>
                  </a:lnTo>
                  <a:lnTo>
                    <a:pt x="252" y="236"/>
                  </a:lnTo>
                  <a:lnTo>
                    <a:pt x="160" y="268"/>
                  </a:lnTo>
                  <a:lnTo>
                    <a:pt x="72" y="284"/>
                  </a:lnTo>
                  <a:lnTo>
                    <a:pt x="0" y="2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dirty="0"/>
            </a:p>
          </p:txBody>
        </p:sp>
        <p:sp>
          <p:nvSpPr>
            <p:cNvPr id="58" name="図形 57"/>
            <p:cNvSpPr>
              <a:spLocks/>
            </p:cNvSpPr>
            <p:nvPr/>
          </p:nvSpPr>
          <p:spPr bwMode="auto">
            <a:xfrm>
              <a:off x="3304" y="176"/>
              <a:ext cx="452" cy="284"/>
            </a:xfrm>
            <a:custGeom>
              <a:avLst/>
              <a:gdLst/>
              <a:ahLst/>
              <a:cxnLst>
                <a:cxn ang="0">
                  <a:pos x="0" y="276"/>
                </a:cxn>
                <a:cxn ang="0">
                  <a:pos x="88" y="260"/>
                </a:cxn>
                <a:cxn ang="0">
                  <a:pos x="176" y="236"/>
                </a:cxn>
                <a:cxn ang="0">
                  <a:pos x="272" y="200"/>
                </a:cxn>
                <a:cxn ang="0">
                  <a:pos x="312" y="168"/>
                </a:cxn>
                <a:cxn ang="0">
                  <a:pos x="336" y="140"/>
                </a:cxn>
                <a:cxn ang="0">
                  <a:pos x="356" y="108"/>
                </a:cxn>
                <a:cxn ang="0">
                  <a:pos x="356" y="84"/>
                </a:cxn>
                <a:cxn ang="0">
                  <a:pos x="344" y="60"/>
                </a:cxn>
                <a:cxn ang="0">
                  <a:pos x="324" y="40"/>
                </a:cxn>
                <a:cxn ang="0">
                  <a:pos x="296" y="28"/>
                </a:cxn>
                <a:cxn ang="0">
                  <a:pos x="272" y="12"/>
                </a:cxn>
                <a:cxn ang="0">
                  <a:pos x="240" y="0"/>
                </a:cxn>
                <a:cxn ang="0">
                  <a:pos x="276" y="0"/>
                </a:cxn>
                <a:cxn ang="0">
                  <a:pos x="324" y="4"/>
                </a:cxn>
                <a:cxn ang="0">
                  <a:pos x="380" y="24"/>
                </a:cxn>
                <a:cxn ang="0">
                  <a:pos x="404" y="36"/>
                </a:cxn>
                <a:cxn ang="0">
                  <a:pos x="428" y="52"/>
                </a:cxn>
                <a:cxn ang="0">
                  <a:pos x="448" y="76"/>
                </a:cxn>
                <a:cxn ang="0">
                  <a:pos x="452" y="116"/>
                </a:cxn>
                <a:cxn ang="0">
                  <a:pos x="448" y="128"/>
                </a:cxn>
                <a:cxn ang="0">
                  <a:pos x="428" y="152"/>
                </a:cxn>
                <a:cxn ang="0">
                  <a:pos x="412" y="168"/>
                </a:cxn>
                <a:cxn ang="0">
                  <a:pos x="372" y="188"/>
                </a:cxn>
                <a:cxn ang="0">
                  <a:pos x="332" y="204"/>
                </a:cxn>
                <a:cxn ang="0">
                  <a:pos x="264" y="228"/>
                </a:cxn>
                <a:cxn ang="0">
                  <a:pos x="176" y="252"/>
                </a:cxn>
                <a:cxn ang="0">
                  <a:pos x="100" y="272"/>
                </a:cxn>
                <a:cxn ang="0">
                  <a:pos x="40" y="284"/>
                </a:cxn>
                <a:cxn ang="0">
                  <a:pos x="0" y="276"/>
                </a:cxn>
              </a:cxnLst>
              <a:rect l="0" t="0" r="0" b="0"/>
              <a:pathLst>
                <a:path w="452" h="284">
                  <a:moveTo>
                    <a:pt x="0" y="276"/>
                  </a:moveTo>
                  <a:lnTo>
                    <a:pt x="88" y="260"/>
                  </a:lnTo>
                  <a:lnTo>
                    <a:pt x="176" y="236"/>
                  </a:lnTo>
                  <a:lnTo>
                    <a:pt x="272" y="200"/>
                  </a:lnTo>
                  <a:lnTo>
                    <a:pt x="312" y="168"/>
                  </a:lnTo>
                  <a:lnTo>
                    <a:pt x="336" y="140"/>
                  </a:lnTo>
                  <a:lnTo>
                    <a:pt x="356" y="108"/>
                  </a:lnTo>
                  <a:lnTo>
                    <a:pt x="356" y="84"/>
                  </a:lnTo>
                  <a:lnTo>
                    <a:pt x="344" y="60"/>
                  </a:lnTo>
                  <a:lnTo>
                    <a:pt x="324" y="40"/>
                  </a:lnTo>
                  <a:lnTo>
                    <a:pt x="296" y="28"/>
                  </a:lnTo>
                  <a:lnTo>
                    <a:pt x="272" y="12"/>
                  </a:lnTo>
                  <a:lnTo>
                    <a:pt x="240" y="0"/>
                  </a:lnTo>
                  <a:lnTo>
                    <a:pt x="276" y="0"/>
                  </a:lnTo>
                  <a:lnTo>
                    <a:pt x="324" y="4"/>
                  </a:lnTo>
                  <a:lnTo>
                    <a:pt x="380" y="24"/>
                  </a:lnTo>
                  <a:lnTo>
                    <a:pt x="404" y="36"/>
                  </a:lnTo>
                  <a:lnTo>
                    <a:pt x="428" y="52"/>
                  </a:lnTo>
                  <a:lnTo>
                    <a:pt x="448" y="76"/>
                  </a:lnTo>
                  <a:lnTo>
                    <a:pt x="452" y="116"/>
                  </a:lnTo>
                  <a:lnTo>
                    <a:pt x="448" y="128"/>
                  </a:lnTo>
                  <a:lnTo>
                    <a:pt x="428" y="152"/>
                  </a:lnTo>
                  <a:lnTo>
                    <a:pt x="412" y="168"/>
                  </a:lnTo>
                  <a:lnTo>
                    <a:pt x="372" y="188"/>
                  </a:lnTo>
                  <a:lnTo>
                    <a:pt x="332" y="204"/>
                  </a:lnTo>
                  <a:lnTo>
                    <a:pt x="264" y="228"/>
                  </a:lnTo>
                  <a:lnTo>
                    <a:pt x="176" y="252"/>
                  </a:lnTo>
                  <a:lnTo>
                    <a:pt x="100" y="272"/>
                  </a:lnTo>
                  <a:lnTo>
                    <a:pt x="40" y="284"/>
                  </a:lnTo>
                  <a:lnTo>
                    <a:pt x="0"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3344" y="204"/>
              <a:ext cx="480" cy="260"/>
            </a:xfrm>
            <a:custGeom>
              <a:avLst/>
              <a:gdLst/>
              <a:ahLst/>
              <a:cxnLst>
                <a:cxn ang="0">
                  <a:pos x="236" y="220"/>
                </a:cxn>
                <a:cxn ang="0">
                  <a:pos x="196" y="236"/>
                </a:cxn>
                <a:cxn ang="0">
                  <a:pos x="152" y="248"/>
                </a:cxn>
                <a:cxn ang="0">
                  <a:pos x="104" y="256"/>
                </a:cxn>
                <a:cxn ang="0">
                  <a:pos x="48" y="260"/>
                </a:cxn>
                <a:cxn ang="0">
                  <a:pos x="0" y="256"/>
                </a:cxn>
                <a:cxn ang="0">
                  <a:pos x="60" y="248"/>
                </a:cxn>
                <a:cxn ang="0">
                  <a:pos x="136" y="232"/>
                </a:cxn>
                <a:cxn ang="0">
                  <a:pos x="232" y="200"/>
                </a:cxn>
                <a:cxn ang="0">
                  <a:pos x="292" y="184"/>
                </a:cxn>
                <a:cxn ang="0">
                  <a:pos x="340" y="160"/>
                </a:cxn>
                <a:cxn ang="0">
                  <a:pos x="376" y="140"/>
                </a:cxn>
                <a:cxn ang="0">
                  <a:pos x="396" y="124"/>
                </a:cxn>
                <a:cxn ang="0">
                  <a:pos x="412" y="100"/>
                </a:cxn>
                <a:cxn ang="0">
                  <a:pos x="420" y="88"/>
                </a:cxn>
                <a:cxn ang="0">
                  <a:pos x="412" y="48"/>
                </a:cxn>
                <a:cxn ang="0">
                  <a:pos x="388" y="20"/>
                </a:cxn>
                <a:cxn ang="0">
                  <a:pos x="360" y="0"/>
                </a:cxn>
                <a:cxn ang="0">
                  <a:pos x="408" y="8"/>
                </a:cxn>
                <a:cxn ang="0">
                  <a:pos x="432" y="20"/>
                </a:cxn>
                <a:cxn ang="0">
                  <a:pos x="456" y="32"/>
                </a:cxn>
                <a:cxn ang="0">
                  <a:pos x="472" y="56"/>
                </a:cxn>
                <a:cxn ang="0">
                  <a:pos x="480" y="88"/>
                </a:cxn>
                <a:cxn ang="0">
                  <a:pos x="468" y="104"/>
                </a:cxn>
                <a:cxn ang="0">
                  <a:pos x="424" y="148"/>
                </a:cxn>
                <a:cxn ang="0">
                  <a:pos x="396" y="172"/>
                </a:cxn>
                <a:cxn ang="0">
                  <a:pos x="352" y="196"/>
                </a:cxn>
                <a:cxn ang="0">
                  <a:pos x="304" y="212"/>
                </a:cxn>
                <a:cxn ang="0">
                  <a:pos x="244" y="220"/>
                </a:cxn>
                <a:cxn ang="0">
                  <a:pos x="244" y="224"/>
                </a:cxn>
                <a:cxn ang="0">
                  <a:pos x="236" y="220"/>
                </a:cxn>
              </a:cxnLst>
              <a:rect l="0" t="0" r="0" b="0"/>
              <a:pathLst>
                <a:path w="480" h="260">
                  <a:moveTo>
                    <a:pt x="236" y="220"/>
                  </a:moveTo>
                  <a:lnTo>
                    <a:pt x="196" y="236"/>
                  </a:lnTo>
                  <a:lnTo>
                    <a:pt x="152" y="248"/>
                  </a:lnTo>
                  <a:lnTo>
                    <a:pt x="104" y="256"/>
                  </a:lnTo>
                  <a:lnTo>
                    <a:pt x="48" y="260"/>
                  </a:lnTo>
                  <a:lnTo>
                    <a:pt x="0" y="256"/>
                  </a:lnTo>
                  <a:lnTo>
                    <a:pt x="60" y="248"/>
                  </a:lnTo>
                  <a:lnTo>
                    <a:pt x="136" y="232"/>
                  </a:lnTo>
                  <a:lnTo>
                    <a:pt x="232" y="200"/>
                  </a:lnTo>
                  <a:lnTo>
                    <a:pt x="292" y="184"/>
                  </a:lnTo>
                  <a:lnTo>
                    <a:pt x="340" y="160"/>
                  </a:lnTo>
                  <a:lnTo>
                    <a:pt x="376" y="140"/>
                  </a:lnTo>
                  <a:lnTo>
                    <a:pt x="396" y="124"/>
                  </a:lnTo>
                  <a:lnTo>
                    <a:pt x="412" y="100"/>
                  </a:lnTo>
                  <a:lnTo>
                    <a:pt x="420" y="88"/>
                  </a:lnTo>
                  <a:lnTo>
                    <a:pt x="412" y="48"/>
                  </a:lnTo>
                  <a:lnTo>
                    <a:pt x="388" y="20"/>
                  </a:lnTo>
                  <a:lnTo>
                    <a:pt x="360" y="0"/>
                  </a:lnTo>
                  <a:lnTo>
                    <a:pt x="408" y="8"/>
                  </a:lnTo>
                  <a:lnTo>
                    <a:pt x="432" y="20"/>
                  </a:lnTo>
                  <a:lnTo>
                    <a:pt x="456" y="32"/>
                  </a:lnTo>
                  <a:lnTo>
                    <a:pt x="472" y="56"/>
                  </a:lnTo>
                  <a:lnTo>
                    <a:pt x="480" y="88"/>
                  </a:lnTo>
                  <a:lnTo>
                    <a:pt x="468" y="104"/>
                  </a:lnTo>
                  <a:lnTo>
                    <a:pt x="424" y="148"/>
                  </a:lnTo>
                  <a:lnTo>
                    <a:pt x="396" y="172"/>
                  </a:lnTo>
                  <a:lnTo>
                    <a:pt x="352" y="196"/>
                  </a:lnTo>
                  <a:lnTo>
                    <a:pt x="304" y="212"/>
                  </a:lnTo>
                  <a:lnTo>
                    <a:pt x="244" y="220"/>
                  </a:lnTo>
                  <a:lnTo>
                    <a:pt x="244" y="224"/>
                  </a:lnTo>
                  <a:lnTo>
                    <a:pt x="236" y="2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3504" y="152"/>
              <a:ext cx="380" cy="276"/>
            </a:xfrm>
            <a:custGeom>
              <a:avLst/>
              <a:gdLst/>
              <a:ahLst/>
              <a:cxnLst>
                <a:cxn ang="0">
                  <a:pos x="88" y="276"/>
                </a:cxn>
                <a:cxn ang="0">
                  <a:pos x="148" y="264"/>
                </a:cxn>
                <a:cxn ang="0">
                  <a:pos x="200" y="248"/>
                </a:cxn>
                <a:cxn ang="0">
                  <a:pos x="236" y="228"/>
                </a:cxn>
                <a:cxn ang="0">
                  <a:pos x="272" y="204"/>
                </a:cxn>
                <a:cxn ang="0">
                  <a:pos x="308" y="156"/>
                </a:cxn>
                <a:cxn ang="0">
                  <a:pos x="324" y="140"/>
                </a:cxn>
                <a:cxn ang="0">
                  <a:pos x="320" y="100"/>
                </a:cxn>
                <a:cxn ang="0">
                  <a:pos x="300" y="84"/>
                </a:cxn>
                <a:cxn ang="0">
                  <a:pos x="272" y="60"/>
                </a:cxn>
                <a:cxn ang="0">
                  <a:pos x="236" y="52"/>
                </a:cxn>
                <a:cxn ang="0">
                  <a:pos x="192" y="48"/>
                </a:cxn>
                <a:cxn ang="0">
                  <a:pos x="136" y="28"/>
                </a:cxn>
                <a:cxn ang="0">
                  <a:pos x="88" y="24"/>
                </a:cxn>
                <a:cxn ang="0">
                  <a:pos x="28" y="24"/>
                </a:cxn>
                <a:cxn ang="0">
                  <a:pos x="0" y="16"/>
                </a:cxn>
                <a:cxn ang="0">
                  <a:pos x="52" y="4"/>
                </a:cxn>
                <a:cxn ang="0">
                  <a:pos x="96" y="0"/>
                </a:cxn>
                <a:cxn ang="0">
                  <a:pos x="136" y="0"/>
                </a:cxn>
                <a:cxn ang="0">
                  <a:pos x="192" y="4"/>
                </a:cxn>
                <a:cxn ang="0">
                  <a:pos x="248" y="16"/>
                </a:cxn>
                <a:cxn ang="0">
                  <a:pos x="300" y="40"/>
                </a:cxn>
                <a:cxn ang="0">
                  <a:pos x="348" y="76"/>
                </a:cxn>
                <a:cxn ang="0">
                  <a:pos x="368" y="88"/>
                </a:cxn>
                <a:cxn ang="0">
                  <a:pos x="372" y="112"/>
                </a:cxn>
                <a:cxn ang="0">
                  <a:pos x="380" y="140"/>
                </a:cxn>
                <a:cxn ang="0">
                  <a:pos x="368" y="164"/>
                </a:cxn>
                <a:cxn ang="0">
                  <a:pos x="344" y="188"/>
                </a:cxn>
                <a:cxn ang="0">
                  <a:pos x="312" y="204"/>
                </a:cxn>
                <a:cxn ang="0">
                  <a:pos x="272" y="228"/>
                </a:cxn>
                <a:cxn ang="0">
                  <a:pos x="216" y="252"/>
                </a:cxn>
                <a:cxn ang="0">
                  <a:pos x="172" y="272"/>
                </a:cxn>
                <a:cxn ang="0">
                  <a:pos x="144" y="276"/>
                </a:cxn>
                <a:cxn ang="0">
                  <a:pos x="88" y="276"/>
                </a:cxn>
              </a:cxnLst>
              <a:rect l="0" t="0" r="0" b="0"/>
              <a:pathLst>
                <a:path w="380" h="276">
                  <a:moveTo>
                    <a:pt x="88" y="276"/>
                  </a:moveTo>
                  <a:lnTo>
                    <a:pt x="148" y="264"/>
                  </a:lnTo>
                  <a:lnTo>
                    <a:pt x="200" y="248"/>
                  </a:lnTo>
                  <a:lnTo>
                    <a:pt x="236" y="228"/>
                  </a:lnTo>
                  <a:lnTo>
                    <a:pt x="272" y="204"/>
                  </a:lnTo>
                  <a:lnTo>
                    <a:pt x="308" y="156"/>
                  </a:lnTo>
                  <a:lnTo>
                    <a:pt x="324" y="140"/>
                  </a:lnTo>
                  <a:lnTo>
                    <a:pt x="320" y="100"/>
                  </a:lnTo>
                  <a:lnTo>
                    <a:pt x="300" y="84"/>
                  </a:lnTo>
                  <a:lnTo>
                    <a:pt x="272" y="60"/>
                  </a:lnTo>
                  <a:lnTo>
                    <a:pt x="236" y="52"/>
                  </a:lnTo>
                  <a:lnTo>
                    <a:pt x="192" y="48"/>
                  </a:lnTo>
                  <a:lnTo>
                    <a:pt x="136" y="28"/>
                  </a:lnTo>
                  <a:lnTo>
                    <a:pt x="88" y="24"/>
                  </a:lnTo>
                  <a:lnTo>
                    <a:pt x="28" y="24"/>
                  </a:lnTo>
                  <a:lnTo>
                    <a:pt x="0" y="16"/>
                  </a:lnTo>
                  <a:lnTo>
                    <a:pt x="52" y="4"/>
                  </a:lnTo>
                  <a:lnTo>
                    <a:pt x="96" y="0"/>
                  </a:lnTo>
                  <a:lnTo>
                    <a:pt x="136" y="0"/>
                  </a:lnTo>
                  <a:lnTo>
                    <a:pt x="192" y="4"/>
                  </a:lnTo>
                  <a:lnTo>
                    <a:pt x="248" y="16"/>
                  </a:lnTo>
                  <a:lnTo>
                    <a:pt x="300" y="40"/>
                  </a:lnTo>
                  <a:lnTo>
                    <a:pt x="348" y="76"/>
                  </a:lnTo>
                  <a:lnTo>
                    <a:pt x="368" y="88"/>
                  </a:lnTo>
                  <a:lnTo>
                    <a:pt x="372" y="112"/>
                  </a:lnTo>
                  <a:lnTo>
                    <a:pt x="380" y="140"/>
                  </a:lnTo>
                  <a:lnTo>
                    <a:pt x="368" y="164"/>
                  </a:lnTo>
                  <a:lnTo>
                    <a:pt x="344" y="188"/>
                  </a:lnTo>
                  <a:lnTo>
                    <a:pt x="312" y="204"/>
                  </a:lnTo>
                  <a:lnTo>
                    <a:pt x="272" y="228"/>
                  </a:lnTo>
                  <a:lnTo>
                    <a:pt x="216" y="252"/>
                  </a:lnTo>
                  <a:lnTo>
                    <a:pt x="172" y="272"/>
                  </a:lnTo>
                  <a:lnTo>
                    <a:pt x="144" y="276"/>
                  </a:lnTo>
                  <a:lnTo>
                    <a:pt x="88"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3660" y="156"/>
              <a:ext cx="288" cy="280"/>
            </a:xfrm>
            <a:custGeom>
              <a:avLst/>
              <a:gdLst/>
              <a:ahLst/>
              <a:cxnLst>
                <a:cxn ang="0">
                  <a:pos x="60" y="272"/>
                </a:cxn>
                <a:cxn ang="0">
                  <a:pos x="0" y="280"/>
                </a:cxn>
                <a:cxn ang="0">
                  <a:pos x="72" y="248"/>
                </a:cxn>
                <a:cxn ang="0">
                  <a:pos x="116" y="232"/>
                </a:cxn>
                <a:cxn ang="0">
                  <a:pos x="156" y="208"/>
                </a:cxn>
                <a:cxn ang="0">
                  <a:pos x="192" y="184"/>
                </a:cxn>
                <a:cxn ang="0">
                  <a:pos x="216" y="160"/>
                </a:cxn>
                <a:cxn ang="0">
                  <a:pos x="224" y="136"/>
                </a:cxn>
                <a:cxn ang="0">
                  <a:pos x="224" y="108"/>
                </a:cxn>
                <a:cxn ang="0">
                  <a:pos x="216" y="84"/>
                </a:cxn>
                <a:cxn ang="0">
                  <a:pos x="200" y="72"/>
                </a:cxn>
                <a:cxn ang="0">
                  <a:pos x="164" y="44"/>
                </a:cxn>
                <a:cxn ang="0">
                  <a:pos x="128" y="24"/>
                </a:cxn>
                <a:cxn ang="0">
                  <a:pos x="92" y="8"/>
                </a:cxn>
                <a:cxn ang="0">
                  <a:pos x="56" y="0"/>
                </a:cxn>
                <a:cxn ang="0">
                  <a:pos x="92" y="0"/>
                </a:cxn>
                <a:cxn ang="0">
                  <a:pos x="144" y="8"/>
                </a:cxn>
                <a:cxn ang="0">
                  <a:pos x="212" y="32"/>
                </a:cxn>
                <a:cxn ang="0">
                  <a:pos x="240" y="48"/>
                </a:cxn>
                <a:cxn ang="0">
                  <a:pos x="276" y="72"/>
                </a:cxn>
                <a:cxn ang="0">
                  <a:pos x="284" y="84"/>
                </a:cxn>
                <a:cxn ang="0">
                  <a:pos x="288" y="104"/>
                </a:cxn>
                <a:cxn ang="0">
                  <a:pos x="284" y="136"/>
                </a:cxn>
                <a:cxn ang="0">
                  <a:pos x="276" y="152"/>
                </a:cxn>
                <a:cxn ang="0">
                  <a:pos x="260" y="176"/>
                </a:cxn>
                <a:cxn ang="0">
                  <a:pos x="236" y="196"/>
                </a:cxn>
                <a:cxn ang="0">
                  <a:pos x="204" y="208"/>
                </a:cxn>
                <a:cxn ang="0">
                  <a:pos x="152" y="236"/>
                </a:cxn>
                <a:cxn ang="0">
                  <a:pos x="104" y="260"/>
                </a:cxn>
                <a:cxn ang="0">
                  <a:pos x="60" y="272"/>
                </a:cxn>
              </a:cxnLst>
              <a:rect l="0" t="0" r="0" b="0"/>
              <a:pathLst>
                <a:path w="288" h="280">
                  <a:moveTo>
                    <a:pt x="60" y="272"/>
                  </a:moveTo>
                  <a:lnTo>
                    <a:pt x="0" y="280"/>
                  </a:lnTo>
                  <a:lnTo>
                    <a:pt x="72" y="248"/>
                  </a:lnTo>
                  <a:lnTo>
                    <a:pt x="116" y="232"/>
                  </a:lnTo>
                  <a:lnTo>
                    <a:pt x="156" y="208"/>
                  </a:lnTo>
                  <a:lnTo>
                    <a:pt x="192" y="184"/>
                  </a:lnTo>
                  <a:lnTo>
                    <a:pt x="216" y="160"/>
                  </a:lnTo>
                  <a:lnTo>
                    <a:pt x="224" y="136"/>
                  </a:lnTo>
                  <a:lnTo>
                    <a:pt x="224" y="108"/>
                  </a:lnTo>
                  <a:lnTo>
                    <a:pt x="216" y="84"/>
                  </a:lnTo>
                  <a:lnTo>
                    <a:pt x="200" y="72"/>
                  </a:lnTo>
                  <a:lnTo>
                    <a:pt x="164" y="44"/>
                  </a:lnTo>
                  <a:lnTo>
                    <a:pt x="128" y="24"/>
                  </a:lnTo>
                  <a:lnTo>
                    <a:pt x="92" y="8"/>
                  </a:lnTo>
                  <a:lnTo>
                    <a:pt x="56" y="0"/>
                  </a:lnTo>
                  <a:lnTo>
                    <a:pt x="92" y="0"/>
                  </a:lnTo>
                  <a:lnTo>
                    <a:pt x="144" y="8"/>
                  </a:lnTo>
                  <a:lnTo>
                    <a:pt x="212" y="32"/>
                  </a:lnTo>
                  <a:lnTo>
                    <a:pt x="240" y="48"/>
                  </a:lnTo>
                  <a:lnTo>
                    <a:pt x="276" y="72"/>
                  </a:lnTo>
                  <a:lnTo>
                    <a:pt x="284" y="84"/>
                  </a:lnTo>
                  <a:lnTo>
                    <a:pt x="288" y="104"/>
                  </a:lnTo>
                  <a:lnTo>
                    <a:pt x="284" y="136"/>
                  </a:lnTo>
                  <a:lnTo>
                    <a:pt x="276" y="152"/>
                  </a:lnTo>
                  <a:lnTo>
                    <a:pt x="260" y="176"/>
                  </a:lnTo>
                  <a:lnTo>
                    <a:pt x="236" y="196"/>
                  </a:lnTo>
                  <a:lnTo>
                    <a:pt x="204" y="208"/>
                  </a:lnTo>
                  <a:lnTo>
                    <a:pt x="152" y="236"/>
                  </a:lnTo>
                  <a:lnTo>
                    <a:pt x="104" y="260"/>
                  </a:lnTo>
                  <a:lnTo>
                    <a:pt x="6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3740" y="144"/>
              <a:ext cx="296" cy="284"/>
            </a:xfrm>
            <a:custGeom>
              <a:avLst/>
              <a:gdLst/>
              <a:ahLst/>
              <a:cxnLst>
                <a:cxn ang="0">
                  <a:pos x="60" y="280"/>
                </a:cxn>
                <a:cxn ang="0">
                  <a:pos x="0" y="284"/>
                </a:cxn>
                <a:cxn ang="0">
                  <a:pos x="84" y="248"/>
                </a:cxn>
                <a:cxn ang="0">
                  <a:pos x="132" y="224"/>
                </a:cxn>
                <a:cxn ang="0">
                  <a:pos x="160" y="208"/>
                </a:cxn>
                <a:cxn ang="0">
                  <a:pos x="184" y="188"/>
                </a:cxn>
                <a:cxn ang="0">
                  <a:pos x="196" y="172"/>
                </a:cxn>
                <a:cxn ang="0">
                  <a:pos x="208" y="148"/>
                </a:cxn>
                <a:cxn ang="0">
                  <a:pos x="208" y="116"/>
                </a:cxn>
                <a:cxn ang="0">
                  <a:pos x="208" y="96"/>
                </a:cxn>
                <a:cxn ang="0">
                  <a:pos x="196" y="80"/>
                </a:cxn>
                <a:cxn ang="0">
                  <a:pos x="148" y="44"/>
                </a:cxn>
                <a:cxn ang="0">
                  <a:pos x="96" y="20"/>
                </a:cxn>
                <a:cxn ang="0">
                  <a:pos x="40" y="12"/>
                </a:cxn>
                <a:cxn ang="0">
                  <a:pos x="0" y="8"/>
                </a:cxn>
                <a:cxn ang="0">
                  <a:pos x="48" y="0"/>
                </a:cxn>
                <a:cxn ang="0">
                  <a:pos x="112" y="0"/>
                </a:cxn>
                <a:cxn ang="0">
                  <a:pos x="148" y="8"/>
                </a:cxn>
                <a:cxn ang="0">
                  <a:pos x="192" y="20"/>
                </a:cxn>
                <a:cxn ang="0">
                  <a:pos x="228" y="36"/>
                </a:cxn>
                <a:cxn ang="0">
                  <a:pos x="272" y="60"/>
                </a:cxn>
                <a:cxn ang="0">
                  <a:pos x="284" y="72"/>
                </a:cxn>
                <a:cxn ang="0">
                  <a:pos x="296" y="92"/>
                </a:cxn>
                <a:cxn ang="0">
                  <a:pos x="296" y="104"/>
                </a:cxn>
                <a:cxn ang="0">
                  <a:pos x="296" y="128"/>
                </a:cxn>
                <a:cxn ang="0">
                  <a:pos x="284" y="148"/>
                </a:cxn>
                <a:cxn ang="0">
                  <a:pos x="260" y="172"/>
                </a:cxn>
                <a:cxn ang="0">
                  <a:pos x="228" y="196"/>
                </a:cxn>
                <a:cxn ang="0">
                  <a:pos x="168" y="232"/>
                </a:cxn>
                <a:cxn ang="0">
                  <a:pos x="112" y="260"/>
                </a:cxn>
                <a:cxn ang="0">
                  <a:pos x="60" y="280"/>
                </a:cxn>
              </a:cxnLst>
              <a:rect l="0" t="0" r="0" b="0"/>
              <a:pathLst>
                <a:path w="296" h="284">
                  <a:moveTo>
                    <a:pt x="60" y="280"/>
                  </a:moveTo>
                  <a:lnTo>
                    <a:pt x="0" y="284"/>
                  </a:lnTo>
                  <a:lnTo>
                    <a:pt x="84" y="248"/>
                  </a:lnTo>
                  <a:lnTo>
                    <a:pt x="132" y="224"/>
                  </a:lnTo>
                  <a:lnTo>
                    <a:pt x="160" y="208"/>
                  </a:lnTo>
                  <a:lnTo>
                    <a:pt x="184" y="188"/>
                  </a:lnTo>
                  <a:lnTo>
                    <a:pt x="196" y="172"/>
                  </a:lnTo>
                  <a:lnTo>
                    <a:pt x="208" y="148"/>
                  </a:lnTo>
                  <a:lnTo>
                    <a:pt x="208" y="116"/>
                  </a:lnTo>
                  <a:lnTo>
                    <a:pt x="208" y="96"/>
                  </a:lnTo>
                  <a:lnTo>
                    <a:pt x="196" y="80"/>
                  </a:lnTo>
                  <a:lnTo>
                    <a:pt x="148" y="44"/>
                  </a:lnTo>
                  <a:lnTo>
                    <a:pt x="96" y="20"/>
                  </a:lnTo>
                  <a:lnTo>
                    <a:pt x="40" y="12"/>
                  </a:lnTo>
                  <a:lnTo>
                    <a:pt x="0" y="8"/>
                  </a:lnTo>
                  <a:lnTo>
                    <a:pt x="48" y="0"/>
                  </a:lnTo>
                  <a:lnTo>
                    <a:pt x="112" y="0"/>
                  </a:lnTo>
                  <a:lnTo>
                    <a:pt x="148" y="8"/>
                  </a:lnTo>
                  <a:lnTo>
                    <a:pt x="192" y="20"/>
                  </a:lnTo>
                  <a:lnTo>
                    <a:pt x="228" y="36"/>
                  </a:lnTo>
                  <a:lnTo>
                    <a:pt x="272" y="60"/>
                  </a:lnTo>
                  <a:lnTo>
                    <a:pt x="284" y="72"/>
                  </a:lnTo>
                  <a:lnTo>
                    <a:pt x="296" y="92"/>
                  </a:lnTo>
                  <a:lnTo>
                    <a:pt x="296" y="104"/>
                  </a:lnTo>
                  <a:lnTo>
                    <a:pt x="296" y="128"/>
                  </a:lnTo>
                  <a:lnTo>
                    <a:pt x="284" y="148"/>
                  </a:lnTo>
                  <a:lnTo>
                    <a:pt x="260" y="172"/>
                  </a:lnTo>
                  <a:lnTo>
                    <a:pt x="228" y="196"/>
                  </a:lnTo>
                  <a:lnTo>
                    <a:pt x="168" y="232"/>
                  </a:lnTo>
                  <a:lnTo>
                    <a:pt x="112" y="260"/>
                  </a:lnTo>
                  <a:lnTo>
                    <a:pt x="60" y="2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3824" y="140"/>
              <a:ext cx="284" cy="284"/>
            </a:xfrm>
            <a:custGeom>
              <a:avLst/>
              <a:gdLst/>
              <a:ahLst/>
              <a:cxnLst>
                <a:cxn ang="0">
                  <a:pos x="0" y="284"/>
                </a:cxn>
                <a:cxn ang="0">
                  <a:pos x="48" y="260"/>
                </a:cxn>
                <a:cxn ang="0">
                  <a:pos x="96" y="236"/>
                </a:cxn>
                <a:cxn ang="0">
                  <a:pos x="144" y="200"/>
                </a:cxn>
                <a:cxn ang="0">
                  <a:pos x="180" y="176"/>
                </a:cxn>
                <a:cxn ang="0">
                  <a:pos x="200" y="156"/>
                </a:cxn>
                <a:cxn ang="0">
                  <a:pos x="212" y="132"/>
                </a:cxn>
                <a:cxn ang="0">
                  <a:pos x="216" y="108"/>
                </a:cxn>
                <a:cxn ang="0">
                  <a:pos x="212" y="88"/>
                </a:cxn>
                <a:cxn ang="0">
                  <a:pos x="204" y="76"/>
                </a:cxn>
                <a:cxn ang="0">
                  <a:pos x="188" y="60"/>
                </a:cxn>
                <a:cxn ang="0">
                  <a:pos x="144" y="36"/>
                </a:cxn>
                <a:cxn ang="0">
                  <a:pos x="100" y="16"/>
                </a:cxn>
                <a:cxn ang="0">
                  <a:pos x="60" y="4"/>
                </a:cxn>
                <a:cxn ang="0">
                  <a:pos x="16" y="0"/>
                </a:cxn>
                <a:cxn ang="0">
                  <a:pos x="64" y="0"/>
                </a:cxn>
                <a:cxn ang="0">
                  <a:pos x="120" y="4"/>
                </a:cxn>
                <a:cxn ang="0">
                  <a:pos x="180" y="16"/>
                </a:cxn>
                <a:cxn ang="0">
                  <a:pos x="212" y="28"/>
                </a:cxn>
                <a:cxn ang="0">
                  <a:pos x="236" y="48"/>
                </a:cxn>
                <a:cxn ang="0">
                  <a:pos x="260" y="72"/>
                </a:cxn>
                <a:cxn ang="0">
                  <a:pos x="276" y="96"/>
                </a:cxn>
                <a:cxn ang="0">
                  <a:pos x="284" y="120"/>
                </a:cxn>
                <a:cxn ang="0">
                  <a:pos x="284" y="136"/>
                </a:cxn>
                <a:cxn ang="0">
                  <a:pos x="272" y="156"/>
                </a:cxn>
                <a:cxn ang="0">
                  <a:pos x="236" y="192"/>
                </a:cxn>
                <a:cxn ang="0">
                  <a:pos x="168" y="236"/>
                </a:cxn>
                <a:cxn ang="0">
                  <a:pos x="108" y="260"/>
                </a:cxn>
                <a:cxn ang="0">
                  <a:pos x="72" y="276"/>
                </a:cxn>
                <a:cxn ang="0">
                  <a:pos x="0" y="284"/>
                </a:cxn>
              </a:cxnLst>
              <a:rect l="0" t="0" r="0" b="0"/>
              <a:pathLst>
                <a:path w="284" h="284">
                  <a:moveTo>
                    <a:pt x="0" y="284"/>
                  </a:moveTo>
                  <a:lnTo>
                    <a:pt x="48" y="260"/>
                  </a:lnTo>
                  <a:lnTo>
                    <a:pt x="96" y="236"/>
                  </a:lnTo>
                  <a:lnTo>
                    <a:pt x="144" y="200"/>
                  </a:lnTo>
                  <a:lnTo>
                    <a:pt x="180" y="176"/>
                  </a:lnTo>
                  <a:lnTo>
                    <a:pt x="200" y="156"/>
                  </a:lnTo>
                  <a:lnTo>
                    <a:pt x="212" y="132"/>
                  </a:lnTo>
                  <a:lnTo>
                    <a:pt x="216" y="108"/>
                  </a:lnTo>
                  <a:lnTo>
                    <a:pt x="212" y="88"/>
                  </a:lnTo>
                  <a:lnTo>
                    <a:pt x="204" y="76"/>
                  </a:lnTo>
                  <a:lnTo>
                    <a:pt x="188" y="60"/>
                  </a:lnTo>
                  <a:lnTo>
                    <a:pt x="144" y="36"/>
                  </a:lnTo>
                  <a:lnTo>
                    <a:pt x="100" y="16"/>
                  </a:lnTo>
                  <a:lnTo>
                    <a:pt x="60" y="4"/>
                  </a:lnTo>
                  <a:lnTo>
                    <a:pt x="16" y="0"/>
                  </a:lnTo>
                  <a:lnTo>
                    <a:pt x="64" y="0"/>
                  </a:lnTo>
                  <a:lnTo>
                    <a:pt x="120" y="4"/>
                  </a:lnTo>
                  <a:lnTo>
                    <a:pt x="180" y="16"/>
                  </a:lnTo>
                  <a:lnTo>
                    <a:pt x="212" y="28"/>
                  </a:lnTo>
                  <a:lnTo>
                    <a:pt x="236" y="48"/>
                  </a:lnTo>
                  <a:lnTo>
                    <a:pt x="260" y="72"/>
                  </a:lnTo>
                  <a:lnTo>
                    <a:pt x="276" y="96"/>
                  </a:lnTo>
                  <a:lnTo>
                    <a:pt x="284" y="120"/>
                  </a:lnTo>
                  <a:lnTo>
                    <a:pt x="284" y="136"/>
                  </a:lnTo>
                  <a:lnTo>
                    <a:pt x="272" y="156"/>
                  </a:lnTo>
                  <a:lnTo>
                    <a:pt x="236" y="192"/>
                  </a:lnTo>
                  <a:lnTo>
                    <a:pt x="168" y="236"/>
                  </a:lnTo>
                  <a:lnTo>
                    <a:pt x="108" y="260"/>
                  </a:lnTo>
                  <a:lnTo>
                    <a:pt x="72" y="276"/>
                  </a:lnTo>
                  <a:lnTo>
                    <a:pt x="0" y="2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3924" y="140"/>
              <a:ext cx="260" cy="272"/>
            </a:xfrm>
            <a:custGeom>
              <a:avLst/>
              <a:gdLst/>
              <a:ahLst/>
              <a:cxnLst>
                <a:cxn ang="0">
                  <a:pos x="0" y="272"/>
                </a:cxn>
                <a:cxn ang="0">
                  <a:pos x="88" y="224"/>
                </a:cxn>
                <a:cxn ang="0">
                  <a:pos x="140" y="192"/>
                </a:cxn>
                <a:cxn ang="0">
                  <a:pos x="160" y="180"/>
                </a:cxn>
                <a:cxn ang="0">
                  <a:pos x="176" y="164"/>
                </a:cxn>
                <a:cxn ang="0">
                  <a:pos x="184" y="144"/>
                </a:cxn>
                <a:cxn ang="0">
                  <a:pos x="188" y="120"/>
                </a:cxn>
                <a:cxn ang="0">
                  <a:pos x="184" y="96"/>
                </a:cxn>
                <a:cxn ang="0">
                  <a:pos x="164" y="72"/>
                </a:cxn>
                <a:cxn ang="0">
                  <a:pos x="140" y="40"/>
                </a:cxn>
                <a:cxn ang="0">
                  <a:pos x="112" y="24"/>
                </a:cxn>
                <a:cxn ang="0">
                  <a:pos x="80" y="12"/>
                </a:cxn>
                <a:cxn ang="0">
                  <a:pos x="8" y="0"/>
                </a:cxn>
                <a:cxn ang="0">
                  <a:pos x="80" y="0"/>
                </a:cxn>
                <a:cxn ang="0">
                  <a:pos x="128" y="4"/>
                </a:cxn>
                <a:cxn ang="0">
                  <a:pos x="176" y="16"/>
                </a:cxn>
                <a:cxn ang="0">
                  <a:pos x="212" y="36"/>
                </a:cxn>
                <a:cxn ang="0">
                  <a:pos x="244" y="60"/>
                </a:cxn>
                <a:cxn ang="0">
                  <a:pos x="248" y="64"/>
                </a:cxn>
                <a:cxn ang="0">
                  <a:pos x="260" y="88"/>
                </a:cxn>
                <a:cxn ang="0">
                  <a:pos x="260" y="100"/>
                </a:cxn>
                <a:cxn ang="0">
                  <a:pos x="260" y="124"/>
                </a:cxn>
                <a:cxn ang="0">
                  <a:pos x="256" y="144"/>
                </a:cxn>
                <a:cxn ang="0">
                  <a:pos x="236" y="164"/>
                </a:cxn>
                <a:cxn ang="0">
                  <a:pos x="200" y="192"/>
                </a:cxn>
                <a:cxn ang="0">
                  <a:pos x="124" y="228"/>
                </a:cxn>
                <a:cxn ang="0">
                  <a:pos x="56" y="252"/>
                </a:cxn>
                <a:cxn ang="0">
                  <a:pos x="0" y="272"/>
                </a:cxn>
              </a:cxnLst>
              <a:rect l="0" t="0" r="0" b="0"/>
              <a:pathLst>
                <a:path w="260" h="272">
                  <a:moveTo>
                    <a:pt x="0" y="272"/>
                  </a:moveTo>
                  <a:lnTo>
                    <a:pt x="88" y="224"/>
                  </a:lnTo>
                  <a:lnTo>
                    <a:pt x="140" y="192"/>
                  </a:lnTo>
                  <a:lnTo>
                    <a:pt x="160" y="180"/>
                  </a:lnTo>
                  <a:lnTo>
                    <a:pt x="176" y="164"/>
                  </a:lnTo>
                  <a:lnTo>
                    <a:pt x="184" y="144"/>
                  </a:lnTo>
                  <a:lnTo>
                    <a:pt x="188" y="120"/>
                  </a:lnTo>
                  <a:lnTo>
                    <a:pt x="184" y="96"/>
                  </a:lnTo>
                  <a:lnTo>
                    <a:pt x="164" y="72"/>
                  </a:lnTo>
                  <a:lnTo>
                    <a:pt x="140" y="40"/>
                  </a:lnTo>
                  <a:lnTo>
                    <a:pt x="112" y="24"/>
                  </a:lnTo>
                  <a:lnTo>
                    <a:pt x="80" y="12"/>
                  </a:lnTo>
                  <a:lnTo>
                    <a:pt x="8" y="0"/>
                  </a:lnTo>
                  <a:lnTo>
                    <a:pt x="80" y="0"/>
                  </a:lnTo>
                  <a:lnTo>
                    <a:pt x="128" y="4"/>
                  </a:lnTo>
                  <a:lnTo>
                    <a:pt x="176" y="16"/>
                  </a:lnTo>
                  <a:lnTo>
                    <a:pt x="212" y="36"/>
                  </a:lnTo>
                  <a:lnTo>
                    <a:pt x="244" y="60"/>
                  </a:lnTo>
                  <a:lnTo>
                    <a:pt x="248" y="64"/>
                  </a:lnTo>
                  <a:lnTo>
                    <a:pt x="260" y="88"/>
                  </a:lnTo>
                  <a:lnTo>
                    <a:pt x="260" y="100"/>
                  </a:lnTo>
                  <a:lnTo>
                    <a:pt x="260" y="124"/>
                  </a:lnTo>
                  <a:lnTo>
                    <a:pt x="256" y="144"/>
                  </a:lnTo>
                  <a:lnTo>
                    <a:pt x="236" y="164"/>
                  </a:lnTo>
                  <a:lnTo>
                    <a:pt x="200" y="192"/>
                  </a:lnTo>
                  <a:lnTo>
                    <a:pt x="124" y="228"/>
                  </a:lnTo>
                  <a:lnTo>
                    <a:pt x="56" y="252"/>
                  </a:lnTo>
                  <a:lnTo>
                    <a:pt x="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3976" y="332"/>
              <a:ext cx="248" cy="72"/>
            </a:xfrm>
            <a:custGeom>
              <a:avLst/>
              <a:gdLst/>
              <a:ahLst/>
              <a:cxnLst>
                <a:cxn ang="0">
                  <a:pos x="228" y="72"/>
                </a:cxn>
                <a:cxn ang="0">
                  <a:pos x="148" y="60"/>
                </a:cxn>
                <a:cxn ang="0">
                  <a:pos x="88" y="60"/>
                </a:cxn>
                <a:cxn ang="0">
                  <a:pos x="24" y="68"/>
                </a:cxn>
                <a:cxn ang="0">
                  <a:pos x="0" y="72"/>
                </a:cxn>
                <a:cxn ang="0">
                  <a:pos x="96" y="32"/>
                </a:cxn>
                <a:cxn ang="0">
                  <a:pos x="148" y="0"/>
                </a:cxn>
                <a:cxn ang="0">
                  <a:pos x="156" y="0"/>
                </a:cxn>
                <a:cxn ang="0">
                  <a:pos x="192" y="8"/>
                </a:cxn>
                <a:cxn ang="0">
                  <a:pos x="220" y="12"/>
                </a:cxn>
                <a:cxn ang="0">
                  <a:pos x="240" y="32"/>
                </a:cxn>
                <a:cxn ang="0">
                  <a:pos x="248" y="48"/>
                </a:cxn>
                <a:cxn ang="0">
                  <a:pos x="240" y="68"/>
                </a:cxn>
                <a:cxn ang="0">
                  <a:pos x="232" y="72"/>
                </a:cxn>
                <a:cxn ang="0">
                  <a:pos x="228" y="72"/>
                </a:cxn>
              </a:cxnLst>
              <a:rect l="0" t="0" r="0" b="0"/>
              <a:pathLst>
                <a:path w="248" h="72">
                  <a:moveTo>
                    <a:pt x="228" y="72"/>
                  </a:moveTo>
                  <a:lnTo>
                    <a:pt x="148" y="60"/>
                  </a:lnTo>
                  <a:lnTo>
                    <a:pt x="88" y="60"/>
                  </a:lnTo>
                  <a:lnTo>
                    <a:pt x="24" y="68"/>
                  </a:lnTo>
                  <a:lnTo>
                    <a:pt x="0" y="72"/>
                  </a:lnTo>
                  <a:lnTo>
                    <a:pt x="96" y="32"/>
                  </a:lnTo>
                  <a:lnTo>
                    <a:pt x="148" y="0"/>
                  </a:lnTo>
                  <a:lnTo>
                    <a:pt x="156" y="0"/>
                  </a:lnTo>
                  <a:lnTo>
                    <a:pt x="192" y="8"/>
                  </a:lnTo>
                  <a:lnTo>
                    <a:pt x="220" y="12"/>
                  </a:lnTo>
                  <a:lnTo>
                    <a:pt x="240" y="32"/>
                  </a:lnTo>
                  <a:lnTo>
                    <a:pt x="248" y="48"/>
                  </a:lnTo>
                  <a:lnTo>
                    <a:pt x="240" y="68"/>
                  </a:lnTo>
                  <a:lnTo>
                    <a:pt x="232" y="72"/>
                  </a:lnTo>
                  <a:lnTo>
                    <a:pt x="228"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4136" y="328"/>
              <a:ext cx="152" cy="88"/>
            </a:xfrm>
            <a:custGeom>
              <a:avLst/>
              <a:gdLst/>
              <a:ahLst/>
              <a:cxnLst>
                <a:cxn ang="0">
                  <a:pos x="72" y="84"/>
                </a:cxn>
                <a:cxn ang="0">
                  <a:pos x="88" y="64"/>
                </a:cxn>
                <a:cxn ang="0">
                  <a:pos x="92" y="52"/>
                </a:cxn>
                <a:cxn ang="0">
                  <a:pos x="92" y="40"/>
                </a:cxn>
                <a:cxn ang="0">
                  <a:pos x="88" y="28"/>
                </a:cxn>
                <a:cxn ang="0">
                  <a:pos x="68" y="16"/>
                </a:cxn>
                <a:cxn ang="0">
                  <a:pos x="44" y="12"/>
                </a:cxn>
                <a:cxn ang="0">
                  <a:pos x="0" y="0"/>
                </a:cxn>
                <a:cxn ang="0">
                  <a:pos x="68" y="4"/>
                </a:cxn>
                <a:cxn ang="0">
                  <a:pos x="116" y="12"/>
                </a:cxn>
                <a:cxn ang="0">
                  <a:pos x="140" y="24"/>
                </a:cxn>
                <a:cxn ang="0">
                  <a:pos x="152" y="36"/>
                </a:cxn>
                <a:cxn ang="0">
                  <a:pos x="152" y="48"/>
                </a:cxn>
                <a:cxn ang="0">
                  <a:pos x="148" y="72"/>
                </a:cxn>
                <a:cxn ang="0">
                  <a:pos x="128" y="84"/>
                </a:cxn>
                <a:cxn ang="0">
                  <a:pos x="104" y="88"/>
                </a:cxn>
                <a:cxn ang="0">
                  <a:pos x="72" y="84"/>
                </a:cxn>
              </a:cxnLst>
              <a:rect l="0" t="0" r="0" b="0"/>
              <a:pathLst>
                <a:path w="152" h="88">
                  <a:moveTo>
                    <a:pt x="72" y="84"/>
                  </a:moveTo>
                  <a:lnTo>
                    <a:pt x="88" y="64"/>
                  </a:lnTo>
                  <a:lnTo>
                    <a:pt x="92" y="52"/>
                  </a:lnTo>
                  <a:lnTo>
                    <a:pt x="92" y="40"/>
                  </a:lnTo>
                  <a:lnTo>
                    <a:pt x="88" y="28"/>
                  </a:lnTo>
                  <a:lnTo>
                    <a:pt x="68" y="16"/>
                  </a:lnTo>
                  <a:lnTo>
                    <a:pt x="44" y="12"/>
                  </a:lnTo>
                  <a:lnTo>
                    <a:pt x="0" y="0"/>
                  </a:lnTo>
                  <a:lnTo>
                    <a:pt x="68" y="4"/>
                  </a:lnTo>
                  <a:lnTo>
                    <a:pt x="116" y="12"/>
                  </a:lnTo>
                  <a:lnTo>
                    <a:pt x="140" y="24"/>
                  </a:lnTo>
                  <a:lnTo>
                    <a:pt x="152" y="36"/>
                  </a:lnTo>
                  <a:lnTo>
                    <a:pt x="152" y="48"/>
                  </a:lnTo>
                  <a:lnTo>
                    <a:pt x="148" y="72"/>
                  </a:lnTo>
                  <a:lnTo>
                    <a:pt x="128" y="84"/>
                  </a:lnTo>
                  <a:lnTo>
                    <a:pt x="104" y="88"/>
                  </a:lnTo>
                  <a:lnTo>
                    <a:pt x="72"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4144" y="320"/>
              <a:ext cx="216" cy="108"/>
            </a:xfrm>
            <a:custGeom>
              <a:avLst/>
              <a:gdLst/>
              <a:ahLst/>
              <a:cxnLst>
                <a:cxn ang="0">
                  <a:pos x="128" y="108"/>
                </a:cxn>
                <a:cxn ang="0">
                  <a:pos x="104" y="104"/>
                </a:cxn>
                <a:cxn ang="0">
                  <a:pos x="128" y="96"/>
                </a:cxn>
                <a:cxn ang="0">
                  <a:pos x="144" y="80"/>
                </a:cxn>
                <a:cxn ang="0">
                  <a:pos x="152" y="68"/>
                </a:cxn>
                <a:cxn ang="0">
                  <a:pos x="152" y="56"/>
                </a:cxn>
                <a:cxn ang="0">
                  <a:pos x="152" y="44"/>
                </a:cxn>
                <a:cxn ang="0">
                  <a:pos x="132" y="32"/>
                </a:cxn>
                <a:cxn ang="0">
                  <a:pos x="116" y="20"/>
                </a:cxn>
                <a:cxn ang="0">
                  <a:pos x="72" y="8"/>
                </a:cxn>
                <a:cxn ang="0">
                  <a:pos x="28" y="8"/>
                </a:cxn>
                <a:cxn ang="0">
                  <a:pos x="0" y="8"/>
                </a:cxn>
                <a:cxn ang="0">
                  <a:pos x="4" y="0"/>
                </a:cxn>
                <a:cxn ang="0">
                  <a:pos x="36" y="0"/>
                </a:cxn>
                <a:cxn ang="0">
                  <a:pos x="104" y="0"/>
                </a:cxn>
                <a:cxn ang="0">
                  <a:pos x="140" y="8"/>
                </a:cxn>
                <a:cxn ang="0">
                  <a:pos x="168" y="12"/>
                </a:cxn>
                <a:cxn ang="0">
                  <a:pos x="200" y="24"/>
                </a:cxn>
                <a:cxn ang="0">
                  <a:pos x="212" y="44"/>
                </a:cxn>
                <a:cxn ang="0">
                  <a:pos x="216" y="56"/>
                </a:cxn>
                <a:cxn ang="0">
                  <a:pos x="216" y="68"/>
                </a:cxn>
                <a:cxn ang="0">
                  <a:pos x="212" y="80"/>
                </a:cxn>
                <a:cxn ang="0">
                  <a:pos x="200" y="92"/>
                </a:cxn>
                <a:cxn ang="0">
                  <a:pos x="180" y="104"/>
                </a:cxn>
                <a:cxn ang="0">
                  <a:pos x="128" y="108"/>
                </a:cxn>
              </a:cxnLst>
              <a:rect l="0" t="0" r="0" b="0"/>
              <a:pathLst>
                <a:path w="216" h="108">
                  <a:moveTo>
                    <a:pt x="128" y="108"/>
                  </a:moveTo>
                  <a:lnTo>
                    <a:pt x="104" y="104"/>
                  </a:lnTo>
                  <a:lnTo>
                    <a:pt x="128" y="96"/>
                  </a:lnTo>
                  <a:lnTo>
                    <a:pt x="144" y="80"/>
                  </a:lnTo>
                  <a:lnTo>
                    <a:pt x="152" y="68"/>
                  </a:lnTo>
                  <a:lnTo>
                    <a:pt x="152" y="56"/>
                  </a:lnTo>
                  <a:lnTo>
                    <a:pt x="152" y="44"/>
                  </a:lnTo>
                  <a:lnTo>
                    <a:pt x="132" y="32"/>
                  </a:lnTo>
                  <a:lnTo>
                    <a:pt x="116" y="20"/>
                  </a:lnTo>
                  <a:lnTo>
                    <a:pt x="72" y="8"/>
                  </a:lnTo>
                  <a:lnTo>
                    <a:pt x="28" y="8"/>
                  </a:lnTo>
                  <a:lnTo>
                    <a:pt x="0" y="8"/>
                  </a:lnTo>
                  <a:lnTo>
                    <a:pt x="4" y="0"/>
                  </a:lnTo>
                  <a:lnTo>
                    <a:pt x="36" y="0"/>
                  </a:lnTo>
                  <a:lnTo>
                    <a:pt x="104" y="0"/>
                  </a:lnTo>
                  <a:lnTo>
                    <a:pt x="140" y="8"/>
                  </a:lnTo>
                  <a:lnTo>
                    <a:pt x="168" y="12"/>
                  </a:lnTo>
                  <a:lnTo>
                    <a:pt x="200" y="24"/>
                  </a:lnTo>
                  <a:lnTo>
                    <a:pt x="212" y="44"/>
                  </a:lnTo>
                  <a:lnTo>
                    <a:pt x="216" y="56"/>
                  </a:lnTo>
                  <a:lnTo>
                    <a:pt x="216" y="68"/>
                  </a:lnTo>
                  <a:lnTo>
                    <a:pt x="212" y="80"/>
                  </a:lnTo>
                  <a:lnTo>
                    <a:pt x="200" y="92"/>
                  </a:lnTo>
                  <a:lnTo>
                    <a:pt x="180" y="104"/>
                  </a:lnTo>
                  <a:lnTo>
                    <a:pt x="128" y="10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4156" y="296"/>
              <a:ext cx="296" cy="156"/>
            </a:xfrm>
            <a:custGeom>
              <a:avLst/>
              <a:gdLst/>
              <a:ahLst/>
              <a:cxnLst>
                <a:cxn ang="0">
                  <a:pos x="128" y="140"/>
                </a:cxn>
                <a:cxn ang="0">
                  <a:pos x="176" y="128"/>
                </a:cxn>
                <a:cxn ang="0">
                  <a:pos x="188" y="120"/>
                </a:cxn>
                <a:cxn ang="0">
                  <a:pos x="200" y="108"/>
                </a:cxn>
                <a:cxn ang="0">
                  <a:pos x="204" y="92"/>
                </a:cxn>
                <a:cxn ang="0">
                  <a:pos x="212" y="80"/>
                </a:cxn>
                <a:cxn ang="0">
                  <a:pos x="204" y="68"/>
                </a:cxn>
                <a:cxn ang="0">
                  <a:pos x="192" y="48"/>
                </a:cxn>
                <a:cxn ang="0">
                  <a:pos x="168" y="36"/>
                </a:cxn>
                <a:cxn ang="0">
                  <a:pos x="108" y="20"/>
                </a:cxn>
                <a:cxn ang="0">
                  <a:pos x="40" y="20"/>
                </a:cxn>
                <a:cxn ang="0">
                  <a:pos x="0" y="20"/>
                </a:cxn>
                <a:cxn ang="0">
                  <a:pos x="16" y="0"/>
                </a:cxn>
                <a:cxn ang="0">
                  <a:pos x="16" y="8"/>
                </a:cxn>
                <a:cxn ang="0">
                  <a:pos x="48" y="0"/>
                </a:cxn>
                <a:cxn ang="0">
                  <a:pos x="92" y="0"/>
                </a:cxn>
                <a:cxn ang="0">
                  <a:pos x="152" y="8"/>
                </a:cxn>
                <a:cxn ang="0">
                  <a:pos x="192" y="12"/>
                </a:cxn>
                <a:cxn ang="0">
                  <a:pos x="228" y="24"/>
                </a:cxn>
                <a:cxn ang="0">
                  <a:pos x="252" y="36"/>
                </a:cxn>
                <a:cxn ang="0">
                  <a:pos x="272" y="48"/>
                </a:cxn>
                <a:cxn ang="0">
                  <a:pos x="288" y="68"/>
                </a:cxn>
                <a:cxn ang="0">
                  <a:pos x="296" y="80"/>
                </a:cxn>
                <a:cxn ang="0">
                  <a:pos x="284" y="96"/>
                </a:cxn>
                <a:cxn ang="0">
                  <a:pos x="272" y="116"/>
                </a:cxn>
                <a:cxn ang="0">
                  <a:pos x="228" y="140"/>
                </a:cxn>
                <a:cxn ang="0">
                  <a:pos x="192" y="152"/>
                </a:cxn>
                <a:cxn ang="0">
                  <a:pos x="168" y="156"/>
                </a:cxn>
                <a:cxn ang="0">
                  <a:pos x="128" y="140"/>
                </a:cxn>
              </a:cxnLst>
              <a:rect l="0" t="0" r="0" b="0"/>
              <a:pathLst>
                <a:path w="296" h="156">
                  <a:moveTo>
                    <a:pt x="128" y="140"/>
                  </a:moveTo>
                  <a:lnTo>
                    <a:pt x="176" y="128"/>
                  </a:lnTo>
                  <a:lnTo>
                    <a:pt x="188" y="120"/>
                  </a:lnTo>
                  <a:lnTo>
                    <a:pt x="200" y="108"/>
                  </a:lnTo>
                  <a:lnTo>
                    <a:pt x="204" y="92"/>
                  </a:lnTo>
                  <a:lnTo>
                    <a:pt x="212" y="80"/>
                  </a:lnTo>
                  <a:lnTo>
                    <a:pt x="204" y="68"/>
                  </a:lnTo>
                  <a:lnTo>
                    <a:pt x="192" y="48"/>
                  </a:lnTo>
                  <a:lnTo>
                    <a:pt x="168" y="36"/>
                  </a:lnTo>
                  <a:lnTo>
                    <a:pt x="108" y="20"/>
                  </a:lnTo>
                  <a:lnTo>
                    <a:pt x="40" y="20"/>
                  </a:lnTo>
                  <a:lnTo>
                    <a:pt x="0" y="20"/>
                  </a:lnTo>
                  <a:lnTo>
                    <a:pt x="16" y="0"/>
                  </a:lnTo>
                  <a:lnTo>
                    <a:pt x="16" y="8"/>
                  </a:lnTo>
                  <a:lnTo>
                    <a:pt x="48" y="0"/>
                  </a:lnTo>
                  <a:lnTo>
                    <a:pt x="92" y="0"/>
                  </a:lnTo>
                  <a:lnTo>
                    <a:pt x="152" y="8"/>
                  </a:lnTo>
                  <a:lnTo>
                    <a:pt x="192" y="12"/>
                  </a:lnTo>
                  <a:lnTo>
                    <a:pt x="228" y="24"/>
                  </a:lnTo>
                  <a:lnTo>
                    <a:pt x="252" y="36"/>
                  </a:lnTo>
                  <a:lnTo>
                    <a:pt x="272" y="48"/>
                  </a:lnTo>
                  <a:lnTo>
                    <a:pt x="288" y="68"/>
                  </a:lnTo>
                  <a:lnTo>
                    <a:pt x="296" y="80"/>
                  </a:lnTo>
                  <a:lnTo>
                    <a:pt x="284" y="96"/>
                  </a:lnTo>
                  <a:lnTo>
                    <a:pt x="272" y="116"/>
                  </a:lnTo>
                  <a:lnTo>
                    <a:pt x="228" y="140"/>
                  </a:lnTo>
                  <a:lnTo>
                    <a:pt x="192" y="152"/>
                  </a:lnTo>
                  <a:lnTo>
                    <a:pt x="168" y="156"/>
                  </a:lnTo>
                  <a:lnTo>
                    <a:pt x="128" y="1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4172" y="272"/>
              <a:ext cx="328" cy="204"/>
            </a:xfrm>
            <a:custGeom>
              <a:avLst/>
              <a:gdLst/>
              <a:ahLst/>
              <a:cxnLst>
                <a:cxn ang="0">
                  <a:pos x="160" y="180"/>
                </a:cxn>
                <a:cxn ang="0">
                  <a:pos x="188" y="176"/>
                </a:cxn>
                <a:cxn ang="0">
                  <a:pos x="224" y="164"/>
                </a:cxn>
                <a:cxn ang="0">
                  <a:pos x="260" y="140"/>
                </a:cxn>
                <a:cxn ang="0">
                  <a:pos x="272" y="120"/>
                </a:cxn>
                <a:cxn ang="0">
                  <a:pos x="284" y="104"/>
                </a:cxn>
                <a:cxn ang="0">
                  <a:pos x="280" y="92"/>
                </a:cxn>
                <a:cxn ang="0">
                  <a:pos x="260" y="68"/>
                </a:cxn>
                <a:cxn ang="0">
                  <a:pos x="244" y="56"/>
                </a:cxn>
                <a:cxn ang="0">
                  <a:pos x="220" y="44"/>
                </a:cxn>
                <a:cxn ang="0">
                  <a:pos x="184" y="32"/>
                </a:cxn>
                <a:cxn ang="0">
                  <a:pos x="136" y="24"/>
                </a:cxn>
                <a:cxn ang="0">
                  <a:pos x="80" y="24"/>
                </a:cxn>
                <a:cxn ang="0">
                  <a:pos x="36" y="20"/>
                </a:cxn>
                <a:cxn ang="0">
                  <a:pos x="0" y="24"/>
                </a:cxn>
                <a:cxn ang="0">
                  <a:pos x="12" y="0"/>
                </a:cxn>
                <a:cxn ang="0">
                  <a:pos x="56" y="0"/>
                </a:cxn>
                <a:cxn ang="0">
                  <a:pos x="104" y="0"/>
                </a:cxn>
                <a:cxn ang="0">
                  <a:pos x="116" y="0"/>
                </a:cxn>
                <a:cxn ang="0">
                  <a:pos x="164" y="12"/>
                </a:cxn>
                <a:cxn ang="0">
                  <a:pos x="164" y="4"/>
                </a:cxn>
                <a:cxn ang="0">
                  <a:pos x="152" y="4"/>
                </a:cxn>
                <a:cxn ang="0">
                  <a:pos x="188" y="12"/>
                </a:cxn>
                <a:cxn ang="0">
                  <a:pos x="232" y="24"/>
                </a:cxn>
                <a:cxn ang="0">
                  <a:pos x="272" y="36"/>
                </a:cxn>
                <a:cxn ang="0">
                  <a:pos x="316" y="68"/>
                </a:cxn>
                <a:cxn ang="0">
                  <a:pos x="328" y="80"/>
                </a:cxn>
                <a:cxn ang="0">
                  <a:pos x="328" y="96"/>
                </a:cxn>
                <a:cxn ang="0">
                  <a:pos x="328" y="120"/>
                </a:cxn>
                <a:cxn ang="0">
                  <a:pos x="324" y="132"/>
                </a:cxn>
                <a:cxn ang="0">
                  <a:pos x="316" y="144"/>
                </a:cxn>
                <a:cxn ang="0">
                  <a:pos x="280" y="168"/>
                </a:cxn>
                <a:cxn ang="0">
                  <a:pos x="176" y="204"/>
                </a:cxn>
                <a:cxn ang="0">
                  <a:pos x="160" y="180"/>
                </a:cxn>
              </a:cxnLst>
              <a:rect l="0" t="0" r="0" b="0"/>
              <a:pathLst>
                <a:path w="328" h="204">
                  <a:moveTo>
                    <a:pt x="160" y="180"/>
                  </a:moveTo>
                  <a:lnTo>
                    <a:pt x="188" y="176"/>
                  </a:lnTo>
                  <a:lnTo>
                    <a:pt x="224" y="164"/>
                  </a:lnTo>
                  <a:lnTo>
                    <a:pt x="260" y="140"/>
                  </a:lnTo>
                  <a:lnTo>
                    <a:pt x="272" y="120"/>
                  </a:lnTo>
                  <a:lnTo>
                    <a:pt x="284" y="104"/>
                  </a:lnTo>
                  <a:lnTo>
                    <a:pt x="280" y="92"/>
                  </a:lnTo>
                  <a:lnTo>
                    <a:pt x="260" y="68"/>
                  </a:lnTo>
                  <a:lnTo>
                    <a:pt x="244" y="56"/>
                  </a:lnTo>
                  <a:lnTo>
                    <a:pt x="220" y="44"/>
                  </a:lnTo>
                  <a:lnTo>
                    <a:pt x="184" y="32"/>
                  </a:lnTo>
                  <a:lnTo>
                    <a:pt x="136" y="24"/>
                  </a:lnTo>
                  <a:lnTo>
                    <a:pt x="80" y="24"/>
                  </a:lnTo>
                  <a:lnTo>
                    <a:pt x="36" y="20"/>
                  </a:lnTo>
                  <a:lnTo>
                    <a:pt x="0" y="24"/>
                  </a:lnTo>
                  <a:lnTo>
                    <a:pt x="12" y="0"/>
                  </a:lnTo>
                  <a:lnTo>
                    <a:pt x="56" y="0"/>
                  </a:lnTo>
                  <a:lnTo>
                    <a:pt x="104" y="0"/>
                  </a:lnTo>
                  <a:lnTo>
                    <a:pt x="116" y="0"/>
                  </a:lnTo>
                  <a:lnTo>
                    <a:pt x="164" y="12"/>
                  </a:lnTo>
                  <a:lnTo>
                    <a:pt x="164" y="4"/>
                  </a:lnTo>
                  <a:lnTo>
                    <a:pt x="152" y="4"/>
                  </a:lnTo>
                  <a:lnTo>
                    <a:pt x="188" y="12"/>
                  </a:lnTo>
                  <a:lnTo>
                    <a:pt x="232" y="24"/>
                  </a:lnTo>
                  <a:lnTo>
                    <a:pt x="272" y="36"/>
                  </a:lnTo>
                  <a:lnTo>
                    <a:pt x="316" y="68"/>
                  </a:lnTo>
                  <a:lnTo>
                    <a:pt x="328" y="80"/>
                  </a:lnTo>
                  <a:lnTo>
                    <a:pt x="328" y="96"/>
                  </a:lnTo>
                  <a:lnTo>
                    <a:pt x="328" y="120"/>
                  </a:lnTo>
                  <a:lnTo>
                    <a:pt x="324" y="132"/>
                  </a:lnTo>
                  <a:lnTo>
                    <a:pt x="316" y="144"/>
                  </a:lnTo>
                  <a:lnTo>
                    <a:pt x="280" y="168"/>
                  </a:lnTo>
                  <a:lnTo>
                    <a:pt x="176" y="204"/>
                  </a:lnTo>
                  <a:lnTo>
                    <a:pt x="160"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4344" y="284"/>
              <a:ext cx="320" cy="224"/>
            </a:xfrm>
            <a:custGeom>
              <a:avLst/>
              <a:gdLst/>
              <a:ahLst/>
              <a:cxnLst>
                <a:cxn ang="0">
                  <a:pos x="4" y="216"/>
                </a:cxn>
                <a:cxn ang="0">
                  <a:pos x="84" y="204"/>
                </a:cxn>
                <a:cxn ang="0">
                  <a:pos x="144" y="188"/>
                </a:cxn>
                <a:cxn ang="0">
                  <a:pos x="212" y="164"/>
                </a:cxn>
                <a:cxn ang="0">
                  <a:pos x="240" y="144"/>
                </a:cxn>
                <a:cxn ang="0">
                  <a:pos x="260" y="116"/>
                </a:cxn>
                <a:cxn ang="0">
                  <a:pos x="260" y="96"/>
                </a:cxn>
                <a:cxn ang="0">
                  <a:pos x="260" y="80"/>
                </a:cxn>
                <a:cxn ang="0">
                  <a:pos x="248" y="68"/>
                </a:cxn>
                <a:cxn ang="0">
                  <a:pos x="224" y="44"/>
                </a:cxn>
                <a:cxn ang="0">
                  <a:pos x="192" y="24"/>
                </a:cxn>
                <a:cxn ang="0">
                  <a:pos x="156" y="12"/>
                </a:cxn>
                <a:cxn ang="0">
                  <a:pos x="128" y="8"/>
                </a:cxn>
                <a:cxn ang="0">
                  <a:pos x="164" y="0"/>
                </a:cxn>
                <a:cxn ang="0">
                  <a:pos x="212" y="8"/>
                </a:cxn>
                <a:cxn ang="0">
                  <a:pos x="260" y="20"/>
                </a:cxn>
                <a:cxn ang="0">
                  <a:pos x="284" y="32"/>
                </a:cxn>
                <a:cxn ang="0">
                  <a:pos x="300" y="48"/>
                </a:cxn>
                <a:cxn ang="0">
                  <a:pos x="312" y="60"/>
                </a:cxn>
                <a:cxn ang="0">
                  <a:pos x="320" y="72"/>
                </a:cxn>
                <a:cxn ang="0">
                  <a:pos x="320" y="96"/>
                </a:cxn>
                <a:cxn ang="0">
                  <a:pos x="312" y="116"/>
                </a:cxn>
                <a:cxn ang="0">
                  <a:pos x="296" y="132"/>
                </a:cxn>
                <a:cxn ang="0">
                  <a:pos x="272" y="152"/>
                </a:cxn>
                <a:cxn ang="0">
                  <a:pos x="240" y="168"/>
                </a:cxn>
                <a:cxn ang="0">
                  <a:pos x="228" y="176"/>
                </a:cxn>
                <a:cxn ang="0">
                  <a:pos x="180" y="192"/>
                </a:cxn>
                <a:cxn ang="0">
                  <a:pos x="100" y="212"/>
                </a:cxn>
                <a:cxn ang="0">
                  <a:pos x="0" y="224"/>
                </a:cxn>
                <a:cxn ang="0">
                  <a:pos x="4" y="216"/>
                </a:cxn>
              </a:cxnLst>
              <a:rect l="0" t="0" r="0" b="0"/>
              <a:pathLst>
                <a:path w="320" h="224">
                  <a:moveTo>
                    <a:pt x="4" y="216"/>
                  </a:moveTo>
                  <a:lnTo>
                    <a:pt x="84" y="204"/>
                  </a:lnTo>
                  <a:lnTo>
                    <a:pt x="144" y="188"/>
                  </a:lnTo>
                  <a:lnTo>
                    <a:pt x="212" y="164"/>
                  </a:lnTo>
                  <a:lnTo>
                    <a:pt x="240" y="144"/>
                  </a:lnTo>
                  <a:lnTo>
                    <a:pt x="260" y="116"/>
                  </a:lnTo>
                  <a:lnTo>
                    <a:pt x="260" y="96"/>
                  </a:lnTo>
                  <a:lnTo>
                    <a:pt x="260" y="80"/>
                  </a:lnTo>
                  <a:lnTo>
                    <a:pt x="248" y="68"/>
                  </a:lnTo>
                  <a:lnTo>
                    <a:pt x="224" y="44"/>
                  </a:lnTo>
                  <a:lnTo>
                    <a:pt x="192" y="24"/>
                  </a:lnTo>
                  <a:lnTo>
                    <a:pt x="156" y="12"/>
                  </a:lnTo>
                  <a:lnTo>
                    <a:pt x="128" y="8"/>
                  </a:lnTo>
                  <a:lnTo>
                    <a:pt x="164" y="0"/>
                  </a:lnTo>
                  <a:lnTo>
                    <a:pt x="212" y="8"/>
                  </a:lnTo>
                  <a:lnTo>
                    <a:pt x="260" y="20"/>
                  </a:lnTo>
                  <a:lnTo>
                    <a:pt x="284" y="32"/>
                  </a:lnTo>
                  <a:lnTo>
                    <a:pt x="300" y="48"/>
                  </a:lnTo>
                  <a:lnTo>
                    <a:pt x="312" y="60"/>
                  </a:lnTo>
                  <a:lnTo>
                    <a:pt x="320" y="72"/>
                  </a:lnTo>
                  <a:lnTo>
                    <a:pt x="320" y="96"/>
                  </a:lnTo>
                  <a:lnTo>
                    <a:pt x="312" y="116"/>
                  </a:lnTo>
                  <a:lnTo>
                    <a:pt x="296" y="132"/>
                  </a:lnTo>
                  <a:lnTo>
                    <a:pt x="272" y="152"/>
                  </a:lnTo>
                  <a:lnTo>
                    <a:pt x="240" y="168"/>
                  </a:lnTo>
                  <a:lnTo>
                    <a:pt x="228" y="176"/>
                  </a:lnTo>
                  <a:lnTo>
                    <a:pt x="180" y="192"/>
                  </a:lnTo>
                  <a:lnTo>
                    <a:pt x="100" y="212"/>
                  </a:lnTo>
                  <a:lnTo>
                    <a:pt x="0" y="224"/>
                  </a:lnTo>
                  <a:lnTo>
                    <a:pt x="4" y="2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4288" y="296"/>
              <a:ext cx="528" cy="260"/>
            </a:xfrm>
            <a:custGeom>
              <a:avLst/>
              <a:gdLst/>
              <a:ahLst/>
              <a:cxnLst>
                <a:cxn ang="0">
                  <a:pos x="36" y="224"/>
                </a:cxn>
                <a:cxn ang="0">
                  <a:pos x="56" y="212"/>
                </a:cxn>
                <a:cxn ang="0">
                  <a:pos x="156" y="204"/>
                </a:cxn>
                <a:cxn ang="0">
                  <a:pos x="236" y="188"/>
                </a:cxn>
                <a:cxn ang="0">
                  <a:pos x="284" y="168"/>
                </a:cxn>
                <a:cxn ang="0">
                  <a:pos x="304" y="156"/>
                </a:cxn>
                <a:cxn ang="0">
                  <a:pos x="332" y="140"/>
                </a:cxn>
                <a:cxn ang="0">
                  <a:pos x="356" y="120"/>
                </a:cxn>
                <a:cxn ang="0">
                  <a:pos x="376" y="104"/>
                </a:cxn>
                <a:cxn ang="0">
                  <a:pos x="380" y="84"/>
                </a:cxn>
                <a:cxn ang="0">
                  <a:pos x="376" y="60"/>
                </a:cxn>
                <a:cxn ang="0">
                  <a:pos x="368" y="48"/>
                </a:cxn>
                <a:cxn ang="0">
                  <a:pos x="356" y="32"/>
                </a:cxn>
                <a:cxn ang="0">
                  <a:pos x="340" y="12"/>
                </a:cxn>
                <a:cxn ang="0">
                  <a:pos x="308" y="0"/>
                </a:cxn>
                <a:cxn ang="0">
                  <a:pos x="352" y="0"/>
                </a:cxn>
                <a:cxn ang="0">
                  <a:pos x="388" y="8"/>
                </a:cxn>
                <a:cxn ang="0">
                  <a:pos x="436" y="12"/>
                </a:cxn>
                <a:cxn ang="0">
                  <a:pos x="472" y="24"/>
                </a:cxn>
                <a:cxn ang="0">
                  <a:pos x="504" y="44"/>
                </a:cxn>
                <a:cxn ang="0">
                  <a:pos x="520" y="56"/>
                </a:cxn>
                <a:cxn ang="0">
                  <a:pos x="528" y="72"/>
                </a:cxn>
                <a:cxn ang="0">
                  <a:pos x="520" y="96"/>
                </a:cxn>
                <a:cxn ang="0">
                  <a:pos x="508" y="116"/>
                </a:cxn>
                <a:cxn ang="0">
                  <a:pos x="492" y="132"/>
                </a:cxn>
                <a:cxn ang="0">
                  <a:pos x="460" y="152"/>
                </a:cxn>
                <a:cxn ang="0">
                  <a:pos x="416" y="168"/>
                </a:cxn>
                <a:cxn ang="0">
                  <a:pos x="316" y="200"/>
                </a:cxn>
                <a:cxn ang="0">
                  <a:pos x="188" y="228"/>
                </a:cxn>
                <a:cxn ang="0">
                  <a:pos x="132" y="240"/>
                </a:cxn>
                <a:cxn ang="0">
                  <a:pos x="132" y="236"/>
                </a:cxn>
                <a:cxn ang="0">
                  <a:pos x="108" y="240"/>
                </a:cxn>
                <a:cxn ang="0">
                  <a:pos x="56" y="248"/>
                </a:cxn>
                <a:cxn ang="0">
                  <a:pos x="20" y="252"/>
                </a:cxn>
                <a:cxn ang="0">
                  <a:pos x="0" y="260"/>
                </a:cxn>
                <a:cxn ang="0">
                  <a:pos x="12" y="248"/>
                </a:cxn>
                <a:cxn ang="0">
                  <a:pos x="24" y="236"/>
                </a:cxn>
                <a:cxn ang="0">
                  <a:pos x="36" y="224"/>
                </a:cxn>
              </a:cxnLst>
              <a:rect l="0" t="0" r="0" b="0"/>
              <a:pathLst>
                <a:path w="528" h="260">
                  <a:moveTo>
                    <a:pt x="36" y="224"/>
                  </a:moveTo>
                  <a:lnTo>
                    <a:pt x="56" y="212"/>
                  </a:lnTo>
                  <a:lnTo>
                    <a:pt x="156" y="204"/>
                  </a:lnTo>
                  <a:lnTo>
                    <a:pt x="236" y="188"/>
                  </a:lnTo>
                  <a:lnTo>
                    <a:pt x="284" y="168"/>
                  </a:lnTo>
                  <a:lnTo>
                    <a:pt x="304" y="156"/>
                  </a:lnTo>
                  <a:lnTo>
                    <a:pt x="332" y="140"/>
                  </a:lnTo>
                  <a:lnTo>
                    <a:pt x="356" y="120"/>
                  </a:lnTo>
                  <a:lnTo>
                    <a:pt x="376" y="104"/>
                  </a:lnTo>
                  <a:lnTo>
                    <a:pt x="380" y="84"/>
                  </a:lnTo>
                  <a:lnTo>
                    <a:pt x="376" y="60"/>
                  </a:lnTo>
                  <a:lnTo>
                    <a:pt x="368" y="48"/>
                  </a:lnTo>
                  <a:lnTo>
                    <a:pt x="356" y="32"/>
                  </a:lnTo>
                  <a:lnTo>
                    <a:pt x="340" y="12"/>
                  </a:lnTo>
                  <a:lnTo>
                    <a:pt x="308" y="0"/>
                  </a:lnTo>
                  <a:lnTo>
                    <a:pt x="352" y="0"/>
                  </a:lnTo>
                  <a:lnTo>
                    <a:pt x="388" y="8"/>
                  </a:lnTo>
                  <a:lnTo>
                    <a:pt x="436" y="12"/>
                  </a:lnTo>
                  <a:lnTo>
                    <a:pt x="472" y="24"/>
                  </a:lnTo>
                  <a:lnTo>
                    <a:pt x="504" y="44"/>
                  </a:lnTo>
                  <a:lnTo>
                    <a:pt x="520" y="56"/>
                  </a:lnTo>
                  <a:lnTo>
                    <a:pt x="528" y="72"/>
                  </a:lnTo>
                  <a:lnTo>
                    <a:pt x="520" y="96"/>
                  </a:lnTo>
                  <a:lnTo>
                    <a:pt x="508" y="116"/>
                  </a:lnTo>
                  <a:lnTo>
                    <a:pt x="492" y="132"/>
                  </a:lnTo>
                  <a:lnTo>
                    <a:pt x="460" y="152"/>
                  </a:lnTo>
                  <a:lnTo>
                    <a:pt x="416" y="168"/>
                  </a:lnTo>
                  <a:lnTo>
                    <a:pt x="316" y="200"/>
                  </a:lnTo>
                  <a:lnTo>
                    <a:pt x="188" y="228"/>
                  </a:lnTo>
                  <a:lnTo>
                    <a:pt x="132" y="240"/>
                  </a:lnTo>
                  <a:lnTo>
                    <a:pt x="132" y="236"/>
                  </a:lnTo>
                  <a:lnTo>
                    <a:pt x="108" y="240"/>
                  </a:lnTo>
                  <a:lnTo>
                    <a:pt x="56" y="248"/>
                  </a:lnTo>
                  <a:lnTo>
                    <a:pt x="20" y="252"/>
                  </a:lnTo>
                  <a:lnTo>
                    <a:pt x="0" y="260"/>
                  </a:lnTo>
                  <a:lnTo>
                    <a:pt x="12" y="248"/>
                  </a:lnTo>
                  <a:lnTo>
                    <a:pt x="24" y="236"/>
                  </a:lnTo>
                  <a:lnTo>
                    <a:pt x="36" y="2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4288" y="544"/>
              <a:ext cx="104" cy="56"/>
            </a:xfrm>
            <a:custGeom>
              <a:avLst/>
              <a:gdLst/>
              <a:ahLst/>
              <a:cxnLst>
                <a:cxn ang="0">
                  <a:pos x="0" y="32"/>
                </a:cxn>
                <a:cxn ang="0">
                  <a:pos x="0" y="20"/>
                </a:cxn>
                <a:cxn ang="0">
                  <a:pos x="12" y="12"/>
                </a:cxn>
                <a:cxn ang="0">
                  <a:pos x="56" y="4"/>
                </a:cxn>
                <a:cxn ang="0">
                  <a:pos x="104" y="0"/>
                </a:cxn>
                <a:cxn ang="0">
                  <a:pos x="60" y="20"/>
                </a:cxn>
                <a:cxn ang="0">
                  <a:pos x="36" y="36"/>
                </a:cxn>
                <a:cxn ang="0">
                  <a:pos x="12" y="56"/>
                </a:cxn>
                <a:cxn ang="0">
                  <a:pos x="8" y="44"/>
                </a:cxn>
                <a:cxn ang="0">
                  <a:pos x="0" y="32"/>
                </a:cxn>
              </a:cxnLst>
              <a:rect l="0" t="0" r="0" b="0"/>
              <a:pathLst>
                <a:path w="104" h="56">
                  <a:moveTo>
                    <a:pt x="0" y="32"/>
                  </a:moveTo>
                  <a:lnTo>
                    <a:pt x="0" y="20"/>
                  </a:lnTo>
                  <a:lnTo>
                    <a:pt x="12" y="12"/>
                  </a:lnTo>
                  <a:lnTo>
                    <a:pt x="56" y="4"/>
                  </a:lnTo>
                  <a:lnTo>
                    <a:pt x="104" y="0"/>
                  </a:lnTo>
                  <a:lnTo>
                    <a:pt x="60" y="20"/>
                  </a:lnTo>
                  <a:lnTo>
                    <a:pt x="36" y="36"/>
                  </a:lnTo>
                  <a:lnTo>
                    <a:pt x="12" y="56"/>
                  </a:lnTo>
                  <a:lnTo>
                    <a:pt x="8" y="44"/>
                  </a:lnTo>
                  <a:lnTo>
                    <a:pt x="0" y="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4300" y="276"/>
              <a:ext cx="580" cy="360"/>
            </a:xfrm>
            <a:custGeom>
              <a:avLst/>
              <a:gdLst/>
              <a:ahLst/>
              <a:cxnLst>
                <a:cxn ang="0">
                  <a:pos x="20" y="340"/>
                </a:cxn>
                <a:cxn ang="0">
                  <a:pos x="0" y="328"/>
                </a:cxn>
                <a:cxn ang="0">
                  <a:pos x="12" y="316"/>
                </a:cxn>
                <a:cxn ang="0">
                  <a:pos x="44" y="292"/>
                </a:cxn>
                <a:cxn ang="0">
                  <a:pos x="96" y="272"/>
                </a:cxn>
                <a:cxn ang="0">
                  <a:pos x="176" y="256"/>
                </a:cxn>
                <a:cxn ang="0">
                  <a:pos x="308" y="224"/>
                </a:cxn>
                <a:cxn ang="0">
                  <a:pos x="404" y="196"/>
                </a:cxn>
                <a:cxn ang="0">
                  <a:pos x="448" y="176"/>
                </a:cxn>
                <a:cxn ang="0">
                  <a:pos x="480" y="152"/>
                </a:cxn>
                <a:cxn ang="0">
                  <a:pos x="504" y="136"/>
                </a:cxn>
                <a:cxn ang="0">
                  <a:pos x="516" y="116"/>
                </a:cxn>
                <a:cxn ang="0">
                  <a:pos x="520" y="92"/>
                </a:cxn>
                <a:cxn ang="0">
                  <a:pos x="508" y="76"/>
                </a:cxn>
                <a:cxn ang="0">
                  <a:pos x="492" y="56"/>
                </a:cxn>
                <a:cxn ang="0">
                  <a:pos x="460" y="44"/>
                </a:cxn>
                <a:cxn ang="0">
                  <a:pos x="424" y="32"/>
                </a:cxn>
                <a:cxn ang="0">
                  <a:pos x="376" y="20"/>
                </a:cxn>
                <a:cxn ang="0">
                  <a:pos x="332" y="16"/>
                </a:cxn>
                <a:cxn ang="0">
                  <a:pos x="292" y="20"/>
                </a:cxn>
                <a:cxn ang="0">
                  <a:pos x="224" y="8"/>
                </a:cxn>
                <a:cxn ang="0">
                  <a:pos x="284" y="0"/>
                </a:cxn>
                <a:cxn ang="0">
                  <a:pos x="376" y="0"/>
                </a:cxn>
                <a:cxn ang="0">
                  <a:pos x="424" y="8"/>
                </a:cxn>
                <a:cxn ang="0">
                  <a:pos x="472" y="20"/>
                </a:cxn>
                <a:cxn ang="0">
                  <a:pos x="520" y="40"/>
                </a:cxn>
                <a:cxn ang="0">
                  <a:pos x="556" y="56"/>
                </a:cxn>
                <a:cxn ang="0">
                  <a:pos x="568" y="80"/>
                </a:cxn>
                <a:cxn ang="0">
                  <a:pos x="580" y="100"/>
                </a:cxn>
                <a:cxn ang="0">
                  <a:pos x="580" y="124"/>
                </a:cxn>
                <a:cxn ang="0">
                  <a:pos x="568" y="152"/>
                </a:cxn>
                <a:cxn ang="0">
                  <a:pos x="552" y="176"/>
                </a:cxn>
                <a:cxn ang="0">
                  <a:pos x="508" y="196"/>
                </a:cxn>
                <a:cxn ang="0">
                  <a:pos x="448" y="212"/>
                </a:cxn>
                <a:cxn ang="0">
                  <a:pos x="368" y="236"/>
                </a:cxn>
                <a:cxn ang="0">
                  <a:pos x="292" y="248"/>
                </a:cxn>
                <a:cxn ang="0">
                  <a:pos x="220" y="256"/>
                </a:cxn>
                <a:cxn ang="0">
                  <a:pos x="152" y="268"/>
                </a:cxn>
                <a:cxn ang="0">
                  <a:pos x="96" y="288"/>
                </a:cxn>
                <a:cxn ang="0">
                  <a:pos x="80" y="300"/>
                </a:cxn>
                <a:cxn ang="0">
                  <a:pos x="60" y="316"/>
                </a:cxn>
                <a:cxn ang="0">
                  <a:pos x="56" y="336"/>
                </a:cxn>
                <a:cxn ang="0">
                  <a:pos x="56" y="360"/>
                </a:cxn>
                <a:cxn ang="0">
                  <a:pos x="20" y="340"/>
                </a:cxn>
              </a:cxnLst>
              <a:rect l="0" t="0" r="0" b="0"/>
              <a:pathLst>
                <a:path w="580" h="360">
                  <a:moveTo>
                    <a:pt x="20" y="340"/>
                  </a:moveTo>
                  <a:lnTo>
                    <a:pt x="0" y="328"/>
                  </a:lnTo>
                  <a:lnTo>
                    <a:pt x="12" y="316"/>
                  </a:lnTo>
                  <a:lnTo>
                    <a:pt x="44" y="292"/>
                  </a:lnTo>
                  <a:lnTo>
                    <a:pt x="96" y="272"/>
                  </a:lnTo>
                  <a:lnTo>
                    <a:pt x="176" y="256"/>
                  </a:lnTo>
                  <a:lnTo>
                    <a:pt x="308" y="224"/>
                  </a:lnTo>
                  <a:lnTo>
                    <a:pt x="404" y="196"/>
                  </a:lnTo>
                  <a:lnTo>
                    <a:pt x="448" y="176"/>
                  </a:lnTo>
                  <a:lnTo>
                    <a:pt x="480" y="152"/>
                  </a:lnTo>
                  <a:lnTo>
                    <a:pt x="504" y="136"/>
                  </a:lnTo>
                  <a:lnTo>
                    <a:pt x="516" y="116"/>
                  </a:lnTo>
                  <a:lnTo>
                    <a:pt x="520" y="92"/>
                  </a:lnTo>
                  <a:lnTo>
                    <a:pt x="508" y="76"/>
                  </a:lnTo>
                  <a:lnTo>
                    <a:pt x="492" y="56"/>
                  </a:lnTo>
                  <a:lnTo>
                    <a:pt x="460" y="44"/>
                  </a:lnTo>
                  <a:lnTo>
                    <a:pt x="424" y="32"/>
                  </a:lnTo>
                  <a:lnTo>
                    <a:pt x="376" y="20"/>
                  </a:lnTo>
                  <a:lnTo>
                    <a:pt x="332" y="16"/>
                  </a:lnTo>
                  <a:lnTo>
                    <a:pt x="292" y="20"/>
                  </a:lnTo>
                  <a:lnTo>
                    <a:pt x="224" y="8"/>
                  </a:lnTo>
                  <a:lnTo>
                    <a:pt x="284" y="0"/>
                  </a:lnTo>
                  <a:lnTo>
                    <a:pt x="376" y="0"/>
                  </a:lnTo>
                  <a:lnTo>
                    <a:pt x="424" y="8"/>
                  </a:lnTo>
                  <a:lnTo>
                    <a:pt x="472" y="20"/>
                  </a:lnTo>
                  <a:lnTo>
                    <a:pt x="520" y="40"/>
                  </a:lnTo>
                  <a:lnTo>
                    <a:pt x="556" y="56"/>
                  </a:lnTo>
                  <a:lnTo>
                    <a:pt x="568" y="80"/>
                  </a:lnTo>
                  <a:lnTo>
                    <a:pt x="580" y="100"/>
                  </a:lnTo>
                  <a:lnTo>
                    <a:pt x="580" y="124"/>
                  </a:lnTo>
                  <a:lnTo>
                    <a:pt x="568" y="152"/>
                  </a:lnTo>
                  <a:lnTo>
                    <a:pt x="552" y="176"/>
                  </a:lnTo>
                  <a:lnTo>
                    <a:pt x="508" y="196"/>
                  </a:lnTo>
                  <a:lnTo>
                    <a:pt x="448" y="212"/>
                  </a:lnTo>
                  <a:lnTo>
                    <a:pt x="368" y="236"/>
                  </a:lnTo>
                  <a:lnTo>
                    <a:pt x="292" y="248"/>
                  </a:lnTo>
                  <a:lnTo>
                    <a:pt x="220" y="256"/>
                  </a:lnTo>
                  <a:lnTo>
                    <a:pt x="152" y="268"/>
                  </a:lnTo>
                  <a:lnTo>
                    <a:pt x="96" y="288"/>
                  </a:lnTo>
                  <a:lnTo>
                    <a:pt x="80" y="300"/>
                  </a:lnTo>
                  <a:lnTo>
                    <a:pt x="60" y="316"/>
                  </a:lnTo>
                  <a:lnTo>
                    <a:pt x="56" y="336"/>
                  </a:lnTo>
                  <a:lnTo>
                    <a:pt x="56" y="360"/>
                  </a:lnTo>
                  <a:lnTo>
                    <a:pt x="20" y="3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4360" y="292"/>
              <a:ext cx="612" cy="360"/>
            </a:xfrm>
            <a:custGeom>
              <a:avLst/>
              <a:gdLst/>
              <a:ahLst/>
              <a:cxnLst>
                <a:cxn ang="0">
                  <a:pos x="0" y="344"/>
                </a:cxn>
                <a:cxn ang="0">
                  <a:pos x="0" y="320"/>
                </a:cxn>
                <a:cxn ang="0">
                  <a:pos x="8" y="300"/>
                </a:cxn>
                <a:cxn ang="0">
                  <a:pos x="20" y="288"/>
                </a:cxn>
                <a:cxn ang="0">
                  <a:pos x="44" y="276"/>
                </a:cxn>
                <a:cxn ang="0">
                  <a:pos x="92" y="256"/>
                </a:cxn>
                <a:cxn ang="0">
                  <a:pos x="160" y="244"/>
                </a:cxn>
                <a:cxn ang="0">
                  <a:pos x="232" y="240"/>
                </a:cxn>
                <a:cxn ang="0">
                  <a:pos x="308" y="220"/>
                </a:cxn>
                <a:cxn ang="0">
                  <a:pos x="396" y="204"/>
                </a:cxn>
                <a:cxn ang="0">
                  <a:pos x="448" y="184"/>
                </a:cxn>
                <a:cxn ang="0">
                  <a:pos x="492" y="160"/>
                </a:cxn>
                <a:cxn ang="0">
                  <a:pos x="516" y="136"/>
                </a:cxn>
                <a:cxn ang="0">
                  <a:pos x="528" y="112"/>
                </a:cxn>
                <a:cxn ang="0">
                  <a:pos x="528" y="84"/>
                </a:cxn>
                <a:cxn ang="0">
                  <a:pos x="516" y="60"/>
                </a:cxn>
                <a:cxn ang="0">
                  <a:pos x="496" y="40"/>
                </a:cxn>
                <a:cxn ang="0">
                  <a:pos x="460" y="16"/>
                </a:cxn>
                <a:cxn ang="0">
                  <a:pos x="412" y="0"/>
                </a:cxn>
                <a:cxn ang="0">
                  <a:pos x="484" y="4"/>
                </a:cxn>
                <a:cxn ang="0">
                  <a:pos x="528" y="12"/>
                </a:cxn>
                <a:cxn ang="0">
                  <a:pos x="564" y="28"/>
                </a:cxn>
                <a:cxn ang="0">
                  <a:pos x="600" y="48"/>
                </a:cxn>
                <a:cxn ang="0">
                  <a:pos x="612" y="60"/>
                </a:cxn>
                <a:cxn ang="0">
                  <a:pos x="612" y="72"/>
                </a:cxn>
                <a:cxn ang="0">
                  <a:pos x="612" y="84"/>
                </a:cxn>
                <a:cxn ang="0">
                  <a:pos x="604" y="100"/>
                </a:cxn>
                <a:cxn ang="0">
                  <a:pos x="580" y="124"/>
                </a:cxn>
                <a:cxn ang="0">
                  <a:pos x="544" y="148"/>
                </a:cxn>
                <a:cxn ang="0">
                  <a:pos x="508" y="168"/>
                </a:cxn>
                <a:cxn ang="0">
                  <a:pos x="460" y="184"/>
                </a:cxn>
                <a:cxn ang="0">
                  <a:pos x="352" y="220"/>
                </a:cxn>
                <a:cxn ang="0">
                  <a:pos x="212" y="252"/>
                </a:cxn>
                <a:cxn ang="0">
                  <a:pos x="124" y="272"/>
                </a:cxn>
                <a:cxn ang="0">
                  <a:pos x="68" y="288"/>
                </a:cxn>
                <a:cxn ang="0">
                  <a:pos x="44" y="308"/>
                </a:cxn>
                <a:cxn ang="0">
                  <a:pos x="36" y="312"/>
                </a:cxn>
                <a:cxn ang="0">
                  <a:pos x="32" y="320"/>
                </a:cxn>
                <a:cxn ang="0">
                  <a:pos x="32" y="332"/>
                </a:cxn>
                <a:cxn ang="0">
                  <a:pos x="36" y="348"/>
                </a:cxn>
                <a:cxn ang="0">
                  <a:pos x="48" y="360"/>
                </a:cxn>
                <a:cxn ang="0">
                  <a:pos x="0" y="344"/>
                </a:cxn>
              </a:cxnLst>
              <a:rect l="0" t="0" r="0" b="0"/>
              <a:pathLst>
                <a:path w="612" h="360">
                  <a:moveTo>
                    <a:pt x="0" y="344"/>
                  </a:moveTo>
                  <a:lnTo>
                    <a:pt x="0" y="320"/>
                  </a:lnTo>
                  <a:lnTo>
                    <a:pt x="8" y="300"/>
                  </a:lnTo>
                  <a:lnTo>
                    <a:pt x="20" y="288"/>
                  </a:lnTo>
                  <a:lnTo>
                    <a:pt x="44" y="276"/>
                  </a:lnTo>
                  <a:lnTo>
                    <a:pt x="92" y="256"/>
                  </a:lnTo>
                  <a:lnTo>
                    <a:pt x="160" y="244"/>
                  </a:lnTo>
                  <a:lnTo>
                    <a:pt x="232" y="240"/>
                  </a:lnTo>
                  <a:lnTo>
                    <a:pt x="308" y="220"/>
                  </a:lnTo>
                  <a:lnTo>
                    <a:pt x="396" y="204"/>
                  </a:lnTo>
                  <a:lnTo>
                    <a:pt x="448" y="184"/>
                  </a:lnTo>
                  <a:lnTo>
                    <a:pt x="492" y="160"/>
                  </a:lnTo>
                  <a:lnTo>
                    <a:pt x="516" y="136"/>
                  </a:lnTo>
                  <a:lnTo>
                    <a:pt x="528" y="112"/>
                  </a:lnTo>
                  <a:lnTo>
                    <a:pt x="528" y="84"/>
                  </a:lnTo>
                  <a:lnTo>
                    <a:pt x="516" y="60"/>
                  </a:lnTo>
                  <a:lnTo>
                    <a:pt x="496" y="40"/>
                  </a:lnTo>
                  <a:lnTo>
                    <a:pt x="460" y="16"/>
                  </a:lnTo>
                  <a:lnTo>
                    <a:pt x="412" y="0"/>
                  </a:lnTo>
                  <a:lnTo>
                    <a:pt x="484" y="4"/>
                  </a:lnTo>
                  <a:lnTo>
                    <a:pt x="528" y="12"/>
                  </a:lnTo>
                  <a:lnTo>
                    <a:pt x="564" y="28"/>
                  </a:lnTo>
                  <a:lnTo>
                    <a:pt x="600" y="48"/>
                  </a:lnTo>
                  <a:lnTo>
                    <a:pt x="612" y="60"/>
                  </a:lnTo>
                  <a:lnTo>
                    <a:pt x="612" y="72"/>
                  </a:lnTo>
                  <a:lnTo>
                    <a:pt x="612" y="84"/>
                  </a:lnTo>
                  <a:lnTo>
                    <a:pt x="604" y="100"/>
                  </a:lnTo>
                  <a:lnTo>
                    <a:pt x="580" y="124"/>
                  </a:lnTo>
                  <a:lnTo>
                    <a:pt x="544" y="148"/>
                  </a:lnTo>
                  <a:lnTo>
                    <a:pt x="508" y="168"/>
                  </a:lnTo>
                  <a:lnTo>
                    <a:pt x="460" y="184"/>
                  </a:lnTo>
                  <a:lnTo>
                    <a:pt x="352" y="220"/>
                  </a:lnTo>
                  <a:lnTo>
                    <a:pt x="212" y="252"/>
                  </a:lnTo>
                  <a:lnTo>
                    <a:pt x="124" y="272"/>
                  </a:lnTo>
                  <a:lnTo>
                    <a:pt x="68" y="288"/>
                  </a:lnTo>
                  <a:lnTo>
                    <a:pt x="44" y="308"/>
                  </a:lnTo>
                  <a:lnTo>
                    <a:pt x="36" y="312"/>
                  </a:lnTo>
                  <a:lnTo>
                    <a:pt x="32" y="320"/>
                  </a:lnTo>
                  <a:lnTo>
                    <a:pt x="32" y="332"/>
                  </a:lnTo>
                  <a:lnTo>
                    <a:pt x="36" y="348"/>
                  </a:lnTo>
                  <a:lnTo>
                    <a:pt x="48" y="360"/>
                  </a:lnTo>
                  <a:lnTo>
                    <a:pt x="0" y="3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4392" y="296"/>
              <a:ext cx="640" cy="388"/>
            </a:xfrm>
            <a:custGeom>
              <a:avLst/>
              <a:gdLst/>
              <a:ahLst/>
              <a:cxnLst>
                <a:cxn ang="0">
                  <a:pos x="28" y="364"/>
                </a:cxn>
                <a:cxn ang="0">
                  <a:pos x="16" y="352"/>
                </a:cxn>
                <a:cxn ang="0">
                  <a:pos x="4" y="340"/>
                </a:cxn>
                <a:cxn ang="0">
                  <a:pos x="0" y="328"/>
                </a:cxn>
                <a:cxn ang="0">
                  <a:pos x="4" y="308"/>
                </a:cxn>
                <a:cxn ang="0">
                  <a:pos x="12" y="304"/>
                </a:cxn>
                <a:cxn ang="0">
                  <a:pos x="40" y="292"/>
                </a:cxn>
                <a:cxn ang="0">
                  <a:pos x="92" y="272"/>
                </a:cxn>
                <a:cxn ang="0">
                  <a:pos x="180" y="252"/>
                </a:cxn>
                <a:cxn ang="0">
                  <a:pos x="320" y="216"/>
                </a:cxn>
                <a:cxn ang="0">
                  <a:pos x="428" y="188"/>
                </a:cxn>
                <a:cxn ang="0">
                  <a:pos x="476" y="168"/>
                </a:cxn>
                <a:cxn ang="0">
                  <a:pos x="520" y="144"/>
                </a:cxn>
                <a:cxn ang="0">
                  <a:pos x="556" y="120"/>
                </a:cxn>
                <a:cxn ang="0">
                  <a:pos x="572" y="96"/>
                </a:cxn>
                <a:cxn ang="0">
                  <a:pos x="584" y="84"/>
                </a:cxn>
                <a:cxn ang="0">
                  <a:pos x="584" y="68"/>
                </a:cxn>
                <a:cxn ang="0">
                  <a:pos x="580" y="56"/>
                </a:cxn>
                <a:cxn ang="0">
                  <a:pos x="572" y="44"/>
                </a:cxn>
                <a:cxn ang="0">
                  <a:pos x="532" y="20"/>
                </a:cxn>
                <a:cxn ang="0">
                  <a:pos x="520" y="12"/>
                </a:cxn>
                <a:cxn ang="0">
                  <a:pos x="476" y="0"/>
                </a:cxn>
                <a:cxn ang="0">
                  <a:pos x="524" y="8"/>
                </a:cxn>
                <a:cxn ang="0">
                  <a:pos x="572" y="24"/>
                </a:cxn>
                <a:cxn ang="0">
                  <a:pos x="612" y="56"/>
                </a:cxn>
                <a:cxn ang="0">
                  <a:pos x="628" y="72"/>
                </a:cxn>
                <a:cxn ang="0">
                  <a:pos x="640" y="92"/>
                </a:cxn>
                <a:cxn ang="0">
                  <a:pos x="640" y="96"/>
                </a:cxn>
                <a:cxn ang="0">
                  <a:pos x="636" y="116"/>
                </a:cxn>
                <a:cxn ang="0">
                  <a:pos x="616" y="132"/>
                </a:cxn>
                <a:cxn ang="0">
                  <a:pos x="572" y="156"/>
                </a:cxn>
                <a:cxn ang="0">
                  <a:pos x="532" y="176"/>
                </a:cxn>
                <a:cxn ang="0">
                  <a:pos x="488" y="188"/>
                </a:cxn>
                <a:cxn ang="0">
                  <a:pos x="448" y="200"/>
                </a:cxn>
                <a:cxn ang="0">
                  <a:pos x="416" y="204"/>
                </a:cxn>
                <a:cxn ang="0">
                  <a:pos x="352" y="228"/>
                </a:cxn>
                <a:cxn ang="0">
                  <a:pos x="276" y="248"/>
                </a:cxn>
                <a:cxn ang="0">
                  <a:pos x="216" y="260"/>
                </a:cxn>
                <a:cxn ang="0">
                  <a:pos x="188" y="272"/>
                </a:cxn>
                <a:cxn ang="0">
                  <a:pos x="140" y="292"/>
                </a:cxn>
                <a:cxn ang="0">
                  <a:pos x="128" y="304"/>
                </a:cxn>
                <a:cxn ang="0">
                  <a:pos x="120" y="320"/>
                </a:cxn>
                <a:cxn ang="0">
                  <a:pos x="116" y="340"/>
                </a:cxn>
                <a:cxn ang="0">
                  <a:pos x="116" y="356"/>
                </a:cxn>
                <a:cxn ang="0">
                  <a:pos x="128" y="388"/>
                </a:cxn>
                <a:cxn ang="0">
                  <a:pos x="28" y="364"/>
                </a:cxn>
              </a:cxnLst>
              <a:rect l="0" t="0" r="0" b="0"/>
              <a:pathLst>
                <a:path w="640" h="388">
                  <a:moveTo>
                    <a:pt x="28" y="364"/>
                  </a:moveTo>
                  <a:lnTo>
                    <a:pt x="16" y="352"/>
                  </a:lnTo>
                  <a:lnTo>
                    <a:pt x="4" y="340"/>
                  </a:lnTo>
                  <a:lnTo>
                    <a:pt x="0" y="328"/>
                  </a:lnTo>
                  <a:lnTo>
                    <a:pt x="4" y="308"/>
                  </a:lnTo>
                  <a:lnTo>
                    <a:pt x="12" y="304"/>
                  </a:lnTo>
                  <a:lnTo>
                    <a:pt x="40" y="292"/>
                  </a:lnTo>
                  <a:lnTo>
                    <a:pt x="92" y="272"/>
                  </a:lnTo>
                  <a:lnTo>
                    <a:pt x="180" y="252"/>
                  </a:lnTo>
                  <a:lnTo>
                    <a:pt x="320" y="216"/>
                  </a:lnTo>
                  <a:lnTo>
                    <a:pt x="428" y="188"/>
                  </a:lnTo>
                  <a:lnTo>
                    <a:pt x="476" y="168"/>
                  </a:lnTo>
                  <a:lnTo>
                    <a:pt x="520" y="144"/>
                  </a:lnTo>
                  <a:lnTo>
                    <a:pt x="556" y="120"/>
                  </a:lnTo>
                  <a:lnTo>
                    <a:pt x="572" y="96"/>
                  </a:lnTo>
                  <a:lnTo>
                    <a:pt x="584" y="84"/>
                  </a:lnTo>
                  <a:lnTo>
                    <a:pt x="584" y="68"/>
                  </a:lnTo>
                  <a:lnTo>
                    <a:pt x="580" y="56"/>
                  </a:lnTo>
                  <a:lnTo>
                    <a:pt x="572" y="44"/>
                  </a:lnTo>
                  <a:lnTo>
                    <a:pt x="532" y="20"/>
                  </a:lnTo>
                  <a:lnTo>
                    <a:pt x="520" y="12"/>
                  </a:lnTo>
                  <a:lnTo>
                    <a:pt x="476" y="0"/>
                  </a:lnTo>
                  <a:lnTo>
                    <a:pt x="524" y="8"/>
                  </a:lnTo>
                  <a:lnTo>
                    <a:pt x="572" y="24"/>
                  </a:lnTo>
                  <a:lnTo>
                    <a:pt x="612" y="56"/>
                  </a:lnTo>
                  <a:lnTo>
                    <a:pt x="628" y="72"/>
                  </a:lnTo>
                  <a:lnTo>
                    <a:pt x="640" y="92"/>
                  </a:lnTo>
                  <a:lnTo>
                    <a:pt x="640" y="96"/>
                  </a:lnTo>
                  <a:lnTo>
                    <a:pt x="636" y="116"/>
                  </a:lnTo>
                  <a:lnTo>
                    <a:pt x="616" y="132"/>
                  </a:lnTo>
                  <a:lnTo>
                    <a:pt x="572" y="156"/>
                  </a:lnTo>
                  <a:lnTo>
                    <a:pt x="532" y="176"/>
                  </a:lnTo>
                  <a:lnTo>
                    <a:pt x="488" y="188"/>
                  </a:lnTo>
                  <a:lnTo>
                    <a:pt x="448" y="200"/>
                  </a:lnTo>
                  <a:lnTo>
                    <a:pt x="416" y="204"/>
                  </a:lnTo>
                  <a:lnTo>
                    <a:pt x="352" y="228"/>
                  </a:lnTo>
                  <a:lnTo>
                    <a:pt x="276" y="248"/>
                  </a:lnTo>
                  <a:lnTo>
                    <a:pt x="216" y="260"/>
                  </a:lnTo>
                  <a:lnTo>
                    <a:pt x="188" y="272"/>
                  </a:lnTo>
                  <a:lnTo>
                    <a:pt x="140" y="292"/>
                  </a:lnTo>
                  <a:lnTo>
                    <a:pt x="128" y="304"/>
                  </a:lnTo>
                  <a:lnTo>
                    <a:pt x="120" y="320"/>
                  </a:lnTo>
                  <a:lnTo>
                    <a:pt x="116" y="340"/>
                  </a:lnTo>
                  <a:lnTo>
                    <a:pt x="116" y="356"/>
                  </a:lnTo>
                  <a:lnTo>
                    <a:pt x="128" y="388"/>
                  </a:lnTo>
                  <a:lnTo>
                    <a:pt x="28" y="3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4512" y="548"/>
              <a:ext cx="140" cy="148"/>
            </a:xfrm>
            <a:custGeom>
              <a:avLst/>
              <a:gdLst/>
              <a:ahLst/>
              <a:cxnLst>
                <a:cxn ang="0">
                  <a:pos x="12" y="136"/>
                </a:cxn>
                <a:cxn ang="0">
                  <a:pos x="0" y="112"/>
                </a:cxn>
                <a:cxn ang="0">
                  <a:pos x="0" y="92"/>
                </a:cxn>
                <a:cxn ang="0">
                  <a:pos x="0" y="68"/>
                </a:cxn>
                <a:cxn ang="0">
                  <a:pos x="12" y="56"/>
                </a:cxn>
                <a:cxn ang="0">
                  <a:pos x="24" y="44"/>
                </a:cxn>
                <a:cxn ang="0">
                  <a:pos x="68" y="28"/>
                </a:cxn>
                <a:cxn ang="0">
                  <a:pos x="92" y="16"/>
                </a:cxn>
                <a:cxn ang="0">
                  <a:pos x="140" y="0"/>
                </a:cxn>
                <a:cxn ang="0">
                  <a:pos x="132" y="8"/>
                </a:cxn>
                <a:cxn ang="0">
                  <a:pos x="104" y="20"/>
                </a:cxn>
                <a:cxn ang="0">
                  <a:pos x="80" y="40"/>
                </a:cxn>
                <a:cxn ang="0">
                  <a:pos x="60" y="56"/>
                </a:cxn>
                <a:cxn ang="0">
                  <a:pos x="56" y="76"/>
                </a:cxn>
                <a:cxn ang="0">
                  <a:pos x="56" y="100"/>
                </a:cxn>
                <a:cxn ang="0">
                  <a:pos x="68" y="116"/>
                </a:cxn>
                <a:cxn ang="0">
                  <a:pos x="84" y="148"/>
                </a:cxn>
                <a:cxn ang="0">
                  <a:pos x="12" y="136"/>
                </a:cxn>
              </a:cxnLst>
              <a:rect l="0" t="0" r="0" b="0"/>
              <a:pathLst>
                <a:path w="140" h="148">
                  <a:moveTo>
                    <a:pt x="12" y="136"/>
                  </a:moveTo>
                  <a:lnTo>
                    <a:pt x="0" y="112"/>
                  </a:lnTo>
                  <a:lnTo>
                    <a:pt x="0" y="92"/>
                  </a:lnTo>
                  <a:lnTo>
                    <a:pt x="0" y="68"/>
                  </a:lnTo>
                  <a:lnTo>
                    <a:pt x="12" y="56"/>
                  </a:lnTo>
                  <a:lnTo>
                    <a:pt x="24" y="44"/>
                  </a:lnTo>
                  <a:lnTo>
                    <a:pt x="68" y="28"/>
                  </a:lnTo>
                  <a:lnTo>
                    <a:pt x="92" y="16"/>
                  </a:lnTo>
                  <a:lnTo>
                    <a:pt x="140" y="0"/>
                  </a:lnTo>
                  <a:lnTo>
                    <a:pt x="132" y="8"/>
                  </a:lnTo>
                  <a:lnTo>
                    <a:pt x="104" y="20"/>
                  </a:lnTo>
                  <a:lnTo>
                    <a:pt x="80" y="40"/>
                  </a:lnTo>
                  <a:lnTo>
                    <a:pt x="60" y="56"/>
                  </a:lnTo>
                  <a:lnTo>
                    <a:pt x="56" y="76"/>
                  </a:lnTo>
                  <a:lnTo>
                    <a:pt x="56" y="100"/>
                  </a:lnTo>
                  <a:lnTo>
                    <a:pt x="68" y="116"/>
                  </a:lnTo>
                  <a:lnTo>
                    <a:pt x="84" y="148"/>
                  </a:lnTo>
                  <a:lnTo>
                    <a:pt x="12" y="1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4572" y="536"/>
              <a:ext cx="144" cy="164"/>
            </a:xfrm>
            <a:custGeom>
              <a:avLst/>
              <a:gdLst/>
              <a:ahLst/>
              <a:cxnLst>
                <a:cxn ang="0">
                  <a:pos x="72" y="164"/>
                </a:cxn>
                <a:cxn ang="0">
                  <a:pos x="36" y="160"/>
                </a:cxn>
                <a:cxn ang="0">
                  <a:pos x="12" y="136"/>
                </a:cxn>
                <a:cxn ang="0">
                  <a:pos x="0" y="112"/>
                </a:cxn>
                <a:cxn ang="0">
                  <a:pos x="0" y="88"/>
                </a:cxn>
                <a:cxn ang="0">
                  <a:pos x="8" y="68"/>
                </a:cxn>
                <a:cxn ang="0">
                  <a:pos x="20" y="52"/>
                </a:cxn>
                <a:cxn ang="0">
                  <a:pos x="44" y="40"/>
                </a:cxn>
                <a:cxn ang="0">
                  <a:pos x="72" y="28"/>
                </a:cxn>
                <a:cxn ang="0">
                  <a:pos x="96" y="12"/>
                </a:cxn>
                <a:cxn ang="0">
                  <a:pos x="144" y="0"/>
                </a:cxn>
                <a:cxn ang="0">
                  <a:pos x="104" y="28"/>
                </a:cxn>
                <a:cxn ang="0">
                  <a:pos x="68" y="56"/>
                </a:cxn>
                <a:cxn ang="0">
                  <a:pos x="56" y="68"/>
                </a:cxn>
                <a:cxn ang="0">
                  <a:pos x="48" y="88"/>
                </a:cxn>
                <a:cxn ang="0">
                  <a:pos x="48" y="104"/>
                </a:cxn>
                <a:cxn ang="0">
                  <a:pos x="56" y="136"/>
                </a:cxn>
                <a:cxn ang="0">
                  <a:pos x="84" y="164"/>
                </a:cxn>
                <a:cxn ang="0">
                  <a:pos x="72" y="164"/>
                </a:cxn>
              </a:cxnLst>
              <a:rect l="0" t="0" r="0" b="0"/>
              <a:pathLst>
                <a:path w="144" h="164">
                  <a:moveTo>
                    <a:pt x="72" y="164"/>
                  </a:moveTo>
                  <a:lnTo>
                    <a:pt x="36" y="160"/>
                  </a:lnTo>
                  <a:lnTo>
                    <a:pt x="12" y="136"/>
                  </a:lnTo>
                  <a:lnTo>
                    <a:pt x="0" y="112"/>
                  </a:lnTo>
                  <a:lnTo>
                    <a:pt x="0" y="88"/>
                  </a:lnTo>
                  <a:lnTo>
                    <a:pt x="8" y="68"/>
                  </a:lnTo>
                  <a:lnTo>
                    <a:pt x="20" y="52"/>
                  </a:lnTo>
                  <a:lnTo>
                    <a:pt x="44" y="40"/>
                  </a:lnTo>
                  <a:lnTo>
                    <a:pt x="72" y="28"/>
                  </a:lnTo>
                  <a:lnTo>
                    <a:pt x="96" y="12"/>
                  </a:lnTo>
                  <a:lnTo>
                    <a:pt x="144" y="0"/>
                  </a:lnTo>
                  <a:lnTo>
                    <a:pt x="104" y="28"/>
                  </a:lnTo>
                  <a:lnTo>
                    <a:pt x="68" y="56"/>
                  </a:lnTo>
                  <a:lnTo>
                    <a:pt x="56" y="68"/>
                  </a:lnTo>
                  <a:lnTo>
                    <a:pt x="48" y="88"/>
                  </a:lnTo>
                  <a:lnTo>
                    <a:pt x="48" y="104"/>
                  </a:lnTo>
                  <a:lnTo>
                    <a:pt x="56" y="136"/>
                  </a:lnTo>
                  <a:lnTo>
                    <a:pt x="84" y="164"/>
                  </a:lnTo>
                  <a:lnTo>
                    <a:pt x="72" y="1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4620" y="500"/>
              <a:ext cx="212" cy="200"/>
            </a:xfrm>
            <a:custGeom>
              <a:avLst/>
              <a:gdLst/>
              <a:ahLst/>
              <a:cxnLst>
                <a:cxn ang="0">
                  <a:pos x="44" y="200"/>
                </a:cxn>
                <a:cxn ang="0">
                  <a:pos x="12" y="172"/>
                </a:cxn>
                <a:cxn ang="0">
                  <a:pos x="8" y="152"/>
                </a:cxn>
                <a:cxn ang="0">
                  <a:pos x="0" y="140"/>
                </a:cxn>
                <a:cxn ang="0">
                  <a:pos x="8" y="124"/>
                </a:cxn>
                <a:cxn ang="0">
                  <a:pos x="12" y="104"/>
                </a:cxn>
                <a:cxn ang="0">
                  <a:pos x="24" y="92"/>
                </a:cxn>
                <a:cxn ang="0">
                  <a:pos x="68" y="56"/>
                </a:cxn>
                <a:cxn ang="0">
                  <a:pos x="124" y="24"/>
                </a:cxn>
                <a:cxn ang="0">
                  <a:pos x="184" y="8"/>
                </a:cxn>
                <a:cxn ang="0">
                  <a:pos x="212" y="0"/>
                </a:cxn>
                <a:cxn ang="0">
                  <a:pos x="136" y="32"/>
                </a:cxn>
                <a:cxn ang="0">
                  <a:pos x="92" y="56"/>
                </a:cxn>
                <a:cxn ang="0">
                  <a:pos x="68" y="80"/>
                </a:cxn>
                <a:cxn ang="0">
                  <a:pos x="60" y="88"/>
                </a:cxn>
                <a:cxn ang="0">
                  <a:pos x="48" y="112"/>
                </a:cxn>
                <a:cxn ang="0">
                  <a:pos x="48" y="136"/>
                </a:cxn>
                <a:cxn ang="0">
                  <a:pos x="60" y="160"/>
                </a:cxn>
                <a:cxn ang="0">
                  <a:pos x="80" y="176"/>
                </a:cxn>
                <a:cxn ang="0">
                  <a:pos x="104" y="200"/>
                </a:cxn>
                <a:cxn ang="0">
                  <a:pos x="44" y="200"/>
                </a:cxn>
              </a:cxnLst>
              <a:rect l="0" t="0" r="0" b="0"/>
              <a:pathLst>
                <a:path w="212" h="200">
                  <a:moveTo>
                    <a:pt x="44" y="200"/>
                  </a:moveTo>
                  <a:lnTo>
                    <a:pt x="12" y="172"/>
                  </a:lnTo>
                  <a:lnTo>
                    <a:pt x="8" y="152"/>
                  </a:lnTo>
                  <a:lnTo>
                    <a:pt x="0" y="140"/>
                  </a:lnTo>
                  <a:lnTo>
                    <a:pt x="8" y="124"/>
                  </a:lnTo>
                  <a:lnTo>
                    <a:pt x="12" y="104"/>
                  </a:lnTo>
                  <a:lnTo>
                    <a:pt x="24" y="92"/>
                  </a:lnTo>
                  <a:lnTo>
                    <a:pt x="68" y="56"/>
                  </a:lnTo>
                  <a:lnTo>
                    <a:pt x="124" y="24"/>
                  </a:lnTo>
                  <a:lnTo>
                    <a:pt x="184" y="8"/>
                  </a:lnTo>
                  <a:lnTo>
                    <a:pt x="212" y="0"/>
                  </a:lnTo>
                  <a:lnTo>
                    <a:pt x="136" y="32"/>
                  </a:lnTo>
                  <a:lnTo>
                    <a:pt x="92" y="56"/>
                  </a:lnTo>
                  <a:lnTo>
                    <a:pt x="68" y="80"/>
                  </a:lnTo>
                  <a:lnTo>
                    <a:pt x="60" y="88"/>
                  </a:lnTo>
                  <a:lnTo>
                    <a:pt x="48" y="112"/>
                  </a:lnTo>
                  <a:lnTo>
                    <a:pt x="48" y="136"/>
                  </a:lnTo>
                  <a:lnTo>
                    <a:pt x="60" y="160"/>
                  </a:lnTo>
                  <a:lnTo>
                    <a:pt x="80" y="176"/>
                  </a:lnTo>
                  <a:lnTo>
                    <a:pt x="104" y="200"/>
                  </a:lnTo>
                  <a:lnTo>
                    <a:pt x="44"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4796" y="712"/>
              <a:ext cx="1" cy="8"/>
            </a:xfrm>
            <a:custGeom>
              <a:avLst/>
              <a:gdLst/>
              <a:ahLst/>
              <a:cxnLst>
                <a:cxn ang="0">
                  <a:pos x="0" y="8"/>
                </a:cxn>
                <a:cxn ang="0">
                  <a:pos x="0" y="0"/>
                </a:cxn>
                <a:cxn ang="0">
                  <a:pos x="0" y="8"/>
                </a:cxn>
              </a:cxnLst>
              <a:rect l="0" t="0" r="0" b="0"/>
              <a:pathLst>
                <a:path h="8">
                  <a:moveTo>
                    <a:pt x="0" y="8"/>
                  </a:moveTo>
                  <a:lnTo>
                    <a:pt x="0" y="0"/>
                  </a:lnTo>
                  <a:lnTo>
                    <a:pt x="0"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4668" y="156"/>
              <a:ext cx="432" cy="556"/>
            </a:xfrm>
            <a:custGeom>
              <a:avLst/>
              <a:gdLst/>
              <a:ahLst/>
              <a:cxnLst>
                <a:cxn ang="0">
                  <a:pos x="424" y="212"/>
                </a:cxn>
                <a:cxn ang="0">
                  <a:pos x="432" y="244"/>
                </a:cxn>
                <a:cxn ang="0">
                  <a:pos x="408" y="280"/>
                </a:cxn>
                <a:cxn ang="0">
                  <a:pos x="348" y="304"/>
                </a:cxn>
                <a:cxn ang="0">
                  <a:pos x="172" y="352"/>
                </a:cxn>
                <a:cxn ang="0">
                  <a:pos x="80" y="400"/>
                </a:cxn>
                <a:cxn ang="0">
                  <a:pos x="44" y="444"/>
                </a:cxn>
                <a:cxn ang="0">
                  <a:pos x="48" y="496"/>
                </a:cxn>
                <a:cxn ang="0">
                  <a:pos x="92" y="540"/>
                </a:cxn>
                <a:cxn ang="0">
                  <a:pos x="100" y="544"/>
                </a:cxn>
                <a:cxn ang="0">
                  <a:pos x="64" y="544"/>
                </a:cxn>
                <a:cxn ang="0">
                  <a:pos x="20" y="504"/>
                </a:cxn>
                <a:cxn ang="0">
                  <a:pos x="8" y="456"/>
                </a:cxn>
                <a:cxn ang="0">
                  <a:pos x="24" y="424"/>
                </a:cxn>
                <a:cxn ang="0">
                  <a:pos x="100" y="376"/>
                </a:cxn>
                <a:cxn ang="0">
                  <a:pos x="188" y="340"/>
                </a:cxn>
                <a:cxn ang="0">
                  <a:pos x="296" y="296"/>
                </a:cxn>
                <a:cxn ang="0">
                  <a:pos x="360" y="256"/>
                </a:cxn>
                <a:cxn ang="0">
                  <a:pos x="364" y="232"/>
                </a:cxn>
                <a:cxn ang="0">
                  <a:pos x="324" y="176"/>
                </a:cxn>
                <a:cxn ang="0">
                  <a:pos x="248" y="148"/>
                </a:cxn>
                <a:cxn ang="0">
                  <a:pos x="152" y="128"/>
                </a:cxn>
                <a:cxn ang="0">
                  <a:pos x="44" y="96"/>
                </a:cxn>
                <a:cxn ang="0">
                  <a:pos x="8" y="80"/>
                </a:cxn>
                <a:cxn ang="0">
                  <a:pos x="0" y="56"/>
                </a:cxn>
                <a:cxn ang="0">
                  <a:pos x="32" y="24"/>
                </a:cxn>
                <a:cxn ang="0">
                  <a:pos x="92" y="8"/>
                </a:cxn>
                <a:cxn ang="0">
                  <a:pos x="196" y="0"/>
                </a:cxn>
                <a:cxn ang="0">
                  <a:pos x="148" y="20"/>
                </a:cxn>
                <a:cxn ang="0">
                  <a:pos x="124" y="44"/>
                </a:cxn>
                <a:cxn ang="0">
                  <a:pos x="124" y="72"/>
                </a:cxn>
                <a:cxn ang="0">
                  <a:pos x="164" y="104"/>
                </a:cxn>
                <a:cxn ang="0">
                  <a:pos x="224" y="120"/>
                </a:cxn>
                <a:cxn ang="0">
                  <a:pos x="336" y="120"/>
                </a:cxn>
                <a:cxn ang="0">
                  <a:pos x="336" y="140"/>
                </a:cxn>
                <a:cxn ang="0">
                  <a:pos x="340" y="164"/>
                </a:cxn>
                <a:cxn ang="0">
                  <a:pos x="412" y="196"/>
                </a:cxn>
              </a:cxnLst>
              <a:rect l="0" t="0" r="0" b="0"/>
              <a:pathLst>
                <a:path w="432" h="556">
                  <a:moveTo>
                    <a:pt x="412" y="196"/>
                  </a:moveTo>
                  <a:lnTo>
                    <a:pt x="424" y="212"/>
                  </a:lnTo>
                  <a:lnTo>
                    <a:pt x="432" y="224"/>
                  </a:lnTo>
                  <a:lnTo>
                    <a:pt x="432" y="244"/>
                  </a:lnTo>
                  <a:lnTo>
                    <a:pt x="424" y="260"/>
                  </a:lnTo>
                  <a:lnTo>
                    <a:pt x="408" y="280"/>
                  </a:lnTo>
                  <a:lnTo>
                    <a:pt x="384" y="292"/>
                  </a:lnTo>
                  <a:lnTo>
                    <a:pt x="348" y="304"/>
                  </a:lnTo>
                  <a:lnTo>
                    <a:pt x="224" y="332"/>
                  </a:lnTo>
                  <a:lnTo>
                    <a:pt x="172" y="352"/>
                  </a:lnTo>
                  <a:lnTo>
                    <a:pt x="124" y="368"/>
                  </a:lnTo>
                  <a:lnTo>
                    <a:pt x="80" y="400"/>
                  </a:lnTo>
                  <a:lnTo>
                    <a:pt x="56" y="420"/>
                  </a:lnTo>
                  <a:lnTo>
                    <a:pt x="44" y="444"/>
                  </a:lnTo>
                  <a:lnTo>
                    <a:pt x="44" y="472"/>
                  </a:lnTo>
                  <a:lnTo>
                    <a:pt x="48" y="496"/>
                  </a:lnTo>
                  <a:lnTo>
                    <a:pt x="68" y="520"/>
                  </a:lnTo>
                  <a:lnTo>
                    <a:pt x="92" y="540"/>
                  </a:lnTo>
                  <a:lnTo>
                    <a:pt x="128" y="556"/>
                  </a:lnTo>
                  <a:lnTo>
                    <a:pt x="100" y="544"/>
                  </a:lnTo>
                  <a:lnTo>
                    <a:pt x="64" y="544"/>
                  </a:lnTo>
                  <a:lnTo>
                    <a:pt x="64" y="544"/>
                  </a:lnTo>
                  <a:lnTo>
                    <a:pt x="36" y="528"/>
                  </a:lnTo>
                  <a:lnTo>
                    <a:pt x="20" y="504"/>
                  </a:lnTo>
                  <a:lnTo>
                    <a:pt x="8" y="472"/>
                  </a:lnTo>
                  <a:lnTo>
                    <a:pt x="8" y="456"/>
                  </a:lnTo>
                  <a:lnTo>
                    <a:pt x="20" y="436"/>
                  </a:lnTo>
                  <a:lnTo>
                    <a:pt x="24" y="424"/>
                  </a:lnTo>
                  <a:lnTo>
                    <a:pt x="48" y="408"/>
                  </a:lnTo>
                  <a:lnTo>
                    <a:pt x="100" y="376"/>
                  </a:lnTo>
                  <a:lnTo>
                    <a:pt x="188" y="344"/>
                  </a:lnTo>
                  <a:lnTo>
                    <a:pt x="188" y="340"/>
                  </a:lnTo>
                  <a:lnTo>
                    <a:pt x="260" y="316"/>
                  </a:lnTo>
                  <a:lnTo>
                    <a:pt x="296" y="296"/>
                  </a:lnTo>
                  <a:lnTo>
                    <a:pt x="340" y="280"/>
                  </a:lnTo>
                  <a:lnTo>
                    <a:pt x="360" y="256"/>
                  </a:lnTo>
                  <a:lnTo>
                    <a:pt x="364" y="236"/>
                  </a:lnTo>
                  <a:lnTo>
                    <a:pt x="364" y="232"/>
                  </a:lnTo>
                  <a:lnTo>
                    <a:pt x="348" y="200"/>
                  </a:lnTo>
                  <a:lnTo>
                    <a:pt x="324" y="176"/>
                  </a:lnTo>
                  <a:lnTo>
                    <a:pt x="284" y="160"/>
                  </a:lnTo>
                  <a:lnTo>
                    <a:pt x="248" y="148"/>
                  </a:lnTo>
                  <a:lnTo>
                    <a:pt x="188" y="136"/>
                  </a:lnTo>
                  <a:lnTo>
                    <a:pt x="152" y="128"/>
                  </a:lnTo>
                  <a:lnTo>
                    <a:pt x="92" y="116"/>
                  </a:lnTo>
                  <a:lnTo>
                    <a:pt x="44" y="96"/>
                  </a:lnTo>
                  <a:lnTo>
                    <a:pt x="24" y="84"/>
                  </a:lnTo>
                  <a:lnTo>
                    <a:pt x="8" y="80"/>
                  </a:lnTo>
                  <a:lnTo>
                    <a:pt x="0" y="68"/>
                  </a:lnTo>
                  <a:lnTo>
                    <a:pt x="0" y="56"/>
                  </a:lnTo>
                  <a:lnTo>
                    <a:pt x="8" y="48"/>
                  </a:lnTo>
                  <a:lnTo>
                    <a:pt x="32" y="24"/>
                  </a:lnTo>
                  <a:lnTo>
                    <a:pt x="56" y="12"/>
                  </a:lnTo>
                  <a:lnTo>
                    <a:pt x="92" y="8"/>
                  </a:lnTo>
                  <a:lnTo>
                    <a:pt x="140" y="0"/>
                  </a:lnTo>
                  <a:lnTo>
                    <a:pt x="196" y="0"/>
                  </a:lnTo>
                  <a:lnTo>
                    <a:pt x="164" y="8"/>
                  </a:lnTo>
                  <a:lnTo>
                    <a:pt x="148" y="20"/>
                  </a:lnTo>
                  <a:lnTo>
                    <a:pt x="128" y="32"/>
                  </a:lnTo>
                  <a:lnTo>
                    <a:pt x="124" y="44"/>
                  </a:lnTo>
                  <a:lnTo>
                    <a:pt x="116" y="60"/>
                  </a:lnTo>
                  <a:lnTo>
                    <a:pt x="124" y="72"/>
                  </a:lnTo>
                  <a:lnTo>
                    <a:pt x="148" y="92"/>
                  </a:lnTo>
                  <a:lnTo>
                    <a:pt x="164" y="104"/>
                  </a:lnTo>
                  <a:lnTo>
                    <a:pt x="188" y="116"/>
                  </a:lnTo>
                  <a:lnTo>
                    <a:pt x="224" y="120"/>
                  </a:lnTo>
                  <a:lnTo>
                    <a:pt x="268" y="128"/>
                  </a:lnTo>
                  <a:lnTo>
                    <a:pt x="336" y="120"/>
                  </a:lnTo>
                  <a:lnTo>
                    <a:pt x="336" y="136"/>
                  </a:lnTo>
                  <a:lnTo>
                    <a:pt x="336" y="140"/>
                  </a:lnTo>
                  <a:lnTo>
                    <a:pt x="336" y="148"/>
                  </a:lnTo>
                  <a:lnTo>
                    <a:pt x="340" y="164"/>
                  </a:lnTo>
                  <a:lnTo>
                    <a:pt x="360" y="176"/>
                  </a:lnTo>
                  <a:lnTo>
                    <a:pt x="412" y="1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4792" y="156"/>
              <a:ext cx="212" cy="120"/>
            </a:xfrm>
            <a:custGeom>
              <a:avLst/>
              <a:gdLst/>
              <a:ahLst/>
              <a:cxnLst>
                <a:cxn ang="0">
                  <a:pos x="212" y="116"/>
                </a:cxn>
                <a:cxn ang="0">
                  <a:pos x="144" y="120"/>
                </a:cxn>
                <a:cxn ang="0">
                  <a:pos x="100" y="116"/>
                </a:cxn>
                <a:cxn ang="0">
                  <a:pos x="64" y="108"/>
                </a:cxn>
                <a:cxn ang="0">
                  <a:pos x="48" y="96"/>
                </a:cxn>
                <a:cxn ang="0">
                  <a:pos x="24" y="84"/>
                </a:cxn>
                <a:cxn ang="0">
                  <a:pos x="4" y="72"/>
                </a:cxn>
                <a:cxn ang="0">
                  <a:pos x="0" y="60"/>
                </a:cxn>
                <a:cxn ang="0">
                  <a:pos x="0" y="48"/>
                </a:cxn>
                <a:cxn ang="0">
                  <a:pos x="12" y="32"/>
                </a:cxn>
                <a:cxn ang="0">
                  <a:pos x="28" y="20"/>
                </a:cxn>
                <a:cxn ang="0">
                  <a:pos x="60" y="8"/>
                </a:cxn>
                <a:cxn ang="0">
                  <a:pos x="84" y="0"/>
                </a:cxn>
                <a:cxn ang="0">
                  <a:pos x="144" y="8"/>
                </a:cxn>
                <a:cxn ang="0">
                  <a:pos x="108" y="12"/>
                </a:cxn>
                <a:cxn ang="0">
                  <a:pos x="96" y="12"/>
                </a:cxn>
                <a:cxn ang="0">
                  <a:pos x="64" y="24"/>
                </a:cxn>
                <a:cxn ang="0">
                  <a:pos x="48" y="44"/>
                </a:cxn>
                <a:cxn ang="0">
                  <a:pos x="48" y="60"/>
                </a:cxn>
                <a:cxn ang="0">
                  <a:pos x="52" y="72"/>
                </a:cxn>
                <a:cxn ang="0">
                  <a:pos x="64" y="80"/>
                </a:cxn>
                <a:cxn ang="0">
                  <a:pos x="76" y="92"/>
                </a:cxn>
                <a:cxn ang="0">
                  <a:pos x="132" y="104"/>
                </a:cxn>
                <a:cxn ang="0">
                  <a:pos x="180" y="116"/>
                </a:cxn>
                <a:cxn ang="0">
                  <a:pos x="212" y="116"/>
                </a:cxn>
              </a:cxnLst>
              <a:rect l="0" t="0" r="0" b="0"/>
              <a:pathLst>
                <a:path w="212" h="120">
                  <a:moveTo>
                    <a:pt x="212" y="116"/>
                  </a:moveTo>
                  <a:lnTo>
                    <a:pt x="144" y="120"/>
                  </a:lnTo>
                  <a:lnTo>
                    <a:pt x="100" y="116"/>
                  </a:lnTo>
                  <a:lnTo>
                    <a:pt x="64" y="108"/>
                  </a:lnTo>
                  <a:lnTo>
                    <a:pt x="48" y="96"/>
                  </a:lnTo>
                  <a:lnTo>
                    <a:pt x="24" y="84"/>
                  </a:lnTo>
                  <a:lnTo>
                    <a:pt x="4" y="72"/>
                  </a:lnTo>
                  <a:lnTo>
                    <a:pt x="0" y="60"/>
                  </a:lnTo>
                  <a:lnTo>
                    <a:pt x="0" y="48"/>
                  </a:lnTo>
                  <a:lnTo>
                    <a:pt x="12" y="32"/>
                  </a:lnTo>
                  <a:lnTo>
                    <a:pt x="28" y="20"/>
                  </a:lnTo>
                  <a:lnTo>
                    <a:pt x="60" y="8"/>
                  </a:lnTo>
                  <a:lnTo>
                    <a:pt x="84" y="0"/>
                  </a:lnTo>
                  <a:lnTo>
                    <a:pt x="144" y="8"/>
                  </a:lnTo>
                  <a:lnTo>
                    <a:pt x="108" y="12"/>
                  </a:lnTo>
                  <a:lnTo>
                    <a:pt x="96" y="12"/>
                  </a:lnTo>
                  <a:lnTo>
                    <a:pt x="64" y="24"/>
                  </a:lnTo>
                  <a:lnTo>
                    <a:pt x="48" y="44"/>
                  </a:lnTo>
                  <a:lnTo>
                    <a:pt x="48" y="60"/>
                  </a:lnTo>
                  <a:lnTo>
                    <a:pt x="52" y="72"/>
                  </a:lnTo>
                  <a:lnTo>
                    <a:pt x="64" y="80"/>
                  </a:lnTo>
                  <a:lnTo>
                    <a:pt x="76" y="92"/>
                  </a:lnTo>
                  <a:lnTo>
                    <a:pt x="132" y="104"/>
                  </a:lnTo>
                  <a:lnTo>
                    <a:pt x="180" y="116"/>
                  </a:lnTo>
                  <a:lnTo>
                    <a:pt x="212"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2" name="図形 81"/>
            <p:cNvSpPr>
              <a:spLocks/>
            </p:cNvSpPr>
            <p:nvPr/>
          </p:nvSpPr>
          <p:spPr bwMode="auto">
            <a:xfrm>
              <a:off x="4844" y="164"/>
              <a:ext cx="172" cy="100"/>
            </a:xfrm>
            <a:custGeom>
              <a:avLst/>
              <a:gdLst/>
              <a:ahLst/>
              <a:cxnLst>
                <a:cxn ang="0">
                  <a:pos x="164" y="100"/>
                </a:cxn>
                <a:cxn ang="0">
                  <a:pos x="84" y="96"/>
                </a:cxn>
                <a:cxn ang="0">
                  <a:pos x="32" y="76"/>
                </a:cxn>
                <a:cxn ang="0">
                  <a:pos x="12" y="72"/>
                </a:cxn>
                <a:cxn ang="0">
                  <a:pos x="8" y="60"/>
                </a:cxn>
                <a:cxn ang="0">
                  <a:pos x="0" y="52"/>
                </a:cxn>
                <a:cxn ang="0">
                  <a:pos x="0" y="36"/>
                </a:cxn>
                <a:cxn ang="0">
                  <a:pos x="12" y="24"/>
                </a:cxn>
                <a:cxn ang="0">
                  <a:pos x="44" y="12"/>
                </a:cxn>
                <a:cxn ang="0">
                  <a:pos x="68" y="4"/>
                </a:cxn>
                <a:cxn ang="0">
                  <a:pos x="116" y="0"/>
                </a:cxn>
                <a:cxn ang="0">
                  <a:pos x="72" y="16"/>
                </a:cxn>
                <a:cxn ang="0">
                  <a:pos x="56" y="28"/>
                </a:cxn>
                <a:cxn ang="0">
                  <a:pos x="48" y="48"/>
                </a:cxn>
                <a:cxn ang="0">
                  <a:pos x="48" y="52"/>
                </a:cxn>
                <a:cxn ang="0">
                  <a:pos x="60" y="72"/>
                </a:cxn>
                <a:cxn ang="0">
                  <a:pos x="96" y="84"/>
                </a:cxn>
                <a:cxn ang="0">
                  <a:pos x="172" y="96"/>
                </a:cxn>
                <a:cxn ang="0">
                  <a:pos x="164" y="100"/>
                </a:cxn>
              </a:cxnLst>
              <a:rect l="0" t="0" r="0" b="0"/>
              <a:pathLst>
                <a:path w="172" h="100">
                  <a:moveTo>
                    <a:pt x="164" y="100"/>
                  </a:moveTo>
                  <a:lnTo>
                    <a:pt x="84" y="96"/>
                  </a:lnTo>
                  <a:lnTo>
                    <a:pt x="32" y="76"/>
                  </a:lnTo>
                  <a:lnTo>
                    <a:pt x="12" y="72"/>
                  </a:lnTo>
                  <a:lnTo>
                    <a:pt x="8" y="60"/>
                  </a:lnTo>
                  <a:lnTo>
                    <a:pt x="0" y="52"/>
                  </a:lnTo>
                  <a:lnTo>
                    <a:pt x="0" y="36"/>
                  </a:lnTo>
                  <a:lnTo>
                    <a:pt x="12" y="24"/>
                  </a:lnTo>
                  <a:lnTo>
                    <a:pt x="44" y="12"/>
                  </a:lnTo>
                  <a:lnTo>
                    <a:pt x="68" y="4"/>
                  </a:lnTo>
                  <a:lnTo>
                    <a:pt x="116" y="0"/>
                  </a:lnTo>
                  <a:lnTo>
                    <a:pt x="72" y="16"/>
                  </a:lnTo>
                  <a:lnTo>
                    <a:pt x="56" y="28"/>
                  </a:lnTo>
                  <a:lnTo>
                    <a:pt x="48" y="48"/>
                  </a:lnTo>
                  <a:lnTo>
                    <a:pt x="48" y="52"/>
                  </a:lnTo>
                  <a:lnTo>
                    <a:pt x="60" y="72"/>
                  </a:lnTo>
                  <a:lnTo>
                    <a:pt x="96" y="84"/>
                  </a:lnTo>
                  <a:lnTo>
                    <a:pt x="172" y="96"/>
                  </a:lnTo>
                  <a:lnTo>
                    <a:pt x="164"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4892" y="164"/>
              <a:ext cx="140" cy="96"/>
            </a:xfrm>
            <a:custGeom>
              <a:avLst/>
              <a:gdLst/>
              <a:ahLst/>
              <a:cxnLst>
                <a:cxn ang="0">
                  <a:pos x="124" y="96"/>
                </a:cxn>
                <a:cxn ang="0">
                  <a:pos x="128" y="88"/>
                </a:cxn>
                <a:cxn ang="0">
                  <a:pos x="56" y="76"/>
                </a:cxn>
                <a:cxn ang="0">
                  <a:pos x="20" y="64"/>
                </a:cxn>
                <a:cxn ang="0">
                  <a:pos x="8" y="52"/>
                </a:cxn>
                <a:cxn ang="0">
                  <a:pos x="0" y="48"/>
                </a:cxn>
                <a:cxn ang="0">
                  <a:pos x="8" y="36"/>
                </a:cxn>
                <a:cxn ang="0">
                  <a:pos x="20" y="28"/>
                </a:cxn>
                <a:cxn ang="0">
                  <a:pos x="44" y="12"/>
                </a:cxn>
                <a:cxn ang="0">
                  <a:pos x="84" y="4"/>
                </a:cxn>
                <a:cxn ang="0">
                  <a:pos x="84" y="0"/>
                </a:cxn>
                <a:cxn ang="0">
                  <a:pos x="100" y="4"/>
                </a:cxn>
                <a:cxn ang="0">
                  <a:pos x="112" y="4"/>
                </a:cxn>
                <a:cxn ang="0">
                  <a:pos x="72" y="16"/>
                </a:cxn>
                <a:cxn ang="0">
                  <a:pos x="48" y="28"/>
                </a:cxn>
                <a:cxn ang="0">
                  <a:pos x="44" y="36"/>
                </a:cxn>
                <a:cxn ang="0">
                  <a:pos x="36" y="40"/>
                </a:cxn>
                <a:cxn ang="0">
                  <a:pos x="44" y="52"/>
                </a:cxn>
                <a:cxn ang="0">
                  <a:pos x="48" y="60"/>
                </a:cxn>
                <a:cxn ang="0">
                  <a:pos x="80" y="72"/>
                </a:cxn>
                <a:cxn ang="0">
                  <a:pos x="140" y="84"/>
                </a:cxn>
                <a:cxn ang="0">
                  <a:pos x="124" y="96"/>
                </a:cxn>
              </a:cxnLst>
              <a:rect l="0" t="0" r="0" b="0"/>
              <a:pathLst>
                <a:path w="140" h="96">
                  <a:moveTo>
                    <a:pt x="124" y="96"/>
                  </a:moveTo>
                  <a:lnTo>
                    <a:pt x="128" y="88"/>
                  </a:lnTo>
                  <a:lnTo>
                    <a:pt x="56" y="76"/>
                  </a:lnTo>
                  <a:lnTo>
                    <a:pt x="20" y="64"/>
                  </a:lnTo>
                  <a:lnTo>
                    <a:pt x="8" y="52"/>
                  </a:lnTo>
                  <a:lnTo>
                    <a:pt x="0" y="48"/>
                  </a:lnTo>
                  <a:lnTo>
                    <a:pt x="8" y="36"/>
                  </a:lnTo>
                  <a:lnTo>
                    <a:pt x="20" y="28"/>
                  </a:lnTo>
                  <a:lnTo>
                    <a:pt x="44" y="12"/>
                  </a:lnTo>
                  <a:lnTo>
                    <a:pt x="84" y="4"/>
                  </a:lnTo>
                  <a:lnTo>
                    <a:pt x="84" y="0"/>
                  </a:lnTo>
                  <a:lnTo>
                    <a:pt x="100" y="4"/>
                  </a:lnTo>
                  <a:lnTo>
                    <a:pt x="112" y="4"/>
                  </a:lnTo>
                  <a:lnTo>
                    <a:pt x="72" y="16"/>
                  </a:lnTo>
                  <a:lnTo>
                    <a:pt x="48" y="28"/>
                  </a:lnTo>
                  <a:lnTo>
                    <a:pt x="44" y="36"/>
                  </a:lnTo>
                  <a:lnTo>
                    <a:pt x="36" y="40"/>
                  </a:lnTo>
                  <a:lnTo>
                    <a:pt x="44" y="52"/>
                  </a:lnTo>
                  <a:lnTo>
                    <a:pt x="48" y="60"/>
                  </a:lnTo>
                  <a:lnTo>
                    <a:pt x="80" y="72"/>
                  </a:lnTo>
                  <a:lnTo>
                    <a:pt x="140" y="84"/>
                  </a:lnTo>
                  <a:lnTo>
                    <a:pt x="124" y="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4936" y="168"/>
              <a:ext cx="276" cy="72"/>
            </a:xfrm>
            <a:custGeom>
              <a:avLst/>
              <a:gdLst/>
              <a:ahLst/>
              <a:cxnLst>
                <a:cxn ang="0">
                  <a:pos x="156" y="56"/>
                </a:cxn>
                <a:cxn ang="0">
                  <a:pos x="104" y="72"/>
                </a:cxn>
                <a:cxn ang="0">
                  <a:pos x="36" y="68"/>
                </a:cxn>
                <a:cxn ang="0">
                  <a:pos x="12" y="56"/>
                </a:cxn>
                <a:cxn ang="0">
                  <a:pos x="4" y="48"/>
                </a:cxn>
                <a:cxn ang="0">
                  <a:pos x="0" y="36"/>
                </a:cxn>
                <a:cxn ang="0">
                  <a:pos x="4" y="32"/>
                </a:cxn>
                <a:cxn ang="0">
                  <a:pos x="12" y="24"/>
                </a:cxn>
                <a:cxn ang="0">
                  <a:pos x="40" y="12"/>
                </a:cxn>
                <a:cxn ang="0">
                  <a:pos x="92" y="0"/>
                </a:cxn>
                <a:cxn ang="0">
                  <a:pos x="164" y="12"/>
                </a:cxn>
                <a:cxn ang="0">
                  <a:pos x="240" y="20"/>
                </a:cxn>
                <a:cxn ang="0">
                  <a:pos x="276" y="24"/>
                </a:cxn>
                <a:cxn ang="0">
                  <a:pos x="188" y="44"/>
                </a:cxn>
                <a:cxn ang="0">
                  <a:pos x="156" y="56"/>
                </a:cxn>
              </a:cxnLst>
              <a:rect l="0" t="0" r="0" b="0"/>
              <a:pathLst>
                <a:path w="276" h="72">
                  <a:moveTo>
                    <a:pt x="156" y="56"/>
                  </a:moveTo>
                  <a:lnTo>
                    <a:pt x="104" y="72"/>
                  </a:lnTo>
                  <a:lnTo>
                    <a:pt x="36" y="68"/>
                  </a:lnTo>
                  <a:lnTo>
                    <a:pt x="12" y="56"/>
                  </a:lnTo>
                  <a:lnTo>
                    <a:pt x="4" y="48"/>
                  </a:lnTo>
                  <a:lnTo>
                    <a:pt x="0" y="36"/>
                  </a:lnTo>
                  <a:lnTo>
                    <a:pt x="4" y="32"/>
                  </a:lnTo>
                  <a:lnTo>
                    <a:pt x="12" y="24"/>
                  </a:lnTo>
                  <a:lnTo>
                    <a:pt x="40" y="12"/>
                  </a:lnTo>
                  <a:lnTo>
                    <a:pt x="92" y="0"/>
                  </a:lnTo>
                  <a:lnTo>
                    <a:pt x="164" y="12"/>
                  </a:lnTo>
                  <a:lnTo>
                    <a:pt x="240" y="20"/>
                  </a:lnTo>
                  <a:lnTo>
                    <a:pt x="276" y="24"/>
                  </a:lnTo>
                  <a:lnTo>
                    <a:pt x="188" y="44"/>
                  </a:lnTo>
                  <a:lnTo>
                    <a:pt x="156" y="5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5292" y="960"/>
              <a:ext cx="452" cy="344"/>
            </a:xfrm>
            <a:custGeom>
              <a:avLst/>
              <a:gdLst/>
              <a:ahLst/>
              <a:cxnLst>
                <a:cxn ang="0">
                  <a:pos x="244" y="72"/>
                </a:cxn>
                <a:cxn ang="0">
                  <a:pos x="72" y="116"/>
                </a:cxn>
                <a:cxn ang="0">
                  <a:pos x="20" y="144"/>
                </a:cxn>
                <a:cxn ang="0">
                  <a:pos x="0" y="200"/>
                </a:cxn>
                <a:cxn ang="0">
                  <a:pos x="20" y="236"/>
                </a:cxn>
                <a:cxn ang="0">
                  <a:pos x="68" y="280"/>
                </a:cxn>
                <a:cxn ang="0">
                  <a:pos x="164" y="320"/>
                </a:cxn>
                <a:cxn ang="0">
                  <a:pos x="320" y="344"/>
                </a:cxn>
                <a:cxn ang="0">
                  <a:pos x="284" y="332"/>
                </a:cxn>
                <a:cxn ang="0">
                  <a:pos x="152" y="292"/>
                </a:cxn>
                <a:cxn ang="0">
                  <a:pos x="84" y="244"/>
                </a:cxn>
                <a:cxn ang="0">
                  <a:pos x="72" y="212"/>
                </a:cxn>
                <a:cxn ang="0">
                  <a:pos x="96" y="176"/>
                </a:cxn>
                <a:cxn ang="0">
                  <a:pos x="156" y="128"/>
                </a:cxn>
                <a:cxn ang="0">
                  <a:pos x="284" y="84"/>
                </a:cxn>
                <a:cxn ang="0">
                  <a:pos x="452" y="68"/>
                </a:cxn>
                <a:cxn ang="0">
                  <a:pos x="368" y="72"/>
                </a:cxn>
                <a:cxn ang="0">
                  <a:pos x="212" y="104"/>
                </a:cxn>
                <a:cxn ang="0">
                  <a:pos x="120" y="152"/>
                </a:cxn>
                <a:cxn ang="0">
                  <a:pos x="80" y="196"/>
                </a:cxn>
                <a:cxn ang="0">
                  <a:pos x="80" y="236"/>
                </a:cxn>
                <a:cxn ang="0">
                  <a:pos x="120" y="280"/>
                </a:cxn>
                <a:cxn ang="0">
                  <a:pos x="220" y="320"/>
                </a:cxn>
                <a:cxn ang="0">
                  <a:pos x="212" y="328"/>
                </a:cxn>
                <a:cxn ang="0">
                  <a:pos x="104" y="292"/>
                </a:cxn>
                <a:cxn ang="0">
                  <a:pos x="20" y="232"/>
                </a:cxn>
                <a:cxn ang="0">
                  <a:pos x="0" y="200"/>
                </a:cxn>
                <a:cxn ang="0">
                  <a:pos x="24" y="152"/>
                </a:cxn>
                <a:cxn ang="0">
                  <a:pos x="72" y="120"/>
                </a:cxn>
                <a:cxn ang="0">
                  <a:pos x="244" y="80"/>
                </a:cxn>
                <a:cxn ang="0">
                  <a:pos x="388" y="56"/>
                </a:cxn>
                <a:cxn ang="0">
                  <a:pos x="436" y="32"/>
                </a:cxn>
                <a:cxn ang="0">
                  <a:pos x="452" y="0"/>
                </a:cxn>
                <a:cxn ang="0">
                  <a:pos x="436" y="24"/>
                </a:cxn>
                <a:cxn ang="0">
                  <a:pos x="388" y="48"/>
                </a:cxn>
              </a:cxnLst>
              <a:rect l="0" t="0" r="0" b="0"/>
              <a:pathLst>
                <a:path w="452" h="344">
                  <a:moveTo>
                    <a:pt x="352" y="60"/>
                  </a:moveTo>
                  <a:lnTo>
                    <a:pt x="244" y="72"/>
                  </a:lnTo>
                  <a:lnTo>
                    <a:pt x="152" y="92"/>
                  </a:lnTo>
                  <a:lnTo>
                    <a:pt x="72" y="116"/>
                  </a:lnTo>
                  <a:lnTo>
                    <a:pt x="44" y="128"/>
                  </a:lnTo>
                  <a:lnTo>
                    <a:pt x="20" y="144"/>
                  </a:lnTo>
                  <a:lnTo>
                    <a:pt x="0" y="172"/>
                  </a:lnTo>
                  <a:lnTo>
                    <a:pt x="0" y="200"/>
                  </a:lnTo>
                  <a:lnTo>
                    <a:pt x="0" y="220"/>
                  </a:lnTo>
                  <a:lnTo>
                    <a:pt x="20" y="236"/>
                  </a:lnTo>
                  <a:lnTo>
                    <a:pt x="36" y="256"/>
                  </a:lnTo>
                  <a:lnTo>
                    <a:pt x="68" y="280"/>
                  </a:lnTo>
                  <a:lnTo>
                    <a:pt x="108" y="304"/>
                  </a:lnTo>
                  <a:lnTo>
                    <a:pt x="164" y="320"/>
                  </a:lnTo>
                  <a:lnTo>
                    <a:pt x="236" y="332"/>
                  </a:lnTo>
                  <a:lnTo>
                    <a:pt x="320" y="344"/>
                  </a:lnTo>
                  <a:lnTo>
                    <a:pt x="320" y="340"/>
                  </a:lnTo>
                  <a:lnTo>
                    <a:pt x="284" y="332"/>
                  </a:lnTo>
                  <a:lnTo>
                    <a:pt x="192" y="308"/>
                  </a:lnTo>
                  <a:lnTo>
                    <a:pt x="152" y="292"/>
                  </a:lnTo>
                  <a:lnTo>
                    <a:pt x="116" y="268"/>
                  </a:lnTo>
                  <a:lnTo>
                    <a:pt x="84" y="244"/>
                  </a:lnTo>
                  <a:lnTo>
                    <a:pt x="80" y="224"/>
                  </a:lnTo>
                  <a:lnTo>
                    <a:pt x="72" y="212"/>
                  </a:lnTo>
                  <a:lnTo>
                    <a:pt x="84" y="200"/>
                  </a:lnTo>
                  <a:lnTo>
                    <a:pt x="96" y="176"/>
                  </a:lnTo>
                  <a:lnTo>
                    <a:pt x="120" y="152"/>
                  </a:lnTo>
                  <a:lnTo>
                    <a:pt x="156" y="128"/>
                  </a:lnTo>
                  <a:lnTo>
                    <a:pt x="212" y="108"/>
                  </a:lnTo>
                  <a:lnTo>
                    <a:pt x="284" y="84"/>
                  </a:lnTo>
                  <a:lnTo>
                    <a:pt x="368" y="80"/>
                  </a:lnTo>
                  <a:lnTo>
                    <a:pt x="452" y="68"/>
                  </a:lnTo>
                  <a:lnTo>
                    <a:pt x="452" y="60"/>
                  </a:lnTo>
                  <a:lnTo>
                    <a:pt x="368" y="72"/>
                  </a:lnTo>
                  <a:lnTo>
                    <a:pt x="280" y="84"/>
                  </a:lnTo>
                  <a:lnTo>
                    <a:pt x="212" y="104"/>
                  </a:lnTo>
                  <a:lnTo>
                    <a:pt x="156" y="128"/>
                  </a:lnTo>
                  <a:lnTo>
                    <a:pt x="120" y="152"/>
                  </a:lnTo>
                  <a:lnTo>
                    <a:pt x="96" y="176"/>
                  </a:lnTo>
                  <a:lnTo>
                    <a:pt x="80" y="196"/>
                  </a:lnTo>
                  <a:lnTo>
                    <a:pt x="72" y="212"/>
                  </a:lnTo>
                  <a:lnTo>
                    <a:pt x="80" y="236"/>
                  </a:lnTo>
                  <a:lnTo>
                    <a:pt x="96" y="260"/>
                  </a:lnTo>
                  <a:lnTo>
                    <a:pt x="120" y="280"/>
                  </a:lnTo>
                  <a:lnTo>
                    <a:pt x="152" y="296"/>
                  </a:lnTo>
                  <a:lnTo>
                    <a:pt x="220" y="320"/>
                  </a:lnTo>
                  <a:lnTo>
                    <a:pt x="284" y="340"/>
                  </a:lnTo>
                  <a:lnTo>
                    <a:pt x="212" y="328"/>
                  </a:lnTo>
                  <a:lnTo>
                    <a:pt x="152" y="308"/>
                  </a:lnTo>
                  <a:lnTo>
                    <a:pt x="104" y="292"/>
                  </a:lnTo>
                  <a:lnTo>
                    <a:pt x="68" y="272"/>
                  </a:lnTo>
                  <a:lnTo>
                    <a:pt x="20" y="232"/>
                  </a:lnTo>
                  <a:lnTo>
                    <a:pt x="8" y="220"/>
                  </a:lnTo>
                  <a:lnTo>
                    <a:pt x="0" y="200"/>
                  </a:lnTo>
                  <a:lnTo>
                    <a:pt x="8" y="176"/>
                  </a:lnTo>
                  <a:lnTo>
                    <a:pt x="24" y="152"/>
                  </a:lnTo>
                  <a:lnTo>
                    <a:pt x="48" y="132"/>
                  </a:lnTo>
                  <a:lnTo>
                    <a:pt x="72" y="120"/>
                  </a:lnTo>
                  <a:lnTo>
                    <a:pt x="152" y="96"/>
                  </a:lnTo>
                  <a:lnTo>
                    <a:pt x="244" y="80"/>
                  </a:lnTo>
                  <a:lnTo>
                    <a:pt x="352" y="68"/>
                  </a:lnTo>
                  <a:lnTo>
                    <a:pt x="388" y="56"/>
                  </a:lnTo>
                  <a:lnTo>
                    <a:pt x="416" y="44"/>
                  </a:lnTo>
                  <a:lnTo>
                    <a:pt x="436" y="32"/>
                  </a:lnTo>
                  <a:lnTo>
                    <a:pt x="452" y="12"/>
                  </a:lnTo>
                  <a:lnTo>
                    <a:pt x="452" y="0"/>
                  </a:lnTo>
                  <a:lnTo>
                    <a:pt x="452" y="8"/>
                  </a:lnTo>
                  <a:lnTo>
                    <a:pt x="436" y="24"/>
                  </a:lnTo>
                  <a:lnTo>
                    <a:pt x="412" y="44"/>
                  </a:lnTo>
                  <a:lnTo>
                    <a:pt x="388" y="48"/>
                  </a:lnTo>
                  <a:lnTo>
                    <a:pt x="352"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5696" y="600"/>
              <a:ext cx="48" cy="96"/>
            </a:xfrm>
            <a:custGeom>
              <a:avLst/>
              <a:gdLst/>
              <a:ahLst/>
              <a:cxnLst>
                <a:cxn ang="0">
                  <a:pos x="0" y="52"/>
                </a:cxn>
                <a:cxn ang="0">
                  <a:pos x="8" y="72"/>
                </a:cxn>
                <a:cxn ang="0">
                  <a:pos x="20" y="84"/>
                </a:cxn>
                <a:cxn ang="0">
                  <a:pos x="36" y="88"/>
                </a:cxn>
                <a:cxn ang="0">
                  <a:pos x="48" y="96"/>
                </a:cxn>
                <a:cxn ang="0">
                  <a:pos x="48" y="88"/>
                </a:cxn>
                <a:cxn ang="0">
                  <a:pos x="36" y="88"/>
                </a:cxn>
                <a:cxn ang="0">
                  <a:pos x="24" y="76"/>
                </a:cxn>
                <a:cxn ang="0">
                  <a:pos x="12" y="72"/>
                </a:cxn>
                <a:cxn ang="0">
                  <a:pos x="8" y="52"/>
                </a:cxn>
                <a:cxn ang="0">
                  <a:pos x="12" y="36"/>
                </a:cxn>
                <a:cxn ang="0">
                  <a:pos x="36" y="12"/>
                </a:cxn>
                <a:cxn ang="0">
                  <a:pos x="48" y="4"/>
                </a:cxn>
                <a:cxn ang="0">
                  <a:pos x="48" y="0"/>
                </a:cxn>
                <a:cxn ang="0">
                  <a:pos x="36" y="12"/>
                </a:cxn>
                <a:cxn ang="0">
                  <a:pos x="8" y="36"/>
                </a:cxn>
                <a:cxn ang="0">
                  <a:pos x="0" y="40"/>
                </a:cxn>
                <a:cxn ang="0">
                  <a:pos x="0" y="52"/>
                </a:cxn>
              </a:cxnLst>
              <a:rect l="0" t="0" r="0" b="0"/>
              <a:pathLst>
                <a:path w="48" h="96">
                  <a:moveTo>
                    <a:pt x="0" y="52"/>
                  </a:moveTo>
                  <a:lnTo>
                    <a:pt x="8" y="72"/>
                  </a:lnTo>
                  <a:lnTo>
                    <a:pt x="20" y="84"/>
                  </a:lnTo>
                  <a:lnTo>
                    <a:pt x="36" y="88"/>
                  </a:lnTo>
                  <a:lnTo>
                    <a:pt x="48" y="96"/>
                  </a:lnTo>
                  <a:lnTo>
                    <a:pt x="48" y="88"/>
                  </a:lnTo>
                  <a:lnTo>
                    <a:pt x="36" y="88"/>
                  </a:lnTo>
                  <a:lnTo>
                    <a:pt x="24" y="76"/>
                  </a:lnTo>
                  <a:lnTo>
                    <a:pt x="12" y="72"/>
                  </a:lnTo>
                  <a:lnTo>
                    <a:pt x="8" y="52"/>
                  </a:lnTo>
                  <a:lnTo>
                    <a:pt x="12" y="36"/>
                  </a:lnTo>
                  <a:lnTo>
                    <a:pt x="36" y="12"/>
                  </a:lnTo>
                  <a:lnTo>
                    <a:pt x="48" y="4"/>
                  </a:lnTo>
                  <a:lnTo>
                    <a:pt x="48" y="0"/>
                  </a:lnTo>
                  <a:lnTo>
                    <a:pt x="36" y="12"/>
                  </a:lnTo>
                  <a:lnTo>
                    <a:pt x="8" y="36"/>
                  </a:lnTo>
                  <a:lnTo>
                    <a:pt x="0" y="40"/>
                  </a:lnTo>
                  <a:lnTo>
                    <a:pt x="0" y="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5560" y="520"/>
              <a:ext cx="184" cy="192"/>
            </a:xfrm>
            <a:custGeom>
              <a:avLst/>
              <a:gdLst/>
              <a:ahLst/>
              <a:cxnLst>
                <a:cxn ang="0">
                  <a:pos x="4" y="80"/>
                </a:cxn>
                <a:cxn ang="0">
                  <a:pos x="0" y="104"/>
                </a:cxn>
                <a:cxn ang="0">
                  <a:pos x="12" y="128"/>
                </a:cxn>
                <a:cxn ang="0">
                  <a:pos x="24" y="140"/>
                </a:cxn>
                <a:cxn ang="0">
                  <a:pos x="40" y="152"/>
                </a:cxn>
                <a:cxn ang="0">
                  <a:pos x="84" y="176"/>
                </a:cxn>
                <a:cxn ang="0">
                  <a:pos x="136" y="180"/>
                </a:cxn>
                <a:cxn ang="0">
                  <a:pos x="184" y="192"/>
                </a:cxn>
                <a:cxn ang="0">
                  <a:pos x="184" y="188"/>
                </a:cxn>
                <a:cxn ang="0">
                  <a:pos x="136" y="180"/>
                </a:cxn>
                <a:cxn ang="0">
                  <a:pos x="84" y="168"/>
                </a:cxn>
                <a:cxn ang="0">
                  <a:pos x="40" y="144"/>
                </a:cxn>
                <a:cxn ang="0">
                  <a:pos x="12" y="120"/>
                </a:cxn>
                <a:cxn ang="0">
                  <a:pos x="4" y="104"/>
                </a:cxn>
                <a:cxn ang="0">
                  <a:pos x="12" y="84"/>
                </a:cxn>
                <a:cxn ang="0">
                  <a:pos x="12" y="72"/>
                </a:cxn>
                <a:cxn ang="0">
                  <a:pos x="36" y="56"/>
                </a:cxn>
                <a:cxn ang="0">
                  <a:pos x="88" y="28"/>
                </a:cxn>
                <a:cxn ang="0">
                  <a:pos x="132" y="16"/>
                </a:cxn>
                <a:cxn ang="0">
                  <a:pos x="184" y="4"/>
                </a:cxn>
                <a:cxn ang="0">
                  <a:pos x="184" y="0"/>
                </a:cxn>
                <a:cxn ang="0">
                  <a:pos x="132" y="12"/>
                </a:cxn>
                <a:cxn ang="0">
                  <a:pos x="88" y="24"/>
                </a:cxn>
                <a:cxn ang="0">
                  <a:pos x="36" y="48"/>
                </a:cxn>
                <a:cxn ang="0">
                  <a:pos x="12" y="72"/>
                </a:cxn>
                <a:cxn ang="0">
                  <a:pos x="4" y="80"/>
                </a:cxn>
              </a:cxnLst>
              <a:rect l="0" t="0" r="0" b="0"/>
              <a:pathLst>
                <a:path w="184" h="192">
                  <a:moveTo>
                    <a:pt x="4" y="80"/>
                  </a:moveTo>
                  <a:lnTo>
                    <a:pt x="0" y="104"/>
                  </a:lnTo>
                  <a:lnTo>
                    <a:pt x="12" y="128"/>
                  </a:lnTo>
                  <a:lnTo>
                    <a:pt x="24" y="140"/>
                  </a:lnTo>
                  <a:lnTo>
                    <a:pt x="40" y="152"/>
                  </a:lnTo>
                  <a:lnTo>
                    <a:pt x="84" y="176"/>
                  </a:lnTo>
                  <a:lnTo>
                    <a:pt x="136" y="180"/>
                  </a:lnTo>
                  <a:lnTo>
                    <a:pt x="184" y="192"/>
                  </a:lnTo>
                  <a:lnTo>
                    <a:pt x="184" y="188"/>
                  </a:lnTo>
                  <a:lnTo>
                    <a:pt x="136" y="180"/>
                  </a:lnTo>
                  <a:lnTo>
                    <a:pt x="84" y="168"/>
                  </a:lnTo>
                  <a:lnTo>
                    <a:pt x="40" y="144"/>
                  </a:lnTo>
                  <a:lnTo>
                    <a:pt x="12" y="120"/>
                  </a:lnTo>
                  <a:lnTo>
                    <a:pt x="4" y="104"/>
                  </a:lnTo>
                  <a:lnTo>
                    <a:pt x="12" y="84"/>
                  </a:lnTo>
                  <a:lnTo>
                    <a:pt x="12" y="72"/>
                  </a:lnTo>
                  <a:lnTo>
                    <a:pt x="36" y="56"/>
                  </a:lnTo>
                  <a:lnTo>
                    <a:pt x="88" y="28"/>
                  </a:lnTo>
                  <a:lnTo>
                    <a:pt x="132" y="16"/>
                  </a:lnTo>
                  <a:lnTo>
                    <a:pt x="184" y="4"/>
                  </a:lnTo>
                  <a:lnTo>
                    <a:pt x="184" y="0"/>
                  </a:lnTo>
                  <a:lnTo>
                    <a:pt x="132" y="12"/>
                  </a:lnTo>
                  <a:lnTo>
                    <a:pt x="88" y="24"/>
                  </a:lnTo>
                  <a:lnTo>
                    <a:pt x="36" y="48"/>
                  </a:lnTo>
                  <a:lnTo>
                    <a:pt x="12" y="72"/>
                  </a:lnTo>
                  <a:lnTo>
                    <a:pt x="4" y="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5316" y="464"/>
              <a:ext cx="428" cy="292"/>
            </a:xfrm>
            <a:custGeom>
              <a:avLst/>
              <a:gdLst/>
              <a:ahLst/>
              <a:cxnLst>
                <a:cxn ang="0">
                  <a:pos x="0" y="152"/>
                </a:cxn>
                <a:cxn ang="0">
                  <a:pos x="0" y="176"/>
                </a:cxn>
                <a:cxn ang="0">
                  <a:pos x="12" y="196"/>
                </a:cxn>
                <a:cxn ang="0">
                  <a:pos x="44" y="224"/>
                </a:cxn>
                <a:cxn ang="0">
                  <a:pos x="80" y="236"/>
                </a:cxn>
                <a:cxn ang="0">
                  <a:pos x="128" y="256"/>
                </a:cxn>
                <a:cxn ang="0">
                  <a:pos x="176" y="268"/>
                </a:cxn>
                <a:cxn ang="0">
                  <a:pos x="260" y="284"/>
                </a:cxn>
                <a:cxn ang="0">
                  <a:pos x="304" y="292"/>
                </a:cxn>
                <a:cxn ang="0">
                  <a:pos x="304" y="284"/>
                </a:cxn>
                <a:cxn ang="0">
                  <a:pos x="272" y="280"/>
                </a:cxn>
                <a:cxn ang="0">
                  <a:pos x="196" y="256"/>
                </a:cxn>
                <a:cxn ang="0">
                  <a:pos x="108" y="224"/>
                </a:cxn>
                <a:cxn ang="0">
                  <a:pos x="80" y="200"/>
                </a:cxn>
                <a:cxn ang="0">
                  <a:pos x="56" y="172"/>
                </a:cxn>
                <a:cxn ang="0">
                  <a:pos x="56" y="152"/>
                </a:cxn>
                <a:cxn ang="0">
                  <a:pos x="56" y="136"/>
                </a:cxn>
                <a:cxn ang="0">
                  <a:pos x="72" y="116"/>
                </a:cxn>
                <a:cxn ang="0">
                  <a:pos x="120" y="84"/>
                </a:cxn>
                <a:cxn ang="0">
                  <a:pos x="168" y="60"/>
                </a:cxn>
                <a:cxn ang="0">
                  <a:pos x="224" y="44"/>
                </a:cxn>
                <a:cxn ang="0">
                  <a:pos x="304" y="24"/>
                </a:cxn>
                <a:cxn ang="0">
                  <a:pos x="392" y="8"/>
                </a:cxn>
                <a:cxn ang="0">
                  <a:pos x="428" y="8"/>
                </a:cxn>
                <a:cxn ang="0">
                  <a:pos x="428" y="0"/>
                </a:cxn>
                <a:cxn ang="0">
                  <a:pos x="368" y="8"/>
                </a:cxn>
                <a:cxn ang="0">
                  <a:pos x="248" y="20"/>
                </a:cxn>
                <a:cxn ang="0">
                  <a:pos x="156" y="44"/>
                </a:cxn>
                <a:cxn ang="0">
                  <a:pos x="92" y="68"/>
                </a:cxn>
                <a:cxn ang="0">
                  <a:pos x="48" y="92"/>
                </a:cxn>
                <a:cxn ang="0">
                  <a:pos x="20" y="116"/>
                </a:cxn>
                <a:cxn ang="0">
                  <a:pos x="8" y="136"/>
                </a:cxn>
                <a:cxn ang="0">
                  <a:pos x="0" y="152"/>
                </a:cxn>
              </a:cxnLst>
              <a:rect l="0" t="0" r="0" b="0"/>
              <a:pathLst>
                <a:path w="428" h="292">
                  <a:moveTo>
                    <a:pt x="0" y="152"/>
                  </a:moveTo>
                  <a:lnTo>
                    <a:pt x="0" y="176"/>
                  </a:lnTo>
                  <a:lnTo>
                    <a:pt x="12" y="196"/>
                  </a:lnTo>
                  <a:lnTo>
                    <a:pt x="44" y="224"/>
                  </a:lnTo>
                  <a:lnTo>
                    <a:pt x="80" y="236"/>
                  </a:lnTo>
                  <a:lnTo>
                    <a:pt x="128" y="256"/>
                  </a:lnTo>
                  <a:lnTo>
                    <a:pt x="176" y="268"/>
                  </a:lnTo>
                  <a:lnTo>
                    <a:pt x="260" y="284"/>
                  </a:lnTo>
                  <a:lnTo>
                    <a:pt x="304" y="292"/>
                  </a:lnTo>
                  <a:lnTo>
                    <a:pt x="304" y="284"/>
                  </a:lnTo>
                  <a:lnTo>
                    <a:pt x="272" y="280"/>
                  </a:lnTo>
                  <a:lnTo>
                    <a:pt x="196" y="256"/>
                  </a:lnTo>
                  <a:lnTo>
                    <a:pt x="108" y="224"/>
                  </a:lnTo>
                  <a:lnTo>
                    <a:pt x="80" y="200"/>
                  </a:lnTo>
                  <a:lnTo>
                    <a:pt x="56" y="172"/>
                  </a:lnTo>
                  <a:lnTo>
                    <a:pt x="56" y="152"/>
                  </a:lnTo>
                  <a:lnTo>
                    <a:pt x="56" y="136"/>
                  </a:lnTo>
                  <a:lnTo>
                    <a:pt x="72" y="116"/>
                  </a:lnTo>
                  <a:lnTo>
                    <a:pt x="120" y="84"/>
                  </a:lnTo>
                  <a:lnTo>
                    <a:pt x="168" y="60"/>
                  </a:lnTo>
                  <a:lnTo>
                    <a:pt x="224" y="44"/>
                  </a:lnTo>
                  <a:lnTo>
                    <a:pt x="304" y="24"/>
                  </a:lnTo>
                  <a:lnTo>
                    <a:pt x="392" y="8"/>
                  </a:lnTo>
                  <a:lnTo>
                    <a:pt x="428" y="8"/>
                  </a:lnTo>
                  <a:lnTo>
                    <a:pt x="428" y="0"/>
                  </a:lnTo>
                  <a:lnTo>
                    <a:pt x="368" y="8"/>
                  </a:lnTo>
                  <a:lnTo>
                    <a:pt x="248" y="20"/>
                  </a:lnTo>
                  <a:lnTo>
                    <a:pt x="156" y="44"/>
                  </a:lnTo>
                  <a:lnTo>
                    <a:pt x="92" y="68"/>
                  </a:lnTo>
                  <a:lnTo>
                    <a:pt x="48" y="92"/>
                  </a:lnTo>
                  <a:lnTo>
                    <a:pt x="20" y="116"/>
                  </a:lnTo>
                  <a:lnTo>
                    <a:pt x="8" y="136"/>
                  </a:lnTo>
                  <a:lnTo>
                    <a:pt x="0"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9" name="図形 88"/>
            <p:cNvSpPr>
              <a:spLocks/>
            </p:cNvSpPr>
            <p:nvPr/>
          </p:nvSpPr>
          <p:spPr bwMode="auto">
            <a:xfrm>
              <a:off x="5324" y="476"/>
              <a:ext cx="324" cy="268"/>
            </a:xfrm>
            <a:custGeom>
              <a:avLst/>
              <a:gdLst/>
              <a:ahLst/>
              <a:cxnLst>
                <a:cxn ang="0">
                  <a:pos x="48" y="124"/>
                </a:cxn>
                <a:cxn ang="0">
                  <a:pos x="40" y="140"/>
                </a:cxn>
                <a:cxn ang="0">
                  <a:pos x="48" y="164"/>
                </a:cxn>
                <a:cxn ang="0">
                  <a:pos x="60" y="184"/>
                </a:cxn>
                <a:cxn ang="0">
                  <a:pos x="84" y="200"/>
                </a:cxn>
                <a:cxn ang="0">
                  <a:pos x="136" y="224"/>
                </a:cxn>
                <a:cxn ang="0">
                  <a:pos x="204" y="256"/>
                </a:cxn>
                <a:cxn ang="0">
                  <a:pos x="260" y="268"/>
                </a:cxn>
                <a:cxn ang="0">
                  <a:pos x="200" y="260"/>
                </a:cxn>
                <a:cxn ang="0">
                  <a:pos x="124" y="236"/>
                </a:cxn>
                <a:cxn ang="0">
                  <a:pos x="52" y="220"/>
                </a:cxn>
                <a:cxn ang="0">
                  <a:pos x="28" y="200"/>
                </a:cxn>
                <a:cxn ang="0">
                  <a:pos x="12" y="184"/>
                </a:cxn>
                <a:cxn ang="0">
                  <a:pos x="0" y="164"/>
                </a:cxn>
                <a:cxn ang="0">
                  <a:pos x="0" y="148"/>
                </a:cxn>
                <a:cxn ang="0">
                  <a:pos x="0" y="140"/>
                </a:cxn>
                <a:cxn ang="0">
                  <a:pos x="4" y="124"/>
                </a:cxn>
                <a:cxn ang="0">
                  <a:pos x="16" y="104"/>
                </a:cxn>
                <a:cxn ang="0">
                  <a:pos x="40" y="88"/>
                </a:cxn>
                <a:cxn ang="0">
                  <a:pos x="76" y="60"/>
                </a:cxn>
                <a:cxn ang="0">
                  <a:pos x="136" y="36"/>
                </a:cxn>
                <a:cxn ang="0">
                  <a:pos x="216" y="20"/>
                </a:cxn>
                <a:cxn ang="0">
                  <a:pos x="324" y="0"/>
                </a:cxn>
                <a:cxn ang="0">
                  <a:pos x="248" y="20"/>
                </a:cxn>
                <a:cxn ang="0">
                  <a:pos x="188" y="36"/>
                </a:cxn>
                <a:cxn ang="0">
                  <a:pos x="136" y="56"/>
                </a:cxn>
                <a:cxn ang="0">
                  <a:pos x="100" y="72"/>
                </a:cxn>
                <a:cxn ang="0">
                  <a:pos x="60" y="104"/>
                </a:cxn>
                <a:cxn ang="0">
                  <a:pos x="48" y="124"/>
                </a:cxn>
              </a:cxnLst>
              <a:rect l="0" t="0" r="0" b="0"/>
              <a:pathLst>
                <a:path w="324" h="268">
                  <a:moveTo>
                    <a:pt x="48" y="124"/>
                  </a:moveTo>
                  <a:lnTo>
                    <a:pt x="40" y="140"/>
                  </a:lnTo>
                  <a:lnTo>
                    <a:pt x="48" y="164"/>
                  </a:lnTo>
                  <a:lnTo>
                    <a:pt x="60" y="184"/>
                  </a:lnTo>
                  <a:lnTo>
                    <a:pt x="84" y="200"/>
                  </a:lnTo>
                  <a:lnTo>
                    <a:pt x="136" y="224"/>
                  </a:lnTo>
                  <a:lnTo>
                    <a:pt x="204" y="256"/>
                  </a:lnTo>
                  <a:lnTo>
                    <a:pt x="260" y="268"/>
                  </a:lnTo>
                  <a:lnTo>
                    <a:pt x="200" y="260"/>
                  </a:lnTo>
                  <a:lnTo>
                    <a:pt x="124" y="236"/>
                  </a:lnTo>
                  <a:lnTo>
                    <a:pt x="52" y="220"/>
                  </a:lnTo>
                  <a:lnTo>
                    <a:pt x="28" y="200"/>
                  </a:lnTo>
                  <a:lnTo>
                    <a:pt x="12" y="184"/>
                  </a:lnTo>
                  <a:lnTo>
                    <a:pt x="0" y="164"/>
                  </a:lnTo>
                  <a:lnTo>
                    <a:pt x="0" y="148"/>
                  </a:lnTo>
                  <a:lnTo>
                    <a:pt x="0" y="140"/>
                  </a:lnTo>
                  <a:lnTo>
                    <a:pt x="4" y="124"/>
                  </a:lnTo>
                  <a:lnTo>
                    <a:pt x="16" y="104"/>
                  </a:lnTo>
                  <a:lnTo>
                    <a:pt x="40" y="88"/>
                  </a:lnTo>
                  <a:lnTo>
                    <a:pt x="76" y="60"/>
                  </a:lnTo>
                  <a:lnTo>
                    <a:pt x="136" y="36"/>
                  </a:lnTo>
                  <a:lnTo>
                    <a:pt x="216" y="20"/>
                  </a:lnTo>
                  <a:lnTo>
                    <a:pt x="324" y="0"/>
                  </a:lnTo>
                  <a:lnTo>
                    <a:pt x="248" y="20"/>
                  </a:lnTo>
                  <a:lnTo>
                    <a:pt x="188" y="36"/>
                  </a:lnTo>
                  <a:lnTo>
                    <a:pt x="136" y="56"/>
                  </a:lnTo>
                  <a:lnTo>
                    <a:pt x="100" y="72"/>
                  </a:lnTo>
                  <a:lnTo>
                    <a:pt x="60" y="104"/>
                  </a:lnTo>
                  <a:lnTo>
                    <a:pt x="48" y="1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図形 1"/>
          <p:cNvSpPr>
            <a:spLocks noGrp="1"/>
          </p:cNvSpPr>
          <p:nvPr>
            <p:ph type="title"/>
          </p:nvPr>
        </p:nvSpPr>
        <p:spPr>
          <a:xfrm>
            <a:off x="457200" y="285728"/>
            <a:ext cx="8229600" cy="1143000"/>
          </a:xfrm>
        </p:spPr>
        <p:txBody>
          <a:bodyPr/>
          <a:lstStyle/>
          <a:p>
            <a:r>
              <a:rPr kumimoji="1" lang="pt-BR" altLang="ja-JP" smtClean="0"/>
              <a:t>Clique para editar o título mestre</a:t>
            </a:r>
            <a:endParaRPr kumimoji="1" lang="ja-JP" altLang="en-US"/>
          </a:p>
        </p:txBody>
      </p:sp>
      <p:sp>
        <p:nvSpPr>
          <p:cNvPr id="3" name="図形 2"/>
          <p:cNvSpPr>
            <a:spLocks noGrp="1"/>
          </p:cNvSpPr>
          <p:nvPr>
            <p:ph type="body" orient="vert" idx="1"/>
          </p:nvPr>
        </p:nvSpPr>
        <p:spPr>
          <a:xfrm>
            <a:off x="466696" y="1500178"/>
            <a:ext cx="8247600" cy="4857780"/>
          </a:xfrm>
        </p:spPr>
        <p:txBody>
          <a:bodyPr vert="eaVert"/>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kumimoji="1" lang="ja-JP" altLang="en-US" dirty="0"/>
          </a:p>
        </p:txBody>
      </p:sp>
      <p:sp>
        <p:nvSpPr>
          <p:cNvPr id="4" name="図形 3"/>
          <p:cNvSpPr>
            <a:spLocks noGrp="1"/>
          </p:cNvSpPr>
          <p:nvPr>
            <p:ph type="dt" sz="half" idx="10"/>
          </p:nvPr>
        </p:nvSpPr>
        <p:spPr>
          <a:xfrm>
            <a:off x="4471200" y="6494400"/>
            <a:ext cx="1530000" cy="365125"/>
          </a:xfrm>
        </p:spPr>
        <p:txBody>
          <a:bodyPr/>
          <a:lstStyle/>
          <a:p>
            <a:fld id="{E779F719-5D29-49C3-BD76-81203336E7B0}" type="datetimeFigureOut">
              <a:rPr lang="pt-BR" smtClean="0"/>
              <a:t>11/02/2016</a:t>
            </a:fld>
            <a:endParaRPr lang="pt-BR"/>
          </a:p>
        </p:txBody>
      </p:sp>
      <p:sp>
        <p:nvSpPr>
          <p:cNvPr id="5" name="図形 4"/>
          <p:cNvSpPr>
            <a:spLocks noGrp="1"/>
          </p:cNvSpPr>
          <p:nvPr>
            <p:ph type="ftr" sz="quarter" idx="11"/>
          </p:nvPr>
        </p:nvSpPr>
        <p:spPr>
          <a:xfrm>
            <a:off x="6048000" y="6494400"/>
            <a:ext cx="2394000" cy="365125"/>
          </a:xfrm>
        </p:spPr>
        <p:txBody>
          <a:bodyPr/>
          <a:lstStyle/>
          <a:p>
            <a:endParaRPr lang="pt-BR"/>
          </a:p>
        </p:txBody>
      </p:sp>
      <p:sp>
        <p:nvSpPr>
          <p:cNvPr id="6" name="図形 5"/>
          <p:cNvSpPr>
            <a:spLocks noGrp="1"/>
          </p:cNvSpPr>
          <p:nvPr>
            <p:ph type="sldNum" sz="quarter" idx="12"/>
          </p:nvPr>
        </p:nvSpPr>
        <p:spPr>
          <a:xfrm>
            <a:off x="8499600" y="6494400"/>
            <a:ext cx="644400" cy="365125"/>
          </a:xfrm>
        </p:spPr>
        <p:txBody>
          <a:bodyPr/>
          <a:lstStyle/>
          <a:p>
            <a:fld id="{A54A389D-A95B-4D7C-AC90-EF883CEC53F4}"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29400" y="274640"/>
            <a:ext cx="2057400" cy="6083318"/>
          </a:xfrm>
        </p:spPr>
        <p:txBody>
          <a:bodyPr vert="eaVert"/>
          <a:lstStyle/>
          <a:p>
            <a:r>
              <a:rPr kumimoji="1" lang="pt-BR" altLang="ja-JP" smtClean="0"/>
              <a:t>Clique para editar o título mestre</a:t>
            </a:r>
            <a:endParaRPr kumimoji="1" lang="ja-JP" altLang="en-US" dirty="0"/>
          </a:p>
        </p:txBody>
      </p:sp>
      <p:sp>
        <p:nvSpPr>
          <p:cNvPr id="3" name="図形 2"/>
          <p:cNvSpPr>
            <a:spLocks noGrp="1"/>
          </p:cNvSpPr>
          <p:nvPr>
            <p:ph type="body" orient="vert" idx="1"/>
          </p:nvPr>
        </p:nvSpPr>
        <p:spPr>
          <a:xfrm>
            <a:off x="457200" y="274639"/>
            <a:ext cx="6019800" cy="6083319"/>
          </a:xfrm>
        </p:spPr>
        <p:txBody>
          <a:bodyPr vert="eaVert"/>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kumimoji="1" lang="ja-JP" altLang="en-US"/>
          </a:p>
        </p:txBody>
      </p:sp>
      <p:sp>
        <p:nvSpPr>
          <p:cNvPr id="4" name="図形 3"/>
          <p:cNvSpPr>
            <a:spLocks noGrp="1"/>
          </p:cNvSpPr>
          <p:nvPr>
            <p:ph type="dt" sz="half" idx="10"/>
          </p:nvPr>
        </p:nvSpPr>
        <p:spPr>
          <a:xfrm>
            <a:off x="4471200" y="6494400"/>
            <a:ext cx="1530000" cy="365125"/>
          </a:xfrm>
        </p:spPr>
        <p:txBody>
          <a:bodyPr/>
          <a:lstStyle/>
          <a:p>
            <a:fld id="{E779F719-5D29-49C3-BD76-81203336E7B0}" type="datetimeFigureOut">
              <a:rPr lang="pt-BR" smtClean="0"/>
              <a:t>11/02/2016</a:t>
            </a:fld>
            <a:endParaRPr lang="pt-BR"/>
          </a:p>
        </p:txBody>
      </p:sp>
      <p:sp>
        <p:nvSpPr>
          <p:cNvPr id="5" name="図形 4"/>
          <p:cNvSpPr>
            <a:spLocks noGrp="1"/>
          </p:cNvSpPr>
          <p:nvPr>
            <p:ph type="ftr" sz="quarter" idx="11"/>
          </p:nvPr>
        </p:nvSpPr>
        <p:spPr>
          <a:xfrm>
            <a:off x="6048000" y="6494400"/>
            <a:ext cx="2394000" cy="365125"/>
          </a:xfrm>
        </p:spPr>
        <p:txBody>
          <a:bodyPr/>
          <a:lstStyle/>
          <a:p>
            <a:endParaRPr lang="pt-BR"/>
          </a:p>
        </p:txBody>
      </p:sp>
      <p:sp>
        <p:nvSpPr>
          <p:cNvPr id="6" name="図形 5"/>
          <p:cNvSpPr>
            <a:spLocks noGrp="1"/>
          </p:cNvSpPr>
          <p:nvPr>
            <p:ph type="sldNum" sz="quarter" idx="12"/>
          </p:nvPr>
        </p:nvSpPr>
        <p:spPr>
          <a:xfrm>
            <a:off x="8499600" y="6494400"/>
            <a:ext cx="644400" cy="365125"/>
          </a:xfrm>
        </p:spPr>
        <p:txBody>
          <a:bodyPr/>
          <a:lstStyle/>
          <a:p>
            <a:fld id="{A54A389D-A95B-4D7C-AC90-EF883CEC53F4}" type="slidenum">
              <a:rPr lang="pt-BR" smtClean="0"/>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kumimoji="1" lang="pt-BR" altLang="ja-JP" smtClean="0"/>
              <a:t>Clique para editar o título mestre</a:t>
            </a:r>
            <a:endParaRPr kumimoji="1"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pt-BR" altLang="ja-JP" smtClean="0"/>
              <a:t>Clique para editar o estilo do subtítulo mestre</a:t>
            </a:r>
            <a:endParaRPr kumimoji="1" lang="ja-JP" altLang="en-US"/>
          </a:p>
        </p:txBody>
      </p:sp>
      <p:sp>
        <p:nvSpPr>
          <p:cNvPr id="4" name="Date Placeholder 3"/>
          <p:cNvSpPr>
            <a:spLocks noGrp="1"/>
          </p:cNvSpPr>
          <p:nvPr>
            <p:ph type="dt" sz="half" idx="10"/>
          </p:nvPr>
        </p:nvSpPr>
        <p:spPr/>
        <p:txBody>
          <a:bodyPr/>
          <a:lstStyle/>
          <a:p>
            <a:fld id="{E779F719-5D29-49C3-BD76-81203336E7B0}" type="datetimeFigureOut">
              <a:rPr lang="pt-BR" smtClean="0"/>
              <a:t>11/02/2016</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54A389D-A95B-4D7C-AC90-EF883CEC53F4}"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pt-BR" altLang="ja-JP" smtClean="0"/>
              <a:t>Clique para editar o título mestre</a:t>
            </a:r>
            <a:endParaRPr kumimoji="1" lang="ja-JP" altLang="en-US"/>
          </a:p>
        </p:txBody>
      </p:sp>
      <p:sp>
        <p:nvSpPr>
          <p:cNvPr id="3" name="図形 2"/>
          <p:cNvSpPr>
            <a:spLocks noGrp="1"/>
          </p:cNvSpPr>
          <p:nvPr>
            <p:ph idx="1"/>
          </p:nvPr>
        </p:nvSpPr>
        <p:spPr>
          <a:xfrm>
            <a:off x="466696" y="1857370"/>
            <a:ext cx="8248708" cy="4429151"/>
          </a:xfrm>
        </p:spPr>
        <p:txBody>
          <a:body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kumimoji="1" lang="ja-JP" altLang="en-US" dirty="0"/>
          </a:p>
        </p:txBody>
      </p:sp>
      <p:sp>
        <p:nvSpPr>
          <p:cNvPr id="4" name="図形 3"/>
          <p:cNvSpPr>
            <a:spLocks noGrp="1"/>
          </p:cNvSpPr>
          <p:nvPr>
            <p:ph type="dt" sz="half" idx="10"/>
          </p:nvPr>
        </p:nvSpPr>
        <p:spPr/>
        <p:txBody>
          <a:bodyPr/>
          <a:lstStyle/>
          <a:p>
            <a:fld id="{E779F719-5D29-49C3-BD76-81203336E7B0}" type="datetimeFigureOut">
              <a:rPr lang="pt-BR" smtClean="0"/>
              <a:t>11/02/2016</a:t>
            </a:fld>
            <a:endParaRPr lang="pt-BR"/>
          </a:p>
        </p:txBody>
      </p:sp>
      <p:sp>
        <p:nvSpPr>
          <p:cNvPr id="5" name="図形 4"/>
          <p:cNvSpPr>
            <a:spLocks noGrp="1"/>
          </p:cNvSpPr>
          <p:nvPr>
            <p:ph type="ftr" sz="quarter" idx="11"/>
          </p:nvPr>
        </p:nvSpPr>
        <p:spPr/>
        <p:txBody>
          <a:bodyPr/>
          <a:lstStyle/>
          <a:p>
            <a:endParaRPr lang="pt-BR"/>
          </a:p>
        </p:txBody>
      </p:sp>
      <p:sp>
        <p:nvSpPr>
          <p:cNvPr id="6" name="図形 5"/>
          <p:cNvSpPr>
            <a:spLocks noGrp="1"/>
          </p:cNvSpPr>
          <p:nvPr>
            <p:ph type="sldNum" sz="quarter" idx="12"/>
          </p:nvPr>
        </p:nvSpPr>
        <p:spPr/>
        <p:txBody>
          <a:bodyPr/>
          <a:lstStyle/>
          <a:p>
            <a:fld id="{A54A389D-A95B-4D7C-AC90-EF883CEC53F4}"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図形 1"/>
          <p:cNvSpPr>
            <a:spLocks noGrp="1"/>
          </p:cNvSpPr>
          <p:nvPr>
            <p:ph type="title"/>
          </p:nvPr>
        </p:nvSpPr>
        <p:spPr>
          <a:xfrm>
            <a:off x="828676" y="3357551"/>
            <a:ext cx="6815158" cy="1362075"/>
          </a:xfrm>
        </p:spPr>
        <p:txBody>
          <a:bodyPr anchor="t"/>
          <a:lstStyle>
            <a:lvl1pPr algn="l">
              <a:defRPr sz="4000" b="1" cap="all"/>
            </a:lvl1pPr>
          </a:lstStyle>
          <a:p>
            <a:r>
              <a:rPr kumimoji="1" lang="pt-BR" altLang="ja-JP" smtClean="0"/>
              <a:t>Clique para editar o título mestre</a:t>
            </a:r>
            <a:endParaRPr kumimoji="1" lang="ja-JP" altLang="en-US"/>
          </a:p>
        </p:txBody>
      </p:sp>
      <p:sp>
        <p:nvSpPr>
          <p:cNvPr id="3" name="図形 2"/>
          <p:cNvSpPr>
            <a:spLocks noGrp="1"/>
          </p:cNvSpPr>
          <p:nvPr>
            <p:ph type="body" idx="1"/>
          </p:nvPr>
        </p:nvSpPr>
        <p:spPr>
          <a:xfrm>
            <a:off x="828676" y="1857364"/>
            <a:ext cx="6815158" cy="1500187"/>
          </a:xfrm>
        </p:spPr>
        <p:txBody>
          <a:bodyPr anchor="b"/>
          <a:lstStyle>
            <a:lvl1pPr marL="0" indent="0">
              <a:buNone/>
              <a:defRPr sz="2000" baseline="0">
                <a:solidFill>
                  <a:schemeClr val="tx2">
                    <a:shade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lang="ja-JP" dirty="0"/>
          </a:p>
        </p:txBody>
      </p:sp>
      <p:sp>
        <p:nvSpPr>
          <p:cNvPr id="4" name="図形 3"/>
          <p:cNvSpPr>
            <a:spLocks noGrp="1"/>
          </p:cNvSpPr>
          <p:nvPr>
            <p:ph type="dt" sz="half" idx="10"/>
          </p:nvPr>
        </p:nvSpPr>
        <p:spPr>
          <a:xfrm>
            <a:off x="4471200" y="6494400"/>
            <a:ext cx="1530000" cy="365125"/>
          </a:xfrm>
        </p:spPr>
        <p:txBody>
          <a:bodyPr/>
          <a:lstStyle/>
          <a:p>
            <a:fld id="{E779F719-5D29-49C3-BD76-81203336E7B0}" type="datetimeFigureOut">
              <a:rPr lang="pt-BR" smtClean="0"/>
              <a:t>11/02/2016</a:t>
            </a:fld>
            <a:endParaRPr lang="pt-BR"/>
          </a:p>
        </p:txBody>
      </p:sp>
      <p:sp>
        <p:nvSpPr>
          <p:cNvPr id="5" name="図形 4"/>
          <p:cNvSpPr>
            <a:spLocks noGrp="1"/>
          </p:cNvSpPr>
          <p:nvPr>
            <p:ph type="ftr" sz="quarter" idx="11"/>
          </p:nvPr>
        </p:nvSpPr>
        <p:spPr>
          <a:xfrm>
            <a:off x="6048000" y="6492874"/>
            <a:ext cx="2395534" cy="365125"/>
          </a:xfrm>
        </p:spPr>
        <p:txBody>
          <a:bodyPr/>
          <a:lstStyle/>
          <a:p>
            <a:endParaRPr lang="pt-BR"/>
          </a:p>
        </p:txBody>
      </p:sp>
      <p:sp>
        <p:nvSpPr>
          <p:cNvPr id="6" name="図形 5"/>
          <p:cNvSpPr>
            <a:spLocks noGrp="1"/>
          </p:cNvSpPr>
          <p:nvPr>
            <p:ph type="sldNum" sz="quarter" idx="12"/>
          </p:nvPr>
        </p:nvSpPr>
        <p:spPr>
          <a:xfrm>
            <a:off x="8499600" y="6492875"/>
            <a:ext cx="644400" cy="365125"/>
          </a:xfrm>
        </p:spPr>
        <p:txBody>
          <a:bodyPr/>
          <a:lstStyle/>
          <a:p>
            <a:fld id="{A54A389D-A95B-4D7C-AC90-EF883CEC53F4}"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pt-BR" altLang="ja-JP" smtClean="0"/>
              <a:t>Clique para editar o título mestre</a:t>
            </a:r>
            <a:endParaRPr kumimoji="1" lang="ja-JP" altLang="en-US"/>
          </a:p>
        </p:txBody>
      </p:sp>
      <p:sp>
        <p:nvSpPr>
          <p:cNvPr id="3" name="図形 2"/>
          <p:cNvSpPr>
            <a:spLocks noGrp="1"/>
          </p:cNvSpPr>
          <p:nvPr>
            <p:ph sz="half" idx="1"/>
          </p:nvPr>
        </p:nvSpPr>
        <p:spPr>
          <a:xfrm>
            <a:off x="457200" y="1785926"/>
            <a:ext cx="4038600" cy="3786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kumimoji="1" lang="ja-JP" altLang="en-US" dirty="0"/>
          </a:p>
        </p:txBody>
      </p:sp>
      <p:sp>
        <p:nvSpPr>
          <p:cNvPr id="4" name="図形 3"/>
          <p:cNvSpPr>
            <a:spLocks noGrp="1"/>
          </p:cNvSpPr>
          <p:nvPr>
            <p:ph sz="half" idx="2"/>
          </p:nvPr>
        </p:nvSpPr>
        <p:spPr>
          <a:xfrm>
            <a:off x="4648200" y="1785926"/>
            <a:ext cx="4038600" cy="3786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kumimoji="1" lang="ja-JP" altLang="en-US" dirty="0"/>
          </a:p>
        </p:txBody>
      </p:sp>
      <p:sp>
        <p:nvSpPr>
          <p:cNvPr id="5" name="図形 4"/>
          <p:cNvSpPr>
            <a:spLocks noGrp="1"/>
          </p:cNvSpPr>
          <p:nvPr>
            <p:ph type="dt" sz="half" idx="10"/>
          </p:nvPr>
        </p:nvSpPr>
        <p:spPr>
          <a:xfrm>
            <a:off x="4471200" y="6494400"/>
            <a:ext cx="1530000" cy="365125"/>
          </a:xfrm>
        </p:spPr>
        <p:txBody>
          <a:bodyPr/>
          <a:lstStyle/>
          <a:p>
            <a:fld id="{E779F719-5D29-49C3-BD76-81203336E7B0}" type="datetimeFigureOut">
              <a:rPr lang="pt-BR" smtClean="0"/>
              <a:t>11/02/2016</a:t>
            </a:fld>
            <a:endParaRPr lang="pt-BR"/>
          </a:p>
        </p:txBody>
      </p:sp>
      <p:sp>
        <p:nvSpPr>
          <p:cNvPr id="6" name="図形 5"/>
          <p:cNvSpPr>
            <a:spLocks noGrp="1"/>
          </p:cNvSpPr>
          <p:nvPr>
            <p:ph type="ftr" sz="quarter" idx="11"/>
          </p:nvPr>
        </p:nvSpPr>
        <p:spPr>
          <a:xfrm>
            <a:off x="6048000" y="6494400"/>
            <a:ext cx="2395534" cy="365125"/>
          </a:xfrm>
        </p:spPr>
        <p:txBody>
          <a:bodyPr/>
          <a:lstStyle/>
          <a:p>
            <a:endParaRPr lang="pt-BR"/>
          </a:p>
        </p:txBody>
      </p:sp>
      <p:sp>
        <p:nvSpPr>
          <p:cNvPr id="7" name="図形 6"/>
          <p:cNvSpPr>
            <a:spLocks noGrp="1"/>
          </p:cNvSpPr>
          <p:nvPr>
            <p:ph type="sldNum" sz="quarter" idx="12"/>
          </p:nvPr>
        </p:nvSpPr>
        <p:spPr>
          <a:xfrm>
            <a:off x="8499600" y="6494400"/>
            <a:ext cx="644400" cy="365125"/>
          </a:xfrm>
        </p:spPr>
        <p:txBody>
          <a:bodyPr/>
          <a:lstStyle/>
          <a:p>
            <a:fld id="{A54A389D-A95B-4D7C-AC90-EF883CEC53F4}"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13" name="正方形/長方形 12"/>
          <p:cNvSpPr/>
          <p:nvPr/>
        </p:nvSpPr>
        <p:spPr>
          <a:xfrm>
            <a:off x="0"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図形 1"/>
          <p:cNvSpPr>
            <a:spLocks noGrp="1"/>
          </p:cNvSpPr>
          <p:nvPr>
            <p:ph type="title"/>
          </p:nvPr>
        </p:nvSpPr>
        <p:spPr>
          <a:xfrm>
            <a:off x="457200" y="428604"/>
            <a:ext cx="8229600" cy="1143000"/>
          </a:xfrm>
        </p:spPr>
        <p:txBody>
          <a:bodyPr/>
          <a:lstStyle>
            <a:lvl1pPr>
              <a:defRPr/>
            </a:lvl1pPr>
          </a:lstStyle>
          <a:p>
            <a:r>
              <a:rPr kumimoji="1" lang="pt-BR" altLang="ja-JP" smtClean="0"/>
              <a:t>Clique para editar o título mestre</a:t>
            </a:r>
            <a:endParaRPr kumimoji="1" lang="ja-JP" altLang="en-US"/>
          </a:p>
        </p:txBody>
      </p:sp>
      <p:sp>
        <p:nvSpPr>
          <p:cNvPr id="3" name="図形 2"/>
          <p:cNvSpPr>
            <a:spLocks noGrp="1"/>
          </p:cNvSpPr>
          <p:nvPr>
            <p:ph type="body" idx="1"/>
          </p:nvPr>
        </p:nvSpPr>
        <p:spPr>
          <a:xfrm>
            <a:off x="457200" y="132079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lang="ja-JP" dirty="0"/>
          </a:p>
        </p:txBody>
      </p:sp>
      <p:sp>
        <p:nvSpPr>
          <p:cNvPr id="4" name="図形 3"/>
          <p:cNvSpPr>
            <a:spLocks noGrp="1"/>
          </p:cNvSpPr>
          <p:nvPr>
            <p:ph sz="half" idx="2"/>
          </p:nvPr>
        </p:nvSpPr>
        <p:spPr>
          <a:xfrm>
            <a:off x="457200" y="1960561"/>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kumimoji="1" lang="ja-JP" altLang="en-US"/>
          </a:p>
        </p:txBody>
      </p:sp>
      <p:sp>
        <p:nvSpPr>
          <p:cNvPr id="5" name="図形 4"/>
          <p:cNvSpPr>
            <a:spLocks noGrp="1"/>
          </p:cNvSpPr>
          <p:nvPr>
            <p:ph type="body" sz="quarter" idx="3"/>
          </p:nvPr>
        </p:nvSpPr>
        <p:spPr>
          <a:xfrm>
            <a:off x="4645025" y="1320799"/>
            <a:ext cx="4039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lang="ja-JP"/>
          </a:p>
        </p:txBody>
      </p:sp>
      <p:sp>
        <p:nvSpPr>
          <p:cNvPr id="6" name="図形 5"/>
          <p:cNvSpPr>
            <a:spLocks noGrp="1"/>
          </p:cNvSpPr>
          <p:nvPr>
            <p:ph sz="quarter" idx="4"/>
          </p:nvPr>
        </p:nvSpPr>
        <p:spPr>
          <a:xfrm>
            <a:off x="4645025" y="1960561"/>
            <a:ext cx="4039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kumimoji="1" lang="ja-JP" altLang="en-US"/>
          </a:p>
        </p:txBody>
      </p:sp>
      <p:sp>
        <p:nvSpPr>
          <p:cNvPr id="7" name="図形 6"/>
          <p:cNvSpPr>
            <a:spLocks noGrp="1"/>
          </p:cNvSpPr>
          <p:nvPr>
            <p:ph type="dt" sz="half" idx="10"/>
          </p:nvPr>
        </p:nvSpPr>
        <p:spPr>
          <a:xfrm>
            <a:off x="4471200" y="6494400"/>
            <a:ext cx="1530000" cy="365125"/>
          </a:xfrm>
        </p:spPr>
        <p:txBody>
          <a:bodyPr/>
          <a:lstStyle/>
          <a:p>
            <a:fld id="{E779F719-5D29-49C3-BD76-81203336E7B0}" type="datetimeFigureOut">
              <a:rPr lang="pt-BR" smtClean="0"/>
              <a:t>11/02/2016</a:t>
            </a:fld>
            <a:endParaRPr lang="pt-BR"/>
          </a:p>
        </p:txBody>
      </p:sp>
      <p:sp>
        <p:nvSpPr>
          <p:cNvPr id="8" name="図形 7"/>
          <p:cNvSpPr>
            <a:spLocks noGrp="1"/>
          </p:cNvSpPr>
          <p:nvPr>
            <p:ph type="ftr" sz="quarter" idx="11"/>
          </p:nvPr>
        </p:nvSpPr>
        <p:spPr>
          <a:xfrm>
            <a:off x="6048000" y="6494400"/>
            <a:ext cx="2394000" cy="365125"/>
          </a:xfrm>
        </p:spPr>
        <p:txBody>
          <a:bodyPr/>
          <a:lstStyle/>
          <a:p>
            <a:endParaRPr lang="pt-BR"/>
          </a:p>
        </p:txBody>
      </p:sp>
      <p:sp>
        <p:nvSpPr>
          <p:cNvPr id="9" name="図形 8"/>
          <p:cNvSpPr>
            <a:spLocks noGrp="1"/>
          </p:cNvSpPr>
          <p:nvPr>
            <p:ph type="sldNum" sz="quarter" idx="12"/>
          </p:nvPr>
        </p:nvSpPr>
        <p:spPr>
          <a:xfrm>
            <a:off x="8499600" y="6494400"/>
            <a:ext cx="644400" cy="365125"/>
          </a:xfrm>
        </p:spPr>
        <p:txBody>
          <a:bodyPr/>
          <a:lstStyle/>
          <a:p>
            <a:fld id="{A54A389D-A95B-4D7C-AC90-EF883CEC53F4}" type="slidenum">
              <a:rPr lang="pt-BR" smtClean="0"/>
              <a:t>‹nº›</a:t>
            </a:fld>
            <a:endParaRPr lang="pt-BR"/>
          </a:p>
        </p:txBody>
      </p:sp>
      <p:grpSp>
        <p:nvGrpSpPr>
          <p:cNvPr id="10" name="グループ化 11"/>
          <p:cNvGrpSpPr>
            <a:grpSpLocks/>
          </p:cNvGrpSpPr>
          <p:nvPr/>
        </p:nvGrpSpPr>
        <p:grpSpPr bwMode="auto">
          <a:xfrm>
            <a:off x="4765" y="5589626"/>
            <a:ext cx="5067302" cy="1268398"/>
            <a:chOff x="16865" y="4817936"/>
            <a:chExt cx="5067302" cy="1268398"/>
          </a:xfrm>
        </p:grpSpPr>
        <p:sp>
          <p:nvSpPr>
            <p:cNvPr id="15" name="図形 14"/>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8" name="図形 17"/>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2" name="図形 21"/>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9" name="図形 28"/>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8" name="図形 57"/>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2" name="図形 81"/>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図形 1"/>
          <p:cNvSpPr>
            <a:spLocks noGrp="1"/>
          </p:cNvSpPr>
          <p:nvPr>
            <p:ph type="title"/>
          </p:nvPr>
        </p:nvSpPr>
        <p:spPr>
          <a:xfrm>
            <a:off x="528638" y="2501900"/>
            <a:ext cx="8229600" cy="1143000"/>
          </a:xfrm>
        </p:spPr>
        <p:txBody>
          <a:bodyPr/>
          <a:lstStyle/>
          <a:p>
            <a:r>
              <a:rPr kumimoji="1" lang="pt-BR" altLang="ja-JP" smtClean="0"/>
              <a:t>Clique para editar o título mestre</a:t>
            </a:r>
            <a:endParaRPr kumimoji="1" lang="ja-JP" altLang="en-US"/>
          </a:p>
        </p:txBody>
      </p:sp>
      <p:sp>
        <p:nvSpPr>
          <p:cNvPr id="3" name="図形 2"/>
          <p:cNvSpPr>
            <a:spLocks noGrp="1"/>
          </p:cNvSpPr>
          <p:nvPr>
            <p:ph type="dt" sz="half" idx="10"/>
          </p:nvPr>
        </p:nvSpPr>
        <p:spPr/>
        <p:txBody>
          <a:bodyPr/>
          <a:lstStyle/>
          <a:p>
            <a:fld id="{E779F719-5D29-49C3-BD76-81203336E7B0}" type="datetimeFigureOut">
              <a:rPr lang="pt-BR" smtClean="0"/>
              <a:t>11/02/2016</a:t>
            </a:fld>
            <a:endParaRPr lang="pt-BR"/>
          </a:p>
        </p:txBody>
      </p:sp>
      <p:sp>
        <p:nvSpPr>
          <p:cNvPr id="4" name="図形 3"/>
          <p:cNvSpPr>
            <a:spLocks noGrp="1"/>
          </p:cNvSpPr>
          <p:nvPr>
            <p:ph type="ftr" sz="quarter" idx="11"/>
          </p:nvPr>
        </p:nvSpPr>
        <p:spPr/>
        <p:txBody>
          <a:bodyPr/>
          <a:lstStyle/>
          <a:p>
            <a:endParaRPr lang="pt-BR"/>
          </a:p>
        </p:txBody>
      </p:sp>
      <p:sp>
        <p:nvSpPr>
          <p:cNvPr id="5" name="図形 4"/>
          <p:cNvSpPr>
            <a:spLocks noGrp="1"/>
          </p:cNvSpPr>
          <p:nvPr>
            <p:ph type="sldNum" sz="quarter" idx="12"/>
          </p:nvPr>
        </p:nvSpPr>
        <p:spPr/>
        <p:txBody>
          <a:bodyPr/>
          <a:lstStyle/>
          <a:p>
            <a:fld id="{A54A389D-A95B-4D7C-AC90-EF883CEC53F4}"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E779F719-5D29-49C3-BD76-81203336E7B0}" type="datetimeFigureOut">
              <a:rPr lang="pt-BR" smtClean="0"/>
              <a:t>11/02/2016</a:t>
            </a:fld>
            <a:endParaRPr lang="pt-BR"/>
          </a:p>
        </p:txBody>
      </p:sp>
      <p:sp>
        <p:nvSpPr>
          <p:cNvPr id="3" name="図形 2"/>
          <p:cNvSpPr>
            <a:spLocks noGrp="1"/>
          </p:cNvSpPr>
          <p:nvPr>
            <p:ph type="ftr" sz="quarter" idx="11"/>
          </p:nvPr>
        </p:nvSpPr>
        <p:spPr/>
        <p:txBody>
          <a:bodyPr/>
          <a:lstStyle/>
          <a:p>
            <a:endParaRPr lang="pt-BR"/>
          </a:p>
        </p:txBody>
      </p:sp>
      <p:sp>
        <p:nvSpPr>
          <p:cNvPr id="4" name="図形 3"/>
          <p:cNvSpPr>
            <a:spLocks noGrp="1"/>
          </p:cNvSpPr>
          <p:nvPr>
            <p:ph type="sldNum" sz="quarter" idx="12"/>
          </p:nvPr>
        </p:nvSpPr>
        <p:spPr/>
        <p:txBody>
          <a:bodyPr/>
          <a:lstStyle/>
          <a:p>
            <a:fld id="{A54A389D-A95B-4D7C-AC90-EF883CEC53F4}"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図形 1"/>
          <p:cNvSpPr>
            <a:spLocks noGrp="1"/>
          </p:cNvSpPr>
          <p:nvPr>
            <p:ph type="title"/>
          </p:nvPr>
        </p:nvSpPr>
        <p:spPr>
          <a:xfrm>
            <a:off x="447647" y="785794"/>
            <a:ext cx="2767032" cy="1162050"/>
          </a:xfrm>
        </p:spPr>
        <p:txBody>
          <a:bodyPr anchor="b"/>
          <a:lstStyle>
            <a:lvl1pPr algn="l">
              <a:defRPr sz="2000" b="1"/>
            </a:lvl1pPr>
          </a:lstStyle>
          <a:p>
            <a:r>
              <a:rPr kumimoji="1" lang="pt-BR" altLang="ja-JP" smtClean="0"/>
              <a:t>Clique para editar o título mestre</a:t>
            </a:r>
            <a:endParaRPr kumimoji="1" lang="ja-JP" altLang="en-US"/>
          </a:p>
        </p:txBody>
      </p:sp>
      <p:sp>
        <p:nvSpPr>
          <p:cNvPr id="3" name="図形 2"/>
          <p:cNvSpPr>
            <a:spLocks noGrp="1"/>
          </p:cNvSpPr>
          <p:nvPr>
            <p:ph idx="1"/>
          </p:nvPr>
        </p:nvSpPr>
        <p:spPr>
          <a:xfrm>
            <a:off x="3357554" y="785794"/>
            <a:ext cx="4572032" cy="56436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kumimoji="1" lang="ja-JP" altLang="en-US" dirty="0"/>
          </a:p>
        </p:txBody>
      </p:sp>
      <p:sp>
        <p:nvSpPr>
          <p:cNvPr id="4" name="図形 3"/>
          <p:cNvSpPr>
            <a:spLocks noGrp="1"/>
          </p:cNvSpPr>
          <p:nvPr>
            <p:ph type="body" sz="half" idx="2"/>
          </p:nvPr>
        </p:nvSpPr>
        <p:spPr>
          <a:xfrm>
            <a:off x="457202" y="2000240"/>
            <a:ext cx="2767032" cy="4429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lang="ja-JP" dirty="0"/>
          </a:p>
        </p:txBody>
      </p:sp>
      <p:sp>
        <p:nvSpPr>
          <p:cNvPr id="5" name="図形 4"/>
          <p:cNvSpPr>
            <a:spLocks noGrp="1"/>
          </p:cNvSpPr>
          <p:nvPr>
            <p:ph type="dt" sz="half" idx="10"/>
          </p:nvPr>
        </p:nvSpPr>
        <p:spPr>
          <a:xfrm>
            <a:off x="4471200" y="6494400"/>
            <a:ext cx="1530000" cy="365125"/>
          </a:xfrm>
        </p:spPr>
        <p:txBody>
          <a:bodyPr/>
          <a:lstStyle/>
          <a:p>
            <a:fld id="{E779F719-5D29-49C3-BD76-81203336E7B0}" type="datetimeFigureOut">
              <a:rPr lang="pt-BR" smtClean="0"/>
              <a:t>11/02/2016</a:t>
            </a:fld>
            <a:endParaRPr lang="pt-BR"/>
          </a:p>
        </p:txBody>
      </p:sp>
      <p:sp>
        <p:nvSpPr>
          <p:cNvPr id="6" name="図形 5"/>
          <p:cNvSpPr>
            <a:spLocks noGrp="1"/>
          </p:cNvSpPr>
          <p:nvPr>
            <p:ph type="ftr" sz="quarter" idx="11"/>
          </p:nvPr>
        </p:nvSpPr>
        <p:spPr>
          <a:xfrm>
            <a:off x="6048000" y="6494400"/>
            <a:ext cx="2394000" cy="365125"/>
          </a:xfrm>
        </p:spPr>
        <p:txBody>
          <a:bodyPr/>
          <a:lstStyle/>
          <a:p>
            <a:endParaRPr lang="pt-BR"/>
          </a:p>
        </p:txBody>
      </p:sp>
      <p:sp>
        <p:nvSpPr>
          <p:cNvPr id="7" name="図形 6"/>
          <p:cNvSpPr>
            <a:spLocks noGrp="1"/>
          </p:cNvSpPr>
          <p:nvPr>
            <p:ph type="sldNum" sz="quarter" idx="12"/>
          </p:nvPr>
        </p:nvSpPr>
        <p:spPr>
          <a:xfrm>
            <a:off x="8499600" y="6494400"/>
            <a:ext cx="644400" cy="365125"/>
          </a:xfrm>
        </p:spPr>
        <p:txBody>
          <a:bodyPr/>
          <a:lstStyle/>
          <a:p>
            <a:fld id="{A54A389D-A95B-4D7C-AC90-EF883CEC53F4}"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9" name="図形 8"/>
          <p:cNvSpPr>
            <a:spLocks noGrp="1"/>
          </p:cNvSpPr>
          <p:nvPr>
            <p:ph type="dt" sz="half" idx="10"/>
          </p:nvPr>
        </p:nvSpPr>
        <p:spPr>
          <a:xfrm>
            <a:off x="4471200" y="6494400"/>
            <a:ext cx="1530000" cy="365125"/>
          </a:xfrm>
        </p:spPr>
        <p:txBody>
          <a:bodyPr/>
          <a:lstStyle/>
          <a:p>
            <a:fld id="{E779F719-5D29-49C3-BD76-81203336E7B0}" type="datetimeFigureOut">
              <a:rPr lang="pt-BR" smtClean="0"/>
              <a:t>11/02/2016</a:t>
            </a:fld>
            <a:endParaRPr lang="pt-BR"/>
          </a:p>
        </p:txBody>
      </p:sp>
      <p:sp>
        <p:nvSpPr>
          <p:cNvPr id="10" name="図形 9"/>
          <p:cNvSpPr>
            <a:spLocks noGrp="1"/>
          </p:cNvSpPr>
          <p:nvPr>
            <p:ph type="ftr" sz="quarter" idx="11"/>
          </p:nvPr>
        </p:nvSpPr>
        <p:spPr>
          <a:xfrm>
            <a:off x="6048000" y="6494400"/>
            <a:ext cx="2394000" cy="365125"/>
          </a:xfrm>
        </p:spPr>
        <p:txBody>
          <a:bodyPr/>
          <a:lstStyle/>
          <a:p>
            <a:endParaRPr lang="pt-BR"/>
          </a:p>
        </p:txBody>
      </p:sp>
      <p:sp>
        <p:nvSpPr>
          <p:cNvPr id="11" name="図形 10"/>
          <p:cNvSpPr>
            <a:spLocks noGrp="1"/>
          </p:cNvSpPr>
          <p:nvPr>
            <p:ph type="sldNum" sz="quarter" idx="12"/>
          </p:nvPr>
        </p:nvSpPr>
        <p:spPr>
          <a:xfrm>
            <a:off x="8499600" y="6494400"/>
            <a:ext cx="644400" cy="365125"/>
          </a:xfrm>
        </p:spPr>
        <p:txBody>
          <a:bodyPr/>
          <a:lstStyle/>
          <a:p>
            <a:fld id="{A54A389D-A95B-4D7C-AC90-EF883CEC53F4}" type="slidenum">
              <a:rPr lang="pt-BR" smtClean="0"/>
              <a:t>‹nº›</a:t>
            </a:fld>
            <a:endParaRPr lang="pt-BR"/>
          </a:p>
        </p:txBody>
      </p:sp>
      <p:sp>
        <p:nvSpPr>
          <p:cNvPr id="2" name="図形 1"/>
          <p:cNvSpPr>
            <a:spLocks noGrp="1"/>
          </p:cNvSpPr>
          <p:nvPr>
            <p:ph type="title"/>
          </p:nvPr>
        </p:nvSpPr>
        <p:spPr>
          <a:xfrm>
            <a:off x="2214546" y="285728"/>
            <a:ext cx="4786346" cy="541338"/>
          </a:xfrm>
        </p:spPr>
        <p:txBody>
          <a:bodyPr anchor="b"/>
          <a:lstStyle>
            <a:lvl1pPr algn="ctr">
              <a:defRPr sz="2000" b="1"/>
            </a:lvl1pPr>
          </a:lstStyle>
          <a:p>
            <a:r>
              <a:rPr kumimoji="1" lang="pt-BR" altLang="ja-JP" smtClean="0"/>
              <a:t>Clique para editar o título mestre</a:t>
            </a:r>
            <a:endParaRPr kumimoji="1" lang="ja-JP" altLang="en-US" dirty="0"/>
          </a:p>
        </p:txBody>
      </p:sp>
      <p:sp useBgFill="1">
        <p:nvSpPr>
          <p:cNvPr id="3" name="図形 2"/>
          <p:cNvSpPr>
            <a:spLocks noGrp="1"/>
          </p:cNvSpPr>
          <p:nvPr>
            <p:ph type="pic" idx="1"/>
          </p:nvPr>
        </p:nvSpPr>
        <p:spPr>
          <a:xfrm>
            <a:off x="2433623" y="1142984"/>
            <a:ext cx="4357718" cy="3438395"/>
          </a:xfrm>
          <a:noFill/>
          <a:ln w="254000" cap="flat" cmpd="sng">
            <a:gradFill>
              <a:gsLst>
                <a:gs pos="0">
                  <a:schemeClr val="bg1"/>
                </a:gs>
                <a:gs pos="100000">
                  <a:schemeClr val="bg1">
                    <a:alpha val="50000"/>
                  </a:schemeClr>
                </a:gs>
              </a:gsLst>
              <a:lin ang="5400000" scaled="1"/>
            </a:gradFill>
            <a:prstDash val="solid"/>
            <a:beve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pt-BR" altLang="ja-JP" smtClean="0"/>
              <a:t>Clique no ícone para adicionar uma imagem</a:t>
            </a:r>
            <a:endParaRPr kumimoji="1" lang="ja-JP" altLang="en-US" dirty="0"/>
          </a:p>
        </p:txBody>
      </p:sp>
      <p:sp>
        <p:nvSpPr>
          <p:cNvPr id="4" name="図形 3"/>
          <p:cNvSpPr>
            <a:spLocks noGrp="1"/>
          </p:cNvSpPr>
          <p:nvPr>
            <p:ph type="body" sz="half" idx="2"/>
          </p:nvPr>
        </p:nvSpPr>
        <p:spPr>
          <a:xfrm>
            <a:off x="1928794" y="4929199"/>
            <a:ext cx="5642016" cy="10414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pt-BR" altLang="ja-JP" smtClean="0"/>
              <a:t>Clique para editar o texto mestre</a:t>
            </a:r>
          </a:p>
          <a:p>
            <a:pPr lvl="1"/>
            <a:r>
              <a:rPr kumimoji="1" lang="pt-BR" altLang="ja-JP" smtClean="0"/>
              <a:t>Segundo nível</a:t>
            </a:r>
          </a:p>
          <a:p>
            <a:pPr lvl="2"/>
            <a:r>
              <a:rPr kumimoji="1" lang="pt-BR" altLang="ja-JP" smtClean="0"/>
              <a:t>Terceiro nível</a:t>
            </a:r>
          </a:p>
          <a:p>
            <a:pPr lvl="3"/>
            <a:r>
              <a:rPr kumimoji="1" lang="pt-BR" altLang="ja-JP" smtClean="0"/>
              <a:t>Quarto nível</a:t>
            </a:r>
          </a:p>
          <a:p>
            <a:pPr lvl="4"/>
            <a:r>
              <a:rPr kumimoji="1" lang="pt-BR" altLang="ja-JP" smtClean="0"/>
              <a:t>Quinto nível</a:t>
            </a:r>
            <a:endParaRPr 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正方形/長方形 189"/>
          <p:cNvSpPr/>
          <p:nvPr/>
        </p:nvSpPr>
        <p:spPr>
          <a:xfrm>
            <a:off x="-9554"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図形 165"/>
          <p:cNvSpPr>
            <a:spLocks/>
          </p:cNvSpPr>
          <p:nvPr/>
        </p:nvSpPr>
        <p:spPr bwMode="auto">
          <a:xfrm>
            <a:off x="3929058" y="9"/>
            <a:ext cx="5214942" cy="3383004"/>
          </a:xfrm>
          <a:custGeom>
            <a:avLst/>
            <a:gdLst/>
            <a:ahLst/>
            <a:cxnLst>
              <a:cxn ang="0">
                <a:pos x="3574" y="25"/>
              </a:cxn>
              <a:cxn ang="0">
                <a:pos x="3628" y="83"/>
              </a:cxn>
              <a:cxn ang="0">
                <a:pos x="3611" y="121"/>
              </a:cxn>
              <a:cxn ang="0">
                <a:pos x="3278" y="166"/>
              </a:cxn>
              <a:cxn ang="0">
                <a:pos x="2987" y="220"/>
              </a:cxn>
              <a:cxn ang="0">
                <a:pos x="2896" y="274"/>
              </a:cxn>
              <a:cxn ang="0">
                <a:pos x="2887" y="320"/>
              </a:cxn>
              <a:cxn ang="0">
                <a:pos x="2987" y="374"/>
              </a:cxn>
              <a:cxn ang="0">
                <a:pos x="3407" y="403"/>
              </a:cxn>
              <a:cxn ang="0">
                <a:pos x="3732" y="399"/>
              </a:cxn>
              <a:cxn ang="0">
                <a:pos x="3607" y="2391"/>
              </a:cxn>
              <a:cxn ang="0">
                <a:pos x="3199" y="2262"/>
              </a:cxn>
              <a:cxn ang="0">
                <a:pos x="3041" y="2159"/>
              </a:cxn>
              <a:cxn ang="0">
                <a:pos x="2991" y="2050"/>
              </a:cxn>
              <a:cxn ang="0">
                <a:pos x="3000" y="1992"/>
              </a:cxn>
              <a:cxn ang="0">
                <a:pos x="3054" y="1905"/>
              </a:cxn>
              <a:cxn ang="0">
                <a:pos x="3158" y="1826"/>
              </a:cxn>
              <a:cxn ang="0">
                <a:pos x="3183" y="1768"/>
              </a:cxn>
              <a:cxn ang="0">
                <a:pos x="3158" y="1684"/>
              </a:cxn>
              <a:cxn ang="0">
                <a:pos x="3099" y="1576"/>
              </a:cxn>
              <a:cxn ang="0">
                <a:pos x="2950" y="1497"/>
              </a:cxn>
              <a:cxn ang="0">
                <a:pos x="2779" y="1439"/>
              </a:cxn>
              <a:cxn ang="0">
                <a:pos x="2679" y="1364"/>
              </a:cxn>
              <a:cxn ang="0">
                <a:pos x="2654" y="1281"/>
              </a:cxn>
              <a:cxn ang="0">
                <a:pos x="2667" y="1194"/>
              </a:cxn>
              <a:cxn ang="0">
                <a:pos x="2600" y="1106"/>
              </a:cxn>
              <a:cxn ang="0">
                <a:pos x="2459" y="1077"/>
              </a:cxn>
              <a:cxn ang="0">
                <a:pos x="2005" y="1119"/>
              </a:cxn>
              <a:cxn ang="0">
                <a:pos x="1835" y="1102"/>
              </a:cxn>
              <a:cxn ang="0">
                <a:pos x="1743" y="1052"/>
              </a:cxn>
              <a:cxn ang="0">
                <a:pos x="1689" y="957"/>
              </a:cxn>
              <a:cxn ang="0">
                <a:pos x="1697" y="840"/>
              </a:cxn>
              <a:cxn ang="0">
                <a:pos x="1689" y="736"/>
              </a:cxn>
              <a:cxn ang="0">
                <a:pos x="1627" y="690"/>
              </a:cxn>
              <a:cxn ang="0">
                <a:pos x="1544" y="690"/>
              </a:cxn>
              <a:cxn ang="0">
                <a:pos x="1460" y="665"/>
              </a:cxn>
              <a:cxn ang="0">
                <a:pos x="1423" y="620"/>
              </a:cxn>
              <a:cxn ang="0">
                <a:pos x="1323" y="607"/>
              </a:cxn>
              <a:cxn ang="0">
                <a:pos x="1281" y="624"/>
              </a:cxn>
              <a:cxn ang="0">
                <a:pos x="1161" y="599"/>
              </a:cxn>
              <a:cxn ang="0">
                <a:pos x="1003" y="553"/>
              </a:cxn>
              <a:cxn ang="0">
                <a:pos x="928" y="578"/>
              </a:cxn>
              <a:cxn ang="0">
                <a:pos x="865" y="653"/>
              </a:cxn>
              <a:cxn ang="0">
                <a:pos x="845" y="724"/>
              </a:cxn>
              <a:cxn ang="0">
                <a:pos x="853" y="844"/>
              </a:cxn>
              <a:cxn ang="0">
                <a:pos x="803" y="936"/>
              </a:cxn>
              <a:cxn ang="0">
                <a:pos x="608" y="1027"/>
              </a:cxn>
              <a:cxn ang="0">
                <a:pos x="458" y="1048"/>
              </a:cxn>
              <a:cxn ang="0">
                <a:pos x="325" y="982"/>
              </a:cxn>
              <a:cxn ang="0">
                <a:pos x="233" y="786"/>
              </a:cxn>
              <a:cxn ang="0">
                <a:pos x="229" y="674"/>
              </a:cxn>
              <a:cxn ang="0">
                <a:pos x="287" y="570"/>
              </a:cxn>
              <a:cxn ang="0">
                <a:pos x="316" y="487"/>
              </a:cxn>
              <a:cxn ang="0">
                <a:pos x="246" y="441"/>
              </a:cxn>
              <a:cxn ang="0">
                <a:pos x="146" y="370"/>
              </a:cxn>
              <a:cxn ang="0">
                <a:pos x="104" y="287"/>
              </a:cxn>
              <a:cxn ang="0">
                <a:pos x="133" y="208"/>
              </a:cxn>
              <a:cxn ang="0">
                <a:pos x="162" y="154"/>
              </a:cxn>
              <a:cxn ang="0">
                <a:pos x="133" y="112"/>
              </a:cxn>
              <a:cxn ang="0">
                <a:pos x="42" y="83"/>
              </a:cxn>
              <a:cxn ang="0">
                <a:pos x="0" y="29"/>
              </a:cxn>
              <a:cxn ang="0">
                <a:pos x="179" y="0"/>
              </a:cxn>
            </a:cxnLst>
            <a:rect l="0" t="0" r="0" b="0"/>
            <a:pathLst>
              <a:path w="3732" h="2421">
                <a:moveTo>
                  <a:pt x="179" y="0"/>
                </a:moveTo>
                <a:lnTo>
                  <a:pt x="3553" y="4"/>
                </a:lnTo>
                <a:lnTo>
                  <a:pt x="3574" y="25"/>
                </a:lnTo>
                <a:lnTo>
                  <a:pt x="3599" y="37"/>
                </a:lnTo>
                <a:lnTo>
                  <a:pt x="3624" y="58"/>
                </a:lnTo>
                <a:lnTo>
                  <a:pt x="3628" y="83"/>
                </a:lnTo>
                <a:lnTo>
                  <a:pt x="3628" y="96"/>
                </a:lnTo>
                <a:lnTo>
                  <a:pt x="3624" y="108"/>
                </a:lnTo>
                <a:lnTo>
                  <a:pt x="3611" y="121"/>
                </a:lnTo>
                <a:lnTo>
                  <a:pt x="3594" y="125"/>
                </a:lnTo>
                <a:lnTo>
                  <a:pt x="3528" y="150"/>
                </a:lnTo>
                <a:lnTo>
                  <a:pt x="3278" y="166"/>
                </a:lnTo>
                <a:lnTo>
                  <a:pt x="3099" y="191"/>
                </a:lnTo>
                <a:lnTo>
                  <a:pt x="3029" y="204"/>
                </a:lnTo>
                <a:lnTo>
                  <a:pt x="2987" y="220"/>
                </a:lnTo>
                <a:lnTo>
                  <a:pt x="2975" y="225"/>
                </a:lnTo>
                <a:lnTo>
                  <a:pt x="2933" y="245"/>
                </a:lnTo>
                <a:lnTo>
                  <a:pt x="2896" y="274"/>
                </a:lnTo>
                <a:lnTo>
                  <a:pt x="2887" y="291"/>
                </a:lnTo>
                <a:lnTo>
                  <a:pt x="2879" y="316"/>
                </a:lnTo>
                <a:lnTo>
                  <a:pt x="2887" y="320"/>
                </a:lnTo>
                <a:lnTo>
                  <a:pt x="2916" y="345"/>
                </a:lnTo>
                <a:lnTo>
                  <a:pt x="2945" y="362"/>
                </a:lnTo>
                <a:lnTo>
                  <a:pt x="2987" y="374"/>
                </a:lnTo>
                <a:lnTo>
                  <a:pt x="3045" y="387"/>
                </a:lnTo>
                <a:lnTo>
                  <a:pt x="3116" y="391"/>
                </a:lnTo>
                <a:lnTo>
                  <a:pt x="3407" y="403"/>
                </a:lnTo>
                <a:lnTo>
                  <a:pt x="3624" y="403"/>
                </a:lnTo>
                <a:lnTo>
                  <a:pt x="3694" y="403"/>
                </a:lnTo>
                <a:lnTo>
                  <a:pt x="3732" y="399"/>
                </a:lnTo>
                <a:lnTo>
                  <a:pt x="3732" y="1410"/>
                </a:lnTo>
                <a:lnTo>
                  <a:pt x="3732" y="2421"/>
                </a:lnTo>
                <a:lnTo>
                  <a:pt x="3607" y="2391"/>
                </a:lnTo>
                <a:lnTo>
                  <a:pt x="3482" y="2362"/>
                </a:lnTo>
                <a:lnTo>
                  <a:pt x="3336" y="2321"/>
                </a:lnTo>
                <a:lnTo>
                  <a:pt x="3199" y="2262"/>
                </a:lnTo>
                <a:lnTo>
                  <a:pt x="3137" y="2229"/>
                </a:lnTo>
                <a:lnTo>
                  <a:pt x="3087" y="2196"/>
                </a:lnTo>
                <a:lnTo>
                  <a:pt x="3041" y="2159"/>
                </a:lnTo>
                <a:lnTo>
                  <a:pt x="3012" y="2117"/>
                </a:lnTo>
                <a:lnTo>
                  <a:pt x="2991" y="2071"/>
                </a:lnTo>
                <a:lnTo>
                  <a:pt x="2991" y="2050"/>
                </a:lnTo>
                <a:lnTo>
                  <a:pt x="2991" y="2030"/>
                </a:lnTo>
                <a:lnTo>
                  <a:pt x="2991" y="2017"/>
                </a:lnTo>
                <a:lnTo>
                  <a:pt x="3000" y="1992"/>
                </a:lnTo>
                <a:lnTo>
                  <a:pt x="3004" y="1967"/>
                </a:lnTo>
                <a:lnTo>
                  <a:pt x="3020" y="1938"/>
                </a:lnTo>
                <a:lnTo>
                  <a:pt x="3054" y="1905"/>
                </a:lnTo>
                <a:lnTo>
                  <a:pt x="3095" y="1867"/>
                </a:lnTo>
                <a:lnTo>
                  <a:pt x="3149" y="1838"/>
                </a:lnTo>
                <a:lnTo>
                  <a:pt x="3158" y="1826"/>
                </a:lnTo>
                <a:lnTo>
                  <a:pt x="3178" y="1801"/>
                </a:lnTo>
                <a:lnTo>
                  <a:pt x="3183" y="1784"/>
                </a:lnTo>
                <a:lnTo>
                  <a:pt x="3183" y="1768"/>
                </a:lnTo>
                <a:lnTo>
                  <a:pt x="3183" y="1743"/>
                </a:lnTo>
                <a:lnTo>
                  <a:pt x="3170" y="1713"/>
                </a:lnTo>
                <a:lnTo>
                  <a:pt x="3158" y="1684"/>
                </a:lnTo>
                <a:lnTo>
                  <a:pt x="3149" y="1655"/>
                </a:lnTo>
                <a:lnTo>
                  <a:pt x="3124" y="1614"/>
                </a:lnTo>
                <a:lnTo>
                  <a:pt x="3099" y="1576"/>
                </a:lnTo>
                <a:lnTo>
                  <a:pt x="3062" y="1539"/>
                </a:lnTo>
                <a:lnTo>
                  <a:pt x="3012" y="1518"/>
                </a:lnTo>
                <a:lnTo>
                  <a:pt x="2950" y="1497"/>
                </a:lnTo>
                <a:lnTo>
                  <a:pt x="2896" y="1489"/>
                </a:lnTo>
                <a:lnTo>
                  <a:pt x="2837" y="1468"/>
                </a:lnTo>
                <a:lnTo>
                  <a:pt x="2779" y="1439"/>
                </a:lnTo>
                <a:lnTo>
                  <a:pt x="2721" y="1406"/>
                </a:lnTo>
                <a:lnTo>
                  <a:pt x="2696" y="1385"/>
                </a:lnTo>
                <a:lnTo>
                  <a:pt x="2679" y="1364"/>
                </a:lnTo>
                <a:lnTo>
                  <a:pt x="2667" y="1339"/>
                </a:lnTo>
                <a:lnTo>
                  <a:pt x="2654" y="1310"/>
                </a:lnTo>
                <a:lnTo>
                  <a:pt x="2654" y="1281"/>
                </a:lnTo>
                <a:lnTo>
                  <a:pt x="2667" y="1244"/>
                </a:lnTo>
                <a:lnTo>
                  <a:pt x="2667" y="1219"/>
                </a:lnTo>
                <a:lnTo>
                  <a:pt x="2667" y="1194"/>
                </a:lnTo>
                <a:lnTo>
                  <a:pt x="2654" y="1160"/>
                </a:lnTo>
                <a:lnTo>
                  <a:pt x="2638" y="1131"/>
                </a:lnTo>
                <a:lnTo>
                  <a:pt x="2600" y="1106"/>
                </a:lnTo>
                <a:lnTo>
                  <a:pt x="2554" y="1090"/>
                </a:lnTo>
                <a:lnTo>
                  <a:pt x="2480" y="1081"/>
                </a:lnTo>
                <a:lnTo>
                  <a:pt x="2459" y="1077"/>
                </a:lnTo>
                <a:lnTo>
                  <a:pt x="2380" y="1077"/>
                </a:lnTo>
                <a:lnTo>
                  <a:pt x="2230" y="1090"/>
                </a:lnTo>
                <a:lnTo>
                  <a:pt x="2005" y="1119"/>
                </a:lnTo>
                <a:lnTo>
                  <a:pt x="1947" y="1119"/>
                </a:lnTo>
                <a:lnTo>
                  <a:pt x="1893" y="1110"/>
                </a:lnTo>
                <a:lnTo>
                  <a:pt x="1835" y="1102"/>
                </a:lnTo>
                <a:lnTo>
                  <a:pt x="1797" y="1090"/>
                </a:lnTo>
                <a:lnTo>
                  <a:pt x="1768" y="1069"/>
                </a:lnTo>
                <a:lnTo>
                  <a:pt x="1743" y="1052"/>
                </a:lnTo>
                <a:lnTo>
                  <a:pt x="1718" y="1023"/>
                </a:lnTo>
                <a:lnTo>
                  <a:pt x="1702" y="994"/>
                </a:lnTo>
                <a:lnTo>
                  <a:pt x="1689" y="957"/>
                </a:lnTo>
                <a:lnTo>
                  <a:pt x="1685" y="915"/>
                </a:lnTo>
                <a:lnTo>
                  <a:pt x="1689" y="869"/>
                </a:lnTo>
                <a:lnTo>
                  <a:pt x="1697" y="840"/>
                </a:lnTo>
                <a:lnTo>
                  <a:pt x="1702" y="803"/>
                </a:lnTo>
                <a:lnTo>
                  <a:pt x="1697" y="774"/>
                </a:lnTo>
                <a:lnTo>
                  <a:pt x="1689" y="736"/>
                </a:lnTo>
                <a:lnTo>
                  <a:pt x="1668" y="707"/>
                </a:lnTo>
                <a:lnTo>
                  <a:pt x="1648" y="695"/>
                </a:lnTo>
                <a:lnTo>
                  <a:pt x="1627" y="690"/>
                </a:lnTo>
                <a:lnTo>
                  <a:pt x="1593" y="690"/>
                </a:lnTo>
                <a:lnTo>
                  <a:pt x="1560" y="690"/>
                </a:lnTo>
                <a:lnTo>
                  <a:pt x="1544" y="690"/>
                </a:lnTo>
                <a:lnTo>
                  <a:pt x="1502" y="682"/>
                </a:lnTo>
                <a:lnTo>
                  <a:pt x="1481" y="678"/>
                </a:lnTo>
                <a:lnTo>
                  <a:pt x="1460" y="665"/>
                </a:lnTo>
                <a:lnTo>
                  <a:pt x="1448" y="649"/>
                </a:lnTo>
                <a:lnTo>
                  <a:pt x="1435" y="624"/>
                </a:lnTo>
                <a:lnTo>
                  <a:pt x="1423" y="620"/>
                </a:lnTo>
                <a:lnTo>
                  <a:pt x="1385" y="607"/>
                </a:lnTo>
                <a:lnTo>
                  <a:pt x="1344" y="599"/>
                </a:lnTo>
                <a:lnTo>
                  <a:pt x="1323" y="607"/>
                </a:lnTo>
                <a:lnTo>
                  <a:pt x="1298" y="611"/>
                </a:lnTo>
                <a:lnTo>
                  <a:pt x="1294" y="620"/>
                </a:lnTo>
                <a:lnTo>
                  <a:pt x="1281" y="624"/>
                </a:lnTo>
                <a:lnTo>
                  <a:pt x="1252" y="632"/>
                </a:lnTo>
                <a:lnTo>
                  <a:pt x="1190" y="620"/>
                </a:lnTo>
                <a:lnTo>
                  <a:pt x="1161" y="599"/>
                </a:lnTo>
                <a:lnTo>
                  <a:pt x="1090" y="566"/>
                </a:lnTo>
                <a:lnTo>
                  <a:pt x="1044" y="553"/>
                </a:lnTo>
                <a:lnTo>
                  <a:pt x="1003" y="553"/>
                </a:lnTo>
                <a:lnTo>
                  <a:pt x="961" y="557"/>
                </a:lnTo>
                <a:lnTo>
                  <a:pt x="940" y="566"/>
                </a:lnTo>
                <a:lnTo>
                  <a:pt x="928" y="578"/>
                </a:lnTo>
                <a:lnTo>
                  <a:pt x="911" y="595"/>
                </a:lnTo>
                <a:lnTo>
                  <a:pt x="878" y="632"/>
                </a:lnTo>
                <a:lnTo>
                  <a:pt x="865" y="653"/>
                </a:lnTo>
                <a:lnTo>
                  <a:pt x="845" y="678"/>
                </a:lnTo>
                <a:lnTo>
                  <a:pt x="840" y="703"/>
                </a:lnTo>
                <a:lnTo>
                  <a:pt x="845" y="724"/>
                </a:lnTo>
                <a:lnTo>
                  <a:pt x="853" y="749"/>
                </a:lnTo>
                <a:lnTo>
                  <a:pt x="853" y="811"/>
                </a:lnTo>
                <a:lnTo>
                  <a:pt x="853" y="844"/>
                </a:lnTo>
                <a:lnTo>
                  <a:pt x="840" y="882"/>
                </a:lnTo>
                <a:lnTo>
                  <a:pt x="828" y="911"/>
                </a:lnTo>
                <a:lnTo>
                  <a:pt x="803" y="936"/>
                </a:lnTo>
                <a:lnTo>
                  <a:pt x="728" y="982"/>
                </a:lnTo>
                <a:lnTo>
                  <a:pt x="649" y="1019"/>
                </a:lnTo>
                <a:lnTo>
                  <a:pt x="608" y="1027"/>
                </a:lnTo>
                <a:lnTo>
                  <a:pt x="562" y="1040"/>
                </a:lnTo>
                <a:lnTo>
                  <a:pt x="508" y="1048"/>
                </a:lnTo>
                <a:lnTo>
                  <a:pt x="458" y="1048"/>
                </a:lnTo>
                <a:lnTo>
                  <a:pt x="412" y="1036"/>
                </a:lnTo>
                <a:lnTo>
                  <a:pt x="366" y="1011"/>
                </a:lnTo>
                <a:lnTo>
                  <a:pt x="325" y="982"/>
                </a:lnTo>
                <a:lnTo>
                  <a:pt x="287" y="936"/>
                </a:lnTo>
                <a:lnTo>
                  <a:pt x="258" y="869"/>
                </a:lnTo>
                <a:lnTo>
                  <a:pt x="233" y="786"/>
                </a:lnTo>
                <a:lnTo>
                  <a:pt x="229" y="761"/>
                </a:lnTo>
                <a:lnTo>
                  <a:pt x="221" y="707"/>
                </a:lnTo>
                <a:lnTo>
                  <a:pt x="229" y="674"/>
                </a:lnTo>
                <a:lnTo>
                  <a:pt x="241" y="636"/>
                </a:lnTo>
                <a:lnTo>
                  <a:pt x="258" y="599"/>
                </a:lnTo>
                <a:lnTo>
                  <a:pt x="287" y="570"/>
                </a:lnTo>
                <a:lnTo>
                  <a:pt x="300" y="553"/>
                </a:lnTo>
                <a:lnTo>
                  <a:pt x="316" y="512"/>
                </a:lnTo>
                <a:lnTo>
                  <a:pt x="316" y="487"/>
                </a:lnTo>
                <a:lnTo>
                  <a:pt x="304" y="470"/>
                </a:lnTo>
                <a:lnTo>
                  <a:pt x="287" y="453"/>
                </a:lnTo>
                <a:lnTo>
                  <a:pt x="246" y="441"/>
                </a:lnTo>
                <a:lnTo>
                  <a:pt x="208" y="416"/>
                </a:lnTo>
                <a:lnTo>
                  <a:pt x="179" y="403"/>
                </a:lnTo>
                <a:lnTo>
                  <a:pt x="146" y="370"/>
                </a:lnTo>
                <a:lnTo>
                  <a:pt x="117" y="333"/>
                </a:lnTo>
                <a:lnTo>
                  <a:pt x="108" y="308"/>
                </a:lnTo>
                <a:lnTo>
                  <a:pt x="104" y="287"/>
                </a:lnTo>
                <a:lnTo>
                  <a:pt x="108" y="262"/>
                </a:lnTo>
                <a:lnTo>
                  <a:pt x="117" y="233"/>
                </a:lnTo>
                <a:lnTo>
                  <a:pt x="133" y="208"/>
                </a:lnTo>
                <a:lnTo>
                  <a:pt x="158" y="179"/>
                </a:lnTo>
                <a:lnTo>
                  <a:pt x="162" y="166"/>
                </a:lnTo>
                <a:lnTo>
                  <a:pt x="162" y="154"/>
                </a:lnTo>
                <a:lnTo>
                  <a:pt x="158" y="141"/>
                </a:lnTo>
                <a:lnTo>
                  <a:pt x="150" y="125"/>
                </a:lnTo>
                <a:lnTo>
                  <a:pt x="133" y="112"/>
                </a:lnTo>
                <a:lnTo>
                  <a:pt x="104" y="100"/>
                </a:lnTo>
                <a:lnTo>
                  <a:pt x="54" y="96"/>
                </a:lnTo>
                <a:lnTo>
                  <a:pt x="42" y="83"/>
                </a:lnTo>
                <a:lnTo>
                  <a:pt x="13" y="58"/>
                </a:lnTo>
                <a:lnTo>
                  <a:pt x="8" y="46"/>
                </a:lnTo>
                <a:lnTo>
                  <a:pt x="0" y="29"/>
                </a:lnTo>
                <a:lnTo>
                  <a:pt x="13" y="17"/>
                </a:lnTo>
                <a:lnTo>
                  <a:pt x="33" y="4"/>
                </a:lnTo>
                <a:lnTo>
                  <a:pt x="179" y="0"/>
                </a:lnTo>
                <a:close/>
              </a:path>
            </a:pathLst>
          </a:custGeom>
          <a:solidFill>
            <a:schemeClr val="bg2">
              <a:lumMod val="20000"/>
              <a:lumOff val="80000"/>
              <a:alpha val="2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8" name="正方形/長方形 17"/>
          <p:cNvSpPr>
            <a:spLocks noGrp="1"/>
          </p:cNvSpPr>
          <p:nvPr>
            <p:ph type="body" idx="1"/>
          </p:nvPr>
        </p:nvSpPr>
        <p:spPr>
          <a:xfrm>
            <a:off x="466696" y="1857370"/>
            <a:ext cx="8248708" cy="4500589"/>
          </a:xfrm>
          <a:prstGeom prst="rect">
            <a:avLst/>
          </a:prstGeom>
        </p:spPr>
        <p:txBody>
          <a:bodyPr vert="horz" rtlCol="0">
            <a:normAutofit/>
          </a:bodyPr>
          <a:lstStyle/>
          <a:p>
            <a:pPr lvl="0"/>
            <a:r>
              <a:rPr kumimoji="1" lang="ja-JP" altLang="en-US" dirty="0" smtClean="0"/>
              <a:t>マスタ テキストの書式設定</a:t>
            </a:r>
            <a:endParaRPr lang="ja-JP" dirty="0"/>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p>
          <a:p>
            <a:pPr lvl="5"/>
            <a:r>
              <a:rPr kumimoji="1" lang="ja-JP" altLang="en-US" dirty="0" smtClean="0"/>
              <a:t>第</a:t>
            </a:r>
            <a:r>
              <a:rPr kumimoji="1" lang="en-US" altLang="ja-JP" dirty="0" smtClean="0"/>
              <a:t>6</a:t>
            </a:r>
            <a:r>
              <a:rPr kumimoji="1" lang="ja-JP" altLang="en-US" dirty="0" smtClean="0"/>
              <a:t>レベル</a:t>
            </a:r>
          </a:p>
          <a:p>
            <a:pPr lvl="6"/>
            <a:r>
              <a:rPr kumimoji="1" lang="ja-JP" altLang="en-US" dirty="0" smtClean="0"/>
              <a:t>第</a:t>
            </a:r>
            <a:r>
              <a:rPr kumimoji="1" lang="en-US" altLang="ja-JP" dirty="0" smtClean="0"/>
              <a:t>7</a:t>
            </a:r>
            <a:r>
              <a:rPr kumimoji="1" lang="ja-JP" altLang="en-US" dirty="0" smtClean="0"/>
              <a:t>レベル</a:t>
            </a:r>
          </a:p>
          <a:p>
            <a:pPr lvl="7"/>
            <a:r>
              <a:rPr kumimoji="1" lang="ja-JP" altLang="en-US" dirty="0" smtClean="0"/>
              <a:t>第</a:t>
            </a:r>
            <a:r>
              <a:rPr kumimoji="1" lang="en-US" altLang="ja-JP" dirty="0" smtClean="0"/>
              <a:t>8</a:t>
            </a:r>
            <a:r>
              <a:rPr kumimoji="1" lang="ja-JP" altLang="en-US" dirty="0" smtClean="0"/>
              <a:t>レベル</a:t>
            </a:r>
          </a:p>
          <a:p>
            <a:pPr lvl="8"/>
            <a:r>
              <a:rPr kumimoji="1" lang="ja-JP" altLang="en-US" dirty="0" smtClean="0"/>
              <a:t>第</a:t>
            </a:r>
            <a:r>
              <a:rPr kumimoji="1" lang="en-US" altLang="ja-JP" dirty="0" smtClean="0"/>
              <a:t>9</a:t>
            </a:r>
            <a:r>
              <a:rPr kumimoji="1" lang="ja-JP" altLang="en-US" dirty="0" smtClean="0"/>
              <a:t>レベル</a:t>
            </a:r>
          </a:p>
        </p:txBody>
      </p:sp>
      <p:sp>
        <p:nvSpPr>
          <p:cNvPr id="29" name="正方形/長方形 28"/>
          <p:cNvSpPr>
            <a:spLocks noGrp="1"/>
          </p:cNvSpPr>
          <p:nvPr>
            <p:ph type="dt" sz="half" idx="2"/>
          </p:nvPr>
        </p:nvSpPr>
        <p:spPr>
          <a:xfrm>
            <a:off x="4471958" y="6492899"/>
            <a:ext cx="1528802" cy="365125"/>
          </a:xfrm>
          <a:prstGeom prst="rect">
            <a:avLst/>
          </a:prstGeom>
        </p:spPr>
        <p:txBody>
          <a:bodyPr vert="horz" rtlCol="0" anchor="ctr"/>
          <a:lstStyle>
            <a:lvl1pPr algn="l">
              <a:defRPr sz="1200">
                <a:solidFill>
                  <a:srgbClr val="000000"/>
                </a:solidFill>
              </a:defRPr>
            </a:lvl1pPr>
          </a:lstStyle>
          <a:p>
            <a:fld id="{E779F719-5D29-49C3-BD76-81203336E7B0}" type="datetimeFigureOut">
              <a:rPr lang="pt-BR" smtClean="0"/>
              <a:t>11/02/2016</a:t>
            </a:fld>
            <a:endParaRPr lang="pt-BR"/>
          </a:p>
        </p:txBody>
      </p:sp>
      <p:sp>
        <p:nvSpPr>
          <p:cNvPr id="4" name="正方形/長方形 3"/>
          <p:cNvSpPr>
            <a:spLocks noGrp="1"/>
          </p:cNvSpPr>
          <p:nvPr>
            <p:ph type="ftr" sz="quarter" idx="3"/>
          </p:nvPr>
        </p:nvSpPr>
        <p:spPr>
          <a:xfrm>
            <a:off x="6048632" y="6492899"/>
            <a:ext cx="2395534" cy="365125"/>
          </a:xfrm>
          <a:prstGeom prst="rect">
            <a:avLst/>
          </a:prstGeom>
        </p:spPr>
        <p:txBody>
          <a:bodyPr vert="horz" rtlCol="0" anchor="ctr"/>
          <a:lstStyle>
            <a:lvl1pPr algn="ctr">
              <a:defRPr sz="1200">
                <a:solidFill>
                  <a:srgbClr val="000000"/>
                </a:solidFill>
              </a:defRPr>
            </a:lvl1pPr>
          </a:lstStyle>
          <a:p>
            <a:endParaRPr lang="pt-BR"/>
          </a:p>
        </p:txBody>
      </p:sp>
      <p:sp>
        <p:nvSpPr>
          <p:cNvPr id="10" name="正方形/長方形 9"/>
          <p:cNvSpPr>
            <a:spLocks noGrp="1"/>
          </p:cNvSpPr>
          <p:nvPr>
            <p:ph type="sldNum" sz="quarter" idx="4"/>
          </p:nvPr>
        </p:nvSpPr>
        <p:spPr>
          <a:xfrm>
            <a:off x="8501090" y="6492900"/>
            <a:ext cx="642942" cy="365125"/>
          </a:xfrm>
          <a:prstGeom prst="rect">
            <a:avLst/>
          </a:prstGeom>
        </p:spPr>
        <p:txBody>
          <a:bodyPr vert="horz" rtlCol="0" anchor="ctr"/>
          <a:lstStyle>
            <a:lvl1pPr algn="r">
              <a:defRPr sz="1200">
                <a:solidFill>
                  <a:srgbClr val="000000"/>
                </a:solidFill>
              </a:defRPr>
            </a:lvl1pPr>
          </a:lstStyle>
          <a:p>
            <a:fld id="{A54A389D-A95B-4D7C-AC90-EF883CEC53F4}" type="slidenum">
              <a:rPr lang="pt-BR" smtClean="0"/>
              <a:t>‹nº›</a:t>
            </a:fld>
            <a:endParaRPr lang="pt-BR"/>
          </a:p>
        </p:txBody>
      </p:sp>
      <p:sp>
        <p:nvSpPr>
          <p:cNvPr id="186" name="正方形/長方形 185"/>
          <p:cNvSpPr>
            <a:spLocks noChangeArrowheads="1"/>
          </p:cNvSpPr>
          <p:nvPr/>
        </p:nvSpPr>
        <p:spPr bwMode="auto">
          <a:xfrm>
            <a:off x="8469297" y="5716564"/>
            <a:ext cx="0" cy="369332"/>
          </a:xfrm>
          <a:prstGeom prst="rect">
            <a:avLst/>
          </a:prstGeom>
          <a:solidFill>
            <a:srgbClr val="FFFFFF">
              <a:alpha val="25098"/>
            </a:srgbClr>
          </a:solidFill>
          <a:ln w="9525" cap="flat" cmpd="sng" algn="ctr">
            <a:noFill/>
            <a:prstDash val="solid"/>
            <a:miter lim="800000"/>
            <a:headEnd type="none" w="med" len="med"/>
            <a:tailEnd type="none" w="med" len="med"/>
          </a:ln>
          <a:effectLst/>
        </p:spPr>
        <p:txBody>
          <a:bodyPr vert="horz" wrap="square" lIns="0" tIns="0" rIns="0" bIns="0" anchor="t" compatLnSpc="1">
            <a:spAutoFit/>
          </a:bodyPr>
          <a:lstStyle/>
          <a:p>
            <a:pPr algn="l" fontAlgn="base">
              <a:spcBef>
                <a:spcPct val="0"/>
              </a:spcBef>
              <a:spcAft>
                <a:spcPct val="0"/>
              </a:spcAft>
            </a:pPr>
            <a:endParaRPr kumimoji="1" lang="ja-JP" altLang="ja-JP" sz="2400">
              <a:solidFill>
                <a:schemeClr val="tx1">
                  <a:alpha val="100000"/>
                </a:schemeClr>
              </a:solidFill>
              <a:latin typeface="Arial"/>
              <a:ea typeface="ＭＳ Ｐゴシック"/>
            </a:endParaRPr>
          </a:p>
        </p:txBody>
      </p:sp>
      <p:sp>
        <p:nvSpPr>
          <p:cNvPr id="22" name="正方形/長方形 21"/>
          <p:cNvSpPr>
            <a:spLocks noGrp="1"/>
          </p:cNvSpPr>
          <p:nvPr>
            <p:ph type="title"/>
          </p:nvPr>
        </p:nvSpPr>
        <p:spPr>
          <a:xfrm>
            <a:off x="457200" y="642918"/>
            <a:ext cx="8229600" cy="1143000"/>
          </a:xfrm>
          <a:prstGeom prst="rect">
            <a:avLst/>
          </a:prstGeom>
        </p:spPr>
        <p:txBody>
          <a:bodyPr vert="horz" rtlCol="0" anchor="ctr">
            <a:normAutofit/>
          </a:bodyPr>
          <a:lstStyle/>
          <a:p>
            <a:r>
              <a:rPr kumimoji="1" lang="ja-JP" altLang="en-US" dirty="0" smtClean="0"/>
              <a:t>マスタ タイトルの書式設定</a:t>
            </a:r>
            <a:endParaRPr kumimoji="1" lang="ja-JP" altLang="en-US" dirty="0"/>
          </a:p>
        </p:txBody>
      </p:sp>
      <p:grpSp>
        <p:nvGrpSpPr>
          <p:cNvPr id="2" name="グループ化 11"/>
          <p:cNvGrpSpPr>
            <a:grpSpLocks/>
          </p:cNvGrpSpPr>
          <p:nvPr/>
        </p:nvGrpSpPr>
        <p:grpSpPr bwMode="auto">
          <a:xfrm>
            <a:off x="4000496" y="0"/>
            <a:ext cx="5143504" cy="2000240"/>
            <a:chOff x="2168" y="0"/>
            <a:chExt cx="3576" cy="1384"/>
          </a:xfrm>
        </p:grpSpPr>
        <p:sp>
          <p:nvSpPr>
            <p:cNvPr id="13" name="図形 12"/>
            <p:cNvSpPr>
              <a:spLocks/>
            </p:cNvSpPr>
            <p:nvPr/>
          </p:nvSpPr>
          <p:spPr bwMode="auto">
            <a:xfrm>
              <a:off x="5420" y="1044"/>
              <a:ext cx="324" cy="272"/>
            </a:xfrm>
            <a:custGeom>
              <a:avLst/>
              <a:gdLst/>
              <a:ahLst/>
              <a:cxnLst>
                <a:cxn ang="0">
                  <a:pos x="12" y="112"/>
                </a:cxn>
                <a:cxn ang="0">
                  <a:pos x="0" y="124"/>
                </a:cxn>
                <a:cxn ang="0">
                  <a:pos x="0" y="148"/>
                </a:cxn>
                <a:cxn ang="0">
                  <a:pos x="0" y="152"/>
                </a:cxn>
                <a:cxn ang="0">
                  <a:pos x="4" y="164"/>
                </a:cxn>
                <a:cxn ang="0">
                  <a:pos x="16" y="176"/>
                </a:cxn>
                <a:cxn ang="0">
                  <a:pos x="52" y="200"/>
                </a:cxn>
                <a:cxn ang="0">
                  <a:pos x="104" y="224"/>
                </a:cxn>
                <a:cxn ang="0">
                  <a:pos x="156" y="244"/>
                </a:cxn>
                <a:cxn ang="0">
                  <a:pos x="260" y="260"/>
                </a:cxn>
                <a:cxn ang="0">
                  <a:pos x="308" y="268"/>
                </a:cxn>
                <a:cxn ang="0">
                  <a:pos x="324" y="272"/>
                </a:cxn>
                <a:cxn ang="0">
                  <a:pos x="324" y="268"/>
                </a:cxn>
                <a:cxn ang="0">
                  <a:pos x="308" y="268"/>
                </a:cxn>
                <a:cxn ang="0">
                  <a:pos x="264" y="256"/>
                </a:cxn>
                <a:cxn ang="0">
                  <a:pos x="164" y="236"/>
                </a:cxn>
                <a:cxn ang="0">
                  <a:pos x="108" y="220"/>
                </a:cxn>
                <a:cxn ang="0">
                  <a:pos x="60" y="200"/>
                </a:cxn>
                <a:cxn ang="0">
                  <a:pos x="24" y="176"/>
                </a:cxn>
                <a:cxn ang="0">
                  <a:pos x="12" y="164"/>
                </a:cxn>
                <a:cxn ang="0">
                  <a:pos x="0" y="148"/>
                </a:cxn>
                <a:cxn ang="0">
                  <a:pos x="4" y="124"/>
                </a:cxn>
                <a:cxn ang="0">
                  <a:pos x="16" y="112"/>
                </a:cxn>
                <a:cxn ang="0">
                  <a:pos x="36" y="92"/>
                </a:cxn>
                <a:cxn ang="0">
                  <a:pos x="64" y="76"/>
                </a:cxn>
                <a:cxn ang="0">
                  <a:pos x="140" y="44"/>
                </a:cxn>
                <a:cxn ang="0">
                  <a:pos x="228" y="20"/>
                </a:cxn>
                <a:cxn ang="0">
                  <a:pos x="324" y="0"/>
                </a:cxn>
                <a:cxn ang="0">
                  <a:pos x="236" y="12"/>
                </a:cxn>
                <a:cxn ang="0">
                  <a:pos x="140" y="36"/>
                </a:cxn>
                <a:cxn ang="0">
                  <a:pos x="64" y="76"/>
                </a:cxn>
                <a:cxn ang="0">
                  <a:pos x="36" y="92"/>
                </a:cxn>
                <a:cxn ang="0">
                  <a:pos x="16" y="112"/>
                </a:cxn>
              </a:cxnLst>
              <a:rect l="0" t="0" r="0" b="0"/>
              <a:pathLst>
                <a:path w="324" h="272">
                  <a:moveTo>
                    <a:pt x="12" y="112"/>
                  </a:moveTo>
                  <a:lnTo>
                    <a:pt x="0" y="124"/>
                  </a:lnTo>
                  <a:lnTo>
                    <a:pt x="0" y="148"/>
                  </a:lnTo>
                  <a:lnTo>
                    <a:pt x="0" y="152"/>
                  </a:lnTo>
                  <a:lnTo>
                    <a:pt x="4" y="164"/>
                  </a:lnTo>
                  <a:lnTo>
                    <a:pt x="16" y="176"/>
                  </a:lnTo>
                  <a:lnTo>
                    <a:pt x="52" y="200"/>
                  </a:lnTo>
                  <a:lnTo>
                    <a:pt x="104" y="224"/>
                  </a:lnTo>
                  <a:lnTo>
                    <a:pt x="156" y="244"/>
                  </a:lnTo>
                  <a:lnTo>
                    <a:pt x="260" y="260"/>
                  </a:lnTo>
                  <a:lnTo>
                    <a:pt x="308" y="268"/>
                  </a:lnTo>
                  <a:lnTo>
                    <a:pt x="324" y="272"/>
                  </a:lnTo>
                  <a:lnTo>
                    <a:pt x="324" y="268"/>
                  </a:lnTo>
                  <a:lnTo>
                    <a:pt x="308" y="268"/>
                  </a:lnTo>
                  <a:lnTo>
                    <a:pt x="264" y="256"/>
                  </a:lnTo>
                  <a:lnTo>
                    <a:pt x="164" y="236"/>
                  </a:lnTo>
                  <a:lnTo>
                    <a:pt x="108" y="220"/>
                  </a:lnTo>
                  <a:lnTo>
                    <a:pt x="60" y="200"/>
                  </a:lnTo>
                  <a:lnTo>
                    <a:pt x="24" y="176"/>
                  </a:lnTo>
                  <a:lnTo>
                    <a:pt x="12" y="164"/>
                  </a:lnTo>
                  <a:lnTo>
                    <a:pt x="0" y="148"/>
                  </a:lnTo>
                  <a:lnTo>
                    <a:pt x="4" y="124"/>
                  </a:lnTo>
                  <a:lnTo>
                    <a:pt x="16" y="112"/>
                  </a:lnTo>
                  <a:lnTo>
                    <a:pt x="36" y="92"/>
                  </a:lnTo>
                  <a:lnTo>
                    <a:pt x="64" y="76"/>
                  </a:lnTo>
                  <a:lnTo>
                    <a:pt x="140" y="44"/>
                  </a:lnTo>
                  <a:lnTo>
                    <a:pt x="228" y="20"/>
                  </a:lnTo>
                  <a:lnTo>
                    <a:pt x="324" y="0"/>
                  </a:lnTo>
                  <a:lnTo>
                    <a:pt x="236" y="12"/>
                  </a:lnTo>
                  <a:lnTo>
                    <a:pt x="140" y="36"/>
                  </a:lnTo>
                  <a:lnTo>
                    <a:pt x="64" y="76"/>
                  </a:lnTo>
                  <a:lnTo>
                    <a:pt x="36" y="92"/>
                  </a:lnTo>
                  <a:lnTo>
                    <a:pt x="16" y="112"/>
                  </a:lnTo>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 name="図形 13"/>
            <p:cNvSpPr>
              <a:spLocks/>
            </p:cNvSpPr>
            <p:nvPr/>
          </p:nvSpPr>
          <p:spPr bwMode="auto">
            <a:xfrm>
              <a:off x="2328" y="0"/>
              <a:ext cx="296" cy="24"/>
            </a:xfrm>
            <a:custGeom>
              <a:avLst/>
              <a:gdLst/>
              <a:ahLst/>
              <a:cxnLst>
                <a:cxn ang="0">
                  <a:pos x="56" y="8"/>
                </a:cxn>
                <a:cxn ang="0">
                  <a:pos x="124" y="12"/>
                </a:cxn>
                <a:cxn ang="0">
                  <a:pos x="124" y="8"/>
                </a:cxn>
                <a:cxn ang="0">
                  <a:pos x="184" y="12"/>
                </a:cxn>
                <a:cxn ang="0">
                  <a:pos x="296" y="24"/>
                </a:cxn>
                <a:cxn ang="0">
                  <a:pos x="256" y="20"/>
                </a:cxn>
                <a:cxn ang="0">
                  <a:pos x="160" y="0"/>
                </a:cxn>
                <a:cxn ang="0">
                  <a:pos x="136" y="0"/>
                </a:cxn>
                <a:cxn ang="0">
                  <a:pos x="164" y="8"/>
                </a:cxn>
                <a:cxn ang="0">
                  <a:pos x="104" y="0"/>
                </a:cxn>
                <a:cxn ang="0">
                  <a:pos x="72" y="0"/>
                </a:cxn>
                <a:cxn ang="0">
                  <a:pos x="100" y="8"/>
                </a:cxn>
                <a:cxn ang="0">
                  <a:pos x="60" y="0"/>
                </a:cxn>
                <a:cxn ang="0">
                  <a:pos x="0" y="0"/>
                </a:cxn>
                <a:cxn ang="0">
                  <a:pos x="56" y="8"/>
                </a:cxn>
              </a:cxnLst>
              <a:rect l="0" t="0" r="0" b="0"/>
              <a:pathLst>
                <a:path w="296" h="24">
                  <a:moveTo>
                    <a:pt x="56" y="8"/>
                  </a:moveTo>
                  <a:lnTo>
                    <a:pt x="124" y="12"/>
                  </a:lnTo>
                  <a:lnTo>
                    <a:pt x="124" y="8"/>
                  </a:lnTo>
                  <a:lnTo>
                    <a:pt x="184" y="12"/>
                  </a:lnTo>
                  <a:lnTo>
                    <a:pt x="296" y="24"/>
                  </a:lnTo>
                  <a:lnTo>
                    <a:pt x="256" y="20"/>
                  </a:lnTo>
                  <a:lnTo>
                    <a:pt x="160" y="0"/>
                  </a:lnTo>
                  <a:lnTo>
                    <a:pt x="136" y="0"/>
                  </a:lnTo>
                  <a:lnTo>
                    <a:pt x="164" y="8"/>
                  </a:lnTo>
                  <a:lnTo>
                    <a:pt x="104" y="0"/>
                  </a:lnTo>
                  <a:lnTo>
                    <a:pt x="72" y="0"/>
                  </a:lnTo>
                  <a:lnTo>
                    <a:pt x="100" y="8"/>
                  </a:lnTo>
                  <a:lnTo>
                    <a:pt x="60" y="0"/>
                  </a:lnTo>
                  <a:lnTo>
                    <a:pt x="0" y="0"/>
                  </a:lnTo>
                  <a:lnTo>
                    <a:pt x="5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 name="図形 14"/>
            <p:cNvSpPr>
              <a:spLocks/>
            </p:cNvSpPr>
            <p:nvPr/>
          </p:nvSpPr>
          <p:spPr bwMode="auto">
            <a:xfrm>
              <a:off x="2884" y="0"/>
              <a:ext cx="352" cy="168"/>
            </a:xfrm>
            <a:custGeom>
              <a:avLst/>
              <a:gdLst/>
              <a:ahLst/>
              <a:cxnLst>
                <a:cxn ang="0">
                  <a:pos x="176" y="132"/>
                </a:cxn>
                <a:cxn ang="0">
                  <a:pos x="316" y="164"/>
                </a:cxn>
                <a:cxn ang="0">
                  <a:pos x="316" y="156"/>
                </a:cxn>
                <a:cxn ang="0">
                  <a:pos x="352" y="168"/>
                </a:cxn>
                <a:cxn ang="0">
                  <a:pos x="352" y="164"/>
                </a:cxn>
                <a:cxn ang="0">
                  <a:pos x="312" y="152"/>
                </a:cxn>
                <a:cxn ang="0">
                  <a:pos x="220" y="128"/>
                </a:cxn>
                <a:cxn ang="0">
                  <a:pos x="172" y="108"/>
                </a:cxn>
                <a:cxn ang="0">
                  <a:pos x="128" y="84"/>
                </a:cxn>
                <a:cxn ang="0">
                  <a:pos x="92" y="56"/>
                </a:cxn>
                <a:cxn ang="0">
                  <a:pos x="80" y="36"/>
                </a:cxn>
                <a:cxn ang="0">
                  <a:pos x="76" y="20"/>
                </a:cxn>
                <a:cxn ang="0">
                  <a:pos x="80" y="0"/>
                </a:cxn>
                <a:cxn ang="0">
                  <a:pos x="76" y="0"/>
                </a:cxn>
                <a:cxn ang="0">
                  <a:pos x="68" y="20"/>
                </a:cxn>
                <a:cxn ang="0">
                  <a:pos x="80" y="44"/>
                </a:cxn>
                <a:cxn ang="0">
                  <a:pos x="92" y="60"/>
                </a:cxn>
                <a:cxn ang="0">
                  <a:pos x="128" y="92"/>
                </a:cxn>
                <a:cxn ang="0">
                  <a:pos x="176" y="120"/>
                </a:cxn>
                <a:cxn ang="0">
                  <a:pos x="236" y="140"/>
                </a:cxn>
                <a:cxn ang="0">
                  <a:pos x="176" y="128"/>
                </a:cxn>
                <a:cxn ang="0">
                  <a:pos x="104" y="104"/>
                </a:cxn>
                <a:cxn ang="0">
                  <a:pos x="52" y="84"/>
                </a:cxn>
                <a:cxn ang="0">
                  <a:pos x="20" y="60"/>
                </a:cxn>
                <a:cxn ang="0">
                  <a:pos x="8" y="44"/>
                </a:cxn>
                <a:cxn ang="0">
                  <a:pos x="0" y="24"/>
                </a:cxn>
                <a:cxn ang="0">
                  <a:pos x="8" y="20"/>
                </a:cxn>
                <a:cxn ang="0">
                  <a:pos x="12" y="0"/>
                </a:cxn>
                <a:cxn ang="0">
                  <a:pos x="8" y="0"/>
                </a:cxn>
                <a:cxn ang="0">
                  <a:pos x="0" y="12"/>
                </a:cxn>
                <a:cxn ang="0">
                  <a:pos x="0" y="24"/>
                </a:cxn>
                <a:cxn ang="0">
                  <a:pos x="0" y="44"/>
                </a:cxn>
                <a:cxn ang="0">
                  <a:pos x="12" y="60"/>
                </a:cxn>
                <a:cxn ang="0">
                  <a:pos x="52" y="84"/>
                </a:cxn>
                <a:cxn ang="0">
                  <a:pos x="100" y="108"/>
                </a:cxn>
                <a:cxn ang="0">
                  <a:pos x="176" y="132"/>
                </a:cxn>
              </a:cxnLst>
              <a:rect l="0" t="0" r="0" b="0"/>
              <a:pathLst>
                <a:path w="352" h="168">
                  <a:moveTo>
                    <a:pt x="176" y="132"/>
                  </a:moveTo>
                  <a:lnTo>
                    <a:pt x="316" y="164"/>
                  </a:lnTo>
                  <a:lnTo>
                    <a:pt x="316" y="156"/>
                  </a:lnTo>
                  <a:lnTo>
                    <a:pt x="352" y="168"/>
                  </a:lnTo>
                  <a:lnTo>
                    <a:pt x="352" y="164"/>
                  </a:lnTo>
                  <a:lnTo>
                    <a:pt x="312" y="152"/>
                  </a:lnTo>
                  <a:lnTo>
                    <a:pt x="220" y="128"/>
                  </a:lnTo>
                  <a:lnTo>
                    <a:pt x="172" y="108"/>
                  </a:lnTo>
                  <a:lnTo>
                    <a:pt x="128" y="84"/>
                  </a:lnTo>
                  <a:lnTo>
                    <a:pt x="92" y="56"/>
                  </a:lnTo>
                  <a:lnTo>
                    <a:pt x="80" y="36"/>
                  </a:lnTo>
                  <a:lnTo>
                    <a:pt x="76" y="20"/>
                  </a:lnTo>
                  <a:lnTo>
                    <a:pt x="80" y="0"/>
                  </a:lnTo>
                  <a:lnTo>
                    <a:pt x="76" y="0"/>
                  </a:lnTo>
                  <a:lnTo>
                    <a:pt x="68" y="20"/>
                  </a:lnTo>
                  <a:lnTo>
                    <a:pt x="80" y="44"/>
                  </a:lnTo>
                  <a:lnTo>
                    <a:pt x="92" y="60"/>
                  </a:lnTo>
                  <a:lnTo>
                    <a:pt x="128" y="92"/>
                  </a:lnTo>
                  <a:lnTo>
                    <a:pt x="176" y="120"/>
                  </a:lnTo>
                  <a:lnTo>
                    <a:pt x="236" y="140"/>
                  </a:lnTo>
                  <a:lnTo>
                    <a:pt x="176" y="128"/>
                  </a:lnTo>
                  <a:lnTo>
                    <a:pt x="104" y="104"/>
                  </a:lnTo>
                  <a:lnTo>
                    <a:pt x="52" y="84"/>
                  </a:lnTo>
                  <a:lnTo>
                    <a:pt x="20" y="60"/>
                  </a:lnTo>
                  <a:lnTo>
                    <a:pt x="8" y="44"/>
                  </a:lnTo>
                  <a:lnTo>
                    <a:pt x="0" y="24"/>
                  </a:lnTo>
                  <a:lnTo>
                    <a:pt x="8" y="20"/>
                  </a:lnTo>
                  <a:lnTo>
                    <a:pt x="12" y="0"/>
                  </a:lnTo>
                  <a:lnTo>
                    <a:pt x="8" y="0"/>
                  </a:lnTo>
                  <a:lnTo>
                    <a:pt x="0" y="12"/>
                  </a:lnTo>
                  <a:lnTo>
                    <a:pt x="0" y="24"/>
                  </a:lnTo>
                  <a:lnTo>
                    <a:pt x="0" y="44"/>
                  </a:lnTo>
                  <a:lnTo>
                    <a:pt x="12" y="60"/>
                  </a:lnTo>
                  <a:lnTo>
                    <a:pt x="52" y="84"/>
                  </a:lnTo>
                  <a:lnTo>
                    <a:pt x="100" y="108"/>
                  </a:lnTo>
                  <a:lnTo>
                    <a:pt x="176" y="1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5504" y="1076"/>
              <a:ext cx="240" cy="216"/>
            </a:xfrm>
            <a:custGeom>
              <a:avLst/>
              <a:gdLst/>
              <a:ahLst/>
              <a:cxnLst>
                <a:cxn ang="0">
                  <a:pos x="0" y="128"/>
                </a:cxn>
                <a:cxn ang="0">
                  <a:pos x="20" y="144"/>
                </a:cxn>
                <a:cxn ang="0">
                  <a:pos x="48" y="164"/>
                </a:cxn>
                <a:cxn ang="0">
                  <a:pos x="80" y="180"/>
                </a:cxn>
                <a:cxn ang="0">
                  <a:pos x="116" y="192"/>
                </a:cxn>
                <a:cxn ang="0">
                  <a:pos x="188" y="204"/>
                </a:cxn>
                <a:cxn ang="0">
                  <a:pos x="240" y="216"/>
                </a:cxn>
                <a:cxn ang="0">
                  <a:pos x="240" y="212"/>
                </a:cxn>
                <a:cxn ang="0">
                  <a:pos x="188" y="204"/>
                </a:cxn>
                <a:cxn ang="0">
                  <a:pos x="116" y="188"/>
                </a:cxn>
                <a:cxn ang="0">
                  <a:pos x="48" y="164"/>
                </a:cxn>
                <a:cxn ang="0">
                  <a:pos x="24" y="144"/>
                </a:cxn>
                <a:cxn ang="0">
                  <a:pos x="8" y="128"/>
                </a:cxn>
                <a:cxn ang="0">
                  <a:pos x="8" y="96"/>
                </a:cxn>
                <a:cxn ang="0">
                  <a:pos x="20" y="72"/>
                </a:cxn>
                <a:cxn ang="0">
                  <a:pos x="32" y="68"/>
                </a:cxn>
                <a:cxn ang="0">
                  <a:pos x="72" y="44"/>
                </a:cxn>
                <a:cxn ang="0">
                  <a:pos x="144" y="16"/>
                </a:cxn>
                <a:cxn ang="0">
                  <a:pos x="240" y="0"/>
                </a:cxn>
                <a:cxn ang="0">
                  <a:pos x="144" y="16"/>
                </a:cxn>
                <a:cxn ang="0">
                  <a:pos x="72" y="44"/>
                </a:cxn>
                <a:cxn ang="0">
                  <a:pos x="32" y="60"/>
                </a:cxn>
                <a:cxn ang="0">
                  <a:pos x="12" y="72"/>
                </a:cxn>
                <a:cxn ang="0">
                  <a:pos x="0" y="96"/>
                </a:cxn>
                <a:cxn ang="0">
                  <a:pos x="0" y="116"/>
                </a:cxn>
                <a:cxn ang="0">
                  <a:pos x="0" y="128"/>
                </a:cxn>
              </a:cxnLst>
              <a:rect l="0" t="0" r="0" b="0"/>
              <a:pathLst>
                <a:path w="240" h="216">
                  <a:moveTo>
                    <a:pt x="0" y="128"/>
                  </a:moveTo>
                  <a:lnTo>
                    <a:pt x="20" y="144"/>
                  </a:lnTo>
                  <a:lnTo>
                    <a:pt x="48" y="164"/>
                  </a:lnTo>
                  <a:lnTo>
                    <a:pt x="80" y="180"/>
                  </a:lnTo>
                  <a:lnTo>
                    <a:pt x="116" y="192"/>
                  </a:lnTo>
                  <a:lnTo>
                    <a:pt x="188" y="204"/>
                  </a:lnTo>
                  <a:lnTo>
                    <a:pt x="240" y="216"/>
                  </a:lnTo>
                  <a:lnTo>
                    <a:pt x="240" y="212"/>
                  </a:lnTo>
                  <a:lnTo>
                    <a:pt x="188" y="204"/>
                  </a:lnTo>
                  <a:lnTo>
                    <a:pt x="116" y="188"/>
                  </a:lnTo>
                  <a:lnTo>
                    <a:pt x="48" y="164"/>
                  </a:lnTo>
                  <a:lnTo>
                    <a:pt x="24" y="144"/>
                  </a:lnTo>
                  <a:lnTo>
                    <a:pt x="8" y="128"/>
                  </a:lnTo>
                  <a:lnTo>
                    <a:pt x="8" y="96"/>
                  </a:lnTo>
                  <a:lnTo>
                    <a:pt x="20" y="72"/>
                  </a:lnTo>
                  <a:lnTo>
                    <a:pt x="32" y="68"/>
                  </a:lnTo>
                  <a:lnTo>
                    <a:pt x="72" y="44"/>
                  </a:lnTo>
                  <a:lnTo>
                    <a:pt x="144" y="16"/>
                  </a:lnTo>
                  <a:lnTo>
                    <a:pt x="240" y="0"/>
                  </a:lnTo>
                  <a:lnTo>
                    <a:pt x="144" y="16"/>
                  </a:lnTo>
                  <a:lnTo>
                    <a:pt x="72" y="44"/>
                  </a:lnTo>
                  <a:lnTo>
                    <a:pt x="32" y="60"/>
                  </a:lnTo>
                  <a:lnTo>
                    <a:pt x="12" y="72"/>
                  </a:lnTo>
                  <a:lnTo>
                    <a:pt x="0" y="96"/>
                  </a:lnTo>
                  <a:lnTo>
                    <a:pt x="0" y="116"/>
                  </a:lnTo>
                  <a:lnTo>
                    <a:pt x="0" y="1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5740" y="1180"/>
              <a:ext cx="4" cy="36"/>
            </a:xfrm>
            <a:custGeom>
              <a:avLst/>
              <a:gdLst/>
              <a:ahLst/>
              <a:cxnLst>
                <a:cxn ang="0">
                  <a:pos x="4" y="36"/>
                </a:cxn>
                <a:cxn ang="0">
                  <a:pos x="4" y="24"/>
                </a:cxn>
                <a:cxn ang="0">
                  <a:pos x="4" y="12"/>
                </a:cxn>
                <a:cxn ang="0">
                  <a:pos x="4" y="0"/>
                </a:cxn>
                <a:cxn ang="0">
                  <a:pos x="0" y="4"/>
                </a:cxn>
                <a:cxn ang="0">
                  <a:pos x="0" y="24"/>
                </a:cxn>
                <a:cxn ang="0">
                  <a:pos x="4" y="36"/>
                </a:cxn>
              </a:cxnLst>
              <a:rect l="0" t="0" r="0" b="0"/>
              <a:pathLst>
                <a:path w="4" h="36">
                  <a:moveTo>
                    <a:pt x="4" y="36"/>
                  </a:moveTo>
                  <a:lnTo>
                    <a:pt x="4" y="24"/>
                  </a:lnTo>
                  <a:lnTo>
                    <a:pt x="4" y="12"/>
                  </a:lnTo>
                  <a:lnTo>
                    <a:pt x="4" y="0"/>
                  </a:lnTo>
                  <a:lnTo>
                    <a:pt x="0" y="4"/>
                  </a:lnTo>
                  <a:lnTo>
                    <a:pt x="0" y="24"/>
                  </a:lnTo>
                  <a:lnTo>
                    <a:pt x="4"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5720" y="1160"/>
              <a:ext cx="24" cy="68"/>
            </a:xfrm>
            <a:custGeom>
              <a:avLst/>
              <a:gdLst/>
              <a:ahLst/>
              <a:cxnLst>
                <a:cxn ang="0">
                  <a:pos x="8" y="24"/>
                </a:cxn>
                <a:cxn ang="0">
                  <a:pos x="0" y="44"/>
                </a:cxn>
                <a:cxn ang="0">
                  <a:pos x="8" y="56"/>
                </a:cxn>
                <a:cxn ang="0">
                  <a:pos x="24" y="68"/>
                </a:cxn>
                <a:cxn ang="0">
                  <a:pos x="24" y="60"/>
                </a:cxn>
                <a:cxn ang="0">
                  <a:pos x="12" y="48"/>
                </a:cxn>
                <a:cxn ang="0">
                  <a:pos x="8" y="44"/>
                </a:cxn>
                <a:cxn ang="0">
                  <a:pos x="8" y="24"/>
                </a:cxn>
                <a:cxn ang="0">
                  <a:pos x="12" y="20"/>
                </a:cxn>
                <a:cxn ang="0">
                  <a:pos x="24" y="8"/>
                </a:cxn>
                <a:cxn ang="0">
                  <a:pos x="24" y="0"/>
                </a:cxn>
                <a:cxn ang="0">
                  <a:pos x="8" y="20"/>
                </a:cxn>
                <a:cxn ang="0">
                  <a:pos x="8" y="24"/>
                </a:cxn>
              </a:cxnLst>
              <a:rect l="0" t="0" r="0" b="0"/>
              <a:pathLst>
                <a:path w="24" h="68">
                  <a:moveTo>
                    <a:pt x="8" y="24"/>
                  </a:moveTo>
                  <a:lnTo>
                    <a:pt x="0" y="44"/>
                  </a:lnTo>
                  <a:lnTo>
                    <a:pt x="8" y="56"/>
                  </a:lnTo>
                  <a:lnTo>
                    <a:pt x="24" y="68"/>
                  </a:lnTo>
                  <a:lnTo>
                    <a:pt x="24" y="60"/>
                  </a:lnTo>
                  <a:lnTo>
                    <a:pt x="12" y="48"/>
                  </a:lnTo>
                  <a:lnTo>
                    <a:pt x="8" y="44"/>
                  </a:lnTo>
                  <a:lnTo>
                    <a:pt x="8" y="24"/>
                  </a:lnTo>
                  <a:lnTo>
                    <a:pt x="12" y="20"/>
                  </a:lnTo>
                  <a:lnTo>
                    <a:pt x="24" y="8"/>
                  </a:lnTo>
                  <a:lnTo>
                    <a:pt x="24" y="0"/>
                  </a:lnTo>
                  <a:lnTo>
                    <a:pt x="8" y="20"/>
                  </a:lnTo>
                  <a:lnTo>
                    <a:pt x="8" y="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5656" y="1120"/>
              <a:ext cx="88" cy="132"/>
            </a:xfrm>
            <a:custGeom>
              <a:avLst/>
              <a:gdLst/>
              <a:ahLst/>
              <a:cxnLst>
                <a:cxn ang="0">
                  <a:pos x="0" y="72"/>
                </a:cxn>
                <a:cxn ang="0">
                  <a:pos x="12" y="96"/>
                </a:cxn>
                <a:cxn ang="0">
                  <a:pos x="28" y="112"/>
                </a:cxn>
                <a:cxn ang="0">
                  <a:pos x="60" y="124"/>
                </a:cxn>
                <a:cxn ang="0">
                  <a:pos x="88" y="132"/>
                </a:cxn>
                <a:cxn ang="0">
                  <a:pos x="60" y="120"/>
                </a:cxn>
                <a:cxn ang="0">
                  <a:pos x="36" y="108"/>
                </a:cxn>
                <a:cxn ang="0">
                  <a:pos x="16" y="88"/>
                </a:cxn>
                <a:cxn ang="0">
                  <a:pos x="4" y="72"/>
                </a:cxn>
                <a:cxn ang="0">
                  <a:pos x="4" y="60"/>
                </a:cxn>
                <a:cxn ang="0">
                  <a:pos x="12" y="48"/>
                </a:cxn>
                <a:cxn ang="0">
                  <a:pos x="24" y="36"/>
                </a:cxn>
                <a:cxn ang="0">
                  <a:pos x="48" y="16"/>
                </a:cxn>
                <a:cxn ang="0">
                  <a:pos x="88" y="4"/>
                </a:cxn>
                <a:cxn ang="0">
                  <a:pos x="88" y="0"/>
                </a:cxn>
                <a:cxn ang="0">
                  <a:pos x="48" y="16"/>
                </a:cxn>
                <a:cxn ang="0">
                  <a:pos x="16" y="36"/>
                </a:cxn>
                <a:cxn ang="0">
                  <a:pos x="12" y="48"/>
                </a:cxn>
                <a:cxn ang="0">
                  <a:pos x="4" y="52"/>
                </a:cxn>
                <a:cxn ang="0">
                  <a:pos x="0" y="72"/>
                </a:cxn>
              </a:cxnLst>
              <a:rect l="0" t="0" r="0" b="0"/>
              <a:pathLst>
                <a:path w="88" h="132">
                  <a:moveTo>
                    <a:pt x="0" y="72"/>
                  </a:moveTo>
                  <a:lnTo>
                    <a:pt x="12" y="96"/>
                  </a:lnTo>
                  <a:lnTo>
                    <a:pt x="28" y="112"/>
                  </a:lnTo>
                  <a:lnTo>
                    <a:pt x="60" y="124"/>
                  </a:lnTo>
                  <a:lnTo>
                    <a:pt x="88" y="132"/>
                  </a:lnTo>
                  <a:lnTo>
                    <a:pt x="60" y="120"/>
                  </a:lnTo>
                  <a:lnTo>
                    <a:pt x="36" y="108"/>
                  </a:lnTo>
                  <a:lnTo>
                    <a:pt x="16" y="88"/>
                  </a:lnTo>
                  <a:lnTo>
                    <a:pt x="4" y="72"/>
                  </a:lnTo>
                  <a:lnTo>
                    <a:pt x="4" y="60"/>
                  </a:lnTo>
                  <a:lnTo>
                    <a:pt x="12" y="48"/>
                  </a:lnTo>
                  <a:lnTo>
                    <a:pt x="24" y="36"/>
                  </a:lnTo>
                  <a:lnTo>
                    <a:pt x="48" y="16"/>
                  </a:lnTo>
                  <a:lnTo>
                    <a:pt x="88" y="4"/>
                  </a:lnTo>
                  <a:lnTo>
                    <a:pt x="88" y="0"/>
                  </a:lnTo>
                  <a:lnTo>
                    <a:pt x="48" y="16"/>
                  </a:lnTo>
                  <a:lnTo>
                    <a:pt x="16" y="36"/>
                  </a:lnTo>
                  <a:lnTo>
                    <a:pt x="12" y="48"/>
                  </a:lnTo>
                  <a:lnTo>
                    <a:pt x="4" y="52"/>
                  </a:lnTo>
                  <a:lnTo>
                    <a:pt x="0"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5672" y="32"/>
              <a:ext cx="72" cy="72"/>
            </a:xfrm>
            <a:custGeom>
              <a:avLst/>
              <a:gdLst/>
              <a:ahLst/>
              <a:cxnLst>
                <a:cxn ang="0">
                  <a:pos x="0" y="36"/>
                </a:cxn>
                <a:cxn ang="0">
                  <a:pos x="0" y="48"/>
                </a:cxn>
                <a:cxn ang="0">
                  <a:pos x="12" y="60"/>
                </a:cxn>
                <a:cxn ang="0">
                  <a:pos x="32" y="64"/>
                </a:cxn>
                <a:cxn ang="0">
                  <a:pos x="72" y="72"/>
                </a:cxn>
                <a:cxn ang="0">
                  <a:pos x="32" y="60"/>
                </a:cxn>
                <a:cxn ang="0">
                  <a:pos x="8" y="48"/>
                </a:cxn>
                <a:cxn ang="0">
                  <a:pos x="0" y="36"/>
                </a:cxn>
                <a:cxn ang="0">
                  <a:pos x="20" y="24"/>
                </a:cxn>
                <a:cxn ang="0">
                  <a:pos x="44" y="12"/>
                </a:cxn>
                <a:cxn ang="0">
                  <a:pos x="72" y="4"/>
                </a:cxn>
                <a:cxn ang="0">
                  <a:pos x="72" y="0"/>
                </a:cxn>
                <a:cxn ang="0">
                  <a:pos x="36" y="12"/>
                </a:cxn>
                <a:cxn ang="0">
                  <a:pos x="12" y="16"/>
                </a:cxn>
                <a:cxn ang="0">
                  <a:pos x="0" y="36"/>
                </a:cxn>
              </a:cxnLst>
              <a:rect l="0" t="0" r="0" b="0"/>
              <a:pathLst>
                <a:path w="72" h="72">
                  <a:moveTo>
                    <a:pt x="0" y="36"/>
                  </a:moveTo>
                  <a:lnTo>
                    <a:pt x="0" y="48"/>
                  </a:lnTo>
                  <a:lnTo>
                    <a:pt x="12" y="60"/>
                  </a:lnTo>
                  <a:lnTo>
                    <a:pt x="32" y="64"/>
                  </a:lnTo>
                  <a:lnTo>
                    <a:pt x="72" y="72"/>
                  </a:lnTo>
                  <a:lnTo>
                    <a:pt x="32" y="60"/>
                  </a:lnTo>
                  <a:lnTo>
                    <a:pt x="8" y="48"/>
                  </a:lnTo>
                  <a:lnTo>
                    <a:pt x="0" y="36"/>
                  </a:lnTo>
                  <a:lnTo>
                    <a:pt x="20" y="24"/>
                  </a:lnTo>
                  <a:lnTo>
                    <a:pt x="44" y="12"/>
                  </a:lnTo>
                  <a:lnTo>
                    <a:pt x="72" y="4"/>
                  </a:lnTo>
                  <a:lnTo>
                    <a:pt x="72" y="0"/>
                  </a:lnTo>
                  <a:lnTo>
                    <a:pt x="36" y="12"/>
                  </a:lnTo>
                  <a:lnTo>
                    <a:pt x="12" y="16"/>
                  </a:lnTo>
                  <a:lnTo>
                    <a:pt x="0"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5600" y="0"/>
              <a:ext cx="144" cy="128"/>
            </a:xfrm>
            <a:custGeom>
              <a:avLst/>
              <a:gdLst/>
              <a:ahLst/>
              <a:cxnLst>
                <a:cxn ang="0">
                  <a:pos x="128" y="0"/>
                </a:cxn>
                <a:cxn ang="0">
                  <a:pos x="84" y="8"/>
                </a:cxn>
                <a:cxn ang="0">
                  <a:pos x="56" y="12"/>
                </a:cxn>
                <a:cxn ang="0">
                  <a:pos x="20" y="32"/>
                </a:cxn>
                <a:cxn ang="0">
                  <a:pos x="8" y="48"/>
                </a:cxn>
                <a:cxn ang="0">
                  <a:pos x="0" y="60"/>
                </a:cxn>
                <a:cxn ang="0">
                  <a:pos x="8" y="72"/>
                </a:cxn>
                <a:cxn ang="0">
                  <a:pos x="20" y="92"/>
                </a:cxn>
                <a:cxn ang="0">
                  <a:pos x="56" y="108"/>
                </a:cxn>
                <a:cxn ang="0">
                  <a:pos x="104" y="120"/>
                </a:cxn>
                <a:cxn ang="0">
                  <a:pos x="144" y="128"/>
                </a:cxn>
                <a:cxn ang="0">
                  <a:pos x="108" y="116"/>
                </a:cxn>
                <a:cxn ang="0">
                  <a:pos x="60" y="104"/>
                </a:cxn>
                <a:cxn ang="0">
                  <a:pos x="20" y="84"/>
                </a:cxn>
                <a:cxn ang="0">
                  <a:pos x="12" y="72"/>
                </a:cxn>
                <a:cxn ang="0">
                  <a:pos x="8" y="60"/>
                </a:cxn>
                <a:cxn ang="0">
                  <a:pos x="12" y="56"/>
                </a:cxn>
                <a:cxn ang="0">
                  <a:pos x="24" y="36"/>
                </a:cxn>
                <a:cxn ang="0">
                  <a:pos x="44" y="24"/>
                </a:cxn>
                <a:cxn ang="0">
                  <a:pos x="68" y="20"/>
                </a:cxn>
                <a:cxn ang="0">
                  <a:pos x="104" y="8"/>
                </a:cxn>
                <a:cxn ang="0">
                  <a:pos x="144" y="8"/>
                </a:cxn>
                <a:cxn ang="0">
                  <a:pos x="144" y="0"/>
                </a:cxn>
                <a:cxn ang="0">
                  <a:pos x="128" y="0"/>
                </a:cxn>
              </a:cxnLst>
              <a:rect l="0" t="0" r="0" b="0"/>
              <a:pathLst>
                <a:path w="144" h="128">
                  <a:moveTo>
                    <a:pt x="128" y="0"/>
                  </a:moveTo>
                  <a:lnTo>
                    <a:pt x="84" y="8"/>
                  </a:lnTo>
                  <a:lnTo>
                    <a:pt x="56" y="12"/>
                  </a:lnTo>
                  <a:lnTo>
                    <a:pt x="20" y="32"/>
                  </a:lnTo>
                  <a:lnTo>
                    <a:pt x="8" y="48"/>
                  </a:lnTo>
                  <a:lnTo>
                    <a:pt x="0" y="60"/>
                  </a:lnTo>
                  <a:lnTo>
                    <a:pt x="8" y="72"/>
                  </a:lnTo>
                  <a:lnTo>
                    <a:pt x="20" y="92"/>
                  </a:lnTo>
                  <a:lnTo>
                    <a:pt x="56" y="108"/>
                  </a:lnTo>
                  <a:lnTo>
                    <a:pt x="104" y="120"/>
                  </a:lnTo>
                  <a:lnTo>
                    <a:pt x="144" y="128"/>
                  </a:lnTo>
                  <a:lnTo>
                    <a:pt x="108" y="116"/>
                  </a:lnTo>
                  <a:lnTo>
                    <a:pt x="60" y="104"/>
                  </a:lnTo>
                  <a:lnTo>
                    <a:pt x="20" y="84"/>
                  </a:lnTo>
                  <a:lnTo>
                    <a:pt x="12" y="72"/>
                  </a:lnTo>
                  <a:lnTo>
                    <a:pt x="8" y="60"/>
                  </a:lnTo>
                  <a:lnTo>
                    <a:pt x="12" y="56"/>
                  </a:lnTo>
                  <a:lnTo>
                    <a:pt x="24" y="36"/>
                  </a:lnTo>
                  <a:lnTo>
                    <a:pt x="44" y="24"/>
                  </a:lnTo>
                  <a:lnTo>
                    <a:pt x="68" y="20"/>
                  </a:lnTo>
                  <a:lnTo>
                    <a:pt x="104" y="8"/>
                  </a:lnTo>
                  <a:lnTo>
                    <a:pt x="144" y="8"/>
                  </a:lnTo>
                  <a:lnTo>
                    <a:pt x="144" y="0"/>
                  </a:lnTo>
                  <a:lnTo>
                    <a:pt x="12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2168" y="0"/>
              <a:ext cx="3576" cy="1384"/>
            </a:xfrm>
            <a:custGeom>
              <a:avLst/>
              <a:gdLst/>
              <a:ahLst/>
              <a:cxnLst>
                <a:cxn ang="0">
                  <a:pos x="3504" y="152"/>
                </a:cxn>
                <a:cxn ang="0">
                  <a:pos x="3316" y="116"/>
                </a:cxn>
                <a:cxn ang="0">
                  <a:pos x="3196" y="68"/>
                </a:cxn>
                <a:cxn ang="0">
                  <a:pos x="3148" y="20"/>
                </a:cxn>
                <a:cxn ang="0">
                  <a:pos x="2960" y="32"/>
                </a:cxn>
                <a:cxn ang="0">
                  <a:pos x="2956" y="96"/>
                </a:cxn>
                <a:cxn ang="0">
                  <a:pos x="2860" y="56"/>
                </a:cxn>
                <a:cxn ang="0">
                  <a:pos x="2872" y="96"/>
                </a:cxn>
                <a:cxn ang="0">
                  <a:pos x="3020" y="164"/>
                </a:cxn>
                <a:cxn ang="0">
                  <a:pos x="3100" y="180"/>
                </a:cxn>
                <a:cxn ang="0">
                  <a:pos x="2824" y="140"/>
                </a:cxn>
                <a:cxn ang="0">
                  <a:pos x="2796" y="156"/>
                </a:cxn>
                <a:cxn ang="0">
                  <a:pos x="2472" y="60"/>
                </a:cxn>
                <a:cxn ang="0">
                  <a:pos x="2500" y="212"/>
                </a:cxn>
                <a:cxn ang="0">
                  <a:pos x="2508" y="156"/>
                </a:cxn>
                <a:cxn ang="0">
                  <a:pos x="2364" y="108"/>
                </a:cxn>
                <a:cxn ang="0">
                  <a:pos x="2004" y="72"/>
                </a:cxn>
                <a:cxn ang="0">
                  <a:pos x="1800" y="20"/>
                </a:cxn>
                <a:cxn ang="0">
                  <a:pos x="1980" y="116"/>
                </a:cxn>
                <a:cxn ang="0">
                  <a:pos x="1636" y="92"/>
                </a:cxn>
                <a:cxn ang="0">
                  <a:pos x="1396" y="32"/>
                </a:cxn>
                <a:cxn ang="0">
                  <a:pos x="1324" y="20"/>
                </a:cxn>
                <a:cxn ang="0">
                  <a:pos x="1248" y="0"/>
                </a:cxn>
                <a:cxn ang="0">
                  <a:pos x="1184" y="0"/>
                </a:cxn>
                <a:cxn ang="0">
                  <a:pos x="1112" y="0"/>
                </a:cxn>
                <a:cxn ang="0">
                  <a:pos x="928" y="0"/>
                </a:cxn>
                <a:cxn ang="0">
                  <a:pos x="844" y="0"/>
                </a:cxn>
                <a:cxn ang="0">
                  <a:pos x="904" y="164"/>
                </a:cxn>
                <a:cxn ang="0">
                  <a:pos x="692" y="116"/>
                </a:cxn>
                <a:cxn ang="0">
                  <a:pos x="592" y="116"/>
                </a:cxn>
                <a:cxn ang="0">
                  <a:pos x="232" y="36"/>
                </a:cxn>
                <a:cxn ang="0">
                  <a:pos x="112" y="72"/>
                </a:cxn>
                <a:cxn ang="0">
                  <a:pos x="892" y="156"/>
                </a:cxn>
                <a:cxn ang="0">
                  <a:pos x="1412" y="428"/>
                </a:cxn>
                <a:cxn ang="0">
                  <a:pos x="2176" y="500"/>
                </a:cxn>
                <a:cxn ang="0">
                  <a:pos x="2636" y="720"/>
                </a:cxn>
                <a:cxn ang="0">
                  <a:pos x="2564" y="1124"/>
                </a:cxn>
                <a:cxn ang="0">
                  <a:pos x="3288" y="1352"/>
                </a:cxn>
                <a:cxn ang="0">
                  <a:pos x="2900" y="1040"/>
                </a:cxn>
                <a:cxn ang="0">
                  <a:pos x="2912" y="808"/>
                </a:cxn>
                <a:cxn ang="0">
                  <a:pos x="2796" y="1136"/>
                </a:cxn>
                <a:cxn ang="0">
                  <a:pos x="2864" y="1168"/>
                </a:cxn>
                <a:cxn ang="0">
                  <a:pos x="3396" y="888"/>
                </a:cxn>
                <a:cxn ang="0">
                  <a:pos x="2544" y="628"/>
                </a:cxn>
                <a:cxn ang="0">
                  <a:pos x="3008" y="400"/>
                </a:cxn>
                <a:cxn ang="0">
                  <a:pos x="2780" y="760"/>
                </a:cxn>
                <a:cxn ang="0">
                  <a:pos x="3124" y="1052"/>
                </a:cxn>
                <a:cxn ang="0">
                  <a:pos x="3552" y="1348"/>
                </a:cxn>
                <a:cxn ang="0">
                  <a:pos x="3428" y="1016"/>
                </a:cxn>
                <a:cxn ang="0">
                  <a:pos x="3536" y="852"/>
                </a:cxn>
                <a:cxn ang="0">
                  <a:pos x="2840" y="564"/>
                </a:cxn>
                <a:cxn ang="0">
                  <a:pos x="3160" y="772"/>
                </a:cxn>
                <a:cxn ang="0">
                  <a:pos x="3348" y="648"/>
                </a:cxn>
                <a:cxn ang="0">
                  <a:pos x="3360" y="672"/>
                </a:cxn>
                <a:cxn ang="0">
                  <a:pos x="3172" y="532"/>
                </a:cxn>
                <a:cxn ang="0">
                  <a:pos x="3088" y="636"/>
                </a:cxn>
                <a:cxn ang="0">
                  <a:pos x="3084" y="556"/>
                </a:cxn>
                <a:cxn ang="0">
                  <a:pos x="3144" y="708"/>
                </a:cxn>
                <a:cxn ang="0">
                  <a:pos x="2992" y="544"/>
                </a:cxn>
                <a:cxn ang="0">
                  <a:pos x="3432" y="392"/>
                </a:cxn>
                <a:cxn ang="0">
                  <a:pos x="3220" y="168"/>
                </a:cxn>
              </a:cxnLst>
              <a:rect l="0" t="0" r="0" b="0"/>
              <a:pathLst>
                <a:path w="3576" h="1384">
                  <a:moveTo>
                    <a:pt x="3360" y="84"/>
                  </a:moveTo>
                  <a:lnTo>
                    <a:pt x="3356" y="72"/>
                  </a:lnTo>
                  <a:lnTo>
                    <a:pt x="3356" y="60"/>
                  </a:lnTo>
                  <a:lnTo>
                    <a:pt x="3360" y="56"/>
                  </a:lnTo>
                  <a:lnTo>
                    <a:pt x="3380" y="36"/>
                  </a:lnTo>
                  <a:lnTo>
                    <a:pt x="3416" y="20"/>
                  </a:lnTo>
                  <a:lnTo>
                    <a:pt x="3480" y="0"/>
                  </a:lnTo>
                  <a:lnTo>
                    <a:pt x="3452" y="0"/>
                  </a:lnTo>
                  <a:lnTo>
                    <a:pt x="3396" y="20"/>
                  </a:lnTo>
                  <a:lnTo>
                    <a:pt x="3368" y="36"/>
                  </a:lnTo>
                  <a:lnTo>
                    <a:pt x="3356" y="56"/>
                  </a:lnTo>
                  <a:lnTo>
                    <a:pt x="3356" y="60"/>
                  </a:lnTo>
                  <a:lnTo>
                    <a:pt x="3356" y="72"/>
                  </a:lnTo>
                  <a:lnTo>
                    <a:pt x="3356" y="84"/>
                  </a:lnTo>
                  <a:lnTo>
                    <a:pt x="3372" y="96"/>
                  </a:lnTo>
                  <a:lnTo>
                    <a:pt x="3392" y="108"/>
                  </a:lnTo>
                  <a:lnTo>
                    <a:pt x="3440" y="128"/>
                  </a:lnTo>
                  <a:lnTo>
                    <a:pt x="3528" y="144"/>
                  </a:lnTo>
                  <a:lnTo>
                    <a:pt x="3504" y="152"/>
                  </a:lnTo>
                  <a:lnTo>
                    <a:pt x="3504" y="144"/>
                  </a:lnTo>
                  <a:lnTo>
                    <a:pt x="3476" y="144"/>
                  </a:lnTo>
                  <a:lnTo>
                    <a:pt x="3404" y="132"/>
                  </a:lnTo>
                  <a:lnTo>
                    <a:pt x="3332" y="116"/>
                  </a:lnTo>
                  <a:lnTo>
                    <a:pt x="3300" y="96"/>
                  </a:lnTo>
                  <a:lnTo>
                    <a:pt x="3276" y="80"/>
                  </a:lnTo>
                  <a:lnTo>
                    <a:pt x="3268" y="68"/>
                  </a:lnTo>
                  <a:lnTo>
                    <a:pt x="3268" y="48"/>
                  </a:lnTo>
                  <a:lnTo>
                    <a:pt x="3280" y="32"/>
                  </a:lnTo>
                  <a:lnTo>
                    <a:pt x="3300" y="20"/>
                  </a:lnTo>
                  <a:lnTo>
                    <a:pt x="3336" y="0"/>
                  </a:lnTo>
                  <a:lnTo>
                    <a:pt x="3316" y="0"/>
                  </a:lnTo>
                  <a:lnTo>
                    <a:pt x="3288" y="20"/>
                  </a:lnTo>
                  <a:lnTo>
                    <a:pt x="3276" y="32"/>
                  </a:lnTo>
                  <a:lnTo>
                    <a:pt x="3264" y="48"/>
                  </a:lnTo>
                  <a:lnTo>
                    <a:pt x="3264" y="68"/>
                  </a:lnTo>
                  <a:lnTo>
                    <a:pt x="3276" y="84"/>
                  </a:lnTo>
                  <a:lnTo>
                    <a:pt x="3288" y="96"/>
                  </a:lnTo>
                  <a:lnTo>
                    <a:pt x="3316" y="116"/>
                  </a:lnTo>
                  <a:lnTo>
                    <a:pt x="3380" y="132"/>
                  </a:lnTo>
                  <a:lnTo>
                    <a:pt x="3444" y="144"/>
                  </a:lnTo>
                  <a:lnTo>
                    <a:pt x="3488" y="152"/>
                  </a:lnTo>
                  <a:lnTo>
                    <a:pt x="3444" y="156"/>
                  </a:lnTo>
                  <a:lnTo>
                    <a:pt x="3396" y="144"/>
                  </a:lnTo>
                  <a:lnTo>
                    <a:pt x="3324" y="132"/>
                  </a:lnTo>
                  <a:lnTo>
                    <a:pt x="3252" y="108"/>
                  </a:lnTo>
                  <a:lnTo>
                    <a:pt x="3228" y="92"/>
                  </a:lnTo>
                  <a:lnTo>
                    <a:pt x="3208" y="72"/>
                  </a:lnTo>
                  <a:lnTo>
                    <a:pt x="3204" y="68"/>
                  </a:lnTo>
                  <a:lnTo>
                    <a:pt x="3204" y="56"/>
                  </a:lnTo>
                  <a:lnTo>
                    <a:pt x="3216" y="36"/>
                  </a:lnTo>
                  <a:lnTo>
                    <a:pt x="3232" y="20"/>
                  </a:lnTo>
                  <a:lnTo>
                    <a:pt x="3264" y="0"/>
                  </a:lnTo>
                  <a:lnTo>
                    <a:pt x="3252" y="0"/>
                  </a:lnTo>
                  <a:lnTo>
                    <a:pt x="3228" y="20"/>
                  </a:lnTo>
                  <a:lnTo>
                    <a:pt x="3208" y="36"/>
                  </a:lnTo>
                  <a:lnTo>
                    <a:pt x="3196" y="48"/>
                  </a:lnTo>
                  <a:lnTo>
                    <a:pt x="3196" y="68"/>
                  </a:lnTo>
                  <a:lnTo>
                    <a:pt x="3204" y="80"/>
                  </a:lnTo>
                  <a:lnTo>
                    <a:pt x="3220" y="92"/>
                  </a:lnTo>
                  <a:lnTo>
                    <a:pt x="3240" y="108"/>
                  </a:lnTo>
                  <a:lnTo>
                    <a:pt x="3304" y="132"/>
                  </a:lnTo>
                  <a:lnTo>
                    <a:pt x="3372" y="144"/>
                  </a:lnTo>
                  <a:lnTo>
                    <a:pt x="3428" y="156"/>
                  </a:lnTo>
                  <a:lnTo>
                    <a:pt x="3384" y="156"/>
                  </a:lnTo>
                  <a:lnTo>
                    <a:pt x="3356" y="156"/>
                  </a:lnTo>
                  <a:lnTo>
                    <a:pt x="3280" y="140"/>
                  </a:lnTo>
                  <a:lnTo>
                    <a:pt x="3196" y="116"/>
                  </a:lnTo>
                  <a:lnTo>
                    <a:pt x="3168" y="104"/>
                  </a:lnTo>
                  <a:lnTo>
                    <a:pt x="3144" y="84"/>
                  </a:lnTo>
                  <a:lnTo>
                    <a:pt x="3136" y="68"/>
                  </a:lnTo>
                  <a:lnTo>
                    <a:pt x="3132" y="56"/>
                  </a:lnTo>
                  <a:lnTo>
                    <a:pt x="3144" y="36"/>
                  </a:lnTo>
                  <a:lnTo>
                    <a:pt x="3156" y="20"/>
                  </a:lnTo>
                  <a:lnTo>
                    <a:pt x="3180" y="0"/>
                  </a:lnTo>
                  <a:lnTo>
                    <a:pt x="3168" y="0"/>
                  </a:lnTo>
                  <a:lnTo>
                    <a:pt x="3148" y="20"/>
                  </a:lnTo>
                  <a:lnTo>
                    <a:pt x="3136" y="36"/>
                  </a:lnTo>
                  <a:lnTo>
                    <a:pt x="3132" y="56"/>
                  </a:lnTo>
                  <a:lnTo>
                    <a:pt x="3132" y="72"/>
                  </a:lnTo>
                  <a:lnTo>
                    <a:pt x="3136" y="84"/>
                  </a:lnTo>
                  <a:lnTo>
                    <a:pt x="3156" y="104"/>
                  </a:lnTo>
                  <a:lnTo>
                    <a:pt x="3180" y="116"/>
                  </a:lnTo>
                  <a:lnTo>
                    <a:pt x="3244" y="140"/>
                  </a:lnTo>
                  <a:lnTo>
                    <a:pt x="3312" y="152"/>
                  </a:lnTo>
                  <a:lnTo>
                    <a:pt x="3360" y="164"/>
                  </a:lnTo>
                  <a:lnTo>
                    <a:pt x="3304" y="164"/>
                  </a:lnTo>
                  <a:lnTo>
                    <a:pt x="3256" y="156"/>
                  </a:lnTo>
                  <a:lnTo>
                    <a:pt x="3148" y="140"/>
                  </a:lnTo>
                  <a:lnTo>
                    <a:pt x="3088" y="120"/>
                  </a:lnTo>
                  <a:lnTo>
                    <a:pt x="3032" y="108"/>
                  </a:lnTo>
                  <a:lnTo>
                    <a:pt x="2992" y="84"/>
                  </a:lnTo>
                  <a:lnTo>
                    <a:pt x="2960" y="68"/>
                  </a:lnTo>
                  <a:lnTo>
                    <a:pt x="2956" y="56"/>
                  </a:lnTo>
                  <a:lnTo>
                    <a:pt x="2956" y="44"/>
                  </a:lnTo>
                  <a:lnTo>
                    <a:pt x="2960" y="32"/>
                  </a:lnTo>
                  <a:lnTo>
                    <a:pt x="2980" y="20"/>
                  </a:lnTo>
                  <a:lnTo>
                    <a:pt x="2996" y="0"/>
                  </a:lnTo>
                  <a:lnTo>
                    <a:pt x="2984" y="0"/>
                  </a:lnTo>
                  <a:lnTo>
                    <a:pt x="2960" y="32"/>
                  </a:lnTo>
                  <a:lnTo>
                    <a:pt x="2948" y="44"/>
                  </a:lnTo>
                  <a:lnTo>
                    <a:pt x="2948" y="56"/>
                  </a:lnTo>
                  <a:lnTo>
                    <a:pt x="2956" y="68"/>
                  </a:lnTo>
                  <a:lnTo>
                    <a:pt x="2980" y="84"/>
                  </a:lnTo>
                  <a:lnTo>
                    <a:pt x="3016" y="104"/>
                  </a:lnTo>
                  <a:lnTo>
                    <a:pt x="3108" y="132"/>
                  </a:lnTo>
                  <a:lnTo>
                    <a:pt x="3208" y="152"/>
                  </a:lnTo>
                  <a:lnTo>
                    <a:pt x="3280" y="164"/>
                  </a:lnTo>
                  <a:lnTo>
                    <a:pt x="3268" y="164"/>
                  </a:lnTo>
                  <a:lnTo>
                    <a:pt x="3244" y="164"/>
                  </a:lnTo>
                  <a:lnTo>
                    <a:pt x="3240" y="164"/>
                  </a:lnTo>
                  <a:lnTo>
                    <a:pt x="3124" y="144"/>
                  </a:lnTo>
                  <a:lnTo>
                    <a:pt x="3052" y="128"/>
                  </a:lnTo>
                  <a:lnTo>
                    <a:pt x="3004" y="116"/>
                  </a:lnTo>
                  <a:lnTo>
                    <a:pt x="2956" y="96"/>
                  </a:lnTo>
                  <a:lnTo>
                    <a:pt x="2924" y="72"/>
                  </a:lnTo>
                  <a:lnTo>
                    <a:pt x="2912" y="60"/>
                  </a:lnTo>
                  <a:lnTo>
                    <a:pt x="2912" y="48"/>
                  </a:lnTo>
                  <a:lnTo>
                    <a:pt x="2912" y="36"/>
                  </a:lnTo>
                  <a:lnTo>
                    <a:pt x="2924" y="24"/>
                  </a:lnTo>
                  <a:lnTo>
                    <a:pt x="2948" y="0"/>
                  </a:lnTo>
                  <a:lnTo>
                    <a:pt x="2936" y="0"/>
                  </a:lnTo>
                  <a:lnTo>
                    <a:pt x="2920" y="24"/>
                  </a:lnTo>
                  <a:lnTo>
                    <a:pt x="2908" y="36"/>
                  </a:lnTo>
                  <a:lnTo>
                    <a:pt x="2908" y="48"/>
                  </a:lnTo>
                  <a:lnTo>
                    <a:pt x="2912" y="68"/>
                  </a:lnTo>
                  <a:lnTo>
                    <a:pt x="2920" y="80"/>
                  </a:lnTo>
                  <a:lnTo>
                    <a:pt x="2956" y="104"/>
                  </a:lnTo>
                  <a:lnTo>
                    <a:pt x="2980" y="108"/>
                  </a:lnTo>
                  <a:lnTo>
                    <a:pt x="3052" y="132"/>
                  </a:lnTo>
                  <a:lnTo>
                    <a:pt x="2936" y="108"/>
                  </a:lnTo>
                  <a:lnTo>
                    <a:pt x="2896" y="92"/>
                  </a:lnTo>
                  <a:lnTo>
                    <a:pt x="2872" y="72"/>
                  </a:lnTo>
                  <a:lnTo>
                    <a:pt x="2860" y="56"/>
                  </a:lnTo>
                  <a:lnTo>
                    <a:pt x="2852" y="44"/>
                  </a:lnTo>
                  <a:lnTo>
                    <a:pt x="2852" y="24"/>
                  </a:lnTo>
                  <a:lnTo>
                    <a:pt x="2860" y="0"/>
                  </a:lnTo>
                  <a:lnTo>
                    <a:pt x="2852" y="0"/>
                  </a:lnTo>
                  <a:lnTo>
                    <a:pt x="2848" y="24"/>
                  </a:lnTo>
                  <a:lnTo>
                    <a:pt x="2848" y="44"/>
                  </a:lnTo>
                  <a:lnTo>
                    <a:pt x="2852" y="60"/>
                  </a:lnTo>
                  <a:lnTo>
                    <a:pt x="2864" y="72"/>
                  </a:lnTo>
                  <a:lnTo>
                    <a:pt x="2884" y="84"/>
                  </a:lnTo>
                  <a:lnTo>
                    <a:pt x="2908" y="96"/>
                  </a:lnTo>
                  <a:lnTo>
                    <a:pt x="2968" y="120"/>
                  </a:lnTo>
                  <a:lnTo>
                    <a:pt x="3044" y="140"/>
                  </a:lnTo>
                  <a:lnTo>
                    <a:pt x="3124" y="152"/>
                  </a:lnTo>
                  <a:lnTo>
                    <a:pt x="3228" y="164"/>
                  </a:lnTo>
                  <a:lnTo>
                    <a:pt x="3216" y="168"/>
                  </a:lnTo>
                  <a:lnTo>
                    <a:pt x="3132" y="156"/>
                  </a:lnTo>
                  <a:lnTo>
                    <a:pt x="2996" y="132"/>
                  </a:lnTo>
                  <a:lnTo>
                    <a:pt x="2932" y="116"/>
                  </a:lnTo>
                  <a:lnTo>
                    <a:pt x="2872" y="96"/>
                  </a:lnTo>
                  <a:lnTo>
                    <a:pt x="2824" y="72"/>
                  </a:lnTo>
                  <a:lnTo>
                    <a:pt x="2808" y="60"/>
                  </a:lnTo>
                  <a:lnTo>
                    <a:pt x="2796" y="44"/>
                  </a:lnTo>
                  <a:lnTo>
                    <a:pt x="2796" y="36"/>
                  </a:lnTo>
                  <a:lnTo>
                    <a:pt x="2804" y="12"/>
                  </a:lnTo>
                  <a:lnTo>
                    <a:pt x="2808" y="0"/>
                  </a:lnTo>
                  <a:lnTo>
                    <a:pt x="2804" y="0"/>
                  </a:lnTo>
                  <a:lnTo>
                    <a:pt x="2796" y="12"/>
                  </a:lnTo>
                  <a:lnTo>
                    <a:pt x="2792" y="36"/>
                  </a:lnTo>
                  <a:lnTo>
                    <a:pt x="2796" y="48"/>
                  </a:lnTo>
                  <a:lnTo>
                    <a:pt x="2804" y="60"/>
                  </a:lnTo>
                  <a:lnTo>
                    <a:pt x="2816" y="72"/>
                  </a:lnTo>
                  <a:lnTo>
                    <a:pt x="2860" y="96"/>
                  </a:lnTo>
                  <a:lnTo>
                    <a:pt x="2912" y="116"/>
                  </a:lnTo>
                  <a:lnTo>
                    <a:pt x="2972" y="132"/>
                  </a:lnTo>
                  <a:lnTo>
                    <a:pt x="3096" y="156"/>
                  </a:lnTo>
                  <a:lnTo>
                    <a:pt x="3192" y="168"/>
                  </a:lnTo>
                  <a:lnTo>
                    <a:pt x="3120" y="180"/>
                  </a:lnTo>
                  <a:lnTo>
                    <a:pt x="3020" y="164"/>
                  </a:lnTo>
                  <a:lnTo>
                    <a:pt x="2936" y="140"/>
                  </a:lnTo>
                  <a:lnTo>
                    <a:pt x="2848" y="116"/>
                  </a:lnTo>
                  <a:lnTo>
                    <a:pt x="2804" y="96"/>
                  </a:lnTo>
                  <a:lnTo>
                    <a:pt x="2772" y="80"/>
                  </a:lnTo>
                  <a:lnTo>
                    <a:pt x="2756" y="60"/>
                  </a:lnTo>
                  <a:lnTo>
                    <a:pt x="2744" y="44"/>
                  </a:lnTo>
                  <a:lnTo>
                    <a:pt x="2736" y="20"/>
                  </a:lnTo>
                  <a:lnTo>
                    <a:pt x="2744" y="12"/>
                  </a:lnTo>
                  <a:lnTo>
                    <a:pt x="2744" y="0"/>
                  </a:lnTo>
                  <a:lnTo>
                    <a:pt x="2736" y="8"/>
                  </a:lnTo>
                  <a:lnTo>
                    <a:pt x="2736" y="20"/>
                  </a:lnTo>
                  <a:lnTo>
                    <a:pt x="2736" y="44"/>
                  </a:lnTo>
                  <a:lnTo>
                    <a:pt x="2748" y="60"/>
                  </a:lnTo>
                  <a:lnTo>
                    <a:pt x="2768" y="80"/>
                  </a:lnTo>
                  <a:lnTo>
                    <a:pt x="2796" y="96"/>
                  </a:lnTo>
                  <a:lnTo>
                    <a:pt x="2840" y="120"/>
                  </a:lnTo>
                  <a:lnTo>
                    <a:pt x="2924" y="144"/>
                  </a:lnTo>
                  <a:lnTo>
                    <a:pt x="3008" y="164"/>
                  </a:lnTo>
                  <a:lnTo>
                    <a:pt x="3100" y="180"/>
                  </a:lnTo>
                  <a:lnTo>
                    <a:pt x="3056" y="188"/>
                  </a:lnTo>
                  <a:lnTo>
                    <a:pt x="2992" y="176"/>
                  </a:lnTo>
                  <a:lnTo>
                    <a:pt x="2956" y="168"/>
                  </a:lnTo>
                  <a:lnTo>
                    <a:pt x="2920" y="164"/>
                  </a:lnTo>
                  <a:lnTo>
                    <a:pt x="2828" y="140"/>
                  </a:lnTo>
                  <a:lnTo>
                    <a:pt x="2732" y="96"/>
                  </a:lnTo>
                  <a:lnTo>
                    <a:pt x="2688" y="72"/>
                  </a:lnTo>
                  <a:lnTo>
                    <a:pt x="2664" y="48"/>
                  </a:lnTo>
                  <a:lnTo>
                    <a:pt x="2660" y="36"/>
                  </a:lnTo>
                  <a:lnTo>
                    <a:pt x="2660" y="24"/>
                  </a:lnTo>
                  <a:lnTo>
                    <a:pt x="2660" y="12"/>
                  </a:lnTo>
                  <a:lnTo>
                    <a:pt x="2660" y="0"/>
                  </a:lnTo>
                  <a:lnTo>
                    <a:pt x="2652" y="12"/>
                  </a:lnTo>
                  <a:lnTo>
                    <a:pt x="2652" y="24"/>
                  </a:lnTo>
                  <a:lnTo>
                    <a:pt x="2652" y="36"/>
                  </a:lnTo>
                  <a:lnTo>
                    <a:pt x="2664" y="48"/>
                  </a:lnTo>
                  <a:lnTo>
                    <a:pt x="2688" y="80"/>
                  </a:lnTo>
                  <a:lnTo>
                    <a:pt x="2724" y="104"/>
                  </a:lnTo>
                  <a:lnTo>
                    <a:pt x="2824" y="140"/>
                  </a:lnTo>
                  <a:lnTo>
                    <a:pt x="2912" y="164"/>
                  </a:lnTo>
                  <a:lnTo>
                    <a:pt x="2956" y="176"/>
                  </a:lnTo>
                  <a:lnTo>
                    <a:pt x="2992" y="180"/>
                  </a:lnTo>
                  <a:lnTo>
                    <a:pt x="2852" y="168"/>
                  </a:lnTo>
                  <a:lnTo>
                    <a:pt x="2848" y="168"/>
                  </a:lnTo>
                  <a:lnTo>
                    <a:pt x="2836" y="164"/>
                  </a:lnTo>
                  <a:lnTo>
                    <a:pt x="2772" y="144"/>
                  </a:lnTo>
                  <a:lnTo>
                    <a:pt x="2720" y="128"/>
                  </a:lnTo>
                  <a:lnTo>
                    <a:pt x="2648" y="84"/>
                  </a:lnTo>
                  <a:lnTo>
                    <a:pt x="2592" y="56"/>
                  </a:lnTo>
                  <a:lnTo>
                    <a:pt x="2576" y="36"/>
                  </a:lnTo>
                  <a:lnTo>
                    <a:pt x="2564" y="20"/>
                  </a:lnTo>
                  <a:lnTo>
                    <a:pt x="2564" y="0"/>
                  </a:lnTo>
                  <a:lnTo>
                    <a:pt x="2564" y="24"/>
                  </a:lnTo>
                  <a:lnTo>
                    <a:pt x="2576" y="44"/>
                  </a:lnTo>
                  <a:lnTo>
                    <a:pt x="2588" y="56"/>
                  </a:lnTo>
                  <a:lnTo>
                    <a:pt x="2628" y="84"/>
                  </a:lnTo>
                  <a:lnTo>
                    <a:pt x="2696" y="120"/>
                  </a:lnTo>
                  <a:lnTo>
                    <a:pt x="2796" y="156"/>
                  </a:lnTo>
                  <a:lnTo>
                    <a:pt x="2724" y="140"/>
                  </a:lnTo>
                  <a:lnTo>
                    <a:pt x="2648" y="116"/>
                  </a:lnTo>
                  <a:lnTo>
                    <a:pt x="2568" y="80"/>
                  </a:lnTo>
                  <a:lnTo>
                    <a:pt x="2532" y="60"/>
                  </a:lnTo>
                  <a:lnTo>
                    <a:pt x="2508" y="36"/>
                  </a:lnTo>
                  <a:lnTo>
                    <a:pt x="2500" y="24"/>
                  </a:lnTo>
                  <a:lnTo>
                    <a:pt x="2496" y="0"/>
                  </a:lnTo>
                  <a:lnTo>
                    <a:pt x="2488" y="0"/>
                  </a:lnTo>
                  <a:lnTo>
                    <a:pt x="2496" y="24"/>
                  </a:lnTo>
                  <a:lnTo>
                    <a:pt x="2500" y="36"/>
                  </a:lnTo>
                  <a:lnTo>
                    <a:pt x="2524" y="60"/>
                  </a:lnTo>
                  <a:lnTo>
                    <a:pt x="2556" y="80"/>
                  </a:lnTo>
                  <a:lnTo>
                    <a:pt x="2624" y="116"/>
                  </a:lnTo>
                  <a:lnTo>
                    <a:pt x="2696" y="140"/>
                  </a:lnTo>
                  <a:lnTo>
                    <a:pt x="2760" y="156"/>
                  </a:lnTo>
                  <a:lnTo>
                    <a:pt x="2664" y="132"/>
                  </a:lnTo>
                  <a:lnTo>
                    <a:pt x="2624" y="128"/>
                  </a:lnTo>
                  <a:lnTo>
                    <a:pt x="2532" y="92"/>
                  </a:lnTo>
                  <a:lnTo>
                    <a:pt x="2472" y="60"/>
                  </a:lnTo>
                  <a:lnTo>
                    <a:pt x="2436" y="36"/>
                  </a:lnTo>
                  <a:lnTo>
                    <a:pt x="2424" y="24"/>
                  </a:lnTo>
                  <a:lnTo>
                    <a:pt x="2412" y="0"/>
                  </a:lnTo>
                  <a:lnTo>
                    <a:pt x="2404" y="0"/>
                  </a:lnTo>
                  <a:lnTo>
                    <a:pt x="2416" y="32"/>
                  </a:lnTo>
                  <a:lnTo>
                    <a:pt x="2428" y="36"/>
                  </a:lnTo>
                  <a:lnTo>
                    <a:pt x="2472" y="68"/>
                  </a:lnTo>
                  <a:lnTo>
                    <a:pt x="2532" y="96"/>
                  </a:lnTo>
                  <a:lnTo>
                    <a:pt x="2624" y="128"/>
                  </a:lnTo>
                  <a:lnTo>
                    <a:pt x="2652" y="140"/>
                  </a:lnTo>
                  <a:lnTo>
                    <a:pt x="2732" y="156"/>
                  </a:lnTo>
                  <a:lnTo>
                    <a:pt x="2700" y="152"/>
                  </a:lnTo>
                  <a:lnTo>
                    <a:pt x="2648" y="152"/>
                  </a:lnTo>
                  <a:lnTo>
                    <a:pt x="2592" y="156"/>
                  </a:lnTo>
                  <a:lnTo>
                    <a:pt x="2556" y="168"/>
                  </a:lnTo>
                  <a:lnTo>
                    <a:pt x="2532" y="176"/>
                  </a:lnTo>
                  <a:lnTo>
                    <a:pt x="2512" y="188"/>
                  </a:lnTo>
                  <a:lnTo>
                    <a:pt x="2508" y="200"/>
                  </a:lnTo>
                  <a:lnTo>
                    <a:pt x="2500" y="212"/>
                  </a:lnTo>
                  <a:lnTo>
                    <a:pt x="2500" y="228"/>
                  </a:lnTo>
                  <a:lnTo>
                    <a:pt x="2508" y="236"/>
                  </a:lnTo>
                  <a:lnTo>
                    <a:pt x="2532" y="252"/>
                  </a:lnTo>
                  <a:lnTo>
                    <a:pt x="2564" y="264"/>
                  </a:lnTo>
                  <a:lnTo>
                    <a:pt x="2636" y="284"/>
                  </a:lnTo>
                  <a:lnTo>
                    <a:pt x="2600" y="284"/>
                  </a:lnTo>
                  <a:lnTo>
                    <a:pt x="2600" y="292"/>
                  </a:lnTo>
                  <a:lnTo>
                    <a:pt x="2548" y="276"/>
                  </a:lnTo>
                  <a:lnTo>
                    <a:pt x="2496" y="272"/>
                  </a:lnTo>
                  <a:lnTo>
                    <a:pt x="2520" y="276"/>
                  </a:lnTo>
                  <a:lnTo>
                    <a:pt x="2520" y="272"/>
                  </a:lnTo>
                  <a:lnTo>
                    <a:pt x="2476" y="260"/>
                  </a:lnTo>
                  <a:lnTo>
                    <a:pt x="2448" y="240"/>
                  </a:lnTo>
                  <a:lnTo>
                    <a:pt x="2428" y="228"/>
                  </a:lnTo>
                  <a:lnTo>
                    <a:pt x="2424" y="216"/>
                  </a:lnTo>
                  <a:lnTo>
                    <a:pt x="2428" y="204"/>
                  </a:lnTo>
                  <a:lnTo>
                    <a:pt x="2436" y="192"/>
                  </a:lnTo>
                  <a:lnTo>
                    <a:pt x="2460" y="176"/>
                  </a:lnTo>
                  <a:lnTo>
                    <a:pt x="2508" y="156"/>
                  </a:lnTo>
                  <a:lnTo>
                    <a:pt x="2536" y="144"/>
                  </a:lnTo>
                  <a:lnTo>
                    <a:pt x="2580" y="144"/>
                  </a:lnTo>
                  <a:lnTo>
                    <a:pt x="2592" y="144"/>
                  </a:lnTo>
                  <a:lnTo>
                    <a:pt x="2564" y="140"/>
                  </a:lnTo>
                  <a:lnTo>
                    <a:pt x="2500" y="132"/>
                  </a:lnTo>
                  <a:lnTo>
                    <a:pt x="2472" y="128"/>
                  </a:lnTo>
                  <a:lnTo>
                    <a:pt x="2424" y="120"/>
                  </a:lnTo>
                  <a:lnTo>
                    <a:pt x="2364" y="104"/>
                  </a:lnTo>
                  <a:lnTo>
                    <a:pt x="2316" y="84"/>
                  </a:lnTo>
                  <a:lnTo>
                    <a:pt x="2276" y="68"/>
                  </a:lnTo>
                  <a:lnTo>
                    <a:pt x="2252" y="56"/>
                  </a:lnTo>
                  <a:lnTo>
                    <a:pt x="2228" y="24"/>
                  </a:lnTo>
                  <a:lnTo>
                    <a:pt x="2224" y="20"/>
                  </a:lnTo>
                  <a:lnTo>
                    <a:pt x="2216" y="0"/>
                  </a:lnTo>
                  <a:lnTo>
                    <a:pt x="2216" y="20"/>
                  </a:lnTo>
                  <a:lnTo>
                    <a:pt x="2224" y="24"/>
                  </a:lnTo>
                  <a:lnTo>
                    <a:pt x="2240" y="48"/>
                  </a:lnTo>
                  <a:lnTo>
                    <a:pt x="2288" y="80"/>
                  </a:lnTo>
                  <a:lnTo>
                    <a:pt x="2364" y="108"/>
                  </a:lnTo>
                  <a:lnTo>
                    <a:pt x="2296" y="96"/>
                  </a:lnTo>
                  <a:lnTo>
                    <a:pt x="2272" y="92"/>
                  </a:lnTo>
                  <a:lnTo>
                    <a:pt x="2224" y="72"/>
                  </a:lnTo>
                  <a:lnTo>
                    <a:pt x="2200" y="60"/>
                  </a:lnTo>
                  <a:lnTo>
                    <a:pt x="2176" y="44"/>
                  </a:lnTo>
                  <a:lnTo>
                    <a:pt x="2156" y="24"/>
                  </a:lnTo>
                  <a:lnTo>
                    <a:pt x="2152" y="0"/>
                  </a:lnTo>
                  <a:lnTo>
                    <a:pt x="2144" y="0"/>
                  </a:lnTo>
                  <a:lnTo>
                    <a:pt x="2152" y="20"/>
                  </a:lnTo>
                  <a:lnTo>
                    <a:pt x="2164" y="36"/>
                  </a:lnTo>
                  <a:lnTo>
                    <a:pt x="2192" y="60"/>
                  </a:lnTo>
                  <a:lnTo>
                    <a:pt x="2228" y="80"/>
                  </a:lnTo>
                  <a:lnTo>
                    <a:pt x="2264" y="92"/>
                  </a:lnTo>
                  <a:lnTo>
                    <a:pt x="2204" y="84"/>
                  </a:lnTo>
                  <a:lnTo>
                    <a:pt x="2168" y="84"/>
                  </a:lnTo>
                  <a:lnTo>
                    <a:pt x="2132" y="92"/>
                  </a:lnTo>
                  <a:lnTo>
                    <a:pt x="2084" y="92"/>
                  </a:lnTo>
                  <a:lnTo>
                    <a:pt x="2048" y="84"/>
                  </a:lnTo>
                  <a:lnTo>
                    <a:pt x="2004" y="72"/>
                  </a:lnTo>
                  <a:lnTo>
                    <a:pt x="1964" y="60"/>
                  </a:lnTo>
                  <a:lnTo>
                    <a:pt x="1916" y="48"/>
                  </a:lnTo>
                  <a:lnTo>
                    <a:pt x="1884" y="32"/>
                  </a:lnTo>
                  <a:lnTo>
                    <a:pt x="1868" y="12"/>
                  </a:lnTo>
                  <a:lnTo>
                    <a:pt x="1860" y="0"/>
                  </a:lnTo>
                  <a:lnTo>
                    <a:pt x="1856" y="0"/>
                  </a:lnTo>
                  <a:lnTo>
                    <a:pt x="1860" y="12"/>
                  </a:lnTo>
                  <a:lnTo>
                    <a:pt x="1868" y="24"/>
                  </a:lnTo>
                  <a:lnTo>
                    <a:pt x="1884" y="36"/>
                  </a:lnTo>
                  <a:lnTo>
                    <a:pt x="1916" y="56"/>
                  </a:lnTo>
                  <a:lnTo>
                    <a:pt x="1964" y="68"/>
                  </a:lnTo>
                  <a:lnTo>
                    <a:pt x="2000" y="80"/>
                  </a:lnTo>
                  <a:lnTo>
                    <a:pt x="2068" y="92"/>
                  </a:lnTo>
                  <a:lnTo>
                    <a:pt x="2036" y="96"/>
                  </a:lnTo>
                  <a:lnTo>
                    <a:pt x="2000" y="92"/>
                  </a:lnTo>
                  <a:lnTo>
                    <a:pt x="1928" y="80"/>
                  </a:lnTo>
                  <a:lnTo>
                    <a:pt x="1848" y="56"/>
                  </a:lnTo>
                  <a:lnTo>
                    <a:pt x="1820" y="36"/>
                  </a:lnTo>
                  <a:lnTo>
                    <a:pt x="1800" y="20"/>
                  </a:lnTo>
                  <a:lnTo>
                    <a:pt x="1796" y="0"/>
                  </a:lnTo>
                  <a:lnTo>
                    <a:pt x="1788" y="0"/>
                  </a:lnTo>
                  <a:lnTo>
                    <a:pt x="1796" y="20"/>
                  </a:lnTo>
                  <a:lnTo>
                    <a:pt x="1812" y="36"/>
                  </a:lnTo>
                  <a:lnTo>
                    <a:pt x="1836" y="56"/>
                  </a:lnTo>
                  <a:lnTo>
                    <a:pt x="1904" y="72"/>
                  </a:lnTo>
                  <a:lnTo>
                    <a:pt x="1968" y="92"/>
                  </a:lnTo>
                  <a:lnTo>
                    <a:pt x="2024" y="96"/>
                  </a:lnTo>
                  <a:lnTo>
                    <a:pt x="1988" y="108"/>
                  </a:lnTo>
                  <a:lnTo>
                    <a:pt x="1896" y="92"/>
                  </a:lnTo>
                  <a:lnTo>
                    <a:pt x="1824" y="68"/>
                  </a:lnTo>
                  <a:lnTo>
                    <a:pt x="1764" y="44"/>
                  </a:lnTo>
                  <a:lnTo>
                    <a:pt x="1740" y="24"/>
                  </a:lnTo>
                  <a:lnTo>
                    <a:pt x="1728" y="0"/>
                  </a:lnTo>
                  <a:lnTo>
                    <a:pt x="1732" y="24"/>
                  </a:lnTo>
                  <a:lnTo>
                    <a:pt x="1756" y="48"/>
                  </a:lnTo>
                  <a:lnTo>
                    <a:pt x="1820" y="72"/>
                  </a:lnTo>
                  <a:lnTo>
                    <a:pt x="1892" y="96"/>
                  </a:lnTo>
                  <a:lnTo>
                    <a:pt x="1980" y="116"/>
                  </a:lnTo>
                  <a:lnTo>
                    <a:pt x="1964" y="120"/>
                  </a:lnTo>
                  <a:lnTo>
                    <a:pt x="1916" y="108"/>
                  </a:lnTo>
                  <a:lnTo>
                    <a:pt x="1820" y="84"/>
                  </a:lnTo>
                  <a:lnTo>
                    <a:pt x="1720" y="56"/>
                  </a:lnTo>
                  <a:lnTo>
                    <a:pt x="1684" y="36"/>
                  </a:lnTo>
                  <a:lnTo>
                    <a:pt x="1660" y="12"/>
                  </a:lnTo>
                  <a:lnTo>
                    <a:pt x="1656" y="0"/>
                  </a:lnTo>
                  <a:lnTo>
                    <a:pt x="1648" y="0"/>
                  </a:lnTo>
                  <a:lnTo>
                    <a:pt x="1656" y="20"/>
                  </a:lnTo>
                  <a:lnTo>
                    <a:pt x="1680" y="36"/>
                  </a:lnTo>
                  <a:lnTo>
                    <a:pt x="1716" y="56"/>
                  </a:lnTo>
                  <a:lnTo>
                    <a:pt x="1808" y="92"/>
                  </a:lnTo>
                  <a:lnTo>
                    <a:pt x="1896" y="116"/>
                  </a:lnTo>
                  <a:lnTo>
                    <a:pt x="1956" y="128"/>
                  </a:lnTo>
                  <a:lnTo>
                    <a:pt x="1952" y="132"/>
                  </a:lnTo>
                  <a:lnTo>
                    <a:pt x="1880" y="132"/>
                  </a:lnTo>
                  <a:lnTo>
                    <a:pt x="1820" y="128"/>
                  </a:lnTo>
                  <a:lnTo>
                    <a:pt x="1752" y="120"/>
                  </a:lnTo>
                  <a:lnTo>
                    <a:pt x="1636" y="92"/>
                  </a:lnTo>
                  <a:lnTo>
                    <a:pt x="1560" y="68"/>
                  </a:lnTo>
                  <a:lnTo>
                    <a:pt x="1528" y="56"/>
                  </a:lnTo>
                  <a:lnTo>
                    <a:pt x="1480" y="32"/>
                  </a:lnTo>
                  <a:lnTo>
                    <a:pt x="1468" y="12"/>
                  </a:lnTo>
                  <a:lnTo>
                    <a:pt x="1460" y="0"/>
                  </a:lnTo>
                  <a:lnTo>
                    <a:pt x="1456" y="0"/>
                  </a:lnTo>
                  <a:lnTo>
                    <a:pt x="1460" y="20"/>
                  </a:lnTo>
                  <a:lnTo>
                    <a:pt x="1472" y="32"/>
                  </a:lnTo>
                  <a:lnTo>
                    <a:pt x="1520" y="60"/>
                  </a:lnTo>
                  <a:lnTo>
                    <a:pt x="1612" y="92"/>
                  </a:lnTo>
                  <a:lnTo>
                    <a:pt x="1696" y="116"/>
                  </a:lnTo>
                  <a:lnTo>
                    <a:pt x="1808" y="132"/>
                  </a:lnTo>
                  <a:lnTo>
                    <a:pt x="1744" y="140"/>
                  </a:lnTo>
                  <a:lnTo>
                    <a:pt x="1720" y="132"/>
                  </a:lnTo>
                  <a:lnTo>
                    <a:pt x="1668" y="128"/>
                  </a:lnTo>
                  <a:lnTo>
                    <a:pt x="1552" y="96"/>
                  </a:lnTo>
                  <a:lnTo>
                    <a:pt x="1492" y="80"/>
                  </a:lnTo>
                  <a:lnTo>
                    <a:pt x="1436" y="56"/>
                  </a:lnTo>
                  <a:lnTo>
                    <a:pt x="1396" y="32"/>
                  </a:lnTo>
                  <a:lnTo>
                    <a:pt x="1384" y="20"/>
                  </a:lnTo>
                  <a:lnTo>
                    <a:pt x="1376" y="0"/>
                  </a:lnTo>
                  <a:lnTo>
                    <a:pt x="1372" y="0"/>
                  </a:lnTo>
                  <a:lnTo>
                    <a:pt x="1376" y="20"/>
                  </a:lnTo>
                  <a:lnTo>
                    <a:pt x="1388" y="32"/>
                  </a:lnTo>
                  <a:lnTo>
                    <a:pt x="1420" y="56"/>
                  </a:lnTo>
                  <a:lnTo>
                    <a:pt x="1468" y="80"/>
                  </a:lnTo>
                  <a:lnTo>
                    <a:pt x="1520" y="96"/>
                  </a:lnTo>
                  <a:lnTo>
                    <a:pt x="1632" y="120"/>
                  </a:lnTo>
                  <a:lnTo>
                    <a:pt x="1708" y="132"/>
                  </a:lnTo>
                  <a:lnTo>
                    <a:pt x="1648" y="140"/>
                  </a:lnTo>
                  <a:lnTo>
                    <a:pt x="1612" y="132"/>
                  </a:lnTo>
                  <a:lnTo>
                    <a:pt x="1564" y="128"/>
                  </a:lnTo>
                  <a:lnTo>
                    <a:pt x="1520" y="120"/>
                  </a:lnTo>
                  <a:lnTo>
                    <a:pt x="1444" y="92"/>
                  </a:lnTo>
                  <a:lnTo>
                    <a:pt x="1396" y="68"/>
                  </a:lnTo>
                  <a:lnTo>
                    <a:pt x="1372" y="56"/>
                  </a:lnTo>
                  <a:lnTo>
                    <a:pt x="1336" y="32"/>
                  </a:lnTo>
                  <a:lnTo>
                    <a:pt x="1324" y="20"/>
                  </a:lnTo>
                  <a:lnTo>
                    <a:pt x="1316" y="0"/>
                  </a:lnTo>
                  <a:lnTo>
                    <a:pt x="1312" y="0"/>
                  </a:lnTo>
                  <a:lnTo>
                    <a:pt x="1316" y="20"/>
                  </a:lnTo>
                  <a:lnTo>
                    <a:pt x="1328" y="32"/>
                  </a:lnTo>
                  <a:lnTo>
                    <a:pt x="1372" y="60"/>
                  </a:lnTo>
                  <a:lnTo>
                    <a:pt x="1388" y="72"/>
                  </a:lnTo>
                  <a:lnTo>
                    <a:pt x="1444" y="96"/>
                  </a:lnTo>
                  <a:lnTo>
                    <a:pt x="1520" y="120"/>
                  </a:lnTo>
                  <a:lnTo>
                    <a:pt x="1564" y="132"/>
                  </a:lnTo>
                  <a:lnTo>
                    <a:pt x="1612" y="140"/>
                  </a:lnTo>
                  <a:lnTo>
                    <a:pt x="1620" y="140"/>
                  </a:lnTo>
                  <a:lnTo>
                    <a:pt x="1588" y="144"/>
                  </a:lnTo>
                  <a:lnTo>
                    <a:pt x="1540" y="132"/>
                  </a:lnTo>
                  <a:lnTo>
                    <a:pt x="1436" y="108"/>
                  </a:lnTo>
                  <a:lnTo>
                    <a:pt x="1376" y="84"/>
                  </a:lnTo>
                  <a:lnTo>
                    <a:pt x="1324" y="68"/>
                  </a:lnTo>
                  <a:lnTo>
                    <a:pt x="1280" y="44"/>
                  </a:lnTo>
                  <a:lnTo>
                    <a:pt x="1256" y="12"/>
                  </a:lnTo>
                  <a:lnTo>
                    <a:pt x="1248" y="0"/>
                  </a:lnTo>
                  <a:lnTo>
                    <a:pt x="1248" y="20"/>
                  </a:lnTo>
                  <a:lnTo>
                    <a:pt x="1272" y="44"/>
                  </a:lnTo>
                  <a:lnTo>
                    <a:pt x="1312" y="68"/>
                  </a:lnTo>
                  <a:lnTo>
                    <a:pt x="1360" y="84"/>
                  </a:lnTo>
                  <a:lnTo>
                    <a:pt x="1408" y="104"/>
                  </a:lnTo>
                  <a:lnTo>
                    <a:pt x="1508" y="132"/>
                  </a:lnTo>
                  <a:lnTo>
                    <a:pt x="1576" y="144"/>
                  </a:lnTo>
                  <a:lnTo>
                    <a:pt x="1560" y="144"/>
                  </a:lnTo>
                  <a:lnTo>
                    <a:pt x="1560" y="152"/>
                  </a:lnTo>
                  <a:lnTo>
                    <a:pt x="1548" y="152"/>
                  </a:lnTo>
                  <a:lnTo>
                    <a:pt x="1548" y="144"/>
                  </a:lnTo>
                  <a:lnTo>
                    <a:pt x="1480" y="140"/>
                  </a:lnTo>
                  <a:lnTo>
                    <a:pt x="1400" y="120"/>
                  </a:lnTo>
                  <a:lnTo>
                    <a:pt x="1336" y="104"/>
                  </a:lnTo>
                  <a:lnTo>
                    <a:pt x="1280" y="80"/>
                  </a:lnTo>
                  <a:lnTo>
                    <a:pt x="1244" y="60"/>
                  </a:lnTo>
                  <a:lnTo>
                    <a:pt x="1220" y="44"/>
                  </a:lnTo>
                  <a:lnTo>
                    <a:pt x="1200" y="24"/>
                  </a:lnTo>
                  <a:lnTo>
                    <a:pt x="1184" y="0"/>
                  </a:lnTo>
                  <a:lnTo>
                    <a:pt x="1176" y="0"/>
                  </a:lnTo>
                  <a:lnTo>
                    <a:pt x="1188" y="24"/>
                  </a:lnTo>
                  <a:lnTo>
                    <a:pt x="1208" y="44"/>
                  </a:lnTo>
                  <a:lnTo>
                    <a:pt x="1236" y="60"/>
                  </a:lnTo>
                  <a:lnTo>
                    <a:pt x="1272" y="84"/>
                  </a:lnTo>
                  <a:lnTo>
                    <a:pt x="1328" y="104"/>
                  </a:lnTo>
                  <a:lnTo>
                    <a:pt x="1396" y="128"/>
                  </a:lnTo>
                  <a:lnTo>
                    <a:pt x="1480" y="144"/>
                  </a:lnTo>
                  <a:lnTo>
                    <a:pt x="1540" y="152"/>
                  </a:lnTo>
                  <a:lnTo>
                    <a:pt x="1536" y="152"/>
                  </a:lnTo>
                  <a:lnTo>
                    <a:pt x="1492" y="144"/>
                  </a:lnTo>
                  <a:lnTo>
                    <a:pt x="1448" y="144"/>
                  </a:lnTo>
                  <a:lnTo>
                    <a:pt x="1396" y="140"/>
                  </a:lnTo>
                  <a:lnTo>
                    <a:pt x="1372" y="132"/>
                  </a:lnTo>
                  <a:lnTo>
                    <a:pt x="1268" y="108"/>
                  </a:lnTo>
                  <a:lnTo>
                    <a:pt x="1196" y="84"/>
                  </a:lnTo>
                  <a:lnTo>
                    <a:pt x="1152" y="56"/>
                  </a:lnTo>
                  <a:lnTo>
                    <a:pt x="1128" y="32"/>
                  </a:lnTo>
                  <a:lnTo>
                    <a:pt x="1112" y="0"/>
                  </a:lnTo>
                  <a:lnTo>
                    <a:pt x="1124" y="32"/>
                  </a:lnTo>
                  <a:lnTo>
                    <a:pt x="1148" y="60"/>
                  </a:lnTo>
                  <a:lnTo>
                    <a:pt x="1196" y="92"/>
                  </a:lnTo>
                  <a:lnTo>
                    <a:pt x="1268" y="116"/>
                  </a:lnTo>
                  <a:lnTo>
                    <a:pt x="1364" y="140"/>
                  </a:lnTo>
                  <a:lnTo>
                    <a:pt x="1424" y="144"/>
                  </a:lnTo>
                  <a:lnTo>
                    <a:pt x="1360" y="156"/>
                  </a:lnTo>
                  <a:lnTo>
                    <a:pt x="1324" y="168"/>
                  </a:lnTo>
                  <a:lnTo>
                    <a:pt x="1288" y="164"/>
                  </a:lnTo>
                  <a:lnTo>
                    <a:pt x="1224" y="156"/>
                  </a:lnTo>
                  <a:lnTo>
                    <a:pt x="1184" y="152"/>
                  </a:lnTo>
                  <a:lnTo>
                    <a:pt x="1148" y="140"/>
                  </a:lnTo>
                  <a:lnTo>
                    <a:pt x="1044" y="116"/>
                  </a:lnTo>
                  <a:lnTo>
                    <a:pt x="984" y="84"/>
                  </a:lnTo>
                  <a:lnTo>
                    <a:pt x="948" y="60"/>
                  </a:lnTo>
                  <a:lnTo>
                    <a:pt x="928" y="36"/>
                  </a:lnTo>
                  <a:lnTo>
                    <a:pt x="928" y="20"/>
                  </a:lnTo>
                  <a:lnTo>
                    <a:pt x="936" y="0"/>
                  </a:lnTo>
                  <a:lnTo>
                    <a:pt x="928" y="0"/>
                  </a:lnTo>
                  <a:lnTo>
                    <a:pt x="924" y="20"/>
                  </a:lnTo>
                  <a:lnTo>
                    <a:pt x="928" y="36"/>
                  </a:lnTo>
                  <a:lnTo>
                    <a:pt x="936" y="56"/>
                  </a:lnTo>
                  <a:lnTo>
                    <a:pt x="948" y="68"/>
                  </a:lnTo>
                  <a:lnTo>
                    <a:pt x="988" y="96"/>
                  </a:lnTo>
                  <a:lnTo>
                    <a:pt x="1056" y="120"/>
                  </a:lnTo>
                  <a:lnTo>
                    <a:pt x="1148" y="144"/>
                  </a:lnTo>
                  <a:lnTo>
                    <a:pt x="1176" y="156"/>
                  </a:lnTo>
                  <a:lnTo>
                    <a:pt x="1256" y="168"/>
                  </a:lnTo>
                  <a:lnTo>
                    <a:pt x="1220" y="168"/>
                  </a:lnTo>
                  <a:lnTo>
                    <a:pt x="1044" y="140"/>
                  </a:lnTo>
                  <a:lnTo>
                    <a:pt x="976" y="120"/>
                  </a:lnTo>
                  <a:lnTo>
                    <a:pt x="928" y="104"/>
                  </a:lnTo>
                  <a:lnTo>
                    <a:pt x="892" y="84"/>
                  </a:lnTo>
                  <a:lnTo>
                    <a:pt x="876" y="68"/>
                  </a:lnTo>
                  <a:lnTo>
                    <a:pt x="852" y="36"/>
                  </a:lnTo>
                  <a:lnTo>
                    <a:pt x="844" y="24"/>
                  </a:lnTo>
                  <a:lnTo>
                    <a:pt x="852" y="0"/>
                  </a:lnTo>
                  <a:lnTo>
                    <a:pt x="844" y="0"/>
                  </a:lnTo>
                  <a:lnTo>
                    <a:pt x="844" y="24"/>
                  </a:lnTo>
                  <a:lnTo>
                    <a:pt x="844" y="36"/>
                  </a:lnTo>
                  <a:lnTo>
                    <a:pt x="856" y="48"/>
                  </a:lnTo>
                  <a:lnTo>
                    <a:pt x="868" y="68"/>
                  </a:lnTo>
                  <a:lnTo>
                    <a:pt x="892" y="84"/>
                  </a:lnTo>
                  <a:lnTo>
                    <a:pt x="924" y="108"/>
                  </a:lnTo>
                  <a:lnTo>
                    <a:pt x="976" y="128"/>
                  </a:lnTo>
                  <a:lnTo>
                    <a:pt x="1044" y="144"/>
                  </a:lnTo>
                  <a:lnTo>
                    <a:pt x="1212" y="176"/>
                  </a:lnTo>
                  <a:lnTo>
                    <a:pt x="1148" y="192"/>
                  </a:lnTo>
                  <a:lnTo>
                    <a:pt x="1116" y="200"/>
                  </a:lnTo>
                  <a:lnTo>
                    <a:pt x="1112" y="200"/>
                  </a:lnTo>
                  <a:lnTo>
                    <a:pt x="1112" y="204"/>
                  </a:lnTo>
                  <a:lnTo>
                    <a:pt x="1044" y="204"/>
                  </a:lnTo>
                  <a:lnTo>
                    <a:pt x="984" y="212"/>
                  </a:lnTo>
                  <a:lnTo>
                    <a:pt x="904" y="228"/>
                  </a:lnTo>
                  <a:lnTo>
                    <a:pt x="916" y="204"/>
                  </a:lnTo>
                  <a:lnTo>
                    <a:pt x="916" y="180"/>
                  </a:lnTo>
                  <a:lnTo>
                    <a:pt x="904" y="164"/>
                  </a:lnTo>
                  <a:lnTo>
                    <a:pt x="892" y="152"/>
                  </a:lnTo>
                  <a:lnTo>
                    <a:pt x="880" y="144"/>
                  </a:lnTo>
                  <a:lnTo>
                    <a:pt x="868" y="140"/>
                  </a:lnTo>
                  <a:lnTo>
                    <a:pt x="832" y="132"/>
                  </a:lnTo>
                  <a:lnTo>
                    <a:pt x="760" y="108"/>
                  </a:lnTo>
                  <a:lnTo>
                    <a:pt x="716" y="92"/>
                  </a:lnTo>
                  <a:lnTo>
                    <a:pt x="688" y="72"/>
                  </a:lnTo>
                  <a:lnTo>
                    <a:pt x="664" y="48"/>
                  </a:lnTo>
                  <a:lnTo>
                    <a:pt x="652" y="24"/>
                  </a:lnTo>
                  <a:lnTo>
                    <a:pt x="664" y="0"/>
                  </a:lnTo>
                  <a:lnTo>
                    <a:pt x="656" y="0"/>
                  </a:lnTo>
                  <a:lnTo>
                    <a:pt x="652" y="24"/>
                  </a:lnTo>
                  <a:lnTo>
                    <a:pt x="652" y="44"/>
                  </a:lnTo>
                  <a:lnTo>
                    <a:pt x="664" y="60"/>
                  </a:lnTo>
                  <a:lnTo>
                    <a:pt x="704" y="92"/>
                  </a:lnTo>
                  <a:lnTo>
                    <a:pt x="760" y="116"/>
                  </a:lnTo>
                  <a:lnTo>
                    <a:pt x="816" y="128"/>
                  </a:lnTo>
                  <a:lnTo>
                    <a:pt x="748" y="128"/>
                  </a:lnTo>
                  <a:lnTo>
                    <a:pt x="692" y="116"/>
                  </a:lnTo>
                  <a:lnTo>
                    <a:pt x="652" y="96"/>
                  </a:lnTo>
                  <a:lnTo>
                    <a:pt x="620" y="84"/>
                  </a:lnTo>
                  <a:lnTo>
                    <a:pt x="596" y="68"/>
                  </a:lnTo>
                  <a:lnTo>
                    <a:pt x="580" y="44"/>
                  </a:lnTo>
                  <a:lnTo>
                    <a:pt x="580" y="36"/>
                  </a:lnTo>
                  <a:lnTo>
                    <a:pt x="584" y="20"/>
                  </a:lnTo>
                  <a:lnTo>
                    <a:pt x="604" y="0"/>
                  </a:lnTo>
                  <a:lnTo>
                    <a:pt x="596" y="0"/>
                  </a:lnTo>
                  <a:lnTo>
                    <a:pt x="584" y="20"/>
                  </a:lnTo>
                  <a:lnTo>
                    <a:pt x="572" y="36"/>
                  </a:lnTo>
                  <a:lnTo>
                    <a:pt x="572" y="48"/>
                  </a:lnTo>
                  <a:lnTo>
                    <a:pt x="592" y="72"/>
                  </a:lnTo>
                  <a:lnTo>
                    <a:pt x="616" y="84"/>
                  </a:lnTo>
                  <a:lnTo>
                    <a:pt x="640" y="104"/>
                  </a:lnTo>
                  <a:lnTo>
                    <a:pt x="680" y="116"/>
                  </a:lnTo>
                  <a:lnTo>
                    <a:pt x="736" y="128"/>
                  </a:lnTo>
                  <a:lnTo>
                    <a:pt x="704" y="128"/>
                  </a:lnTo>
                  <a:lnTo>
                    <a:pt x="640" y="128"/>
                  </a:lnTo>
                  <a:lnTo>
                    <a:pt x="592" y="116"/>
                  </a:lnTo>
                  <a:lnTo>
                    <a:pt x="568" y="96"/>
                  </a:lnTo>
                  <a:lnTo>
                    <a:pt x="560" y="92"/>
                  </a:lnTo>
                  <a:lnTo>
                    <a:pt x="560" y="84"/>
                  </a:lnTo>
                  <a:lnTo>
                    <a:pt x="544" y="72"/>
                  </a:lnTo>
                  <a:lnTo>
                    <a:pt x="532" y="56"/>
                  </a:lnTo>
                  <a:lnTo>
                    <a:pt x="524" y="32"/>
                  </a:lnTo>
                  <a:lnTo>
                    <a:pt x="532" y="20"/>
                  </a:lnTo>
                  <a:lnTo>
                    <a:pt x="544" y="0"/>
                  </a:lnTo>
                  <a:lnTo>
                    <a:pt x="512" y="0"/>
                  </a:lnTo>
                  <a:lnTo>
                    <a:pt x="532" y="8"/>
                  </a:lnTo>
                  <a:lnTo>
                    <a:pt x="524" y="20"/>
                  </a:lnTo>
                  <a:lnTo>
                    <a:pt x="520" y="32"/>
                  </a:lnTo>
                  <a:lnTo>
                    <a:pt x="520" y="36"/>
                  </a:lnTo>
                  <a:lnTo>
                    <a:pt x="520" y="44"/>
                  </a:lnTo>
                  <a:lnTo>
                    <a:pt x="456" y="44"/>
                  </a:lnTo>
                  <a:lnTo>
                    <a:pt x="452" y="36"/>
                  </a:lnTo>
                  <a:lnTo>
                    <a:pt x="452" y="44"/>
                  </a:lnTo>
                  <a:lnTo>
                    <a:pt x="356" y="44"/>
                  </a:lnTo>
                  <a:lnTo>
                    <a:pt x="232" y="36"/>
                  </a:lnTo>
                  <a:lnTo>
                    <a:pt x="112" y="24"/>
                  </a:lnTo>
                  <a:lnTo>
                    <a:pt x="64" y="12"/>
                  </a:lnTo>
                  <a:lnTo>
                    <a:pt x="16" y="0"/>
                  </a:lnTo>
                  <a:lnTo>
                    <a:pt x="0" y="0"/>
                  </a:lnTo>
                  <a:lnTo>
                    <a:pt x="12" y="8"/>
                  </a:lnTo>
                  <a:lnTo>
                    <a:pt x="108" y="32"/>
                  </a:lnTo>
                  <a:lnTo>
                    <a:pt x="220" y="44"/>
                  </a:lnTo>
                  <a:lnTo>
                    <a:pt x="344" y="48"/>
                  </a:lnTo>
                  <a:lnTo>
                    <a:pt x="440" y="48"/>
                  </a:lnTo>
                  <a:lnTo>
                    <a:pt x="416" y="60"/>
                  </a:lnTo>
                  <a:lnTo>
                    <a:pt x="368" y="80"/>
                  </a:lnTo>
                  <a:lnTo>
                    <a:pt x="324" y="84"/>
                  </a:lnTo>
                  <a:lnTo>
                    <a:pt x="272" y="84"/>
                  </a:lnTo>
                  <a:lnTo>
                    <a:pt x="196" y="80"/>
                  </a:lnTo>
                  <a:lnTo>
                    <a:pt x="112" y="68"/>
                  </a:lnTo>
                  <a:lnTo>
                    <a:pt x="0" y="20"/>
                  </a:lnTo>
                  <a:lnTo>
                    <a:pt x="0" y="32"/>
                  </a:lnTo>
                  <a:lnTo>
                    <a:pt x="76" y="60"/>
                  </a:lnTo>
                  <a:lnTo>
                    <a:pt x="112" y="72"/>
                  </a:lnTo>
                  <a:lnTo>
                    <a:pt x="204" y="84"/>
                  </a:lnTo>
                  <a:lnTo>
                    <a:pt x="276" y="92"/>
                  </a:lnTo>
                  <a:lnTo>
                    <a:pt x="336" y="84"/>
                  </a:lnTo>
                  <a:lnTo>
                    <a:pt x="380" y="80"/>
                  </a:lnTo>
                  <a:lnTo>
                    <a:pt x="408" y="72"/>
                  </a:lnTo>
                  <a:lnTo>
                    <a:pt x="428" y="60"/>
                  </a:lnTo>
                  <a:lnTo>
                    <a:pt x="444" y="48"/>
                  </a:lnTo>
                  <a:lnTo>
                    <a:pt x="456" y="48"/>
                  </a:lnTo>
                  <a:lnTo>
                    <a:pt x="476" y="60"/>
                  </a:lnTo>
                  <a:lnTo>
                    <a:pt x="508" y="72"/>
                  </a:lnTo>
                  <a:lnTo>
                    <a:pt x="556" y="92"/>
                  </a:lnTo>
                  <a:lnTo>
                    <a:pt x="568" y="104"/>
                  </a:lnTo>
                  <a:lnTo>
                    <a:pt x="592" y="116"/>
                  </a:lnTo>
                  <a:lnTo>
                    <a:pt x="632" y="128"/>
                  </a:lnTo>
                  <a:lnTo>
                    <a:pt x="704" y="132"/>
                  </a:lnTo>
                  <a:lnTo>
                    <a:pt x="768" y="132"/>
                  </a:lnTo>
                  <a:lnTo>
                    <a:pt x="820" y="132"/>
                  </a:lnTo>
                  <a:lnTo>
                    <a:pt x="880" y="144"/>
                  </a:lnTo>
                  <a:lnTo>
                    <a:pt x="892" y="156"/>
                  </a:lnTo>
                  <a:lnTo>
                    <a:pt x="904" y="168"/>
                  </a:lnTo>
                  <a:lnTo>
                    <a:pt x="912" y="180"/>
                  </a:lnTo>
                  <a:lnTo>
                    <a:pt x="912" y="204"/>
                  </a:lnTo>
                  <a:lnTo>
                    <a:pt x="900" y="236"/>
                  </a:lnTo>
                  <a:lnTo>
                    <a:pt x="892" y="252"/>
                  </a:lnTo>
                  <a:lnTo>
                    <a:pt x="888" y="276"/>
                  </a:lnTo>
                  <a:lnTo>
                    <a:pt x="888" y="308"/>
                  </a:lnTo>
                  <a:lnTo>
                    <a:pt x="892" y="332"/>
                  </a:lnTo>
                  <a:lnTo>
                    <a:pt x="900" y="356"/>
                  </a:lnTo>
                  <a:lnTo>
                    <a:pt x="924" y="376"/>
                  </a:lnTo>
                  <a:lnTo>
                    <a:pt x="952" y="400"/>
                  </a:lnTo>
                  <a:lnTo>
                    <a:pt x="1020" y="428"/>
                  </a:lnTo>
                  <a:lnTo>
                    <a:pt x="1028" y="428"/>
                  </a:lnTo>
                  <a:lnTo>
                    <a:pt x="1124" y="460"/>
                  </a:lnTo>
                  <a:lnTo>
                    <a:pt x="1196" y="464"/>
                  </a:lnTo>
                  <a:lnTo>
                    <a:pt x="1280" y="464"/>
                  </a:lnTo>
                  <a:lnTo>
                    <a:pt x="1328" y="452"/>
                  </a:lnTo>
                  <a:lnTo>
                    <a:pt x="1372" y="448"/>
                  </a:lnTo>
                  <a:lnTo>
                    <a:pt x="1412" y="428"/>
                  </a:lnTo>
                  <a:lnTo>
                    <a:pt x="1456" y="436"/>
                  </a:lnTo>
                  <a:lnTo>
                    <a:pt x="1540" y="436"/>
                  </a:lnTo>
                  <a:lnTo>
                    <a:pt x="1552" y="436"/>
                  </a:lnTo>
                  <a:lnTo>
                    <a:pt x="1560" y="436"/>
                  </a:lnTo>
                  <a:lnTo>
                    <a:pt x="1608" y="428"/>
                  </a:lnTo>
                  <a:lnTo>
                    <a:pt x="1608" y="436"/>
                  </a:lnTo>
                  <a:lnTo>
                    <a:pt x="1632" y="428"/>
                  </a:lnTo>
                  <a:lnTo>
                    <a:pt x="1728" y="416"/>
                  </a:lnTo>
                  <a:lnTo>
                    <a:pt x="1836" y="400"/>
                  </a:lnTo>
                  <a:lnTo>
                    <a:pt x="1908" y="400"/>
                  </a:lnTo>
                  <a:lnTo>
                    <a:pt x="1988" y="400"/>
                  </a:lnTo>
                  <a:lnTo>
                    <a:pt x="2024" y="412"/>
                  </a:lnTo>
                  <a:lnTo>
                    <a:pt x="2072" y="424"/>
                  </a:lnTo>
                  <a:lnTo>
                    <a:pt x="2108" y="436"/>
                  </a:lnTo>
                  <a:lnTo>
                    <a:pt x="2152" y="452"/>
                  </a:lnTo>
                  <a:lnTo>
                    <a:pt x="2156" y="452"/>
                  </a:lnTo>
                  <a:lnTo>
                    <a:pt x="2176" y="464"/>
                  </a:lnTo>
                  <a:lnTo>
                    <a:pt x="2180" y="484"/>
                  </a:lnTo>
                  <a:lnTo>
                    <a:pt x="2176" y="500"/>
                  </a:lnTo>
                  <a:lnTo>
                    <a:pt x="2156" y="512"/>
                  </a:lnTo>
                  <a:lnTo>
                    <a:pt x="2132" y="532"/>
                  </a:lnTo>
                  <a:lnTo>
                    <a:pt x="2120" y="548"/>
                  </a:lnTo>
                  <a:lnTo>
                    <a:pt x="2116" y="576"/>
                  </a:lnTo>
                  <a:lnTo>
                    <a:pt x="2128" y="600"/>
                  </a:lnTo>
                  <a:lnTo>
                    <a:pt x="2152" y="616"/>
                  </a:lnTo>
                  <a:lnTo>
                    <a:pt x="2168" y="628"/>
                  </a:lnTo>
                  <a:lnTo>
                    <a:pt x="2224" y="652"/>
                  </a:lnTo>
                  <a:lnTo>
                    <a:pt x="2316" y="676"/>
                  </a:lnTo>
                  <a:lnTo>
                    <a:pt x="2436" y="700"/>
                  </a:lnTo>
                  <a:lnTo>
                    <a:pt x="2440" y="700"/>
                  </a:lnTo>
                  <a:lnTo>
                    <a:pt x="2476" y="700"/>
                  </a:lnTo>
                  <a:lnTo>
                    <a:pt x="2476" y="700"/>
                  </a:lnTo>
                  <a:lnTo>
                    <a:pt x="2476" y="700"/>
                  </a:lnTo>
                  <a:lnTo>
                    <a:pt x="2496" y="700"/>
                  </a:lnTo>
                  <a:lnTo>
                    <a:pt x="2564" y="700"/>
                  </a:lnTo>
                  <a:lnTo>
                    <a:pt x="2600" y="708"/>
                  </a:lnTo>
                  <a:lnTo>
                    <a:pt x="2628" y="712"/>
                  </a:lnTo>
                  <a:lnTo>
                    <a:pt x="2636" y="720"/>
                  </a:lnTo>
                  <a:lnTo>
                    <a:pt x="2660" y="724"/>
                  </a:lnTo>
                  <a:lnTo>
                    <a:pt x="2700" y="756"/>
                  </a:lnTo>
                  <a:lnTo>
                    <a:pt x="2724" y="772"/>
                  </a:lnTo>
                  <a:lnTo>
                    <a:pt x="2748" y="804"/>
                  </a:lnTo>
                  <a:lnTo>
                    <a:pt x="2760" y="832"/>
                  </a:lnTo>
                  <a:lnTo>
                    <a:pt x="2768" y="876"/>
                  </a:lnTo>
                  <a:lnTo>
                    <a:pt x="2768" y="896"/>
                  </a:lnTo>
                  <a:lnTo>
                    <a:pt x="2768" y="908"/>
                  </a:lnTo>
                  <a:lnTo>
                    <a:pt x="2756" y="936"/>
                  </a:lnTo>
                  <a:lnTo>
                    <a:pt x="2736" y="960"/>
                  </a:lnTo>
                  <a:lnTo>
                    <a:pt x="2724" y="972"/>
                  </a:lnTo>
                  <a:lnTo>
                    <a:pt x="2700" y="980"/>
                  </a:lnTo>
                  <a:lnTo>
                    <a:pt x="2684" y="984"/>
                  </a:lnTo>
                  <a:lnTo>
                    <a:pt x="2628" y="1008"/>
                  </a:lnTo>
                  <a:lnTo>
                    <a:pt x="2604" y="1020"/>
                  </a:lnTo>
                  <a:lnTo>
                    <a:pt x="2580" y="1044"/>
                  </a:lnTo>
                  <a:lnTo>
                    <a:pt x="2564" y="1068"/>
                  </a:lnTo>
                  <a:lnTo>
                    <a:pt x="2548" y="1092"/>
                  </a:lnTo>
                  <a:lnTo>
                    <a:pt x="2564" y="1124"/>
                  </a:lnTo>
                  <a:lnTo>
                    <a:pt x="2580" y="1148"/>
                  </a:lnTo>
                  <a:lnTo>
                    <a:pt x="2600" y="1172"/>
                  </a:lnTo>
                  <a:lnTo>
                    <a:pt x="2604" y="1180"/>
                  </a:lnTo>
                  <a:lnTo>
                    <a:pt x="2660" y="1220"/>
                  </a:lnTo>
                  <a:lnTo>
                    <a:pt x="2688" y="1240"/>
                  </a:lnTo>
                  <a:lnTo>
                    <a:pt x="2724" y="1256"/>
                  </a:lnTo>
                  <a:lnTo>
                    <a:pt x="2756" y="1268"/>
                  </a:lnTo>
                  <a:lnTo>
                    <a:pt x="2824" y="1288"/>
                  </a:lnTo>
                  <a:lnTo>
                    <a:pt x="2900" y="1304"/>
                  </a:lnTo>
                  <a:lnTo>
                    <a:pt x="3088" y="1340"/>
                  </a:lnTo>
                  <a:lnTo>
                    <a:pt x="3268" y="1364"/>
                  </a:lnTo>
                  <a:lnTo>
                    <a:pt x="3360" y="1376"/>
                  </a:lnTo>
                  <a:lnTo>
                    <a:pt x="3452" y="1376"/>
                  </a:lnTo>
                  <a:lnTo>
                    <a:pt x="3576" y="1384"/>
                  </a:lnTo>
                  <a:lnTo>
                    <a:pt x="3576" y="1376"/>
                  </a:lnTo>
                  <a:lnTo>
                    <a:pt x="3452" y="1372"/>
                  </a:lnTo>
                  <a:lnTo>
                    <a:pt x="3292" y="1364"/>
                  </a:lnTo>
                  <a:lnTo>
                    <a:pt x="3136" y="1348"/>
                  </a:lnTo>
                  <a:lnTo>
                    <a:pt x="3288" y="1352"/>
                  </a:lnTo>
                  <a:lnTo>
                    <a:pt x="3372" y="1352"/>
                  </a:lnTo>
                  <a:lnTo>
                    <a:pt x="3452" y="1348"/>
                  </a:lnTo>
                  <a:lnTo>
                    <a:pt x="3452" y="1340"/>
                  </a:lnTo>
                  <a:lnTo>
                    <a:pt x="3348" y="1348"/>
                  </a:lnTo>
                  <a:lnTo>
                    <a:pt x="3240" y="1348"/>
                  </a:lnTo>
                  <a:lnTo>
                    <a:pt x="3088" y="1336"/>
                  </a:lnTo>
                  <a:lnTo>
                    <a:pt x="3016" y="1324"/>
                  </a:lnTo>
                  <a:lnTo>
                    <a:pt x="2920" y="1292"/>
                  </a:lnTo>
                  <a:lnTo>
                    <a:pt x="2852" y="1264"/>
                  </a:lnTo>
                  <a:lnTo>
                    <a:pt x="2804" y="1240"/>
                  </a:lnTo>
                  <a:lnTo>
                    <a:pt x="2772" y="1208"/>
                  </a:lnTo>
                  <a:lnTo>
                    <a:pt x="2756" y="1184"/>
                  </a:lnTo>
                  <a:lnTo>
                    <a:pt x="2744" y="1168"/>
                  </a:lnTo>
                  <a:lnTo>
                    <a:pt x="2744" y="1156"/>
                  </a:lnTo>
                  <a:lnTo>
                    <a:pt x="2748" y="1136"/>
                  </a:lnTo>
                  <a:lnTo>
                    <a:pt x="2756" y="1120"/>
                  </a:lnTo>
                  <a:lnTo>
                    <a:pt x="2792" y="1088"/>
                  </a:lnTo>
                  <a:lnTo>
                    <a:pt x="2840" y="1056"/>
                  </a:lnTo>
                  <a:lnTo>
                    <a:pt x="2900" y="1040"/>
                  </a:lnTo>
                  <a:lnTo>
                    <a:pt x="3008" y="1016"/>
                  </a:lnTo>
                  <a:lnTo>
                    <a:pt x="3056" y="1004"/>
                  </a:lnTo>
                  <a:lnTo>
                    <a:pt x="3100" y="992"/>
                  </a:lnTo>
                  <a:lnTo>
                    <a:pt x="3136" y="972"/>
                  </a:lnTo>
                  <a:lnTo>
                    <a:pt x="3160" y="956"/>
                  </a:lnTo>
                  <a:lnTo>
                    <a:pt x="3172" y="932"/>
                  </a:lnTo>
                  <a:lnTo>
                    <a:pt x="3180" y="912"/>
                  </a:lnTo>
                  <a:lnTo>
                    <a:pt x="3180" y="900"/>
                  </a:lnTo>
                  <a:lnTo>
                    <a:pt x="3180" y="888"/>
                  </a:lnTo>
                  <a:lnTo>
                    <a:pt x="3156" y="864"/>
                  </a:lnTo>
                  <a:lnTo>
                    <a:pt x="3124" y="848"/>
                  </a:lnTo>
                  <a:lnTo>
                    <a:pt x="3088" y="828"/>
                  </a:lnTo>
                  <a:lnTo>
                    <a:pt x="3052" y="820"/>
                  </a:lnTo>
                  <a:lnTo>
                    <a:pt x="2984" y="816"/>
                  </a:lnTo>
                  <a:lnTo>
                    <a:pt x="2956" y="816"/>
                  </a:lnTo>
                  <a:lnTo>
                    <a:pt x="2872" y="808"/>
                  </a:lnTo>
                  <a:lnTo>
                    <a:pt x="2760" y="816"/>
                  </a:lnTo>
                  <a:lnTo>
                    <a:pt x="2756" y="808"/>
                  </a:lnTo>
                  <a:lnTo>
                    <a:pt x="2912" y="808"/>
                  </a:lnTo>
                  <a:lnTo>
                    <a:pt x="3020" y="816"/>
                  </a:lnTo>
                  <a:lnTo>
                    <a:pt x="3076" y="820"/>
                  </a:lnTo>
                  <a:lnTo>
                    <a:pt x="3120" y="832"/>
                  </a:lnTo>
                  <a:lnTo>
                    <a:pt x="3168" y="852"/>
                  </a:lnTo>
                  <a:lnTo>
                    <a:pt x="3196" y="876"/>
                  </a:lnTo>
                  <a:lnTo>
                    <a:pt x="3216" y="888"/>
                  </a:lnTo>
                  <a:lnTo>
                    <a:pt x="3220" y="908"/>
                  </a:lnTo>
                  <a:lnTo>
                    <a:pt x="3220" y="932"/>
                  </a:lnTo>
                  <a:lnTo>
                    <a:pt x="3204" y="956"/>
                  </a:lnTo>
                  <a:lnTo>
                    <a:pt x="3196" y="968"/>
                  </a:lnTo>
                  <a:lnTo>
                    <a:pt x="3172" y="980"/>
                  </a:lnTo>
                  <a:lnTo>
                    <a:pt x="3120" y="1004"/>
                  </a:lnTo>
                  <a:lnTo>
                    <a:pt x="3020" y="1028"/>
                  </a:lnTo>
                  <a:lnTo>
                    <a:pt x="2992" y="1032"/>
                  </a:lnTo>
                  <a:lnTo>
                    <a:pt x="2920" y="1052"/>
                  </a:lnTo>
                  <a:lnTo>
                    <a:pt x="2884" y="1064"/>
                  </a:lnTo>
                  <a:lnTo>
                    <a:pt x="2848" y="1080"/>
                  </a:lnTo>
                  <a:lnTo>
                    <a:pt x="2824" y="1104"/>
                  </a:lnTo>
                  <a:lnTo>
                    <a:pt x="2796" y="1136"/>
                  </a:lnTo>
                  <a:lnTo>
                    <a:pt x="2796" y="1156"/>
                  </a:lnTo>
                  <a:lnTo>
                    <a:pt x="2796" y="1168"/>
                  </a:lnTo>
                  <a:lnTo>
                    <a:pt x="2808" y="1192"/>
                  </a:lnTo>
                  <a:lnTo>
                    <a:pt x="2828" y="1216"/>
                  </a:lnTo>
                  <a:lnTo>
                    <a:pt x="2864" y="1244"/>
                  </a:lnTo>
                  <a:lnTo>
                    <a:pt x="2924" y="1276"/>
                  </a:lnTo>
                  <a:lnTo>
                    <a:pt x="3016" y="1292"/>
                  </a:lnTo>
                  <a:lnTo>
                    <a:pt x="3148" y="1316"/>
                  </a:lnTo>
                  <a:lnTo>
                    <a:pt x="3264" y="1336"/>
                  </a:lnTo>
                  <a:lnTo>
                    <a:pt x="3368" y="1340"/>
                  </a:lnTo>
                  <a:lnTo>
                    <a:pt x="3368" y="1336"/>
                  </a:lnTo>
                  <a:lnTo>
                    <a:pt x="3268" y="1324"/>
                  </a:lnTo>
                  <a:lnTo>
                    <a:pt x="3156" y="1300"/>
                  </a:lnTo>
                  <a:lnTo>
                    <a:pt x="3020" y="1276"/>
                  </a:lnTo>
                  <a:lnTo>
                    <a:pt x="2960" y="1256"/>
                  </a:lnTo>
                  <a:lnTo>
                    <a:pt x="2912" y="1232"/>
                  </a:lnTo>
                  <a:lnTo>
                    <a:pt x="2884" y="1216"/>
                  </a:lnTo>
                  <a:lnTo>
                    <a:pt x="2864" y="1184"/>
                  </a:lnTo>
                  <a:lnTo>
                    <a:pt x="2864" y="1168"/>
                  </a:lnTo>
                  <a:lnTo>
                    <a:pt x="2876" y="1148"/>
                  </a:lnTo>
                  <a:lnTo>
                    <a:pt x="2888" y="1132"/>
                  </a:lnTo>
                  <a:lnTo>
                    <a:pt x="2924" y="1104"/>
                  </a:lnTo>
                  <a:lnTo>
                    <a:pt x="2968" y="1080"/>
                  </a:lnTo>
                  <a:lnTo>
                    <a:pt x="3016" y="1064"/>
                  </a:lnTo>
                  <a:lnTo>
                    <a:pt x="3064" y="1052"/>
                  </a:lnTo>
                  <a:lnTo>
                    <a:pt x="3144" y="1040"/>
                  </a:lnTo>
                  <a:lnTo>
                    <a:pt x="3180" y="1032"/>
                  </a:lnTo>
                  <a:lnTo>
                    <a:pt x="3216" y="1028"/>
                  </a:lnTo>
                  <a:lnTo>
                    <a:pt x="3216" y="1032"/>
                  </a:lnTo>
                  <a:lnTo>
                    <a:pt x="3268" y="1028"/>
                  </a:lnTo>
                  <a:lnTo>
                    <a:pt x="3292" y="1020"/>
                  </a:lnTo>
                  <a:lnTo>
                    <a:pt x="3344" y="1004"/>
                  </a:lnTo>
                  <a:lnTo>
                    <a:pt x="3380" y="984"/>
                  </a:lnTo>
                  <a:lnTo>
                    <a:pt x="3396" y="960"/>
                  </a:lnTo>
                  <a:lnTo>
                    <a:pt x="3408" y="948"/>
                  </a:lnTo>
                  <a:lnTo>
                    <a:pt x="3416" y="924"/>
                  </a:lnTo>
                  <a:lnTo>
                    <a:pt x="3408" y="920"/>
                  </a:lnTo>
                  <a:lnTo>
                    <a:pt x="3396" y="888"/>
                  </a:lnTo>
                  <a:lnTo>
                    <a:pt x="3372" y="872"/>
                  </a:lnTo>
                  <a:lnTo>
                    <a:pt x="3336" y="852"/>
                  </a:lnTo>
                  <a:lnTo>
                    <a:pt x="3300" y="840"/>
                  </a:lnTo>
                  <a:lnTo>
                    <a:pt x="3232" y="828"/>
                  </a:lnTo>
                  <a:lnTo>
                    <a:pt x="3196" y="828"/>
                  </a:lnTo>
                  <a:lnTo>
                    <a:pt x="3124" y="808"/>
                  </a:lnTo>
                  <a:lnTo>
                    <a:pt x="3088" y="808"/>
                  </a:lnTo>
                  <a:lnTo>
                    <a:pt x="2920" y="796"/>
                  </a:lnTo>
                  <a:lnTo>
                    <a:pt x="2796" y="772"/>
                  </a:lnTo>
                  <a:lnTo>
                    <a:pt x="2732" y="756"/>
                  </a:lnTo>
                  <a:lnTo>
                    <a:pt x="2708" y="748"/>
                  </a:lnTo>
                  <a:lnTo>
                    <a:pt x="2672" y="724"/>
                  </a:lnTo>
                  <a:lnTo>
                    <a:pt x="2640" y="712"/>
                  </a:lnTo>
                  <a:lnTo>
                    <a:pt x="2648" y="712"/>
                  </a:lnTo>
                  <a:lnTo>
                    <a:pt x="2636" y="708"/>
                  </a:lnTo>
                  <a:lnTo>
                    <a:pt x="2600" y="696"/>
                  </a:lnTo>
                  <a:lnTo>
                    <a:pt x="2568" y="672"/>
                  </a:lnTo>
                  <a:lnTo>
                    <a:pt x="2556" y="652"/>
                  </a:lnTo>
                  <a:lnTo>
                    <a:pt x="2544" y="628"/>
                  </a:lnTo>
                  <a:lnTo>
                    <a:pt x="2548" y="600"/>
                  </a:lnTo>
                  <a:lnTo>
                    <a:pt x="2564" y="580"/>
                  </a:lnTo>
                  <a:lnTo>
                    <a:pt x="2580" y="564"/>
                  </a:lnTo>
                  <a:lnTo>
                    <a:pt x="2624" y="532"/>
                  </a:lnTo>
                  <a:lnTo>
                    <a:pt x="2672" y="512"/>
                  </a:lnTo>
                  <a:lnTo>
                    <a:pt x="2732" y="496"/>
                  </a:lnTo>
                  <a:lnTo>
                    <a:pt x="2852" y="464"/>
                  </a:lnTo>
                  <a:lnTo>
                    <a:pt x="2884" y="452"/>
                  </a:lnTo>
                  <a:lnTo>
                    <a:pt x="2912" y="436"/>
                  </a:lnTo>
                  <a:lnTo>
                    <a:pt x="2932" y="416"/>
                  </a:lnTo>
                  <a:lnTo>
                    <a:pt x="2936" y="400"/>
                  </a:lnTo>
                  <a:lnTo>
                    <a:pt x="2936" y="388"/>
                  </a:lnTo>
                  <a:lnTo>
                    <a:pt x="2932" y="376"/>
                  </a:lnTo>
                  <a:lnTo>
                    <a:pt x="2920" y="356"/>
                  </a:lnTo>
                  <a:lnTo>
                    <a:pt x="2936" y="356"/>
                  </a:lnTo>
                  <a:lnTo>
                    <a:pt x="2972" y="368"/>
                  </a:lnTo>
                  <a:lnTo>
                    <a:pt x="2996" y="380"/>
                  </a:lnTo>
                  <a:lnTo>
                    <a:pt x="3004" y="388"/>
                  </a:lnTo>
                  <a:lnTo>
                    <a:pt x="3008" y="400"/>
                  </a:lnTo>
                  <a:lnTo>
                    <a:pt x="3004" y="412"/>
                  </a:lnTo>
                  <a:lnTo>
                    <a:pt x="2992" y="424"/>
                  </a:lnTo>
                  <a:lnTo>
                    <a:pt x="2956" y="448"/>
                  </a:lnTo>
                  <a:lnTo>
                    <a:pt x="2920" y="460"/>
                  </a:lnTo>
                  <a:lnTo>
                    <a:pt x="2884" y="472"/>
                  </a:lnTo>
                  <a:lnTo>
                    <a:pt x="2852" y="476"/>
                  </a:lnTo>
                  <a:lnTo>
                    <a:pt x="2808" y="484"/>
                  </a:lnTo>
                  <a:lnTo>
                    <a:pt x="2724" y="500"/>
                  </a:lnTo>
                  <a:lnTo>
                    <a:pt x="2688" y="520"/>
                  </a:lnTo>
                  <a:lnTo>
                    <a:pt x="2648" y="544"/>
                  </a:lnTo>
                  <a:lnTo>
                    <a:pt x="2616" y="576"/>
                  </a:lnTo>
                  <a:lnTo>
                    <a:pt x="2604" y="592"/>
                  </a:lnTo>
                  <a:lnTo>
                    <a:pt x="2600" y="612"/>
                  </a:lnTo>
                  <a:lnTo>
                    <a:pt x="2600" y="628"/>
                  </a:lnTo>
                  <a:lnTo>
                    <a:pt x="2604" y="648"/>
                  </a:lnTo>
                  <a:lnTo>
                    <a:pt x="2624" y="672"/>
                  </a:lnTo>
                  <a:lnTo>
                    <a:pt x="2652" y="700"/>
                  </a:lnTo>
                  <a:lnTo>
                    <a:pt x="2700" y="732"/>
                  </a:lnTo>
                  <a:lnTo>
                    <a:pt x="2780" y="760"/>
                  </a:lnTo>
                  <a:lnTo>
                    <a:pt x="2896" y="780"/>
                  </a:lnTo>
                  <a:lnTo>
                    <a:pt x="3040" y="784"/>
                  </a:lnTo>
                  <a:lnTo>
                    <a:pt x="3160" y="796"/>
                  </a:lnTo>
                  <a:lnTo>
                    <a:pt x="3252" y="808"/>
                  </a:lnTo>
                  <a:lnTo>
                    <a:pt x="3292" y="816"/>
                  </a:lnTo>
                  <a:lnTo>
                    <a:pt x="3396" y="832"/>
                  </a:lnTo>
                  <a:lnTo>
                    <a:pt x="3444" y="852"/>
                  </a:lnTo>
                  <a:lnTo>
                    <a:pt x="3488" y="876"/>
                  </a:lnTo>
                  <a:lnTo>
                    <a:pt x="3524" y="908"/>
                  </a:lnTo>
                  <a:lnTo>
                    <a:pt x="3528" y="920"/>
                  </a:lnTo>
                  <a:lnTo>
                    <a:pt x="3528" y="936"/>
                  </a:lnTo>
                  <a:lnTo>
                    <a:pt x="3528" y="948"/>
                  </a:lnTo>
                  <a:lnTo>
                    <a:pt x="3504" y="972"/>
                  </a:lnTo>
                  <a:lnTo>
                    <a:pt x="3488" y="992"/>
                  </a:lnTo>
                  <a:lnTo>
                    <a:pt x="3464" y="1004"/>
                  </a:lnTo>
                  <a:lnTo>
                    <a:pt x="3428" y="1008"/>
                  </a:lnTo>
                  <a:lnTo>
                    <a:pt x="3380" y="1016"/>
                  </a:lnTo>
                  <a:lnTo>
                    <a:pt x="3240" y="1040"/>
                  </a:lnTo>
                  <a:lnTo>
                    <a:pt x="3124" y="1052"/>
                  </a:lnTo>
                  <a:lnTo>
                    <a:pt x="3044" y="1068"/>
                  </a:lnTo>
                  <a:lnTo>
                    <a:pt x="3004" y="1088"/>
                  </a:lnTo>
                  <a:lnTo>
                    <a:pt x="2992" y="1092"/>
                  </a:lnTo>
                  <a:lnTo>
                    <a:pt x="2960" y="1112"/>
                  </a:lnTo>
                  <a:lnTo>
                    <a:pt x="2936" y="1124"/>
                  </a:lnTo>
                  <a:lnTo>
                    <a:pt x="2924" y="1144"/>
                  </a:lnTo>
                  <a:lnTo>
                    <a:pt x="2920" y="1168"/>
                  </a:lnTo>
                  <a:lnTo>
                    <a:pt x="2924" y="1184"/>
                  </a:lnTo>
                  <a:lnTo>
                    <a:pt x="2936" y="1204"/>
                  </a:lnTo>
                  <a:lnTo>
                    <a:pt x="2960" y="1220"/>
                  </a:lnTo>
                  <a:lnTo>
                    <a:pt x="3028" y="1256"/>
                  </a:lnTo>
                  <a:lnTo>
                    <a:pt x="3120" y="1288"/>
                  </a:lnTo>
                  <a:lnTo>
                    <a:pt x="3216" y="1304"/>
                  </a:lnTo>
                  <a:lnTo>
                    <a:pt x="3312" y="1324"/>
                  </a:lnTo>
                  <a:lnTo>
                    <a:pt x="3480" y="1348"/>
                  </a:lnTo>
                  <a:lnTo>
                    <a:pt x="3552" y="1352"/>
                  </a:lnTo>
                  <a:lnTo>
                    <a:pt x="3576" y="1352"/>
                  </a:lnTo>
                  <a:lnTo>
                    <a:pt x="3576" y="1348"/>
                  </a:lnTo>
                  <a:lnTo>
                    <a:pt x="3552" y="1348"/>
                  </a:lnTo>
                  <a:lnTo>
                    <a:pt x="3480" y="1340"/>
                  </a:lnTo>
                  <a:lnTo>
                    <a:pt x="3312" y="1316"/>
                  </a:lnTo>
                  <a:lnTo>
                    <a:pt x="3216" y="1304"/>
                  </a:lnTo>
                  <a:lnTo>
                    <a:pt x="3120" y="1280"/>
                  </a:lnTo>
                  <a:lnTo>
                    <a:pt x="3032" y="1252"/>
                  </a:lnTo>
                  <a:lnTo>
                    <a:pt x="2968" y="1220"/>
                  </a:lnTo>
                  <a:lnTo>
                    <a:pt x="2944" y="1204"/>
                  </a:lnTo>
                  <a:lnTo>
                    <a:pt x="2932" y="1180"/>
                  </a:lnTo>
                  <a:lnTo>
                    <a:pt x="2924" y="1168"/>
                  </a:lnTo>
                  <a:lnTo>
                    <a:pt x="2932" y="1148"/>
                  </a:lnTo>
                  <a:lnTo>
                    <a:pt x="2944" y="1132"/>
                  </a:lnTo>
                  <a:lnTo>
                    <a:pt x="2960" y="1112"/>
                  </a:lnTo>
                  <a:lnTo>
                    <a:pt x="2992" y="1100"/>
                  </a:lnTo>
                  <a:lnTo>
                    <a:pt x="3004" y="1092"/>
                  </a:lnTo>
                  <a:lnTo>
                    <a:pt x="3052" y="1076"/>
                  </a:lnTo>
                  <a:lnTo>
                    <a:pt x="3124" y="1056"/>
                  </a:lnTo>
                  <a:lnTo>
                    <a:pt x="3240" y="1044"/>
                  </a:lnTo>
                  <a:lnTo>
                    <a:pt x="3380" y="1020"/>
                  </a:lnTo>
                  <a:lnTo>
                    <a:pt x="3428" y="1016"/>
                  </a:lnTo>
                  <a:lnTo>
                    <a:pt x="3464" y="1008"/>
                  </a:lnTo>
                  <a:lnTo>
                    <a:pt x="3492" y="992"/>
                  </a:lnTo>
                  <a:lnTo>
                    <a:pt x="3512" y="980"/>
                  </a:lnTo>
                  <a:lnTo>
                    <a:pt x="3528" y="948"/>
                  </a:lnTo>
                  <a:lnTo>
                    <a:pt x="3536" y="936"/>
                  </a:lnTo>
                  <a:lnTo>
                    <a:pt x="3536" y="920"/>
                  </a:lnTo>
                  <a:lnTo>
                    <a:pt x="3524" y="896"/>
                  </a:lnTo>
                  <a:lnTo>
                    <a:pt x="3504" y="884"/>
                  </a:lnTo>
                  <a:lnTo>
                    <a:pt x="3480" y="864"/>
                  </a:lnTo>
                  <a:lnTo>
                    <a:pt x="3420" y="840"/>
                  </a:lnTo>
                  <a:lnTo>
                    <a:pt x="3360" y="820"/>
                  </a:lnTo>
                  <a:lnTo>
                    <a:pt x="3408" y="828"/>
                  </a:lnTo>
                  <a:lnTo>
                    <a:pt x="3476" y="832"/>
                  </a:lnTo>
                  <a:lnTo>
                    <a:pt x="3536" y="860"/>
                  </a:lnTo>
                  <a:lnTo>
                    <a:pt x="3560" y="876"/>
                  </a:lnTo>
                  <a:lnTo>
                    <a:pt x="3576" y="896"/>
                  </a:lnTo>
                  <a:lnTo>
                    <a:pt x="3576" y="888"/>
                  </a:lnTo>
                  <a:lnTo>
                    <a:pt x="3560" y="872"/>
                  </a:lnTo>
                  <a:lnTo>
                    <a:pt x="3536" y="852"/>
                  </a:lnTo>
                  <a:lnTo>
                    <a:pt x="3576" y="860"/>
                  </a:lnTo>
                  <a:lnTo>
                    <a:pt x="3576" y="852"/>
                  </a:lnTo>
                  <a:lnTo>
                    <a:pt x="3524" y="848"/>
                  </a:lnTo>
                  <a:lnTo>
                    <a:pt x="3464" y="828"/>
                  </a:lnTo>
                  <a:lnTo>
                    <a:pt x="3408" y="820"/>
                  </a:lnTo>
                  <a:lnTo>
                    <a:pt x="3336" y="816"/>
                  </a:lnTo>
                  <a:lnTo>
                    <a:pt x="3252" y="804"/>
                  </a:lnTo>
                  <a:lnTo>
                    <a:pt x="3172" y="792"/>
                  </a:lnTo>
                  <a:lnTo>
                    <a:pt x="3076" y="784"/>
                  </a:lnTo>
                  <a:lnTo>
                    <a:pt x="3028" y="772"/>
                  </a:lnTo>
                  <a:lnTo>
                    <a:pt x="2936" y="736"/>
                  </a:lnTo>
                  <a:lnTo>
                    <a:pt x="2888" y="708"/>
                  </a:lnTo>
                  <a:lnTo>
                    <a:pt x="2848" y="688"/>
                  </a:lnTo>
                  <a:lnTo>
                    <a:pt x="2816" y="652"/>
                  </a:lnTo>
                  <a:lnTo>
                    <a:pt x="2808" y="640"/>
                  </a:lnTo>
                  <a:lnTo>
                    <a:pt x="2808" y="624"/>
                  </a:lnTo>
                  <a:lnTo>
                    <a:pt x="2808" y="604"/>
                  </a:lnTo>
                  <a:lnTo>
                    <a:pt x="2824" y="580"/>
                  </a:lnTo>
                  <a:lnTo>
                    <a:pt x="2840" y="564"/>
                  </a:lnTo>
                  <a:lnTo>
                    <a:pt x="2864" y="532"/>
                  </a:lnTo>
                  <a:lnTo>
                    <a:pt x="2908" y="508"/>
                  </a:lnTo>
                  <a:lnTo>
                    <a:pt x="2960" y="488"/>
                  </a:lnTo>
                  <a:lnTo>
                    <a:pt x="3028" y="472"/>
                  </a:lnTo>
                  <a:lnTo>
                    <a:pt x="3132" y="460"/>
                  </a:lnTo>
                  <a:lnTo>
                    <a:pt x="3056" y="472"/>
                  </a:lnTo>
                  <a:lnTo>
                    <a:pt x="3004" y="488"/>
                  </a:lnTo>
                  <a:lnTo>
                    <a:pt x="2956" y="508"/>
                  </a:lnTo>
                  <a:lnTo>
                    <a:pt x="2924" y="532"/>
                  </a:lnTo>
                  <a:lnTo>
                    <a:pt x="2884" y="568"/>
                  </a:lnTo>
                  <a:lnTo>
                    <a:pt x="2872" y="580"/>
                  </a:lnTo>
                  <a:lnTo>
                    <a:pt x="2860" y="612"/>
                  </a:lnTo>
                  <a:lnTo>
                    <a:pt x="2864" y="640"/>
                  </a:lnTo>
                  <a:lnTo>
                    <a:pt x="2884" y="664"/>
                  </a:lnTo>
                  <a:lnTo>
                    <a:pt x="2908" y="688"/>
                  </a:lnTo>
                  <a:lnTo>
                    <a:pt x="2968" y="720"/>
                  </a:lnTo>
                  <a:lnTo>
                    <a:pt x="3020" y="736"/>
                  </a:lnTo>
                  <a:lnTo>
                    <a:pt x="3052" y="744"/>
                  </a:lnTo>
                  <a:lnTo>
                    <a:pt x="3160" y="772"/>
                  </a:lnTo>
                  <a:lnTo>
                    <a:pt x="3264" y="796"/>
                  </a:lnTo>
                  <a:lnTo>
                    <a:pt x="3348" y="808"/>
                  </a:lnTo>
                  <a:lnTo>
                    <a:pt x="3420" y="816"/>
                  </a:lnTo>
                  <a:lnTo>
                    <a:pt x="3524" y="816"/>
                  </a:lnTo>
                  <a:lnTo>
                    <a:pt x="3560" y="808"/>
                  </a:lnTo>
                  <a:lnTo>
                    <a:pt x="3576" y="820"/>
                  </a:lnTo>
                  <a:lnTo>
                    <a:pt x="3576" y="816"/>
                  </a:lnTo>
                  <a:lnTo>
                    <a:pt x="3560" y="804"/>
                  </a:lnTo>
                  <a:lnTo>
                    <a:pt x="3536" y="780"/>
                  </a:lnTo>
                  <a:lnTo>
                    <a:pt x="3536" y="760"/>
                  </a:lnTo>
                  <a:lnTo>
                    <a:pt x="3548" y="748"/>
                  </a:lnTo>
                  <a:lnTo>
                    <a:pt x="3572" y="736"/>
                  </a:lnTo>
                  <a:lnTo>
                    <a:pt x="3576" y="736"/>
                  </a:lnTo>
                  <a:lnTo>
                    <a:pt x="3576" y="732"/>
                  </a:lnTo>
                  <a:lnTo>
                    <a:pt x="3572" y="732"/>
                  </a:lnTo>
                  <a:lnTo>
                    <a:pt x="3476" y="712"/>
                  </a:lnTo>
                  <a:lnTo>
                    <a:pt x="3408" y="696"/>
                  </a:lnTo>
                  <a:lnTo>
                    <a:pt x="3368" y="672"/>
                  </a:lnTo>
                  <a:lnTo>
                    <a:pt x="3348" y="648"/>
                  </a:lnTo>
                  <a:lnTo>
                    <a:pt x="3344" y="616"/>
                  </a:lnTo>
                  <a:lnTo>
                    <a:pt x="3344" y="612"/>
                  </a:lnTo>
                  <a:lnTo>
                    <a:pt x="3356" y="588"/>
                  </a:lnTo>
                  <a:lnTo>
                    <a:pt x="3380" y="568"/>
                  </a:lnTo>
                  <a:lnTo>
                    <a:pt x="3408" y="548"/>
                  </a:lnTo>
                  <a:lnTo>
                    <a:pt x="3440" y="532"/>
                  </a:lnTo>
                  <a:lnTo>
                    <a:pt x="3512" y="512"/>
                  </a:lnTo>
                  <a:lnTo>
                    <a:pt x="3576" y="500"/>
                  </a:lnTo>
                  <a:lnTo>
                    <a:pt x="3576" y="496"/>
                  </a:lnTo>
                  <a:lnTo>
                    <a:pt x="3504" y="508"/>
                  </a:lnTo>
                  <a:lnTo>
                    <a:pt x="3432" y="532"/>
                  </a:lnTo>
                  <a:lnTo>
                    <a:pt x="3404" y="544"/>
                  </a:lnTo>
                  <a:lnTo>
                    <a:pt x="3372" y="564"/>
                  </a:lnTo>
                  <a:lnTo>
                    <a:pt x="3356" y="580"/>
                  </a:lnTo>
                  <a:lnTo>
                    <a:pt x="3336" y="604"/>
                  </a:lnTo>
                  <a:lnTo>
                    <a:pt x="3336" y="616"/>
                  </a:lnTo>
                  <a:lnTo>
                    <a:pt x="3336" y="628"/>
                  </a:lnTo>
                  <a:lnTo>
                    <a:pt x="3344" y="648"/>
                  </a:lnTo>
                  <a:lnTo>
                    <a:pt x="3360" y="672"/>
                  </a:lnTo>
                  <a:lnTo>
                    <a:pt x="3404" y="696"/>
                  </a:lnTo>
                  <a:lnTo>
                    <a:pt x="3464" y="712"/>
                  </a:lnTo>
                  <a:lnTo>
                    <a:pt x="3560" y="736"/>
                  </a:lnTo>
                  <a:lnTo>
                    <a:pt x="3540" y="744"/>
                  </a:lnTo>
                  <a:lnTo>
                    <a:pt x="3528" y="756"/>
                  </a:lnTo>
                  <a:lnTo>
                    <a:pt x="3528" y="768"/>
                  </a:lnTo>
                  <a:lnTo>
                    <a:pt x="3464" y="760"/>
                  </a:lnTo>
                  <a:lnTo>
                    <a:pt x="3312" y="744"/>
                  </a:lnTo>
                  <a:lnTo>
                    <a:pt x="3232" y="724"/>
                  </a:lnTo>
                  <a:lnTo>
                    <a:pt x="3168" y="700"/>
                  </a:lnTo>
                  <a:lnTo>
                    <a:pt x="3136" y="688"/>
                  </a:lnTo>
                  <a:lnTo>
                    <a:pt x="3112" y="672"/>
                  </a:lnTo>
                  <a:lnTo>
                    <a:pt x="3100" y="652"/>
                  </a:lnTo>
                  <a:lnTo>
                    <a:pt x="3088" y="636"/>
                  </a:lnTo>
                  <a:lnTo>
                    <a:pt x="3088" y="624"/>
                  </a:lnTo>
                  <a:lnTo>
                    <a:pt x="3096" y="604"/>
                  </a:lnTo>
                  <a:lnTo>
                    <a:pt x="3108" y="588"/>
                  </a:lnTo>
                  <a:lnTo>
                    <a:pt x="3144" y="548"/>
                  </a:lnTo>
                  <a:lnTo>
                    <a:pt x="3172" y="532"/>
                  </a:lnTo>
                  <a:lnTo>
                    <a:pt x="3216" y="520"/>
                  </a:lnTo>
                  <a:lnTo>
                    <a:pt x="3264" y="500"/>
                  </a:lnTo>
                  <a:lnTo>
                    <a:pt x="3324" y="488"/>
                  </a:lnTo>
                  <a:lnTo>
                    <a:pt x="3396" y="476"/>
                  </a:lnTo>
                  <a:lnTo>
                    <a:pt x="3480" y="464"/>
                  </a:lnTo>
                  <a:lnTo>
                    <a:pt x="3576" y="460"/>
                  </a:lnTo>
                  <a:lnTo>
                    <a:pt x="3576" y="452"/>
                  </a:lnTo>
                  <a:lnTo>
                    <a:pt x="3480" y="464"/>
                  </a:lnTo>
                  <a:lnTo>
                    <a:pt x="3396" y="472"/>
                  </a:lnTo>
                  <a:lnTo>
                    <a:pt x="3324" y="484"/>
                  </a:lnTo>
                  <a:lnTo>
                    <a:pt x="3256" y="496"/>
                  </a:lnTo>
                  <a:lnTo>
                    <a:pt x="3208" y="512"/>
                  </a:lnTo>
                  <a:lnTo>
                    <a:pt x="3172" y="532"/>
                  </a:lnTo>
                  <a:lnTo>
                    <a:pt x="3144" y="548"/>
                  </a:lnTo>
                  <a:lnTo>
                    <a:pt x="3120" y="568"/>
                  </a:lnTo>
                  <a:lnTo>
                    <a:pt x="3100" y="588"/>
                  </a:lnTo>
                  <a:lnTo>
                    <a:pt x="3088" y="604"/>
                  </a:lnTo>
                  <a:lnTo>
                    <a:pt x="3088" y="624"/>
                  </a:lnTo>
                  <a:lnTo>
                    <a:pt x="3088" y="636"/>
                  </a:lnTo>
                  <a:lnTo>
                    <a:pt x="3088" y="652"/>
                  </a:lnTo>
                  <a:lnTo>
                    <a:pt x="3100" y="664"/>
                  </a:lnTo>
                  <a:lnTo>
                    <a:pt x="3136" y="696"/>
                  </a:lnTo>
                  <a:lnTo>
                    <a:pt x="3184" y="712"/>
                  </a:lnTo>
                  <a:lnTo>
                    <a:pt x="3244" y="732"/>
                  </a:lnTo>
                  <a:lnTo>
                    <a:pt x="3380" y="756"/>
                  </a:lnTo>
                  <a:lnTo>
                    <a:pt x="3480" y="768"/>
                  </a:lnTo>
                  <a:lnTo>
                    <a:pt x="3372" y="760"/>
                  </a:lnTo>
                  <a:lnTo>
                    <a:pt x="3304" y="748"/>
                  </a:lnTo>
                  <a:lnTo>
                    <a:pt x="3240" y="736"/>
                  </a:lnTo>
                  <a:lnTo>
                    <a:pt x="3180" y="720"/>
                  </a:lnTo>
                  <a:lnTo>
                    <a:pt x="3120" y="700"/>
                  </a:lnTo>
                  <a:lnTo>
                    <a:pt x="3076" y="664"/>
                  </a:lnTo>
                  <a:lnTo>
                    <a:pt x="3056" y="648"/>
                  </a:lnTo>
                  <a:lnTo>
                    <a:pt x="3044" y="624"/>
                  </a:lnTo>
                  <a:lnTo>
                    <a:pt x="3044" y="612"/>
                  </a:lnTo>
                  <a:lnTo>
                    <a:pt x="3052" y="592"/>
                  </a:lnTo>
                  <a:lnTo>
                    <a:pt x="3056" y="576"/>
                  </a:lnTo>
                  <a:lnTo>
                    <a:pt x="3084" y="556"/>
                  </a:lnTo>
                  <a:lnTo>
                    <a:pt x="3120" y="524"/>
                  </a:lnTo>
                  <a:lnTo>
                    <a:pt x="3180" y="508"/>
                  </a:lnTo>
                  <a:lnTo>
                    <a:pt x="3264" y="488"/>
                  </a:lnTo>
                  <a:lnTo>
                    <a:pt x="3380" y="472"/>
                  </a:lnTo>
                  <a:lnTo>
                    <a:pt x="3576" y="440"/>
                  </a:lnTo>
                  <a:lnTo>
                    <a:pt x="3576" y="436"/>
                  </a:lnTo>
                  <a:lnTo>
                    <a:pt x="3380" y="464"/>
                  </a:lnTo>
                  <a:lnTo>
                    <a:pt x="3264" y="484"/>
                  </a:lnTo>
                  <a:lnTo>
                    <a:pt x="3172" y="500"/>
                  </a:lnTo>
                  <a:lnTo>
                    <a:pt x="3112" y="524"/>
                  </a:lnTo>
                  <a:lnTo>
                    <a:pt x="3076" y="548"/>
                  </a:lnTo>
                  <a:lnTo>
                    <a:pt x="3052" y="576"/>
                  </a:lnTo>
                  <a:lnTo>
                    <a:pt x="3044" y="592"/>
                  </a:lnTo>
                  <a:lnTo>
                    <a:pt x="3044" y="612"/>
                  </a:lnTo>
                  <a:lnTo>
                    <a:pt x="3044" y="628"/>
                  </a:lnTo>
                  <a:lnTo>
                    <a:pt x="3056" y="652"/>
                  </a:lnTo>
                  <a:lnTo>
                    <a:pt x="3084" y="676"/>
                  </a:lnTo>
                  <a:lnTo>
                    <a:pt x="3108" y="696"/>
                  </a:lnTo>
                  <a:lnTo>
                    <a:pt x="3144" y="708"/>
                  </a:lnTo>
                  <a:lnTo>
                    <a:pt x="3216" y="736"/>
                  </a:lnTo>
                  <a:lnTo>
                    <a:pt x="3300" y="756"/>
                  </a:lnTo>
                  <a:lnTo>
                    <a:pt x="3380" y="768"/>
                  </a:lnTo>
                  <a:lnTo>
                    <a:pt x="3452" y="772"/>
                  </a:lnTo>
                  <a:lnTo>
                    <a:pt x="3528" y="772"/>
                  </a:lnTo>
                  <a:lnTo>
                    <a:pt x="3540" y="784"/>
                  </a:lnTo>
                  <a:lnTo>
                    <a:pt x="3444" y="784"/>
                  </a:lnTo>
                  <a:lnTo>
                    <a:pt x="3276" y="768"/>
                  </a:lnTo>
                  <a:lnTo>
                    <a:pt x="3184" y="748"/>
                  </a:lnTo>
                  <a:lnTo>
                    <a:pt x="3100" y="732"/>
                  </a:lnTo>
                  <a:lnTo>
                    <a:pt x="3028" y="700"/>
                  </a:lnTo>
                  <a:lnTo>
                    <a:pt x="2996" y="696"/>
                  </a:lnTo>
                  <a:lnTo>
                    <a:pt x="2980" y="676"/>
                  </a:lnTo>
                  <a:lnTo>
                    <a:pt x="2960" y="652"/>
                  </a:lnTo>
                  <a:lnTo>
                    <a:pt x="2948" y="628"/>
                  </a:lnTo>
                  <a:lnTo>
                    <a:pt x="2944" y="600"/>
                  </a:lnTo>
                  <a:lnTo>
                    <a:pt x="2956" y="580"/>
                  </a:lnTo>
                  <a:lnTo>
                    <a:pt x="2968" y="564"/>
                  </a:lnTo>
                  <a:lnTo>
                    <a:pt x="2992" y="544"/>
                  </a:lnTo>
                  <a:lnTo>
                    <a:pt x="3028" y="532"/>
                  </a:lnTo>
                  <a:lnTo>
                    <a:pt x="3044" y="520"/>
                  </a:lnTo>
                  <a:lnTo>
                    <a:pt x="3100" y="500"/>
                  </a:lnTo>
                  <a:lnTo>
                    <a:pt x="3184" y="476"/>
                  </a:lnTo>
                  <a:lnTo>
                    <a:pt x="3304" y="452"/>
                  </a:lnTo>
                  <a:lnTo>
                    <a:pt x="3324" y="452"/>
                  </a:lnTo>
                  <a:lnTo>
                    <a:pt x="3420" y="440"/>
                  </a:lnTo>
                  <a:lnTo>
                    <a:pt x="3500" y="428"/>
                  </a:lnTo>
                  <a:lnTo>
                    <a:pt x="3576" y="416"/>
                  </a:lnTo>
                  <a:lnTo>
                    <a:pt x="3576" y="412"/>
                  </a:lnTo>
                  <a:lnTo>
                    <a:pt x="3468" y="428"/>
                  </a:lnTo>
                  <a:lnTo>
                    <a:pt x="3368" y="440"/>
                  </a:lnTo>
                  <a:lnTo>
                    <a:pt x="3416" y="428"/>
                  </a:lnTo>
                  <a:lnTo>
                    <a:pt x="3432" y="416"/>
                  </a:lnTo>
                  <a:lnTo>
                    <a:pt x="3452" y="400"/>
                  </a:lnTo>
                  <a:lnTo>
                    <a:pt x="3444" y="400"/>
                  </a:lnTo>
                  <a:lnTo>
                    <a:pt x="3576" y="392"/>
                  </a:lnTo>
                  <a:lnTo>
                    <a:pt x="3576" y="388"/>
                  </a:lnTo>
                  <a:lnTo>
                    <a:pt x="3432" y="392"/>
                  </a:lnTo>
                  <a:lnTo>
                    <a:pt x="3304" y="392"/>
                  </a:lnTo>
                  <a:lnTo>
                    <a:pt x="3108" y="380"/>
                  </a:lnTo>
                  <a:lnTo>
                    <a:pt x="3100" y="376"/>
                  </a:lnTo>
                  <a:lnTo>
                    <a:pt x="3100" y="380"/>
                  </a:lnTo>
                  <a:lnTo>
                    <a:pt x="2980" y="364"/>
                  </a:lnTo>
                  <a:lnTo>
                    <a:pt x="2936" y="356"/>
                  </a:lnTo>
                  <a:lnTo>
                    <a:pt x="2912" y="352"/>
                  </a:lnTo>
                  <a:lnTo>
                    <a:pt x="2864" y="328"/>
                  </a:lnTo>
                  <a:lnTo>
                    <a:pt x="2848" y="316"/>
                  </a:lnTo>
                  <a:lnTo>
                    <a:pt x="2840" y="296"/>
                  </a:lnTo>
                  <a:lnTo>
                    <a:pt x="2836" y="292"/>
                  </a:lnTo>
                  <a:lnTo>
                    <a:pt x="2840" y="284"/>
                  </a:lnTo>
                  <a:lnTo>
                    <a:pt x="2848" y="264"/>
                  </a:lnTo>
                  <a:lnTo>
                    <a:pt x="2872" y="248"/>
                  </a:lnTo>
                  <a:lnTo>
                    <a:pt x="2924" y="228"/>
                  </a:lnTo>
                  <a:lnTo>
                    <a:pt x="2992" y="204"/>
                  </a:lnTo>
                  <a:lnTo>
                    <a:pt x="3084" y="188"/>
                  </a:lnTo>
                  <a:lnTo>
                    <a:pt x="3216" y="168"/>
                  </a:lnTo>
                  <a:lnTo>
                    <a:pt x="3220" y="168"/>
                  </a:lnTo>
                  <a:lnTo>
                    <a:pt x="3268" y="168"/>
                  </a:lnTo>
                  <a:lnTo>
                    <a:pt x="3324" y="168"/>
                  </a:lnTo>
                  <a:lnTo>
                    <a:pt x="3444" y="156"/>
                  </a:lnTo>
                  <a:lnTo>
                    <a:pt x="3456" y="164"/>
                  </a:lnTo>
                  <a:lnTo>
                    <a:pt x="3456" y="156"/>
                  </a:lnTo>
                  <a:lnTo>
                    <a:pt x="3540" y="144"/>
                  </a:lnTo>
                  <a:lnTo>
                    <a:pt x="3576" y="140"/>
                  </a:lnTo>
                  <a:lnTo>
                    <a:pt x="3576" y="132"/>
                  </a:lnTo>
                  <a:lnTo>
                    <a:pt x="3540" y="140"/>
                  </a:lnTo>
                  <a:lnTo>
                    <a:pt x="3456" y="128"/>
                  </a:lnTo>
                  <a:lnTo>
                    <a:pt x="3396" y="108"/>
                  </a:lnTo>
                  <a:lnTo>
                    <a:pt x="3380" y="96"/>
                  </a:lnTo>
                  <a:lnTo>
                    <a:pt x="3360"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2632" y="48"/>
              <a:ext cx="84" cy="36"/>
            </a:xfrm>
            <a:custGeom>
              <a:avLst/>
              <a:gdLst/>
              <a:ahLst/>
              <a:cxnLst>
                <a:cxn ang="0">
                  <a:pos x="0" y="0"/>
                </a:cxn>
                <a:cxn ang="0">
                  <a:pos x="56" y="0"/>
                </a:cxn>
                <a:cxn ang="0">
                  <a:pos x="68" y="20"/>
                </a:cxn>
                <a:cxn ang="0">
                  <a:pos x="84" y="36"/>
                </a:cxn>
                <a:cxn ang="0">
                  <a:pos x="36" y="20"/>
                </a:cxn>
                <a:cxn ang="0">
                  <a:pos x="0" y="0"/>
                </a:cxn>
              </a:cxnLst>
              <a:rect l="0" t="0" r="0" b="0"/>
              <a:pathLst>
                <a:path w="84" h="36">
                  <a:moveTo>
                    <a:pt x="0" y="0"/>
                  </a:moveTo>
                  <a:lnTo>
                    <a:pt x="56" y="0"/>
                  </a:lnTo>
                  <a:lnTo>
                    <a:pt x="68" y="20"/>
                  </a:lnTo>
                  <a:lnTo>
                    <a:pt x="84" y="36"/>
                  </a:lnTo>
                  <a:lnTo>
                    <a:pt x="36" y="2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4904" y="884"/>
              <a:ext cx="104" cy="84"/>
            </a:xfrm>
            <a:custGeom>
              <a:avLst/>
              <a:gdLst/>
              <a:ahLst/>
              <a:cxnLst>
                <a:cxn ang="0">
                  <a:pos x="36" y="12"/>
                </a:cxn>
                <a:cxn ang="0">
                  <a:pos x="36" y="0"/>
                </a:cxn>
                <a:cxn ang="0">
                  <a:pos x="68" y="4"/>
                </a:cxn>
                <a:cxn ang="0">
                  <a:pos x="92" y="16"/>
                </a:cxn>
                <a:cxn ang="0">
                  <a:pos x="104" y="28"/>
                </a:cxn>
                <a:cxn ang="0">
                  <a:pos x="104" y="40"/>
                </a:cxn>
                <a:cxn ang="0">
                  <a:pos x="100" y="60"/>
                </a:cxn>
                <a:cxn ang="0">
                  <a:pos x="100" y="64"/>
                </a:cxn>
                <a:cxn ang="0">
                  <a:pos x="80" y="72"/>
                </a:cxn>
                <a:cxn ang="0">
                  <a:pos x="56" y="84"/>
                </a:cxn>
                <a:cxn ang="0">
                  <a:pos x="0" y="84"/>
                </a:cxn>
                <a:cxn ang="0">
                  <a:pos x="20" y="64"/>
                </a:cxn>
                <a:cxn ang="0">
                  <a:pos x="32" y="40"/>
                </a:cxn>
                <a:cxn ang="0">
                  <a:pos x="36" y="12"/>
                </a:cxn>
              </a:cxnLst>
              <a:rect l="0" t="0" r="0" b="0"/>
              <a:pathLst>
                <a:path w="104" h="84">
                  <a:moveTo>
                    <a:pt x="36" y="12"/>
                  </a:moveTo>
                  <a:lnTo>
                    <a:pt x="36" y="0"/>
                  </a:lnTo>
                  <a:lnTo>
                    <a:pt x="68" y="4"/>
                  </a:lnTo>
                  <a:lnTo>
                    <a:pt x="92" y="16"/>
                  </a:lnTo>
                  <a:lnTo>
                    <a:pt x="104" y="28"/>
                  </a:lnTo>
                  <a:lnTo>
                    <a:pt x="104" y="40"/>
                  </a:lnTo>
                  <a:lnTo>
                    <a:pt x="100" y="60"/>
                  </a:lnTo>
                  <a:lnTo>
                    <a:pt x="100" y="64"/>
                  </a:lnTo>
                  <a:lnTo>
                    <a:pt x="80" y="72"/>
                  </a:lnTo>
                  <a:lnTo>
                    <a:pt x="56" y="84"/>
                  </a:lnTo>
                  <a:lnTo>
                    <a:pt x="0" y="84"/>
                  </a:lnTo>
                  <a:lnTo>
                    <a:pt x="20" y="64"/>
                  </a:lnTo>
                  <a:lnTo>
                    <a:pt x="32" y="40"/>
                  </a:lnTo>
                  <a:lnTo>
                    <a:pt x="36" y="1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4828" y="864"/>
              <a:ext cx="248" cy="132"/>
            </a:xfrm>
            <a:custGeom>
              <a:avLst/>
              <a:gdLst/>
              <a:ahLst/>
              <a:cxnLst>
                <a:cxn ang="0">
                  <a:pos x="48" y="116"/>
                </a:cxn>
                <a:cxn ang="0">
                  <a:pos x="72" y="108"/>
                </a:cxn>
                <a:cxn ang="0">
                  <a:pos x="124" y="104"/>
                </a:cxn>
                <a:cxn ang="0">
                  <a:pos x="164" y="96"/>
                </a:cxn>
                <a:cxn ang="0">
                  <a:pos x="176" y="84"/>
                </a:cxn>
                <a:cxn ang="0">
                  <a:pos x="180" y="80"/>
                </a:cxn>
                <a:cxn ang="0">
                  <a:pos x="188" y="60"/>
                </a:cxn>
                <a:cxn ang="0">
                  <a:pos x="188" y="48"/>
                </a:cxn>
                <a:cxn ang="0">
                  <a:pos x="168" y="32"/>
                </a:cxn>
                <a:cxn ang="0">
                  <a:pos x="148" y="20"/>
                </a:cxn>
                <a:cxn ang="0">
                  <a:pos x="112" y="12"/>
                </a:cxn>
                <a:cxn ang="0">
                  <a:pos x="112" y="0"/>
                </a:cxn>
                <a:cxn ang="0">
                  <a:pos x="168" y="0"/>
                </a:cxn>
                <a:cxn ang="0">
                  <a:pos x="204" y="12"/>
                </a:cxn>
                <a:cxn ang="0">
                  <a:pos x="236" y="24"/>
                </a:cxn>
                <a:cxn ang="0">
                  <a:pos x="248" y="44"/>
                </a:cxn>
                <a:cxn ang="0">
                  <a:pos x="248" y="60"/>
                </a:cxn>
                <a:cxn ang="0">
                  <a:pos x="240" y="72"/>
                </a:cxn>
                <a:cxn ang="0">
                  <a:pos x="236" y="84"/>
                </a:cxn>
                <a:cxn ang="0">
                  <a:pos x="224" y="96"/>
                </a:cxn>
                <a:cxn ang="0">
                  <a:pos x="200" y="108"/>
                </a:cxn>
                <a:cxn ang="0">
                  <a:pos x="164" y="120"/>
                </a:cxn>
                <a:cxn ang="0">
                  <a:pos x="112" y="128"/>
                </a:cxn>
                <a:cxn ang="0">
                  <a:pos x="52" y="132"/>
                </a:cxn>
                <a:cxn ang="0">
                  <a:pos x="0" y="132"/>
                </a:cxn>
                <a:cxn ang="0">
                  <a:pos x="48" y="116"/>
                </a:cxn>
              </a:cxnLst>
              <a:rect l="0" t="0" r="0" b="0"/>
              <a:pathLst>
                <a:path w="248" h="132">
                  <a:moveTo>
                    <a:pt x="48" y="116"/>
                  </a:moveTo>
                  <a:lnTo>
                    <a:pt x="72" y="108"/>
                  </a:lnTo>
                  <a:lnTo>
                    <a:pt x="124" y="104"/>
                  </a:lnTo>
                  <a:lnTo>
                    <a:pt x="164" y="96"/>
                  </a:lnTo>
                  <a:lnTo>
                    <a:pt x="176" y="84"/>
                  </a:lnTo>
                  <a:lnTo>
                    <a:pt x="180" y="80"/>
                  </a:lnTo>
                  <a:lnTo>
                    <a:pt x="188" y="60"/>
                  </a:lnTo>
                  <a:lnTo>
                    <a:pt x="188" y="48"/>
                  </a:lnTo>
                  <a:lnTo>
                    <a:pt x="168" y="32"/>
                  </a:lnTo>
                  <a:lnTo>
                    <a:pt x="148" y="20"/>
                  </a:lnTo>
                  <a:lnTo>
                    <a:pt x="112" y="12"/>
                  </a:lnTo>
                  <a:lnTo>
                    <a:pt x="112" y="0"/>
                  </a:lnTo>
                  <a:lnTo>
                    <a:pt x="168" y="0"/>
                  </a:lnTo>
                  <a:lnTo>
                    <a:pt x="204" y="12"/>
                  </a:lnTo>
                  <a:lnTo>
                    <a:pt x="236" y="24"/>
                  </a:lnTo>
                  <a:lnTo>
                    <a:pt x="248" y="44"/>
                  </a:lnTo>
                  <a:lnTo>
                    <a:pt x="248" y="60"/>
                  </a:lnTo>
                  <a:lnTo>
                    <a:pt x="240" y="72"/>
                  </a:lnTo>
                  <a:lnTo>
                    <a:pt x="236" y="84"/>
                  </a:lnTo>
                  <a:lnTo>
                    <a:pt x="224" y="96"/>
                  </a:lnTo>
                  <a:lnTo>
                    <a:pt x="200" y="108"/>
                  </a:lnTo>
                  <a:lnTo>
                    <a:pt x="164" y="120"/>
                  </a:lnTo>
                  <a:lnTo>
                    <a:pt x="112" y="128"/>
                  </a:lnTo>
                  <a:lnTo>
                    <a:pt x="52" y="132"/>
                  </a:lnTo>
                  <a:lnTo>
                    <a:pt x="0" y="132"/>
                  </a:lnTo>
                  <a:lnTo>
                    <a:pt x="48"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4772" y="1056"/>
              <a:ext cx="128" cy="176"/>
            </a:xfrm>
            <a:custGeom>
              <a:avLst/>
              <a:gdLst/>
              <a:ahLst/>
              <a:cxnLst>
                <a:cxn ang="0">
                  <a:pos x="0" y="116"/>
                </a:cxn>
                <a:cxn ang="0">
                  <a:pos x="0" y="100"/>
                </a:cxn>
                <a:cxn ang="0">
                  <a:pos x="8" y="68"/>
                </a:cxn>
                <a:cxn ang="0">
                  <a:pos x="32" y="44"/>
                </a:cxn>
                <a:cxn ang="0">
                  <a:pos x="56" y="24"/>
                </a:cxn>
                <a:cxn ang="0">
                  <a:pos x="84" y="12"/>
                </a:cxn>
                <a:cxn ang="0">
                  <a:pos x="128" y="0"/>
                </a:cxn>
                <a:cxn ang="0">
                  <a:pos x="84" y="32"/>
                </a:cxn>
                <a:cxn ang="0">
                  <a:pos x="60" y="56"/>
                </a:cxn>
                <a:cxn ang="0">
                  <a:pos x="36" y="88"/>
                </a:cxn>
                <a:cxn ang="0">
                  <a:pos x="36" y="112"/>
                </a:cxn>
                <a:cxn ang="0">
                  <a:pos x="48" y="140"/>
                </a:cxn>
                <a:cxn ang="0">
                  <a:pos x="68" y="160"/>
                </a:cxn>
                <a:cxn ang="0">
                  <a:pos x="84" y="176"/>
                </a:cxn>
                <a:cxn ang="0">
                  <a:pos x="36" y="148"/>
                </a:cxn>
                <a:cxn ang="0">
                  <a:pos x="0" y="116"/>
                </a:cxn>
              </a:cxnLst>
              <a:rect l="0" t="0" r="0" b="0"/>
              <a:pathLst>
                <a:path w="128" h="176">
                  <a:moveTo>
                    <a:pt x="0" y="116"/>
                  </a:moveTo>
                  <a:lnTo>
                    <a:pt x="0" y="100"/>
                  </a:lnTo>
                  <a:lnTo>
                    <a:pt x="8" y="68"/>
                  </a:lnTo>
                  <a:lnTo>
                    <a:pt x="32" y="44"/>
                  </a:lnTo>
                  <a:lnTo>
                    <a:pt x="56" y="24"/>
                  </a:lnTo>
                  <a:lnTo>
                    <a:pt x="84" y="12"/>
                  </a:lnTo>
                  <a:lnTo>
                    <a:pt x="128" y="0"/>
                  </a:lnTo>
                  <a:lnTo>
                    <a:pt x="84" y="32"/>
                  </a:lnTo>
                  <a:lnTo>
                    <a:pt x="60" y="56"/>
                  </a:lnTo>
                  <a:lnTo>
                    <a:pt x="36" y="88"/>
                  </a:lnTo>
                  <a:lnTo>
                    <a:pt x="36" y="112"/>
                  </a:lnTo>
                  <a:lnTo>
                    <a:pt x="48" y="140"/>
                  </a:lnTo>
                  <a:lnTo>
                    <a:pt x="68" y="160"/>
                  </a:lnTo>
                  <a:lnTo>
                    <a:pt x="84" y="176"/>
                  </a:lnTo>
                  <a:lnTo>
                    <a:pt x="36" y="148"/>
                  </a:lnTo>
                  <a:lnTo>
                    <a:pt x="0"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4816" y="820"/>
              <a:ext cx="532" cy="492"/>
            </a:xfrm>
            <a:custGeom>
              <a:avLst/>
              <a:gdLst/>
              <a:ahLst/>
              <a:cxnLst>
                <a:cxn ang="0">
                  <a:pos x="524" y="68"/>
                </a:cxn>
                <a:cxn ang="0">
                  <a:pos x="532" y="80"/>
                </a:cxn>
                <a:cxn ang="0">
                  <a:pos x="524" y="92"/>
                </a:cxn>
                <a:cxn ang="0">
                  <a:pos x="524" y="112"/>
                </a:cxn>
                <a:cxn ang="0">
                  <a:pos x="512" y="128"/>
                </a:cxn>
                <a:cxn ang="0">
                  <a:pos x="488" y="148"/>
                </a:cxn>
                <a:cxn ang="0">
                  <a:pos x="460" y="164"/>
                </a:cxn>
                <a:cxn ang="0">
                  <a:pos x="408" y="184"/>
                </a:cxn>
                <a:cxn ang="0">
                  <a:pos x="356" y="188"/>
                </a:cxn>
                <a:cxn ang="0">
                  <a:pos x="248" y="212"/>
                </a:cxn>
                <a:cxn ang="0">
                  <a:pos x="188" y="236"/>
                </a:cxn>
                <a:cxn ang="0">
                  <a:pos x="136" y="260"/>
                </a:cxn>
                <a:cxn ang="0">
                  <a:pos x="108" y="300"/>
                </a:cxn>
                <a:cxn ang="0">
                  <a:pos x="96" y="316"/>
                </a:cxn>
                <a:cxn ang="0">
                  <a:pos x="88" y="336"/>
                </a:cxn>
                <a:cxn ang="0">
                  <a:pos x="96" y="348"/>
                </a:cxn>
                <a:cxn ang="0">
                  <a:pos x="100" y="364"/>
                </a:cxn>
                <a:cxn ang="0">
                  <a:pos x="112" y="384"/>
                </a:cxn>
                <a:cxn ang="0">
                  <a:pos x="136" y="412"/>
                </a:cxn>
                <a:cxn ang="0">
                  <a:pos x="180" y="436"/>
                </a:cxn>
                <a:cxn ang="0">
                  <a:pos x="236" y="460"/>
                </a:cxn>
                <a:cxn ang="0">
                  <a:pos x="308" y="492"/>
                </a:cxn>
                <a:cxn ang="0">
                  <a:pos x="180" y="460"/>
                </a:cxn>
                <a:cxn ang="0">
                  <a:pos x="84" y="436"/>
                </a:cxn>
                <a:cxn ang="0">
                  <a:pos x="52" y="420"/>
                </a:cxn>
                <a:cxn ang="0">
                  <a:pos x="24" y="396"/>
                </a:cxn>
                <a:cxn ang="0">
                  <a:pos x="4" y="360"/>
                </a:cxn>
                <a:cxn ang="0">
                  <a:pos x="0" y="348"/>
                </a:cxn>
                <a:cxn ang="0">
                  <a:pos x="0" y="328"/>
                </a:cxn>
                <a:cxn ang="0">
                  <a:pos x="4" y="316"/>
                </a:cxn>
                <a:cxn ang="0">
                  <a:pos x="24" y="292"/>
                </a:cxn>
                <a:cxn ang="0">
                  <a:pos x="60" y="256"/>
                </a:cxn>
                <a:cxn ang="0">
                  <a:pos x="88" y="244"/>
                </a:cxn>
                <a:cxn ang="0">
                  <a:pos x="132" y="224"/>
                </a:cxn>
                <a:cxn ang="0">
                  <a:pos x="228" y="200"/>
                </a:cxn>
                <a:cxn ang="0">
                  <a:pos x="308" y="188"/>
                </a:cxn>
                <a:cxn ang="0">
                  <a:pos x="372" y="176"/>
                </a:cxn>
                <a:cxn ang="0">
                  <a:pos x="420" y="164"/>
                </a:cxn>
                <a:cxn ang="0">
                  <a:pos x="460" y="148"/>
                </a:cxn>
                <a:cxn ang="0">
                  <a:pos x="472" y="136"/>
                </a:cxn>
                <a:cxn ang="0">
                  <a:pos x="484" y="116"/>
                </a:cxn>
                <a:cxn ang="0">
                  <a:pos x="484" y="92"/>
                </a:cxn>
                <a:cxn ang="0">
                  <a:pos x="472" y="64"/>
                </a:cxn>
                <a:cxn ang="0">
                  <a:pos x="464" y="52"/>
                </a:cxn>
                <a:cxn ang="0">
                  <a:pos x="440" y="32"/>
                </a:cxn>
                <a:cxn ang="0">
                  <a:pos x="396" y="12"/>
                </a:cxn>
                <a:cxn ang="0">
                  <a:pos x="332" y="0"/>
                </a:cxn>
                <a:cxn ang="0">
                  <a:pos x="380" y="0"/>
                </a:cxn>
                <a:cxn ang="0">
                  <a:pos x="436" y="12"/>
                </a:cxn>
                <a:cxn ang="0">
                  <a:pos x="488" y="32"/>
                </a:cxn>
                <a:cxn ang="0">
                  <a:pos x="512" y="52"/>
                </a:cxn>
                <a:cxn ang="0">
                  <a:pos x="524" y="68"/>
                </a:cxn>
              </a:cxnLst>
              <a:rect l="0" t="0" r="0" b="0"/>
              <a:pathLst>
                <a:path w="532" h="492">
                  <a:moveTo>
                    <a:pt x="524" y="68"/>
                  </a:moveTo>
                  <a:lnTo>
                    <a:pt x="532" y="80"/>
                  </a:lnTo>
                  <a:lnTo>
                    <a:pt x="524" y="92"/>
                  </a:lnTo>
                  <a:lnTo>
                    <a:pt x="524" y="112"/>
                  </a:lnTo>
                  <a:lnTo>
                    <a:pt x="512" y="128"/>
                  </a:lnTo>
                  <a:lnTo>
                    <a:pt x="488" y="148"/>
                  </a:lnTo>
                  <a:lnTo>
                    <a:pt x="460" y="164"/>
                  </a:lnTo>
                  <a:lnTo>
                    <a:pt x="408" y="184"/>
                  </a:lnTo>
                  <a:lnTo>
                    <a:pt x="356" y="188"/>
                  </a:lnTo>
                  <a:lnTo>
                    <a:pt x="248" y="212"/>
                  </a:lnTo>
                  <a:lnTo>
                    <a:pt x="188" y="236"/>
                  </a:lnTo>
                  <a:lnTo>
                    <a:pt x="136" y="260"/>
                  </a:lnTo>
                  <a:lnTo>
                    <a:pt x="108" y="300"/>
                  </a:lnTo>
                  <a:lnTo>
                    <a:pt x="96" y="316"/>
                  </a:lnTo>
                  <a:lnTo>
                    <a:pt x="88" y="336"/>
                  </a:lnTo>
                  <a:lnTo>
                    <a:pt x="96" y="348"/>
                  </a:lnTo>
                  <a:lnTo>
                    <a:pt x="100" y="364"/>
                  </a:lnTo>
                  <a:lnTo>
                    <a:pt x="112" y="384"/>
                  </a:lnTo>
                  <a:lnTo>
                    <a:pt x="136" y="412"/>
                  </a:lnTo>
                  <a:lnTo>
                    <a:pt x="180" y="436"/>
                  </a:lnTo>
                  <a:lnTo>
                    <a:pt x="236" y="460"/>
                  </a:lnTo>
                  <a:lnTo>
                    <a:pt x="308" y="492"/>
                  </a:lnTo>
                  <a:lnTo>
                    <a:pt x="180" y="460"/>
                  </a:lnTo>
                  <a:lnTo>
                    <a:pt x="84" y="436"/>
                  </a:lnTo>
                  <a:lnTo>
                    <a:pt x="52" y="420"/>
                  </a:lnTo>
                  <a:lnTo>
                    <a:pt x="24" y="396"/>
                  </a:lnTo>
                  <a:lnTo>
                    <a:pt x="4" y="360"/>
                  </a:lnTo>
                  <a:lnTo>
                    <a:pt x="0" y="348"/>
                  </a:lnTo>
                  <a:lnTo>
                    <a:pt x="0" y="328"/>
                  </a:lnTo>
                  <a:lnTo>
                    <a:pt x="4" y="316"/>
                  </a:lnTo>
                  <a:lnTo>
                    <a:pt x="24" y="292"/>
                  </a:lnTo>
                  <a:lnTo>
                    <a:pt x="60" y="256"/>
                  </a:lnTo>
                  <a:lnTo>
                    <a:pt x="88" y="244"/>
                  </a:lnTo>
                  <a:lnTo>
                    <a:pt x="132" y="224"/>
                  </a:lnTo>
                  <a:lnTo>
                    <a:pt x="228" y="200"/>
                  </a:lnTo>
                  <a:lnTo>
                    <a:pt x="308" y="188"/>
                  </a:lnTo>
                  <a:lnTo>
                    <a:pt x="372" y="176"/>
                  </a:lnTo>
                  <a:lnTo>
                    <a:pt x="420" y="164"/>
                  </a:lnTo>
                  <a:lnTo>
                    <a:pt x="460" y="148"/>
                  </a:lnTo>
                  <a:lnTo>
                    <a:pt x="472" y="136"/>
                  </a:lnTo>
                  <a:lnTo>
                    <a:pt x="484" y="116"/>
                  </a:lnTo>
                  <a:lnTo>
                    <a:pt x="484" y="92"/>
                  </a:lnTo>
                  <a:lnTo>
                    <a:pt x="472" y="64"/>
                  </a:lnTo>
                  <a:lnTo>
                    <a:pt x="464" y="52"/>
                  </a:lnTo>
                  <a:lnTo>
                    <a:pt x="440" y="32"/>
                  </a:lnTo>
                  <a:lnTo>
                    <a:pt x="396" y="12"/>
                  </a:lnTo>
                  <a:lnTo>
                    <a:pt x="332" y="0"/>
                  </a:lnTo>
                  <a:lnTo>
                    <a:pt x="380" y="0"/>
                  </a:lnTo>
                  <a:lnTo>
                    <a:pt x="436" y="12"/>
                  </a:lnTo>
                  <a:lnTo>
                    <a:pt x="488" y="32"/>
                  </a:lnTo>
                  <a:lnTo>
                    <a:pt x="512" y="52"/>
                  </a:lnTo>
                  <a:lnTo>
                    <a:pt x="524"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4724" y="816"/>
              <a:ext cx="576" cy="352"/>
            </a:xfrm>
            <a:custGeom>
              <a:avLst/>
              <a:gdLst/>
              <a:ahLst/>
              <a:cxnLst>
                <a:cxn ang="0">
                  <a:pos x="576" y="96"/>
                </a:cxn>
                <a:cxn ang="0">
                  <a:pos x="564" y="140"/>
                </a:cxn>
                <a:cxn ang="0">
                  <a:pos x="512" y="168"/>
                </a:cxn>
                <a:cxn ang="0">
                  <a:pos x="400" y="188"/>
                </a:cxn>
                <a:cxn ang="0">
                  <a:pos x="224" y="228"/>
                </a:cxn>
                <a:cxn ang="0">
                  <a:pos x="192" y="236"/>
                </a:cxn>
                <a:cxn ang="0">
                  <a:pos x="108" y="260"/>
                </a:cxn>
                <a:cxn ang="0">
                  <a:pos x="56" y="308"/>
                </a:cxn>
                <a:cxn ang="0">
                  <a:pos x="44" y="352"/>
                </a:cxn>
                <a:cxn ang="0">
                  <a:pos x="20" y="284"/>
                </a:cxn>
                <a:cxn ang="0">
                  <a:pos x="56" y="248"/>
                </a:cxn>
                <a:cxn ang="0">
                  <a:pos x="132" y="216"/>
                </a:cxn>
                <a:cxn ang="0">
                  <a:pos x="356" y="176"/>
                </a:cxn>
                <a:cxn ang="0">
                  <a:pos x="460" y="152"/>
                </a:cxn>
                <a:cxn ang="0">
                  <a:pos x="496" y="120"/>
                </a:cxn>
                <a:cxn ang="0">
                  <a:pos x="500" y="92"/>
                </a:cxn>
                <a:cxn ang="0">
                  <a:pos x="484" y="60"/>
                </a:cxn>
                <a:cxn ang="0">
                  <a:pos x="400" y="24"/>
                </a:cxn>
                <a:cxn ang="0">
                  <a:pos x="260" y="16"/>
                </a:cxn>
                <a:cxn ang="0">
                  <a:pos x="212" y="32"/>
                </a:cxn>
                <a:cxn ang="0">
                  <a:pos x="344" y="24"/>
                </a:cxn>
                <a:cxn ang="0">
                  <a:pos x="440" y="44"/>
                </a:cxn>
                <a:cxn ang="0">
                  <a:pos x="488" y="80"/>
                </a:cxn>
                <a:cxn ang="0">
                  <a:pos x="500" y="104"/>
                </a:cxn>
                <a:cxn ang="0">
                  <a:pos x="484" y="132"/>
                </a:cxn>
                <a:cxn ang="0">
                  <a:pos x="416" y="164"/>
                </a:cxn>
                <a:cxn ang="0">
                  <a:pos x="228" y="188"/>
                </a:cxn>
                <a:cxn ang="0">
                  <a:pos x="92" y="224"/>
                </a:cxn>
                <a:cxn ang="0">
                  <a:pos x="32" y="252"/>
                </a:cxn>
                <a:cxn ang="0">
                  <a:pos x="8" y="304"/>
                </a:cxn>
                <a:cxn ang="0">
                  <a:pos x="12" y="248"/>
                </a:cxn>
                <a:cxn ang="0">
                  <a:pos x="60" y="204"/>
                </a:cxn>
                <a:cxn ang="0">
                  <a:pos x="156" y="188"/>
                </a:cxn>
                <a:cxn ang="0">
                  <a:pos x="272" y="176"/>
                </a:cxn>
                <a:cxn ang="0">
                  <a:pos x="328" y="144"/>
                </a:cxn>
                <a:cxn ang="0">
                  <a:pos x="352" y="120"/>
                </a:cxn>
                <a:cxn ang="0">
                  <a:pos x="352" y="84"/>
                </a:cxn>
                <a:cxn ang="0">
                  <a:pos x="308" y="56"/>
                </a:cxn>
                <a:cxn ang="0">
                  <a:pos x="216" y="44"/>
                </a:cxn>
                <a:cxn ang="0">
                  <a:pos x="304" y="0"/>
                </a:cxn>
                <a:cxn ang="0">
                  <a:pos x="440" y="12"/>
                </a:cxn>
                <a:cxn ang="0">
                  <a:pos x="520" y="36"/>
                </a:cxn>
                <a:cxn ang="0">
                  <a:pos x="556" y="68"/>
                </a:cxn>
              </a:cxnLst>
              <a:rect l="0" t="0" r="0" b="0"/>
              <a:pathLst>
                <a:path w="576" h="352">
                  <a:moveTo>
                    <a:pt x="556" y="68"/>
                  </a:moveTo>
                  <a:lnTo>
                    <a:pt x="576" y="96"/>
                  </a:lnTo>
                  <a:lnTo>
                    <a:pt x="568" y="120"/>
                  </a:lnTo>
                  <a:lnTo>
                    <a:pt x="564" y="140"/>
                  </a:lnTo>
                  <a:lnTo>
                    <a:pt x="544" y="152"/>
                  </a:lnTo>
                  <a:lnTo>
                    <a:pt x="512" y="168"/>
                  </a:lnTo>
                  <a:lnTo>
                    <a:pt x="464" y="180"/>
                  </a:lnTo>
                  <a:lnTo>
                    <a:pt x="400" y="188"/>
                  </a:lnTo>
                  <a:lnTo>
                    <a:pt x="320" y="200"/>
                  </a:lnTo>
                  <a:lnTo>
                    <a:pt x="224" y="228"/>
                  </a:lnTo>
                  <a:lnTo>
                    <a:pt x="216" y="228"/>
                  </a:lnTo>
                  <a:lnTo>
                    <a:pt x="192" y="236"/>
                  </a:lnTo>
                  <a:lnTo>
                    <a:pt x="144" y="248"/>
                  </a:lnTo>
                  <a:lnTo>
                    <a:pt x="108" y="260"/>
                  </a:lnTo>
                  <a:lnTo>
                    <a:pt x="72" y="284"/>
                  </a:lnTo>
                  <a:lnTo>
                    <a:pt x="56" y="308"/>
                  </a:lnTo>
                  <a:lnTo>
                    <a:pt x="44" y="332"/>
                  </a:lnTo>
                  <a:lnTo>
                    <a:pt x="44" y="352"/>
                  </a:lnTo>
                  <a:lnTo>
                    <a:pt x="12" y="308"/>
                  </a:lnTo>
                  <a:lnTo>
                    <a:pt x="20" y="284"/>
                  </a:lnTo>
                  <a:lnTo>
                    <a:pt x="32" y="260"/>
                  </a:lnTo>
                  <a:lnTo>
                    <a:pt x="56" y="248"/>
                  </a:lnTo>
                  <a:lnTo>
                    <a:pt x="92" y="228"/>
                  </a:lnTo>
                  <a:lnTo>
                    <a:pt x="132" y="216"/>
                  </a:lnTo>
                  <a:lnTo>
                    <a:pt x="236" y="192"/>
                  </a:lnTo>
                  <a:lnTo>
                    <a:pt x="356" y="176"/>
                  </a:lnTo>
                  <a:lnTo>
                    <a:pt x="416" y="168"/>
                  </a:lnTo>
                  <a:lnTo>
                    <a:pt x="460" y="152"/>
                  </a:lnTo>
                  <a:lnTo>
                    <a:pt x="484" y="140"/>
                  </a:lnTo>
                  <a:lnTo>
                    <a:pt x="496" y="120"/>
                  </a:lnTo>
                  <a:lnTo>
                    <a:pt x="508" y="104"/>
                  </a:lnTo>
                  <a:lnTo>
                    <a:pt x="500" y="92"/>
                  </a:lnTo>
                  <a:lnTo>
                    <a:pt x="496" y="72"/>
                  </a:lnTo>
                  <a:lnTo>
                    <a:pt x="484" y="60"/>
                  </a:lnTo>
                  <a:lnTo>
                    <a:pt x="448" y="36"/>
                  </a:lnTo>
                  <a:lnTo>
                    <a:pt x="400" y="24"/>
                  </a:lnTo>
                  <a:lnTo>
                    <a:pt x="352" y="16"/>
                  </a:lnTo>
                  <a:lnTo>
                    <a:pt x="260" y="16"/>
                  </a:lnTo>
                  <a:lnTo>
                    <a:pt x="212" y="24"/>
                  </a:lnTo>
                  <a:lnTo>
                    <a:pt x="212" y="32"/>
                  </a:lnTo>
                  <a:lnTo>
                    <a:pt x="252" y="24"/>
                  </a:lnTo>
                  <a:lnTo>
                    <a:pt x="344" y="24"/>
                  </a:lnTo>
                  <a:lnTo>
                    <a:pt x="392" y="32"/>
                  </a:lnTo>
                  <a:lnTo>
                    <a:pt x="440" y="44"/>
                  </a:lnTo>
                  <a:lnTo>
                    <a:pt x="476" y="60"/>
                  </a:lnTo>
                  <a:lnTo>
                    <a:pt x="488" y="80"/>
                  </a:lnTo>
                  <a:lnTo>
                    <a:pt x="500" y="92"/>
                  </a:lnTo>
                  <a:lnTo>
                    <a:pt x="500" y="104"/>
                  </a:lnTo>
                  <a:lnTo>
                    <a:pt x="496" y="120"/>
                  </a:lnTo>
                  <a:lnTo>
                    <a:pt x="484" y="132"/>
                  </a:lnTo>
                  <a:lnTo>
                    <a:pt x="452" y="152"/>
                  </a:lnTo>
                  <a:lnTo>
                    <a:pt x="416" y="164"/>
                  </a:lnTo>
                  <a:lnTo>
                    <a:pt x="356" y="176"/>
                  </a:lnTo>
                  <a:lnTo>
                    <a:pt x="228" y="188"/>
                  </a:lnTo>
                  <a:lnTo>
                    <a:pt x="132" y="212"/>
                  </a:lnTo>
                  <a:lnTo>
                    <a:pt x="92" y="224"/>
                  </a:lnTo>
                  <a:lnTo>
                    <a:pt x="56" y="240"/>
                  </a:lnTo>
                  <a:lnTo>
                    <a:pt x="32" y="252"/>
                  </a:lnTo>
                  <a:lnTo>
                    <a:pt x="20" y="272"/>
                  </a:lnTo>
                  <a:lnTo>
                    <a:pt x="8" y="304"/>
                  </a:lnTo>
                  <a:lnTo>
                    <a:pt x="0" y="276"/>
                  </a:lnTo>
                  <a:lnTo>
                    <a:pt x="12" y="248"/>
                  </a:lnTo>
                  <a:lnTo>
                    <a:pt x="32" y="224"/>
                  </a:lnTo>
                  <a:lnTo>
                    <a:pt x="60" y="204"/>
                  </a:lnTo>
                  <a:lnTo>
                    <a:pt x="96" y="188"/>
                  </a:lnTo>
                  <a:lnTo>
                    <a:pt x="156" y="188"/>
                  </a:lnTo>
                  <a:lnTo>
                    <a:pt x="224" y="180"/>
                  </a:lnTo>
                  <a:lnTo>
                    <a:pt x="272" y="176"/>
                  </a:lnTo>
                  <a:lnTo>
                    <a:pt x="304" y="164"/>
                  </a:lnTo>
                  <a:lnTo>
                    <a:pt x="328" y="144"/>
                  </a:lnTo>
                  <a:lnTo>
                    <a:pt x="344" y="132"/>
                  </a:lnTo>
                  <a:lnTo>
                    <a:pt x="352" y="120"/>
                  </a:lnTo>
                  <a:lnTo>
                    <a:pt x="356" y="108"/>
                  </a:lnTo>
                  <a:lnTo>
                    <a:pt x="352" y="84"/>
                  </a:lnTo>
                  <a:lnTo>
                    <a:pt x="340" y="72"/>
                  </a:lnTo>
                  <a:lnTo>
                    <a:pt x="308" y="56"/>
                  </a:lnTo>
                  <a:lnTo>
                    <a:pt x="272" y="44"/>
                  </a:lnTo>
                  <a:lnTo>
                    <a:pt x="216" y="44"/>
                  </a:lnTo>
                  <a:lnTo>
                    <a:pt x="204" y="4"/>
                  </a:lnTo>
                  <a:lnTo>
                    <a:pt x="304" y="0"/>
                  </a:lnTo>
                  <a:lnTo>
                    <a:pt x="380" y="0"/>
                  </a:lnTo>
                  <a:lnTo>
                    <a:pt x="440" y="12"/>
                  </a:lnTo>
                  <a:lnTo>
                    <a:pt x="488" y="24"/>
                  </a:lnTo>
                  <a:lnTo>
                    <a:pt x="520" y="36"/>
                  </a:lnTo>
                  <a:lnTo>
                    <a:pt x="544" y="56"/>
                  </a:lnTo>
                  <a:lnTo>
                    <a:pt x="556"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5232" y="848"/>
              <a:ext cx="292" cy="196"/>
            </a:xfrm>
            <a:custGeom>
              <a:avLst/>
              <a:gdLst/>
              <a:ahLst/>
              <a:cxnLst>
                <a:cxn ang="0">
                  <a:pos x="116" y="184"/>
                </a:cxn>
                <a:cxn ang="0">
                  <a:pos x="80" y="184"/>
                </a:cxn>
                <a:cxn ang="0">
                  <a:pos x="0" y="196"/>
                </a:cxn>
                <a:cxn ang="0">
                  <a:pos x="12" y="192"/>
                </a:cxn>
                <a:cxn ang="0">
                  <a:pos x="36" y="180"/>
                </a:cxn>
                <a:cxn ang="0">
                  <a:pos x="92" y="172"/>
                </a:cxn>
                <a:cxn ang="0">
                  <a:pos x="156" y="148"/>
                </a:cxn>
                <a:cxn ang="0">
                  <a:pos x="200" y="132"/>
                </a:cxn>
                <a:cxn ang="0">
                  <a:pos x="228" y="108"/>
                </a:cxn>
                <a:cxn ang="0">
                  <a:pos x="240" y="88"/>
                </a:cxn>
                <a:cxn ang="0">
                  <a:pos x="248" y="72"/>
                </a:cxn>
                <a:cxn ang="0">
                  <a:pos x="240" y="60"/>
                </a:cxn>
                <a:cxn ang="0">
                  <a:pos x="236" y="40"/>
                </a:cxn>
                <a:cxn ang="0">
                  <a:pos x="216" y="24"/>
                </a:cxn>
                <a:cxn ang="0">
                  <a:pos x="180" y="0"/>
                </a:cxn>
                <a:cxn ang="0">
                  <a:pos x="216" y="4"/>
                </a:cxn>
                <a:cxn ang="0">
                  <a:pos x="240" y="12"/>
                </a:cxn>
                <a:cxn ang="0">
                  <a:pos x="260" y="28"/>
                </a:cxn>
                <a:cxn ang="0">
                  <a:pos x="280" y="40"/>
                </a:cxn>
                <a:cxn ang="0">
                  <a:pos x="292" y="64"/>
                </a:cxn>
                <a:cxn ang="0">
                  <a:pos x="292" y="76"/>
                </a:cxn>
                <a:cxn ang="0">
                  <a:pos x="292" y="84"/>
                </a:cxn>
                <a:cxn ang="0">
                  <a:pos x="284" y="108"/>
                </a:cxn>
                <a:cxn ang="0">
                  <a:pos x="260" y="132"/>
                </a:cxn>
                <a:cxn ang="0">
                  <a:pos x="228" y="148"/>
                </a:cxn>
                <a:cxn ang="0">
                  <a:pos x="200" y="160"/>
                </a:cxn>
                <a:cxn ang="0">
                  <a:pos x="140" y="180"/>
                </a:cxn>
                <a:cxn ang="0">
                  <a:pos x="116" y="184"/>
                </a:cxn>
              </a:cxnLst>
              <a:rect l="0" t="0" r="0" b="0"/>
              <a:pathLst>
                <a:path w="292" h="196">
                  <a:moveTo>
                    <a:pt x="116" y="184"/>
                  </a:moveTo>
                  <a:lnTo>
                    <a:pt x="80" y="184"/>
                  </a:lnTo>
                  <a:lnTo>
                    <a:pt x="0" y="196"/>
                  </a:lnTo>
                  <a:lnTo>
                    <a:pt x="12" y="192"/>
                  </a:lnTo>
                  <a:lnTo>
                    <a:pt x="36" y="180"/>
                  </a:lnTo>
                  <a:lnTo>
                    <a:pt x="92" y="172"/>
                  </a:lnTo>
                  <a:lnTo>
                    <a:pt x="156" y="148"/>
                  </a:lnTo>
                  <a:lnTo>
                    <a:pt x="200" y="132"/>
                  </a:lnTo>
                  <a:lnTo>
                    <a:pt x="228" y="108"/>
                  </a:lnTo>
                  <a:lnTo>
                    <a:pt x="240" y="88"/>
                  </a:lnTo>
                  <a:lnTo>
                    <a:pt x="248" y="72"/>
                  </a:lnTo>
                  <a:lnTo>
                    <a:pt x="240" y="60"/>
                  </a:lnTo>
                  <a:lnTo>
                    <a:pt x="236" y="40"/>
                  </a:lnTo>
                  <a:lnTo>
                    <a:pt x="216" y="24"/>
                  </a:lnTo>
                  <a:lnTo>
                    <a:pt x="180" y="0"/>
                  </a:lnTo>
                  <a:lnTo>
                    <a:pt x="216" y="4"/>
                  </a:lnTo>
                  <a:lnTo>
                    <a:pt x="240" y="12"/>
                  </a:lnTo>
                  <a:lnTo>
                    <a:pt x="260" y="28"/>
                  </a:lnTo>
                  <a:lnTo>
                    <a:pt x="280" y="40"/>
                  </a:lnTo>
                  <a:lnTo>
                    <a:pt x="292" y="64"/>
                  </a:lnTo>
                  <a:lnTo>
                    <a:pt x="292" y="76"/>
                  </a:lnTo>
                  <a:lnTo>
                    <a:pt x="292" y="84"/>
                  </a:lnTo>
                  <a:lnTo>
                    <a:pt x="284" y="108"/>
                  </a:lnTo>
                  <a:lnTo>
                    <a:pt x="260" y="132"/>
                  </a:lnTo>
                  <a:lnTo>
                    <a:pt x="228" y="148"/>
                  </a:lnTo>
                  <a:lnTo>
                    <a:pt x="200" y="160"/>
                  </a:lnTo>
                  <a:lnTo>
                    <a:pt x="140" y="180"/>
                  </a:lnTo>
                  <a:lnTo>
                    <a:pt x="116" y="1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5384" y="832"/>
              <a:ext cx="192" cy="196"/>
            </a:xfrm>
            <a:custGeom>
              <a:avLst/>
              <a:gdLst/>
              <a:ahLst/>
              <a:cxnLst>
                <a:cxn ang="0">
                  <a:pos x="192" y="88"/>
                </a:cxn>
                <a:cxn ang="0">
                  <a:pos x="192" y="92"/>
                </a:cxn>
                <a:cxn ang="0">
                  <a:pos x="188" y="112"/>
                </a:cxn>
                <a:cxn ang="0">
                  <a:pos x="176" y="128"/>
                </a:cxn>
                <a:cxn ang="0">
                  <a:pos x="156" y="148"/>
                </a:cxn>
                <a:cxn ang="0">
                  <a:pos x="128" y="164"/>
                </a:cxn>
                <a:cxn ang="0">
                  <a:pos x="72" y="184"/>
                </a:cxn>
                <a:cxn ang="0">
                  <a:pos x="52" y="188"/>
                </a:cxn>
                <a:cxn ang="0">
                  <a:pos x="12" y="196"/>
                </a:cxn>
                <a:cxn ang="0">
                  <a:pos x="48" y="184"/>
                </a:cxn>
                <a:cxn ang="0">
                  <a:pos x="88" y="164"/>
                </a:cxn>
                <a:cxn ang="0">
                  <a:pos x="128" y="136"/>
                </a:cxn>
                <a:cxn ang="0">
                  <a:pos x="140" y="116"/>
                </a:cxn>
                <a:cxn ang="0">
                  <a:pos x="144" y="100"/>
                </a:cxn>
                <a:cxn ang="0">
                  <a:pos x="144" y="92"/>
                </a:cxn>
                <a:cxn ang="0">
                  <a:pos x="144" y="80"/>
                </a:cxn>
                <a:cxn ang="0">
                  <a:pos x="128" y="52"/>
                </a:cxn>
                <a:cxn ang="0">
                  <a:pos x="116" y="40"/>
                </a:cxn>
                <a:cxn ang="0">
                  <a:pos x="88" y="28"/>
                </a:cxn>
                <a:cxn ang="0">
                  <a:pos x="60" y="16"/>
                </a:cxn>
                <a:cxn ang="0">
                  <a:pos x="16" y="8"/>
                </a:cxn>
                <a:cxn ang="0">
                  <a:pos x="0" y="0"/>
                </a:cxn>
                <a:cxn ang="0">
                  <a:pos x="48" y="8"/>
                </a:cxn>
                <a:cxn ang="0">
                  <a:pos x="108" y="20"/>
                </a:cxn>
                <a:cxn ang="0">
                  <a:pos x="132" y="32"/>
                </a:cxn>
                <a:cxn ang="0">
                  <a:pos x="164" y="44"/>
                </a:cxn>
                <a:cxn ang="0">
                  <a:pos x="180" y="64"/>
                </a:cxn>
                <a:cxn ang="0">
                  <a:pos x="192" y="88"/>
                </a:cxn>
              </a:cxnLst>
              <a:rect l="0" t="0" r="0" b="0"/>
              <a:pathLst>
                <a:path w="192" h="196">
                  <a:moveTo>
                    <a:pt x="192" y="88"/>
                  </a:moveTo>
                  <a:lnTo>
                    <a:pt x="192" y="92"/>
                  </a:lnTo>
                  <a:lnTo>
                    <a:pt x="188" y="112"/>
                  </a:lnTo>
                  <a:lnTo>
                    <a:pt x="176" y="128"/>
                  </a:lnTo>
                  <a:lnTo>
                    <a:pt x="156" y="148"/>
                  </a:lnTo>
                  <a:lnTo>
                    <a:pt x="128" y="164"/>
                  </a:lnTo>
                  <a:lnTo>
                    <a:pt x="72" y="184"/>
                  </a:lnTo>
                  <a:lnTo>
                    <a:pt x="52" y="188"/>
                  </a:lnTo>
                  <a:lnTo>
                    <a:pt x="12" y="196"/>
                  </a:lnTo>
                  <a:lnTo>
                    <a:pt x="48" y="184"/>
                  </a:lnTo>
                  <a:lnTo>
                    <a:pt x="88" y="164"/>
                  </a:lnTo>
                  <a:lnTo>
                    <a:pt x="128" y="136"/>
                  </a:lnTo>
                  <a:lnTo>
                    <a:pt x="140" y="116"/>
                  </a:lnTo>
                  <a:lnTo>
                    <a:pt x="144" y="100"/>
                  </a:lnTo>
                  <a:lnTo>
                    <a:pt x="144" y="92"/>
                  </a:lnTo>
                  <a:lnTo>
                    <a:pt x="144" y="80"/>
                  </a:lnTo>
                  <a:lnTo>
                    <a:pt x="128" y="52"/>
                  </a:lnTo>
                  <a:lnTo>
                    <a:pt x="116" y="40"/>
                  </a:lnTo>
                  <a:lnTo>
                    <a:pt x="88" y="28"/>
                  </a:lnTo>
                  <a:lnTo>
                    <a:pt x="60" y="16"/>
                  </a:lnTo>
                  <a:lnTo>
                    <a:pt x="16" y="8"/>
                  </a:lnTo>
                  <a:lnTo>
                    <a:pt x="0" y="0"/>
                  </a:lnTo>
                  <a:lnTo>
                    <a:pt x="48" y="8"/>
                  </a:lnTo>
                  <a:lnTo>
                    <a:pt x="108" y="20"/>
                  </a:lnTo>
                  <a:lnTo>
                    <a:pt x="132" y="32"/>
                  </a:lnTo>
                  <a:lnTo>
                    <a:pt x="164" y="44"/>
                  </a:lnTo>
                  <a:lnTo>
                    <a:pt x="180" y="64"/>
                  </a:lnTo>
                  <a:lnTo>
                    <a:pt x="192"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4880" y="756"/>
              <a:ext cx="624" cy="580"/>
            </a:xfrm>
            <a:custGeom>
              <a:avLst/>
              <a:gdLst/>
              <a:ahLst/>
              <a:cxnLst>
                <a:cxn ang="0">
                  <a:pos x="408" y="60"/>
                </a:cxn>
                <a:cxn ang="0">
                  <a:pos x="516" y="84"/>
                </a:cxn>
                <a:cxn ang="0">
                  <a:pos x="576" y="128"/>
                </a:cxn>
                <a:cxn ang="0">
                  <a:pos x="592" y="164"/>
                </a:cxn>
                <a:cxn ang="0">
                  <a:pos x="576" y="200"/>
                </a:cxn>
                <a:cxn ang="0">
                  <a:pos x="504" y="240"/>
                </a:cxn>
                <a:cxn ang="0">
                  <a:pos x="396" y="264"/>
                </a:cxn>
                <a:cxn ang="0">
                  <a:pos x="344" y="288"/>
                </a:cxn>
                <a:cxn ang="0">
                  <a:pos x="248" y="320"/>
                </a:cxn>
                <a:cxn ang="0">
                  <a:pos x="172" y="376"/>
                </a:cxn>
                <a:cxn ang="0">
                  <a:pos x="152" y="404"/>
                </a:cxn>
                <a:cxn ang="0">
                  <a:pos x="152" y="428"/>
                </a:cxn>
                <a:cxn ang="0">
                  <a:pos x="196" y="484"/>
                </a:cxn>
                <a:cxn ang="0">
                  <a:pos x="308" y="520"/>
                </a:cxn>
                <a:cxn ang="0">
                  <a:pos x="624" y="580"/>
                </a:cxn>
                <a:cxn ang="0">
                  <a:pos x="420" y="556"/>
                </a:cxn>
                <a:cxn ang="0">
                  <a:pos x="220" y="512"/>
                </a:cxn>
                <a:cxn ang="0">
                  <a:pos x="124" y="460"/>
                </a:cxn>
                <a:cxn ang="0">
                  <a:pos x="92" y="412"/>
                </a:cxn>
                <a:cxn ang="0">
                  <a:pos x="92" y="380"/>
                </a:cxn>
                <a:cxn ang="0">
                  <a:pos x="140" y="332"/>
                </a:cxn>
                <a:cxn ang="0">
                  <a:pos x="212" y="296"/>
                </a:cxn>
                <a:cxn ang="0">
                  <a:pos x="308" y="276"/>
                </a:cxn>
                <a:cxn ang="0">
                  <a:pos x="460" y="228"/>
                </a:cxn>
                <a:cxn ang="0">
                  <a:pos x="496" y="204"/>
                </a:cxn>
                <a:cxn ang="0">
                  <a:pos x="516" y="152"/>
                </a:cxn>
                <a:cxn ang="0">
                  <a:pos x="492" y="120"/>
                </a:cxn>
                <a:cxn ang="0">
                  <a:pos x="408" y="72"/>
                </a:cxn>
                <a:cxn ang="0">
                  <a:pos x="308" y="52"/>
                </a:cxn>
                <a:cxn ang="0">
                  <a:pos x="44" y="52"/>
                </a:cxn>
                <a:cxn ang="0">
                  <a:pos x="0" y="0"/>
                </a:cxn>
                <a:cxn ang="0">
                  <a:pos x="112" y="28"/>
                </a:cxn>
                <a:cxn ang="0">
                  <a:pos x="376" y="60"/>
                </a:cxn>
              </a:cxnLst>
              <a:rect l="0" t="0" r="0" b="0"/>
              <a:pathLst>
                <a:path w="624" h="580">
                  <a:moveTo>
                    <a:pt x="376" y="60"/>
                  </a:moveTo>
                  <a:lnTo>
                    <a:pt x="408" y="60"/>
                  </a:lnTo>
                  <a:lnTo>
                    <a:pt x="472" y="72"/>
                  </a:lnTo>
                  <a:lnTo>
                    <a:pt x="516" y="84"/>
                  </a:lnTo>
                  <a:lnTo>
                    <a:pt x="544" y="104"/>
                  </a:lnTo>
                  <a:lnTo>
                    <a:pt x="576" y="128"/>
                  </a:lnTo>
                  <a:lnTo>
                    <a:pt x="592" y="156"/>
                  </a:lnTo>
                  <a:lnTo>
                    <a:pt x="592" y="164"/>
                  </a:lnTo>
                  <a:lnTo>
                    <a:pt x="588" y="180"/>
                  </a:lnTo>
                  <a:lnTo>
                    <a:pt x="576" y="200"/>
                  </a:lnTo>
                  <a:lnTo>
                    <a:pt x="552" y="216"/>
                  </a:lnTo>
                  <a:lnTo>
                    <a:pt x="504" y="240"/>
                  </a:lnTo>
                  <a:lnTo>
                    <a:pt x="436" y="260"/>
                  </a:lnTo>
                  <a:lnTo>
                    <a:pt x="396" y="264"/>
                  </a:lnTo>
                  <a:lnTo>
                    <a:pt x="364" y="276"/>
                  </a:lnTo>
                  <a:lnTo>
                    <a:pt x="344" y="288"/>
                  </a:lnTo>
                  <a:lnTo>
                    <a:pt x="296" y="300"/>
                  </a:lnTo>
                  <a:lnTo>
                    <a:pt x="248" y="320"/>
                  </a:lnTo>
                  <a:lnTo>
                    <a:pt x="208" y="344"/>
                  </a:lnTo>
                  <a:lnTo>
                    <a:pt x="172" y="376"/>
                  </a:lnTo>
                  <a:lnTo>
                    <a:pt x="160" y="388"/>
                  </a:lnTo>
                  <a:lnTo>
                    <a:pt x="152" y="404"/>
                  </a:lnTo>
                  <a:lnTo>
                    <a:pt x="148" y="416"/>
                  </a:lnTo>
                  <a:lnTo>
                    <a:pt x="152" y="428"/>
                  </a:lnTo>
                  <a:lnTo>
                    <a:pt x="164" y="460"/>
                  </a:lnTo>
                  <a:lnTo>
                    <a:pt x="196" y="484"/>
                  </a:lnTo>
                  <a:lnTo>
                    <a:pt x="244" y="500"/>
                  </a:lnTo>
                  <a:lnTo>
                    <a:pt x="308" y="520"/>
                  </a:lnTo>
                  <a:lnTo>
                    <a:pt x="424" y="544"/>
                  </a:lnTo>
                  <a:lnTo>
                    <a:pt x="624" y="580"/>
                  </a:lnTo>
                  <a:lnTo>
                    <a:pt x="520" y="572"/>
                  </a:lnTo>
                  <a:lnTo>
                    <a:pt x="420" y="556"/>
                  </a:lnTo>
                  <a:lnTo>
                    <a:pt x="304" y="536"/>
                  </a:lnTo>
                  <a:lnTo>
                    <a:pt x="220" y="512"/>
                  </a:lnTo>
                  <a:lnTo>
                    <a:pt x="160" y="484"/>
                  </a:lnTo>
                  <a:lnTo>
                    <a:pt x="124" y="460"/>
                  </a:lnTo>
                  <a:lnTo>
                    <a:pt x="96" y="428"/>
                  </a:lnTo>
                  <a:lnTo>
                    <a:pt x="92" y="412"/>
                  </a:lnTo>
                  <a:lnTo>
                    <a:pt x="92" y="400"/>
                  </a:lnTo>
                  <a:lnTo>
                    <a:pt x="92" y="380"/>
                  </a:lnTo>
                  <a:lnTo>
                    <a:pt x="112" y="348"/>
                  </a:lnTo>
                  <a:lnTo>
                    <a:pt x="140" y="332"/>
                  </a:lnTo>
                  <a:lnTo>
                    <a:pt x="176" y="312"/>
                  </a:lnTo>
                  <a:lnTo>
                    <a:pt x="212" y="296"/>
                  </a:lnTo>
                  <a:lnTo>
                    <a:pt x="280" y="284"/>
                  </a:lnTo>
                  <a:lnTo>
                    <a:pt x="308" y="276"/>
                  </a:lnTo>
                  <a:lnTo>
                    <a:pt x="408" y="252"/>
                  </a:lnTo>
                  <a:lnTo>
                    <a:pt x="460" y="228"/>
                  </a:lnTo>
                  <a:lnTo>
                    <a:pt x="492" y="212"/>
                  </a:lnTo>
                  <a:lnTo>
                    <a:pt x="496" y="204"/>
                  </a:lnTo>
                  <a:lnTo>
                    <a:pt x="516" y="176"/>
                  </a:lnTo>
                  <a:lnTo>
                    <a:pt x="516" y="152"/>
                  </a:lnTo>
                  <a:lnTo>
                    <a:pt x="504" y="132"/>
                  </a:lnTo>
                  <a:lnTo>
                    <a:pt x="492" y="120"/>
                  </a:lnTo>
                  <a:lnTo>
                    <a:pt x="456" y="96"/>
                  </a:lnTo>
                  <a:lnTo>
                    <a:pt x="408" y="72"/>
                  </a:lnTo>
                  <a:lnTo>
                    <a:pt x="364" y="60"/>
                  </a:lnTo>
                  <a:lnTo>
                    <a:pt x="308" y="52"/>
                  </a:lnTo>
                  <a:lnTo>
                    <a:pt x="196" y="48"/>
                  </a:lnTo>
                  <a:lnTo>
                    <a:pt x="44" y="52"/>
                  </a:lnTo>
                  <a:lnTo>
                    <a:pt x="24" y="24"/>
                  </a:lnTo>
                  <a:lnTo>
                    <a:pt x="0" y="0"/>
                  </a:lnTo>
                  <a:lnTo>
                    <a:pt x="36" y="12"/>
                  </a:lnTo>
                  <a:lnTo>
                    <a:pt x="112" y="28"/>
                  </a:lnTo>
                  <a:lnTo>
                    <a:pt x="224" y="48"/>
                  </a:lnTo>
                  <a:lnTo>
                    <a:pt x="376"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5696" y="768"/>
              <a:ext cx="1" cy="4"/>
            </a:xfrm>
            <a:custGeom>
              <a:avLst/>
              <a:gdLst/>
              <a:ahLst/>
              <a:cxnLst>
                <a:cxn ang="0">
                  <a:pos x="0" y="4"/>
                </a:cxn>
                <a:cxn ang="0">
                  <a:pos x="0" y="0"/>
                </a:cxn>
                <a:cxn ang="0">
                  <a:pos x="0" y="4"/>
                </a:cxn>
              </a:cxnLst>
              <a:rect l="0" t="0" r="0" b="0"/>
              <a:pathLst>
                <a:path h="4">
                  <a:moveTo>
                    <a:pt x="0" y="4"/>
                  </a:moveTo>
                  <a:lnTo>
                    <a:pt x="0" y="0"/>
                  </a:lnTo>
                  <a:lnTo>
                    <a:pt x="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4924" y="472"/>
              <a:ext cx="276" cy="308"/>
            </a:xfrm>
            <a:custGeom>
              <a:avLst/>
              <a:gdLst/>
              <a:ahLst/>
              <a:cxnLst>
                <a:cxn ang="0">
                  <a:pos x="48" y="152"/>
                </a:cxn>
                <a:cxn ang="0">
                  <a:pos x="52" y="176"/>
                </a:cxn>
                <a:cxn ang="0">
                  <a:pos x="68" y="204"/>
                </a:cxn>
                <a:cxn ang="0">
                  <a:pos x="96" y="228"/>
                </a:cxn>
                <a:cxn ang="0">
                  <a:pos x="132" y="240"/>
                </a:cxn>
                <a:cxn ang="0">
                  <a:pos x="204" y="276"/>
                </a:cxn>
                <a:cxn ang="0">
                  <a:pos x="276" y="308"/>
                </a:cxn>
                <a:cxn ang="0">
                  <a:pos x="200" y="284"/>
                </a:cxn>
                <a:cxn ang="0">
                  <a:pos x="104" y="248"/>
                </a:cxn>
                <a:cxn ang="0">
                  <a:pos x="60" y="228"/>
                </a:cxn>
                <a:cxn ang="0">
                  <a:pos x="24" y="204"/>
                </a:cxn>
                <a:cxn ang="0">
                  <a:pos x="0" y="176"/>
                </a:cxn>
                <a:cxn ang="0">
                  <a:pos x="0" y="156"/>
                </a:cxn>
                <a:cxn ang="0">
                  <a:pos x="0" y="140"/>
                </a:cxn>
                <a:cxn ang="0">
                  <a:pos x="4" y="120"/>
                </a:cxn>
                <a:cxn ang="0">
                  <a:pos x="16" y="104"/>
                </a:cxn>
                <a:cxn ang="0">
                  <a:pos x="36" y="76"/>
                </a:cxn>
                <a:cxn ang="0">
                  <a:pos x="68" y="60"/>
                </a:cxn>
                <a:cxn ang="0">
                  <a:pos x="108" y="36"/>
                </a:cxn>
                <a:cxn ang="0">
                  <a:pos x="168" y="16"/>
                </a:cxn>
                <a:cxn ang="0">
                  <a:pos x="240" y="0"/>
                </a:cxn>
                <a:cxn ang="0">
                  <a:pos x="248" y="0"/>
                </a:cxn>
                <a:cxn ang="0">
                  <a:pos x="188" y="16"/>
                </a:cxn>
                <a:cxn ang="0">
                  <a:pos x="140" y="40"/>
                </a:cxn>
                <a:cxn ang="0">
                  <a:pos x="104" y="64"/>
                </a:cxn>
                <a:cxn ang="0">
                  <a:pos x="80" y="92"/>
                </a:cxn>
                <a:cxn ang="0">
                  <a:pos x="60" y="116"/>
                </a:cxn>
                <a:cxn ang="0">
                  <a:pos x="52" y="132"/>
                </a:cxn>
                <a:cxn ang="0">
                  <a:pos x="48" y="152"/>
                </a:cxn>
              </a:cxnLst>
              <a:rect l="0" t="0" r="0" b="0"/>
              <a:pathLst>
                <a:path w="276" h="308">
                  <a:moveTo>
                    <a:pt x="48" y="152"/>
                  </a:moveTo>
                  <a:lnTo>
                    <a:pt x="52" y="176"/>
                  </a:lnTo>
                  <a:lnTo>
                    <a:pt x="68" y="204"/>
                  </a:lnTo>
                  <a:lnTo>
                    <a:pt x="96" y="228"/>
                  </a:lnTo>
                  <a:lnTo>
                    <a:pt x="132" y="240"/>
                  </a:lnTo>
                  <a:lnTo>
                    <a:pt x="204" y="276"/>
                  </a:lnTo>
                  <a:lnTo>
                    <a:pt x="276" y="308"/>
                  </a:lnTo>
                  <a:lnTo>
                    <a:pt x="200" y="284"/>
                  </a:lnTo>
                  <a:lnTo>
                    <a:pt x="104" y="248"/>
                  </a:lnTo>
                  <a:lnTo>
                    <a:pt x="60" y="228"/>
                  </a:lnTo>
                  <a:lnTo>
                    <a:pt x="24" y="204"/>
                  </a:lnTo>
                  <a:lnTo>
                    <a:pt x="0" y="176"/>
                  </a:lnTo>
                  <a:lnTo>
                    <a:pt x="0" y="156"/>
                  </a:lnTo>
                  <a:lnTo>
                    <a:pt x="0" y="140"/>
                  </a:lnTo>
                  <a:lnTo>
                    <a:pt x="4" y="120"/>
                  </a:lnTo>
                  <a:lnTo>
                    <a:pt x="16" y="104"/>
                  </a:lnTo>
                  <a:lnTo>
                    <a:pt x="36" y="76"/>
                  </a:lnTo>
                  <a:lnTo>
                    <a:pt x="68" y="60"/>
                  </a:lnTo>
                  <a:lnTo>
                    <a:pt x="108" y="36"/>
                  </a:lnTo>
                  <a:lnTo>
                    <a:pt x="168" y="16"/>
                  </a:lnTo>
                  <a:lnTo>
                    <a:pt x="240" y="0"/>
                  </a:lnTo>
                  <a:lnTo>
                    <a:pt x="248" y="0"/>
                  </a:lnTo>
                  <a:lnTo>
                    <a:pt x="188" y="16"/>
                  </a:lnTo>
                  <a:lnTo>
                    <a:pt x="140" y="40"/>
                  </a:lnTo>
                  <a:lnTo>
                    <a:pt x="104" y="64"/>
                  </a:lnTo>
                  <a:lnTo>
                    <a:pt x="80" y="92"/>
                  </a:lnTo>
                  <a:lnTo>
                    <a:pt x="60" y="116"/>
                  </a:lnTo>
                  <a:lnTo>
                    <a:pt x="52" y="132"/>
                  </a:lnTo>
                  <a:lnTo>
                    <a:pt x="48"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5032" y="448"/>
              <a:ext cx="696" cy="360"/>
            </a:xfrm>
            <a:custGeom>
              <a:avLst/>
              <a:gdLst/>
              <a:ahLst/>
              <a:cxnLst>
                <a:cxn ang="0">
                  <a:pos x="164" y="76"/>
                </a:cxn>
                <a:cxn ang="0">
                  <a:pos x="128" y="96"/>
                </a:cxn>
                <a:cxn ang="0">
                  <a:pos x="104" y="116"/>
                </a:cxn>
                <a:cxn ang="0">
                  <a:pos x="84" y="132"/>
                </a:cxn>
                <a:cxn ang="0">
                  <a:pos x="80" y="152"/>
                </a:cxn>
                <a:cxn ang="0">
                  <a:pos x="80" y="180"/>
                </a:cxn>
                <a:cxn ang="0">
                  <a:pos x="92" y="204"/>
                </a:cxn>
                <a:cxn ang="0">
                  <a:pos x="116" y="228"/>
                </a:cxn>
                <a:cxn ang="0">
                  <a:pos x="132" y="248"/>
                </a:cxn>
                <a:cxn ang="0">
                  <a:pos x="164" y="260"/>
                </a:cxn>
                <a:cxn ang="0">
                  <a:pos x="236" y="288"/>
                </a:cxn>
                <a:cxn ang="0">
                  <a:pos x="328" y="308"/>
                </a:cxn>
                <a:cxn ang="0">
                  <a:pos x="424" y="324"/>
                </a:cxn>
                <a:cxn ang="0">
                  <a:pos x="592" y="344"/>
                </a:cxn>
                <a:cxn ang="0">
                  <a:pos x="676" y="344"/>
                </a:cxn>
                <a:cxn ang="0">
                  <a:pos x="688" y="356"/>
                </a:cxn>
                <a:cxn ang="0">
                  <a:pos x="696" y="360"/>
                </a:cxn>
                <a:cxn ang="0">
                  <a:pos x="648" y="360"/>
                </a:cxn>
                <a:cxn ang="0">
                  <a:pos x="544" y="360"/>
                </a:cxn>
                <a:cxn ang="0">
                  <a:pos x="472" y="356"/>
                </a:cxn>
                <a:cxn ang="0">
                  <a:pos x="388" y="344"/>
                </a:cxn>
                <a:cxn ang="0">
                  <a:pos x="292" y="320"/>
                </a:cxn>
                <a:cxn ang="0">
                  <a:pos x="188" y="296"/>
                </a:cxn>
                <a:cxn ang="0">
                  <a:pos x="164" y="284"/>
                </a:cxn>
                <a:cxn ang="0">
                  <a:pos x="108" y="264"/>
                </a:cxn>
                <a:cxn ang="0">
                  <a:pos x="44" y="240"/>
                </a:cxn>
                <a:cxn ang="0">
                  <a:pos x="20" y="216"/>
                </a:cxn>
                <a:cxn ang="0">
                  <a:pos x="8" y="192"/>
                </a:cxn>
                <a:cxn ang="0">
                  <a:pos x="0" y="164"/>
                </a:cxn>
                <a:cxn ang="0">
                  <a:pos x="12" y="132"/>
                </a:cxn>
                <a:cxn ang="0">
                  <a:pos x="24" y="120"/>
                </a:cxn>
                <a:cxn ang="0">
                  <a:pos x="68" y="84"/>
                </a:cxn>
                <a:cxn ang="0">
                  <a:pos x="104" y="60"/>
                </a:cxn>
                <a:cxn ang="0">
                  <a:pos x="152" y="40"/>
                </a:cxn>
                <a:cxn ang="0">
                  <a:pos x="220" y="24"/>
                </a:cxn>
                <a:cxn ang="0">
                  <a:pos x="296" y="12"/>
                </a:cxn>
                <a:cxn ang="0">
                  <a:pos x="436" y="0"/>
                </a:cxn>
                <a:cxn ang="0">
                  <a:pos x="316" y="24"/>
                </a:cxn>
                <a:cxn ang="0">
                  <a:pos x="232" y="48"/>
                </a:cxn>
                <a:cxn ang="0">
                  <a:pos x="164" y="76"/>
                </a:cxn>
              </a:cxnLst>
              <a:rect l="0" t="0" r="0" b="0"/>
              <a:pathLst>
                <a:path w="696" h="360">
                  <a:moveTo>
                    <a:pt x="164" y="76"/>
                  </a:moveTo>
                  <a:lnTo>
                    <a:pt x="128" y="96"/>
                  </a:lnTo>
                  <a:lnTo>
                    <a:pt x="104" y="116"/>
                  </a:lnTo>
                  <a:lnTo>
                    <a:pt x="84" y="132"/>
                  </a:lnTo>
                  <a:lnTo>
                    <a:pt x="80" y="152"/>
                  </a:lnTo>
                  <a:lnTo>
                    <a:pt x="80" y="180"/>
                  </a:lnTo>
                  <a:lnTo>
                    <a:pt x="92" y="204"/>
                  </a:lnTo>
                  <a:lnTo>
                    <a:pt x="116" y="228"/>
                  </a:lnTo>
                  <a:lnTo>
                    <a:pt x="132" y="248"/>
                  </a:lnTo>
                  <a:lnTo>
                    <a:pt x="164" y="260"/>
                  </a:lnTo>
                  <a:lnTo>
                    <a:pt x="236" y="288"/>
                  </a:lnTo>
                  <a:lnTo>
                    <a:pt x="328" y="308"/>
                  </a:lnTo>
                  <a:lnTo>
                    <a:pt x="424" y="324"/>
                  </a:lnTo>
                  <a:lnTo>
                    <a:pt x="592" y="344"/>
                  </a:lnTo>
                  <a:lnTo>
                    <a:pt x="676" y="344"/>
                  </a:lnTo>
                  <a:lnTo>
                    <a:pt x="688" y="356"/>
                  </a:lnTo>
                  <a:lnTo>
                    <a:pt x="696" y="360"/>
                  </a:lnTo>
                  <a:lnTo>
                    <a:pt x="648" y="360"/>
                  </a:lnTo>
                  <a:lnTo>
                    <a:pt x="544" y="360"/>
                  </a:lnTo>
                  <a:lnTo>
                    <a:pt x="472" y="356"/>
                  </a:lnTo>
                  <a:lnTo>
                    <a:pt x="388" y="344"/>
                  </a:lnTo>
                  <a:lnTo>
                    <a:pt x="292" y="320"/>
                  </a:lnTo>
                  <a:lnTo>
                    <a:pt x="188" y="296"/>
                  </a:lnTo>
                  <a:lnTo>
                    <a:pt x="164" y="284"/>
                  </a:lnTo>
                  <a:lnTo>
                    <a:pt x="108" y="264"/>
                  </a:lnTo>
                  <a:lnTo>
                    <a:pt x="44" y="240"/>
                  </a:lnTo>
                  <a:lnTo>
                    <a:pt x="20" y="216"/>
                  </a:lnTo>
                  <a:lnTo>
                    <a:pt x="8" y="192"/>
                  </a:lnTo>
                  <a:lnTo>
                    <a:pt x="0" y="164"/>
                  </a:lnTo>
                  <a:lnTo>
                    <a:pt x="12" y="132"/>
                  </a:lnTo>
                  <a:lnTo>
                    <a:pt x="24" y="120"/>
                  </a:lnTo>
                  <a:lnTo>
                    <a:pt x="68" y="84"/>
                  </a:lnTo>
                  <a:lnTo>
                    <a:pt x="104" y="60"/>
                  </a:lnTo>
                  <a:lnTo>
                    <a:pt x="152" y="40"/>
                  </a:lnTo>
                  <a:lnTo>
                    <a:pt x="220" y="24"/>
                  </a:lnTo>
                  <a:lnTo>
                    <a:pt x="296" y="12"/>
                  </a:lnTo>
                  <a:lnTo>
                    <a:pt x="436" y="0"/>
                  </a:lnTo>
                  <a:lnTo>
                    <a:pt x="316" y="24"/>
                  </a:lnTo>
                  <a:lnTo>
                    <a:pt x="232" y="48"/>
                  </a:lnTo>
                  <a:lnTo>
                    <a:pt x="164" y="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4772" y="400"/>
              <a:ext cx="840" cy="384"/>
            </a:xfrm>
            <a:custGeom>
              <a:avLst/>
              <a:gdLst/>
              <a:ahLst/>
              <a:cxnLst>
                <a:cxn ang="0">
                  <a:pos x="840" y="0"/>
                </a:cxn>
                <a:cxn ang="0">
                  <a:pos x="828" y="12"/>
                </a:cxn>
                <a:cxn ang="0">
                  <a:pos x="812" y="24"/>
                </a:cxn>
                <a:cxn ang="0">
                  <a:pos x="764" y="36"/>
                </a:cxn>
                <a:cxn ang="0">
                  <a:pos x="700" y="48"/>
                </a:cxn>
                <a:cxn ang="0">
                  <a:pos x="564" y="52"/>
                </a:cxn>
                <a:cxn ang="0">
                  <a:pos x="464" y="60"/>
                </a:cxn>
                <a:cxn ang="0">
                  <a:pos x="392" y="72"/>
                </a:cxn>
                <a:cxn ang="0">
                  <a:pos x="316" y="84"/>
                </a:cxn>
                <a:cxn ang="0">
                  <a:pos x="260" y="100"/>
                </a:cxn>
                <a:cxn ang="0">
                  <a:pos x="212" y="124"/>
                </a:cxn>
                <a:cxn ang="0">
                  <a:pos x="180" y="148"/>
                </a:cxn>
                <a:cxn ang="0">
                  <a:pos x="164" y="168"/>
                </a:cxn>
                <a:cxn ang="0">
                  <a:pos x="152" y="192"/>
                </a:cxn>
                <a:cxn ang="0">
                  <a:pos x="144" y="212"/>
                </a:cxn>
                <a:cxn ang="0">
                  <a:pos x="144" y="228"/>
                </a:cxn>
                <a:cxn ang="0">
                  <a:pos x="152" y="248"/>
                </a:cxn>
                <a:cxn ang="0">
                  <a:pos x="176" y="276"/>
                </a:cxn>
                <a:cxn ang="0">
                  <a:pos x="212" y="300"/>
                </a:cxn>
                <a:cxn ang="0">
                  <a:pos x="256" y="324"/>
                </a:cxn>
                <a:cxn ang="0">
                  <a:pos x="356" y="360"/>
                </a:cxn>
                <a:cxn ang="0">
                  <a:pos x="436" y="384"/>
                </a:cxn>
                <a:cxn ang="0">
                  <a:pos x="292" y="380"/>
                </a:cxn>
                <a:cxn ang="0">
                  <a:pos x="176" y="356"/>
                </a:cxn>
                <a:cxn ang="0">
                  <a:pos x="96" y="324"/>
                </a:cxn>
                <a:cxn ang="0">
                  <a:pos x="48" y="300"/>
                </a:cxn>
                <a:cxn ang="0">
                  <a:pos x="20" y="272"/>
                </a:cxn>
                <a:cxn ang="0">
                  <a:pos x="8" y="248"/>
                </a:cxn>
                <a:cxn ang="0">
                  <a:pos x="0" y="228"/>
                </a:cxn>
                <a:cxn ang="0">
                  <a:pos x="0" y="212"/>
                </a:cxn>
                <a:cxn ang="0">
                  <a:pos x="8" y="192"/>
                </a:cxn>
                <a:cxn ang="0">
                  <a:pos x="20" y="176"/>
                </a:cxn>
                <a:cxn ang="0">
                  <a:pos x="48" y="144"/>
                </a:cxn>
                <a:cxn ang="0">
                  <a:pos x="84" y="120"/>
                </a:cxn>
                <a:cxn ang="0">
                  <a:pos x="128" y="108"/>
                </a:cxn>
                <a:cxn ang="0">
                  <a:pos x="212" y="84"/>
                </a:cxn>
                <a:cxn ang="0">
                  <a:pos x="256" y="76"/>
                </a:cxn>
                <a:cxn ang="0">
                  <a:pos x="268" y="76"/>
                </a:cxn>
                <a:cxn ang="0">
                  <a:pos x="284" y="72"/>
                </a:cxn>
                <a:cxn ang="0">
                  <a:pos x="292" y="72"/>
                </a:cxn>
                <a:cxn ang="0">
                  <a:pos x="292" y="76"/>
                </a:cxn>
                <a:cxn ang="0">
                  <a:pos x="404" y="64"/>
                </a:cxn>
                <a:cxn ang="0">
                  <a:pos x="424" y="60"/>
                </a:cxn>
                <a:cxn ang="0">
                  <a:pos x="528" y="48"/>
                </a:cxn>
                <a:cxn ang="0">
                  <a:pos x="604" y="36"/>
                </a:cxn>
                <a:cxn ang="0">
                  <a:pos x="652" y="24"/>
                </a:cxn>
                <a:cxn ang="0">
                  <a:pos x="664" y="12"/>
                </a:cxn>
                <a:cxn ang="0">
                  <a:pos x="672" y="4"/>
                </a:cxn>
                <a:cxn ang="0">
                  <a:pos x="664" y="0"/>
                </a:cxn>
                <a:cxn ang="0">
                  <a:pos x="840" y="0"/>
                </a:cxn>
              </a:cxnLst>
              <a:rect l="0" t="0" r="0" b="0"/>
              <a:pathLst>
                <a:path w="840" h="384">
                  <a:moveTo>
                    <a:pt x="840" y="0"/>
                  </a:moveTo>
                  <a:lnTo>
                    <a:pt x="828" y="12"/>
                  </a:lnTo>
                  <a:lnTo>
                    <a:pt x="812" y="24"/>
                  </a:lnTo>
                  <a:lnTo>
                    <a:pt x="764" y="36"/>
                  </a:lnTo>
                  <a:lnTo>
                    <a:pt x="700" y="48"/>
                  </a:lnTo>
                  <a:lnTo>
                    <a:pt x="564" y="52"/>
                  </a:lnTo>
                  <a:lnTo>
                    <a:pt x="464" y="60"/>
                  </a:lnTo>
                  <a:lnTo>
                    <a:pt x="392" y="72"/>
                  </a:lnTo>
                  <a:lnTo>
                    <a:pt x="316" y="84"/>
                  </a:lnTo>
                  <a:lnTo>
                    <a:pt x="260" y="100"/>
                  </a:lnTo>
                  <a:lnTo>
                    <a:pt x="212" y="124"/>
                  </a:lnTo>
                  <a:lnTo>
                    <a:pt x="180" y="148"/>
                  </a:lnTo>
                  <a:lnTo>
                    <a:pt x="164" y="168"/>
                  </a:lnTo>
                  <a:lnTo>
                    <a:pt x="152" y="192"/>
                  </a:lnTo>
                  <a:lnTo>
                    <a:pt x="144" y="212"/>
                  </a:lnTo>
                  <a:lnTo>
                    <a:pt x="144" y="228"/>
                  </a:lnTo>
                  <a:lnTo>
                    <a:pt x="152" y="248"/>
                  </a:lnTo>
                  <a:lnTo>
                    <a:pt x="176" y="276"/>
                  </a:lnTo>
                  <a:lnTo>
                    <a:pt x="212" y="300"/>
                  </a:lnTo>
                  <a:lnTo>
                    <a:pt x="256" y="324"/>
                  </a:lnTo>
                  <a:lnTo>
                    <a:pt x="356" y="360"/>
                  </a:lnTo>
                  <a:lnTo>
                    <a:pt x="436" y="384"/>
                  </a:lnTo>
                  <a:lnTo>
                    <a:pt x="292" y="380"/>
                  </a:lnTo>
                  <a:lnTo>
                    <a:pt x="176" y="356"/>
                  </a:lnTo>
                  <a:lnTo>
                    <a:pt x="96" y="324"/>
                  </a:lnTo>
                  <a:lnTo>
                    <a:pt x="48" y="300"/>
                  </a:lnTo>
                  <a:lnTo>
                    <a:pt x="20" y="272"/>
                  </a:lnTo>
                  <a:lnTo>
                    <a:pt x="8" y="248"/>
                  </a:lnTo>
                  <a:lnTo>
                    <a:pt x="0" y="228"/>
                  </a:lnTo>
                  <a:lnTo>
                    <a:pt x="0" y="212"/>
                  </a:lnTo>
                  <a:lnTo>
                    <a:pt x="8" y="192"/>
                  </a:lnTo>
                  <a:lnTo>
                    <a:pt x="20" y="176"/>
                  </a:lnTo>
                  <a:lnTo>
                    <a:pt x="48" y="144"/>
                  </a:lnTo>
                  <a:lnTo>
                    <a:pt x="84" y="120"/>
                  </a:lnTo>
                  <a:lnTo>
                    <a:pt x="128" y="108"/>
                  </a:lnTo>
                  <a:lnTo>
                    <a:pt x="212" y="84"/>
                  </a:lnTo>
                  <a:lnTo>
                    <a:pt x="256" y="76"/>
                  </a:lnTo>
                  <a:lnTo>
                    <a:pt x="268" y="76"/>
                  </a:lnTo>
                  <a:lnTo>
                    <a:pt x="284" y="72"/>
                  </a:lnTo>
                  <a:lnTo>
                    <a:pt x="292" y="72"/>
                  </a:lnTo>
                  <a:lnTo>
                    <a:pt x="292" y="76"/>
                  </a:lnTo>
                  <a:lnTo>
                    <a:pt x="404" y="64"/>
                  </a:lnTo>
                  <a:lnTo>
                    <a:pt x="424" y="60"/>
                  </a:lnTo>
                  <a:lnTo>
                    <a:pt x="528" y="48"/>
                  </a:lnTo>
                  <a:lnTo>
                    <a:pt x="604" y="36"/>
                  </a:lnTo>
                  <a:lnTo>
                    <a:pt x="652" y="24"/>
                  </a:lnTo>
                  <a:lnTo>
                    <a:pt x="664" y="12"/>
                  </a:lnTo>
                  <a:lnTo>
                    <a:pt x="672" y="4"/>
                  </a:lnTo>
                  <a:lnTo>
                    <a:pt x="664" y="0"/>
                  </a:lnTo>
                  <a:lnTo>
                    <a:pt x="84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256" y="392"/>
              <a:ext cx="180" cy="56"/>
            </a:xfrm>
            <a:custGeom>
              <a:avLst/>
              <a:gdLst/>
              <a:ahLst/>
              <a:cxnLst>
                <a:cxn ang="0">
                  <a:pos x="176" y="8"/>
                </a:cxn>
                <a:cxn ang="0">
                  <a:pos x="180" y="12"/>
                </a:cxn>
                <a:cxn ang="0">
                  <a:pos x="176" y="20"/>
                </a:cxn>
                <a:cxn ang="0">
                  <a:pos x="152" y="32"/>
                </a:cxn>
                <a:cxn ang="0">
                  <a:pos x="96" y="44"/>
                </a:cxn>
                <a:cxn ang="0">
                  <a:pos x="0" y="56"/>
                </a:cxn>
                <a:cxn ang="0">
                  <a:pos x="68" y="36"/>
                </a:cxn>
                <a:cxn ang="0">
                  <a:pos x="84" y="24"/>
                </a:cxn>
                <a:cxn ang="0">
                  <a:pos x="92" y="12"/>
                </a:cxn>
                <a:cxn ang="0">
                  <a:pos x="92" y="8"/>
                </a:cxn>
                <a:cxn ang="0">
                  <a:pos x="92" y="0"/>
                </a:cxn>
                <a:cxn ang="0">
                  <a:pos x="176" y="8"/>
                </a:cxn>
              </a:cxnLst>
              <a:rect l="0" t="0" r="0" b="0"/>
              <a:pathLst>
                <a:path w="180" h="56">
                  <a:moveTo>
                    <a:pt x="176" y="8"/>
                  </a:moveTo>
                  <a:lnTo>
                    <a:pt x="180" y="12"/>
                  </a:lnTo>
                  <a:lnTo>
                    <a:pt x="176" y="20"/>
                  </a:lnTo>
                  <a:lnTo>
                    <a:pt x="152" y="32"/>
                  </a:lnTo>
                  <a:lnTo>
                    <a:pt x="96" y="44"/>
                  </a:lnTo>
                  <a:lnTo>
                    <a:pt x="0" y="56"/>
                  </a:lnTo>
                  <a:lnTo>
                    <a:pt x="68" y="36"/>
                  </a:lnTo>
                  <a:lnTo>
                    <a:pt x="84" y="24"/>
                  </a:lnTo>
                  <a:lnTo>
                    <a:pt x="92" y="12"/>
                  </a:lnTo>
                  <a:lnTo>
                    <a:pt x="92" y="8"/>
                  </a:lnTo>
                  <a:lnTo>
                    <a:pt x="92" y="0"/>
                  </a:lnTo>
                  <a:lnTo>
                    <a:pt x="17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5100" y="388"/>
              <a:ext cx="248" cy="76"/>
            </a:xfrm>
            <a:custGeom>
              <a:avLst/>
              <a:gdLst/>
              <a:ahLst/>
              <a:cxnLst>
                <a:cxn ang="0">
                  <a:pos x="240" y="4"/>
                </a:cxn>
                <a:cxn ang="0">
                  <a:pos x="248" y="16"/>
                </a:cxn>
                <a:cxn ang="0">
                  <a:pos x="236" y="28"/>
                </a:cxn>
                <a:cxn ang="0">
                  <a:pos x="212" y="40"/>
                </a:cxn>
                <a:cxn ang="0">
                  <a:pos x="164" y="60"/>
                </a:cxn>
                <a:cxn ang="0">
                  <a:pos x="76" y="72"/>
                </a:cxn>
                <a:cxn ang="0">
                  <a:pos x="0" y="76"/>
                </a:cxn>
                <a:cxn ang="0">
                  <a:pos x="64" y="72"/>
                </a:cxn>
                <a:cxn ang="0">
                  <a:pos x="112" y="60"/>
                </a:cxn>
                <a:cxn ang="0">
                  <a:pos x="152" y="48"/>
                </a:cxn>
                <a:cxn ang="0">
                  <a:pos x="176" y="36"/>
                </a:cxn>
                <a:cxn ang="0">
                  <a:pos x="188" y="16"/>
                </a:cxn>
                <a:cxn ang="0">
                  <a:pos x="188" y="4"/>
                </a:cxn>
                <a:cxn ang="0">
                  <a:pos x="180" y="0"/>
                </a:cxn>
                <a:cxn ang="0">
                  <a:pos x="240" y="4"/>
                </a:cxn>
              </a:cxnLst>
              <a:rect l="0" t="0" r="0" b="0"/>
              <a:pathLst>
                <a:path w="248" h="76">
                  <a:moveTo>
                    <a:pt x="240" y="4"/>
                  </a:moveTo>
                  <a:lnTo>
                    <a:pt x="248" y="16"/>
                  </a:lnTo>
                  <a:lnTo>
                    <a:pt x="236" y="28"/>
                  </a:lnTo>
                  <a:lnTo>
                    <a:pt x="212" y="40"/>
                  </a:lnTo>
                  <a:lnTo>
                    <a:pt x="164" y="60"/>
                  </a:lnTo>
                  <a:lnTo>
                    <a:pt x="76" y="72"/>
                  </a:lnTo>
                  <a:lnTo>
                    <a:pt x="0" y="76"/>
                  </a:lnTo>
                  <a:lnTo>
                    <a:pt x="64" y="72"/>
                  </a:lnTo>
                  <a:lnTo>
                    <a:pt x="112" y="60"/>
                  </a:lnTo>
                  <a:lnTo>
                    <a:pt x="152" y="48"/>
                  </a:lnTo>
                  <a:lnTo>
                    <a:pt x="176" y="36"/>
                  </a:lnTo>
                  <a:lnTo>
                    <a:pt x="188" y="16"/>
                  </a:lnTo>
                  <a:lnTo>
                    <a:pt x="188" y="4"/>
                  </a:lnTo>
                  <a:lnTo>
                    <a:pt x="180" y="0"/>
                  </a:lnTo>
                  <a:lnTo>
                    <a:pt x="24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5092" y="368"/>
              <a:ext cx="188" cy="96"/>
            </a:xfrm>
            <a:custGeom>
              <a:avLst/>
              <a:gdLst/>
              <a:ahLst/>
              <a:cxnLst>
                <a:cxn ang="0">
                  <a:pos x="176" y="20"/>
                </a:cxn>
                <a:cxn ang="0">
                  <a:pos x="188" y="24"/>
                </a:cxn>
                <a:cxn ang="0">
                  <a:pos x="188" y="36"/>
                </a:cxn>
                <a:cxn ang="0">
                  <a:pos x="184" y="48"/>
                </a:cxn>
                <a:cxn ang="0">
                  <a:pos x="164" y="60"/>
                </a:cxn>
                <a:cxn ang="0">
                  <a:pos x="128" y="72"/>
                </a:cxn>
                <a:cxn ang="0">
                  <a:pos x="72" y="84"/>
                </a:cxn>
                <a:cxn ang="0">
                  <a:pos x="0" y="96"/>
                </a:cxn>
                <a:cxn ang="0">
                  <a:pos x="32" y="84"/>
                </a:cxn>
                <a:cxn ang="0">
                  <a:pos x="56" y="72"/>
                </a:cxn>
                <a:cxn ang="0">
                  <a:pos x="80" y="56"/>
                </a:cxn>
                <a:cxn ang="0">
                  <a:pos x="84" y="32"/>
                </a:cxn>
                <a:cxn ang="0">
                  <a:pos x="84" y="20"/>
                </a:cxn>
                <a:cxn ang="0">
                  <a:pos x="80" y="12"/>
                </a:cxn>
                <a:cxn ang="0">
                  <a:pos x="68" y="0"/>
                </a:cxn>
                <a:cxn ang="0">
                  <a:pos x="176" y="20"/>
                </a:cxn>
              </a:cxnLst>
              <a:rect l="0" t="0" r="0" b="0"/>
              <a:pathLst>
                <a:path w="188" h="96">
                  <a:moveTo>
                    <a:pt x="176" y="20"/>
                  </a:moveTo>
                  <a:lnTo>
                    <a:pt x="188" y="24"/>
                  </a:lnTo>
                  <a:lnTo>
                    <a:pt x="188" y="36"/>
                  </a:lnTo>
                  <a:lnTo>
                    <a:pt x="184" y="48"/>
                  </a:lnTo>
                  <a:lnTo>
                    <a:pt x="164" y="60"/>
                  </a:lnTo>
                  <a:lnTo>
                    <a:pt x="128" y="72"/>
                  </a:lnTo>
                  <a:lnTo>
                    <a:pt x="72" y="84"/>
                  </a:lnTo>
                  <a:lnTo>
                    <a:pt x="0" y="96"/>
                  </a:lnTo>
                  <a:lnTo>
                    <a:pt x="32" y="84"/>
                  </a:lnTo>
                  <a:lnTo>
                    <a:pt x="56" y="72"/>
                  </a:lnTo>
                  <a:lnTo>
                    <a:pt x="80" y="56"/>
                  </a:lnTo>
                  <a:lnTo>
                    <a:pt x="84" y="32"/>
                  </a:lnTo>
                  <a:lnTo>
                    <a:pt x="84" y="20"/>
                  </a:lnTo>
                  <a:lnTo>
                    <a:pt x="80" y="12"/>
                  </a:lnTo>
                  <a:lnTo>
                    <a:pt x="68" y="0"/>
                  </a:lnTo>
                  <a:lnTo>
                    <a:pt x="176" y="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544" y="144"/>
              <a:ext cx="188" cy="120"/>
            </a:xfrm>
            <a:custGeom>
              <a:avLst/>
              <a:gdLst/>
              <a:ahLst/>
              <a:cxnLst>
                <a:cxn ang="0">
                  <a:pos x="188" y="0"/>
                </a:cxn>
                <a:cxn ang="0">
                  <a:pos x="148" y="0"/>
                </a:cxn>
                <a:cxn ang="0">
                  <a:pos x="120" y="8"/>
                </a:cxn>
                <a:cxn ang="0">
                  <a:pos x="76" y="32"/>
                </a:cxn>
                <a:cxn ang="0">
                  <a:pos x="52" y="48"/>
                </a:cxn>
                <a:cxn ang="0">
                  <a:pos x="48" y="56"/>
                </a:cxn>
                <a:cxn ang="0">
                  <a:pos x="48" y="72"/>
                </a:cxn>
                <a:cxn ang="0">
                  <a:pos x="48" y="84"/>
                </a:cxn>
                <a:cxn ang="0">
                  <a:pos x="60" y="96"/>
                </a:cxn>
                <a:cxn ang="0">
                  <a:pos x="76" y="108"/>
                </a:cxn>
                <a:cxn ang="0">
                  <a:pos x="112" y="120"/>
                </a:cxn>
                <a:cxn ang="0">
                  <a:pos x="72" y="116"/>
                </a:cxn>
                <a:cxn ang="0">
                  <a:pos x="36" y="104"/>
                </a:cxn>
                <a:cxn ang="0">
                  <a:pos x="16" y="92"/>
                </a:cxn>
                <a:cxn ang="0">
                  <a:pos x="4" y="84"/>
                </a:cxn>
                <a:cxn ang="0">
                  <a:pos x="0" y="60"/>
                </a:cxn>
                <a:cxn ang="0">
                  <a:pos x="4" y="56"/>
                </a:cxn>
                <a:cxn ang="0">
                  <a:pos x="16" y="32"/>
                </a:cxn>
                <a:cxn ang="0">
                  <a:pos x="36" y="20"/>
                </a:cxn>
                <a:cxn ang="0">
                  <a:pos x="88" y="8"/>
                </a:cxn>
                <a:cxn ang="0">
                  <a:pos x="148" y="0"/>
                </a:cxn>
                <a:cxn ang="0">
                  <a:pos x="188" y="0"/>
                </a:cxn>
              </a:cxnLst>
              <a:rect l="0" t="0" r="0" b="0"/>
              <a:pathLst>
                <a:path w="188" h="120">
                  <a:moveTo>
                    <a:pt x="188" y="0"/>
                  </a:moveTo>
                  <a:lnTo>
                    <a:pt x="148" y="0"/>
                  </a:lnTo>
                  <a:lnTo>
                    <a:pt x="120" y="8"/>
                  </a:lnTo>
                  <a:lnTo>
                    <a:pt x="76" y="32"/>
                  </a:lnTo>
                  <a:lnTo>
                    <a:pt x="52" y="48"/>
                  </a:lnTo>
                  <a:lnTo>
                    <a:pt x="48" y="56"/>
                  </a:lnTo>
                  <a:lnTo>
                    <a:pt x="48" y="72"/>
                  </a:lnTo>
                  <a:lnTo>
                    <a:pt x="48" y="84"/>
                  </a:lnTo>
                  <a:lnTo>
                    <a:pt x="60" y="96"/>
                  </a:lnTo>
                  <a:lnTo>
                    <a:pt x="76" y="108"/>
                  </a:lnTo>
                  <a:lnTo>
                    <a:pt x="112" y="120"/>
                  </a:lnTo>
                  <a:lnTo>
                    <a:pt x="72" y="116"/>
                  </a:lnTo>
                  <a:lnTo>
                    <a:pt x="36" y="104"/>
                  </a:lnTo>
                  <a:lnTo>
                    <a:pt x="16" y="92"/>
                  </a:lnTo>
                  <a:lnTo>
                    <a:pt x="4" y="84"/>
                  </a:lnTo>
                  <a:lnTo>
                    <a:pt x="0" y="60"/>
                  </a:lnTo>
                  <a:lnTo>
                    <a:pt x="4" y="56"/>
                  </a:lnTo>
                  <a:lnTo>
                    <a:pt x="16" y="32"/>
                  </a:lnTo>
                  <a:lnTo>
                    <a:pt x="36" y="20"/>
                  </a:lnTo>
                  <a:lnTo>
                    <a:pt x="88" y="8"/>
                  </a:lnTo>
                  <a:lnTo>
                    <a:pt x="148" y="0"/>
                  </a:lnTo>
                  <a:lnTo>
                    <a:pt x="18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4472" y="140"/>
              <a:ext cx="184" cy="132"/>
            </a:xfrm>
            <a:custGeom>
              <a:avLst/>
              <a:gdLst/>
              <a:ahLst/>
              <a:cxnLst>
                <a:cxn ang="0">
                  <a:pos x="76" y="88"/>
                </a:cxn>
                <a:cxn ang="0">
                  <a:pos x="84" y="96"/>
                </a:cxn>
                <a:cxn ang="0">
                  <a:pos x="100" y="108"/>
                </a:cxn>
                <a:cxn ang="0">
                  <a:pos x="132" y="120"/>
                </a:cxn>
                <a:cxn ang="0">
                  <a:pos x="172" y="132"/>
                </a:cxn>
                <a:cxn ang="0">
                  <a:pos x="124" y="120"/>
                </a:cxn>
                <a:cxn ang="0">
                  <a:pos x="64" y="108"/>
                </a:cxn>
                <a:cxn ang="0">
                  <a:pos x="16" y="88"/>
                </a:cxn>
                <a:cxn ang="0">
                  <a:pos x="4" y="76"/>
                </a:cxn>
                <a:cxn ang="0">
                  <a:pos x="0" y="64"/>
                </a:cxn>
                <a:cxn ang="0">
                  <a:pos x="0" y="60"/>
                </a:cxn>
                <a:cxn ang="0">
                  <a:pos x="12" y="40"/>
                </a:cxn>
                <a:cxn ang="0">
                  <a:pos x="36" y="24"/>
                </a:cxn>
                <a:cxn ang="0">
                  <a:pos x="88" y="12"/>
                </a:cxn>
                <a:cxn ang="0">
                  <a:pos x="120" y="4"/>
                </a:cxn>
                <a:cxn ang="0">
                  <a:pos x="184" y="0"/>
                </a:cxn>
                <a:cxn ang="0">
                  <a:pos x="148" y="4"/>
                </a:cxn>
                <a:cxn ang="0">
                  <a:pos x="112" y="16"/>
                </a:cxn>
                <a:cxn ang="0">
                  <a:pos x="88" y="28"/>
                </a:cxn>
                <a:cxn ang="0">
                  <a:pos x="72" y="52"/>
                </a:cxn>
                <a:cxn ang="0">
                  <a:pos x="72" y="64"/>
                </a:cxn>
                <a:cxn ang="0">
                  <a:pos x="76" y="88"/>
                </a:cxn>
              </a:cxnLst>
              <a:rect l="0" t="0" r="0" b="0"/>
              <a:pathLst>
                <a:path w="184" h="132">
                  <a:moveTo>
                    <a:pt x="76" y="88"/>
                  </a:moveTo>
                  <a:lnTo>
                    <a:pt x="84" y="96"/>
                  </a:lnTo>
                  <a:lnTo>
                    <a:pt x="100" y="108"/>
                  </a:lnTo>
                  <a:lnTo>
                    <a:pt x="132" y="120"/>
                  </a:lnTo>
                  <a:lnTo>
                    <a:pt x="172" y="132"/>
                  </a:lnTo>
                  <a:lnTo>
                    <a:pt x="124" y="120"/>
                  </a:lnTo>
                  <a:lnTo>
                    <a:pt x="64" y="108"/>
                  </a:lnTo>
                  <a:lnTo>
                    <a:pt x="16" y="88"/>
                  </a:lnTo>
                  <a:lnTo>
                    <a:pt x="4" y="76"/>
                  </a:lnTo>
                  <a:lnTo>
                    <a:pt x="0" y="64"/>
                  </a:lnTo>
                  <a:lnTo>
                    <a:pt x="0" y="60"/>
                  </a:lnTo>
                  <a:lnTo>
                    <a:pt x="12" y="40"/>
                  </a:lnTo>
                  <a:lnTo>
                    <a:pt x="36" y="24"/>
                  </a:lnTo>
                  <a:lnTo>
                    <a:pt x="88" y="12"/>
                  </a:lnTo>
                  <a:lnTo>
                    <a:pt x="120" y="4"/>
                  </a:lnTo>
                  <a:lnTo>
                    <a:pt x="184" y="0"/>
                  </a:lnTo>
                  <a:lnTo>
                    <a:pt x="148" y="4"/>
                  </a:lnTo>
                  <a:lnTo>
                    <a:pt x="112" y="16"/>
                  </a:lnTo>
                  <a:lnTo>
                    <a:pt x="88" y="28"/>
                  </a:lnTo>
                  <a:lnTo>
                    <a:pt x="72" y="52"/>
                  </a:lnTo>
                  <a:lnTo>
                    <a:pt x="72" y="64"/>
                  </a:lnTo>
                  <a:lnTo>
                    <a:pt x="76"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4664" y="140"/>
              <a:ext cx="4" cy="1"/>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4348" y="128"/>
              <a:ext cx="316" cy="148"/>
            </a:xfrm>
            <a:custGeom>
              <a:avLst/>
              <a:gdLst/>
              <a:ahLst/>
              <a:cxnLst>
                <a:cxn ang="0">
                  <a:pos x="292" y="4"/>
                </a:cxn>
                <a:cxn ang="0">
                  <a:pos x="316" y="4"/>
                </a:cxn>
                <a:cxn ang="0">
                  <a:pos x="316" y="12"/>
                </a:cxn>
                <a:cxn ang="0">
                  <a:pos x="244" y="12"/>
                </a:cxn>
                <a:cxn ang="0">
                  <a:pos x="212" y="16"/>
                </a:cxn>
                <a:cxn ang="0">
                  <a:pos x="184" y="24"/>
                </a:cxn>
                <a:cxn ang="0">
                  <a:pos x="160" y="28"/>
                </a:cxn>
                <a:cxn ang="0">
                  <a:pos x="128" y="52"/>
                </a:cxn>
                <a:cxn ang="0">
                  <a:pos x="124" y="64"/>
                </a:cxn>
                <a:cxn ang="0">
                  <a:pos x="116" y="76"/>
                </a:cxn>
                <a:cxn ang="0">
                  <a:pos x="124" y="88"/>
                </a:cxn>
                <a:cxn ang="0">
                  <a:pos x="136" y="108"/>
                </a:cxn>
                <a:cxn ang="0">
                  <a:pos x="184" y="120"/>
                </a:cxn>
                <a:cxn ang="0">
                  <a:pos x="236" y="136"/>
                </a:cxn>
                <a:cxn ang="0">
                  <a:pos x="292" y="144"/>
                </a:cxn>
                <a:cxn ang="0">
                  <a:pos x="208" y="148"/>
                </a:cxn>
                <a:cxn ang="0">
                  <a:pos x="172" y="148"/>
                </a:cxn>
                <a:cxn ang="0">
                  <a:pos x="148" y="148"/>
                </a:cxn>
                <a:cxn ang="0">
                  <a:pos x="124" y="144"/>
                </a:cxn>
                <a:cxn ang="0">
                  <a:pos x="68" y="124"/>
                </a:cxn>
                <a:cxn ang="0">
                  <a:pos x="20" y="108"/>
                </a:cxn>
                <a:cxn ang="0">
                  <a:pos x="8" y="96"/>
                </a:cxn>
                <a:cxn ang="0">
                  <a:pos x="0" y="76"/>
                </a:cxn>
                <a:cxn ang="0">
                  <a:pos x="0" y="64"/>
                </a:cxn>
                <a:cxn ang="0">
                  <a:pos x="12" y="48"/>
                </a:cxn>
                <a:cxn ang="0">
                  <a:pos x="24" y="28"/>
                </a:cxn>
                <a:cxn ang="0">
                  <a:pos x="48" y="16"/>
                </a:cxn>
                <a:cxn ang="0">
                  <a:pos x="84" y="12"/>
                </a:cxn>
                <a:cxn ang="0">
                  <a:pos x="136" y="0"/>
                </a:cxn>
                <a:cxn ang="0">
                  <a:pos x="172" y="0"/>
                </a:cxn>
                <a:cxn ang="0">
                  <a:pos x="220" y="0"/>
                </a:cxn>
                <a:cxn ang="0">
                  <a:pos x="292" y="4"/>
                </a:cxn>
              </a:cxnLst>
              <a:rect l="0" t="0" r="0" b="0"/>
              <a:pathLst>
                <a:path w="316" h="148">
                  <a:moveTo>
                    <a:pt x="292" y="4"/>
                  </a:moveTo>
                  <a:lnTo>
                    <a:pt x="316" y="4"/>
                  </a:lnTo>
                  <a:lnTo>
                    <a:pt x="316" y="12"/>
                  </a:lnTo>
                  <a:lnTo>
                    <a:pt x="244" y="12"/>
                  </a:lnTo>
                  <a:lnTo>
                    <a:pt x="212" y="16"/>
                  </a:lnTo>
                  <a:lnTo>
                    <a:pt x="184" y="24"/>
                  </a:lnTo>
                  <a:lnTo>
                    <a:pt x="160" y="28"/>
                  </a:lnTo>
                  <a:lnTo>
                    <a:pt x="128" y="52"/>
                  </a:lnTo>
                  <a:lnTo>
                    <a:pt x="124" y="64"/>
                  </a:lnTo>
                  <a:lnTo>
                    <a:pt x="116" y="76"/>
                  </a:lnTo>
                  <a:lnTo>
                    <a:pt x="124" y="88"/>
                  </a:lnTo>
                  <a:lnTo>
                    <a:pt x="136" y="108"/>
                  </a:lnTo>
                  <a:lnTo>
                    <a:pt x="184" y="120"/>
                  </a:lnTo>
                  <a:lnTo>
                    <a:pt x="236" y="136"/>
                  </a:lnTo>
                  <a:lnTo>
                    <a:pt x="292" y="144"/>
                  </a:lnTo>
                  <a:lnTo>
                    <a:pt x="208" y="148"/>
                  </a:lnTo>
                  <a:lnTo>
                    <a:pt x="172" y="148"/>
                  </a:lnTo>
                  <a:lnTo>
                    <a:pt x="148" y="148"/>
                  </a:lnTo>
                  <a:lnTo>
                    <a:pt x="124" y="144"/>
                  </a:lnTo>
                  <a:lnTo>
                    <a:pt x="68" y="124"/>
                  </a:lnTo>
                  <a:lnTo>
                    <a:pt x="20" y="108"/>
                  </a:lnTo>
                  <a:lnTo>
                    <a:pt x="8" y="96"/>
                  </a:lnTo>
                  <a:lnTo>
                    <a:pt x="0" y="76"/>
                  </a:lnTo>
                  <a:lnTo>
                    <a:pt x="0" y="64"/>
                  </a:lnTo>
                  <a:lnTo>
                    <a:pt x="12" y="48"/>
                  </a:lnTo>
                  <a:lnTo>
                    <a:pt x="24" y="28"/>
                  </a:lnTo>
                  <a:lnTo>
                    <a:pt x="48" y="16"/>
                  </a:lnTo>
                  <a:lnTo>
                    <a:pt x="84" y="12"/>
                  </a:lnTo>
                  <a:lnTo>
                    <a:pt x="136" y="0"/>
                  </a:lnTo>
                  <a:lnTo>
                    <a:pt x="172" y="0"/>
                  </a:lnTo>
                  <a:lnTo>
                    <a:pt x="220" y="0"/>
                  </a:lnTo>
                  <a:lnTo>
                    <a:pt x="292"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4272" y="116"/>
              <a:ext cx="288" cy="168"/>
            </a:xfrm>
            <a:custGeom>
              <a:avLst/>
              <a:gdLst/>
              <a:ahLst/>
              <a:cxnLst>
                <a:cxn ang="0">
                  <a:pos x="264" y="0"/>
                </a:cxn>
                <a:cxn ang="0">
                  <a:pos x="284" y="0"/>
                </a:cxn>
                <a:cxn ang="0">
                  <a:pos x="288" y="4"/>
                </a:cxn>
                <a:cxn ang="0">
                  <a:pos x="228" y="4"/>
                </a:cxn>
                <a:cxn ang="0">
                  <a:pos x="212" y="12"/>
                </a:cxn>
                <a:cxn ang="0">
                  <a:pos x="156" y="16"/>
                </a:cxn>
                <a:cxn ang="0">
                  <a:pos x="124" y="28"/>
                </a:cxn>
                <a:cxn ang="0">
                  <a:pos x="100" y="40"/>
                </a:cxn>
                <a:cxn ang="0">
                  <a:pos x="84" y="52"/>
                </a:cxn>
                <a:cxn ang="0">
                  <a:pos x="72" y="76"/>
                </a:cxn>
                <a:cxn ang="0">
                  <a:pos x="72" y="88"/>
                </a:cxn>
                <a:cxn ang="0">
                  <a:pos x="76" y="108"/>
                </a:cxn>
                <a:cxn ang="0">
                  <a:pos x="88" y="120"/>
                </a:cxn>
                <a:cxn ang="0">
                  <a:pos x="144" y="144"/>
                </a:cxn>
                <a:cxn ang="0">
                  <a:pos x="192" y="156"/>
                </a:cxn>
                <a:cxn ang="0">
                  <a:pos x="224" y="160"/>
                </a:cxn>
                <a:cxn ang="0">
                  <a:pos x="228" y="168"/>
                </a:cxn>
                <a:cxn ang="0">
                  <a:pos x="180" y="168"/>
                </a:cxn>
                <a:cxn ang="0">
                  <a:pos x="148" y="160"/>
                </a:cxn>
                <a:cxn ang="0">
                  <a:pos x="88" y="144"/>
                </a:cxn>
                <a:cxn ang="0">
                  <a:pos x="52" y="132"/>
                </a:cxn>
                <a:cxn ang="0">
                  <a:pos x="28" y="120"/>
                </a:cxn>
                <a:cxn ang="0">
                  <a:pos x="4" y="100"/>
                </a:cxn>
                <a:cxn ang="0">
                  <a:pos x="0" y="76"/>
                </a:cxn>
                <a:cxn ang="0">
                  <a:pos x="0" y="64"/>
                </a:cxn>
                <a:cxn ang="0">
                  <a:pos x="16" y="40"/>
                </a:cxn>
                <a:cxn ang="0">
                  <a:pos x="36" y="24"/>
                </a:cxn>
                <a:cxn ang="0">
                  <a:pos x="64" y="12"/>
                </a:cxn>
                <a:cxn ang="0">
                  <a:pos x="108" y="4"/>
                </a:cxn>
                <a:cxn ang="0">
                  <a:pos x="156" y="0"/>
                </a:cxn>
                <a:cxn ang="0">
                  <a:pos x="184" y="0"/>
                </a:cxn>
                <a:cxn ang="0">
                  <a:pos x="264" y="0"/>
                </a:cxn>
              </a:cxnLst>
              <a:rect l="0" t="0" r="0" b="0"/>
              <a:pathLst>
                <a:path w="288" h="168">
                  <a:moveTo>
                    <a:pt x="264" y="0"/>
                  </a:moveTo>
                  <a:lnTo>
                    <a:pt x="284" y="0"/>
                  </a:lnTo>
                  <a:lnTo>
                    <a:pt x="288" y="4"/>
                  </a:lnTo>
                  <a:lnTo>
                    <a:pt x="228" y="4"/>
                  </a:lnTo>
                  <a:lnTo>
                    <a:pt x="212" y="12"/>
                  </a:lnTo>
                  <a:lnTo>
                    <a:pt x="156" y="16"/>
                  </a:lnTo>
                  <a:lnTo>
                    <a:pt x="124" y="28"/>
                  </a:lnTo>
                  <a:lnTo>
                    <a:pt x="100" y="40"/>
                  </a:lnTo>
                  <a:lnTo>
                    <a:pt x="84" y="52"/>
                  </a:lnTo>
                  <a:lnTo>
                    <a:pt x="72" y="76"/>
                  </a:lnTo>
                  <a:lnTo>
                    <a:pt x="72" y="88"/>
                  </a:lnTo>
                  <a:lnTo>
                    <a:pt x="76" y="108"/>
                  </a:lnTo>
                  <a:lnTo>
                    <a:pt x="88" y="120"/>
                  </a:lnTo>
                  <a:lnTo>
                    <a:pt x="144" y="144"/>
                  </a:lnTo>
                  <a:lnTo>
                    <a:pt x="192" y="156"/>
                  </a:lnTo>
                  <a:lnTo>
                    <a:pt x="224" y="160"/>
                  </a:lnTo>
                  <a:lnTo>
                    <a:pt x="228" y="168"/>
                  </a:lnTo>
                  <a:lnTo>
                    <a:pt x="180" y="168"/>
                  </a:lnTo>
                  <a:lnTo>
                    <a:pt x="148" y="160"/>
                  </a:lnTo>
                  <a:lnTo>
                    <a:pt x="88" y="144"/>
                  </a:lnTo>
                  <a:lnTo>
                    <a:pt x="52" y="132"/>
                  </a:lnTo>
                  <a:lnTo>
                    <a:pt x="28" y="120"/>
                  </a:lnTo>
                  <a:lnTo>
                    <a:pt x="4" y="100"/>
                  </a:lnTo>
                  <a:lnTo>
                    <a:pt x="0" y="76"/>
                  </a:lnTo>
                  <a:lnTo>
                    <a:pt x="0" y="64"/>
                  </a:lnTo>
                  <a:lnTo>
                    <a:pt x="16" y="40"/>
                  </a:lnTo>
                  <a:lnTo>
                    <a:pt x="36" y="24"/>
                  </a:lnTo>
                  <a:lnTo>
                    <a:pt x="64" y="12"/>
                  </a:lnTo>
                  <a:lnTo>
                    <a:pt x="108" y="4"/>
                  </a:lnTo>
                  <a:lnTo>
                    <a:pt x="156" y="0"/>
                  </a:lnTo>
                  <a:lnTo>
                    <a:pt x="184" y="0"/>
                  </a:lnTo>
                  <a:lnTo>
                    <a:pt x="264"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4348" y="284"/>
              <a:ext cx="248" cy="212"/>
            </a:xfrm>
            <a:custGeom>
              <a:avLst/>
              <a:gdLst/>
              <a:ahLst/>
              <a:cxnLst>
                <a:cxn ang="0">
                  <a:pos x="8" y="200"/>
                </a:cxn>
                <a:cxn ang="0">
                  <a:pos x="8" y="192"/>
                </a:cxn>
                <a:cxn ang="0">
                  <a:pos x="104" y="164"/>
                </a:cxn>
                <a:cxn ang="0">
                  <a:pos x="140" y="140"/>
                </a:cxn>
                <a:cxn ang="0">
                  <a:pos x="152" y="120"/>
                </a:cxn>
                <a:cxn ang="0">
                  <a:pos x="160" y="108"/>
                </a:cxn>
                <a:cxn ang="0">
                  <a:pos x="160" y="84"/>
                </a:cxn>
                <a:cxn ang="0">
                  <a:pos x="152" y="68"/>
                </a:cxn>
                <a:cxn ang="0">
                  <a:pos x="140" y="48"/>
                </a:cxn>
                <a:cxn ang="0">
                  <a:pos x="96" y="20"/>
                </a:cxn>
                <a:cxn ang="0">
                  <a:pos x="48" y="0"/>
                </a:cxn>
                <a:cxn ang="0">
                  <a:pos x="84" y="8"/>
                </a:cxn>
                <a:cxn ang="0">
                  <a:pos x="140" y="12"/>
                </a:cxn>
                <a:cxn ang="0">
                  <a:pos x="196" y="32"/>
                </a:cxn>
                <a:cxn ang="0">
                  <a:pos x="220" y="48"/>
                </a:cxn>
                <a:cxn ang="0">
                  <a:pos x="244" y="68"/>
                </a:cxn>
                <a:cxn ang="0">
                  <a:pos x="248" y="84"/>
                </a:cxn>
                <a:cxn ang="0">
                  <a:pos x="248" y="96"/>
                </a:cxn>
                <a:cxn ang="0">
                  <a:pos x="248" y="116"/>
                </a:cxn>
                <a:cxn ang="0">
                  <a:pos x="232" y="140"/>
                </a:cxn>
                <a:cxn ang="0">
                  <a:pos x="200" y="156"/>
                </a:cxn>
                <a:cxn ang="0">
                  <a:pos x="140" y="180"/>
                </a:cxn>
                <a:cxn ang="0">
                  <a:pos x="80" y="200"/>
                </a:cxn>
                <a:cxn ang="0">
                  <a:pos x="0" y="212"/>
                </a:cxn>
                <a:cxn ang="0">
                  <a:pos x="8" y="200"/>
                </a:cxn>
              </a:cxnLst>
              <a:rect l="0" t="0" r="0" b="0"/>
              <a:pathLst>
                <a:path w="248" h="212">
                  <a:moveTo>
                    <a:pt x="8" y="200"/>
                  </a:moveTo>
                  <a:lnTo>
                    <a:pt x="8" y="192"/>
                  </a:lnTo>
                  <a:lnTo>
                    <a:pt x="104" y="164"/>
                  </a:lnTo>
                  <a:lnTo>
                    <a:pt x="140" y="140"/>
                  </a:lnTo>
                  <a:lnTo>
                    <a:pt x="152" y="120"/>
                  </a:lnTo>
                  <a:lnTo>
                    <a:pt x="160" y="108"/>
                  </a:lnTo>
                  <a:lnTo>
                    <a:pt x="160" y="84"/>
                  </a:lnTo>
                  <a:lnTo>
                    <a:pt x="152" y="68"/>
                  </a:lnTo>
                  <a:lnTo>
                    <a:pt x="140" y="48"/>
                  </a:lnTo>
                  <a:lnTo>
                    <a:pt x="96" y="20"/>
                  </a:lnTo>
                  <a:lnTo>
                    <a:pt x="48" y="0"/>
                  </a:lnTo>
                  <a:lnTo>
                    <a:pt x="84" y="8"/>
                  </a:lnTo>
                  <a:lnTo>
                    <a:pt x="140" y="12"/>
                  </a:lnTo>
                  <a:lnTo>
                    <a:pt x="196" y="32"/>
                  </a:lnTo>
                  <a:lnTo>
                    <a:pt x="220" y="48"/>
                  </a:lnTo>
                  <a:lnTo>
                    <a:pt x="244" y="68"/>
                  </a:lnTo>
                  <a:lnTo>
                    <a:pt x="248" y="84"/>
                  </a:lnTo>
                  <a:lnTo>
                    <a:pt x="248" y="96"/>
                  </a:lnTo>
                  <a:lnTo>
                    <a:pt x="248" y="116"/>
                  </a:lnTo>
                  <a:lnTo>
                    <a:pt x="232" y="140"/>
                  </a:lnTo>
                  <a:lnTo>
                    <a:pt x="200" y="156"/>
                  </a:lnTo>
                  <a:lnTo>
                    <a:pt x="140" y="180"/>
                  </a:lnTo>
                  <a:lnTo>
                    <a:pt x="80" y="200"/>
                  </a:lnTo>
                  <a:lnTo>
                    <a:pt x="0" y="212"/>
                  </a:lnTo>
                  <a:lnTo>
                    <a:pt x="8"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4224" y="96"/>
              <a:ext cx="284" cy="188"/>
            </a:xfrm>
            <a:custGeom>
              <a:avLst/>
              <a:gdLst/>
              <a:ahLst/>
              <a:cxnLst>
                <a:cxn ang="0">
                  <a:pos x="208" y="0"/>
                </a:cxn>
                <a:cxn ang="0">
                  <a:pos x="284" y="12"/>
                </a:cxn>
                <a:cxn ang="0">
                  <a:pos x="220" y="12"/>
                </a:cxn>
                <a:cxn ang="0">
                  <a:pos x="204" y="12"/>
                </a:cxn>
                <a:cxn ang="0">
                  <a:pos x="148" y="20"/>
                </a:cxn>
                <a:cxn ang="0">
                  <a:pos x="112" y="32"/>
                </a:cxn>
                <a:cxn ang="0">
                  <a:pos x="84" y="44"/>
                </a:cxn>
                <a:cxn ang="0">
                  <a:pos x="64" y="56"/>
                </a:cxn>
                <a:cxn ang="0">
                  <a:pos x="40" y="84"/>
                </a:cxn>
                <a:cxn ang="0">
                  <a:pos x="40" y="96"/>
                </a:cxn>
                <a:cxn ang="0">
                  <a:pos x="48" y="116"/>
                </a:cxn>
                <a:cxn ang="0">
                  <a:pos x="64" y="132"/>
                </a:cxn>
                <a:cxn ang="0">
                  <a:pos x="84" y="144"/>
                </a:cxn>
                <a:cxn ang="0">
                  <a:pos x="112" y="156"/>
                </a:cxn>
                <a:cxn ang="0">
                  <a:pos x="168" y="176"/>
                </a:cxn>
                <a:cxn ang="0">
                  <a:pos x="208" y="188"/>
                </a:cxn>
                <a:cxn ang="0">
                  <a:pos x="160" y="188"/>
                </a:cxn>
                <a:cxn ang="0">
                  <a:pos x="156" y="188"/>
                </a:cxn>
                <a:cxn ang="0">
                  <a:pos x="156" y="180"/>
                </a:cxn>
                <a:cxn ang="0">
                  <a:pos x="96" y="168"/>
                </a:cxn>
                <a:cxn ang="0">
                  <a:pos x="48" y="152"/>
                </a:cxn>
                <a:cxn ang="0">
                  <a:pos x="24" y="140"/>
                </a:cxn>
                <a:cxn ang="0">
                  <a:pos x="4" y="120"/>
                </a:cxn>
                <a:cxn ang="0">
                  <a:pos x="0" y="104"/>
                </a:cxn>
                <a:cxn ang="0">
                  <a:pos x="0" y="92"/>
                </a:cxn>
                <a:cxn ang="0">
                  <a:pos x="12" y="60"/>
                </a:cxn>
                <a:cxn ang="0">
                  <a:pos x="40" y="36"/>
                </a:cxn>
                <a:cxn ang="0">
                  <a:pos x="72" y="24"/>
                </a:cxn>
                <a:cxn ang="0">
                  <a:pos x="108" y="12"/>
                </a:cxn>
                <a:cxn ang="0">
                  <a:pos x="180" y="8"/>
                </a:cxn>
                <a:cxn ang="0">
                  <a:pos x="208" y="0"/>
                </a:cxn>
              </a:cxnLst>
              <a:rect l="0" t="0" r="0" b="0"/>
              <a:pathLst>
                <a:path w="284" h="188">
                  <a:moveTo>
                    <a:pt x="208" y="0"/>
                  </a:moveTo>
                  <a:lnTo>
                    <a:pt x="284" y="12"/>
                  </a:lnTo>
                  <a:lnTo>
                    <a:pt x="220" y="12"/>
                  </a:lnTo>
                  <a:lnTo>
                    <a:pt x="204" y="12"/>
                  </a:lnTo>
                  <a:lnTo>
                    <a:pt x="148" y="20"/>
                  </a:lnTo>
                  <a:lnTo>
                    <a:pt x="112" y="32"/>
                  </a:lnTo>
                  <a:lnTo>
                    <a:pt x="84" y="44"/>
                  </a:lnTo>
                  <a:lnTo>
                    <a:pt x="64" y="56"/>
                  </a:lnTo>
                  <a:lnTo>
                    <a:pt x="40" y="84"/>
                  </a:lnTo>
                  <a:lnTo>
                    <a:pt x="40" y="96"/>
                  </a:lnTo>
                  <a:lnTo>
                    <a:pt x="48" y="116"/>
                  </a:lnTo>
                  <a:lnTo>
                    <a:pt x="64" y="132"/>
                  </a:lnTo>
                  <a:lnTo>
                    <a:pt x="84" y="144"/>
                  </a:lnTo>
                  <a:lnTo>
                    <a:pt x="112" y="156"/>
                  </a:lnTo>
                  <a:lnTo>
                    <a:pt x="168" y="176"/>
                  </a:lnTo>
                  <a:lnTo>
                    <a:pt x="208" y="188"/>
                  </a:lnTo>
                  <a:lnTo>
                    <a:pt x="160" y="188"/>
                  </a:lnTo>
                  <a:lnTo>
                    <a:pt x="156" y="188"/>
                  </a:lnTo>
                  <a:lnTo>
                    <a:pt x="156" y="180"/>
                  </a:lnTo>
                  <a:lnTo>
                    <a:pt x="96" y="168"/>
                  </a:lnTo>
                  <a:lnTo>
                    <a:pt x="48" y="152"/>
                  </a:lnTo>
                  <a:lnTo>
                    <a:pt x="24" y="140"/>
                  </a:lnTo>
                  <a:lnTo>
                    <a:pt x="4" y="120"/>
                  </a:lnTo>
                  <a:lnTo>
                    <a:pt x="0" y="104"/>
                  </a:lnTo>
                  <a:lnTo>
                    <a:pt x="0" y="92"/>
                  </a:lnTo>
                  <a:lnTo>
                    <a:pt x="12" y="60"/>
                  </a:lnTo>
                  <a:lnTo>
                    <a:pt x="40" y="36"/>
                  </a:lnTo>
                  <a:lnTo>
                    <a:pt x="72" y="24"/>
                  </a:lnTo>
                  <a:lnTo>
                    <a:pt x="108" y="12"/>
                  </a:lnTo>
                  <a:lnTo>
                    <a:pt x="180" y="8"/>
                  </a:lnTo>
                  <a:lnTo>
                    <a:pt x="20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4160" y="92"/>
              <a:ext cx="248" cy="180"/>
            </a:xfrm>
            <a:custGeom>
              <a:avLst/>
              <a:gdLst/>
              <a:ahLst/>
              <a:cxnLst>
                <a:cxn ang="0">
                  <a:pos x="196" y="0"/>
                </a:cxn>
                <a:cxn ang="0">
                  <a:pos x="248" y="4"/>
                </a:cxn>
                <a:cxn ang="0">
                  <a:pos x="200" y="4"/>
                </a:cxn>
                <a:cxn ang="0">
                  <a:pos x="140" y="24"/>
                </a:cxn>
                <a:cxn ang="0">
                  <a:pos x="112" y="28"/>
                </a:cxn>
                <a:cxn ang="0">
                  <a:pos x="88" y="48"/>
                </a:cxn>
                <a:cxn ang="0">
                  <a:pos x="68" y="72"/>
                </a:cxn>
                <a:cxn ang="0">
                  <a:pos x="56" y="96"/>
                </a:cxn>
                <a:cxn ang="0">
                  <a:pos x="56" y="108"/>
                </a:cxn>
                <a:cxn ang="0">
                  <a:pos x="64" y="124"/>
                </a:cxn>
                <a:cxn ang="0">
                  <a:pos x="76" y="144"/>
                </a:cxn>
                <a:cxn ang="0">
                  <a:pos x="100" y="148"/>
                </a:cxn>
                <a:cxn ang="0">
                  <a:pos x="128" y="168"/>
                </a:cxn>
                <a:cxn ang="0">
                  <a:pos x="172" y="180"/>
                </a:cxn>
                <a:cxn ang="0">
                  <a:pos x="128" y="180"/>
                </a:cxn>
                <a:cxn ang="0">
                  <a:pos x="80" y="160"/>
                </a:cxn>
                <a:cxn ang="0">
                  <a:pos x="48" y="144"/>
                </a:cxn>
                <a:cxn ang="0">
                  <a:pos x="32" y="132"/>
                </a:cxn>
                <a:cxn ang="0">
                  <a:pos x="24" y="132"/>
                </a:cxn>
                <a:cxn ang="0">
                  <a:pos x="12" y="108"/>
                </a:cxn>
                <a:cxn ang="0">
                  <a:pos x="12" y="100"/>
                </a:cxn>
                <a:cxn ang="0">
                  <a:pos x="0" y="76"/>
                </a:cxn>
                <a:cxn ang="0">
                  <a:pos x="8" y="72"/>
                </a:cxn>
                <a:cxn ang="0">
                  <a:pos x="24" y="48"/>
                </a:cxn>
                <a:cxn ang="0">
                  <a:pos x="48" y="28"/>
                </a:cxn>
                <a:cxn ang="0">
                  <a:pos x="80" y="16"/>
                </a:cxn>
                <a:cxn ang="0">
                  <a:pos x="112" y="12"/>
                </a:cxn>
                <a:cxn ang="0">
                  <a:pos x="172" y="4"/>
                </a:cxn>
                <a:cxn ang="0">
                  <a:pos x="196" y="0"/>
                </a:cxn>
              </a:cxnLst>
              <a:rect l="0" t="0" r="0" b="0"/>
              <a:pathLst>
                <a:path w="248" h="180">
                  <a:moveTo>
                    <a:pt x="196" y="0"/>
                  </a:moveTo>
                  <a:lnTo>
                    <a:pt x="248" y="4"/>
                  </a:lnTo>
                  <a:lnTo>
                    <a:pt x="200" y="4"/>
                  </a:lnTo>
                  <a:lnTo>
                    <a:pt x="140" y="24"/>
                  </a:lnTo>
                  <a:lnTo>
                    <a:pt x="112" y="28"/>
                  </a:lnTo>
                  <a:lnTo>
                    <a:pt x="88" y="48"/>
                  </a:lnTo>
                  <a:lnTo>
                    <a:pt x="68" y="72"/>
                  </a:lnTo>
                  <a:lnTo>
                    <a:pt x="56" y="96"/>
                  </a:lnTo>
                  <a:lnTo>
                    <a:pt x="56" y="108"/>
                  </a:lnTo>
                  <a:lnTo>
                    <a:pt x="64" y="124"/>
                  </a:lnTo>
                  <a:lnTo>
                    <a:pt x="76" y="144"/>
                  </a:lnTo>
                  <a:lnTo>
                    <a:pt x="100" y="148"/>
                  </a:lnTo>
                  <a:lnTo>
                    <a:pt x="128" y="168"/>
                  </a:lnTo>
                  <a:lnTo>
                    <a:pt x="172" y="180"/>
                  </a:lnTo>
                  <a:lnTo>
                    <a:pt x="128" y="180"/>
                  </a:lnTo>
                  <a:lnTo>
                    <a:pt x="80" y="160"/>
                  </a:lnTo>
                  <a:lnTo>
                    <a:pt x="48" y="144"/>
                  </a:lnTo>
                  <a:lnTo>
                    <a:pt x="32" y="132"/>
                  </a:lnTo>
                  <a:lnTo>
                    <a:pt x="24" y="132"/>
                  </a:lnTo>
                  <a:lnTo>
                    <a:pt x="12" y="108"/>
                  </a:lnTo>
                  <a:lnTo>
                    <a:pt x="12" y="100"/>
                  </a:lnTo>
                  <a:lnTo>
                    <a:pt x="0" y="76"/>
                  </a:lnTo>
                  <a:lnTo>
                    <a:pt x="8" y="72"/>
                  </a:lnTo>
                  <a:lnTo>
                    <a:pt x="24" y="48"/>
                  </a:lnTo>
                  <a:lnTo>
                    <a:pt x="48" y="28"/>
                  </a:lnTo>
                  <a:lnTo>
                    <a:pt x="80" y="16"/>
                  </a:lnTo>
                  <a:lnTo>
                    <a:pt x="112" y="12"/>
                  </a:lnTo>
                  <a:lnTo>
                    <a:pt x="172" y="4"/>
                  </a:lnTo>
                  <a:lnTo>
                    <a:pt x="196"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4184" y="228"/>
              <a:ext cx="88" cy="44"/>
            </a:xfrm>
            <a:custGeom>
              <a:avLst/>
              <a:gdLst/>
              <a:ahLst/>
              <a:cxnLst>
                <a:cxn ang="0">
                  <a:pos x="8" y="0"/>
                </a:cxn>
                <a:cxn ang="0">
                  <a:pos x="32" y="20"/>
                </a:cxn>
                <a:cxn ang="0">
                  <a:pos x="88" y="44"/>
                </a:cxn>
                <a:cxn ang="0">
                  <a:pos x="0" y="36"/>
                </a:cxn>
                <a:cxn ang="0">
                  <a:pos x="8" y="36"/>
                </a:cxn>
                <a:cxn ang="0">
                  <a:pos x="8" y="20"/>
                </a:cxn>
                <a:cxn ang="0">
                  <a:pos x="8" y="0"/>
                </a:cxn>
              </a:cxnLst>
              <a:rect l="0" t="0" r="0" b="0"/>
              <a:pathLst>
                <a:path w="88" h="44">
                  <a:moveTo>
                    <a:pt x="8" y="0"/>
                  </a:moveTo>
                  <a:lnTo>
                    <a:pt x="32" y="20"/>
                  </a:lnTo>
                  <a:lnTo>
                    <a:pt x="88" y="44"/>
                  </a:lnTo>
                  <a:lnTo>
                    <a:pt x="0" y="36"/>
                  </a:lnTo>
                  <a:lnTo>
                    <a:pt x="8" y="36"/>
                  </a:lnTo>
                  <a:lnTo>
                    <a:pt x="8" y="2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4108" y="96"/>
              <a:ext cx="180" cy="92"/>
            </a:xfrm>
            <a:custGeom>
              <a:avLst/>
              <a:gdLst/>
              <a:ahLst/>
              <a:cxnLst>
                <a:cxn ang="0">
                  <a:pos x="12" y="36"/>
                </a:cxn>
                <a:cxn ang="0">
                  <a:pos x="16" y="36"/>
                </a:cxn>
                <a:cxn ang="0">
                  <a:pos x="24" y="32"/>
                </a:cxn>
                <a:cxn ang="0">
                  <a:pos x="52" y="12"/>
                </a:cxn>
                <a:cxn ang="0">
                  <a:pos x="100" y="8"/>
                </a:cxn>
                <a:cxn ang="0">
                  <a:pos x="180" y="0"/>
                </a:cxn>
                <a:cxn ang="0">
                  <a:pos x="144" y="8"/>
                </a:cxn>
                <a:cxn ang="0">
                  <a:pos x="108" y="20"/>
                </a:cxn>
                <a:cxn ang="0">
                  <a:pos x="76" y="36"/>
                </a:cxn>
                <a:cxn ang="0">
                  <a:pos x="52" y="60"/>
                </a:cxn>
                <a:cxn ang="0">
                  <a:pos x="52" y="72"/>
                </a:cxn>
                <a:cxn ang="0">
                  <a:pos x="52" y="92"/>
                </a:cxn>
                <a:cxn ang="0">
                  <a:pos x="28" y="72"/>
                </a:cxn>
                <a:cxn ang="0">
                  <a:pos x="0" y="60"/>
                </a:cxn>
                <a:cxn ang="0">
                  <a:pos x="12" y="36"/>
                </a:cxn>
              </a:cxnLst>
              <a:rect l="0" t="0" r="0" b="0"/>
              <a:pathLst>
                <a:path w="180" h="92">
                  <a:moveTo>
                    <a:pt x="12" y="36"/>
                  </a:moveTo>
                  <a:lnTo>
                    <a:pt x="16" y="36"/>
                  </a:lnTo>
                  <a:lnTo>
                    <a:pt x="24" y="32"/>
                  </a:lnTo>
                  <a:lnTo>
                    <a:pt x="52" y="12"/>
                  </a:lnTo>
                  <a:lnTo>
                    <a:pt x="100" y="8"/>
                  </a:lnTo>
                  <a:lnTo>
                    <a:pt x="180" y="0"/>
                  </a:lnTo>
                  <a:lnTo>
                    <a:pt x="144" y="8"/>
                  </a:lnTo>
                  <a:lnTo>
                    <a:pt x="108" y="20"/>
                  </a:lnTo>
                  <a:lnTo>
                    <a:pt x="76" y="36"/>
                  </a:lnTo>
                  <a:lnTo>
                    <a:pt x="52" y="60"/>
                  </a:lnTo>
                  <a:lnTo>
                    <a:pt x="52" y="72"/>
                  </a:lnTo>
                  <a:lnTo>
                    <a:pt x="52" y="92"/>
                  </a:lnTo>
                  <a:lnTo>
                    <a:pt x="28" y="72"/>
                  </a:lnTo>
                  <a:lnTo>
                    <a:pt x="0" y="60"/>
                  </a:lnTo>
                  <a:lnTo>
                    <a:pt x="12"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4040" y="140"/>
              <a:ext cx="72" cy="12"/>
            </a:xfrm>
            <a:custGeom>
              <a:avLst/>
              <a:gdLst/>
              <a:ahLst/>
              <a:cxnLst>
                <a:cxn ang="0">
                  <a:pos x="8" y="0"/>
                </a:cxn>
                <a:cxn ang="0">
                  <a:pos x="72" y="0"/>
                </a:cxn>
                <a:cxn ang="0">
                  <a:pos x="60" y="12"/>
                </a:cxn>
                <a:cxn ang="0">
                  <a:pos x="0" y="0"/>
                </a:cxn>
                <a:cxn ang="0">
                  <a:pos x="8" y="0"/>
                </a:cxn>
              </a:cxnLst>
              <a:rect l="0" t="0" r="0" b="0"/>
              <a:pathLst>
                <a:path w="72" h="12">
                  <a:moveTo>
                    <a:pt x="8" y="0"/>
                  </a:moveTo>
                  <a:lnTo>
                    <a:pt x="72" y="0"/>
                  </a:lnTo>
                  <a:lnTo>
                    <a:pt x="60" y="12"/>
                  </a:lnTo>
                  <a:lnTo>
                    <a:pt x="0" y="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3056" y="264"/>
              <a:ext cx="152" cy="100"/>
            </a:xfrm>
            <a:custGeom>
              <a:avLst/>
              <a:gdLst/>
              <a:ahLst/>
              <a:cxnLst>
                <a:cxn ang="0">
                  <a:pos x="28" y="100"/>
                </a:cxn>
                <a:cxn ang="0">
                  <a:pos x="4" y="76"/>
                </a:cxn>
                <a:cxn ang="0">
                  <a:pos x="0" y="44"/>
                </a:cxn>
                <a:cxn ang="0">
                  <a:pos x="0" y="20"/>
                </a:cxn>
                <a:cxn ang="0">
                  <a:pos x="4" y="0"/>
                </a:cxn>
                <a:cxn ang="0">
                  <a:pos x="52" y="0"/>
                </a:cxn>
                <a:cxn ang="0">
                  <a:pos x="100" y="8"/>
                </a:cxn>
                <a:cxn ang="0">
                  <a:pos x="120" y="12"/>
                </a:cxn>
                <a:cxn ang="0">
                  <a:pos x="140" y="20"/>
                </a:cxn>
                <a:cxn ang="0">
                  <a:pos x="144" y="32"/>
                </a:cxn>
                <a:cxn ang="0">
                  <a:pos x="152" y="44"/>
                </a:cxn>
                <a:cxn ang="0">
                  <a:pos x="144" y="52"/>
                </a:cxn>
                <a:cxn ang="0">
                  <a:pos x="132" y="68"/>
                </a:cxn>
                <a:cxn ang="0">
                  <a:pos x="120" y="80"/>
                </a:cxn>
                <a:cxn ang="0">
                  <a:pos x="96" y="88"/>
                </a:cxn>
                <a:cxn ang="0">
                  <a:pos x="64" y="92"/>
                </a:cxn>
                <a:cxn ang="0">
                  <a:pos x="28" y="100"/>
                </a:cxn>
              </a:cxnLst>
              <a:rect l="0" t="0" r="0" b="0"/>
              <a:pathLst>
                <a:path w="152" h="100">
                  <a:moveTo>
                    <a:pt x="28" y="100"/>
                  </a:moveTo>
                  <a:lnTo>
                    <a:pt x="4" y="76"/>
                  </a:lnTo>
                  <a:lnTo>
                    <a:pt x="0" y="44"/>
                  </a:lnTo>
                  <a:lnTo>
                    <a:pt x="0" y="20"/>
                  </a:lnTo>
                  <a:lnTo>
                    <a:pt x="4" y="0"/>
                  </a:lnTo>
                  <a:lnTo>
                    <a:pt x="52" y="0"/>
                  </a:lnTo>
                  <a:lnTo>
                    <a:pt x="100" y="8"/>
                  </a:lnTo>
                  <a:lnTo>
                    <a:pt x="120" y="12"/>
                  </a:lnTo>
                  <a:lnTo>
                    <a:pt x="140" y="20"/>
                  </a:lnTo>
                  <a:lnTo>
                    <a:pt x="144" y="32"/>
                  </a:lnTo>
                  <a:lnTo>
                    <a:pt x="152" y="44"/>
                  </a:lnTo>
                  <a:lnTo>
                    <a:pt x="144" y="52"/>
                  </a:lnTo>
                  <a:lnTo>
                    <a:pt x="132" y="68"/>
                  </a:lnTo>
                  <a:lnTo>
                    <a:pt x="120" y="80"/>
                  </a:lnTo>
                  <a:lnTo>
                    <a:pt x="96" y="88"/>
                  </a:lnTo>
                  <a:lnTo>
                    <a:pt x="64" y="92"/>
                  </a:lnTo>
                  <a:lnTo>
                    <a:pt x="28"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3060" y="236"/>
              <a:ext cx="220" cy="144"/>
            </a:xfrm>
            <a:custGeom>
              <a:avLst/>
              <a:gdLst/>
              <a:ahLst/>
              <a:cxnLst>
                <a:cxn ang="0">
                  <a:pos x="48" y="144"/>
                </a:cxn>
                <a:cxn ang="0">
                  <a:pos x="24" y="128"/>
                </a:cxn>
                <a:cxn ang="0">
                  <a:pos x="60" y="128"/>
                </a:cxn>
                <a:cxn ang="0">
                  <a:pos x="96" y="120"/>
                </a:cxn>
                <a:cxn ang="0">
                  <a:pos x="116" y="108"/>
                </a:cxn>
                <a:cxn ang="0">
                  <a:pos x="136" y="104"/>
                </a:cxn>
                <a:cxn ang="0">
                  <a:pos x="148" y="80"/>
                </a:cxn>
                <a:cxn ang="0">
                  <a:pos x="148" y="72"/>
                </a:cxn>
                <a:cxn ang="0">
                  <a:pos x="148" y="56"/>
                </a:cxn>
                <a:cxn ang="0">
                  <a:pos x="140" y="48"/>
                </a:cxn>
                <a:cxn ang="0">
                  <a:pos x="120" y="36"/>
                </a:cxn>
                <a:cxn ang="0">
                  <a:pos x="104" y="28"/>
                </a:cxn>
                <a:cxn ang="0">
                  <a:pos x="56" y="24"/>
                </a:cxn>
                <a:cxn ang="0">
                  <a:pos x="0" y="24"/>
                </a:cxn>
                <a:cxn ang="0">
                  <a:pos x="8" y="0"/>
                </a:cxn>
                <a:cxn ang="0">
                  <a:pos x="8" y="4"/>
                </a:cxn>
                <a:cxn ang="0">
                  <a:pos x="84" y="0"/>
                </a:cxn>
                <a:cxn ang="0">
                  <a:pos x="148" y="4"/>
                </a:cxn>
                <a:cxn ang="0">
                  <a:pos x="176" y="16"/>
                </a:cxn>
                <a:cxn ang="0">
                  <a:pos x="200" y="28"/>
                </a:cxn>
                <a:cxn ang="0">
                  <a:pos x="212" y="40"/>
                </a:cxn>
                <a:cxn ang="0">
                  <a:pos x="220" y="60"/>
                </a:cxn>
                <a:cxn ang="0">
                  <a:pos x="220" y="72"/>
                </a:cxn>
                <a:cxn ang="0">
                  <a:pos x="208" y="96"/>
                </a:cxn>
                <a:cxn ang="0">
                  <a:pos x="200" y="108"/>
                </a:cxn>
                <a:cxn ang="0">
                  <a:pos x="184" y="120"/>
                </a:cxn>
                <a:cxn ang="0">
                  <a:pos x="160" y="132"/>
                </a:cxn>
                <a:cxn ang="0">
                  <a:pos x="136" y="140"/>
                </a:cxn>
                <a:cxn ang="0">
                  <a:pos x="96" y="144"/>
                </a:cxn>
                <a:cxn ang="0">
                  <a:pos x="48" y="144"/>
                </a:cxn>
              </a:cxnLst>
              <a:rect l="0" t="0" r="0" b="0"/>
              <a:pathLst>
                <a:path w="220" h="144">
                  <a:moveTo>
                    <a:pt x="48" y="144"/>
                  </a:moveTo>
                  <a:lnTo>
                    <a:pt x="24" y="128"/>
                  </a:lnTo>
                  <a:lnTo>
                    <a:pt x="60" y="128"/>
                  </a:lnTo>
                  <a:lnTo>
                    <a:pt x="96" y="120"/>
                  </a:lnTo>
                  <a:lnTo>
                    <a:pt x="116" y="108"/>
                  </a:lnTo>
                  <a:lnTo>
                    <a:pt x="136" y="104"/>
                  </a:lnTo>
                  <a:lnTo>
                    <a:pt x="148" y="80"/>
                  </a:lnTo>
                  <a:lnTo>
                    <a:pt x="148" y="72"/>
                  </a:lnTo>
                  <a:lnTo>
                    <a:pt x="148" y="56"/>
                  </a:lnTo>
                  <a:lnTo>
                    <a:pt x="140" y="48"/>
                  </a:lnTo>
                  <a:lnTo>
                    <a:pt x="120" y="36"/>
                  </a:lnTo>
                  <a:lnTo>
                    <a:pt x="104" y="28"/>
                  </a:lnTo>
                  <a:lnTo>
                    <a:pt x="56" y="24"/>
                  </a:lnTo>
                  <a:lnTo>
                    <a:pt x="0" y="24"/>
                  </a:lnTo>
                  <a:lnTo>
                    <a:pt x="8" y="0"/>
                  </a:lnTo>
                  <a:lnTo>
                    <a:pt x="8" y="4"/>
                  </a:lnTo>
                  <a:lnTo>
                    <a:pt x="84" y="0"/>
                  </a:lnTo>
                  <a:lnTo>
                    <a:pt x="148" y="4"/>
                  </a:lnTo>
                  <a:lnTo>
                    <a:pt x="176" y="16"/>
                  </a:lnTo>
                  <a:lnTo>
                    <a:pt x="200" y="28"/>
                  </a:lnTo>
                  <a:lnTo>
                    <a:pt x="212" y="40"/>
                  </a:lnTo>
                  <a:lnTo>
                    <a:pt x="220" y="60"/>
                  </a:lnTo>
                  <a:lnTo>
                    <a:pt x="220" y="72"/>
                  </a:lnTo>
                  <a:lnTo>
                    <a:pt x="208" y="96"/>
                  </a:lnTo>
                  <a:lnTo>
                    <a:pt x="200" y="108"/>
                  </a:lnTo>
                  <a:lnTo>
                    <a:pt x="184" y="120"/>
                  </a:lnTo>
                  <a:lnTo>
                    <a:pt x="160" y="132"/>
                  </a:lnTo>
                  <a:lnTo>
                    <a:pt x="136" y="140"/>
                  </a:lnTo>
                  <a:lnTo>
                    <a:pt x="96" y="144"/>
                  </a:lnTo>
                  <a:lnTo>
                    <a:pt x="48" y="1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068" y="224"/>
              <a:ext cx="284" cy="180"/>
            </a:xfrm>
            <a:custGeom>
              <a:avLst/>
              <a:gdLst/>
              <a:ahLst/>
              <a:cxnLst>
                <a:cxn ang="0">
                  <a:pos x="72" y="180"/>
                </a:cxn>
                <a:cxn ang="0">
                  <a:pos x="52" y="168"/>
                </a:cxn>
                <a:cxn ang="0">
                  <a:pos x="40" y="164"/>
                </a:cxn>
                <a:cxn ang="0">
                  <a:pos x="128" y="156"/>
                </a:cxn>
                <a:cxn ang="0">
                  <a:pos x="156" y="152"/>
                </a:cxn>
                <a:cxn ang="0">
                  <a:pos x="176" y="140"/>
                </a:cxn>
                <a:cxn ang="0">
                  <a:pos x="192" y="128"/>
                </a:cxn>
                <a:cxn ang="0">
                  <a:pos x="204" y="108"/>
                </a:cxn>
                <a:cxn ang="0">
                  <a:pos x="212" y="84"/>
                </a:cxn>
                <a:cxn ang="0">
                  <a:pos x="216" y="72"/>
                </a:cxn>
                <a:cxn ang="0">
                  <a:pos x="212" y="52"/>
                </a:cxn>
                <a:cxn ang="0">
                  <a:pos x="192" y="36"/>
                </a:cxn>
                <a:cxn ang="0">
                  <a:pos x="176" y="24"/>
                </a:cxn>
                <a:cxn ang="0">
                  <a:pos x="144" y="16"/>
                </a:cxn>
                <a:cxn ang="0">
                  <a:pos x="84" y="12"/>
                </a:cxn>
                <a:cxn ang="0">
                  <a:pos x="0" y="12"/>
                </a:cxn>
                <a:cxn ang="0">
                  <a:pos x="0" y="12"/>
                </a:cxn>
                <a:cxn ang="0">
                  <a:pos x="4" y="12"/>
                </a:cxn>
                <a:cxn ang="0">
                  <a:pos x="40" y="4"/>
                </a:cxn>
                <a:cxn ang="0">
                  <a:pos x="120" y="0"/>
                </a:cxn>
                <a:cxn ang="0">
                  <a:pos x="168" y="4"/>
                </a:cxn>
                <a:cxn ang="0">
                  <a:pos x="212" y="12"/>
                </a:cxn>
                <a:cxn ang="0">
                  <a:pos x="248" y="24"/>
                </a:cxn>
                <a:cxn ang="0">
                  <a:pos x="276" y="52"/>
                </a:cxn>
                <a:cxn ang="0">
                  <a:pos x="284" y="60"/>
                </a:cxn>
                <a:cxn ang="0">
                  <a:pos x="276" y="92"/>
                </a:cxn>
                <a:cxn ang="0">
                  <a:pos x="272" y="108"/>
                </a:cxn>
                <a:cxn ang="0">
                  <a:pos x="252" y="128"/>
                </a:cxn>
                <a:cxn ang="0">
                  <a:pos x="224" y="140"/>
                </a:cxn>
                <a:cxn ang="0">
                  <a:pos x="192" y="156"/>
                </a:cxn>
                <a:cxn ang="0">
                  <a:pos x="144" y="168"/>
                </a:cxn>
                <a:cxn ang="0">
                  <a:pos x="108" y="176"/>
                </a:cxn>
                <a:cxn ang="0">
                  <a:pos x="72" y="180"/>
                </a:cxn>
              </a:cxnLst>
              <a:rect l="0" t="0" r="0" b="0"/>
              <a:pathLst>
                <a:path w="284" h="180">
                  <a:moveTo>
                    <a:pt x="72" y="180"/>
                  </a:moveTo>
                  <a:lnTo>
                    <a:pt x="52" y="168"/>
                  </a:lnTo>
                  <a:lnTo>
                    <a:pt x="40" y="164"/>
                  </a:lnTo>
                  <a:lnTo>
                    <a:pt x="128" y="156"/>
                  </a:lnTo>
                  <a:lnTo>
                    <a:pt x="156" y="152"/>
                  </a:lnTo>
                  <a:lnTo>
                    <a:pt x="176" y="140"/>
                  </a:lnTo>
                  <a:lnTo>
                    <a:pt x="192" y="128"/>
                  </a:lnTo>
                  <a:lnTo>
                    <a:pt x="204" y="108"/>
                  </a:lnTo>
                  <a:lnTo>
                    <a:pt x="212" y="84"/>
                  </a:lnTo>
                  <a:lnTo>
                    <a:pt x="216" y="72"/>
                  </a:lnTo>
                  <a:lnTo>
                    <a:pt x="212" y="52"/>
                  </a:lnTo>
                  <a:lnTo>
                    <a:pt x="192" y="36"/>
                  </a:lnTo>
                  <a:lnTo>
                    <a:pt x="176" y="24"/>
                  </a:lnTo>
                  <a:lnTo>
                    <a:pt x="144" y="16"/>
                  </a:lnTo>
                  <a:lnTo>
                    <a:pt x="84" y="12"/>
                  </a:lnTo>
                  <a:lnTo>
                    <a:pt x="0" y="12"/>
                  </a:lnTo>
                  <a:lnTo>
                    <a:pt x="0" y="12"/>
                  </a:lnTo>
                  <a:lnTo>
                    <a:pt x="4" y="12"/>
                  </a:lnTo>
                  <a:lnTo>
                    <a:pt x="40" y="4"/>
                  </a:lnTo>
                  <a:lnTo>
                    <a:pt x="120" y="0"/>
                  </a:lnTo>
                  <a:lnTo>
                    <a:pt x="168" y="4"/>
                  </a:lnTo>
                  <a:lnTo>
                    <a:pt x="212" y="12"/>
                  </a:lnTo>
                  <a:lnTo>
                    <a:pt x="248" y="24"/>
                  </a:lnTo>
                  <a:lnTo>
                    <a:pt x="276" y="52"/>
                  </a:lnTo>
                  <a:lnTo>
                    <a:pt x="284" y="60"/>
                  </a:lnTo>
                  <a:lnTo>
                    <a:pt x="276" y="92"/>
                  </a:lnTo>
                  <a:lnTo>
                    <a:pt x="272" y="108"/>
                  </a:lnTo>
                  <a:lnTo>
                    <a:pt x="252" y="128"/>
                  </a:lnTo>
                  <a:lnTo>
                    <a:pt x="224" y="140"/>
                  </a:lnTo>
                  <a:lnTo>
                    <a:pt x="192" y="156"/>
                  </a:lnTo>
                  <a:lnTo>
                    <a:pt x="144" y="168"/>
                  </a:lnTo>
                  <a:lnTo>
                    <a:pt x="108" y="176"/>
                  </a:lnTo>
                  <a:lnTo>
                    <a:pt x="72"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3072" y="212"/>
              <a:ext cx="356" cy="216"/>
            </a:xfrm>
            <a:custGeom>
              <a:avLst/>
              <a:gdLst/>
              <a:ahLst/>
              <a:cxnLst>
                <a:cxn ang="0">
                  <a:pos x="80" y="192"/>
                </a:cxn>
                <a:cxn ang="0">
                  <a:pos x="108" y="192"/>
                </a:cxn>
                <a:cxn ang="0">
                  <a:pos x="148" y="180"/>
                </a:cxn>
                <a:cxn ang="0">
                  <a:pos x="188" y="168"/>
                </a:cxn>
                <a:cxn ang="0">
                  <a:pos x="224" y="156"/>
                </a:cxn>
                <a:cxn ang="0">
                  <a:pos x="248" y="140"/>
                </a:cxn>
                <a:cxn ang="0">
                  <a:pos x="268" y="120"/>
                </a:cxn>
                <a:cxn ang="0">
                  <a:pos x="280" y="104"/>
                </a:cxn>
                <a:cxn ang="0">
                  <a:pos x="284" y="84"/>
                </a:cxn>
                <a:cxn ang="0">
                  <a:pos x="280" y="72"/>
                </a:cxn>
                <a:cxn ang="0">
                  <a:pos x="280" y="60"/>
                </a:cxn>
                <a:cxn ang="0">
                  <a:pos x="248" y="36"/>
                </a:cxn>
                <a:cxn ang="0">
                  <a:pos x="212" y="24"/>
                </a:cxn>
                <a:cxn ang="0">
                  <a:pos x="172" y="12"/>
                </a:cxn>
                <a:cxn ang="0">
                  <a:pos x="128" y="12"/>
                </a:cxn>
                <a:cxn ang="0">
                  <a:pos x="44" y="12"/>
                </a:cxn>
                <a:cxn ang="0">
                  <a:pos x="0" y="24"/>
                </a:cxn>
                <a:cxn ang="0">
                  <a:pos x="48" y="12"/>
                </a:cxn>
                <a:cxn ang="0">
                  <a:pos x="152" y="0"/>
                </a:cxn>
                <a:cxn ang="0">
                  <a:pos x="212" y="0"/>
                </a:cxn>
                <a:cxn ang="0">
                  <a:pos x="268" y="4"/>
                </a:cxn>
                <a:cxn ang="0">
                  <a:pos x="316" y="24"/>
                </a:cxn>
                <a:cxn ang="0">
                  <a:pos x="332" y="28"/>
                </a:cxn>
                <a:cxn ang="0">
                  <a:pos x="352" y="48"/>
                </a:cxn>
                <a:cxn ang="0">
                  <a:pos x="356" y="64"/>
                </a:cxn>
                <a:cxn ang="0">
                  <a:pos x="356" y="92"/>
                </a:cxn>
                <a:cxn ang="0">
                  <a:pos x="352" y="108"/>
                </a:cxn>
                <a:cxn ang="0">
                  <a:pos x="332" y="132"/>
                </a:cxn>
                <a:cxn ang="0">
                  <a:pos x="316" y="152"/>
                </a:cxn>
                <a:cxn ang="0">
                  <a:pos x="284" y="168"/>
                </a:cxn>
                <a:cxn ang="0">
                  <a:pos x="248" y="188"/>
                </a:cxn>
                <a:cxn ang="0">
                  <a:pos x="200" y="200"/>
                </a:cxn>
                <a:cxn ang="0">
                  <a:pos x="124" y="216"/>
                </a:cxn>
                <a:cxn ang="0">
                  <a:pos x="80" y="192"/>
                </a:cxn>
              </a:cxnLst>
              <a:rect l="0" t="0" r="0" b="0"/>
              <a:pathLst>
                <a:path w="356" h="216">
                  <a:moveTo>
                    <a:pt x="80" y="192"/>
                  </a:moveTo>
                  <a:lnTo>
                    <a:pt x="108" y="192"/>
                  </a:lnTo>
                  <a:lnTo>
                    <a:pt x="148" y="180"/>
                  </a:lnTo>
                  <a:lnTo>
                    <a:pt x="188" y="168"/>
                  </a:lnTo>
                  <a:lnTo>
                    <a:pt x="224" y="156"/>
                  </a:lnTo>
                  <a:lnTo>
                    <a:pt x="248" y="140"/>
                  </a:lnTo>
                  <a:lnTo>
                    <a:pt x="268" y="120"/>
                  </a:lnTo>
                  <a:lnTo>
                    <a:pt x="280" y="104"/>
                  </a:lnTo>
                  <a:lnTo>
                    <a:pt x="284" y="84"/>
                  </a:lnTo>
                  <a:lnTo>
                    <a:pt x="280" y="72"/>
                  </a:lnTo>
                  <a:lnTo>
                    <a:pt x="280" y="60"/>
                  </a:lnTo>
                  <a:lnTo>
                    <a:pt x="248" y="36"/>
                  </a:lnTo>
                  <a:lnTo>
                    <a:pt x="212" y="24"/>
                  </a:lnTo>
                  <a:lnTo>
                    <a:pt x="172" y="12"/>
                  </a:lnTo>
                  <a:lnTo>
                    <a:pt x="128" y="12"/>
                  </a:lnTo>
                  <a:lnTo>
                    <a:pt x="44" y="12"/>
                  </a:lnTo>
                  <a:lnTo>
                    <a:pt x="0" y="24"/>
                  </a:lnTo>
                  <a:lnTo>
                    <a:pt x="48" y="12"/>
                  </a:lnTo>
                  <a:lnTo>
                    <a:pt x="152" y="0"/>
                  </a:lnTo>
                  <a:lnTo>
                    <a:pt x="212" y="0"/>
                  </a:lnTo>
                  <a:lnTo>
                    <a:pt x="268" y="4"/>
                  </a:lnTo>
                  <a:lnTo>
                    <a:pt x="316" y="24"/>
                  </a:lnTo>
                  <a:lnTo>
                    <a:pt x="332" y="28"/>
                  </a:lnTo>
                  <a:lnTo>
                    <a:pt x="352" y="48"/>
                  </a:lnTo>
                  <a:lnTo>
                    <a:pt x="356" y="64"/>
                  </a:lnTo>
                  <a:lnTo>
                    <a:pt x="356" y="92"/>
                  </a:lnTo>
                  <a:lnTo>
                    <a:pt x="352" y="108"/>
                  </a:lnTo>
                  <a:lnTo>
                    <a:pt x="332" y="132"/>
                  </a:lnTo>
                  <a:lnTo>
                    <a:pt x="316" y="152"/>
                  </a:lnTo>
                  <a:lnTo>
                    <a:pt x="284" y="168"/>
                  </a:lnTo>
                  <a:lnTo>
                    <a:pt x="248" y="188"/>
                  </a:lnTo>
                  <a:lnTo>
                    <a:pt x="200" y="200"/>
                  </a:lnTo>
                  <a:lnTo>
                    <a:pt x="124" y="216"/>
                  </a:lnTo>
                  <a:lnTo>
                    <a:pt x="80" y="19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3208" y="200"/>
              <a:ext cx="324" cy="236"/>
            </a:xfrm>
            <a:custGeom>
              <a:avLst/>
              <a:gdLst/>
              <a:ahLst/>
              <a:cxnLst>
                <a:cxn ang="0">
                  <a:pos x="0" y="228"/>
                </a:cxn>
                <a:cxn ang="0">
                  <a:pos x="72" y="212"/>
                </a:cxn>
                <a:cxn ang="0">
                  <a:pos x="112" y="200"/>
                </a:cxn>
                <a:cxn ang="0">
                  <a:pos x="148" y="188"/>
                </a:cxn>
                <a:cxn ang="0">
                  <a:pos x="180" y="168"/>
                </a:cxn>
                <a:cxn ang="0">
                  <a:pos x="204" y="152"/>
                </a:cxn>
                <a:cxn ang="0">
                  <a:pos x="216" y="128"/>
                </a:cxn>
                <a:cxn ang="0">
                  <a:pos x="220" y="104"/>
                </a:cxn>
                <a:cxn ang="0">
                  <a:pos x="220" y="76"/>
                </a:cxn>
                <a:cxn ang="0">
                  <a:pos x="220" y="60"/>
                </a:cxn>
                <a:cxn ang="0">
                  <a:pos x="192" y="36"/>
                </a:cxn>
                <a:cxn ang="0">
                  <a:pos x="160" y="24"/>
                </a:cxn>
                <a:cxn ang="0">
                  <a:pos x="124" y="12"/>
                </a:cxn>
                <a:cxn ang="0">
                  <a:pos x="84" y="4"/>
                </a:cxn>
                <a:cxn ang="0">
                  <a:pos x="132" y="0"/>
                </a:cxn>
                <a:cxn ang="0">
                  <a:pos x="204" y="4"/>
                </a:cxn>
                <a:cxn ang="0">
                  <a:pos x="252" y="16"/>
                </a:cxn>
                <a:cxn ang="0">
                  <a:pos x="288" y="36"/>
                </a:cxn>
                <a:cxn ang="0">
                  <a:pos x="308" y="48"/>
                </a:cxn>
                <a:cxn ang="0">
                  <a:pos x="320" y="64"/>
                </a:cxn>
                <a:cxn ang="0">
                  <a:pos x="324" y="84"/>
                </a:cxn>
                <a:cxn ang="0">
                  <a:pos x="324" y="96"/>
                </a:cxn>
                <a:cxn ang="0">
                  <a:pos x="320" y="116"/>
                </a:cxn>
                <a:cxn ang="0">
                  <a:pos x="308" y="132"/>
                </a:cxn>
                <a:cxn ang="0">
                  <a:pos x="272" y="156"/>
                </a:cxn>
                <a:cxn ang="0">
                  <a:pos x="220" y="180"/>
                </a:cxn>
                <a:cxn ang="0">
                  <a:pos x="160" y="200"/>
                </a:cxn>
                <a:cxn ang="0">
                  <a:pos x="60" y="224"/>
                </a:cxn>
                <a:cxn ang="0">
                  <a:pos x="12" y="228"/>
                </a:cxn>
                <a:cxn ang="0">
                  <a:pos x="12" y="236"/>
                </a:cxn>
                <a:cxn ang="0">
                  <a:pos x="0" y="228"/>
                </a:cxn>
              </a:cxnLst>
              <a:rect l="0" t="0" r="0" b="0"/>
              <a:pathLst>
                <a:path w="324" h="236">
                  <a:moveTo>
                    <a:pt x="0" y="228"/>
                  </a:moveTo>
                  <a:lnTo>
                    <a:pt x="72" y="212"/>
                  </a:lnTo>
                  <a:lnTo>
                    <a:pt x="112" y="200"/>
                  </a:lnTo>
                  <a:lnTo>
                    <a:pt x="148" y="188"/>
                  </a:lnTo>
                  <a:lnTo>
                    <a:pt x="180" y="168"/>
                  </a:lnTo>
                  <a:lnTo>
                    <a:pt x="204" y="152"/>
                  </a:lnTo>
                  <a:lnTo>
                    <a:pt x="216" y="128"/>
                  </a:lnTo>
                  <a:lnTo>
                    <a:pt x="220" y="104"/>
                  </a:lnTo>
                  <a:lnTo>
                    <a:pt x="220" y="76"/>
                  </a:lnTo>
                  <a:lnTo>
                    <a:pt x="220" y="60"/>
                  </a:lnTo>
                  <a:lnTo>
                    <a:pt x="192" y="36"/>
                  </a:lnTo>
                  <a:lnTo>
                    <a:pt x="160" y="24"/>
                  </a:lnTo>
                  <a:lnTo>
                    <a:pt x="124" y="12"/>
                  </a:lnTo>
                  <a:lnTo>
                    <a:pt x="84" y="4"/>
                  </a:lnTo>
                  <a:lnTo>
                    <a:pt x="132" y="0"/>
                  </a:lnTo>
                  <a:lnTo>
                    <a:pt x="204" y="4"/>
                  </a:lnTo>
                  <a:lnTo>
                    <a:pt x="252" y="16"/>
                  </a:lnTo>
                  <a:lnTo>
                    <a:pt x="288" y="36"/>
                  </a:lnTo>
                  <a:lnTo>
                    <a:pt x="308" y="48"/>
                  </a:lnTo>
                  <a:lnTo>
                    <a:pt x="320" y="64"/>
                  </a:lnTo>
                  <a:lnTo>
                    <a:pt x="324" y="84"/>
                  </a:lnTo>
                  <a:lnTo>
                    <a:pt x="324" y="96"/>
                  </a:lnTo>
                  <a:lnTo>
                    <a:pt x="320" y="116"/>
                  </a:lnTo>
                  <a:lnTo>
                    <a:pt x="308" y="132"/>
                  </a:lnTo>
                  <a:lnTo>
                    <a:pt x="272" y="156"/>
                  </a:lnTo>
                  <a:lnTo>
                    <a:pt x="220" y="180"/>
                  </a:lnTo>
                  <a:lnTo>
                    <a:pt x="160" y="200"/>
                  </a:lnTo>
                  <a:lnTo>
                    <a:pt x="60" y="224"/>
                  </a:lnTo>
                  <a:lnTo>
                    <a:pt x="12" y="228"/>
                  </a:lnTo>
                  <a:lnTo>
                    <a:pt x="12" y="236"/>
                  </a:lnTo>
                  <a:lnTo>
                    <a:pt x="0" y="2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8" name="図形 57"/>
            <p:cNvSpPr>
              <a:spLocks/>
            </p:cNvSpPr>
            <p:nvPr/>
          </p:nvSpPr>
          <p:spPr bwMode="auto">
            <a:xfrm>
              <a:off x="3220" y="168"/>
              <a:ext cx="440" cy="284"/>
            </a:xfrm>
            <a:custGeom>
              <a:avLst/>
              <a:gdLst/>
              <a:ahLst/>
              <a:cxnLst>
                <a:cxn ang="0">
                  <a:pos x="0" y="268"/>
                </a:cxn>
                <a:cxn ang="0">
                  <a:pos x="64" y="256"/>
                </a:cxn>
                <a:cxn ang="0">
                  <a:pos x="168" y="232"/>
                </a:cxn>
                <a:cxn ang="0">
                  <a:pos x="220" y="212"/>
                </a:cxn>
                <a:cxn ang="0">
                  <a:pos x="272" y="188"/>
                </a:cxn>
                <a:cxn ang="0">
                  <a:pos x="300" y="164"/>
                </a:cxn>
                <a:cxn ang="0">
                  <a:pos x="312" y="148"/>
                </a:cxn>
                <a:cxn ang="0">
                  <a:pos x="320" y="128"/>
                </a:cxn>
                <a:cxn ang="0">
                  <a:pos x="320" y="116"/>
                </a:cxn>
                <a:cxn ang="0">
                  <a:pos x="312" y="96"/>
                </a:cxn>
                <a:cxn ang="0">
                  <a:pos x="300" y="72"/>
                </a:cxn>
                <a:cxn ang="0">
                  <a:pos x="272" y="56"/>
                </a:cxn>
                <a:cxn ang="0">
                  <a:pos x="236" y="44"/>
                </a:cxn>
                <a:cxn ang="0">
                  <a:pos x="180" y="32"/>
                </a:cxn>
                <a:cxn ang="0">
                  <a:pos x="120" y="24"/>
                </a:cxn>
                <a:cxn ang="0">
                  <a:pos x="84" y="32"/>
                </a:cxn>
                <a:cxn ang="0">
                  <a:pos x="156" y="8"/>
                </a:cxn>
                <a:cxn ang="0">
                  <a:pos x="208" y="0"/>
                </a:cxn>
                <a:cxn ang="0">
                  <a:pos x="272" y="0"/>
                </a:cxn>
                <a:cxn ang="0">
                  <a:pos x="272" y="8"/>
                </a:cxn>
                <a:cxn ang="0">
                  <a:pos x="272" y="0"/>
                </a:cxn>
                <a:cxn ang="0">
                  <a:pos x="324" y="12"/>
                </a:cxn>
                <a:cxn ang="0">
                  <a:pos x="380" y="36"/>
                </a:cxn>
                <a:cxn ang="0">
                  <a:pos x="408" y="56"/>
                </a:cxn>
                <a:cxn ang="0">
                  <a:pos x="428" y="68"/>
                </a:cxn>
                <a:cxn ang="0">
                  <a:pos x="440" y="92"/>
                </a:cxn>
                <a:cxn ang="0">
                  <a:pos x="432" y="116"/>
                </a:cxn>
                <a:cxn ang="0">
                  <a:pos x="420" y="148"/>
                </a:cxn>
                <a:cxn ang="0">
                  <a:pos x="392" y="176"/>
                </a:cxn>
                <a:cxn ang="0">
                  <a:pos x="348" y="208"/>
                </a:cxn>
                <a:cxn ang="0">
                  <a:pos x="252" y="236"/>
                </a:cxn>
                <a:cxn ang="0">
                  <a:pos x="160" y="268"/>
                </a:cxn>
                <a:cxn ang="0">
                  <a:pos x="72" y="284"/>
                </a:cxn>
                <a:cxn ang="0">
                  <a:pos x="0" y="268"/>
                </a:cxn>
              </a:cxnLst>
              <a:rect l="0" t="0" r="0" b="0"/>
              <a:pathLst>
                <a:path w="440" h="284">
                  <a:moveTo>
                    <a:pt x="0" y="268"/>
                  </a:moveTo>
                  <a:lnTo>
                    <a:pt x="64" y="256"/>
                  </a:lnTo>
                  <a:lnTo>
                    <a:pt x="168" y="232"/>
                  </a:lnTo>
                  <a:lnTo>
                    <a:pt x="220" y="212"/>
                  </a:lnTo>
                  <a:lnTo>
                    <a:pt x="272" y="188"/>
                  </a:lnTo>
                  <a:lnTo>
                    <a:pt x="300" y="164"/>
                  </a:lnTo>
                  <a:lnTo>
                    <a:pt x="312" y="148"/>
                  </a:lnTo>
                  <a:lnTo>
                    <a:pt x="320" y="128"/>
                  </a:lnTo>
                  <a:lnTo>
                    <a:pt x="320" y="116"/>
                  </a:lnTo>
                  <a:lnTo>
                    <a:pt x="312" y="96"/>
                  </a:lnTo>
                  <a:lnTo>
                    <a:pt x="300" y="72"/>
                  </a:lnTo>
                  <a:lnTo>
                    <a:pt x="272" y="56"/>
                  </a:lnTo>
                  <a:lnTo>
                    <a:pt x="236" y="44"/>
                  </a:lnTo>
                  <a:lnTo>
                    <a:pt x="180" y="32"/>
                  </a:lnTo>
                  <a:lnTo>
                    <a:pt x="120" y="24"/>
                  </a:lnTo>
                  <a:lnTo>
                    <a:pt x="84" y="32"/>
                  </a:lnTo>
                  <a:lnTo>
                    <a:pt x="156" y="8"/>
                  </a:lnTo>
                  <a:lnTo>
                    <a:pt x="208" y="0"/>
                  </a:lnTo>
                  <a:lnTo>
                    <a:pt x="272" y="0"/>
                  </a:lnTo>
                  <a:lnTo>
                    <a:pt x="272" y="8"/>
                  </a:lnTo>
                  <a:lnTo>
                    <a:pt x="272" y="0"/>
                  </a:lnTo>
                  <a:lnTo>
                    <a:pt x="324" y="12"/>
                  </a:lnTo>
                  <a:lnTo>
                    <a:pt x="380" y="36"/>
                  </a:lnTo>
                  <a:lnTo>
                    <a:pt x="408" y="56"/>
                  </a:lnTo>
                  <a:lnTo>
                    <a:pt x="428" y="68"/>
                  </a:lnTo>
                  <a:lnTo>
                    <a:pt x="440" y="92"/>
                  </a:lnTo>
                  <a:lnTo>
                    <a:pt x="432" y="116"/>
                  </a:lnTo>
                  <a:lnTo>
                    <a:pt x="420" y="148"/>
                  </a:lnTo>
                  <a:lnTo>
                    <a:pt x="392" y="176"/>
                  </a:lnTo>
                  <a:lnTo>
                    <a:pt x="348" y="208"/>
                  </a:lnTo>
                  <a:lnTo>
                    <a:pt x="252" y="236"/>
                  </a:lnTo>
                  <a:lnTo>
                    <a:pt x="160" y="268"/>
                  </a:lnTo>
                  <a:lnTo>
                    <a:pt x="72" y="284"/>
                  </a:lnTo>
                  <a:lnTo>
                    <a:pt x="0" y="2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3304" y="176"/>
              <a:ext cx="452" cy="284"/>
            </a:xfrm>
            <a:custGeom>
              <a:avLst/>
              <a:gdLst/>
              <a:ahLst/>
              <a:cxnLst>
                <a:cxn ang="0">
                  <a:pos x="0" y="276"/>
                </a:cxn>
                <a:cxn ang="0">
                  <a:pos x="88" y="260"/>
                </a:cxn>
                <a:cxn ang="0">
                  <a:pos x="176" y="236"/>
                </a:cxn>
                <a:cxn ang="0">
                  <a:pos x="272" y="200"/>
                </a:cxn>
                <a:cxn ang="0">
                  <a:pos x="312" y="168"/>
                </a:cxn>
                <a:cxn ang="0">
                  <a:pos x="336" y="140"/>
                </a:cxn>
                <a:cxn ang="0">
                  <a:pos x="356" y="108"/>
                </a:cxn>
                <a:cxn ang="0">
                  <a:pos x="356" y="84"/>
                </a:cxn>
                <a:cxn ang="0">
                  <a:pos x="344" y="60"/>
                </a:cxn>
                <a:cxn ang="0">
                  <a:pos x="324" y="40"/>
                </a:cxn>
                <a:cxn ang="0">
                  <a:pos x="296" y="28"/>
                </a:cxn>
                <a:cxn ang="0">
                  <a:pos x="272" y="12"/>
                </a:cxn>
                <a:cxn ang="0">
                  <a:pos x="240" y="0"/>
                </a:cxn>
                <a:cxn ang="0">
                  <a:pos x="276" y="0"/>
                </a:cxn>
                <a:cxn ang="0">
                  <a:pos x="324" y="4"/>
                </a:cxn>
                <a:cxn ang="0">
                  <a:pos x="380" y="24"/>
                </a:cxn>
                <a:cxn ang="0">
                  <a:pos x="404" y="36"/>
                </a:cxn>
                <a:cxn ang="0">
                  <a:pos x="428" y="52"/>
                </a:cxn>
                <a:cxn ang="0">
                  <a:pos x="448" y="76"/>
                </a:cxn>
                <a:cxn ang="0">
                  <a:pos x="452" y="116"/>
                </a:cxn>
                <a:cxn ang="0">
                  <a:pos x="448" y="128"/>
                </a:cxn>
                <a:cxn ang="0">
                  <a:pos x="428" y="152"/>
                </a:cxn>
                <a:cxn ang="0">
                  <a:pos x="412" y="168"/>
                </a:cxn>
                <a:cxn ang="0">
                  <a:pos x="372" y="188"/>
                </a:cxn>
                <a:cxn ang="0">
                  <a:pos x="332" y="204"/>
                </a:cxn>
                <a:cxn ang="0">
                  <a:pos x="264" y="228"/>
                </a:cxn>
                <a:cxn ang="0">
                  <a:pos x="176" y="252"/>
                </a:cxn>
                <a:cxn ang="0">
                  <a:pos x="100" y="272"/>
                </a:cxn>
                <a:cxn ang="0">
                  <a:pos x="40" y="284"/>
                </a:cxn>
                <a:cxn ang="0">
                  <a:pos x="0" y="276"/>
                </a:cxn>
              </a:cxnLst>
              <a:rect l="0" t="0" r="0" b="0"/>
              <a:pathLst>
                <a:path w="452" h="284">
                  <a:moveTo>
                    <a:pt x="0" y="276"/>
                  </a:moveTo>
                  <a:lnTo>
                    <a:pt x="88" y="260"/>
                  </a:lnTo>
                  <a:lnTo>
                    <a:pt x="176" y="236"/>
                  </a:lnTo>
                  <a:lnTo>
                    <a:pt x="272" y="200"/>
                  </a:lnTo>
                  <a:lnTo>
                    <a:pt x="312" y="168"/>
                  </a:lnTo>
                  <a:lnTo>
                    <a:pt x="336" y="140"/>
                  </a:lnTo>
                  <a:lnTo>
                    <a:pt x="356" y="108"/>
                  </a:lnTo>
                  <a:lnTo>
                    <a:pt x="356" y="84"/>
                  </a:lnTo>
                  <a:lnTo>
                    <a:pt x="344" y="60"/>
                  </a:lnTo>
                  <a:lnTo>
                    <a:pt x="324" y="40"/>
                  </a:lnTo>
                  <a:lnTo>
                    <a:pt x="296" y="28"/>
                  </a:lnTo>
                  <a:lnTo>
                    <a:pt x="272" y="12"/>
                  </a:lnTo>
                  <a:lnTo>
                    <a:pt x="240" y="0"/>
                  </a:lnTo>
                  <a:lnTo>
                    <a:pt x="276" y="0"/>
                  </a:lnTo>
                  <a:lnTo>
                    <a:pt x="324" y="4"/>
                  </a:lnTo>
                  <a:lnTo>
                    <a:pt x="380" y="24"/>
                  </a:lnTo>
                  <a:lnTo>
                    <a:pt x="404" y="36"/>
                  </a:lnTo>
                  <a:lnTo>
                    <a:pt x="428" y="52"/>
                  </a:lnTo>
                  <a:lnTo>
                    <a:pt x="448" y="76"/>
                  </a:lnTo>
                  <a:lnTo>
                    <a:pt x="452" y="116"/>
                  </a:lnTo>
                  <a:lnTo>
                    <a:pt x="448" y="128"/>
                  </a:lnTo>
                  <a:lnTo>
                    <a:pt x="428" y="152"/>
                  </a:lnTo>
                  <a:lnTo>
                    <a:pt x="412" y="168"/>
                  </a:lnTo>
                  <a:lnTo>
                    <a:pt x="372" y="188"/>
                  </a:lnTo>
                  <a:lnTo>
                    <a:pt x="332" y="204"/>
                  </a:lnTo>
                  <a:lnTo>
                    <a:pt x="264" y="228"/>
                  </a:lnTo>
                  <a:lnTo>
                    <a:pt x="176" y="252"/>
                  </a:lnTo>
                  <a:lnTo>
                    <a:pt x="100" y="272"/>
                  </a:lnTo>
                  <a:lnTo>
                    <a:pt x="40" y="284"/>
                  </a:lnTo>
                  <a:lnTo>
                    <a:pt x="0"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3344" y="204"/>
              <a:ext cx="480" cy="260"/>
            </a:xfrm>
            <a:custGeom>
              <a:avLst/>
              <a:gdLst/>
              <a:ahLst/>
              <a:cxnLst>
                <a:cxn ang="0">
                  <a:pos x="236" y="220"/>
                </a:cxn>
                <a:cxn ang="0">
                  <a:pos x="196" y="236"/>
                </a:cxn>
                <a:cxn ang="0">
                  <a:pos x="152" y="248"/>
                </a:cxn>
                <a:cxn ang="0">
                  <a:pos x="104" y="256"/>
                </a:cxn>
                <a:cxn ang="0">
                  <a:pos x="48" y="260"/>
                </a:cxn>
                <a:cxn ang="0">
                  <a:pos x="0" y="256"/>
                </a:cxn>
                <a:cxn ang="0">
                  <a:pos x="60" y="248"/>
                </a:cxn>
                <a:cxn ang="0">
                  <a:pos x="136" y="232"/>
                </a:cxn>
                <a:cxn ang="0">
                  <a:pos x="232" y="200"/>
                </a:cxn>
                <a:cxn ang="0">
                  <a:pos x="292" y="184"/>
                </a:cxn>
                <a:cxn ang="0">
                  <a:pos x="340" y="160"/>
                </a:cxn>
                <a:cxn ang="0">
                  <a:pos x="376" y="140"/>
                </a:cxn>
                <a:cxn ang="0">
                  <a:pos x="396" y="124"/>
                </a:cxn>
                <a:cxn ang="0">
                  <a:pos x="412" y="100"/>
                </a:cxn>
                <a:cxn ang="0">
                  <a:pos x="420" y="88"/>
                </a:cxn>
                <a:cxn ang="0">
                  <a:pos x="412" y="48"/>
                </a:cxn>
                <a:cxn ang="0">
                  <a:pos x="388" y="20"/>
                </a:cxn>
                <a:cxn ang="0">
                  <a:pos x="360" y="0"/>
                </a:cxn>
                <a:cxn ang="0">
                  <a:pos x="408" y="8"/>
                </a:cxn>
                <a:cxn ang="0">
                  <a:pos x="432" y="20"/>
                </a:cxn>
                <a:cxn ang="0">
                  <a:pos x="456" y="32"/>
                </a:cxn>
                <a:cxn ang="0">
                  <a:pos x="472" y="56"/>
                </a:cxn>
                <a:cxn ang="0">
                  <a:pos x="480" y="88"/>
                </a:cxn>
                <a:cxn ang="0">
                  <a:pos x="468" y="104"/>
                </a:cxn>
                <a:cxn ang="0">
                  <a:pos x="424" y="148"/>
                </a:cxn>
                <a:cxn ang="0">
                  <a:pos x="396" y="172"/>
                </a:cxn>
                <a:cxn ang="0">
                  <a:pos x="352" y="196"/>
                </a:cxn>
                <a:cxn ang="0">
                  <a:pos x="304" y="212"/>
                </a:cxn>
                <a:cxn ang="0">
                  <a:pos x="244" y="220"/>
                </a:cxn>
                <a:cxn ang="0">
                  <a:pos x="244" y="224"/>
                </a:cxn>
                <a:cxn ang="0">
                  <a:pos x="236" y="220"/>
                </a:cxn>
              </a:cxnLst>
              <a:rect l="0" t="0" r="0" b="0"/>
              <a:pathLst>
                <a:path w="480" h="260">
                  <a:moveTo>
                    <a:pt x="236" y="220"/>
                  </a:moveTo>
                  <a:lnTo>
                    <a:pt x="196" y="236"/>
                  </a:lnTo>
                  <a:lnTo>
                    <a:pt x="152" y="248"/>
                  </a:lnTo>
                  <a:lnTo>
                    <a:pt x="104" y="256"/>
                  </a:lnTo>
                  <a:lnTo>
                    <a:pt x="48" y="260"/>
                  </a:lnTo>
                  <a:lnTo>
                    <a:pt x="0" y="256"/>
                  </a:lnTo>
                  <a:lnTo>
                    <a:pt x="60" y="248"/>
                  </a:lnTo>
                  <a:lnTo>
                    <a:pt x="136" y="232"/>
                  </a:lnTo>
                  <a:lnTo>
                    <a:pt x="232" y="200"/>
                  </a:lnTo>
                  <a:lnTo>
                    <a:pt x="292" y="184"/>
                  </a:lnTo>
                  <a:lnTo>
                    <a:pt x="340" y="160"/>
                  </a:lnTo>
                  <a:lnTo>
                    <a:pt x="376" y="140"/>
                  </a:lnTo>
                  <a:lnTo>
                    <a:pt x="396" y="124"/>
                  </a:lnTo>
                  <a:lnTo>
                    <a:pt x="412" y="100"/>
                  </a:lnTo>
                  <a:lnTo>
                    <a:pt x="420" y="88"/>
                  </a:lnTo>
                  <a:lnTo>
                    <a:pt x="412" y="48"/>
                  </a:lnTo>
                  <a:lnTo>
                    <a:pt x="388" y="20"/>
                  </a:lnTo>
                  <a:lnTo>
                    <a:pt x="360" y="0"/>
                  </a:lnTo>
                  <a:lnTo>
                    <a:pt x="408" y="8"/>
                  </a:lnTo>
                  <a:lnTo>
                    <a:pt x="432" y="20"/>
                  </a:lnTo>
                  <a:lnTo>
                    <a:pt x="456" y="32"/>
                  </a:lnTo>
                  <a:lnTo>
                    <a:pt x="472" y="56"/>
                  </a:lnTo>
                  <a:lnTo>
                    <a:pt x="480" y="88"/>
                  </a:lnTo>
                  <a:lnTo>
                    <a:pt x="468" y="104"/>
                  </a:lnTo>
                  <a:lnTo>
                    <a:pt x="424" y="148"/>
                  </a:lnTo>
                  <a:lnTo>
                    <a:pt x="396" y="172"/>
                  </a:lnTo>
                  <a:lnTo>
                    <a:pt x="352" y="196"/>
                  </a:lnTo>
                  <a:lnTo>
                    <a:pt x="304" y="212"/>
                  </a:lnTo>
                  <a:lnTo>
                    <a:pt x="244" y="220"/>
                  </a:lnTo>
                  <a:lnTo>
                    <a:pt x="244" y="224"/>
                  </a:lnTo>
                  <a:lnTo>
                    <a:pt x="236" y="2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3504" y="152"/>
              <a:ext cx="380" cy="276"/>
            </a:xfrm>
            <a:custGeom>
              <a:avLst/>
              <a:gdLst/>
              <a:ahLst/>
              <a:cxnLst>
                <a:cxn ang="0">
                  <a:pos x="88" y="276"/>
                </a:cxn>
                <a:cxn ang="0">
                  <a:pos x="148" y="264"/>
                </a:cxn>
                <a:cxn ang="0">
                  <a:pos x="200" y="248"/>
                </a:cxn>
                <a:cxn ang="0">
                  <a:pos x="236" y="228"/>
                </a:cxn>
                <a:cxn ang="0">
                  <a:pos x="272" y="204"/>
                </a:cxn>
                <a:cxn ang="0">
                  <a:pos x="308" y="156"/>
                </a:cxn>
                <a:cxn ang="0">
                  <a:pos x="324" y="140"/>
                </a:cxn>
                <a:cxn ang="0">
                  <a:pos x="320" y="100"/>
                </a:cxn>
                <a:cxn ang="0">
                  <a:pos x="300" y="84"/>
                </a:cxn>
                <a:cxn ang="0">
                  <a:pos x="272" y="60"/>
                </a:cxn>
                <a:cxn ang="0">
                  <a:pos x="236" y="52"/>
                </a:cxn>
                <a:cxn ang="0">
                  <a:pos x="192" y="48"/>
                </a:cxn>
                <a:cxn ang="0">
                  <a:pos x="136" y="28"/>
                </a:cxn>
                <a:cxn ang="0">
                  <a:pos x="88" y="24"/>
                </a:cxn>
                <a:cxn ang="0">
                  <a:pos x="28" y="24"/>
                </a:cxn>
                <a:cxn ang="0">
                  <a:pos x="0" y="16"/>
                </a:cxn>
                <a:cxn ang="0">
                  <a:pos x="52" y="4"/>
                </a:cxn>
                <a:cxn ang="0">
                  <a:pos x="96" y="0"/>
                </a:cxn>
                <a:cxn ang="0">
                  <a:pos x="136" y="0"/>
                </a:cxn>
                <a:cxn ang="0">
                  <a:pos x="192" y="4"/>
                </a:cxn>
                <a:cxn ang="0">
                  <a:pos x="248" y="16"/>
                </a:cxn>
                <a:cxn ang="0">
                  <a:pos x="300" y="40"/>
                </a:cxn>
                <a:cxn ang="0">
                  <a:pos x="348" y="76"/>
                </a:cxn>
                <a:cxn ang="0">
                  <a:pos x="368" y="88"/>
                </a:cxn>
                <a:cxn ang="0">
                  <a:pos x="372" y="112"/>
                </a:cxn>
                <a:cxn ang="0">
                  <a:pos x="380" y="140"/>
                </a:cxn>
                <a:cxn ang="0">
                  <a:pos x="368" y="164"/>
                </a:cxn>
                <a:cxn ang="0">
                  <a:pos x="344" y="188"/>
                </a:cxn>
                <a:cxn ang="0">
                  <a:pos x="312" y="204"/>
                </a:cxn>
                <a:cxn ang="0">
                  <a:pos x="272" y="228"/>
                </a:cxn>
                <a:cxn ang="0">
                  <a:pos x="216" y="252"/>
                </a:cxn>
                <a:cxn ang="0">
                  <a:pos x="172" y="272"/>
                </a:cxn>
                <a:cxn ang="0">
                  <a:pos x="144" y="276"/>
                </a:cxn>
                <a:cxn ang="0">
                  <a:pos x="88" y="276"/>
                </a:cxn>
              </a:cxnLst>
              <a:rect l="0" t="0" r="0" b="0"/>
              <a:pathLst>
                <a:path w="380" h="276">
                  <a:moveTo>
                    <a:pt x="88" y="276"/>
                  </a:moveTo>
                  <a:lnTo>
                    <a:pt x="148" y="264"/>
                  </a:lnTo>
                  <a:lnTo>
                    <a:pt x="200" y="248"/>
                  </a:lnTo>
                  <a:lnTo>
                    <a:pt x="236" y="228"/>
                  </a:lnTo>
                  <a:lnTo>
                    <a:pt x="272" y="204"/>
                  </a:lnTo>
                  <a:lnTo>
                    <a:pt x="308" y="156"/>
                  </a:lnTo>
                  <a:lnTo>
                    <a:pt x="324" y="140"/>
                  </a:lnTo>
                  <a:lnTo>
                    <a:pt x="320" y="100"/>
                  </a:lnTo>
                  <a:lnTo>
                    <a:pt x="300" y="84"/>
                  </a:lnTo>
                  <a:lnTo>
                    <a:pt x="272" y="60"/>
                  </a:lnTo>
                  <a:lnTo>
                    <a:pt x="236" y="52"/>
                  </a:lnTo>
                  <a:lnTo>
                    <a:pt x="192" y="48"/>
                  </a:lnTo>
                  <a:lnTo>
                    <a:pt x="136" y="28"/>
                  </a:lnTo>
                  <a:lnTo>
                    <a:pt x="88" y="24"/>
                  </a:lnTo>
                  <a:lnTo>
                    <a:pt x="28" y="24"/>
                  </a:lnTo>
                  <a:lnTo>
                    <a:pt x="0" y="16"/>
                  </a:lnTo>
                  <a:lnTo>
                    <a:pt x="52" y="4"/>
                  </a:lnTo>
                  <a:lnTo>
                    <a:pt x="96" y="0"/>
                  </a:lnTo>
                  <a:lnTo>
                    <a:pt x="136" y="0"/>
                  </a:lnTo>
                  <a:lnTo>
                    <a:pt x="192" y="4"/>
                  </a:lnTo>
                  <a:lnTo>
                    <a:pt x="248" y="16"/>
                  </a:lnTo>
                  <a:lnTo>
                    <a:pt x="300" y="40"/>
                  </a:lnTo>
                  <a:lnTo>
                    <a:pt x="348" y="76"/>
                  </a:lnTo>
                  <a:lnTo>
                    <a:pt x="368" y="88"/>
                  </a:lnTo>
                  <a:lnTo>
                    <a:pt x="372" y="112"/>
                  </a:lnTo>
                  <a:lnTo>
                    <a:pt x="380" y="140"/>
                  </a:lnTo>
                  <a:lnTo>
                    <a:pt x="368" y="164"/>
                  </a:lnTo>
                  <a:lnTo>
                    <a:pt x="344" y="188"/>
                  </a:lnTo>
                  <a:lnTo>
                    <a:pt x="312" y="204"/>
                  </a:lnTo>
                  <a:lnTo>
                    <a:pt x="272" y="228"/>
                  </a:lnTo>
                  <a:lnTo>
                    <a:pt x="216" y="252"/>
                  </a:lnTo>
                  <a:lnTo>
                    <a:pt x="172" y="272"/>
                  </a:lnTo>
                  <a:lnTo>
                    <a:pt x="144" y="276"/>
                  </a:lnTo>
                  <a:lnTo>
                    <a:pt x="88"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3660" y="156"/>
              <a:ext cx="288" cy="280"/>
            </a:xfrm>
            <a:custGeom>
              <a:avLst/>
              <a:gdLst/>
              <a:ahLst/>
              <a:cxnLst>
                <a:cxn ang="0">
                  <a:pos x="60" y="272"/>
                </a:cxn>
                <a:cxn ang="0">
                  <a:pos x="0" y="280"/>
                </a:cxn>
                <a:cxn ang="0">
                  <a:pos x="72" y="248"/>
                </a:cxn>
                <a:cxn ang="0">
                  <a:pos x="116" y="232"/>
                </a:cxn>
                <a:cxn ang="0">
                  <a:pos x="156" y="208"/>
                </a:cxn>
                <a:cxn ang="0">
                  <a:pos x="192" y="184"/>
                </a:cxn>
                <a:cxn ang="0">
                  <a:pos x="216" y="160"/>
                </a:cxn>
                <a:cxn ang="0">
                  <a:pos x="224" y="136"/>
                </a:cxn>
                <a:cxn ang="0">
                  <a:pos x="224" y="108"/>
                </a:cxn>
                <a:cxn ang="0">
                  <a:pos x="216" y="84"/>
                </a:cxn>
                <a:cxn ang="0">
                  <a:pos x="200" y="72"/>
                </a:cxn>
                <a:cxn ang="0">
                  <a:pos x="164" y="44"/>
                </a:cxn>
                <a:cxn ang="0">
                  <a:pos x="128" y="24"/>
                </a:cxn>
                <a:cxn ang="0">
                  <a:pos x="92" y="8"/>
                </a:cxn>
                <a:cxn ang="0">
                  <a:pos x="56" y="0"/>
                </a:cxn>
                <a:cxn ang="0">
                  <a:pos x="92" y="0"/>
                </a:cxn>
                <a:cxn ang="0">
                  <a:pos x="144" y="8"/>
                </a:cxn>
                <a:cxn ang="0">
                  <a:pos x="212" y="32"/>
                </a:cxn>
                <a:cxn ang="0">
                  <a:pos x="240" y="48"/>
                </a:cxn>
                <a:cxn ang="0">
                  <a:pos x="276" y="72"/>
                </a:cxn>
                <a:cxn ang="0">
                  <a:pos x="284" y="84"/>
                </a:cxn>
                <a:cxn ang="0">
                  <a:pos x="288" y="104"/>
                </a:cxn>
                <a:cxn ang="0">
                  <a:pos x="284" y="136"/>
                </a:cxn>
                <a:cxn ang="0">
                  <a:pos x="276" y="152"/>
                </a:cxn>
                <a:cxn ang="0">
                  <a:pos x="260" y="176"/>
                </a:cxn>
                <a:cxn ang="0">
                  <a:pos x="236" y="196"/>
                </a:cxn>
                <a:cxn ang="0">
                  <a:pos x="204" y="208"/>
                </a:cxn>
                <a:cxn ang="0">
                  <a:pos x="152" y="236"/>
                </a:cxn>
                <a:cxn ang="0">
                  <a:pos x="104" y="260"/>
                </a:cxn>
                <a:cxn ang="0">
                  <a:pos x="60" y="272"/>
                </a:cxn>
              </a:cxnLst>
              <a:rect l="0" t="0" r="0" b="0"/>
              <a:pathLst>
                <a:path w="288" h="280">
                  <a:moveTo>
                    <a:pt x="60" y="272"/>
                  </a:moveTo>
                  <a:lnTo>
                    <a:pt x="0" y="280"/>
                  </a:lnTo>
                  <a:lnTo>
                    <a:pt x="72" y="248"/>
                  </a:lnTo>
                  <a:lnTo>
                    <a:pt x="116" y="232"/>
                  </a:lnTo>
                  <a:lnTo>
                    <a:pt x="156" y="208"/>
                  </a:lnTo>
                  <a:lnTo>
                    <a:pt x="192" y="184"/>
                  </a:lnTo>
                  <a:lnTo>
                    <a:pt x="216" y="160"/>
                  </a:lnTo>
                  <a:lnTo>
                    <a:pt x="224" y="136"/>
                  </a:lnTo>
                  <a:lnTo>
                    <a:pt x="224" y="108"/>
                  </a:lnTo>
                  <a:lnTo>
                    <a:pt x="216" y="84"/>
                  </a:lnTo>
                  <a:lnTo>
                    <a:pt x="200" y="72"/>
                  </a:lnTo>
                  <a:lnTo>
                    <a:pt x="164" y="44"/>
                  </a:lnTo>
                  <a:lnTo>
                    <a:pt x="128" y="24"/>
                  </a:lnTo>
                  <a:lnTo>
                    <a:pt x="92" y="8"/>
                  </a:lnTo>
                  <a:lnTo>
                    <a:pt x="56" y="0"/>
                  </a:lnTo>
                  <a:lnTo>
                    <a:pt x="92" y="0"/>
                  </a:lnTo>
                  <a:lnTo>
                    <a:pt x="144" y="8"/>
                  </a:lnTo>
                  <a:lnTo>
                    <a:pt x="212" y="32"/>
                  </a:lnTo>
                  <a:lnTo>
                    <a:pt x="240" y="48"/>
                  </a:lnTo>
                  <a:lnTo>
                    <a:pt x="276" y="72"/>
                  </a:lnTo>
                  <a:lnTo>
                    <a:pt x="284" y="84"/>
                  </a:lnTo>
                  <a:lnTo>
                    <a:pt x="288" y="104"/>
                  </a:lnTo>
                  <a:lnTo>
                    <a:pt x="284" y="136"/>
                  </a:lnTo>
                  <a:lnTo>
                    <a:pt x="276" y="152"/>
                  </a:lnTo>
                  <a:lnTo>
                    <a:pt x="260" y="176"/>
                  </a:lnTo>
                  <a:lnTo>
                    <a:pt x="236" y="196"/>
                  </a:lnTo>
                  <a:lnTo>
                    <a:pt x="204" y="208"/>
                  </a:lnTo>
                  <a:lnTo>
                    <a:pt x="152" y="236"/>
                  </a:lnTo>
                  <a:lnTo>
                    <a:pt x="104" y="260"/>
                  </a:lnTo>
                  <a:lnTo>
                    <a:pt x="6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3740" y="144"/>
              <a:ext cx="296" cy="284"/>
            </a:xfrm>
            <a:custGeom>
              <a:avLst/>
              <a:gdLst/>
              <a:ahLst/>
              <a:cxnLst>
                <a:cxn ang="0">
                  <a:pos x="60" y="280"/>
                </a:cxn>
                <a:cxn ang="0">
                  <a:pos x="0" y="284"/>
                </a:cxn>
                <a:cxn ang="0">
                  <a:pos x="84" y="248"/>
                </a:cxn>
                <a:cxn ang="0">
                  <a:pos x="132" y="224"/>
                </a:cxn>
                <a:cxn ang="0">
                  <a:pos x="160" y="208"/>
                </a:cxn>
                <a:cxn ang="0">
                  <a:pos x="184" y="188"/>
                </a:cxn>
                <a:cxn ang="0">
                  <a:pos x="196" y="172"/>
                </a:cxn>
                <a:cxn ang="0">
                  <a:pos x="208" y="148"/>
                </a:cxn>
                <a:cxn ang="0">
                  <a:pos x="208" y="116"/>
                </a:cxn>
                <a:cxn ang="0">
                  <a:pos x="208" y="96"/>
                </a:cxn>
                <a:cxn ang="0">
                  <a:pos x="196" y="80"/>
                </a:cxn>
                <a:cxn ang="0">
                  <a:pos x="148" y="44"/>
                </a:cxn>
                <a:cxn ang="0">
                  <a:pos x="96" y="20"/>
                </a:cxn>
                <a:cxn ang="0">
                  <a:pos x="40" y="12"/>
                </a:cxn>
                <a:cxn ang="0">
                  <a:pos x="0" y="8"/>
                </a:cxn>
                <a:cxn ang="0">
                  <a:pos x="48" y="0"/>
                </a:cxn>
                <a:cxn ang="0">
                  <a:pos x="112" y="0"/>
                </a:cxn>
                <a:cxn ang="0">
                  <a:pos x="148" y="8"/>
                </a:cxn>
                <a:cxn ang="0">
                  <a:pos x="192" y="20"/>
                </a:cxn>
                <a:cxn ang="0">
                  <a:pos x="228" y="36"/>
                </a:cxn>
                <a:cxn ang="0">
                  <a:pos x="272" y="60"/>
                </a:cxn>
                <a:cxn ang="0">
                  <a:pos x="284" y="72"/>
                </a:cxn>
                <a:cxn ang="0">
                  <a:pos x="296" y="92"/>
                </a:cxn>
                <a:cxn ang="0">
                  <a:pos x="296" y="104"/>
                </a:cxn>
                <a:cxn ang="0">
                  <a:pos x="296" y="128"/>
                </a:cxn>
                <a:cxn ang="0">
                  <a:pos x="284" y="148"/>
                </a:cxn>
                <a:cxn ang="0">
                  <a:pos x="260" y="172"/>
                </a:cxn>
                <a:cxn ang="0">
                  <a:pos x="228" y="196"/>
                </a:cxn>
                <a:cxn ang="0">
                  <a:pos x="168" y="232"/>
                </a:cxn>
                <a:cxn ang="0">
                  <a:pos x="112" y="260"/>
                </a:cxn>
                <a:cxn ang="0">
                  <a:pos x="60" y="280"/>
                </a:cxn>
              </a:cxnLst>
              <a:rect l="0" t="0" r="0" b="0"/>
              <a:pathLst>
                <a:path w="296" h="284">
                  <a:moveTo>
                    <a:pt x="60" y="280"/>
                  </a:moveTo>
                  <a:lnTo>
                    <a:pt x="0" y="284"/>
                  </a:lnTo>
                  <a:lnTo>
                    <a:pt x="84" y="248"/>
                  </a:lnTo>
                  <a:lnTo>
                    <a:pt x="132" y="224"/>
                  </a:lnTo>
                  <a:lnTo>
                    <a:pt x="160" y="208"/>
                  </a:lnTo>
                  <a:lnTo>
                    <a:pt x="184" y="188"/>
                  </a:lnTo>
                  <a:lnTo>
                    <a:pt x="196" y="172"/>
                  </a:lnTo>
                  <a:lnTo>
                    <a:pt x="208" y="148"/>
                  </a:lnTo>
                  <a:lnTo>
                    <a:pt x="208" y="116"/>
                  </a:lnTo>
                  <a:lnTo>
                    <a:pt x="208" y="96"/>
                  </a:lnTo>
                  <a:lnTo>
                    <a:pt x="196" y="80"/>
                  </a:lnTo>
                  <a:lnTo>
                    <a:pt x="148" y="44"/>
                  </a:lnTo>
                  <a:lnTo>
                    <a:pt x="96" y="20"/>
                  </a:lnTo>
                  <a:lnTo>
                    <a:pt x="40" y="12"/>
                  </a:lnTo>
                  <a:lnTo>
                    <a:pt x="0" y="8"/>
                  </a:lnTo>
                  <a:lnTo>
                    <a:pt x="48" y="0"/>
                  </a:lnTo>
                  <a:lnTo>
                    <a:pt x="112" y="0"/>
                  </a:lnTo>
                  <a:lnTo>
                    <a:pt x="148" y="8"/>
                  </a:lnTo>
                  <a:lnTo>
                    <a:pt x="192" y="20"/>
                  </a:lnTo>
                  <a:lnTo>
                    <a:pt x="228" y="36"/>
                  </a:lnTo>
                  <a:lnTo>
                    <a:pt x="272" y="60"/>
                  </a:lnTo>
                  <a:lnTo>
                    <a:pt x="284" y="72"/>
                  </a:lnTo>
                  <a:lnTo>
                    <a:pt x="296" y="92"/>
                  </a:lnTo>
                  <a:lnTo>
                    <a:pt x="296" y="104"/>
                  </a:lnTo>
                  <a:lnTo>
                    <a:pt x="296" y="128"/>
                  </a:lnTo>
                  <a:lnTo>
                    <a:pt x="284" y="148"/>
                  </a:lnTo>
                  <a:lnTo>
                    <a:pt x="260" y="172"/>
                  </a:lnTo>
                  <a:lnTo>
                    <a:pt x="228" y="196"/>
                  </a:lnTo>
                  <a:lnTo>
                    <a:pt x="168" y="232"/>
                  </a:lnTo>
                  <a:lnTo>
                    <a:pt x="112" y="260"/>
                  </a:lnTo>
                  <a:lnTo>
                    <a:pt x="60" y="2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3824" y="140"/>
              <a:ext cx="284" cy="284"/>
            </a:xfrm>
            <a:custGeom>
              <a:avLst/>
              <a:gdLst/>
              <a:ahLst/>
              <a:cxnLst>
                <a:cxn ang="0">
                  <a:pos x="0" y="284"/>
                </a:cxn>
                <a:cxn ang="0">
                  <a:pos x="48" y="260"/>
                </a:cxn>
                <a:cxn ang="0">
                  <a:pos x="96" y="236"/>
                </a:cxn>
                <a:cxn ang="0">
                  <a:pos x="144" y="200"/>
                </a:cxn>
                <a:cxn ang="0">
                  <a:pos x="180" y="176"/>
                </a:cxn>
                <a:cxn ang="0">
                  <a:pos x="200" y="156"/>
                </a:cxn>
                <a:cxn ang="0">
                  <a:pos x="212" y="132"/>
                </a:cxn>
                <a:cxn ang="0">
                  <a:pos x="216" y="108"/>
                </a:cxn>
                <a:cxn ang="0">
                  <a:pos x="212" y="88"/>
                </a:cxn>
                <a:cxn ang="0">
                  <a:pos x="204" y="76"/>
                </a:cxn>
                <a:cxn ang="0">
                  <a:pos x="188" y="60"/>
                </a:cxn>
                <a:cxn ang="0">
                  <a:pos x="144" y="36"/>
                </a:cxn>
                <a:cxn ang="0">
                  <a:pos x="100" y="16"/>
                </a:cxn>
                <a:cxn ang="0">
                  <a:pos x="60" y="4"/>
                </a:cxn>
                <a:cxn ang="0">
                  <a:pos x="16" y="0"/>
                </a:cxn>
                <a:cxn ang="0">
                  <a:pos x="64" y="0"/>
                </a:cxn>
                <a:cxn ang="0">
                  <a:pos x="120" y="4"/>
                </a:cxn>
                <a:cxn ang="0">
                  <a:pos x="180" y="16"/>
                </a:cxn>
                <a:cxn ang="0">
                  <a:pos x="212" y="28"/>
                </a:cxn>
                <a:cxn ang="0">
                  <a:pos x="236" y="48"/>
                </a:cxn>
                <a:cxn ang="0">
                  <a:pos x="260" y="72"/>
                </a:cxn>
                <a:cxn ang="0">
                  <a:pos x="276" y="96"/>
                </a:cxn>
                <a:cxn ang="0">
                  <a:pos x="284" y="120"/>
                </a:cxn>
                <a:cxn ang="0">
                  <a:pos x="284" y="136"/>
                </a:cxn>
                <a:cxn ang="0">
                  <a:pos x="272" y="156"/>
                </a:cxn>
                <a:cxn ang="0">
                  <a:pos x="236" y="192"/>
                </a:cxn>
                <a:cxn ang="0">
                  <a:pos x="168" y="236"/>
                </a:cxn>
                <a:cxn ang="0">
                  <a:pos x="108" y="260"/>
                </a:cxn>
                <a:cxn ang="0">
                  <a:pos x="72" y="276"/>
                </a:cxn>
                <a:cxn ang="0">
                  <a:pos x="0" y="284"/>
                </a:cxn>
              </a:cxnLst>
              <a:rect l="0" t="0" r="0" b="0"/>
              <a:pathLst>
                <a:path w="284" h="284">
                  <a:moveTo>
                    <a:pt x="0" y="284"/>
                  </a:moveTo>
                  <a:lnTo>
                    <a:pt x="48" y="260"/>
                  </a:lnTo>
                  <a:lnTo>
                    <a:pt x="96" y="236"/>
                  </a:lnTo>
                  <a:lnTo>
                    <a:pt x="144" y="200"/>
                  </a:lnTo>
                  <a:lnTo>
                    <a:pt x="180" y="176"/>
                  </a:lnTo>
                  <a:lnTo>
                    <a:pt x="200" y="156"/>
                  </a:lnTo>
                  <a:lnTo>
                    <a:pt x="212" y="132"/>
                  </a:lnTo>
                  <a:lnTo>
                    <a:pt x="216" y="108"/>
                  </a:lnTo>
                  <a:lnTo>
                    <a:pt x="212" y="88"/>
                  </a:lnTo>
                  <a:lnTo>
                    <a:pt x="204" y="76"/>
                  </a:lnTo>
                  <a:lnTo>
                    <a:pt x="188" y="60"/>
                  </a:lnTo>
                  <a:lnTo>
                    <a:pt x="144" y="36"/>
                  </a:lnTo>
                  <a:lnTo>
                    <a:pt x="100" y="16"/>
                  </a:lnTo>
                  <a:lnTo>
                    <a:pt x="60" y="4"/>
                  </a:lnTo>
                  <a:lnTo>
                    <a:pt x="16" y="0"/>
                  </a:lnTo>
                  <a:lnTo>
                    <a:pt x="64" y="0"/>
                  </a:lnTo>
                  <a:lnTo>
                    <a:pt x="120" y="4"/>
                  </a:lnTo>
                  <a:lnTo>
                    <a:pt x="180" y="16"/>
                  </a:lnTo>
                  <a:lnTo>
                    <a:pt x="212" y="28"/>
                  </a:lnTo>
                  <a:lnTo>
                    <a:pt x="236" y="48"/>
                  </a:lnTo>
                  <a:lnTo>
                    <a:pt x="260" y="72"/>
                  </a:lnTo>
                  <a:lnTo>
                    <a:pt x="276" y="96"/>
                  </a:lnTo>
                  <a:lnTo>
                    <a:pt x="284" y="120"/>
                  </a:lnTo>
                  <a:lnTo>
                    <a:pt x="284" y="136"/>
                  </a:lnTo>
                  <a:lnTo>
                    <a:pt x="272" y="156"/>
                  </a:lnTo>
                  <a:lnTo>
                    <a:pt x="236" y="192"/>
                  </a:lnTo>
                  <a:lnTo>
                    <a:pt x="168" y="236"/>
                  </a:lnTo>
                  <a:lnTo>
                    <a:pt x="108" y="260"/>
                  </a:lnTo>
                  <a:lnTo>
                    <a:pt x="72" y="276"/>
                  </a:lnTo>
                  <a:lnTo>
                    <a:pt x="0" y="2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3924" y="140"/>
              <a:ext cx="260" cy="272"/>
            </a:xfrm>
            <a:custGeom>
              <a:avLst/>
              <a:gdLst/>
              <a:ahLst/>
              <a:cxnLst>
                <a:cxn ang="0">
                  <a:pos x="0" y="272"/>
                </a:cxn>
                <a:cxn ang="0">
                  <a:pos x="88" y="224"/>
                </a:cxn>
                <a:cxn ang="0">
                  <a:pos x="140" y="192"/>
                </a:cxn>
                <a:cxn ang="0">
                  <a:pos x="160" y="180"/>
                </a:cxn>
                <a:cxn ang="0">
                  <a:pos x="176" y="164"/>
                </a:cxn>
                <a:cxn ang="0">
                  <a:pos x="184" y="144"/>
                </a:cxn>
                <a:cxn ang="0">
                  <a:pos x="188" y="120"/>
                </a:cxn>
                <a:cxn ang="0">
                  <a:pos x="184" y="96"/>
                </a:cxn>
                <a:cxn ang="0">
                  <a:pos x="164" y="72"/>
                </a:cxn>
                <a:cxn ang="0">
                  <a:pos x="140" y="40"/>
                </a:cxn>
                <a:cxn ang="0">
                  <a:pos x="112" y="24"/>
                </a:cxn>
                <a:cxn ang="0">
                  <a:pos x="80" y="12"/>
                </a:cxn>
                <a:cxn ang="0">
                  <a:pos x="8" y="0"/>
                </a:cxn>
                <a:cxn ang="0">
                  <a:pos x="80" y="0"/>
                </a:cxn>
                <a:cxn ang="0">
                  <a:pos x="128" y="4"/>
                </a:cxn>
                <a:cxn ang="0">
                  <a:pos x="176" y="16"/>
                </a:cxn>
                <a:cxn ang="0">
                  <a:pos x="212" y="36"/>
                </a:cxn>
                <a:cxn ang="0">
                  <a:pos x="244" y="60"/>
                </a:cxn>
                <a:cxn ang="0">
                  <a:pos x="248" y="64"/>
                </a:cxn>
                <a:cxn ang="0">
                  <a:pos x="260" y="88"/>
                </a:cxn>
                <a:cxn ang="0">
                  <a:pos x="260" y="100"/>
                </a:cxn>
                <a:cxn ang="0">
                  <a:pos x="260" y="124"/>
                </a:cxn>
                <a:cxn ang="0">
                  <a:pos x="256" y="144"/>
                </a:cxn>
                <a:cxn ang="0">
                  <a:pos x="236" y="164"/>
                </a:cxn>
                <a:cxn ang="0">
                  <a:pos x="200" y="192"/>
                </a:cxn>
                <a:cxn ang="0">
                  <a:pos x="124" y="228"/>
                </a:cxn>
                <a:cxn ang="0">
                  <a:pos x="56" y="252"/>
                </a:cxn>
                <a:cxn ang="0">
                  <a:pos x="0" y="272"/>
                </a:cxn>
              </a:cxnLst>
              <a:rect l="0" t="0" r="0" b="0"/>
              <a:pathLst>
                <a:path w="260" h="272">
                  <a:moveTo>
                    <a:pt x="0" y="272"/>
                  </a:moveTo>
                  <a:lnTo>
                    <a:pt x="88" y="224"/>
                  </a:lnTo>
                  <a:lnTo>
                    <a:pt x="140" y="192"/>
                  </a:lnTo>
                  <a:lnTo>
                    <a:pt x="160" y="180"/>
                  </a:lnTo>
                  <a:lnTo>
                    <a:pt x="176" y="164"/>
                  </a:lnTo>
                  <a:lnTo>
                    <a:pt x="184" y="144"/>
                  </a:lnTo>
                  <a:lnTo>
                    <a:pt x="188" y="120"/>
                  </a:lnTo>
                  <a:lnTo>
                    <a:pt x="184" y="96"/>
                  </a:lnTo>
                  <a:lnTo>
                    <a:pt x="164" y="72"/>
                  </a:lnTo>
                  <a:lnTo>
                    <a:pt x="140" y="40"/>
                  </a:lnTo>
                  <a:lnTo>
                    <a:pt x="112" y="24"/>
                  </a:lnTo>
                  <a:lnTo>
                    <a:pt x="80" y="12"/>
                  </a:lnTo>
                  <a:lnTo>
                    <a:pt x="8" y="0"/>
                  </a:lnTo>
                  <a:lnTo>
                    <a:pt x="80" y="0"/>
                  </a:lnTo>
                  <a:lnTo>
                    <a:pt x="128" y="4"/>
                  </a:lnTo>
                  <a:lnTo>
                    <a:pt x="176" y="16"/>
                  </a:lnTo>
                  <a:lnTo>
                    <a:pt x="212" y="36"/>
                  </a:lnTo>
                  <a:lnTo>
                    <a:pt x="244" y="60"/>
                  </a:lnTo>
                  <a:lnTo>
                    <a:pt x="248" y="64"/>
                  </a:lnTo>
                  <a:lnTo>
                    <a:pt x="260" y="88"/>
                  </a:lnTo>
                  <a:lnTo>
                    <a:pt x="260" y="100"/>
                  </a:lnTo>
                  <a:lnTo>
                    <a:pt x="260" y="124"/>
                  </a:lnTo>
                  <a:lnTo>
                    <a:pt x="256" y="144"/>
                  </a:lnTo>
                  <a:lnTo>
                    <a:pt x="236" y="164"/>
                  </a:lnTo>
                  <a:lnTo>
                    <a:pt x="200" y="192"/>
                  </a:lnTo>
                  <a:lnTo>
                    <a:pt x="124" y="228"/>
                  </a:lnTo>
                  <a:lnTo>
                    <a:pt x="56" y="252"/>
                  </a:lnTo>
                  <a:lnTo>
                    <a:pt x="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3976" y="332"/>
              <a:ext cx="248" cy="72"/>
            </a:xfrm>
            <a:custGeom>
              <a:avLst/>
              <a:gdLst/>
              <a:ahLst/>
              <a:cxnLst>
                <a:cxn ang="0">
                  <a:pos x="228" y="72"/>
                </a:cxn>
                <a:cxn ang="0">
                  <a:pos x="148" y="60"/>
                </a:cxn>
                <a:cxn ang="0">
                  <a:pos x="88" y="60"/>
                </a:cxn>
                <a:cxn ang="0">
                  <a:pos x="24" y="68"/>
                </a:cxn>
                <a:cxn ang="0">
                  <a:pos x="0" y="72"/>
                </a:cxn>
                <a:cxn ang="0">
                  <a:pos x="96" y="32"/>
                </a:cxn>
                <a:cxn ang="0">
                  <a:pos x="148" y="0"/>
                </a:cxn>
                <a:cxn ang="0">
                  <a:pos x="156" y="0"/>
                </a:cxn>
                <a:cxn ang="0">
                  <a:pos x="192" y="8"/>
                </a:cxn>
                <a:cxn ang="0">
                  <a:pos x="220" y="12"/>
                </a:cxn>
                <a:cxn ang="0">
                  <a:pos x="240" y="32"/>
                </a:cxn>
                <a:cxn ang="0">
                  <a:pos x="248" y="48"/>
                </a:cxn>
                <a:cxn ang="0">
                  <a:pos x="240" y="68"/>
                </a:cxn>
                <a:cxn ang="0">
                  <a:pos x="232" y="72"/>
                </a:cxn>
                <a:cxn ang="0">
                  <a:pos x="228" y="72"/>
                </a:cxn>
              </a:cxnLst>
              <a:rect l="0" t="0" r="0" b="0"/>
              <a:pathLst>
                <a:path w="248" h="72">
                  <a:moveTo>
                    <a:pt x="228" y="72"/>
                  </a:moveTo>
                  <a:lnTo>
                    <a:pt x="148" y="60"/>
                  </a:lnTo>
                  <a:lnTo>
                    <a:pt x="88" y="60"/>
                  </a:lnTo>
                  <a:lnTo>
                    <a:pt x="24" y="68"/>
                  </a:lnTo>
                  <a:lnTo>
                    <a:pt x="0" y="72"/>
                  </a:lnTo>
                  <a:lnTo>
                    <a:pt x="96" y="32"/>
                  </a:lnTo>
                  <a:lnTo>
                    <a:pt x="148" y="0"/>
                  </a:lnTo>
                  <a:lnTo>
                    <a:pt x="156" y="0"/>
                  </a:lnTo>
                  <a:lnTo>
                    <a:pt x="192" y="8"/>
                  </a:lnTo>
                  <a:lnTo>
                    <a:pt x="220" y="12"/>
                  </a:lnTo>
                  <a:lnTo>
                    <a:pt x="240" y="32"/>
                  </a:lnTo>
                  <a:lnTo>
                    <a:pt x="248" y="48"/>
                  </a:lnTo>
                  <a:lnTo>
                    <a:pt x="240" y="68"/>
                  </a:lnTo>
                  <a:lnTo>
                    <a:pt x="232" y="72"/>
                  </a:lnTo>
                  <a:lnTo>
                    <a:pt x="228"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4136" y="328"/>
              <a:ext cx="152" cy="88"/>
            </a:xfrm>
            <a:custGeom>
              <a:avLst/>
              <a:gdLst/>
              <a:ahLst/>
              <a:cxnLst>
                <a:cxn ang="0">
                  <a:pos x="72" y="84"/>
                </a:cxn>
                <a:cxn ang="0">
                  <a:pos x="88" y="64"/>
                </a:cxn>
                <a:cxn ang="0">
                  <a:pos x="92" y="52"/>
                </a:cxn>
                <a:cxn ang="0">
                  <a:pos x="92" y="40"/>
                </a:cxn>
                <a:cxn ang="0">
                  <a:pos x="88" y="28"/>
                </a:cxn>
                <a:cxn ang="0">
                  <a:pos x="68" y="16"/>
                </a:cxn>
                <a:cxn ang="0">
                  <a:pos x="44" y="12"/>
                </a:cxn>
                <a:cxn ang="0">
                  <a:pos x="0" y="0"/>
                </a:cxn>
                <a:cxn ang="0">
                  <a:pos x="68" y="4"/>
                </a:cxn>
                <a:cxn ang="0">
                  <a:pos x="116" y="12"/>
                </a:cxn>
                <a:cxn ang="0">
                  <a:pos x="140" y="24"/>
                </a:cxn>
                <a:cxn ang="0">
                  <a:pos x="152" y="36"/>
                </a:cxn>
                <a:cxn ang="0">
                  <a:pos x="152" y="48"/>
                </a:cxn>
                <a:cxn ang="0">
                  <a:pos x="148" y="72"/>
                </a:cxn>
                <a:cxn ang="0">
                  <a:pos x="128" y="84"/>
                </a:cxn>
                <a:cxn ang="0">
                  <a:pos x="104" y="88"/>
                </a:cxn>
                <a:cxn ang="0">
                  <a:pos x="72" y="84"/>
                </a:cxn>
              </a:cxnLst>
              <a:rect l="0" t="0" r="0" b="0"/>
              <a:pathLst>
                <a:path w="152" h="88">
                  <a:moveTo>
                    <a:pt x="72" y="84"/>
                  </a:moveTo>
                  <a:lnTo>
                    <a:pt x="88" y="64"/>
                  </a:lnTo>
                  <a:lnTo>
                    <a:pt x="92" y="52"/>
                  </a:lnTo>
                  <a:lnTo>
                    <a:pt x="92" y="40"/>
                  </a:lnTo>
                  <a:lnTo>
                    <a:pt x="88" y="28"/>
                  </a:lnTo>
                  <a:lnTo>
                    <a:pt x="68" y="16"/>
                  </a:lnTo>
                  <a:lnTo>
                    <a:pt x="44" y="12"/>
                  </a:lnTo>
                  <a:lnTo>
                    <a:pt x="0" y="0"/>
                  </a:lnTo>
                  <a:lnTo>
                    <a:pt x="68" y="4"/>
                  </a:lnTo>
                  <a:lnTo>
                    <a:pt x="116" y="12"/>
                  </a:lnTo>
                  <a:lnTo>
                    <a:pt x="140" y="24"/>
                  </a:lnTo>
                  <a:lnTo>
                    <a:pt x="152" y="36"/>
                  </a:lnTo>
                  <a:lnTo>
                    <a:pt x="152" y="48"/>
                  </a:lnTo>
                  <a:lnTo>
                    <a:pt x="148" y="72"/>
                  </a:lnTo>
                  <a:lnTo>
                    <a:pt x="128" y="84"/>
                  </a:lnTo>
                  <a:lnTo>
                    <a:pt x="104" y="88"/>
                  </a:lnTo>
                  <a:lnTo>
                    <a:pt x="72"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4144" y="320"/>
              <a:ext cx="216" cy="108"/>
            </a:xfrm>
            <a:custGeom>
              <a:avLst/>
              <a:gdLst/>
              <a:ahLst/>
              <a:cxnLst>
                <a:cxn ang="0">
                  <a:pos x="128" y="108"/>
                </a:cxn>
                <a:cxn ang="0">
                  <a:pos x="104" y="104"/>
                </a:cxn>
                <a:cxn ang="0">
                  <a:pos x="128" y="96"/>
                </a:cxn>
                <a:cxn ang="0">
                  <a:pos x="144" y="80"/>
                </a:cxn>
                <a:cxn ang="0">
                  <a:pos x="152" y="68"/>
                </a:cxn>
                <a:cxn ang="0">
                  <a:pos x="152" y="56"/>
                </a:cxn>
                <a:cxn ang="0">
                  <a:pos x="152" y="44"/>
                </a:cxn>
                <a:cxn ang="0">
                  <a:pos x="132" y="32"/>
                </a:cxn>
                <a:cxn ang="0">
                  <a:pos x="116" y="20"/>
                </a:cxn>
                <a:cxn ang="0">
                  <a:pos x="72" y="8"/>
                </a:cxn>
                <a:cxn ang="0">
                  <a:pos x="28" y="8"/>
                </a:cxn>
                <a:cxn ang="0">
                  <a:pos x="0" y="8"/>
                </a:cxn>
                <a:cxn ang="0">
                  <a:pos x="4" y="0"/>
                </a:cxn>
                <a:cxn ang="0">
                  <a:pos x="36" y="0"/>
                </a:cxn>
                <a:cxn ang="0">
                  <a:pos x="104" y="0"/>
                </a:cxn>
                <a:cxn ang="0">
                  <a:pos x="140" y="8"/>
                </a:cxn>
                <a:cxn ang="0">
                  <a:pos x="168" y="12"/>
                </a:cxn>
                <a:cxn ang="0">
                  <a:pos x="200" y="24"/>
                </a:cxn>
                <a:cxn ang="0">
                  <a:pos x="212" y="44"/>
                </a:cxn>
                <a:cxn ang="0">
                  <a:pos x="216" y="56"/>
                </a:cxn>
                <a:cxn ang="0">
                  <a:pos x="216" y="68"/>
                </a:cxn>
                <a:cxn ang="0">
                  <a:pos x="212" y="80"/>
                </a:cxn>
                <a:cxn ang="0">
                  <a:pos x="200" y="92"/>
                </a:cxn>
                <a:cxn ang="0">
                  <a:pos x="180" y="104"/>
                </a:cxn>
                <a:cxn ang="0">
                  <a:pos x="128" y="108"/>
                </a:cxn>
              </a:cxnLst>
              <a:rect l="0" t="0" r="0" b="0"/>
              <a:pathLst>
                <a:path w="216" h="108">
                  <a:moveTo>
                    <a:pt x="128" y="108"/>
                  </a:moveTo>
                  <a:lnTo>
                    <a:pt x="104" y="104"/>
                  </a:lnTo>
                  <a:lnTo>
                    <a:pt x="128" y="96"/>
                  </a:lnTo>
                  <a:lnTo>
                    <a:pt x="144" y="80"/>
                  </a:lnTo>
                  <a:lnTo>
                    <a:pt x="152" y="68"/>
                  </a:lnTo>
                  <a:lnTo>
                    <a:pt x="152" y="56"/>
                  </a:lnTo>
                  <a:lnTo>
                    <a:pt x="152" y="44"/>
                  </a:lnTo>
                  <a:lnTo>
                    <a:pt x="132" y="32"/>
                  </a:lnTo>
                  <a:lnTo>
                    <a:pt x="116" y="20"/>
                  </a:lnTo>
                  <a:lnTo>
                    <a:pt x="72" y="8"/>
                  </a:lnTo>
                  <a:lnTo>
                    <a:pt x="28" y="8"/>
                  </a:lnTo>
                  <a:lnTo>
                    <a:pt x="0" y="8"/>
                  </a:lnTo>
                  <a:lnTo>
                    <a:pt x="4" y="0"/>
                  </a:lnTo>
                  <a:lnTo>
                    <a:pt x="36" y="0"/>
                  </a:lnTo>
                  <a:lnTo>
                    <a:pt x="104" y="0"/>
                  </a:lnTo>
                  <a:lnTo>
                    <a:pt x="140" y="8"/>
                  </a:lnTo>
                  <a:lnTo>
                    <a:pt x="168" y="12"/>
                  </a:lnTo>
                  <a:lnTo>
                    <a:pt x="200" y="24"/>
                  </a:lnTo>
                  <a:lnTo>
                    <a:pt x="212" y="44"/>
                  </a:lnTo>
                  <a:lnTo>
                    <a:pt x="216" y="56"/>
                  </a:lnTo>
                  <a:lnTo>
                    <a:pt x="216" y="68"/>
                  </a:lnTo>
                  <a:lnTo>
                    <a:pt x="212" y="80"/>
                  </a:lnTo>
                  <a:lnTo>
                    <a:pt x="200" y="92"/>
                  </a:lnTo>
                  <a:lnTo>
                    <a:pt x="180" y="104"/>
                  </a:lnTo>
                  <a:lnTo>
                    <a:pt x="128" y="10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4156" y="296"/>
              <a:ext cx="296" cy="156"/>
            </a:xfrm>
            <a:custGeom>
              <a:avLst/>
              <a:gdLst/>
              <a:ahLst/>
              <a:cxnLst>
                <a:cxn ang="0">
                  <a:pos x="128" y="140"/>
                </a:cxn>
                <a:cxn ang="0">
                  <a:pos x="176" y="128"/>
                </a:cxn>
                <a:cxn ang="0">
                  <a:pos x="188" y="120"/>
                </a:cxn>
                <a:cxn ang="0">
                  <a:pos x="200" y="108"/>
                </a:cxn>
                <a:cxn ang="0">
                  <a:pos x="204" y="92"/>
                </a:cxn>
                <a:cxn ang="0">
                  <a:pos x="212" y="80"/>
                </a:cxn>
                <a:cxn ang="0">
                  <a:pos x="204" y="68"/>
                </a:cxn>
                <a:cxn ang="0">
                  <a:pos x="192" y="48"/>
                </a:cxn>
                <a:cxn ang="0">
                  <a:pos x="168" y="36"/>
                </a:cxn>
                <a:cxn ang="0">
                  <a:pos x="108" y="20"/>
                </a:cxn>
                <a:cxn ang="0">
                  <a:pos x="40" y="20"/>
                </a:cxn>
                <a:cxn ang="0">
                  <a:pos x="0" y="20"/>
                </a:cxn>
                <a:cxn ang="0">
                  <a:pos x="16" y="0"/>
                </a:cxn>
                <a:cxn ang="0">
                  <a:pos x="16" y="8"/>
                </a:cxn>
                <a:cxn ang="0">
                  <a:pos x="48" y="0"/>
                </a:cxn>
                <a:cxn ang="0">
                  <a:pos x="92" y="0"/>
                </a:cxn>
                <a:cxn ang="0">
                  <a:pos x="152" y="8"/>
                </a:cxn>
                <a:cxn ang="0">
                  <a:pos x="192" y="12"/>
                </a:cxn>
                <a:cxn ang="0">
                  <a:pos x="228" y="24"/>
                </a:cxn>
                <a:cxn ang="0">
                  <a:pos x="252" y="36"/>
                </a:cxn>
                <a:cxn ang="0">
                  <a:pos x="272" y="48"/>
                </a:cxn>
                <a:cxn ang="0">
                  <a:pos x="288" y="68"/>
                </a:cxn>
                <a:cxn ang="0">
                  <a:pos x="296" y="80"/>
                </a:cxn>
                <a:cxn ang="0">
                  <a:pos x="284" y="96"/>
                </a:cxn>
                <a:cxn ang="0">
                  <a:pos x="272" y="116"/>
                </a:cxn>
                <a:cxn ang="0">
                  <a:pos x="228" y="140"/>
                </a:cxn>
                <a:cxn ang="0">
                  <a:pos x="192" y="152"/>
                </a:cxn>
                <a:cxn ang="0">
                  <a:pos x="168" y="156"/>
                </a:cxn>
                <a:cxn ang="0">
                  <a:pos x="128" y="140"/>
                </a:cxn>
              </a:cxnLst>
              <a:rect l="0" t="0" r="0" b="0"/>
              <a:pathLst>
                <a:path w="296" h="156">
                  <a:moveTo>
                    <a:pt x="128" y="140"/>
                  </a:moveTo>
                  <a:lnTo>
                    <a:pt x="176" y="128"/>
                  </a:lnTo>
                  <a:lnTo>
                    <a:pt x="188" y="120"/>
                  </a:lnTo>
                  <a:lnTo>
                    <a:pt x="200" y="108"/>
                  </a:lnTo>
                  <a:lnTo>
                    <a:pt x="204" y="92"/>
                  </a:lnTo>
                  <a:lnTo>
                    <a:pt x="212" y="80"/>
                  </a:lnTo>
                  <a:lnTo>
                    <a:pt x="204" y="68"/>
                  </a:lnTo>
                  <a:lnTo>
                    <a:pt x="192" y="48"/>
                  </a:lnTo>
                  <a:lnTo>
                    <a:pt x="168" y="36"/>
                  </a:lnTo>
                  <a:lnTo>
                    <a:pt x="108" y="20"/>
                  </a:lnTo>
                  <a:lnTo>
                    <a:pt x="40" y="20"/>
                  </a:lnTo>
                  <a:lnTo>
                    <a:pt x="0" y="20"/>
                  </a:lnTo>
                  <a:lnTo>
                    <a:pt x="16" y="0"/>
                  </a:lnTo>
                  <a:lnTo>
                    <a:pt x="16" y="8"/>
                  </a:lnTo>
                  <a:lnTo>
                    <a:pt x="48" y="0"/>
                  </a:lnTo>
                  <a:lnTo>
                    <a:pt x="92" y="0"/>
                  </a:lnTo>
                  <a:lnTo>
                    <a:pt x="152" y="8"/>
                  </a:lnTo>
                  <a:lnTo>
                    <a:pt x="192" y="12"/>
                  </a:lnTo>
                  <a:lnTo>
                    <a:pt x="228" y="24"/>
                  </a:lnTo>
                  <a:lnTo>
                    <a:pt x="252" y="36"/>
                  </a:lnTo>
                  <a:lnTo>
                    <a:pt x="272" y="48"/>
                  </a:lnTo>
                  <a:lnTo>
                    <a:pt x="288" y="68"/>
                  </a:lnTo>
                  <a:lnTo>
                    <a:pt x="296" y="80"/>
                  </a:lnTo>
                  <a:lnTo>
                    <a:pt x="284" y="96"/>
                  </a:lnTo>
                  <a:lnTo>
                    <a:pt x="272" y="116"/>
                  </a:lnTo>
                  <a:lnTo>
                    <a:pt x="228" y="140"/>
                  </a:lnTo>
                  <a:lnTo>
                    <a:pt x="192" y="152"/>
                  </a:lnTo>
                  <a:lnTo>
                    <a:pt x="168" y="156"/>
                  </a:lnTo>
                  <a:lnTo>
                    <a:pt x="128" y="1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4172" y="272"/>
              <a:ext cx="328" cy="204"/>
            </a:xfrm>
            <a:custGeom>
              <a:avLst/>
              <a:gdLst/>
              <a:ahLst/>
              <a:cxnLst>
                <a:cxn ang="0">
                  <a:pos x="160" y="180"/>
                </a:cxn>
                <a:cxn ang="0">
                  <a:pos x="188" y="176"/>
                </a:cxn>
                <a:cxn ang="0">
                  <a:pos x="224" y="164"/>
                </a:cxn>
                <a:cxn ang="0">
                  <a:pos x="260" y="140"/>
                </a:cxn>
                <a:cxn ang="0">
                  <a:pos x="272" y="120"/>
                </a:cxn>
                <a:cxn ang="0">
                  <a:pos x="284" y="104"/>
                </a:cxn>
                <a:cxn ang="0">
                  <a:pos x="280" y="92"/>
                </a:cxn>
                <a:cxn ang="0">
                  <a:pos x="260" y="68"/>
                </a:cxn>
                <a:cxn ang="0">
                  <a:pos x="244" y="56"/>
                </a:cxn>
                <a:cxn ang="0">
                  <a:pos x="220" y="44"/>
                </a:cxn>
                <a:cxn ang="0">
                  <a:pos x="184" y="32"/>
                </a:cxn>
                <a:cxn ang="0">
                  <a:pos x="136" y="24"/>
                </a:cxn>
                <a:cxn ang="0">
                  <a:pos x="80" y="24"/>
                </a:cxn>
                <a:cxn ang="0">
                  <a:pos x="36" y="20"/>
                </a:cxn>
                <a:cxn ang="0">
                  <a:pos x="0" y="24"/>
                </a:cxn>
                <a:cxn ang="0">
                  <a:pos x="12" y="0"/>
                </a:cxn>
                <a:cxn ang="0">
                  <a:pos x="56" y="0"/>
                </a:cxn>
                <a:cxn ang="0">
                  <a:pos x="104" y="0"/>
                </a:cxn>
                <a:cxn ang="0">
                  <a:pos x="116" y="0"/>
                </a:cxn>
                <a:cxn ang="0">
                  <a:pos x="164" y="12"/>
                </a:cxn>
                <a:cxn ang="0">
                  <a:pos x="164" y="4"/>
                </a:cxn>
                <a:cxn ang="0">
                  <a:pos x="152" y="4"/>
                </a:cxn>
                <a:cxn ang="0">
                  <a:pos x="188" y="12"/>
                </a:cxn>
                <a:cxn ang="0">
                  <a:pos x="232" y="24"/>
                </a:cxn>
                <a:cxn ang="0">
                  <a:pos x="272" y="36"/>
                </a:cxn>
                <a:cxn ang="0">
                  <a:pos x="316" y="68"/>
                </a:cxn>
                <a:cxn ang="0">
                  <a:pos x="328" y="80"/>
                </a:cxn>
                <a:cxn ang="0">
                  <a:pos x="328" y="96"/>
                </a:cxn>
                <a:cxn ang="0">
                  <a:pos x="328" y="120"/>
                </a:cxn>
                <a:cxn ang="0">
                  <a:pos x="324" y="132"/>
                </a:cxn>
                <a:cxn ang="0">
                  <a:pos x="316" y="144"/>
                </a:cxn>
                <a:cxn ang="0">
                  <a:pos x="280" y="168"/>
                </a:cxn>
                <a:cxn ang="0">
                  <a:pos x="176" y="204"/>
                </a:cxn>
                <a:cxn ang="0">
                  <a:pos x="160" y="180"/>
                </a:cxn>
              </a:cxnLst>
              <a:rect l="0" t="0" r="0" b="0"/>
              <a:pathLst>
                <a:path w="328" h="204">
                  <a:moveTo>
                    <a:pt x="160" y="180"/>
                  </a:moveTo>
                  <a:lnTo>
                    <a:pt x="188" y="176"/>
                  </a:lnTo>
                  <a:lnTo>
                    <a:pt x="224" y="164"/>
                  </a:lnTo>
                  <a:lnTo>
                    <a:pt x="260" y="140"/>
                  </a:lnTo>
                  <a:lnTo>
                    <a:pt x="272" y="120"/>
                  </a:lnTo>
                  <a:lnTo>
                    <a:pt x="284" y="104"/>
                  </a:lnTo>
                  <a:lnTo>
                    <a:pt x="280" y="92"/>
                  </a:lnTo>
                  <a:lnTo>
                    <a:pt x="260" y="68"/>
                  </a:lnTo>
                  <a:lnTo>
                    <a:pt x="244" y="56"/>
                  </a:lnTo>
                  <a:lnTo>
                    <a:pt x="220" y="44"/>
                  </a:lnTo>
                  <a:lnTo>
                    <a:pt x="184" y="32"/>
                  </a:lnTo>
                  <a:lnTo>
                    <a:pt x="136" y="24"/>
                  </a:lnTo>
                  <a:lnTo>
                    <a:pt x="80" y="24"/>
                  </a:lnTo>
                  <a:lnTo>
                    <a:pt x="36" y="20"/>
                  </a:lnTo>
                  <a:lnTo>
                    <a:pt x="0" y="24"/>
                  </a:lnTo>
                  <a:lnTo>
                    <a:pt x="12" y="0"/>
                  </a:lnTo>
                  <a:lnTo>
                    <a:pt x="56" y="0"/>
                  </a:lnTo>
                  <a:lnTo>
                    <a:pt x="104" y="0"/>
                  </a:lnTo>
                  <a:lnTo>
                    <a:pt x="116" y="0"/>
                  </a:lnTo>
                  <a:lnTo>
                    <a:pt x="164" y="12"/>
                  </a:lnTo>
                  <a:lnTo>
                    <a:pt x="164" y="4"/>
                  </a:lnTo>
                  <a:lnTo>
                    <a:pt x="152" y="4"/>
                  </a:lnTo>
                  <a:lnTo>
                    <a:pt x="188" y="12"/>
                  </a:lnTo>
                  <a:lnTo>
                    <a:pt x="232" y="24"/>
                  </a:lnTo>
                  <a:lnTo>
                    <a:pt x="272" y="36"/>
                  </a:lnTo>
                  <a:lnTo>
                    <a:pt x="316" y="68"/>
                  </a:lnTo>
                  <a:lnTo>
                    <a:pt x="328" y="80"/>
                  </a:lnTo>
                  <a:lnTo>
                    <a:pt x="328" y="96"/>
                  </a:lnTo>
                  <a:lnTo>
                    <a:pt x="328" y="120"/>
                  </a:lnTo>
                  <a:lnTo>
                    <a:pt x="324" y="132"/>
                  </a:lnTo>
                  <a:lnTo>
                    <a:pt x="316" y="144"/>
                  </a:lnTo>
                  <a:lnTo>
                    <a:pt x="280" y="168"/>
                  </a:lnTo>
                  <a:lnTo>
                    <a:pt x="176" y="204"/>
                  </a:lnTo>
                  <a:lnTo>
                    <a:pt x="160"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4344" y="284"/>
              <a:ext cx="320" cy="224"/>
            </a:xfrm>
            <a:custGeom>
              <a:avLst/>
              <a:gdLst/>
              <a:ahLst/>
              <a:cxnLst>
                <a:cxn ang="0">
                  <a:pos x="4" y="216"/>
                </a:cxn>
                <a:cxn ang="0">
                  <a:pos x="84" y="204"/>
                </a:cxn>
                <a:cxn ang="0">
                  <a:pos x="144" y="188"/>
                </a:cxn>
                <a:cxn ang="0">
                  <a:pos x="212" y="164"/>
                </a:cxn>
                <a:cxn ang="0">
                  <a:pos x="240" y="144"/>
                </a:cxn>
                <a:cxn ang="0">
                  <a:pos x="260" y="116"/>
                </a:cxn>
                <a:cxn ang="0">
                  <a:pos x="260" y="96"/>
                </a:cxn>
                <a:cxn ang="0">
                  <a:pos x="260" y="80"/>
                </a:cxn>
                <a:cxn ang="0">
                  <a:pos x="248" y="68"/>
                </a:cxn>
                <a:cxn ang="0">
                  <a:pos x="224" y="44"/>
                </a:cxn>
                <a:cxn ang="0">
                  <a:pos x="192" y="24"/>
                </a:cxn>
                <a:cxn ang="0">
                  <a:pos x="156" y="12"/>
                </a:cxn>
                <a:cxn ang="0">
                  <a:pos x="128" y="8"/>
                </a:cxn>
                <a:cxn ang="0">
                  <a:pos x="164" y="0"/>
                </a:cxn>
                <a:cxn ang="0">
                  <a:pos x="212" y="8"/>
                </a:cxn>
                <a:cxn ang="0">
                  <a:pos x="260" y="20"/>
                </a:cxn>
                <a:cxn ang="0">
                  <a:pos x="284" y="32"/>
                </a:cxn>
                <a:cxn ang="0">
                  <a:pos x="300" y="48"/>
                </a:cxn>
                <a:cxn ang="0">
                  <a:pos x="312" y="60"/>
                </a:cxn>
                <a:cxn ang="0">
                  <a:pos x="320" y="72"/>
                </a:cxn>
                <a:cxn ang="0">
                  <a:pos x="320" y="96"/>
                </a:cxn>
                <a:cxn ang="0">
                  <a:pos x="312" y="116"/>
                </a:cxn>
                <a:cxn ang="0">
                  <a:pos x="296" y="132"/>
                </a:cxn>
                <a:cxn ang="0">
                  <a:pos x="272" y="152"/>
                </a:cxn>
                <a:cxn ang="0">
                  <a:pos x="240" y="168"/>
                </a:cxn>
                <a:cxn ang="0">
                  <a:pos x="228" y="176"/>
                </a:cxn>
                <a:cxn ang="0">
                  <a:pos x="180" y="192"/>
                </a:cxn>
                <a:cxn ang="0">
                  <a:pos x="100" y="212"/>
                </a:cxn>
                <a:cxn ang="0">
                  <a:pos x="0" y="224"/>
                </a:cxn>
                <a:cxn ang="0">
                  <a:pos x="4" y="216"/>
                </a:cxn>
              </a:cxnLst>
              <a:rect l="0" t="0" r="0" b="0"/>
              <a:pathLst>
                <a:path w="320" h="224">
                  <a:moveTo>
                    <a:pt x="4" y="216"/>
                  </a:moveTo>
                  <a:lnTo>
                    <a:pt x="84" y="204"/>
                  </a:lnTo>
                  <a:lnTo>
                    <a:pt x="144" y="188"/>
                  </a:lnTo>
                  <a:lnTo>
                    <a:pt x="212" y="164"/>
                  </a:lnTo>
                  <a:lnTo>
                    <a:pt x="240" y="144"/>
                  </a:lnTo>
                  <a:lnTo>
                    <a:pt x="260" y="116"/>
                  </a:lnTo>
                  <a:lnTo>
                    <a:pt x="260" y="96"/>
                  </a:lnTo>
                  <a:lnTo>
                    <a:pt x="260" y="80"/>
                  </a:lnTo>
                  <a:lnTo>
                    <a:pt x="248" y="68"/>
                  </a:lnTo>
                  <a:lnTo>
                    <a:pt x="224" y="44"/>
                  </a:lnTo>
                  <a:lnTo>
                    <a:pt x="192" y="24"/>
                  </a:lnTo>
                  <a:lnTo>
                    <a:pt x="156" y="12"/>
                  </a:lnTo>
                  <a:lnTo>
                    <a:pt x="128" y="8"/>
                  </a:lnTo>
                  <a:lnTo>
                    <a:pt x="164" y="0"/>
                  </a:lnTo>
                  <a:lnTo>
                    <a:pt x="212" y="8"/>
                  </a:lnTo>
                  <a:lnTo>
                    <a:pt x="260" y="20"/>
                  </a:lnTo>
                  <a:lnTo>
                    <a:pt x="284" y="32"/>
                  </a:lnTo>
                  <a:lnTo>
                    <a:pt x="300" y="48"/>
                  </a:lnTo>
                  <a:lnTo>
                    <a:pt x="312" y="60"/>
                  </a:lnTo>
                  <a:lnTo>
                    <a:pt x="320" y="72"/>
                  </a:lnTo>
                  <a:lnTo>
                    <a:pt x="320" y="96"/>
                  </a:lnTo>
                  <a:lnTo>
                    <a:pt x="312" y="116"/>
                  </a:lnTo>
                  <a:lnTo>
                    <a:pt x="296" y="132"/>
                  </a:lnTo>
                  <a:lnTo>
                    <a:pt x="272" y="152"/>
                  </a:lnTo>
                  <a:lnTo>
                    <a:pt x="240" y="168"/>
                  </a:lnTo>
                  <a:lnTo>
                    <a:pt x="228" y="176"/>
                  </a:lnTo>
                  <a:lnTo>
                    <a:pt x="180" y="192"/>
                  </a:lnTo>
                  <a:lnTo>
                    <a:pt x="100" y="212"/>
                  </a:lnTo>
                  <a:lnTo>
                    <a:pt x="0" y="224"/>
                  </a:lnTo>
                  <a:lnTo>
                    <a:pt x="4" y="2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4288" y="296"/>
              <a:ext cx="528" cy="260"/>
            </a:xfrm>
            <a:custGeom>
              <a:avLst/>
              <a:gdLst/>
              <a:ahLst/>
              <a:cxnLst>
                <a:cxn ang="0">
                  <a:pos x="36" y="224"/>
                </a:cxn>
                <a:cxn ang="0">
                  <a:pos x="56" y="212"/>
                </a:cxn>
                <a:cxn ang="0">
                  <a:pos x="156" y="204"/>
                </a:cxn>
                <a:cxn ang="0">
                  <a:pos x="236" y="188"/>
                </a:cxn>
                <a:cxn ang="0">
                  <a:pos x="284" y="168"/>
                </a:cxn>
                <a:cxn ang="0">
                  <a:pos x="304" y="156"/>
                </a:cxn>
                <a:cxn ang="0">
                  <a:pos x="332" y="140"/>
                </a:cxn>
                <a:cxn ang="0">
                  <a:pos x="356" y="120"/>
                </a:cxn>
                <a:cxn ang="0">
                  <a:pos x="376" y="104"/>
                </a:cxn>
                <a:cxn ang="0">
                  <a:pos x="380" y="84"/>
                </a:cxn>
                <a:cxn ang="0">
                  <a:pos x="376" y="60"/>
                </a:cxn>
                <a:cxn ang="0">
                  <a:pos x="368" y="48"/>
                </a:cxn>
                <a:cxn ang="0">
                  <a:pos x="356" y="32"/>
                </a:cxn>
                <a:cxn ang="0">
                  <a:pos x="340" y="12"/>
                </a:cxn>
                <a:cxn ang="0">
                  <a:pos x="308" y="0"/>
                </a:cxn>
                <a:cxn ang="0">
                  <a:pos x="352" y="0"/>
                </a:cxn>
                <a:cxn ang="0">
                  <a:pos x="388" y="8"/>
                </a:cxn>
                <a:cxn ang="0">
                  <a:pos x="436" y="12"/>
                </a:cxn>
                <a:cxn ang="0">
                  <a:pos x="472" y="24"/>
                </a:cxn>
                <a:cxn ang="0">
                  <a:pos x="504" y="44"/>
                </a:cxn>
                <a:cxn ang="0">
                  <a:pos x="520" y="56"/>
                </a:cxn>
                <a:cxn ang="0">
                  <a:pos x="528" y="72"/>
                </a:cxn>
                <a:cxn ang="0">
                  <a:pos x="520" y="96"/>
                </a:cxn>
                <a:cxn ang="0">
                  <a:pos x="508" y="116"/>
                </a:cxn>
                <a:cxn ang="0">
                  <a:pos x="492" y="132"/>
                </a:cxn>
                <a:cxn ang="0">
                  <a:pos x="460" y="152"/>
                </a:cxn>
                <a:cxn ang="0">
                  <a:pos x="416" y="168"/>
                </a:cxn>
                <a:cxn ang="0">
                  <a:pos x="316" y="200"/>
                </a:cxn>
                <a:cxn ang="0">
                  <a:pos x="188" y="228"/>
                </a:cxn>
                <a:cxn ang="0">
                  <a:pos x="132" y="240"/>
                </a:cxn>
                <a:cxn ang="0">
                  <a:pos x="132" y="236"/>
                </a:cxn>
                <a:cxn ang="0">
                  <a:pos x="108" y="240"/>
                </a:cxn>
                <a:cxn ang="0">
                  <a:pos x="56" y="248"/>
                </a:cxn>
                <a:cxn ang="0">
                  <a:pos x="20" y="252"/>
                </a:cxn>
                <a:cxn ang="0">
                  <a:pos x="0" y="260"/>
                </a:cxn>
                <a:cxn ang="0">
                  <a:pos x="12" y="248"/>
                </a:cxn>
                <a:cxn ang="0">
                  <a:pos x="24" y="236"/>
                </a:cxn>
                <a:cxn ang="0">
                  <a:pos x="36" y="224"/>
                </a:cxn>
              </a:cxnLst>
              <a:rect l="0" t="0" r="0" b="0"/>
              <a:pathLst>
                <a:path w="528" h="260">
                  <a:moveTo>
                    <a:pt x="36" y="224"/>
                  </a:moveTo>
                  <a:lnTo>
                    <a:pt x="56" y="212"/>
                  </a:lnTo>
                  <a:lnTo>
                    <a:pt x="156" y="204"/>
                  </a:lnTo>
                  <a:lnTo>
                    <a:pt x="236" y="188"/>
                  </a:lnTo>
                  <a:lnTo>
                    <a:pt x="284" y="168"/>
                  </a:lnTo>
                  <a:lnTo>
                    <a:pt x="304" y="156"/>
                  </a:lnTo>
                  <a:lnTo>
                    <a:pt x="332" y="140"/>
                  </a:lnTo>
                  <a:lnTo>
                    <a:pt x="356" y="120"/>
                  </a:lnTo>
                  <a:lnTo>
                    <a:pt x="376" y="104"/>
                  </a:lnTo>
                  <a:lnTo>
                    <a:pt x="380" y="84"/>
                  </a:lnTo>
                  <a:lnTo>
                    <a:pt x="376" y="60"/>
                  </a:lnTo>
                  <a:lnTo>
                    <a:pt x="368" y="48"/>
                  </a:lnTo>
                  <a:lnTo>
                    <a:pt x="356" y="32"/>
                  </a:lnTo>
                  <a:lnTo>
                    <a:pt x="340" y="12"/>
                  </a:lnTo>
                  <a:lnTo>
                    <a:pt x="308" y="0"/>
                  </a:lnTo>
                  <a:lnTo>
                    <a:pt x="352" y="0"/>
                  </a:lnTo>
                  <a:lnTo>
                    <a:pt x="388" y="8"/>
                  </a:lnTo>
                  <a:lnTo>
                    <a:pt x="436" y="12"/>
                  </a:lnTo>
                  <a:lnTo>
                    <a:pt x="472" y="24"/>
                  </a:lnTo>
                  <a:lnTo>
                    <a:pt x="504" y="44"/>
                  </a:lnTo>
                  <a:lnTo>
                    <a:pt x="520" y="56"/>
                  </a:lnTo>
                  <a:lnTo>
                    <a:pt x="528" y="72"/>
                  </a:lnTo>
                  <a:lnTo>
                    <a:pt x="520" y="96"/>
                  </a:lnTo>
                  <a:lnTo>
                    <a:pt x="508" y="116"/>
                  </a:lnTo>
                  <a:lnTo>
                    <a:pt x="492" y="132"/>
                  </a:lnTo>
                  <a:lnTo>
                    <a:pt x="460" y="152"/>
                  </a:lnTo>
                  <a:lnTo>
                    <a:pt x="416" y="168"/>
                  </a:lnTo>
                  <a:lnTo>
                    <a:pt x="316" y="200"/>
                  </a:lnTo>
                  <a:lnTo>
                    <a:pt x="188" y="228"/>
                  </a:lnTo>
                  <a:lnTo>
                    <a:pt x="132" y="240"/>
                  </a:lnTo>
                  <a:lnTo>
                    <a:pt x="132" y="236"/>
                  </a:lnTo>
                  <a:lnTo>
                    <a:pt x="108" y="240"/>
                  </a:lnTo>
                  <a:lnTo>
                    <a:pt x="56" y="248"/>
                  </a:lnTo>
                  <a:lnTo>
                    <a:pt x="20" y="252"/>
                  </a:lnTo>
                  <a:lnTo>
                    <a:pt x="0" y="260"/>
                  </a:lnTo>
                  <a:lnTo>
                    <a:pt x="12" y="248"/>
                  </a:lnTo>
                  <a:lnTo>
                    <a:pt x="24" y="236"/>
                  </a:lnTo>
                  <a:lnTo>
                    <a:pt x="36" y="2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4288" y="544"/>
              <a:ext cx="104" cy="56"/>
            </a:xfrm>
            <a:custGeom>
              <a:avLst/>
              <a:gdLst/>
              <a:ahLst/>
              <a:cxnLst>
                <a:cxn ang="0">
                  <a:pos x="0" y="32"/>
                </a:cxn>
                <a:cxn ang="0">
                  <a:pos x="0" y="20"/>
                </a:cxn>
                <a:cxn ang="0">
                  <a:pos x="12" y="12"/>
                </a:cxn>
                <a:cxn ang="0">
                  <a:pos x="56" y="4"/>
                </a:cxn>
                <a:cxn ang="0">
                  <a:pos x="104" y="0"/>
                </a:cxn>
                <a:cxn ang="0">
                  <a:pos x="60" y="20"/>
                </a:cxn>
                <a:cxn ang="0">
                  <a:pos x="36" y="36"/>
                </a:cxn>
                <a:cxn ang="0">
                  <a:pos x="12" y="56"/>
                </a:cxn>
                <a:cxn ang="0">
                  <a:pos x="8" y="44"/>
                </a:cxn>
                <a:cxn ang="0">
                  <a:pos x="0" y="32"/>
                </a:cxn>
              </a:cxnLst>
              <a:rect l="0" t="0" r="0" b="0"/>
              <a:pathLst>
                <a:path w="104" h="56">
                  <a:moveTo>
                    <a:pt x="0" y="32"/>
                  </a:moveTo>
                  <a:lnTo>
                    <a:pt x="0" y="20"/>
                  </a:lnTo>
                  <a:lnTo>
                    <a:pt x="12" y="12"/>
                  </a:lnTo>
                  <a:lnTo>
                    <a:pt x="56" y="4"/>
                  </a:lnTo>
                  <a:lnTo>
                    <a:pt x="104" y="0"/>
                  </a:lnTo>
                  <a:lnTo>
                    <a:pt x="60" y="20"/>
                  </a:lnTo>
                  <a:lnTo>
                    <a:pt x="36" y="36"/>
                  </a:lnTo>
                  <a:lnTo>
                    <a:pt x="12" y="56"/>
                  </a:lnTo>
                  <a:lnTo>
                    <a:pt x="8" y="44"/>
                  </a:lnTo>
                  <a:lnTo>
                    <a:pt x="0" y="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4300" y="276"/>
              <a:ext cx="580" cy="360"/>
            </a:xfrm>
            <a:custGeom>
              <a:avLst/>
              <a:gdLst/>
              <a:ahLst/>
              <a:cxnLst>
                <a:cxn ang="0">
                  <a:pos x="20" y="340"/>
                </a:cxn>
                <a:cxn ang="0">
                  <a:pos x="0" y="328"/>
                </a:cxn>
                <a:cxn ang="0">
                  <a:pos x="12" y="316"/>
                </a:cxn>
                <a:cxn ang="0">
                  <a:pos x="44" y="292"/>
                </a:cxn>
                <a:cxn ang="0">
                  <a:pos x="96" y="272"/>
                </a:cxn>
                <a:cxn ang="0">
                  <a:pos x="176" y="256"/>
                </a:cxn>
                <a:cxn ang="0">
                  <a:pos x="308" y="224"/>
                </a:cxn>
                <a:cxn ang="0">
                  <a:pos x="404" y="196"/>
                </a:cxn>
                <a:cxn ang="0">
                  <a:pos x="448" y="176"/>
                </a:cxn>
                <a:cxn ang="0">
                  <a:pos x="480" y="152"/>
                </a:cxn>
                <a:cxn ang="0">
                  <a:pos x="504" y="136"/>
                </a:cxn>
                <a:cxn ang="0">
                  <a:pos x="516" y="116"/>
                </a:cxn>
                <a:cxn ang="0">
                  <a:pos x="520" y="92"/>
                </a:cxn>
                <a:cxn ang="0">
                  <a:pos x="508" y="76"/>
                </a:cxn>
                <a:cxn ang="0">
                  <a:pos x="492" y="56"/>
                </a:cxn>
                <a:cxn ang="0">
                  <a:pos x="460" y="44"/>
                </a:cxn>
                <a:cxn ang="0">
                  <a:pos x="424" y="32"/>
                </a:cxn>
                <a:cxn ang="0">
                  <a:pos x="376" y="20"/>
                </a:cxn>
                <a:cxn ang="0">
                  <a:pos x="332" y="16"/>
                </a:cxn>
                <a:cxn ang="0">
                  <a:pos x="292" y="20"/>
                </a:cxn>
                <a:cxn ang="0">
                  <a:pos x="224" y="8"/>
                </a:cxn>
                <a:cxn ang="0">
                  <a:pos x="284" y="0"/>
                </a:cxn>
                <a:cxn ang="0">
                  <a:pos x="376" y="0"/>
                </a:cxn>
                <a:cxn ang="0">
                  <a:pos x="424" y="8"/>
                </a:cxn>
                <a:cxn ang="0">
                  <a:pos x="472" y="20"/>
                </a:cxn>
                <a:cxn ang="0">
                  <a:pos x="520" y="40"/>
                </a:cxn>
                <a:cxn ang="0">
                  <a:pos x="556" y="56"/>
                </a:cxn>
                <a:cxn ang="0">
                  <a:pos x="568" y="80"/>
                </a:cxn>
                <a:cxn ang="0">
                  <a:pos x="580" y="100"/>
                </a:cxn>
                <a:cxn ang="0">
                  <a:pos x="580" y="124"/>
                </a:cxn>
                <a:cxn ang="0">
                  <a:pos x="568" y="152"/>
                </a:cxn>
                <a:cxn ang="0">
                  <a:pos x="552" y="176"/>
                </a:cxn>
                <a:cxn ang="0">
                  <a:pos x="508" y="196"/>
                </a:cxn>
                <a:cxn ang="0">
                  <a:pos x="448" y="212"/>
                </a:cxn>
                <a:cxn ang="0">
                  <a:pos x="368" y="236"/>
                </a:cxn>
                <a:cxn ang="0">
                  <a:pos x="292" y="248"/>
                </a:cxn>
                <a:cxn ang="0">
                  <a:pos x="220" y="256"/>
                </a:cxn>
                <a:cxn ang="0">
                  <a:pos x="152" y="268"/>
                </a:cxn>
                <a:cxn ang="0">
                  <a:pos x="96" y="288"/>
                </a:cxn>
                <a:cxn ang="0">
                  <a:pos x="80" y="300"/>
                </a:cxn>
                <a:cxn ang="0">
                  <a:pos x="60" y="316"/>
                </a:cxn>
                <a:cxn ang="0">
                  <a:pos x="56" y="336"/>
                </a:cxn>
                <a:cxn ang="0">
                  <a:pos x="56" y="360"/>
                </a:cxn>
                <a:cxn ang="0">
                  <a:pos x="20" y="340"/>
                </a:cxn>
              </a:cxnLst>
              <a:rect l="0" t="0" r="0" b="0"/>
              <a:pathLst>
                <a:path w="580" h="360">
                  <a:moveTo>
                    <a:pt x="20" y="340"/>
                  </a:moveTo>
                  <a:lnTo>
                    <a:pt x="0" y="328"/>
                  </a:lnTo>
                  <a:lnTo>
                    <a:pt x="12" y="316"/>
                  </a:lnTo>
                  <a:lnTo>
                    <a:pt x="44" y="292"/>
                  </a:lnTo>
                  <a:lnTo>
                    <a:pt x="96" y="272"/>
                  </a:lnTo>
                  <a:lnTo>
                    <a:pt x="176" y="256"/>
                  </a:lnTo>
                  <a:lnTo>
                    <a:pt x="308" y="224"/>
                  </a:lnTo>
                  <a:lnTo>
                    <a:pt x="404" y="196"/>
                  </a:lnTo>
                  <a:lnTo>
                    <a:pt x="448" y="176"/>
                  </a:lnTo>
                  <a:lnTo>
                    <a:pt x="480" y="152"/>
                  </a:lnTo>
                  <a:lnTo>
                    <a:pt x="504" y="136"/>
                  </a:lnTo>
                  <a:lnTo>
                    <a:pt x="516" y="116"/>
                  </a:lnTo>
                  <a:lnTo>
                    <a:pt x="520" y="92"/>
                  </a:lnTo>
                  <a:lnTo>
                    <a:pt x="508" y="76"/>
                  </a:lnTo>
                  <a:lnTo>
                    <a:pt x="492" y="56"/>
                  </a:lnTo>
                  <a:lnTo>
                    <a:pt x="460" y="44"/>
                  </a:lnTo>
                  <a:lnTo>
                    <a:pt x="424" y="32"/>
                  </a:lnTo>
                  <a:lnTo>
                    <a:pt x="376" y="20"/>
                  </a:lnTo>
                  <a:lnTo>
                    <a:pt x="332" y="16"/>
                  </a:lnTo>
                  <a:lnTo>
                    <a:pt x="292" y="20"/>
                  </a:lnTo>
                  <a:lnTo>
                    <a:pt x="224" y="8"/>
                  </a:lnTo>
                  <a:lnTo>
                    <a:pt x="284" y="0"/>
                  </a:lnTo>
                  <a:lnTo>
                    <a:pt x="376" y="0"/>
                  </a:lnTo>
                  <a:lnTo>
                    <a:pt x="424" y="8"/>
                  </a:lnTo>
                  <a:lnTo>
                    <a:pt x="472" y="20"/>
                  </a:lnTo>
                  <a:lnTo>
                    <a:pt x="520" y="40"/>
                  </a:lnTo>
                  <a:lnTo>
                    <a:pt x="556" y="56"/>
                  </a:lnTo>
                  <a:lnTo>
                    <a:pt x="568" y="80"/>
                  </a:lnTo>
                  <a:lnTo>
                    <a:pt x="580" y="100"/>
                  </a:lnTo>
                  <a:lnTo>
                    <a:pt x="580" y="124"/>
                  </a:lnTo>
                  <a:lnTo>
                    <a:pt x="568" y="152"/>
                  </a:lnTo>
                  <a:lnTo>
                    <a:pt x="552" y="176"/>
                  </a:lnTo>
                  <a:lnTo>
                    <a:pt x="508" y="196"/>
                  </a:lnTo>
                  <a:lnTo>
                    <a:pt x="448" y="212"/>
                  </a:lnTo>
                  <a:lnTo>
                    <a:pt x="368" y="236"/>
                  </a:lnTo>
                  <a:lnTo>
                    <a:pt x="292" y="248"/>
                  </a:lnTo>
                  <a:lnTo>
                    <a:pt x="220" y="256"/>
                  </a:lnTo>
                  <a:lnTo>
                    <a:pt x="152" y="268"/>
                  </a:lnTo>
                  <a:lnTo>
                    <a:pt x="96" y="288"/>
                  </a:lnTo>
                  <a:lnTo>
                    <a:pt x="80" y="300"/>
                  </a:lnTo>
                  <a:lnTo>
                    <a:pt x="60" y="316"/>
                  </a:lnTo>
                  <a:lnTo>
                    <a:pt x="56" y="336"/>
                  </a:lnTo>
                  <a:lnTo>
                    <a:pt x="56" y="360"/>
                  </a:lnTo>
                  <a:lnTo>
                    <a:pt x="20" y="3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4360" y="292"/>
              <a:ext cx="612" cy="360"/>
            </a:xfrm>
            <a:custGeom>
              <a:avLst/>
              <a:gdLst/>
              <a:ahLst/>
              <a:cxnLst>
                <a:cxn ang="0">
                  <a:pos x="0" y="344"/>
                </a:cxn>
                <a:cxn ang="0">
                  <a:pos x="0" y="320"/>
                </a:cxn>
                <a:cxn ang="0">
                  <a:pos x="8" y="300"/>
                </a:cxn>
                <a:cxn ang="0">
                  <a:pos x="20" y="288"/>
                </a:cxn>
                <a:cxn ang="0">
                  <a:pos x="44" y="276"/>
                </a:cxn>
                <a:cxn ang="0">
                  <a:pos x="92" y="256"/>
                </a:cxn>
                <a:cxn ang="0">
                  <a:pos x="160" y="244"/>
                </a:cxn>
                <a:cxn ang="0">
                  <a:pos x="232" y="240"/>
                </a:cxn>
                <a:cxn ang="0">
                  <a:pos x="308" y="220"/>
                </a:cxn>
                <a:cxn ang="0">
                  <a:pos x="396" y="204"/>
                </a:cxn>
                <a:cxn ang="0">
                  <a:pos x="448" y="184"/>
                </a:cxn>
                <a:cxn ang="0">
                  <a:pos x="492" y="160"/>
                </a:cxn>
                <a:cxn ang="0">
                  <a:pos x="516" y="136"/>
                </a:cxn>
                <a:cxn ang="0">
                  <a:pos x="528" y="112"/>
                </a:cxn>
                <a:cxn ang="0">
                  <a:pos x="528" y="84"/>
                </a:cxn>
                <a:cxn ang="0">
                  <a:pos x="516" y="60"/>
                </a:cxn>
                <a:cxn ang="0">
                  <a:pos x="496" y="40"/>
                </a:cxn>
                <a:cxn ang="0">
                  <a:pos x="460" y="16"/>
                </a:cxn>
                <a:cxn ang="0">
                  <a:pos x="412" y="0"/>
                </a:cxn>
                <a:cxn ang="0">
                  <a:pos x="484" y="4"/>
                </a:cxn>
                <a:cxn ang="0">
                  <a:pos x="528" y="12"/>
                </a:cxn>
                <a:cxn ang="0">
                  <a:pos x="564" y="28"/>
                </a:cxn>
                <a:cxn ang="0">
                  <a:pos x="600" y="48"/>
                </a:cxn>
                <a:cxn ang="0">
                  <a:pos x="612" y="60"/>
                </a:cxn>
                <a:cxn ang="0">
                  <a:pos x="612" y="72"/>
                </a:cxn>
                <a:cxn ang="0">
                  <a:pos x="612" y="84"/>
                </a:cxn>
                <a:cxn ang="0">
                  <a:pos x="604" y="100"/>
                </a:cxn>
                <a:cxn ang="0">
                  <a:pos x="580" y="124"/>
                </a:cxn>
                <a:cxn ang="0">
                  <a:pos x="544" y="148"/>
                </a:cxn>
                <a:cxn ang="0">
                  <a:pos x="508" y="168"/>
                </a:cxn>
                <a:cxn ang="0">
                  <a:pos x="460" y="184"/>
                </a:cxn>
                <a:cxn ang="0">
                  <a:pos x="352" y="220"/>
                </a:cxn>
                <a:cxn ang="0">
                  <a:pos x="212" y="252"/>
                </a:cxn>
                <a:cxn ang="0">
                  <a:pos x="124" y="272"/>
                </a:cxn>
                <a:cxn ang="0">
                  <a:pos x="68" y="288"/>
                </a:cxn>
                <a:cxn ang="0">
                  <a:pos x="44" y="308"/>
                </a:cxn>
                <a:cxn ang="0">
                  <a:pos x="36" y="312"/>
                </a:cxn>
                <a:cxn ang="0">
                  <a:pos x="32" y="320"/>
                </a:cxn>
                <a:cxn ang="0">
                  <a:pos x="32" y="332"/>
                </a:cxn>
                <a:cxn ang="0">
                  <a:pos x="36" y="348"/>
                </a:cxn>
                <a:cxn ang="0">
                  <a:pos x="48" y="360"/>
                </a:cxn>
                <a:cxn ang="0">
                  <a:pos x="0" y="344"/>
                </a:cxn>
              </a:cxnLst>
              <a:rect l="0" t="0" r="0" b="0"/>
              <a:pathLst>
                <a:path w="612" h="360">
                  <a:moveTo>
                    <a:pt x="0" y="344"/>
                  </a:moveTo>
                  <a:lnTo>
                    <a:pt x="0" y="320"/>
                  </a:lnTo>
                  <a:lnTo>
                    <a:pt x="8" y="300"/>
                  </a:lnTo>
                  <a:lnTo>
                    <a:pt x="20" y="288"/>
                  </a:lnTo>
                  <a:lnTo>
                    <a:pt x="44" y="276"/>
                  </a:lnTo>
                  <a:lnTo>
                    <a:pt x="92" y="256"/>
                  </a:lnTo>
                  <a:lnTo>
                    <a:pt x="160" y="244"/>
                  </a:lnTo>
                  <a:lnTo>
                    <a:pt x="232" y="240"/>
                  </a:lnTo>
                  <a:lnTo>
                    <a:pt x="308" y="220"/>
                  </a:lnTo>
                  <a:lnTo>
                    <a:pt x="396" y="204"/>
                  </a:lnTo>
                  <a:lnTo>
                    <a:pt x="448" y="184"/>
                  </a:lnTo>
                  <a:lnTo>
                    <a:pt x="492" y="160"/>
                  </a:lnTo>
                  <a:lnTo>
                    <a:pt x="516" y="136"/>
                  </a:lnTo>
                  <a:lnTo>
                    <a:pt x="528" y="112"/>
                  </a:lnTo>
                  <a:lnTo>
                    <a:pt x="528" y="84"/>
                  </a:lnTo>
                  <a:lnTo>
                    <a:pt x="516" y="60"/>
                  </a:lnTo>
                  <a:lnTo>
                    <a:pt x="496" y="40"/>
                  </a:lnTo>
                  <a:lnTo>
                    <a:pt x="460" y="16"/>
                  </a:lnTo>
                  <a:lnTo>
                    <a:pt x="412" y="0"/>
                  </a:lnTo>
                  <a:lnTo>
                    <a:pt x="484" y="4"/>
                  </a:lnTo>
                  <a:lnTo>
                    <a:pt x="528" y="12"/>
                  </a:lnTo>
                  <a:lnTo>
                    <a:pt x="564" y="28"/>
                  </a:lnTo>
                  <a:lnTo>
                    <a:pt x="600" y="48"/>
                  </a:lnTo>
                  <a:lnTo>
                    <a:pt x="612" y="60"/>
                  </a:lnTo>
                  <a:lnTo>
                    <a:pt x="612" y="72"/>
                  </a:lnTo>
                  <a:lnTo>
                    <a:pt x="612" y="84"/>
                  </a:lnTo>
                  <a:lnTo>
                    <a:pt x="604" y="100"/>
                  </a:lnTo>
                  <a:lnTo>
                    <a:pt x="580" y="124"/>
                  </a:lnTo>
                  <a:lnTo>
                    <a:pt x="544" y="148"/>
                  </a:lnTo>
                  <a:lnTo>
                    <a:pt x="508" y="168"/>
                  </a:lnTo>
                  <a:lnTo>
                    <a:pt x="460" y="184"/>
                  </a:lnTo>
                  <a:lnTo>
                    <a:pt x="352" y="220"/>
                  </a:lnTo>
                  <a:lnTo>
                    <a:pt x="212" y="252"/>
                  </a:lnTo>
                  <a:lnTo>
                    <a:pt x="124" y="272"/>
                  </a:lnTo>
                  <a:lnTo>
                    <a:pt x="68" y="288"/>
                  </a:lnTo>
                  <a:lnTo>
                    <a:pt x="44" y="308"/>
                  </a:lnTo>
                  <a:lnTo>
                    <a:pt x="36" y="312"/>
                  </a:lnTo>
                  <a:lnTo>
                    <a:pt x="32" y="320"/>
                  </a:lnTo>
                  <a:lnTo>
                    <a:pt x="32" y="332"/>
                  </a:lnTo>
                  <a:lnTo>
                    <a:pt x="36" y="348"/>
                  </a:lnTo>
                  <a:lnTo>
                    <a:pt x="48" y="360"/>
                  </a:lnTo>
                  <a:lnTo>
                    <a:pt x="0" y="3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4392" y="296"/>
              <a:ext cx="640" cy="388"/>
            </a:xfrm>
            <a:custGeom>
              <a:avLst/>
              <a:gdLst/>
              <a:ahLst/>
              <a:cxnLst>
                <a:cxn ang="0">
                  <a:pos x="28" y="364"/>
                </a:cxn>
                <a:cxn ang="0">
                  <a:pos x="16" y="352"/>
                </a:cxn>
                <a:cxn ang="0">
                  <a:pos x="4" y="340"/>
                </a:cxn>
                <a:cxn ang="0">
                  <a:pos x="0" y="328"/>
                </a:cxn>
                <a:cxn ang="0">
                  <a:pos x="4" y="308"/>
                </a:cxn>
                <a:cxn ang="0">
                  <a:pos x="12" y="304"/>
                </a:cxn>
                <a:cxn ang="0">
                  <a:pos x="40" y="292"/>
                </a:cxn>
                <a:cxn ang="0">
                  <a:pos x="92" y="272"/>
                </a:cxn>
                <a:cxn ang="0">
                  <a:pos x="180" y="252"/>
                </a:cxn>
                <a:cxn ang="0">
                  <a:pos x="320" y="216"/>
                </a:cxn>
                <a:cxn ang="0">
                  <a:pos x="428" y="188"/>
                </a:cxn>
                <a:cxn ang="0">
                  <a:pos x="476" y="168"/>
                </a:cxn>
                <a:cxn ang="0">
                  <a:pos x="520" y="144"/>
                </a:cxn>
                <a:cxn ang="0">
                  <a:pos x="556" y="120"/>
                </a:cxn>
                <a:cxn ang="0">
                  <a:pos x="572" y="96"/>
                </a:cxn>
                <a:cxn ang="0">
                  <a:pos x="584" y="84"/>
                </a:cxn>
                <a:cxn ang="0">
                  <a:pos x="584" y="68"/>
                </a:cxn>
                <a:cxn ang="0">
                  <a:pos x="580" y="56"/>
                </a:cxn>
                <a:cxn ang="0">
                  <a:pos x="572" y="44"/>
                </a:cxn>
                <a:cxn ang="0">
                  <a:pos x="532" y="20"/>
                </a:cxn>
                <a:cxn ang="0">
                  <a:pos x="520" y="12"/>
                </a:cxn>
                <a:cxn ang="0">
                  <a:pos x="476" y="0"/>
                </a:cxn>
                <a:cxn ang="0">
                  <a:pos x="524" y="8"/>
                </a:cxn>
                <a:cxn ang="0">
                  <a:pos x="572" y="24"/>
                </a:cxn>
                <a:cxn ang="0">
                  <a:pos x="612" y="56"/>
                </a:cxn>
                <a:cxn ang="0">
                  <a:pos x="628" y="72"/>
                </a:cxn>
                <a:cxn ang="0">
                  <a:pos x="640" y="92"/>
                </a:cxn>
                <a:cxn ang="0">
                  <a:pos x="640" y="96"/>
                </a:cxn>
                <a:cxn ang="0">
                  <a:pos x="636" y="116"/>
                </a:cxn>
                <a:cxn ang="0">
                  <a:pos x="616" y="132"/>
                </a:cxn>
                <a:cxn ang="0">
                  <a:pos x="572" y="156"/>
                </a:cxn>
                <a:cxn ang="0">
                  <a:pos x="532" y="176"/>
                </a:cxn>
                <a:cxn ang="0">
                  <a:pos x="488" y="188"/>
                </a:cxn>
                <a:cxn ang="0">
                  <a:pos x="448" y="200"/>
                </a:cxn>
                <a:cxn ang="0">
                  <a:pos x="416" y="204"/>
                </a:cxn>
                <a:cxn ang="0">
                  <a:pos x="352" y="228"/>
                </a:cxn>
                <a:cxn ang="0">
                  <a:pos x="276" y="248"/>
                </a:cxn>
                <a:cxn ang="0">
                  <a:pos x="216" y="260"/>
                </a:cxn>
                <a:cxn ang="0">
                  <a:pos x="188" y="272"/>
                </a:cxn>
                <a:cxn ang="0">
                  <a:pos x="140" y="292"/>
                </a:cxn>
                <a:cxn ang="0">
                  <a:pos x="128" y="304"/>
                </a:cxn>
                <a:cxn ang="0">
                  <a:pos x="120" y="320"/>
                </a:cxn>
                <a:cxn ang="0">
                  <a:pos x="116" y="340"/>
                </a:cxn>
                <a:cxn ang="0">
                  <a:pos x="116" y="356"/>
                </a:cxn>
                <a:cxn ang="0">
                  <a:pos x="128" y="388"/>
                </a:cxn>
                <a:cxn ang="0">
                  <a:pos x="28" y="364"/>
                </a:cxn>
              </a:cxnLst>
              <a:rect l="0" t="0" r="0" b="0"/>
              <a:pathLst>
                <a:path w="640" h="388">
                  <a:moveTo>
                    <a:pt x="28" y="364"/>
                  </a:moveTo>
                  <a:lnTo>
                    <a:pt x="16" y="352"/>
                  </a:lnTo>
                  <a:lnTo>
                    <a:pt x="4" y="340"/>
                  </a:lnTo>
                  <a:lnTo>
                    <a:pt x="0" y="328"/>
                  </a:lnTo>
                  <a:lnTo>
                    <a:pt x="4" y="308"/>
                  </a:lnTo>
                  <a:lnTo>
                    <a:pt x="12" y="304"/>
                  </a:lnTo>
                  <a:lnTo>
                    <a:pt x="40" y="292"/>
                  </a:lnTo>
                  <a:lnTo>
                    <a:pt x="92" y="272"/>
                  </a:lnTo>
                  <a:lnTo>
                    <a:pt x="180" y="252"/>
                  </a:lnTo>
                  <a:lnTo>
                    <a:pt x="320" y="216"/>
                  </a:lnTo>
                  <a:lnTo>
                    <a:pt x="428" y="188"/>
                  </a:lnTo>
                  <a:lnTo>
                    <a:pt x="476" y="168"/>
                  </a:lnTo>
                  <a:lnTo>
                    <a:pt x="520" y="144"/>
                  </a:lnTo>
                  <a:lnTo>
                    <a:pt x="556" y="120"/>
                  </a:lnTo>
                  <a:lnTo>
                    <a:pt x="572" y="96"/>
                  </a:lnTo>
                  <a:lnTo>
                    <a:pt x="584" y="84"/>
                  </a:lnTo>
                  <a:lnTo>
                    <a:pt x="584" y="68"/>
                  </a:lnTo>
                  <a:lnTo>
                    <a:pt x="580" y="56"/>
                  </a:lnTo>
                  <a:lnTo>
                    <a:pt x="572" y="44"/>
                  </a:lnTo>
                  <a:lnTo>
                    <a:pt x="532" y="20"/>
                  </a:lnTo>
                  <a:lnTo>
                    <a:pt x="520" y="12"/>
                  </a:lnTo>
                  <a:lnTo>
                    <a:pt x="476" y="0"/>
                  </a:lnTo>
                  <a:lnTo>
                    <a:pt x="524" y="8"/>
                  </a:lnTo>
                  <a:lnTo>
                    <a:pt x="572" y="24"/>
                  </a:lnTo>
                  <a:lnTo>
                    <a:pt x="612" y="56"/>
                  </a:lnTo>
                  <a:lnTo>
                    <a:pt x="628" y="72"/>
                  </a:lnTo>
                  <a:lnTo>
                    <a:pt x="640" y="92"/>
                  </a:lnTo>
                  <a:lnTo>
                    <a:pt x="640" y="96"/>
                  </a:lnTo>
                  <a:lnTo>
                    <a:pt x="636" y="116"/>
                  </a:lnTo>
                  <a:lnTo>
                    <a:pt x="616" y="132"/>
                  </a:lnTo>
                  <a:lnTo>
                    <a:pt x="572" y="156"/>
                  </a:lnTo>
                  <a:lnTo>
                    <a:pt x="532" y="176"/>
                  </a:lnTo>
                  <a:lnTo>
                    <a:pt x="488" y="188"/>
                  </a:lnTo>
                  <a:lnTo>
                    <a:pt x="448" y="200"/>
                  </a:lnTo>
                  <a:lnTo>
                    <a:pt x="416" y="204"/>
                  </a:lnTo>
                  <a:lnTo>
                    <a:pt x="352" y="228"/>
                  </a:lnTo>
                  <a:lnTo>
                    <a:pt x="276" y="248"/>
                  </a:lnTo>
                  <a:lnTo>
                    <a:pt x="216" y="260"/>
                  </a:lnTo>
                  <a:lnTo>
                    <a:pt x="188" y="272"/>
                  </a:lnTo>
                  <a:lnTo>
                    <a:pt x="140" y="292"/>
                  </a:lnTo>
                  <a:lnTo>
                    <a:pt x="128" y="304"/>
                  </a:lnTo>
                  <a:lnTo>
                    <a:pt x="120" y="320"/>
                  </a:lnTo>
                  <a:lnTo>
                    <a:pt x="116" y="340"/>
                  </a:lnTo>
                  <a:lnTo>
                    <a:pt x="116" y="356"/>
                  </a:lnTo>
                  <a:lnTo>
                    <a:pt x="128" y="388"/>
                  </a:lnTo>
                  <a:lnTo>
                    <a:pt x="28" y="3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4512" y="548"/>
              <a:ext cx="140" cy="148"/>
            </a:xfrm>
            <a:custGeom>
              <a:avLst/>
              <a:gdLst/>
              <a:ahLst/>
              <a:cxnLst>
                <a:cxn ang="0">
                  <a:pos x="12" y="136"/>
                </a:cxn>
                <a:cxn ang="0">
                  <a:pos x="0" y="112"/>
                </a:cxn>
                <a:cxn ang="0">
                  <a:pos x="0" y="92"/>
                </a:cxn>
                <a:cxn ang="0">
                  <a:pos x="0" y="68"/>
                </a:cxn>
                <a:cxn ang="0">
                  <a:pos x="12" y="56"/>
                </a:cxn>
                <a:cxn ang="0">
                  <a:pos x="24" y="44"/>
                </a:cxn>
                <a:cxn ang="0">
                  <a:pos x="68" y="28"/>
                </a:cxn>
                <a:cxn ang="0">
                  <a:pos x="92" y="16"/>
                </a:cxn>
                <a:cxn ang="0">
                  <a:pos x="140" y="0"/>
                </a:cxn>
                <a:cxn ang="0">
                  <a:pos x="132" y="8"/>
                </a:cxn>
                <a:cxn ang="0">
                  <a:pos x="104" y="20"/>
                </a:cxn>
                <a:cxn ang="0">
                  <a:pos x="80" y="40"/>
                </a:cxn>
                <a:cxn ang="0">
                  <a:pos x="60" y="56"/>
                </a:cxn>
                <a:cxn ang="0">
                  <a:pos x="56" y="76"/>
                </a:cxn>
                <a:cxn ang="0">
                  <a:pos x="56" y="100"/>
                </a:cxn>
                <a:cxn ang="0">
                  <a:pos x="68" y="116"/>
                </a:cxn>
                <a:cxn ang="0">
                  <a:pos x="84" y="148"/>
                </a:cxn>
                <a:cxn ang="0">
                  <a:pos x="12" y="136"/>
                </a:cxn>
              </a:cxnLst>
              <a:rect l="0" t="0" r="0" b="0"/>
              <a:pathLst>
                <a:path w="140" h="148">
                  <a:moveTo>
                    <a:pt x="12" y="136"/>
                  </a:moveTo>
                  <a:lnTo>
                    <a:pt x="0" y="112"/>
                  </a:lnTo>
                  <a:lnTo>
                    <a:pt x="0" y="92"/>
                  </a:lnTo>
                  <a:lnTo>
                    <a:pt x="0" y="68"/>
                  </a:lnTo>
                  <a:lnTo>
                    <a:pt x="12" y="56"/>
                  </a:lnTo>
                  <a:lnTo>
                    <a:pt x="24" y="44"/>
                  </a:lnTo>
                  <a:lnTo>
                    <a:pt x="68" y="28"/>
                  </a:lnTo>
                  <a:lnTo>
                    <a:pt x="92" y="16"/>
                  </a:lnTo>
                  <a:lnTo>
                    <a:pt x="140" y="0"/>
                  </a:lnTo>
                  <a:lnTo>
                    <a:pt x="132" y="8"/>
                  </a:lnTo>
                  <a:lnTo>
                    <a:pt x="104" y="20"/>
                  </a:lnTo>
                  <a:lnTo>
                    <a:pt x="80" y="40"/>
                  </a:lnTo>
                  <a:lnTo>
                    <a:pt x="60" y="56"/>
                  </a:lnTo>
                  <a:lnTo>
                    <a:pt x="56" y="76"/>
                  </a:lnTo>
                  <a:lnTo>
                    <a:pt x="56" y="100"/>
                  </a:lnTo>
                  <a:lnTo>
                    <a:pt x="68" y="116"/>
                  </a:lnTo>
                  <a:lnTo>
                    <a:pt x="84" y="148"/>
                  </a:lnTo>
                  <a:lnTo>
                    <a:pt x="12" y="1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4572" y="536"/>
              <a:ext cx="144" cy="164"/>
            </a:xfrm>
            <a:custGeom>
              <a:avLst/>
              <a:gdLst/>
              <a:ahLst/>
              <a:cxnLst>
                <a:cxn ang="0">
                  <a:pos x="72" y="164"/>
                </a:cxn>
                <a:cxn ang="0">
                  <a:pos x="36" y="160"/>
                </a:cxn>
                <a:cxn ang="0">
                  <a:pos x="12" y="136"/>
                </a:cxn>
                <a:cxn ang="0">
                  <a:pos x="0" y="112"/>
                </a:cxn>
                <a:cxn ang="0">
                  <a:pos x="0" y="88"/>
                </a:cxn>
                <a:cxn ang="0">
                  <a:pos x="8" y="68"/>
                </a:cxn>
                <a:cxn ang="0">
                  <a:pos x="20" y="52"/>
                </a:cxn>
                <a:cxn ang="0">
                  <a:pos x="44" y="40"/>
                </a:cxn>
                <a:cxn ang="0">
                  <a:pos x="72" y="28"/>
                </a:cxn>
                <a:cxn ang="0">
                  <a:pos x="96" y="12"/>
                </a:cxn>
                <a:cxn ang="0">
                  <a:pos x="144" y="0"/>
                </a:cxn>
                <a:cxn ang="0">
                  <a:pos x="104" y="28"/>
                </a:cxn>
                <a:cxn ang="0">
                  <a:pos x="68" y="56"/>
                </a:cxn>
                <a:cxn ang="0">
                  <a:pos x="56" y="68"/>
                </a:cxn>
                <a:cxn ang="0">
                  <a:pos x="48" y="88"/>
                </a:cxn>
                <a:cxn ang="0">
                  <a:pos x="48" y="104"/>
                </a:cxn>
                <a:cxn ang="0">
                  <a:pos x="56" y="136"/>
                </a:cxn>
                <a:cxn ang="0">
                  <a:pos x="84" y="164"/>
                </a:cxn>
                <a:cxn ang="0">
                  <a:pos x="72" y="164"/>
                </a:cxn>
              </a:cxnLst>
              <a:rect l="0" t="0" r="0" b="0"/>
              <a:pathLst>
                <a:path w="144" h="164">
                  <a:moveTo>
                    <a:pt x="72" y="164"/>
                  </a:moveTo>
                  <a:lnTo>
                    <a:pt x="36" y="160"/>
                  </a:lnTo>
                  <a:lnTo>
                    <a:pt x="12" y="136"/>
                  </a:lnTo>
                  <a:lnTo>
                    <a:pt x="0" y="112"/>
                  </a:lnTo>
                  <a:lnTo>
                    <a:pt x="0" y="88"/>
                  </a:lnTo>
                  <a:lnTo>
                    <a:pt x="8" y="68"/>
                  </a:lnTo>
                  <a:lnTo>
                    <a:pt x="20" y="52"/>
                  </a:lnTo>
                  <a:lnTo>
                    <a:pt x="44" y="40"/>
                  </a:lnTo>
                  <a:lnTo>
                    <a:pt x="72" y="28"/>
                  </a:lnTo>
                  <a:lnTo>
                    <a:pt x="96" y="12"/>
                  </a:lnTo>
                  <a:lnTo>
                    <a:pt x="144" y="0"/>
                  </a:lnTo>
                  <a:lnTo>
                    <a:pt x="104" y="28"/>
                  </a:lnTo>
                  <a:lnTo>
                    <a:pt x="68" y="56"/>
                  </a:lnTo>
                  <a:lnTo>
                    <a:pt x="56" y="68"/>
                  </a:lnTo>
                  <a:lnTo>
                    <a:pt x="48" y="88"/>
                  </a:lnTo>
                  <a:lnTo>
                    <a:pt x="48" y="104"/>
                  </a:lnTo>
                  <a:lnTo>
                    <a:pt x="56" y="136"/>
                  </a:lnTo>
                  <a:lnTo>
                    <a:pt x="84" y="164"/>
                  </a:lnTo>
                  <a:lnTo>
                    <a:pt x="72" y="1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4620" y="500"/>
              <a:ext cx="212" cy="200"/>
            </a:xfrm>
            <a:custGeom>
              <a:avLst/>
              <a:gdLst/>
              <a:ahLst/>
              <a:cxnLst>
                <a:cxn ang="0">
                  <a:pos x="44" y="200"/>
                </a:cxn>
                <a:cxn ang="0">
                  <a:pos x="12" y="172"/>
                </a:cxn>
                <a:cxn ang="0">
                  <a:pos x="8" y="152"/>
                </a:cxn>
                <a:cxn ang="0">
                  <a:pos x="0" y="140"/>
                </a:cxn>
                <a:cxn ang="0">
                  <a:pos x="8" y="124"/>
                </a:cxn>
                <a:cxn ang="0">
                  <a:pos x="12" y="104"/>
                </a:cxn>
                <a:cxn ang="0">
                  <a:pos x="24" y="92"/>
                </a:cxn>
                <a:cxn ang="0">
                  <a:pos x="68" y="56"/>
                </a:cxn>
                <a:cxn ang="0">
                  <a:pos x="124" y="24"/>
                </a:cxn>
                <a:cxn ang="0">
                  <a:pos x="184" y="8"/>
                </a:cxn>
                <a:cxn ang="0">
                  <a:pos x="212" y="0"/>
                </a:cxn>
                <a:cxn ang="0">
                  <a:pos x="136" y="32"/>
                </a:cxn>
                <a:cxn ang="0">
                  <a:pos x="92" y="56"/>
                </a:cxn>
                <a:cxn ang="0">
                  <a:pos x="68" y="80"/>
                </a:cxn>
                <a:cxn ang="0">
                  <a:pos x="60" y="88"/>
                </a:cxn>
                <a:cxn ang="0">
                  <a:pos x="48" y="112"/>
                </a:cxn>
                <a:cxn ang="0">
                  <a:pos x="48" y="136"/>
                </a:cxn>
                <a:cxn ang="0">
                  <a:pos x="60" y="160"/>
                </a:cxn>
                <a:cxn ang="0">
                  <a:pos x="80" y="176"/>
                </a:cxn>
                <a:cxn ang="0">
                  <a:pos x="104" y="200"/>
                </a:cxn>
                <a:cxn ang="0">
                  <a:pos x="44" y="200"/>
                </a:cxn>
              </a:cxnLst>
              <a:rect l="0" t="0" r="0" b="0"/>
              <a:pathLst>
                <a:path w="212" h="200">
                  <a:moveTo>
                    <a:pt x="44" y="200"/>
                  </a:moveTo>
                  <a:lnTo>
                    <a:pt x="12" y="172"/>
                  </a:lnTo>
                  <a:lnTo>
                    <a:pt x="8" y="152"/>
                  </a:lnTo>
                  <a:lnTo>
                    <a:pt x="0" y="140"/>
                  </a:lnTo>
                  <a:lnTo>
                    <a:pt x="8" y="124"/>
                  </a:lnTo>
                  <a:lnTo>
                    <a:pt x="12" y="104"/>
                  </a:lnTo>
                  <a:lnTo>
                    <a:pt x="24" y="92"/>
                  </a:lnTo>
                  <a:lnTo>
                    <a:pt x="68" y="56"/>
                  </a:lnTo>
                  <a:lnTo>
                    <a:pt x="124" y="24"/>
                  </a:lnTo>
                  <a:lnTo>
                    <a:pt x="184" y="8"/>
                  </a:lnTo>
                  <a:lnTo>
                    <a:pt x="212" y="0"/>
                  </a:lnTo>
                  <a:lnTo>
                    <a:pt x="136" y="32"/>
                  </a:lnTo>
                  <a:lnTo>
                    <a:pt x="92" y="56"/>
                  </a:lnTo>
                  <a:lnTo>
                    <a:pt x="68" y="80"/>
                  </a:lnTo>
                  <a:lnTo>
                    <a:pt x="60" y="88"/>
                  </a:lnTo>
                  <a:lnTo>
                    <a:pt x="48" y="112"/>
                  </a:lnTo>
                  <a:lnTo>
                    <a:pt x="48" y="136"/>
                  </a:lnTo>
                  <a:lnTo>
                    <a:pt x="60" y="160"/>
                  </a:lnTo>
                  <a:lnTo>
                    <a:pt x="80" y="176"/>
                  </a:lnTo>
                  <a:lnTo>
                    <a:pt x="104" y="200"/>
                  </a:lnTo>
                  <a:lnTo>
                    <a:pt x="44"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4796" y="712"/>
              <a:ext cx="1" cy="8"/>
            </a:xfrm>
            <a:custGeom>
              <a:avLst/>
              <a:gdLst/>
              <a:ahLst/>
              <a:cxnLst>
                <a:cxn ang="0">
                  <a:pos x="0" y="8"/>
                </a:cxn>
                <a:cxn ang="0">
                  <a:pos x="0" y="0"/>
                </a:cxn>
                <a:cxn ang="0">
                  <a:pos x="0" y="8"/>
                </a:cxn>
              </a:cxnLst>
              <a:rect l="0" t="0" r="0" b="0"/>
              <a:pathLst>
                <a:path h="8">
                  <a:moveTo>
                    <a:pt x="0" y="8"/>
                  </a:moveTo>
                  <a:lnTo>
                    <a:pt x="0" y="0"/>
                  </a:lnTo>
                  <a:lnTo>
                    <a:pt x="0"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4668" y="156"/>
              <a:ext cx="432" cy="556"/>
            </a:xfrm>
            <a:custGeom>
              <a:avLst/>
              <a:gdLst/>
              <a:ahLst/>
              <a:cxnLst>
                <a:cxn ang="0">
                  <a:pos x="424" y="212"/>
                </a:cxn>
                <a:cxn ang="0">
                  <a:pos x="432" y="244"/>
                </a:cxn>
                <a:cxn ang="0">
                  <a:pos x="408" y="280"/>
                </a:cxn>
                <a:cxn ang="0">
                  <a:pos x="348" y="304"/>
                </a:cxn>
                <a:cxn ang="0">
                  <a:pos x="172" y="352"/>
                </a:cxn>
                <a:cxn ang="0">
                  <a:pos x="80" y="400"/>
                </a:cxn>
                <a:cxn ang="0">
                  <a:pos x="44" y="444"/>
                </a:cxn>
                <a:cxn ang="0">
                  <a:pos x="48" y="496"/>
                </a:cxn>
                <a:cxn ang="0">
                  <a:pos x="92" y="540"/>
                </a:cxn>
                <a:cxn ang="0">
                  <a:pos x="100" y="544"/>
                </a:cxn>
                <a:cxn ang="0">
                  <a:pos x="64" y="544"/>
                </a:cxn>
                <a:cxn ang="0">
                  <a:pos x="20" y="504"/>
                </a:cxn>
                <a:cxn ang="0">
                  <a:pos x="8" y="456"/>
                </a:cxn>
                <a:cxn ang="0">
                  <a:pos x="24" y="424"/>
                </a:cxn>
                <a:cxn ang="0">
                  <a:pos x="100" y="376"/>
                </a:cxn>
                <a:cxn ang="0">
                  <a:pos x="188" y="340"/>
                </a:cxn>
                <a:cxn ang="0">
                  <a:pos x="296" y="296"/>
                </a:cxn>
                <a:cxn ang="0">
                  <a:pos x="360" y="256"/>
                </a:cxn>
                <a:cxn ang="0">
                  <a:pos x="364" y="232"/>
                </a:cxn>
                <a:cxn ang="0">
                  <a:pos x="324" y="176"/>
                </a:cxn>
                <a:cxn ang="0">
                  <a:pos x="248" y="148"/>
                </a:cxn>
                <a:cxn ang="0">
                  <a:pos x="152" y="128"/>
                </a:cxn>
                <a:cxn ang="0">
                  <a:pos x="44" y="96"/>
                </a:cxn>
                <a:cxn ang="0">
                  <a:pos x="8" y="80"/>
                </a:cxn>
                <a:cxn ang="0">
                  <a:pos x="0" y="56"/>
                </a:cxn>
                <a:cxn ang="0">
                  <a:pos x="32" y="24"/>
                </a:cxn>
                <a:cxn ang="0">
                  <a:pos x="92" y="8"/>
                </a:cxn>
                <a:cxn ang="0">
                  <a:pos x="196" y="0"/>
                </a:cxn>
                <a:cxn ang="0">
                  <a:pos x="148" y="20"/>
                </a:cxn>
                <a:cxn ang="0">
                  <a:pos x="124" y="44"/>
                </a:cxn>
                <a:cxn ang="0">
                  <a:pos x="124" y="72"/>
                </a:cxn>
                <a:cxn ang="0">
                  <a:pos x="164" y="104"/>
                </a:cxn>
                <a:cxn ang="0">
                  <a:pos x="224" y="120"/>
                </a:cxn>
                <a:cxn ang="0">
                  <a:pos x="336" y="120"/>
                </a:cxn>
                <a:cxn ang="0">
                  <a:pos x="336" y="140"/>
                </a:cxn>
                <a:cxn ang="0">
                  <a:pos x="340" y="164"/>
                </a:cxn>
                <a:cxn ang="0">
                  <a:pos x="412" y="196"/>
                </a:cxn>
              </a:cxnLst>
              <a:rect l="0" t="0" r="0" b="0"/>
              <a:pathLst>
                <a:path w="432" h="556">
                  <a:moveTo>
                    <a:pt x="412" y="196"/>
                  </a:moveTo>
                  <a:lnTo>
                    <a:pt x="424" y="212"/>
                  </a:lnTo>
                  <a:lnTo>
                    <a:pt x="432" y="224"/>
                  </a:lnTo>
                  <a:lnTo>
                    <a:pt x="432" y="244"/>
                  </a:lnTo>
                  <a:lnTo>
                    <a:pt x="424" y="260"/>
                  </a:lnTo>
                  <a:lnTo>
                    <a:pt x="408" y="280"/>
                  </a:lnTo>
                  <a:lnTo>
                    <a:pt x="384" y="292"/>
                  </a:lnTo>
                  <a:lnTo>
                    <a:pt x="348" y="304"/>
                  </a:lnTo>
                  <a:lnTo>
                    <a:pt x="224" y="332"/>
                  </a:lnTo>
                  <a:lnTo>
                    <a:pt x="172" y="352"/>
                  </a:lnTo>
                  <a:lnTo>
                    <a:pt x="124" y="368"/>
                  </a:lnTo>
                  <a:lnTo>
                    <a:pt x="80" y="400"/>
                  </a:lnTo>
                  <a:lnTo>
                    <a:pt x="56" y="420"/>
                  </a:lnTo>
                  <a:lnTo>
                    <a:pt x="44" y="444"/>
                  </a:lnTo>
                  <a:lnTo>
                    <a:pt x="44" y="472"/>
                  </a:lnTo>
                  <a:lnTo>
                    <a:pt x="48" y="496"/>
                  </a:lnTo>
                  <a:lnTo>
                    <a:pt x="68" y="520"/>
                  </a:lnTo>
                  <a:lnTo>
                    <a:pt x="92" y="540"/>
                  </a:lnTo>
                  <a:lnTo>
                    <a:pt x="128" y="556"/>
                  </a:lnTo>
                  <a:lnTo>
                    <a:pt x="100" y="544"/>
                  </a:lnTo>
                  <a:lnTo>
                    <a:pt x="64" y="544"/>
                  </a:lnTo>
                  <a:lnTo>
                    <a:pt x="64" y="544"/>
                  </a:lnTo>
                  <a:lnTo>
                    <a:pt x="36" y="528"/>
                  </a:lnTo>
                  <a:lnTo>
                    <a:pt x="20" y="504"/>
                  </a:lnTo>
                  <a:lnTo>
                    <a:pt x="8" y="472"/>
                  </a:lnTo>
                  <a:lnTo>
                    <a:pt x="8" y="456"/>
                  </a:lnTo>
                  <a:lnTo>
                    <a:pt x="20" y="436"/>
                  </a:lnTo>
                  <a:lnTo>
                    <a:pt x="24" y="424"/>
                  </a:lnTo>
                  <a:lnTo>
                    <a:pt x="48" y="408"/>
                  </a:lnTo>
                  <a:lnTo>
                    <a:pt x="100" y="376"/>
                  </a:lnTo>
                  <a:lnTo>
                    <a:pt x="188" y="344"/>
                  </a:lnTo>
                  <a:lnTo>
                    <a:pt x="188" y="340"/>
                  </a:lnTo>
                  <a:lnTo>
                    <a:pt x="260" y="316"/>
                  </a:lnTo>
                  <a:lnTo>
                    <a:pt x="296" y="296"/>
                  </a:lnTo>
                  <a:lnTo>
                    <a:pt x="340" y="280"/>
                  </a:lnTo>
                  <a:lnTo>
                    <a:pt x="360" y="256"/>
                  </a:lnTo>
                  <a:lnTo>
                    <a:pt x="364" y="236"/>
                  </a:lnTo>
                  <a:lnTo>
                    <a:pt x="364" y="232"/>
                  </a:lnTo>
                  <a:lnTo>
                    <a:pt x="348" y="200"/>
                  </a:lnTo>
                  <a:lnTo>
                    <a:pt x="324" y="176"/>
                  </a:lnTo>
                  <a:lnTo>
                    <a:pt x="284" y="160"/>
                  </a:lnTo>
                  <a:lnTo>
                    <a:pt x="248" y="148"/>
                  </a:lnTo>
                  <a:lnTo>
                    <a:pt x="188" y="136"/>
                  </a:lnTo>
                  <a:lnTo>
                    <a:pt x="152" y="128"/>
                  </a:lnTo>
                  <a:lnTo>
                    <a:pt x="92" y="116"/>
                  </a:lnTo>
                  <a:lnTo>
                    <a:pt x="44" y="96"/>
                  </a:lnTo>
                  <a:lnTo>
                    <a:pt x="24" y="84"/>
                  </a:lnTo>
                  <a:lnTo>
                    <a:pt x="8" y="80"/>
                  </a:lnTo>
                  <a:lnTo>
                    <a:pt x="0" y="68"/>
                  </a:lnTo>
                  <a:lnTo>
                    <a:pt x="0" y="56"/>
                  </a:lnTo>
                  <a:lnTo>
                    <a:pt x="8" y="48"/>
                  </a:lnTo>
                  <a:lnTo>
                    <a:pt x="32" y="24"/>
                  </a:lnTo>
                  <a:lnTo>
                    <a:pt x="56" y="12"/>
                  </a:lnTo>
                  <a:lnTo>
                    <a:pt x="92" y="8"/>
                  </a:lnTo>
                  <a:lnTo>
                    <a:pt x="140" y="0"/>
                  </a:lnTo>
                  <a:lnTo>
                    <a:pt x="196" y="0"/>
                  </a:lnTo>
                  <a:lnTo>
                    <a:pt x="164" y="8"/>
                  </a:lnTo>
                  <a:lnTo>
                    <a:pt x="148" y="20"/>
                  </a:lnTo>
                  <a:lnTo>
                    <a:pt x="128" y="32"/>
                  </a:lnTo>
                  <a:lnTo>
                    <a:pt x="124" y="44"/>
                  </a:lnTo>
                  <a:lnTo>
                    <a:pt x="116" y="60"/>
                  </a:lnTo>
                  <a:lnTo>
                    <a:pt x="124" y="72"/>
                  </a:lnTo>
                  <a:lnTo>
                    <a:pt x="148" y="92"/>
                  </a:lnTo>
                  <a:lnTo>
                    <a:pt x="164" y="104"/>
                  </a:lnTo>
                  <a:lnTo>
                    <a:pt x="188" y="116"/>
                  </a:lnTo>
                  <a:lnTo>
                    <a:pt x="224" y="120"/>
                  </a:lnTo>
                  <a:lnTo>
                    <a:pt x="268" y="128"/>
                  </a:lnTo>
                  <a:lnTo>
                    <a:pt x="336" y="120"/>
                  </a:lnTo>
                  <a:lnTo>
                    <a:pt x="336" y="136"/>
                  </a:lnTo>
                  <a:lnTo>
                    <a:pt x="336" y="140"/>
                  </a:lnTo>
                  <a:lnTo>
                    <a:pt x="336" y="148"/>
                  </a:lnTo>
                  <a:lnTo>
                    <a:pt x="340" y="164"/>
                  </a:lnTo>
                  <a:lnTo>
                    <a:pt x="360" y="176"/>
                  </a:lnTo>
                  <a:lnTo>
                    <a:pt x="412" y="1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dirty="0"/>
            </a:p>
          </p:txBody>
        </p:sp>
        <p:sp>
          <p:nvSpPr>
            <p:cNvPr id="82" name="図形 81"/>
            <p:cNvSpPr>
              <a:spLocks/>
            </p:cNvSpPr>
            <p:nvPr/>
          </p:nvSpPr>
          <p:spPr bwMode="auto">
            <a:xfrm>
              <a:off x="4792" y="156"/>
              <a:ext cx="212" cy="120"/>
            </a:xfrm>
            <a:custGeom>
              <a:avLst/>
              <a:gdLst/>
              <a:ahLst/>
              <a:cxnLst>
                <a:cxn ang="0">
                  <a:pos x="212" y="116"/>
                </a:cxn>
                <a:cxn ang="0">
                  <a:pos x="144" y="120"/>
                </a:cxn>
                <a:cxn ang="0">
                  <a:pos x="100" y="116"/>
                </a:cxn>
                <a:cxn ang="0">
                  <a:pos x="64" y="108"/>
                </a:cxn>
                <a:cxn ang="0">
                  <a:pos x="48" y="96"/>
                </a:cxn>
                <a:cxn ang="0">
                  <a:pos x="24" y="84"/>
                </a:cxn>
                <a:cxn ang="0">
                  <a:pos x="4" y="72"/>
                </a:cxn>
                <a:cxn ang="0">
                  <a:pos x="0" y="60"/>
                </a:cxn>
                <a:cxn ang="0">
                  <a:pos x="0" y="48"/>
                </a:cxn>
                <a:cxn ang="0">
                  <a:pos x="12" y="32"/>
                </a:cxn>
                <a:cxn ang="0">
                  <a:pos x="28" y="20"/>
                </a:cxn>
                <a:cxn ang="0">
                  <a:pos x="60" y="8"/>
                </a:cxn>
                <a:cxn ang="0">
                  <a:pos x="84" y="0"/>
                </a:cxn>
                <a:cxn ang="0">
                  <a:pos x="144" y="8"/>
                </a:cxn>
                <a:cxn ang="0">
                  <a:pos x="108" y="12"/>
                </a:cxn>
                <a:cxn ang="0">
                  <a:pos x="96" y="12"/>
                </a:cxn>
                <a:cxn ang="0">
                  <a:pos x="64" y="24"/>
                </a:cxn>
                <a:cxn ang="0">
                  <a:pos x="48" y="44"/>
                </a:cxn>
                <a:cxn ang="0">
                  <a:pos x="48" y="60"/>
                </a:cxn>
                <a:cxn ang="0">
                  <a:pos x="52" y="72"/>
                </a:cxn>
                <a:cxn ang="0">
                  <a:pos x="64" y="80"/>
                </a:cxn>
                <a:cxn ang="0">
                  <a:pos x="76" y="92"/>
                </a:cxn>
                <a:cxn ang="0">
                  <a:pos x="132" y="104"/>
                </a:cxn>
                <a:cxn ang="0">
                  <a:pos x="180" y="116"/>
                </a:cxn>
                <a:cxn ang="0">
                  <a:pos x="212" y="116"/>
                </a:cxn>
              </a:cxnLst>
              <a:rect l="0" t="0" r="0" b="0"/>
              <a:pathLst>
                <a:path w="212" h="120">
                  <a:moveTo>
                    <a:pt x="212" y="116"/>
                  </a:moveTo>
                  <a:lnTo>
                    <a:pt x="144" y="120"/>
                  </a:lnTo>
                  <a:lnTo>
                    <a:pt x="100" y="116"/>
                  </a:lnTo>
                  <a:lnTo>
                    <a:pt x="64" y="108"/>
                  </a:lnTo>
                  <a:lnTo>
                    <a:pt x="48" y="96"/>
                  </a:lnTo>
                  <a:lnTo>
                    <a:pt x="24" y="84"/>
                  </a:lnTo>
                  <a:lnTo>
                    <a:pt x="4" y="72"/>
                  </a:lnTo>
                  <a:lnTo>
                    <a:pt x="0" y="60"/>
                  </a:lnTo>
                  <a:lnTo>
                    <a:pt x="0" y="48"/>
                  </a:lnTo>
                  <a:lnTo>
                    <a:pt x="12" y="32"/>
                  </a:lnTo>
                  <a:lnTo>
                    <a:pt x="28" y="20"/>
                  </a:lnTo>
                  <a:lnTo>
                    <a:pt x="60" y="8"/>
                  </a:lnTo>
                  <a:lnTo>
                    <a:pt x="84" y="0"/>
                  </a:lnTo>
                  <a:lnTo>
                    <a:pt x="144" y="8"/>
                  </a:lnTo>
                  <a:lnTo>
                    <a:pt x="108" y="12"/>
                  </a:lnTo>
                  <a:lnTo>
                    <a:pt x="96" y="12"/>
                  </a:lnTo>
                  <a:lnTo>
                    <a:pt x="64" y="24"/>
                  </a:lnTo>
                  <a:lnTo>
                    <a:pt x="48" y="44"/>
                  </a:lnTo>
                  <a:lnTo>
                    <a:pt x="48" y="60"/>
                  </a:lnTo>
                  <a:lnTo>
                    <a:pt x="52" y="72"/>
                  </a:lnTo>
                  <a:lnTo>
                    <a:pt x="64" y="80"/>
                  </a:lnTo>
                  <a:lnTo>
                    <a:pt x="76" y="92"/>
                  </a:lnTo>
                  <a:lnTo>
                    <a:pt x="132" y="104"/>
                  </a:lnTo>
                  <a:lnTo>
                    <a:pt x="180" y="116"/>
                  </a:lnTo>
                  <a:lnTo>
                    <a:pt x="212"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4844" y="164"/>
              <a:ext cx="172" cy="100"/>
            </a:xfrm>
            <a:custGeom>
              <a:avLst/>
              <a:gdLst/>
              <a:ahLst/>
              <a:cxnLst>
                <a:cxn ang="0">
                  <a:pos x="164" y="100"/>
                </a:cxn>
                <a:cxn ang="0">
                  <a:pos x="84" y="96"/>
                </a:cxn>
                <a:cxn ang="0">
                  <a:pos x="32" y="76"/>
                </a:cxn>
                <a:cxn ang="0">
                  <a:pos x="12" y="72"/>
                </a:cxn>
                <a:cxn ang="0">
                  <a:pos x="8" y="60"/>
                </a:cxn>
                <a:cxn ang="0">
                  <a:pos x="0" y="52"/>
                </a:cxn>
                <a:cxn ang="0">
                  <a:pos x="0" y="36"/>
                </a:cxn>
                <a:cxn ang="0">
                  <a:pos x="12" y="24"/>
                </a:cxn>
                <a:cxn ang="0">
                  <a:pos x="44" y="12"/>
                </a:cxn>
                <a:cxn ang="0">
                  <a:pos x="68" y="4"/>
                </a:cxn>
                <a:cxn ang="0">
                  <a:pos x="116" y="0"/>
                </a:cxn>
                <a:cxn ang="0">
                  <a:pos x="72" y="16"/>
                </a:cxn>
                <a:cxn ang="0">
                  <a:pos x="56" y="28"/>
                </a:cxn>
                <a:cxn ang="0">
                  <a:pos x="48" y="48"/>
                </a:cxn>
                <a:cxn ang="0">
                  <a:pos x="48" y="52"/>
                </a:cxn>
                <a:cxn ang="0">
                  <a:pos x="60" y="72"/>
                </a:cxn>
                <a:cxn ang="0">
                  <a:pos x="96" y="84"/>
                </a:cxn>
                <a:cxn ang="0">
                  <a:pos x="172" y="96"/>
                </a:cxn>
                <a:cxn ang="0">
                  <a:pos x="164" y="100"/>
                </a:cxn>
              </a:cxnLst>
              <a:rect l="0" t="0" r="0" b="0"/>
              <a:pathLst>
                <a:path w="172" h="100">
                  <a:moveTo>
                    <a:pt x="164" y="100"/>
                  </a:moveTo>
                  <a:lnTo>
                    <a:pt x="84" y="96"/>
                  </a:lnTo>
                  <a:lnTo>
                    <a:pt x="32" y="76"/>
                  </a:lnTo>
                  <a:lnTo>
                    <a:pt x="12" y="72"/>
                  </a:lnTo>
                  <a:lnTo>
                    <a:pt x="8" y="60"/>
                  </a:lnTo>
                  <a:lnTo>
                    <a:pt x="0" y="52"/>
                  </a:lnTo>
                  <a:lnTo>
                    <a:pt x="0" y="36"/>
                  </a:lnTo>
                  <a:lnTo>
                    <a:pt x="12" y="24"/>
                  </a:lnTo>
                  <a:lnTo>
                    <a:pt x="44" y="12"/>
                  </a:lnTo>
                  <a:lnTo>
                    <a:pt x="68" y="4"/>
                  </a:lnTo>
                  <a:lnTo>
                    <a:pt x="116" y="0"/>
                  </a:lnTo>
                  <a:lnTo>
                    <a:pt x="72" y="16"/>
                  </a:lnTo>
                  <a:lnTo>
                    <a:pt x="56" y="28"/>
                  </a:lnTo>
                  <a:lnTo>
                    <a:pt x="48" y="48"/>
                  </a:lnTo>
                  <a:lnTo>
                    <a:pt x="48" y="52"/>
                  </a:lnTo>
                  <a:lnTo>
                    <a:pt x="60" y="72"/>
                  </a:lnTo>
                  <a:lnTo>
                    <a:pt x="96" y="84"/>
                  </a:lnTo>
                  <a:lnTo>
                    <a:pt x="172" y="96"/>
                  </a:lnTo>
                  <a:lnTo>
                    <a:pt x="164"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4892" y="164"/>
              <a:ext cx="140" cy="96"/>
            </a:xfrm>
            <a:custGeom>
              <a:avLst/>
              <a:gdLst/>
              <a:ahLst/>
              <a:cxnLst>
                <a:cxn ang="0">
                  <a:pos x="124" y="96"/>
                </a:cxn>
                <a:cxn ang="0">
                  <a:pos x="128" y="88"/>
                </a:cxn>
                <a:cxn ang="0">
                  <a:pos x="56" y="76"/>
                </a:cxn>
                <a:cxn ang="0">
                  <a:pos x="20" y="64"/>
                </a:cxn>
                <a:cxn ang="0">
                  <a:pos x="8" y="52"/>
                </a:cxn>
                <a:cxn ang="0">
                  <a:pos x="0" y="48"/>
                </a:cxn>
                <a:cxn ang="0">
                  <a:pos x="8" y="36"/>
                </a:cxn>
                <a:cxn ang="0">
                  <a:pos x="20" y="28"/>
                </a:cxn>
                <a:cxn ang="0">
                  <a:pos x="44" y="12"/>
                </a:cxn>
                <a:cxn ang="0">
                  <a:pos x="84" y="4"/>
                </a:cxn>
                <a:cxn ang="0">
                  <a:pos x="84" y="0"/>
                </a:cxn>
                <a:cxn ang="0">
                  <a:pos x="100" y="4"/>
                </a:cxn>
                <a:cxn ang="0">
                  <a:pos x="112" y="4"/>
                </a:cxn>
                <a:cxn ang="0">
                  <a:pos x="72" y="16"/>
                </a:cxn>
                <a:cxn ang="0">
                  <a:pos x="48" y="28"/>
                </a:cxn>
                <a:cxn ang="0">
                  <a:pos x="44" y="36"/>
                </a:cxn>
                <a:cxn ang="0">
                  <a:pos x="36" y="40"/>
                </a:cxn>
                <a:cxn ang="0">
                  <a:pos x="44" y="52"/>
                </a:cxn>
                <a:cxn ang="0">
                  <a:pos x="48" y="60"/>
                </a:cxn>
                <a:cxn ang="0">
                  <a:pos x="80" y="72"/>
                </a:cxn>
                <a:cxn ang="0">
                  <a:pos x="140" y="84"/>
                </a:cxn>
                <a:cxn ang="0">
                  <a:pos x="124" y="96"/>
                </a:cxn>
              </a:cxnLst>
              <a:rect l="0" t="0" r="0" b="0"/>
              <a:pathLst>
                <a:path w="140" h="96">
                  <a:moveTo>
                    <a:pt x="124" y="96"/>
                  </a:moveTo>
                  <a:lnTo>
                    <a:pt x="128" y="88"/>
                  </a:lnTo>
                  <a:lnTo>
                    <a:pt x="56" y="76"/>
                  </a:lnTo>
                  <a:lnTo>
                    <a:pt x="20" y="64"/>
                  </a:lnTo>
                  <a:lnTo>
                    <a:pt x="8" y="52"/>
                  </a:lnTo>
                  <a:lnTo>
                    <a:pt x="0" y="48"/>
                  </a:lnTo>
                  <a:lnTo>
                    <a:pt x="8" y="36"/>
                  </a:lnTo>
                  <a:lnTo>
                    <a:pt x="20" y="28"/>
                  </a:lnTo>
                  <a:lnTo>
                    <a:pt x="44" y="12"/>
                  </a:lnTo>
                  <a:lnTo>
                    <a:pt x="84" y="4"/>
                  </a:lnTo>
                  <a:lnTo>
                    <a:pt x="84" y="0"/>
                  </a:lnTo>
                  <a:lnTo>
                    <a:pt x="100" y="4"/>
                  </a:lnTo>
                  <a:lnTo>
                    <a:pt x="112" y="4"/>
                  </a:lnTo>
                  <a:lnTo>
                    <a:pt x="72" y="16"/>
                  </a:lnTo>
                  <a:lnTo>
                    <a:pt x="48" y="28"/>
                  </a:lnTo>
                  <a:lnTo>
                    <a:pt x="44" y="36"/>
                  </a:lnTo>
                  <a:lnTo>
                    <a:pt x="36" y="40"/>
                  </a:lnTo>
                  <a:lnTo>
                    <a:pt x="44" y="52"/>
                  </a:lnTo>
                  <a:lnTo>
                    <a:pt x="48" y="60"/>
                  </a:lnTo>
                  <a:lnTo>
                    <a:pt x="80" y="72"/>
                  </a:lnTo>
                  <a:lnTo>
                    <a:pt x="140" y="84"/>
                  </a:lnTo>
                  <a:lnTo>
                    <a:pt x="124" y="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4936" y="168"/>
              <a:ext cx="276" cy="72"/>
            </a:xfrm>
            <a:custGeom>
              <a:avLst/>
              <a:gdLst/>
              <a:ahLst/>
              <a:cxnLst>
                <a:cxn ang="0">
                  <a:pos x="156" y="56"/>
                </a:cxn>
                <a:cxn ang="0">
                  <a:pos x="104" y="72"/>
                </a:cxn>
                <a:cxn ang="0">
                  <a:pos x="36" y="68"/>
                </a:cxn>
                <a:cxn ang="0">
                  <a:pos x="12" y="56"/>
                </a:cxn>
                <a:cxn ang="0">
                  <a:pos x="4" y="48"/>
                </a:cxn>
                <a:cxn ang="0">
                  <a:pos x="0" y="36"/>
                </a:cxn>
                <a:cxn ang="0">
                  <a:pos x="4" y="32"/>
                </a:cxn>
                <a:cxn ang="0">
                  <a:pos x="12" y="24"/>
                </a:cxn>
                <a:cxn ang="0">
                  <a:pos x="40" y="12"/>
                </a:cxn>
                <a:cxn ang="0">
                  <a:pos x="92" y="0"/>
                </a:cxn>
                <a:cxn ang="0">
                  <a:pos x="164" y="12"/>
                </a:cxn>
                <a:cxn ang="0">
                  <a:pos x="240" y="20"/>
                </a:cxn>
                <a:cxn ang="0">
                  <a:pos x="276" y="24"/>
                </a:cxn>
                <a:cxn ang="0">
                  <a:pos x="188" y="44"/>
                </a:cxn>
                <a:cxn ang="0">
                  <a:pos x="156" y="56"/>
                </a:cxn>
              </a:cxnLst>
              <a:rect l="0" t="0" r="0" b="0"/>
              <a:pathLst>
                <a:path w="276" h="72">
                  <a:moveTo>
                    <a:pt x="156" y="56"/>
                  </a:moveTo>
                  <a:lnTo>
                    <a:pt x="104" y="72"/>
                  </a:lnTo>
                  <a:lnTo>
                    <a:pt x="36" y="68"/>
                  </a:lnTo>
                  <a:lnTo>
                    <a:pt x="12" y="56"/>
                  </a:lnTo>
                  <a:lnTo>
                    <a:pt x="4" y="48"/>
                  </a:lnTo>
                  <a:lnTo>
                    <a:pt x="0" y="36"/>
                  </a:lnTo>
                  <a:lnTo>
                    <a:pt x="4" y="32"/>
                  </a:lnTo>
                  <a:lnTo>
                    <a:pt x="12" y="24"/>
                  </a:lnTo>
                  <a:lnTo>
                    <a:pt x="40" y="12"/>
                  </a:lnTo>
                  <a:lnTo>
                    <a:pt x="92" y="0"/>
                  </a:lnTo>
                  <a:lnTo>
                    <a:pt x="164" y="12"/>
                  </a:lnTo>
                  <a:lnTo>
                    <a:pt x="240" y="20"/>
                  </a:lnTo>
                  <a:lnTo>
                    <a:pt x="276" y="24"/>
                  </a:lnTo>
                  <a:lnTo>
                    <a:pt x="188" y="44"/>
                  </a:lnTo>
                  <a:lnTo>
                    <a:pt x="156" y="5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5292" y="960"/>
              <a:ext cx="452" cy="344"/>
            </a:xfrm>
            <a:custGeom>
              <a:avLst/>
              <a:gdLst/>
              <a:ahLst/>
              <a:cxnLst>
                <a:cxn ang="0">
                  <a:pos x="244" y="72"/>
                </a:cxn>
                <a:cxn ang="0">
                  <a:pos x="72" y="116"/>
                </a:cxn>
                <a:cxn ang="0">
                  <a:pos x="20" y="144"/>
                </a:cxn>
                <a:cxn ang="0">
                  <a:pos x="0" y="200"/>
                </a:cxn>
                <a:cxn ang="0">
                  <a:pos x="20" y="236"/>
                </a:cxn>
                <a:cxn ang="0">
                  <a:pos x="68" y="280"/>
                </a:cxn>
                <a:cxn ang="0">
                  <a:pos x="164" y="320"/>
                </a:cxn>
                <a:cxn ang="0">
                  <a:pos x="320" y="344"/>
                </a:cxn>
                <a:cxn ang="0">
                  <a:pos x="284" y="332"/>
                </a:cxn>
                <a:cxn ang="0">
                  <a:pos x="152" y="292"/>
                </a:cxn>
                <a:cxn ang="0">
                  <a:pos x="84" y="244"/>
                </a:cxn>
                <a:cxn ang="0">
                  <a:pos x="72" y="212"/>
                </a:cxn>
                <a:cxn ang="0">
                  <a:pos x="96" y="176"/>
                </a:cxn>
                <a:cxn ang="0">
                  <a:pos x="156" y="128"/>
                </a:cxn>
                <a:cxn ang="0">
                  <a:pos x="284" y="84"/>
                </a:cxn>
                <a:cxn ang="0">
                  <a:pos x="452" y="68"/>
                </a:cxn>
                <a:cxn ang="0">
                  <a:pos x="368" y="72"/>
                </a:cxn>
                <a:cxn ang="0">
                  <a:pos x="212" y="104"/>
                </a:cxn>
                <a:cxn ang="0">
                  <a:pos x="120" y="152"/>
                </a:cxn>
                <a:cxn ang="0">
                  <a:pos x="80" y="196"/>
                </a:cxn>
                <a:cxn ang="0">
                  <a:pos x="80" y="236"/>
                </a:cxn>
                <a:cxn ang="0">
                  <a:pos x="120" y="280"/>
                </a:cxn>
                <a:cxn ang="0">
                  <a:pos x="220" y="320"/>
                </a:cxn>
                <a:cxn ang="0">
                  <a:pos x="212" y="328"/>
                </a:cxn>
                <a:cxn ang="0">
                  <a:pos x="104" y="292"/>
                </a:cxn>
                <a:cxn ang="0">
                  <a:pos x="20" y="232"/>
                </a:cxn>
                <a:cxn ang="0">
                  <a:pos x="0" y="200"/>
                </a:cxn>
                <a:cxn ang="0">
                  <a:pos x="24" y="152"/>
                </a:cxn>
                <a:cxn ang="0">
                  <a:pos x="72" y="120"/>
                </a:cxn>
                <a:cxn ang="0">
                  <a:pos x="244" y="80"/>
                </a:cxn>
                <a:cxn ang="0">
                  <a:pos x="388" y="56"/>
                </a:cxn>
                <a:cxn ang="0">
                  <a:pos x="436" y="32"/>
                </a:cxn>
                <a:cxn ang="0">
                  <a:pos x="452" y="0"/>
                </a:cxn>
                <a:cxn ang="0">
                  <a:pos x="436" y="24"/>
                </a:cxn>
                <a:cxn ang="0">
                  <a:pos x="388" y="48"/>
                </a:cxn>
              </a:cxnLst>
              <a:rect l="0" t="0" r="0" b="0"/>
              <a:pathLst>
                <a:path w="452" h="344">
                  <a:moveTo>
                    <a:pt x="352" y="60"/>
                  </a:moveTo>
                  <a:lnTo>
                    <a:pt x="244" y="72"/>
                  </a:lnTo>
                  <a:lnTo>
                    <a:pt x="152" y="92"/>
                  </a:lnTo>
                  <a:lnTo>
                    <a:pt x="72" y="116"/>
                  </a:lnTo>
                  <a:lnTo>
                    <a:pt x="44" y="128"/>
                  </a:lnTo>
                  <a:lnTo>
                    <a:pt x="20" y="144"/>
                  </a:lnTo>
                  <a:lnTo>
                    <a:pt x="0" y="172"/>
                  </a:lnTo>
                  <a:lnTo>
                    <a:pt x="0" y="200"/>
                  </a:lnTo>
                  <a:lnTo>
                    <a:pt x="0" y="220"/>
                  </a:lnTo>
                  <a:lnTo>
                    <a:pt x="20" y="236"/>
                  </a:lnTo>
                  <a:lnTo>
                    <a:pt x="36" y="256"/>
                  </a:lnTo>
                  <a:lnTo>
                    <a:pt x="68" y="280"/>
                  </a:lnTo>
                  <a:lnTo>
                    <a:pt x="108" y="304"/>
                  </a:lnTo>
                  <a:lnTo>
                    <a:pt x="164" y="320"/>
                  </a:lnTo>
                  <a:lnTo>
                    <a:pt x="236" y="332"/>
                  </a:lnTo>
                  <a:lnTo>
                    <a:pt x="320" y="344"/>
                  </a:lnTo>
                  <a:lnTo>
                    <a:pt x="320" y="340"/>
                  </a:lnTo>
                  <a:lnTo>
                    <a:pt x="284" y="332"/>
                  </a:lnTo>
                  <a:lnTo>
                    <a:pt x="192" y="308"/>
                  </a:lnTo>
                  <a:lnTo>
                    <a:pt x="152" y="292"/>
                  </a:lnTo>
                  <a:lnTo>
                    <a:pt x="116" y="268"/>
                  </a:lnTo>
                  <a:lnTo>
                    <a:pt x="84" y="244"/>
                  </a:lnTo>
                  <a:lnTo>
                    <a:pt x="80" y="224"/>
                  </a:lnTo>
                  <a:lnTo>
                    <a:pt x="72" y="212"/>
                  </a:lnTo>
                  <a:lnTo>
                    <a:pt x="84" y="200"/>
                  </a:lnTo>
                  <a:lnTo>
                    <a:pt x="96" y="176"/>
                  </a:lnTo>
                  <a:lnTo>
                    <a:pt x="120" y="152"/>
                  </a:lnTo>
                  <a:lnTo>
                    <a:pt x="156" y="128"/>
                  </a:lnTo>
                  <a:lnTo>
                    <a:pt x="212" y="108"/>
                  </a:lnTo>
                  <a:lnTo>
                    <a:pt x="284" y="84"/>
                  </a:lnTo>
                  <a:lnTo>
                    <a:pt x="368" y="80"/>
                  </a:lnTo>
                  <a:lnTo>
                    <a:pt x="452" y="68"/>
                  </a:lnTo>
                  <a:lnTo>
                    <a:pt x="452" y="60"/>
                  </a:lnTo>
                  <a:lnTo>
                    <a:pt x="368" y="72"/>
                  </a:lnTo>
                  <a:lnTo>
                    <a:pt x="280" y="84"/>
                  </a:lnTo>
                  <a:lnTo>
                    <a:pt x="212" y="104"/>
                  </a:lnTo>
                  <a:lnTo>
                    <a:pt x="156" y="128"/>
                  </a:lnTo>
                  <a:lnTo>
                    <a:pt x="120" y="152"/>
                  </a:lnTo>
                  <a:lnTo>
                    <a:pt x="96" y="176"/>
                  </a:lnTo>
                  <a:lnTo>
                    <a:pt x="80" y="196"/>
                  </a:lnTo>
                  <a:lnTo>
                    <a:pt x="72" y="212"/>
                  </a:lnTo>
                  <a:lnTo>
                    <a:pt x="80" y="236"/>
                  </a:lnTo>
                  <a:lnTo>
                    <a:pt x="96" y="260"/>
                  </a:lnTo>
                  <a:lnTo>
                    <a:pt x="120" y="280"/>
                  </a:lnTo>
                  <a:lnTo>
                    <a:pt x="152" y="296"/>
                  </a:lnTo>
                  <a:lnTo>
                    <a:pt x="220" y="320"/>
                  </a:lnTo>
                  <a:lnTo>
                    <a:pt x="284" y="340"/>
                  </a:lnTo>
                  <a:lnTo>
                    <a:pt x="212" y="328"/>
                  </a:lnTo>
                  <a:lnTo>
                    <a:pt x="152" y="308"/>
                  </a:lnTo>
                  <a:lnTo>
                    <a:pt x="104" y="292"/>
                  </a:lnTo>
                  <a:lnTo>
                    <a:pt x="68" y="272"/>
                  </a:lnTo>
                  <a:lnTo>
                    <a:pt x="20" y="232"/>
                  </a:lnTo>
                  <a:lnTo>
                    <a:pt x="8" y="220"/>
                  </a:lnTo>
                  <a:lnTo>
                    <a:pt x="0" y="200"/>
                  </a:lnTo>
                  <a:lnTo>
                    <a:pt x="8" y="176"/>
                  </a:lnTo>
                  <a:lnTo>
                    <a:pt x="24" y="152"/>
                  </a:lnTo>
                  <a:lnTo>
                    <a:pt x="48" y="132"/>
                  </a:lnTo>
                  <a:lnTo>
                    <a:pt x="72" y="120"/>
                  </a:lnTo>
                  <a:lnTo>
                    <a:pt x="152" y="96"/>
                  </a:lnTo>
                  <a:lnTo>
                    <a:pt x="244" y="80"/>
                  </a:lnTo>
                  <a:lnTo>
                    <a:pt x="352" y="68"/>
                  </a:lnTo>
                  <a:lnTo>
                    <a:pt x="388" y="56"/>
                  </a:lnTo>
                  <a:lnTo>
                    <a:pt x="416" y="44"/>
                  </a:lnTo>
                  <a:lnTo>
                    <a:pt x="436" y="32"/>
                  </a:lnTo>
                  <a:lnTo>
                    <a:pt x="452" y="12"/>
                  </a:lnTo>
                  <a:lnTo>
                    <a:pt x="452" y="0"/>
                  </a:lnTo>
                  <a:lnTo>
                    <a:pt x="452" y="8"/>
                  </a:lnTo>
                  <a:lnTo>
                    <a:pt x="436" y="24"/>
                  </a:lnTo>
                  <a:lnTo>
                    <a:pt x="412" y="44"/>
                  </a:lnTo>
                  <a:lnTo>
                    <a:pt x="388" y="48"/>
                  </a:lnTo>
                  <a:lnTo>
                    <a:pt x="352"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5696" y="600"/>
              <a:ext cx="48" cy="96"/>
            </a:xfrm>
            <a:custGeom>
              <a:avLst/>
              <a:gdLst/>
              <a:ahLst/>
              <a:cxnLst>
                <a:cxn ang="0">
                  <a:pos x="0" y="52"/>
                </a:cxn>
                <a:cxn ang="0">
                  <a:pos x="8" y="72"/>
                </a:cxn>
                <a:cxn ang="0">
                  <a:pos x="20" y="84"/>
                </a:cxn>
                <a:cxn ang="0">
                  <a:pos x="36" y="88"/>
                </a:cxn>
                <a:cxn ang="0">
                  <a:pos x="48" y="96"/>
                </a:cxn>
                <a:cxn ang="0">
                  <a:pos x="48" y="88"/>
                </a:cxn>
                <a:cxn ang="0">
                  <a:pos x="36" y="88"/>
                </a:cxn>
                <a:cxn ang="0">
                  <a:pos x="24" y="76"/>
                </a:cxn>
                <a:cxn ang="0">
                  <a:pos x="12" y="72"/>
                </a:cxn>
                <a:cxn ang="0">
                  <a:pos x="8" y="52"/>
                </a:cxn>
                <a:cxn ang="0">
                  <a:pos x="12" y="36"/>
                </a:cxn>
                <a:cxn ang="0">
                  <a:pos x="36" y="12"/>
                </a:cxn>
                <a:cxn ang="0">
                  <a:pos x="48" y="4"/>
                </a:cxn>
                <a:cxn ang="0">
                  <a:pos x="48" y="0"/>
                </a:cxn>
                <a:cxn ang="0">
                  <a:pos x="36" y="12"/>
                </a:cxn>
                <a:cxn ang="0">
                  <a:pos x="8" y="36"/>
                </a:cxn>
                <a:cxn ang="0">
                  <a:pos x="0" y="40"/>
                </a:cxn>
                <a:cxn ang="0">
                  <a:pos x="0" y="52"/>
                </a:cxn>
              </a:cxnLst>
              <a:rect l="0" t="0" r="0" b="0"/>
              <a:pathLst>
                <a:path w="48" h="96">
                  <a:moveTo>
                    <a:pt x="0" y="52"/>
                  </a:moveTo>
                  <a:lnTo>
                    <a:pt x="8" y="72"/>
                  </a:lnTo>
                  <a:lnTo>
                    <a:pt x="20" y="84"/>
                  </a:lnTo>
                  <a:lnTo>
                    <a:pt x="36" y="88"/>
                  </a:lnTo>
                  <a:lnTo>
                    <a:pt x="48" y="96"/>
                  </a:lnTo>
                  <a:lnTo>
                    <a:pt x="48" y="88"/>
                  </a:lnTo>
                  <a:lnTo>
                    <a:pt x="36" y="88"/>
                  </a:lnTo>
                  <a:lnTo>
                    <a:pt x="24" y="76"/>
                  </a:lnTo>
                  <a:lnTo>
                    <a:pt x="12" y="72"/>
                  </a:lnTo>
                  <a:lnTo>
                    <a:pt x="8" y="52"/>
                  </a:lnTo>
                  <a:lnTo>
                    <a:pt x="12" y="36"/>
                  </a:lnTo>
                  <a:lnTo>
                    <a:pt x="36" y="12"/>
                  </a:lnTo>
                  <a:lnTo>
                    <a:pt x="48" y="4"/>
                  </a:lnTo>
                  <a:lnTo>
                    <a:pt x="48" y="0"/>
                  </a:lnTo>
                  <a:lnTo>
                    <a:pt x="36" y="12"/>
                  </a:lnTo>
                  <a:lnTo>
                    <a:pt x="8" y="36"/>
                  </a:lnTo>
                  <a:lnTo>
                    <a:pt x="0" y="40"/>
                  </a:lnTo>
                  <a:lnTo>
                    <a:pt x="0" y="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5560" y="520"/>
              <a:ext cx="184" cy="192"/>
            </a:xfrm>
            <a:custGeom>
              <a:avLst/>
              <a:gdLst/>
              <a:ahLst/>
              <a:cxnLst>
                <a:cxn ang="0">
                  <a:pos x="4" y="80"/>
                </a:cxn>
                <a:cxn ang="0">
                  <a:pos x="0" y="104"/>
                </a:cxn>
                <a:cxn ang="0">
                  <a:pos x="12" y="128"/>
                </a:cxn>
                <a:cxn ang="0">
                  <a:pos x="24" y="140"/>
                </a:cxn>
                <a:cxn ang="0">
                  <a:pos x="40" y="152"/>
                </a:cxn>
                <a:cxn ang="0">
                  <a:pos x="84" y="176"/>
                </a:cxn>
                <a:cxn ang="0">
                  <a:pos x="136" y="180"/>
                </a:cxn>
                <a:cxn ang="0">
                  <a:pos x="184" y="192"/>
                </a:cxn>
                <a:cxn ang="0">
                  <a:pos x="184" y="188"/>
                </a:cxn>
                <a:cxn ang="0">
                  <a:pos x="136" y="180"/>
                </a:cxn>
                <a:cxn ang="0">
                  <a:pos x="84" y="168"/>
                </a:cxn>
                <a:cxn ang="0">
                  <a:pos x="40" y="144"/>
                </a:cxn>
                <a:cxn ang="0">
                  <a:pos x="12" y="120"/>
                </a:cxn>
                <a:cxn ang="0">
                  <a:pos x="4" y="104"/>
                </a:cxn>
                <a:cxn ang="0">
                  <a:pos x="12" y="84"/>
                </a:cxn>
                <a:cxn ang="0">
                  <a:pos x="12" y="72"/>
                </a:cxn>
                <a:cxn ang="0">
                  <a:pos x="36" y="56"/>
                </a:cxn>
                <a:cxn ang="0">
                  <a:pos x="88" y="28"/>
                </a:cxn>
                <a:cxn ang="0">
                  <a:pos x="132" y="16"/>
                </a:cxn>
                <a:cxn ang="0">
                  <a:pos x="184" y="4"/>
                </a:cxn>
                <a:cxn ang="0">
                  <a:pos x="184" y="0"/>
                </a:cxn>
                <a:cxn ang="0">
                  <a:pos x="132" y="12"/>
                </a:cxn>
                <a:cxn ang="0">
                  <a:pos x="88" y="24"/>
                </a:cxn>
                <a:cxn ang="0">
                  <a:pos x="36" y="48"/>
                </a:cxn>
                <a:cxn ang="0">
                  <a:pos x="12" y="72"/>
                </a:cxn>
                <a:cxn ang="0">
                  <a:pos x="4" y="80"/>
                </a:cxn>
              </a:cxnLst>
              <a:rect l="0" t="0" r="0" b="0"/>
              <a:pathLst>
                <a:path w="184" h="192">
                  <a:moveTo>
                    <a:pt x="4" y="80"/>
                  </a:moveTo>
                  <a:lnTo>
                    <a:pt x="0" y="104"/>
                  </a:lnTo>
                  <a:lnTo>
                    <a:pt x="12" y="128"/>
                  </a:lnTo>
                  <a:lnTo>
                    <a:pt x="24" y="140"/>
                  </a:lnTo>
                  <a:lnTo>
                    <a:pt x="40" y="152"/>
                  </a:lnTo>
                  <a:lnTo>
                    <a:pt x="84" y="176"/>
                  </a:lnTo>
                  <a:lnTo>
                    <a:pt x="136" y="180"/>
                  </a:lnTo>
                  <a:lnTo>
                    <a:pt x="184" y="192"/>
                  </a:lnTo>
                  <a:lnTo>
                    <a:pt x="184" y="188"/>
                  </a:lnTo>
                  <a:lnTo>
                    <a:pt x="136" y="180"/>
                  </a:lnTo>
                  <a:lnTo>
                    <a:pt x="84" y="168"/>
                  </a:lnTo>
                  <a:lnTo>
                    <a:pt x="40" y="144"/>
                  </a:lnTo>
                  <a:lnTo>
                    <a:pt x="12" y="120"/>
                  </a:lnTo>
                  <a:lnTo>
                    <a:pt x="4" y="104"/>
                  </a:lnTo>
                  <a:lnTo>
                    <a:pt x="12" y="84"/>
                  </a:lnTo>
                  <a:lnTo>
                    <a:pt x="12" y="72"/>
                  </a:lnTo>
                  <a:lnTo>
                    <a:pt x="36" y="56"/>
                  </a:lnTo>
                  <a:lnTo>
                    <a:pt x="88" y="28"/>
                  </a:lnTo>
                  <a:lnTo>
                    <a:pt x="132" y="16"/>
                  </a:lnTo>
                  <a:lnTo>
                    <a:pt x="184" y="4"/>
                  </a:lnTo>
                  <a:lnTo>
                    <a:pt x="184" y="0"/>
                  </a:lnTo>
                  <a:lnTo>
                    <a:pt x="132" y="12"/>
                  </a:lnTo>
                  <a:lnTo>
                    <a:pt x="88" y="24"/>
                  </a:lnTo>
                  <a:lnTo>
                    <a:pt x="36" y="48"/>
                  </a:lnTo>
                  <a:lnTo>
                    <a:pt x="12" y="72"/>
                  </a:lnTo>
                  <a:lnTo>
                    <a:pt x="4" y="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9" name="図形 88"/>
            <p:cNvSpPr>
              <a:spLocks/>
            </p:cNvSpPr>
            <p:nvPr/>
          </p:nvSpPr>
          <p:spPr bwMode="auto">
            <a:xfrm>
              <a:off x="5316" y="464"/>
              <a:ext cx="428" cy="292"/>
            </a:xfrm>
            <a:custGeom>
              <a:avLst/>
              <a:gdLst/>
              <a:ahLst/>
              <a:cxnLst>
                <a:cxn ang="0">
                  <a:pos x="0" y="152"/>
                </a:cxn>
                <a:cxn ang="0">
                  <a:pos x="0" y="176"/>
                </a:cxn>
                <a:cxn ang="0">
                  <a:pos x="12" y="196"/>
                </a:cxn>
                <a:cxn ang="0">
                  <a:pos x="44" y="224"/>
                </a:cxn>
                <a:cxn ang="0">
                  <a:pos x="80" y="236"/>
                </a:cxn>
                <a:cxn ang="0">
                  <a:pos x="128" y="256"/>
                </a:cxn>
                <a:cxn ang="0">
                  <a:pos x="176" y="268"/>
                </a:cxn>
                <a:cxn ang="0">
                  <a:pos x="260" y="284"/>
                </a:cxn>
                <a:cxn ang="0">
                  <a:pos x="304" y="292"/>
                </a:cxn>
                <a:cxn ang="0">
                  <a:pos x="304" y="284"/>
                </a:cxn>
                <a:cxn ang="0">
                  <a:pos x="272" y="280"/>
                </a:cxn>
                <a:cxn ang="0">
                  <a:pos x="196" y="256"/>
                </a:cxn>
                <a:cxn ang="0">
                  <a:pos x="108" y="224"/>
                </a:cxn>
                <a:cxn ang="0">
                  <a:pos x="80" y="200"/>
                </a:cxn>
                <a:cxn ang="0">
                  <a:pos x="56" y="172"/>
                </a:cxn>
                <a:cxn ang="0">
                  <a:pos x="56" y="152"/>
                </a:cxn>
                <a:cxn ang="0">
                  <a:pos x="56" y="136"/>
                </a:cxn>
                <a:cxn ang="0">
                  <a:pos x="72" y="116"/>
                </a:cxn>
                <a:cxn ang="0">
                  <a:pos x="120" y="84"/>
                </a:cxn>
                <a:cxn ang="0">
                  <a:pos x="168" y="60"/>
                </a:cxn>
                <a:cxn ang="0">
                  <a:pos x="224" y="44"/>
                </a:cxn>
                <a:cxn ang="0">
                  <a:pos x="304" y="24"/>
                </a:cxn>
                <a:cxn ang="0">
                  <a:pos x="392" y="8"/>
                </a:cxn>
                <a:cxn ang="0">
                  <a:pos x="428" y="8"/>
                </a:cxn>
                <a:cxn ang="0">
                  <a:pos x="428" y="0"/>
                </a:cxn>
                <a:cxn ang="0">
                  <a:pos x="368" y="8"/>
                </a:cxn>
                <a:cxn ang="0">
                  <a:pos x="248" y="20"/>
                </a:cxn>
                <a:cxn ang="0">
                  <a:pos x="156" y="44"/>
                </a:cxn>
                <a:cxn ang="0">
                  <a:pos x="92" y="68"/>
                </a:cxn>
                <a:cxn ang="0">
                  <a:pos x="48" y="92"/>
                </a:cxn>
                <a:cxn ang="0">
                  <a:pos x="20" y="116"/>
                </a:cxn>
                <a:cxn ang="0">
                  <a:pos x="8" y="136"/>
                </a:cxn>
                <a:cxn ang="0">
                  <a:pos x="0" y="152"/>
                </a:cxn>
              </a:cxnLst>
              <a:rect l="0" t="0" r="0" b="0"/>
              <a:pathLst>
                <a:path w="428" h="292">
                  <a:moveTo>
                    <a:pt x="0" y="152"/>
                  </a:moveTo>
                  <a:lnTo>
                    <a:pt x="0" y="176"/>
                  </a:lnTo>
                  <a:lnTo>
                    <a:pt x="12" y="196"/>
                  </a:lnTo>
                  <a:lnTo>
                    <a:pt x="44" y="224"/>
                  </a:lnTo>
                  <a:lnTo>
                    <a:pt x="80" y="236"/>
                  </a:lnTo>
                  <a:lnTo>
                    <a:pt x="128" y="256"/>
                  </a:lnTo>
                  <a:lnTo>
                    <a:pt x="176" y="268"/>
                  </a:lnTo>
                  <a:lnTo>
                    <a:pt x="260" y="284"/>
                  </a:lnTo>
                  <a:lnTo>
                    <a:pt x="304" y="292"/>
                  </a:lnTo>
                  <a:lnTo>
                    <a:pt x="304" y="284"/>
                  </a:lnTo>
                  <a:lnTo>
                    <a:pt x="272" y="280"/>
                  </a:lnTo>
                  <a:lnTo>
                    <a:pt x="196" y="256"/>
                  </a:lnTo>
                  <a:lnTo>
                    <a:pt x="108" y="224"/>
                  </a:lnTo>
                  <a:lnTo>
                    <a:pt x="80" y="200"/>
                  </a:lnTo>
                  <a:lnTo>
                    <a:pt x="56" y="172"/>
                  </a:lnTo>
                  <a:lnTo>
                    <a:pt x="56" y="152"/>
                  </a:lnTo>
                  <a:lnTo>
                    <a:pt x="56" y="136"/>
                  </a:lnTo>
                  <a:lnTo>
                    <a:pt x="72" y="116"/>
                  </a:lnTo>
                  <a:lnTo>
                    <a:pt x="120" y="84"/>
                  </a:lnTo>
                  <a:lnTo>
                    <a:pt x="168" y="60"/>
                  </a:lnTo>
                  <a:lnTo>
                    <a:pt x="224" y="44"/>
                  </a:lnTo>
                  <a:lnTo>
                    <a:pt x="304" y="24"/>
                  </a:lnTo>
                  <a:lnTo>
                    <a:pt x="392" y="8"/>
                  </a:lnTo>
                  <a:lnTo>
                    <a:pt x="428" y="8"/>
                  </a:lnTo>
                  <a:lnTo>
                    <a:pt x="428" y="0"/>
                  </a:lnTo>
                  <a:lnTo>
                    <a:pt x="368" y="8"/>
                  </a:lnTo>
                  <a:lnTo>
                    <a:pt x="248" y="20"/>
                  </a:lnTo>
                  <a:lnTo>
                    <a:pt x="156" y="44"/>
                  </a:lnTo>
                  <a:lnTo>
                    <a:pt x="92" y="68"/>
                  </a:lnTo>
                  <a:lnTo>
                    <a:pt x="48" y="92"/>
                  </a:lnTo>
                  <a:lnTo>
                    <a:pt x="20" y="116"/>
                  </a:lnTo>
                  <a:lnTo>
                    <a:pt x="8" y="136"/>
                  </a:lnTo>
                  <a:lnTo>
                    <a:pt x="0"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0" name="図形 89"/>
            <p:cNvSpPr>
              <a:spLocks/>
            </p:cNvSpPr>
            <p:nvPr/>
          </p:nvSpPr>
          <p:spPr bwMode="auto">
            <a:xfrm>
              <a:off x="5324" y="476"/>
              <a:ext cx="324" cy="268"/>
            </a:xfrm>
            <a:custGeom>
              <a:avLst/>
              <a:gdLst/>
              <a:ahLst/>
              <a:cxnLst>
                <a:cxn ang="0">
                  <a:pos x="48" y="124"/>
                </a:cxn>
                <a:cxn ang="0">
                  <a:pos x="40" y="140"/>
                </a:cxn>
                <a:cxn ang="0">
                  <a:pos x="48" y="164"/>
                </a:cxn>
                <a:cxn ang="0">
                  <a:pos x="60" y="184"/>
                </a:cxn>
                <a:cxn ang="0">
                  <a:pos x="84" y="200"/>
                </a:cxn>
                <a:cxn ang="0">
                  <a:pos x="136" y="224"/>
                </a:cxn>
                <a:cxn ang="0">
                  <a:pos x="204" y="256"/>
                </a:cxn>
                <a:cxn ang="0">
                  <a:pos x="260" y="268"/>
                </a:cxn>
                <a:cxn ang="0">
                  <a:pos x="200" y="260"/>
                </a:cxn>
                <a:cxn ang="0">
                  <a:pos x="124" y="236"/>
                </a:cxn>
                <a:cxn ang="0">
                  <a:pos x="52" y="220"/>
                </a:cxn>
                <a:cxn ang="0">
                  <a:pos x="28" y="200"/>
                </a:cxn>
                <a:cxn ang="0">
                  <a:pos x="12" y="184"/>
                </a:cxn>
                <a:cxn ang="0">
                  <a:pos x="0" y="164"/>
                </a:cxn>
                <a:cxn ang="0">
                  <a:pos x="0" y="148"/>
                </a:cxn>
                <a:cxn ang="0">
                  <a:pos x="0" y="140"/>
                </a:cxn>
                <a:cxn ang="0">
                  <a:pos x="4" y="124"/>
                </a:cxn>
                <a:cxn ang="0">
                  <a:pos x="16" y="104"/>
                </a:cxn>
                <a:cxn ang="0">
                  <a:pos x="40" y="88"/>
                </a:cxn>
                <a:cxn ang="0">
                  <a:pos x="76" y="60"/>
                </a:cxn>
                <a:cxn ang="0">
                  <a:pos x="136" y="36"/>
                </a:cxn>
                <a:cxn ang="0">
                  <a:pos x="216" y="20"/>
                </a:cxn>
                <a:cxn ang="0">
                  <a:pos x="324" y="0"/>
                </a:cxn>
                <a:cxn ang="0">
                  <a:pos x="248" y="20"/>
                </a:cxn>
                <a:cxn ang="0">
                  <a:pos x="188" y="36"/>
                </a:cxn>
                <a:cxn ang="0">
                  <a:pos x="136" y="56"/>
                </a:cxn>
                <a:cxn ang="0">
                  <a:pos x="100" y="72"/>
                </a:cxn>
                <a:cxn ang="0">
                  <a:pos x="60" y="104"/>
                </a:cxn>
                <a:cxn ang="0">
                  <a:pos x="48" y="124"/>
                </a:cxn>
              </a:cxnLst>
              <a:rect l="0" t="0" r="0" b="0"/>
              <a:pathLst>
                <a:path w="324" h="268">
                  <a:moveTo>
                    <a:pt x="48" y="124"/>
                  </a:moveTo>
                  <a:lnTo>
                    <a:pt x="40" y="140"/>
                  </a:lnTo>
                  <a:lnTo>
                    <a:pt x="48" y="164"/>
                  </a:lnTo>
                  <a:lnTo>
                    <a:pt x="60" y="184"/>
                  </a:lnTo>
                  <a:lnTo>
                    <a:pt x="84" y="200"/>
                  </a:lnTo>
                  <a:lnTo>
                    <a:pt x="136" y="224"/>
                  </a:lnTo>
                  <a:lnTo>
                    <a:pt x="204" y="256"/>
                  </a:lnTo>
                  <a:lnTo>
                    <a:pt x="260" y="268"/>
                  </a:lnTo>
                  <a:lnTo>
                    <a:pt x="200" y="260"/>
                  </a:lnTo>
                  <a:lnTo>
                    <a:pt x="124" y="236"/>
                  </a:lnTo>
                  <a:lnTo>
                    <a:pt x="52" y="220"/>
                  </a:lnTo>
                  <a:lnTo>
                    <a:pt x="28" y="200"/>
                  </a:lnTo>
                  <a:lnTo>
                    <a:pt x="12" y="184"/>
                  </a:lnTo>
                  <a:lnTo>
                    <a:pt x="0" y="164"/>
                  </a:lnTo>
                  <a:lnTo>
                    <a:pt x="0" y="148"/>
                  </a:lnTo>
                  <a:lnTo>
                    <a:pt x="0" y="140"/>
                  </a:lnTo>
                  <a:lnTo>
                    <a:pt x="4" y="124"/>
                  </a:lnTo>
                  <a:lnTo>
                    <a:pt x="16" y="104"/>
                  </a:lnTo>
                  <a:lnTo>
                    <a:pt x="40" y="88"/>
                  </a:lnTo>
                  <a:lnTo>
                    <a:pt x="76" y="60"/>
                  </a:lnTo>
                  <a:lnTo>
                    <a:pt x="136" y="36"/>
                  </a:lnTo>
                  <a:lnTo>
                    <a:pt x="216" y="20"/>
                  </a:lnTo>
                  <a:lnTo>
                    <a:pt x="324" y="0"/>
                  </a:lnTo>
                  <a:lnTo>
                    <a:pt x="248" y="20"/>
                  </a:lnTo>
                  <a:lnTo>
                    <a:pt x="188" y="36"/>
                  </a:lnTo>
                  <a:lnTo>
                    <a:pt x="136" y="56"/>
                  </a:lnTo>
                  <a:lnTo>
                    <a:pt x="100" y="72"/>
                  </a:lnTo>
                  <a:lnTo>
                    <a:pt x="60" y="104"/>
                  </a:lnTo>
                  <a:lnTo>
                    <a:pt x="48" y="1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grpSp>
        <p:nvGrpSpPr>
          <p:cNvPr id="3" name="グループ化 90"/>
          <p:cNvGrpSpPr>
            <a:grpSpLocks/>
          </p:cNvGrpSpPr>
          <p:nvPr/>
        </p:nvGrpSpPr>
        <p:grpSpPr bwMode="auto">
          <a:xfrm>
            <a:off x="4765" y="5589626"/>
            <a:ext cx="5067302" cy="1268398"/>
            <a:chOff x="16865" y="4817936"/>
            <a:chExt cx="5067302" cy="1268398"/>
          </a:xfrm>
          <a:noFill/>
        </p:grpSpPr>
        <p:sp>
          <p:nvSpPr>
            <p:cNvPr id="92" name="図形 91"/>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3" name="図形 92"/>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4" name="図形 93"/>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5" name="図形 94"/>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6" name="図形 95"/>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7" name="図形 96"/>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8" name="図形 97"/>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9" name="図形 98"/>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0" name="図形 99"/>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1" name="図形 100"/>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2" name="図形 101"/>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3" name="図形 102"/>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4" name="図形 103"/>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5" name="図形 104"/>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6" name="図形 105"/>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7" name="図形 106"/>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8" name="図形 107"/>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9" name="図形 108"/>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0" name="図形 109"/>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1" name="図形 110"/>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2" name="図形 111"/>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3" name="図形 112"/>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4" name="図形 113"/>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5" name="図形 114"/>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6" name="図形 115"/>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7" name="図形 116"/>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8" name="図形 117"/>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9" name="図形 118"/>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0" name="図形 119"/>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1" name="図形 120"/>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2" name="図形 121"/>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3" name="図形 122"/>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4" name="図形 123"/>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5" name="図形 124"/>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6" name="図形 125"/>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7" name="図形 126"/>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8" name="図形 127"/>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9" name="図形 128"/>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0" name="図形 129"/>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1" name="図形 130"/>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2" name="図形 131"/>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3" name="図形 132"/>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4" name="図形 133"/>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5" name="図形 134"/>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6" name="図形 135"/>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7" name="図形 136"/>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8" name="図形 137"/>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9" name="図形 138"/>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0" name="図形 139"/>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1" name="図形 140"/>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2" name="図形 141"/>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3" name="図形 142"/>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4" name="図形 143"/>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5" name="図形 144"/>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6" name="図形 145"/>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7" name="図形 146"/>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8" name="図形 147"/>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9" name="図形 148"/>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0" name="図形 149"/>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1" name="図形 150"/>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2" name="図形 151"/>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3" name="図形 152"/>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4" name="図形 153"/>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5" name="図形 154"/>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6" name="図形 155"/>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7" name="図形 156"/>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8" name="図形 157"/>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9" name="図形 158"/>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0" name="図形 159"/>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1" name="図形 160"/>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2" name="図形 161"/>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3" name="図形 162"/>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4" name="図形 163"/>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5" name="図形 164"/>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 id="2147484046" r:id="rId12"/>
  </p:sldLayoutIdLst>
  <p:txStyles>
    <p:titleStyle>
      <a:lvl1pPr algn="ctr" rtl="0" eaLnBrk="1" latinLnBrk="0" hangingPunct="1">
        <a:spcBef>
          <a:spcPct val="0"/>
        </a:spcBef>
        <a:buNone/>
        <a:defRPr kumimoji="1" sz="4400" baseline="0">
          <a:solidFill>
            <a:schemeClr val="tx2"/>
          </a:solidFill>
          <a:effectLst>
            <a:glow rad="101600">
              <a:schemeClr val="bg1">
                <a:alpha val="60000"/>
              </a:schemeClr>
            </a:glo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55000"/>
        <a:buFont typeface="Wingdings"/>
        <a:buChar char="p"/>
        <a:defRPr kumimoji="1" sz="3200" baseline="0">
          <a:solidFill>
            <a:schemeClr val="bg2">
              <a:lumMod val="25000"/>
            </a:schemeClr>
          </a:solidFill>
          <a:latin typeface="+mn-lt"/>
          <a:ea typeface="+mn-ea"/>
          <a:cs typeface="+mn-cs"/>
        </a:defRPr>
      </a:lvl1pPr>
      <a:lvl2pPr marL="742950" indent="-285750" algn="l" rtl="0" eaLnBrk="1" latinLnBrk="0" hangingPunct="1">
        <a:spcBef>
          <a:spcPct val="20000"/>
        </a:spcBef>
        <a:buClr>
          <a:schemeClr val="accent2"/>
        </a:buClr>
        <a:buSzPct val="50000"/>
        <a:buFont typeface="Wingdings"/>
        <a:buChar char="n"/>
        <a:defRPr kumimoji="1" sz="2800" baseline="0">
          <a:solidFill>
            <a:schemeClr val="bg2">
              <a:lumMod val="25000"/>
            </a:schemeClr>
          </a:solidFill>
          <a:latin typeface="+mn-lt"/>
          <a:ea typeface="+mn-ea"/>
          <a:cs typeface="+mn-cs"/>
        </a:defRPr>
      </a:lvl2pPr>
      <a:lvl3pPr marL="1143000" indent="-228600" algn="l" rtl="0" eaLnBrk="1" latinLnBrk="0" hangingPunct="1">
        <a:spcBef>
          <a:spcPct val="20000"/>
        </a:spcBef>
        <a:buClr>
          <a:schemeClr val="accent3"/>
        </a:buClr>
        <a:buSzPct val="48000"/>
        <a:buFont typeface="Wingdings"/>
        <a:buChar char="n"/>
        <a:defRPr kumimoji="1" sz="2400" baseline="0">
          <a:solidFill>
            <a:schemeClr val="bg2">
              <a:lumMod val="25000"/>
            </a:schemeClr>
          </a:solidFill>
          <a:latin typeface="+mn-lt"/>
          <a:ea typeface="+mn-ea"/>
          <a:cs typeface="+mn-cs"/>
        </a:defRPr>
      </a:lvl3pPr>
      <a:lvl4pPr marL="1600200" indent="-228600" algn="l" rtl="0" eaLnBrk="1" latinLnBrk="0" hangingPunct="1">
        <a:spcBef>
          <a:spcPct val="20000"/>
        </a:spcBef>
        <a:buClr>
          <a:schemeClr val="accent4"/>
        </a:buClr>
        <a:buSzPct val="45000"/>
        <a:buFont typeface="Wingdings"/>
        <a:buChar char="n"/>
        <a:defRPr kumimoji="1" sz="2000" baseline="0">
          <a:solidFill>
            <a:schemeClr val="bg2">
              <a:lumMod val="25000"/>
            </a:schemeClr>
          </a:solidFill>
          <a:latin typeface="+mn-lt"/>
          <a:ea typeface="+mn-ea"/>
          <a:cs typeface="+mn-cs"/>
        </a:defRPr>
      </a:lvl4pPr>
      <a:lvl5pPr marL="2057400" indent="-228600" algn="l" rtl="0" eaLnBrk="1" latinLnBrk="0" hangingPunct="1">
        <a:spcBef>
          <a:spcPct val="20000"/>
        </a:spcBef>
        <a:buClr>
          <a:schemeClr val="accent5"/>
        </a:buClr>
        <a:buSzPct val="40000"/>
        <a:buFont typeface="Wingdings"/>
        <a:buChar char="n"/>
        <a:defRPr kumimoji="1" sz="2000" baseline="0">
          <a:solidFill>
            <a:schemeClr val="bg2">
              <a:lumMod val="25000"/>
            </a:schemeClr>
          </a:solidFill>
          <a:latin typeface="+mn-lt"/>
          <a:ea typeface="+mn-ea"/>
          <a:cs typeface="+mn-cs"/>
        </a:defRPr>
      </a:lvl5pPr>
      <a:lvl6pPr marL="2514600" indent="-228600" algn="l" rtl="0" eaLnBrk="1" latinLnBrk="0" hangingPunct="1">
        <a:spcBef>
          <a:spcPct val="20000"/>
        </a:spcBef>
        <a:buClr>
          <a:schemeClr val="accent6"/>
        </a:buClr>
        <a:buSzPct val="40000"/>
        <a:buFont typeface="Wingdings"/>
        <a:buChar char="n"/>
        <a:defRPr kumimoji="1" sz="1600">
          <a:solidFill>
            <a:schemeClr val="bg2">
              <a:lumMod val="25000"/>
            </a:schemeClr>
          </a:solidFill>
          <a:latin typeface="+mn-lt"/>
          <a:ea typeface="+mn-ea"/>
          <a:cs typeface="+mn-cs"/>
        </a:defRPr>
      </a:lvl6pPr>
      <a:lvl7pPr marL="2971800" indent="-228600" algn="l" rtl="0" eaLnBrk="1" latinLnBrk="0" hangingPunct="1">
        <a:spcBef>
          <a:spcPct val="20000"/>
        </a:spcBef>
        <a:buClr>
          <a:schemeClr val="accent6"/>
        </a:buClr>
        <a:buSzPct val="40000"/>
        <a:buFont typeface="Wingdings"/>
        <a:buChar char="n"/>
        <a:defRPr kumimoji="1" sz="1600">
          <a:solidFill>
            <a:schemeClr val="bg2">
              <a:lumMod val="25000"/>
            </a:schemeClr>
          </a:solidFill>
          <a:latin typeface="+mn-lt"/>
          <a:ea typeface="+mn-ea"/>
          <a:cs typeface="+mn-cs"/>
        </a:defRPr>
      </a:lvl7pPr>
      <a:lvl8pPr marL="3429000" indent="-228600" algn="l" rtl="0" eaLnBrk="1" latinLnBrk="0" hangingPunct="1">
        <a:spcBef>
          <a:spcPct val="20000"/>
        </a:spcBef>
        <a:buClr>
          <a:schemeClr val="accent6"/>
        </a:buClr>
        <a:buSzPct val="40000"/>
        <a:buFont typeface="Wingdings"/>
        <a:buChar char="n"/>
        <a:defRPr kumimoji="1" sz="1400">
          <a:solidFill>
            <a:schemeClr val="bg2">
              <a:lumMod val="25000"/>
            </a:schemeClr>
          </a:solidFill>
          <a:latin typeface="+mn-lt"/>
          <a:ea typeface="+mn-ea"/>
          <a:cs typeface="+mn-cs"/>
        </a:defRPr>
      </a:lvl8pPr>
      <a:lvl9pPr marL="3886200" indent="-228600" algn="l" rtl="0" eaLnBrk="1" latinLnBrk="0" hangingPunct="1">
        <a:spcBef>
          <a:spcPct val="20000"/>
        </a:spcBef>
        <a:buClr>
          <a:schemeClr val="accent6"/>
        </a:buClr>
        <a:buSzPct val="40000"/>
        <a:buFont typeface="Wingdings"/>
        <a:buChar char="n"/>
        <a:defRPr kumimoji="1" sz="1400">
          <a:solidFill>
            <a:schemeClr val="bg2">
              <a:lumMod val="25000"/>
            </a:schemeClr>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portalsaude.saude.gov.br/images/PROTOCOLO%20DE%20ATENDIMENTO%20PARA%20MICROCEFALIA.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395536" y="188640"/>
            <a:ext cx="8229600" cy="792088"/>
          </a:xfrm>
        </p:spPr>
        <p:style>
          <a:lnRef idx="1">
            <a:schemeClr val="accent2"/>
          </a:lnRef>
          <a:fillRef idx="3">
            <a:schemeClr val="accent2"/>
          </a:fillRef>
          <a:effectRef idx="2">
            <a:schemeClr val="accent2"/>
          </a:effectRef>
          <a:fontRef idx="minor">
            <a:schemeClr val="lt1"/>
          </a:fontRef>
        </p:style>
        <p:txBody>
          <a:bodyPr>
            <a:normAutofit fontScale="90000"/>
            <a:scene3d>
              <a:camera prst="orthographicFront"/>
              <a:lightRig rig="soft" dir="t">
                <a:rot lat="0" lon="0" rev="10800000"/>
              </a:lightRig>
            </a:scene3d>
            <a:sp3d>
              <a:bevelT w="27940" h="12700"/>
              <a:contourClr>
                <a:srgbClr val="DDDDDD"/>
              </a:contourClr>
            </a:sp3d>
          </a:bodyPr>
          <a:lstStyle/>
          <a:p>
            <a:r>
              <a:rPr lang="pt-BR" b="1" spc="150" dirty="0" smtClean="0">
                <a:ln w="11430"/>
                <a:solidFill>
                  <a:srgbClr val="F8F8F8"/>
                </a:solidFill>
                <a:effectLst>
                  <a:outerShdw blurRad="25400" algn="tl" rotWithShape="0">
                    <a:srgbClr val="000000">
                      <a:alpha val="43000"/>
                    </a:srgbClr>
                  </a:outerShdw>
                </a:effectLst>
              </a:rPr>
              <a:t/>
            </a:r>
            <a:br>
              <a:rPr lang="pt-BR" b="1" spc="150" dirty="0" smtClean="0">
                <a:ln w="11430"/>
                <a:solidFill>
                  <a:srgbClr val="F8F8F8"/>
                </a:solidFill>
                <a:effectLst>
                  <a:outerShdw blurRad="25400" algn="tl" rotWithShape="0">
                    <a:srgbClr val="000000">
                      <a:alpha val="43000"/>
                    </a:srgbClr>
                  </a:outerShdw>
                </a:effectLst>
              </a:rPr>
            </a:br>
            <a:r>
              <a:rPr lang="pt-BR" b="1" spc="150" dirty="0" smtClean="0">
                <a:ln w="11430"/>
                <a:solidFill>
                  <a:srgbClr val="F8F8F8"/>
                </a:solidFill>
                <a:effectLst>
                  <a:outerShdw blurRad="25400" algn="tl" rotWithShape="0">
                    <a:srgbClr val="000000">
                      <a:alpha val="43000"/>
                    </a:srgbClr>
                  </a:outerShdw>
                </a:effectLst>
              </a:rPr>
              <a:t>DENGUE</a:t>
            </a:r>
            <a:r>
              <a:rPr lang="pt-BR" b="1" spc="150" dirty="0">
                <a:ln w="11430"/>
                <a:solidFill>
                  <a:srgbClr val="F8F8F8"/>
                </a:solidFill>
                <a:effectLst>
                  <a:outerShdw blurRad="25400" algn="tl" rotWithShape="0">
                    <a:srgbClr val="000000">
                      <a:alpha val="43000"/>
                    </a:srgbClr>
                  </a:outerShdw>
                </a:effectLst>
              </a:rPr>
              <a:t/>
            </a:r>
            <a:br>
              <a:rPr lang="pt-BR" b="1" spc="150" dirty="0">
                <a:ln w="11430"/>
                <a:solidFill>
                  <a:srgbClr val="F8F8F8"/>
                </a:solidFill>
                <a:effectLst>
                  <a:outerShdw blurRad="25400" algn="tl" rotWithShape="0">
                    <a:srgbClr val="000000">
                      <a:alpha val="43000"/>
                    </a:srgbClr>
                  </a:outerShdw>
                </a:effectLst>
              </a:rPr>
            </a:br>
            <a:endParaRPr lang="pt-BR" b="1" spc="150" dirty="0">
              <a:ln w="11430"/>
              <a:solidFill>
                <a:srgbClr val="F8F8F8"/>
              </a:solidFill>
              <a:effectLst>
                <a:outerShdw blurRad="25400" algn="tl" rotWithShape="0">
                  <a:srgbClr val="000000">
                    <a:alpha val="43000"/>
                  </a:srgbClr>
                </a:outerShdw>
              </a:effectLst>
            </a:endParaRPr>
          </a:p>
        </p:txBody>
      </p:sp>
      <p:sp>
        <p:nvSpPr>
          <p:cNvPr id="2" name="Espaço Reservado para Conteúdo 1"/>
          <p:cNvSpPr>
            <a:spLocks noGrp="1"/>
          </p:cNvSpPr>
          <p:nvPr>
            <p:ph idx="1"/>
          </p:nvPr>
        </p:nvSpPr>
        <p:spPr>
          <a:xfrm>
            <a:off x="251520" y="1495516"/>
            <a:ext cx="5730482" cy="4813804"/>
          </a:xfrm>
        </p:spPr>
        <p:txBody>
          <a:bodyPr>
            <a:normAutofit/>
          </a:bodyPr>
          <a:lstStyle/>
          <a:p>
            <a:r>
              <a:rPr lang="pt-BR" b="1" dirty="0"/>
              <a:t>O que é a Dengue?</a:t>
            </a:r>
            <a:endParaRPr lang="pt-BR" dirty="0"/>
          </a:p>
          <a:p>
            <a:pPr algn="just"/>
            <a:r>
              <a:rPr lang="pt-BR" dirty="0"/>
              <a:t>A dengue é uma doença viral transmitida pelo mosquito Aedes aegypti. No Brasil, foi identificada pela primeira vez em 1986. Estima-se que 50 milhões de infecções por dengue ocorram anualmente no mundo.</a:t>
            </a:r>
          </a:p>
          <a:p>
            <a:endParaRPr lang="pt-BR" dirty="0"/>
          </a:p>
        </p:txBody>
      </p:sp>
      <p:pic>
        <p:nvPicPr>
          <p:cNvPr id="5" name="Imagem 4" descr="Aedes aegypti mrfiza"/>
          <p:cNvPicPr/>
          <p:nvPr/>
        </p:nvPicPr>
        <p:blipFill>
          <a:blip r:embed="rId2">
            <a:extLst>
              <a:ext uri="{28A0092B-C50C-407E-A947-70E740481C1C}">
                <a14:useLocalDpi xmlns:a14="http://schemas.microsoft.com/office/drawing/2010/main" val="0"/>
              </a:ext>
            </a:extLst>
          </a:blip>
          <a:srcRect/>
          <a:stretch>
            <a:fillRect/>
          </a:stretch>
        </p:blipFill>
        <p:spPr bwMode="auto">
          <a:xfrm rot="811834">
            <a:off x="6156176" y="2780928"/>
            <a:ext cx="2486025" cy="1609725"/>
          </a:xfrm>
          <a:prstGeom prst="rect">
            <a:avLst/>
          </a:prstGeom>
          <a:noFill/>
          <a:ln>
            <a:noFill/>
          </a:ln>
        </p:spPr>
      </p:pic>
    </p:spTree>
    <p:extLst>
      <p:ext uri="{BB962C8B-B14F-4D97-AF65-F5344CB8AC3E}">
        <p14:creationId xmlns:p14="http://schemas.microsoft.com/office/powerpoint/2010/main" val="63863978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out)">
                                      <p:cBhvr>
                                        <p:cTn id="7" dur="2000"/>
                                        <p:tgtEl>
                                          <p:spTgt spid="3"/>
                                        </p:tgtEl>
                                      </p:cBhvr>
                                    </p:animEffect>
                                  </p:childTnLst>
                                </p:cTn>
                              </p:par>
                              <p:par>
                                <p:cTn id="8" presetID="16" presetClass="entr" presetSubtype="37"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barn(outVertical)">
                                      <p:cBhvr>
                                        <p:cTn id="10" dur="1250"/>
                                        <p:tgtEl>
                                          <p:spTgt spid="2">
                                            <p:txEl>
                                              <p:pRg st="0" end="0"/>
                                            </p:txEl>
                                          </p:spTgt>
                                        </p:tgtEl>
                                      </p:cBhvr>
                                    </p:animEffect>
                                  </p:childTnLst>
                                </p:cTn>
                              </p:par>
                              <p:par>
                                <p:cTn id="11" presetID="16" presetClass="entr" presetSubtype="37"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barn(outVertical)">
                                      <p:cBhvr>
                                        <p:cTn id="13" dur="125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858000"/>
          </a:xfrm>
        </p:spPr>
        <p:txBody>
          <a:bodyPr>
            <a:normAutofit fontScale="77500" lnSpcReduction="20000"/>
          </a:bodyPr>
          <a:lstStyle/>
          <a:p>
            <a:r>
              <a:rPr lang="pt-BR" b="1" dirty="0"/>
              <a:t>Cuidados para o público em geral?</a:t>
            </a:r>
          </a:p>
          <a:p>
            <a:r>
              <a:rPr lang="pt-BR" b="1" dirty="0"/>
              <a:t>Prevenção/Proteção</a:t>
            </a:r>
            <a:r>
              <a:rPr lang="pt-BR" dirty="0"/>
              <a:t/>
            </a:r>
            <a:br>
              <a:rPr lang="pt-BR" dirty="0"/>
            </a:br>
            <a:r>
              <a:rPr lang="pt-BR" dirty="0"/>
              <a:t>› Utilize telas em janelas e portas, use roupas compridas – calças e blusas – e, se vestir roupas que deixem áreas do corpo expostas, aplique repelente nessas áreas.</a:t>
            </a:r>
            <a:br>
              <a:rPr lang="pt-BR" dirty="0"/>
            </a:br>
            <a:r>
              <a:rPr lang="pt-BR" dirty="0"/>
              <a:t>› Fique, preferencialmente, em locais com telas de proteção, mosquiteiros ou outras barreiras disponíveis.</a:t>
            </a:r>
          </a:p>
          <a:p>
            <a:r>
              <a:rPr lang="pt-BR" b="1" dirty="0"/>
              <a:t>Cuidados</a:t>
            </a:r>
            <a:r>
              <a:rPr lang="pt-BR" dirty="0"/>
              <a:t/>
            </a:r>
            <a:br>
              <a:rPr lang="pt-BR" dirty="0"/>
            </a:br>
            <a:r>
              <a:rPr lang="pt-BR" dirty="0"/>
              <a:t>› Caso observe o aparecimento de manchas vermelhas na pele, olhos avermelhados ou febre, busque um serviço de saúde para atendimento.</a:t>
            </a:r>
            <a:br>
              <a:rPr lang="pt-BR" dirty="0"/>
            </a:br>
            <a:r>
              <a:rPr lang="pt-BR" dirty="0"/>
              <a:t>› Não tome qualquer medicamento por conta própria.</a:t>
            </a:r>
            <a:br>
              <a:rPr lang="pt-BR" dirty="0"/>
            </a:br>
            <a:r>
              <a:rPr lang="pt-BR" dirty="0"/>
              <a:t>› Procure orientação sobre planejamento reprodutivo e os métodos contraceptivos nas Unidades Básicas de Saúde.</a:t>
            </a:r>
          </a:p>
          <a:p>
            <a:r>
              <a:rPr lang="pt-BR" b="1" dirty="0"/>
              <a:t>Informação</a:t>
            </a:r>
            <a:r>
              <a:rPr lang="pt-BR" dirty="0"/>
              <a:t/>
            </a:r>
            <a:br>
              <a:rPr lang="pt-BR" dirty="0"/>
            </a:br>
            <a:r>
              <a:rPr lang="pt-BR" dirty="0"/>
              <a:t>› Utilize informações dos sites institucionais, como o do Ministério da Saúde e das Secretarias de Saúde.</a:t>
            </a:r>
            <a:br>
              <a:rPr lang="pt-BR" dirty="0"/>
            </a:br>
            <a:r>
              <a:rPr lang="pt-BR" dirty="0"/>
              <a:t>› Se deseja engravidar: busque orientação com um </a:t>
            </a:r>
            <a:r>
              <a:rPr lang="pt-BR" dirty="0" smtClean="0"/>
              <a:t>profissional </a:t>
            </a:r>
            <a:r>
              <a:rPr lang="pt-BR" dirty="0"/>
              <a:t>de saúde e tire todas as dúvidas para avaliar sua decisão.</a:t>
            </a:r>
            <a:br>
              <a:rPr lang="pt-BR" dirty="0"/>
            </a:br>
            <a:r>
              <a:rPr lang="pt-BR" dirty="0"/>
              <a:t>› Se não deseja engravidar: busque métodos contraceptivos em uma Unidade Básica de Saúde.</a:t>
            </a:r>
          </a:p>
          <a:p>
            <a:endParaRPr lang="pt-BR" dirty="0"/>
          </a:p>
        </p:txBody>
      </p:sp>
    </p:spTree>
    <p:extLst>
      <p:ext uri="{BB962C8B-B14F-4D97-AF65-F5344CB8AC3E}">
        <p14:creationId xmlns:p14="http://schemas.microsoft.com/office/powerpoint/2010/main" val="147259338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250"/>
                                        <p:tgtEl>
                                          <p:spTgt spid="3">
                                            <p:txEl>
                                              <p:pRg st="0" end="0"/>
                                            </p:txEl>
                                          </p:spTgt>
                                        </p:tgtEl>
                                      </p:cBhvr>
                                    </p:animEffect>
                                  </p:childTnLst>
                                </p:cTn>
                              </p:par>
                            </p:childTnLst>
                          </p:cTn>
                        </p:par>
                        <p:par>
                          <p:cTn id="8" fill="hold">
                            <p:stCondLst>
                              <p:cond delay="125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1250"/>
                                        <p:tgtEl>
                                          <p:spTgt spid="3">
                                            <p:txEl>
                                              <p:pRg st="1" end="1"/>
                                            </p:txEl>
                                          </p:spTgt>
                                        </p:tgtEl>
                                      </p:cBhvr>
                                    </p:animEffect>
                                  </p:childTnLst>
                                </p:cTn>
                              </p:par>
                            </p:childTnLst>
                          </p:cTn>
                        </p:par>
                        <p:par>
                          <p:cTn id="12" fill="hold">
                            <p:stCondLst>
                              <p:cond delay="2500"/>
                            </p:stCondLst>
                            <p:childTnLst>
                              <p:par>
                                <p:cTn id="13" presetID="14"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1250"/>
                                        <p:tgtEl>
                                          <p:spTgt spid="3">
                                            <p:txEl>
                                              <p:pRg st="2" end="2"/>
                                            </p:txEl>
                                          </p:spTgt>
                                        </p:tgtEl>
                                      </p:cBhvr>
                                    </p:animEffect>
                                  </p:childTnLst>
                                </p:cTn>
                              </p:par>
                            </p:childTnLst>
                          </p:cTn>
                        </p:par>
                        <p:par>
                          <p:cTn id="16" fill="hold">
                            <p:stCondLst>
                              <p:cond delay="3750"/>
                            </p:stCondLst>
                            <p:childTnLst>
                              <p:par>
                                <p:cTn id="17" presetID="14"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1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741368"/>
          </a:xfrm>
        </p:spPr>
        <p:txBody>
          <a:bodyPr>
            <a:normAutofit fontScale="47500" lnSpcReduction="20000"/>
          </a:bodyPr>
          <a:lstStyle/>
          <a:p>
            <a:r>
              <a:rPr lang="pt-BR" dirty="0"/>
              <a:t> </a:t>
            </a:r>
            <a:r>
              <a:rPr lang="pt-BR" b="1" dirty="0"/>
              <a:t> Cuidados para a gestante?</a:t>
            </a:r>
          </a:p>
          <a:p>
            <a:r>
              <a:rPr lang="pt-BR" b="1" dirty="0"/>
              <a:t>Prevenção/Proteção</a:t>
            </a:r>
            <a:r>
              <a:rPr lang="pt-BR" dirty="0"/>
              <a:t/>
            </a:r>
            <a:br>
              <a:rPr lang="pt-BR" dirty="0"/>
            </a:br>
            <a:r>
              <a:rPr lang="pt-BR" dirty="0"/>
              <a:t>› Utilize telas em janelas e portas, use roupas compridas – calças e blusas – e, se vestir roupas que deixem áreas do corpo expostas, aplique repelente nessas áreas.</a:t>
            </a:r>
            <a:br>
              <a:rPr lang="pt-BR" dirty="0"/>
            </a:br>
            <a:r>
              <a:rPr lang="pt-BR" dirty="0"/>
              <a:t>› Fique, preferencialmente, em locais com telas de proteção, mosquiteiros ou outras barreiras disponíveis.</a:t>
            </a:r>
            <a:br>
              <a:rPr lang="pt-BR" dirty="0"/>
            </a:br>
            <a:r>
              <a:rPr lang="pt-BR" dirty="0"/>
              <a:t/>
            </a:r>
            <a:br>
              <a:rPr lang="pt-BR" dirty="0"/>
            </a:br>
            <a:r>
              <a:rPr lang="pt-BR" b="1" dirty="0"/>
              <a:t>Cuidados</a:t>
            </a:r>
            <a:r>
              <a:rPr lang="pt-BR" dirty="0"/>
              <a:t/>
            </a:r>
            <a:br>
              <a:rPr lang="pt-BR" dirty="0"/>
            </a:br>
            <a:r>
              <a:rPr lang="pt-BR" dirty="0"/>
              <a:t>› Busque uma Unidade Básica de Saúde para iniciar o pré-natal assim que descobrir a gravidez e compareça às consultas regularmente.</a:t>
            </a:r>
            <a:br>
              <a:rPr lang="pt-BR" dirty="0"/>
            </a:br>
            <a:r>
              <a:rPr lang="pt-BR" dirty="0"/>
              <a:t>› Vá às consultas às consultas uma vez por mês até a 28ª semana de gravidez; a cada quinze dias entre a 28ª e a 36ª semana; e semanalmente do início da 36ª semana até o nascimento do bebê.</a:t>
            </a:r>
            <a:br>
              <a:rPr lang="pt-BR" dirty="0"/>
            </a:br>
            <a:r>
              <a:rPr lang="pt-BR" dirty="0"/>
              <a:t>› Tome todas as vacinas indicadas para gestantes.</a:t>
            </a:r>
            <a:br>
              <a:rPr lang="pt-BR" dirty="0"/>
            </a:br>
            <a:r>
              <a:rPr lang="pt-BR" dirty="0"/>
              <a:t>› Em caso de febre ou dor, procure um serviço de saúde. Não tome qualquer medicamento por conta própria.</a:t>
            </a:r>
            <a:br>
              <a:rPr lang="pt-BR" dirty="0"/>
            </a:br>
            <a:r>
              <a:rPr lang="pt-BR" dirty="0"/>
              <a:t/>
            </a:r>
            <a:br>
              <a:rPr lang="pt-BR" dirty="0"/>
            </a:br>
            <a:r>
              <a:rPr lang="pt-BR" b="1" dirty="0"/>
              <a:t>Informação</a:t>
            </a:r>
            <a:r>
              <a:rPr lang="pt-BR" dirty="0"/>
              <a:t/>
            </a:r>
            <a:br>
              <a:rPr lang="pt-BR" dirty="0"/>
            </a:br>
            <a:r>
              <a:rPr lang="pt-BR" dirty="0"/>
              <a:t>› Se tiver dúvida, fale com o seu médico ou com um </a:t>
            </a:r>
            <a:r>
              <a:rPr lang="pt-BR" dirty="0" err="1"/>
              <a:t>profi</a:t>
            </a:r>
            <a:r>
              <a:rPr lang="pt-BR" dirty="0"/>
              <a:t> </a:t>
            </a:r>
            <a:r>
              <a:rPr lang="pt-BR" dirty="0" err="1"/>
              <a:t>ssional</a:t>
            </a:r>
            <a:r>
              <a:rPr lang="pt-BR" dirty="0"/>
              <a:t> de saúde.</a:t>
            </a:r>
            <a:br>
              <a:rPr lang="pt-BR" dirty="0"/>
            </a:br>
            <a:r>
              <a:rPr lang="pt-BR" dirty="0"/>
              <a:t>› Relate ao seu médico qualquer sintoma ou medicamento usado durante a gestação.</a:t>
            </a:r>
            <a:br>
              <a:rPr lang="pt-BR" dirty="0"/>
            </a:br>
            <a:r>
              <a:rPr lang="pt-BR" dirty="0"/>
              <a:t>› Leve sempre consigo a Caderneta da Gestante, pois nela consta todo seu histórico de gestação.</a:t>
            </a:r>
          </a:p>
          <a:p>
            <a:r>
              <a:rPr lang="pt-BR" dirty="0"/>
              <a:t>› Proteger o ambiente com telas em janelas e portas, e procurar manter o bebê com uso contínuo de roupas compridas – calças e blusas.</a:t>
            </a:r>
            <a:br>
              <a:rPr lang="pt-BR" dirty="0"/>
            </a:br>
            <a:r>
              <a:rPr lang="pt-BR" dirty="0"/>
              <a:t>› Manter o bebê em locais com telas de proteção, mosquiteiros ou outras barreiras disponíveis.</a:t>
            </a:r>
            <a:br>
              <a:rPr lang="pt-BR" dirty="0"/>
            </a:br>
            <a:r>
              <a:rPr lang="pt-BR" dirty="0"/>
              <a:t>› A amamentação é indicada até o 2º ano de vida ou mais, sendo exclusiva nos primeiros 6 meses de vida.</a:t>
            </a:r>
            <a:br>
              <a:rPr lang="pt-BR" dirty="0"/>
            </a:br>
            <a:r>
              <a:rPr lang="pt-BR" dirty="0"/>
              <a:t>› Caso se observem manchas vermelhas na pele, olhos avermelhados ou febre, procurar um serviço de saúde.</a:t>
            </a:r>
            <a:br>
              <a:rPr lang="pt-BR" dirty="0"/>
            </a:br>
            <a:r>
              <a:rPr lang="pt-BR" dirty="0"/>
              <a:t>› Não dar ao bebê qualquer medicamento por conta própria.</a:t>
            </a:r>
            <a:br>
              <a:rPr lang="pt-BR" dirty="0"/>
            </a:br>
            <a:r>
              <a:rPr lang="pt-BR" dirty="0"/>
              <a:t/>
            </a:r>
            <a:br>
              <a:rPr lang="pt-BR" dirty="0"/>
            </a:br>
            <a:r>
              <a:rPr lang="pt-BR" b="1" dirty="0"/>
              <a:t>Informação</a:t>
            </a:r>
            <a:r>
              <a:rPr lang="pt-BR" dirty="0"/>
              <a:t/>
            </a:r>
            <a:br>
              <a:rPr lang="pt-BR" dirty="0"/>
            </a:br>
            <a:r>
              <a:rPr lang="pt-BR" dirty="0"/>
              <a:t>› Após o nascimento, o bebê será avaliado pelo </a:t>
            </a:r>
            <a:r>
              <a:rPr lang="pt-BR" dirty="0" err="1"/>
              <a:t>profi</a:t>
            </a:r>
            <a:r>
              <a:rPr lang="pt-BR" dirty="0"/>
              <a:t> </a:t>
            </a:r>
            <a:r>
              <a:rPr lang="pt-BR" dirty="0" err="1"/>
              <a:t>ssional</a:t>
            </a:r>
            <a:r>
              <a:rPr lang="pt-BR" dirty="0"/>
              <a:t> de saúde na maternidade. A medição da cabeça do bebê (perímetro cefálico) faz parte dessa avaliação.</a:t>
            </a:r>
            <a:br>
              <a:rPr lang="pt-BR" dirty="0"/>
            </a:br>
            <a:r>
              <a:rPr lang="pt-BR" dirty="0"/>
              <a:t>› Além dos testes de Triagem Neonatal de Rotina (teste de orelhinha, teste do pezinho e teste do olhinho), poderão ser realizados outros exames.</a:t>
            </a:r>
            <a:br>
              <a:rPr lang="pt-BR" dirty="0"/>
            </a:br>
            <a:r>
              <a:rPr lang="pt-BR" dirty="0"/>
              <a:t>› Leve seu bebê a uma Unidade Básica de Saúde para o acompanhamento do crescimento e desenvolvimento conforme o calendário de consulta de puericultura.</a:t>
            </a:r>
            <a:br>
              <a:rPr lang="pt-BR" dirty="0"/>
            </a:br>
            <a:r>
              <a:rPr lang="pt-BR" dirty="0"/>
              <a:t>› Mantenha a vacinação em dia, de acordo com o calendário vacinal da Caderneta da Criança.</a:t>
            </a:r>
          </a:p>
          <a:p>
            <a:endParaRPr lang="pt-BR" dirty="0"/>
          </a:p>
        </p:txBody>
      </p:sp>
    </p:spTree>
    <p:extLst>
      <p:ext uri="{BB962C8B-B14F-4D97-AF65-F5344CB8AC3E}">
        <p14:creationId xmlns:p14="http://schemas.microsoft.com/office/powerpoint/2010/main" val="194982119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2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25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1250"/>
                            </p:stCondLst>
                            <p:childTnLst>
                              <p:par>
                                <p:cTn id="10" presetID="2" presetClass="entr" presetSubtype="12"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2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25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500"/>
                            </p:stCondLst>
                            <p:childTnLst>
                              <p:par>
                                <p:cTn id="15" presetID="2" presetClass="entr" presetSubtype="12"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2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125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9503" y="116632"/>
            <a:ext cx="9144000" cy="6741368"/>
          </a:xfrm>
        </p:spPr>
        <p:txBody>
          <a:bodyPr>
            <a:normAutofit fontScale="70000" lnSpcReduction="20000"/>
          </a:bodyPr>
          <a:lstStyle/>
          <a:p>
            <a:r>
              <a:rPr lang="pt-BR" b="1" dirty="0"/>
              <a:t>Cuidados com o Recém-nascido?</a:t>
            </a:r>
          </a:p>
          <a:p>
            <a:r>
              <a:rPr lang="pt-BR" dirty="0"/>
              <a:t>› Proteger o ambiente com telas em janelas e portas, e procurar manter o bebê com uso contínuo de roupas compridas – calças e blusas.</a:t>
            </a:r>
            <a:br>
              <a:rPr lang="pt-BR" dirty="0"/>
            </a:br>
            <a:r>
              <a:rPr lang="pt-BR" dirty="0"/>
              <a:t>› Manter o bebê em locais com telas de proteção, mosquiteiros ou outras barreiras disponíveis.</a:t>
            </a:r>
            <a:br>
              <a:rPr lang="pt-BR" dirty="0"/>
            </a:br>
            <a:r>
              <a:rPr lang="pt-BR" dirty="0"/>
              <a:t>› A amamentação é indicada até o 2º ano de vida ou mais, sendo exclusiva nos primeiros 6 meses de vida.</a:t>
            </a:r>
            <a:br>
              <a:rPr lang="pt-BR" dirty="0"/>
            </a:br>
            <a:r>
              <a:rPr lang="pt-BR" dirty="0"/>
              <a:t>› Caso se observem manchas vermelhas na pele, olhos avermelhados ou febre, procurar um serviço de saúde.</a:t>
            </a:r>
            <a:br>
              <a:rPr lang="pt-BR" dirty="0"/>
            </a:br>
            <a:r>
              <a:rPr lang="pt-BR" dirty="0"/>
              <a:t>› Não dar ao bebê qualquer medicamento por conta própria.</a:t>
            </a:r>
            <a:br>
              <a:rPr lang="pt-BR" dirty="0"/>
            </a:br>
            <a:r>
              <a:rPr lang="pt-BR" dirty="0"/>
              <a:t>› Leve seu bebê a uma Unidade Básica de Saúde para o acompanhamento do crescimento e desenvolvimento conforme o calendário de consulta de puericultura.</a:t>
            </a:r>
            <a:br>
              <a:rPr lang="pt-BR" dirty="0"/>
            </a:br>
            <a:r>
              <a:rPr lang="pt-BR" dirty="0"/>
              <a:t>› Mantenha a vacinação em dia, de acordo com o calendário vacinal da Caderneta da Criança.</a:t>
            </a:r>
            <a:br>
              <a:rPr lang="pt-BR" dirty="0"/>
            </a:br>
            <a:r>
              <a:rPr lang="pt-BR" dirty="0"/>
              <a:t/>
            </a:r>
            <a:br>
              <a:rPr lang="pt-BR" dirty="0"/>
            </a:br>
            <a:r>
              <a:rPr lang="pt-BR" b="1" dirty="0"/>
              <a:t>Informação</a:t>
            </a:r>
            <a:r>
              <a:rPr lang="pt-BR" dirty="0"/>
              <a:t/>
            </a:r>
            <a:br>
              <a:rPr lang="pt-BR" dirty="0"/>
            </a:br>
            <a:r>
              <a:rPr lang="pt-BR" dirty="0"/>
              <a:t>› Além do acompanhamento de rotina na Unidade Básica de Saúde, seu bebê precisa ser encaminhado para a estimulação precoce.</a:t>
            </a:r>
            <a:br>
              <a:rPr lang="pt-BR" dirty="0"/>
            </a:br>
            <a:r>
              <a:rPr lang="pt-BR" dirty="0"/>
              <a:t>› Caso o bebê apresente alterações ou complicações (neurológicas, motoras ou respiratórias, entre outras), o acompanhamento por diferentes especialistas poderá ser necessário, a depender de cada</a:t>
            </a:r>
            <a:br>
              <a:rPr lang="pt-BR" dirty="0"/>
            </a:br>
            <a:r>
              <a:rPr lang="pt-BR" dirty="0"/>
              <a:t>caso.</a:t>
            </a:r>
          </a:p>
          <a:p>
            <a:endParaRPr lang="pt-BR" dirty="0"/>
          </a:p>
        </p:txBody>
      </p:sp>
    </p:spTree>
    <p:extLst>
      <p:ext uri="{BB962C8B-B14F-4D97-AF65-F5344CB8AC3E}">
        <p14:creationId xmlns:p14="http://schemas.microsoft.com/office/powerpoint/2010/main" val="316607119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2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25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250"/>
                            </p:stCondLst>
                            <p:childTnLst>
                              <p:par>
                                <p:cTn id="10" presetID="2" presetClass="entr" presetSubtype="9"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2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25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183" y="116632"/>
            <a:ext cx="9144000" cy="6624736"/>
          </a:xfrm>
        </p:spPr>
        <p:txBody>
          <a:bodyPr>
            <a:normAutofit fontScale="70000" lnSpcReduction="20000"/>
          </a:bodyPr>
          <a:lstStyle/>
          <a:p>
            <a:r>
              <a:rPr lang="pt-BR" b="1" dirty="0"/>
              <a:t>Cuidados com o Recém-nascido com Microcefalia?</a:t>
            </a:r>
          </a:p>
          <a:p>
            <a:r>
              <a:rPr lang="pt-BR" dirty="0"/>
              <a:t>Proteger o ambiente com telas em janelas e portas, e procurar manter o bebê com uso contínuo de roupas compridas – calças e blusas.</a:t>
            </a:r>
            <a:br>
              <a:rPr lang="pt-BR" dirty="0"/>
            </a:br>
            <a:r>
              <a:rPr lang="pt-BR" dirty="0"/>
              <a:t>› Manter o bebê em locais com telas de proteção, mosquiteiros ou outras barreiras disponíveis.</a:t>
            </a:r>
            <a:br>
              <a:rPr lang="pt-BR" dirty="0"/>
            </a:br>
            <a:r>
              <a:rPr lang="pt-BR" dirty="0"/>
              <a:t>› A amamentação é indicada até o 2º ano de vida ou mais, sendo exclusiva nos primeiros 6 meses de vida.</a:t>
            </a:r>
            <a:br>
              <a:rPr lang="pt-BR" dirty="0"/>
            </a:br>
            <a:r>
              <a:rPr lang="pt-BR" dirty="0"/>
              <a:t>› Caso se observem manchas vermelhas na pele, olhos avermelhados ou febre, procurar um serviço de saúde.</a:t>
            </a:r>
            <a:br>
              <a:rPr lang="pt-BR" dirty="0"/>
            </a:br>
            <a:r>
              <a:rPr lang="pt-BR" dirty="0"/>
              <a:t>› Não dar ao bebê qualquer medicamento por conta própria.</a:t>
            </a:r>
            <a:br>
              <a:rPr lang="pt-BR" dirty="0"/>
            </a:br>
            <a:r>
              <a:rPr lang="pt-BR" dirty="0"/>
              <a:t>› Leve seu bebê a uma Unidade Básica de Saúde para o acompanhamento do crescimento e desenvolvimento conforme o calendário de consulta de puericultura.</a:t>
            </a:r>
            <a:br>
              <a:rPr lang="pt-BR" dirty="0"/>
            </a:br>
            <a:r>
              <a:rPr lang="pt-BR" dirty="0"/>
              <a:t>› Mantenha a vacinação em dia, de acordo com o calendário vacinal da Caderneta da Criança.</a:t>
            </a:r>
            <a:br>
              <a:rPr lang="pt-BR" dirty="0"/>
            </a:br>
            <a:r>
              <a:rPr lang="pt-BR" dirty="0"/>
              <a:t/>
            </a:r>
            <a:br>
              <a:rPr lang="pt-BR" dirty="0"/>
            </a:br>
            <a:r>
              <a:rPr lang="pt-BR" dirty="0"/>
              <a:t>Informação</a:t>
            </a:r>
            <a:br>
              <a:rPr lang="pt-BR" dirty="0"/>
            </a:br>
            <a:r>
              <a:rPr lang="pt-BR" dirty="0"/>
              <a:t>› Além do acompanhamento de rotina na Unidade Básica de Saúde, seu bebê precisa ser encaminhado para a estimulação precoce.</a:t>
            </a:r>
            <a:br>
              <a:rPr lang="pt-BR" dirty="0"/>
            </a:br>
            <a:r>
              <a:rPr lang="pt-BR" dirty="0"/>
              <a:t>› Caso o bebê apresente alterações ou complicações (neurológicas, motoras ou respiratórias, entre outras), o acompanhamento por diferentes especialistas poderá ser necessário, a depender de cada</a:t>
            </a:r>
            <a:br>
              <a:rPr lang="pt-BR" dirty="0"/>
            </a:br>
            <a:r>
              <a:rPr lang="pt-BR" dirty="0"/>
              <a:t>caso.</a:t>
            </a:r>
            <a:endParaRPr lang="pt-BR" b="1" dirty="0"/>
          </a:p>
          <a:p>
            <a:endParaRPr lang="pt-BR" dirty="0"/>
          </a:p>
        </p:txBody>
      </p:sp>
    </p:spTree>
    <p:extLst>
      <p:ext uri="{BB962C8B-B14F-4D97-AF65-F5344CB8AC3E}">
        <p14:creationId xmlns:p14="http://schemas.microsoft.com/office/powerpoint/2010/main" val="383991072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25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25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250"/>
                            </p:stCondLst>
                            <p:childTnLst>
                              <p:par>
                                <p:cTn id="10" presetID="2" presetClass="entr" presetSubtype="3"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25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125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332656"/>
            <a:ext cx="9036496" cy="6408712"/>
          </a:xfrm>
        </p:spPr>
        <p:txBody>
          <a:bodyPr>
            <a:normAutofit fontScale="77500" lnSpcReduction="20000"/>
          </a:bodyPr>
          <a:lstStyle/>
          <a:p>
            <a:pPr algn="just"/>
            <a:r>
              <a:rPr lang="pt-BR" b="1" dirty="0"/>
              <a:t>Quais as consequências para um bebê se ele for picado e tiver </a:t>
            </a:r>
            <a:r>
              <a:rPr lang="pt-BR" b="1" dirty="0" err="1"/>
              <a:t>Zika</a:t>
            </a:r>
            <a:r>
              <a:rPr lang="pt-BR" b="1" dirty="0"/>
              <a:t>?</a:t>
            </a:r>
          </a:p>
          <a:p>
            <a:pPr algn="just"/>
            <a:r>
              <a:rPr lang="pt-BR" dirty="0"/>
              <a:t> </a:t>
            </a:r>
            <a:r>
              <a:rPr lang="pt-BR" dirty="0" smtClean="0"/>
              <a:t>Entre </a:t>
            </a:r>
            <a:r>
              <a:rPr lang="pt-BR" dirty="0"/>
              <a:t>pessoas infectadas pelo vírus </a:t>
            </a:r>
            <a:r>
              <a:rPr lang="pt-BR" dirty="0" err="1"/>
              <a:t>Zika</a:t>
            </a:r>
            <a:r>
              <a:rPr lang="pt-BR" dirty="0"/>
              <a:t> (adultos e crianças), cerca de 80% não desenvolvem sintomas, sejam adultos ou crianças. Dentre essas pessoas, apenas uma pequena parcela pode vir a desenvolver algum tipo de complicação, que deverá ser avaliada pelos médicos, uma vez que o </a:t>
            </a:r>
            <a:r>
              <a:rPr lang="pt-BR" dirty="0" err="1"/>
              <a:t>Zika</a:t>
            </a:r>
            <a:r>
              <a:rPr lang="pt-BR" dirty="0"/>
              <a:t> é uma doença nova e suas complicações ainda não foram descritas</a:t>
            </a:r>
            <a:r>
              <a:rPr lang="pt-BR" dirty="0" smtClean="0"/>
              <a:t>.</a:t>
            </a:r>
          </a:p>
          <a:p>
            <a:pPr algn="just"/>
            <a:endParaRPr lang="pt-BR" dirty="0"/>
          </a:p>
          <a:p>
            <a:pPr algn="just"/>
            <a:r>
              <a:rPr lang="pt-BR" b="1" dirty="0"/>
              <a:t>O vírus da </a:t>
            </a:r>
            <a:r>
              <a:rPr lang="pt-BR" b="1" dirty="0" err="1"/>
              <a:t>Zika</a:t>
            </a:r>
            <a:r>
              <a:rPr lang="pt-BR" b="1" dirty="0"/>
              <a:t> pode ser transmitido por relação sexual?</a:t>
            </a:r>
          </a:p>
          <a:p>
            <a:pPr algn="just"/>
            <a:r>
              <a:rPr lang="pt-BR" dirty="0"/>
              <a:t>Os estudos sobre possíveis formas de transmissão do vírus </a:t>
            </a:r>
            <a:r>
              <a:rPr lang="pt-BR" dirty="0" err="1"/>
              <a:t>Zika</a:t>
            </a:r>
            <a:r>
              <a:rPr lang="pt-BR" dirty="0"/>
              <a:t> precisam ser avaliados com mais profundidade. Essas análises devem vir acompanhadas de trabalhos científicos para que o Ministério da Saúde possa passar à população orientações seguras sobre a transmissão do vírus. O Ministério da Saúde vem acompanhando a situação do vírus </a:t>
            </a:r>
            <a:r>
              <a:rPr lang="pt-BR" dirty="0" err="1"/>
              <a:t>Zika</a:t>
            </a:r>
            <a:r>
              <a:rPr lang="pt-BR" dirty="0"/>
              <a:t> no mundo, por meio da Organização Pan-Americana de Saúde (Opas/OMS) e outros organismos internacionais.</a:t>
            </a:r>
          </a:p>
          <a:p>
            <a:endParaRPr lang="pt-BR" b="1" dirty="0">
              <a:solidFill>
                <a:srgbClr val="006600"/>
              </a:solidFill>
            </a:endParaRPr>
          </a:p>
        </p:txBody>
      </p:sp>
    </p:spTree>
    <p:extLst>
      <p:ext uri="{BB962C8B-B14F-4D97-AF65-F5344CB8AC3E}">
        <p14:creationId xmlns:p14="http://schemas.microsoft.com/office/powerpoint/2010/main" val="88147190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par>
                          <p:cTn id="38" fill="hold">
                            <p:stCondLst>
                              <p:cond delay="4000"/>
                            </p:stCondLst>
                            <p:childTnLst>
                              <p:par>
                                <p:cTn id="39" presetID="26" presetClass="entr" presetSubtype="0" fill="hold" nodeType="after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wipe(down)">
                                      <p:cBhvr>
                                        <p:cTn id="41" dur="580">
                                          <p:stCondLst>
                                            <p:cond delay="0"/>
                                          </p:stCondLst>
                                        </p:cTn>
                                        <p:tgtEl>
                                          <p:spTgt spid="3">
                                            <p:txEl>
                                              <p:pRg st="3" end="3"/>
                                            </p:txEl>
                                          </p:spTgt>
                                        </p:tgtEl>
                                      </p:cBhvr>
                                    </p:animEffect>
                                    <p:anim calcmode="lin" valueType="num">
                                      <p:cBhvr>
                                        <p:cTn id="4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3" end="3"/>
                                            </p:txEl>
                                          </p:spTgt>
                                        </p:tgtEl>
                                      </p:cBhvr>
                                      <p:to x="100000" y="60000"/>
                                    </p:animScale>
                                    <p:animScale>
                                      <p:cBhvr>
                                        <p:cTn id="48" dur="166" decel="50000">
                                          <p:stCondLst>
                                            <p:cond delay="676"/>
                                          </p:stCondLst>
                                        </p:cTn>
                                        <p:tgtEl>
                                          <p:spTgt spid="3">
                                            <p:txEl>
                                              <p:pRg st="3" end="3"/>
                                            </p:txEl>
                                          </p:spTgt>
                                        </p:tgtEl>
                                      </p:cBhvr>
                                      <p:to x="100000" y="100000"/>
                                    </p:animScale>
                                    <p:animScale>
                                      <p:cBhvr>
                                        <p:cTn id="49" dur="26">
                                          <p:stCondLst>
                                            <p:cond delay="1312"/>
                                          </p:stCondLst>
                                        </p:cTn>
                                        <p:tgtEl>
                                          <p:spTgt spid="3">
                                            <p:txEl>
                                              <p:pRg st="3" end="3"/>
                                            </p:txEl>
                                          </p:spTgt>
                                        </p:tgtEl>
                                      </p:cBhvr>
                                      <p:to x="100000" y="80000"/>
                                    </p:animScale>
                                    <p:animScale>
                                      <p:cBhvr>
                                        <p:cTn id="50" dur="166" decel="50000">
                                          <p:stCondLst>
                                            <p:cond delay="1338"/>
                                          </p:stCondLst>
                                        </p:cTn>
                                        <p:tgtEl>
                                          <p:spTgt spid="3">
                                            <p:txEl>
                                              <p:pRg st="3" end="3"/>
                                            </p:txEl>
                                          </p:spTgt>
                                        </p:tgtEl>
                                      </p:cBhvr>
                                      <p:to x="100000" y="100000"/>
                                    </p:animScale>
                                    <p:animScale>
                                      <p:cBhvr>
                                        <p:cTn id="51" dur="26">
                                          <p:stCondLst>
                                            <p:cond delay="1642"/>
                                          </p:stCondLst>
                                        </p:cTn>
                                        <p:tgtEl>
                                          <p:spTgt spid="3">
                                            <p:txEl>
                                              <p:pRg st="3" end="3"/>
                                            </p:txEl>
                                          </p:spTgt>
                                        </p:tgtEl>
                                      </p:cBhvr>
                                      <p:to x="100000" y="90000"/>
                                    </p:animScale>
                                    <p:animScale>
                                      <p:cBhvr>
                                        <p:cTn id="52" dur="166" decel="50000">
                                          <p:stCondLst>
                                            <p:cond delay="1668"/>
                                          </p:stCondLst>
                                        </p:cTn>
                                        <p:tgtEl>
                                          <p:spTgt spid="3">
                                            <p:txEl>
                                              <p:pRg st="3" end="3"/>
                                            </p:txEl>
                                          </p:spTgt>
                                        </p:tgtEl>
                                      </p:cBhvr>
                                      <p:to x="100000" y="100000"/>
                                    </p:animScale>
                                    <p:animScale>
                                      <p:cBhvr>
                                        <p:cTn id="53" dur="26">
                                          <p:stCondLst>
                                            <p:cond delay="1808"/>
                                          </p:stCondLst>
                                        </p:cTn>
                                        <p:tgtEl>
                                          <p:spTgt spid="3">
                                            <p:txEl>
                                              <p:pRg st="3" end="3"/>
                                            </p:txEl>
                                          </p:spTgt>
                                        </p:tgtEl>
                                      </p:cBhvr>
                                      <p:to x="100000" y="95000"/>
                                    </p:animScale>
                                    <p:animScale>
                                      <p:cBhvr>
                                        <p:cTn id="54" dur="166" decel="50000">
                                          <p:stCondLst>
                                            <p:cond delay="1834"/>
                                          </p:stCondLst>
                                        </p:cTn>
                                        <p:tgtEl>
                                          <p:spTgt spid="3">
                                            <p:txEl>
                                              <p:pRg st="3" end="3"/>
                                            </p:txEl>
                                          </p:spTgt>
                                        </p:tgtEl>
                                      </p:cBhvr>
                                      <p:to x="100000" y="100000"/>
                                    </p:animScale>
                                  </p:childTnLst>
                                </p:cTn>
                              </p:par>
                            </p:childTnLst>
                          </p:cTn>
                        </p:par>
                        <p:par>
                          <p:cTn id="55" fill="hold">
                            <p:stCondLst>
                              <p:cond delay="6000"/>
                            </p:stCondLst>
                            <p:childTnLst>
                              <p:par>
                                <p:cTn id="56" presetID="26" presetClass="entr" presetSubtype="0" fill="hold" nodeType="after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wipe(down)">
                                      <p:cBhvr>
                                        <p:cTn id="58" dur="580">
                                          <p:stCondLst>
                                            <p:cond delay="0"/>
                                          </p:stCondLst>
                                        </p:cTn>
                                        <p:tgtEl>
                                          <p:spTgt spid="3">
                                            <p:txEl>
                                              <p:pRg st="4" end="4"/>
                                            </p:txEl>
                                          </p:spTgt>
                                        </p:tgtEl>
                                      </p:cBhvr>
                                    </p:animEffect>
                                    <p:anim calcmode="lin" valueType="num">
                                      <p:cBhvr>
                                        <p:cTn id="59"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4" end="4"/>
                                            </p:txEl>
                                          </p:spTgt>
                                        </p:tgtEl>
                                      </p:cBhvr>
                                      <p:to x="100000" y="60000"/>
                                    </p:animScale>
                                    <p:animScale>
                                      <p:cBhvr>
                                        <p:cTn id="65" dur="166" decel="50000">
                                          <p:stCondLst>
                                            <p:cond delay="676"/>
                                          </p:stCondLst>
                                        </p:cTn>
                                        <p:tgtEl>
                                          <p:spTgt spid="3">
                                            <p:txEl>
                                              <p:pRg st="4" end="4"/>
                                            </p:txEl>
                                          </p:spTgt>
                                        </p:tgtEl>
                                      </p:cBhvr>
                                      <p:to x="100000" y="100000"/>
                                    </p:animScale>
                                    <p:animScale>
                                      <p:cBhvr>
                                        <p:cTn id="66" dur="26">
                                          <p:stCondLst>
                                            <p:cond delay="1312"/>
                                          </p:stCondLst>
                                        </p:cTn>
                                        <p:tgtEl>
                                          <p:spTgt spid="3">
                                            <p:txEl>
                                              <p:pRg st="4" end="4"/>
                                            </p:txEl>
                                          </p:spTgt>
                                        </p:tgtEl>
                                      </p:cBhvr>
                                      <p:to x="100000" y="80000"/>
                                    </p:animScale>
                                    <p:animScale>
                                      <p:cBhvr>
                                        <p:cTn id="67" dur="166" decel="50000">
                                          <p:stCondLst>
                                            <p:cond delay="1338"/>
                                          </p:stCondLst>
                                        </p:cTn>
                                        <p:tgtEl>
                                          <p:spTgt spid="3">
                                            <p:txEl>
                                              <p:pRg st="4" end="4"/>
                                            </p:txEl>
                                          </p:spTgt>
                                        </p:tgtEl>
                                      </p:cBhvr>
                                      <p:to x="100000" y="100000"/>
                                    </p:animScale>
                                    <p:animScale>
                                      <p:cBhvr>
                                        <p:cTn id="68" dur="26">
                                          <p:stCondLst>
                                            <p:cond delay="1642"/>
                                          </p:stCondLst>
                                        </p:cTn>
                                        <p:tgtEl>
                                          <p:spTgt spid="3">
                                            <p:txEl>
                                              <p:pRg st="4" end="4"/>
                                            </p:txEl>
                                          </p:spTgt>
                                        </p:tgtEl>
                                      </p:cBhvr>
                                      <p:to x="100000" y="90000"/>
                                    </p:animScale>
                                    <p:animScale>
                                      <p:cBhvr>
                                        <p:cTn id="69" dur="166" decel="50000">
                                          <p:stCondLst>
                                            <p:cond delay="1668"/>
                                          </p:stCondLst>
                                        </p:cTn>
                                        <p:tgtEl>
                                          <p:spTgt spid="3">
                                            <p:txEl>
                                              <p:pRg st="4" end="4"/>
                                            </p:txEl>
                                          </p:spTgt>
                                        </p:tgtEl>
                                      </p:cBhvr>
                                      <p:to x="100000" y="100000"/>
                                    </p:animScale>
                                    <p:animScale>
                                      <p:cBhvr>
                                        <p:cTn id="70" dur="26">
                                          <p:stCondLst>
                                            <p:cond delay="1808"/>
                                          </p:stCondLst>
                                        </p:cTn>
                                        <p:tgtEl>
                                          <p:spTgt spid="3">
                                            <p:txEl>
                                              <p:pRg st="4" end="4"/>
                                            </p:txEl>
                                          </p:spTgt>
                                        </p:tgtEl>
                                      </p:cBhvr>
                                      <p:to x="100000" y="95000"/>
                                    </p:animScale>
                                    <p:animScale>
                                      <p:cBhvr>
                                        <p:cTn id="71"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6632"/>
            <a:ext cx="9144000" cy="6741368"/>
          </a:xfrm>
        </p:spPr>
        <p:txBody>
          <a:bodyPr>
            <a:normAutofit fontScale="85000" lnSpcReduction="20000"/>
          </a:bodyPr>
          <a:lstStyle/>
          <a:p>
            <a:pPr algn="just"/>
            <a:r>
              <a:rPr lang="pt-BR" b="1" dirty="0"/>
              <a:t>Quem já foi infectado pelo vírus da </a:t>
            </a:r>
            <a:r>
              <a:rPr lang="pt-BR" b="1" dirty="0" err="1"/>
              <a:t>Zika</a:t>
            </a:r>
            <a:r>
              <a:rPr lang="pt-BR" b="1" dirty="0"/>
              <a:t> pode ser infectado de novo?</a:t>
            </a:r>
          </a:p>
          <a:p>
            <a:pPr algn="just"/>
            <a:r>
              <a:rPr lang="pt-BR" dirty="0"/>
              <a:t>Outros vírus parecidos com o </a:t>
            </a:r>
            <a:r>
              <a:rPr lang="pt-BR" dirty="0" err="1"/>
              <a:t>Zika</a:t>
            </a:r>
            <a:r>
              <a:rPr lang="pt-BR" dirty="0"/>
              <a:t> geram imunidade para a vida inteira. Quem já teve dengue pelo vírus 1, por exemplo, não voltará a ter pelo mesmo vírus. O mesmo acontece com a febre amarela. Porém, ainda não há estudos suficientes para afirmar isso em relação ao vírus </a:t>
            </a:r>
            <a:r>
              <a:rPr lang="pt-BR" dirty="0" err="1"/>
              <a:t>Zika</a:t>
            </a:r>
            <a:r>
              <a:rPr lang="pt-BR" dirty="0" smtClean="0"/>
              <a:t>.</a:t>
            </a:r>
          </a:p>
          <a:p>
            <a:pPr algn="just"/>
            <a:endParaRPr lang="pt-BR" dirty="0"/>
          </a:p>
          <a:p>
            <a:pPr algn="just"/>
            <a:r>
              <a:rPr lang="pt-BR" b="1" dirty="0"/>
              <a:t>O que é a Microcefalia?</a:t>
            </a:r>
          </a:p>
          <a:p>
            <a:pPr algn="just"/>
            <a:r>
              <a:rPr lang="pt-BR" dirty="0"/>
              <a:t> </a:t>
            </a:r>
            <a:r>
              <a:rPr lang="pt-BR" dirty="0" smtClean="0"/>
              <a:t>Microcefalia </a:t>
            </a:r>
            <a:r>
              <a:rPr lang="pt-BR" dirty="0"/>
              <a:t>é uma malformação congênita, em que o cérebro não se desenvolve de maneira adequada. Neste caso, os bebês nascem com perímetro cefálico (PC) menor que o normal, ou seja, igual ou inferior a 32 cm. Essa malformação congênita pode ser efeito de uma série de fatores de diferentes origens, como substâncias químicas e agentes biológicos (infecciosos), como bactérias, vírus e radiação.</a:t>
            </a:r>
          </a:p>
          <a:p>
            <a:endParaRPr lang="pt-BR" b="1" dirty="0">
              <a:solidFill>
                <a:srgbClr val="006600"/>
              </a:solidFill>
            </a:endParaRPr>
          </a:p>
        </p:txBody>
      </p:sp>
    </p:spTree>
    <p:extLst>
      <p:ext uri="{BB962C8B-B14F-4D97-AF65-F5344CB8AC3E}">
        <p14:creationId xmlns:p14="http://schemas.microsoft.com/office/powerpoint/2010/main" val="383149994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par>
                          <p:cTn id="38" fill="hold">
                            <p:stCondLst>
                              <p:cond delay="4000"/>
                            </p:stCondLst>
                            <p:childTnLst>
                              <p:par>
                                <p:cTn id="39" presetID="26" presetClass="entr" presetSubtype="0" fill="hold" nodeType="after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Effect transition="in" filter="wipe(down)">
                                      <p:cBhvr>
                                        <p:cTn id="41" dur="580">
                                          <p:stCondLst>
                                            <p:cond delay="0"/>
                                          </p:stCondLst>
                                        </p:cTn>
                                        <p:tgtEl>
                                          <p:spTgt spid="3">
                                            <p:txEl>
                                              <p:pRg st="3" end="3"/>
                                            </p:txEl>
                                          </p:spTgt>
                                        </p:tgtEl>
                                      </p:cBhvr>
                                    </p:animEffect>
                                    <p:anim calcmode="lin" valueType="num">
                                      <p:cBhvr>
                                        <p:cTn id="4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3" end="3"/>
                                            </p:txEl>
                                          </p:spTgt>
                                        </p:tgtEl>
                                      </p:cBhvr>
                                      <p:to x="100000" y="60000"/>
                                    </p:animScale>
                                    <p:animScale>
                                      <p:cBhvr>
                                        <p:cTn id="48" dur="166" decel="50000">
                                          <p:stCondLst>
                                            <p:cond delay="676"/>
                                          </p:stCondLst>
                                        </p:cTn>
                                        <p:tgtEl>
                                          <p:spTgt spid="3">
                                            <p:txEl>
                                              <p:pRg st="3" end="3"/>
                                            </p:txEl>
                                          </p:spTgt>
                                        </p:tgtEl>
                                      </p:cBhvr>
                                      <p:to x="100000" y="100000"/>
                                    </p:animScale>
                                    <p:animScale>
                                      <p:cBhvr>
                                        <p:cTn id="49" dur="26">
                                          <p:stCondLst>
                                            <p:cond delay="1312"/>
                                          </p:stCondLst>
                                        </p:cTn>
                                        <p:tgtEl>
                                          <p:spTgt spid="3">
                                            <p:txEl>
                                              <p:pRg st="3" end="3"/>
                                            </p:txEl>
                                          </p:spTgt>
                                        </p:tgtEl>
                                      </p:cBhvr>
                                      <p:to x="100000" y="80000"/>
                                    </p:animScale>
                                    <p:animScale>
                                      <p:cBhvr>
                                        <p:cTn id="50" dur="166" decel="50000">
                                          <p:stCondLst>
                                            <p:cond delay="1338"/>
                                          </p:stCondLst>
                                        </p:cTn>
                                        <p:tgtEl>
                                          <p:spTgt spid="3">
                                            <p:txEl>
                                              <p:pRg st="3" end="3"/>
                                            </p:txEl>
                                          </p:spTgt>
                                        </p:tgtEl>
                                      </p:cBhvr>
                                      <p:to x="100000" y="100000"/>
                                    </p:animScale>
                                    <p:animScale>
                                      <p:cBhvr>
                                        <p:cTn id="51" dur="26">
                                          <p:stCondLst>
                                            <p:cond delay="1642"/>
                                          </p:stCondLst>
                                        </p:cTn>
                                        <p:tgtEl>
                                          <p:spTgt spid="3">
                                            <p:txEl>
                                              <p:pRg st="3" end="3"/>
                                            </p:txEl>
                                          </p:spTgt>
                                        </p:tgtEl>
                                      </p:cBhvr>
                                      <p:to x="100000" y="90000"/>
                                    </p:animScale>
                                    <p:animScale>
                                      <p:cBhvr>
                                        <p:cTn id="52" dur="166" decel="50000">
                                          <p:stCondLst>
                                            <p:cond delay="1668"/>
                                          </p:stCondLst>
                                        </p:cTn>
                                        <p:tgtEl>
                                          <p:spTgt spid="3">
                                            <p:txEl>
                                              <p:pRg st="3" end="3"/>
                                            </p:txEl>
                                          </p:spTgt>
                                        </p:tgtEl>
                                      </p:cBhvr>
                                      <p:to x="100000" y="100000"/>
                                    </p:animScale>
                                    <p:animScale>
                                      <p:cBhvr>
                                        <p:cTn id="53" dur="26">
                                          <p:stCondLst>
                                            <p:cond delay="1808"/>
                                          </p:stCondLst>
                                        </p:cTn>
                                        <p:tgtEl>
                                          <p:spTgt spid="3">
                                            <p:txEl>
                                              <p:pRg st="3" end="3"/>
                                            </p:txEl>
                                          </p:spTgt>
                                        </p:tgtEl>
                                      </p:cBhvr>
                                      <p:to x="100000" y="95000"/>
                                    </p:animScale>
                                    <p:animScale>
                                      <p:cBhvr>
                                        <p:cTn id="54" dur="166" decel="50000">
                                          <p:stCondLst>
                                            <p:cond delay="1834"/>
                                          </p:stCondLst>
                                        </p:cTn>
                                        <p:tgtEl>
                                          <p:spTgt spid="3">
                                            <p:txEl>
                                              <p:pRg st="3" end="3"/>
                                            </p:txEl>
                                          </p:spTgt>
                                        </p:tgtEl>
                                      </p:cBhvr>
                                      <p:to x="100000" y="100000"/>
                                    </p:animScale>
                                  </p:childTnLst>
                                </p:cTn>
                              </p:par>
                            </p:childTnLst>
                          </p:cTn>
                        </p:par>
                        <p:par>
                          <p:cTn id="55" fill="hold">
                            <p:stCondLst>
                              <p:cond delay="6000"/>
                            </p:stCondLst>
                            <p:childTnLst>
                              <p:par>
                                <p:cTn id="56" presetID="26" presetClass="entr" presetSubtype="0" fill="hold" nodeType="after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wipe(down)">
                                      <p:cBhvr>
                                        <p:cTn id="58" dur="580">
                                          <p:stCondLst>
                                            <p:cond delay="0"/>
                                          </p:stCondLst>
                                        </p:cTn>
                                        <p:tgtEl>
                                          <p:spTgt spid="3">
                                            <p:txEl>
                                              <p:pRg st="4" end="4"/>
                                            </p:txEl>
                                          </p:spTgt>
                                        </p:tgtEl>
                                      </p:cBhvr>
                                    </p:animEffect>
                                    <p:anim calcmode="lin" valueType="num">
                                      <p:cBhvr>
                                        <p:cTn id="59"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4" end="4"/>
                                            </p:txEl>
                                          </p:spTgt>
                                        </p:tgtEl>
                                      </p:cBhvr>
                                      <p:to x="100000" y="60000"/>
                                    </p:animScale>
                                    <p:animScale>
                                      <p:cBhvr>
                                        <p:cTn id="65" dur="166" decel="50000">
                                          <p:stCondLst>
                                            <p:cond delay="676"/>
                                          </p:stCondLst>
                                        </p:cTn>
                                        <p:tgtEl>
                                          <p:spTgt spid="3">
                                            <p:txEl>
                                              <p:pRg st="4" end="4"/>
                                            </p:txEl>
                                          </p:spTgt>
                                        </p:tgtEl>
                                      </p:cBhvr>
                                      <p:to x="100000" y="100000"/>
                                    </p:animScale>
                                    <p:animScale>
                                      <p:cBhvr>
                                        <p:cTn id="66" dur="26">
                                          <p:stCondLst>
                                            <p:cond delay="1312"/>
                                          </p:stCondLst>
                                        </p:cTn>
                                        <p:tgtEl>
                                          <p:spTgt spid="3">
                                            <p:txEl>
                                              <p:pRg st="4" end="4"/>
                                            </p:txEl>
                                          </p:spTgt>
                                        </p:tgtEl>
                                      </p:cBhvr>
                                      <p:to x="100000" y="80000"/>
                                    </p:animScale>
                                    <p:animScale>
                                      <p:cBhvr>
                                        <p:cTn id="67" dur="166" decel="50000">
                                          <p:stCondLst>
                                            <p:cond delay="1338"/>
                                          </p:stCondLst>
                                        </p:cTn>
                                        <p:tgtEl>
                                          <p:spTgt spid="3">
                                            <p:txEl>
                                              <p:pRg st="4" end="4"/>
                                            </p:txEl>
                                          </p:spTgt>
                                        </p:tgtEl>
                                      </p:cBhvr>
                                      <p:to x="100000" y="100000"/>
                                    </p:animScale>
                                    <p:animScale>
                                      <p:cBhvr>
                                        <p:cTn id="68" dur="26">
                                          <p:stCondLst>
                                            <p:cond delay="1642"/>
                                          </p:stCondLst>
                                        </p:cTn>
                                        <p:tgtEl>
                                          <p:spTgt spid="3">
                                            <p:txEl>
                                              <p:pRg st="4" end="4"/>
                                            </p:txEl>
                                          </p:spTgt>
                                        </p:tgtEl>
                                      </p:cBhvr>
                                      <p:to x="100000" y="90000"/>
                                    </p:animScale>
                                    <p:animScale>
                                      <p:cBhvr>
                                        <p:cTn id="69" dur="166" decel="50000">
                                          <p:stCondLst>
                                            <p:cond delay="1668"/>
                                          </p:stCondLst>
                                        </p:cTn>
                                        <p:tgtEl>
                                          <p:spTgt spid="3">
                                            <p:txEl>
                                              <p:pRg st="4" end="4"/>
                                            </p:txEl>
                                          </p:spTgt>
                                        </p:tgtEl>
                                      </p:cBhvr>
                                      <p:to x="100000" y="100000"/>
                                    </p:animScale>
                                    <p:animScale>
                                      <p:cBhvr>
                                        <p:cTn id="70" dur="26">
                                          <p:stCondLst>
                                            <p:cond delay="1808"/>
                                          </p:stCondLst>
                                        </p:cTn>
                                        <p:tgtEl>
                                          <p:spTgt spid="3">
                                            <p:txEl>
                                              <p:pRg st="4" end="4"/>
                                            </p:txEl>
                                          </p:spTgt>
                                        </p:tgtEl>
                                      </p:cBhvr>
                                      <p:to x="100000" y="95000"/>
                                    </p:animScale>
                                    <p:animScale>
                                      <p:cBhvr>
                                        <p:cTn id="71"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858000"/>
          </a:xfrm>
        </p:spPr>
        <p:txBody>
          <a:bodyPr>
            <a:normAutofit fontScale="85000" lnSpcReduction="20000"/>
          </a:bodyPr>
          <a:lstStyle/>
          <a:p>
            <a:pPr algn="just"/>
            <a:r>
              <a:rPr lang="pt-BR" b="1" dirty="0"/>
              <a:t>Já há </a:t>
            </a:r>
            <a:r>
              <a:rPr lang="pt-BR" b="1" dirty="0" smtClean="0"/>
              <a:t>confirmação de </a:t>
            </a:r>
            <a:r>
              <a:rPr lang="pt-BR" b="1" dirty="0"/>
              <a:t>que o aumento de casos de Microcefalia no Brasil é causado pelo vírus da </a:t>
            </a:r>
            <a:r>
              <a:rPr lang="pt-BR" b="1" dirty="0" err="1"/>
              <a:t>Zika</a:t>
            </a:r>
            <a:r>
              <a:rPr lang="pt-BR" b="1" dirty="0"/>
              <a:t>?</a:t>
            </a:r>
          </a:p>
          <a:p>
            <a:pPr algn="just"/>
            <a:r>
              <a:rPr lang="pt-BR" dirty="0"/>
              <a:t>O Ministério da Saúde confirmou a relação entre o vírus </a:t>
            </a:r>
            <a:r>
              <a:rPr lang="pt-BR" dirty="0" err="1"/>
              <a:t>Zika</a:t>
            </a:r>
            <a:r>
              <a:rPr lang="pt-BR" dirty="0"/>
              <a:t> e a microcefalia. O Instituto Evandro Chagas, órgão do ministério em Belém (PA), encaminhou o resultado de exames realizados em um bebê, nascida no Ceará, com microcefalia e outras malformações congênitas. Em amostras de sangue e tecidos, foi identificada a presença do vírus </a:t>
            </a:r>
            <a:r>
              <a:rPr lang="pt-BR" dirty="0" err="1"/>
              <a:t>Zika</a:t>
            </a:r>
            <a:r>
              <a:rPr lang="pt-BR" dirty="0"/>
              <a:t>. Essa é uma situação inédita na pesquisa científica mundial.</a:t>
            </a:r>
          </a:p>
          <a:p>
            <a:pPr algn="just"/>
            <a:r>
              <a:rPr lang="pt-BR" dirty="0"/>
              <a:t>As investigações sobre o tema, entretanto, continuam em andamento para esclarecer questões como a transmissão desse agente, a sua atuação no organismo humano, a infecção do feto </a:t>
            </a:r>
            <a:r>
              <a:rPr lang="pt-BR" dirty="0" smtClean="0"/>
              <a:t>é o </a:t>
            </a:r>
            <a:r>
              <a:rPr lang="pt-BR" dirty="0"/>
              <a:t>período de maior vulnerabilidade para a gestante. Em análise inicial, o risco está associado aos primeiros três meses de gravidez. O achado reforça o chamado para uma mobilização nacional para conter o mosquito transmissor, o </a:t>
            </a:r>
            <a:r>
              <a:rPr lang="pt-BR" i="1" dirty="0"/>
              <a:t>Aedes aegypti</a:t>
            </a:r>
            <a:r>
              <a:rPr lang="pt-BR" dirty="0"/>
              <a:t>, responsável pela disseminação doença.</a:t>
            </a:r>
          </a:p>
          <a:p>
            <a:endParaRPr lang="pt-BR" dirty="0">
              <a:solidFill>
                <a:srgbClr val="006600"/>
              </a:solidFill>
            </a:endParaRPr>
          </a:p>
        </p:txBody>
      </p:sp>
    </p:spTree>
    <p:extLst>
      <p:ext uri="{BB962C8B-B14F-4D97-AF65-F5344CB8AC3E}">
        <p14:creationId xmlns:p14="http://schemas.microsoft.com/office/powerpoint/2010/main" val="242489142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par>
                          <p:cTn id="38" fill="hold">
                            <p:stCondLst>
                              <p:cond delay="4000"/>
                            </p:stCondLst>
                            <p:childTnLst>
                              <p:par>
                                <p:cTn id="39" presetID="26" presetClass="entr" presetSubtype="0" fill="hold" nodeType="after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580">
                                          <p:stCondLst>
                                            <p:cond delay="0"/>
                                          </p:stCondLst>
                                        </p:cTn>
                                        <p:tgtEl>
                                          <p:spTgt spid="3">
                                            <p:txEl>
                                              <p:pRg st="2" end="2"/>
                                            </p:txEl>
                                          </p:spTgt>
                                        </p:tgtEl>
                                      </p:cBhvr>
                                    </p:animEffect>
                                    <p:anim calcmode="lin" valueType="num">
                                      <p:cBhvr>
                                        <p:cTn id="4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2" end="2"/>
                                            </p:txEl>
                                          </p:spTgt>
                                        </p:tgtEl>
                                      </p:cBhvr>
                                      <p:to x="100000" y="60000"/>
                                    </p:animScale>
                                    <p:animScale>
                                      <p:cBhvr>
                                        <p:cTn id="48" dur="166" decel="50000">
                                          <p:stCondLst>
                                            <p:cond delay="676"/>
                                          </p:stCondLst>
                                        </p:cTn>
                                        <p:tgtEl>
                                          <p:spTgt spid="3">
                                            <p:txEl>
                                              <p:pRg st="2" end="2"/>
                                            </p:txEl>
                                          </p:spTgt>
                                        </p:tgtEl>
                                      </p:cBhvr>
                                      <p:to x="100000" y="100000"/>
                                    </p:animScale>
                                    <p:animScale>
                                      <p:cBhvr>
                                        <p:cTn id="49" dur="26">
                                          <p:stCondLst>
                                            <p:cond delay="1312"/>
                                          </p:stCondLst>
                                        </p:cTn>
                                        <p:tgtEl>
                                          <p:spTgt spid="3">
                                            <p:txEl>
                                              <p:pRg st="2" end="2"/>
                                            </p:txEl>
                                          </p:spTgt>
                                        </p:tgtEl>
                                      </p:cBhvr>
                                      <p:to x="100000" y="80000"/>
                                    </p:animScale>
                                    <p:animScale>
                                      <p:cBhvr>
                                        <p:cTn id="50" dur="166" decel="50000">
                                          <p:stCondLst>
                                            <p:cond delay="1338"/>
                                          </p:stCondLst>
                                        </p:cTn>
                                        <p:tgtEl>
                                          <p:spTgt spid="3">
                                            <p:txEl>
                                              <p:pRg st="2" end="2"/>
                                            </p:txEl>
                                          </p:spTgt>
                                        </p:tgtEl>
                                      </p:cBhvr>
                                      <p:to x="100000" y="100000"/>
                                    </p:animScale>
                                    <p:animScale>
                                      <p:cBhvr>
                                        <p:cTn id="51" dur="26">
                                          <p:stCondLst>
                                            <p:cond delay="1642"/>
                                          </p:stCondLst>
                                        </p:cTn>
                                        <p:tgtEl>
                                          <p:spTgt spid="3">
                                            <p:txEl>
                                              <p:pRg st="2" end="2"/>
                                            </p:txEl>
                                          </p:spTgt>
                                        </p:tgtEl>
                                      </p:cBhvr>
                                      <p:to x="100000" y="90000"/>
                                    </p:animScale>
                                    <p:animScale>
                                      <p:cBhvr>
                                        <p:cTn id="52" dur="166" decel="50000">
                                          <p:stCondLst>
                                            <p:cond delay="1668"/>
                                          </p:stCondLst>
                                        </p:cTn>
                                        <p:tgtEl>
                                          <p:spTgt spid="3">
                                            <p:txEl>
                                              <p:pRg st="2" end="2"/>
                                            </p:txEl>
                                          </p:spTgt>
                                        </p:tgtEl>
                                      </p:cBhvr>
                                      <p:to x="100000" y="100000"/>
                                    </p:animScale>
                                    <p:animScale>
                                      <p:cBhvr>
                                        <p:cTn id="53" dur="26">
                                          <p:stCondLst>
                                            <p:cond delay="1808"/>
                                          </p:stCondLst>
                                        </p:cTn>
                                        <p:tgtEl>
                                          <p:spTgt spid="3">
                                            <p:txEl>
                                              <p:pRg st="2" end="2"/>
                                            </p:txEl>
                                          </p:spTgt>
                                        </p:tgtEl>
                                      </p:cBhvr>
                                      <p:to x="100000" y="95000"/>
                                    </p:animScale>
                                    <p:animScale>
                                      <p:cBhvr>
                                        <p:cTn id="5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116632"/>
            <a:ext cx="8964487" cy="6552728"/>
          </a:xfrm>
        </p:spPr>
        <p:txBody>
          <a:bodyPr>
            <a:normAutofit fontScale="85000" lnSpcReduction="20000"/>
          </a:bodyPr>
          <a:lstStyle/>
          <a:p>
            <a:r>
              <a:rPr lang="pt-BR" b="1" dirty="0"/>
              <a:t>Como é feito o diagnóstico?</a:t>
            </a:r>
          </a:p>
          <a:p>
            <a:pPr algn="just"/>
            <a:r>
              <a:rPr lang="pt-BR" dirty="0"/>
              <a:t>Após o nascimento do recém-nascido, o primeiro exame físico é rotina nos berçários e deve ser feito em até 24 horas do nascimento. Este período é um dos principais momentos para se realizar busca ativa de possíveis anomalias congênitas. Também é possível diagnosticar a microcefalia no pré-natal. Entretanto, somente o médico que está acompanhando a grávida poderá indicar o método de imagem mais adequado. </a:t>
            </a:r>
          </a:p>
          <a:p>
            <a:pPr algn="just"/>
            <a:r>
              <a:rPr lang="pt-BR" dirty="0"/>
              <a:t>Ao nascimento, os bebês com suspeita de microcefalia serão submetidos a exame físico e medição do perímetro cefálico. São considerados microcefálicos os bebês a termo com perímetro cefálico menor de 32 centímetros. Eles serão submetidos a exames neurológicos e de imagem, sendo a Ultrassonografia </a:t>
            </a:r>
            <a:r>
              <a:rPr lang="pt-BR" dirty="0" err="1"/>
              <a:t>Transfontanela</a:t>
            </a:r>
            <a:r>
              <a:rPr lang="pt-BR" dirty="0"/>
              <a:t> a primeira opção indicada, e, a tomografia, quando a moleira estiver fechada. Entre os prematuros, são considerados microcefálicos os nascidos com perímetro cefálico menor que dois desvios padrões.</a:t>
            </a:r>
          </a:p>
          <a:p>
            <a:endParaRPr lang="pt-BR" b="1" dirty="0">
              <a:solidFill>
                <a:srgbClr val="808080"/>
              </a:solidFill>
            </a:endParaRPr>
          </a:p>
        </p:txBody>
      </p:sp>
    </p:spTree>
    <p:extLst>
      <p:ext uri="{BB962C8B-B14F-4D97-AF65-F5344CB8AC3E}">
        <p14:creationId xmlns:p14="http://schemas.microsoft.com/office/powerpoint/2010/main" val="389250804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25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25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250"/>
                            </p:stCondLst>
                            <p:childTnLst>
                              <p:par>
                                <p:cTn id="10" presetID="2" presetClass="entr" presetSubtype="3"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25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3" dur="125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2500"/>
                            </p:stCondLst>
                            <p:childTnLst>
                              <p:par>
                                <p:cTn id="15" presetID="2" presetClass="entr" presetSubtype="3"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25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125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858000"/>
          </a:xfrm>
        </p:spPr>
        <p:txBody>
          <a:bodyPr>
            <a:normAutofit fontScale="70000" lnSpcReduction="20000"/>
          </a:bodyPr>
          <a:lstStyle/>
          <a:p>
            <a:pPr algn="just"/>
            <a:r>
              <a:rPr lang="pt-BR" b="1" dirty="0"/>
              <a:t>Qual o tratamento para a Microcefalia?</a:t>
            </a:r>
          </a:p>
          <a:p>
            <a:pPr algn="just"/>
            <a:r>
              <a:rPr lang="pt-BR" dirty="0"/>
              <a:t>Não há tratamento específico para a microcefalia. Existem ações de suporte que podem auxiliar no desenvolvimento do bebê e da criança, e este acompanhamento é preconizado pelo Sistema Único da Saúde (SUS). Para orientar o atendimento desde o pré-natal até o desenvolvimento da criança com microcefalia, o Ministério da Saúde desenvolveu o </a:t>
            </a:r>
            <a:r>
              <a:rPr lang="pt-BR" i="1" u="sng" dirty="0">
                <a:hlinkClick r:id="rId2"/>
              </a:rPr>
              <a:t>Protocolo de Atenção à Saúde e Resposta à Ocorrência de Microcefalia Relacionada à Infecção pelo Vírus </a:t>
            </a:r>
            <a:r>
              <a:rPr lang="pt-BR" i="1" u="sng" dirty="0" err="1">
                <a:hlinkClick r:id="rId2"/>
              </a:rPr>
              <a:t>Zika</a:t>
            </a:r>
            <a:r>
              <a:rPr lang="pt-BR" dirty="0"/>
              <a:t>. O documento prevê a mobilização de gestores, especialistas e profissionais de saúde para promover a identificação precoce e os cuidados especializados da gestante e do bebê.</a:t>
            </a:r>
          </a:p>
          <a:p>
            <a:pPr algn="just"/>
            <a:r>
              <a:rPr lang="pt-BR" dirty="0"/>
              <a:t>O Protocolo define também as diretrizes para a estimulação precoce dos nascidos com microcefalia. Todas as crianças com esta malformação congênita confirmada deverão ser inseridas no Programa de Estimulação Precoce, desde o nascimento até os três anos de idade, período em que o cérebro se desenvolve mais rapidamente.</a:t>
            </a:r>
            <a:br>
              <a:rPr lang="pt-BR" dirty="0"/>
            </a:br>
            <a:r>
              <a:rPr lang="pt-BR" dirty="0"/>
              <a:t>A estimulação precoce visa à maximização do potencial de cada criança, englobando o crescimento físico e a maturação neurológica, comportamental, cognitiva, social e afetiva, que poderão ser prejudicados pela microcefalia.</a:t>
            </a:r>
            <a:br>
              <a:rPr lang="pt-BR" dirty="0"/>
            </a:br>
            <a:r>
              <a:rPr lang="pt-BR" dirty="0"/>
              <a:t>Os nascidos com microcefalia receberão a estimulação precoce em serviços de reabilitação distribuídos em todo o país, nos Centros Especializado de Reabilitação (CER), Núcleo de Apoio à Saúde da Família (NASF) e Ambulatórios de Seguimento de Recém-Nascidos.</a:t>
            </a:r>
          </a:p>
          <a:p>
            <a:endParaRPr lang="pt-BR" dirty="0"/>
          </a:p>
        </p:txBody>
      </p:sp>
    </p:spTree>
    <p:extLst>
      <p:ext uri="{BB962C8B-B14F-4D97-AF65-F5344CB8AC3E}">
        <p14:creationId xmlns:p14="http://schemas.microsoft.com/office/powerpoint/2010/main" val="21520216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2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25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250"/>
                            </p:stCondLst>
                            <p:childTnLst>
                              <p:par>
                                <p:cTn id="10" presetID="2" presetClass="entr" presetSubtype="9"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2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25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2500"/>
                            </p:stCondLst>
                            <p:childTnLst>
                              <p:par>
                                <p:cTn id="15" presetID="2" presetClass="entr" presetSubtype="9"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2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125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741368"/>
          </a:xfrm>
        </p:spPr>
        <p:txBody>
          <a:bodyPr>
            <a:normAutofit fontScale="85000" lnSpcReduction="10000"/>
          </a:bodyPr>
          <a:lstStyle/>
          <a:p>
            <a:pPr algn="just"/>
            <a:r>
              <a:rPr lang="pt-BR" b="1" dirty="0"/>
              <a:t>A Microcefalia pode levar a óbito ou deixar sequelas?</a:t>
            </a:r>
          </a:p>
          <a:p>
            <a:pPr algn="just"/>
            <a:r>
              <a:rPr lang="pt-BR" dirty="0"/>
              <a:t>Cerca de 90% das microcefalias estão associadas com retardo mental, exceto nas de origem familiar, que podem ter o desenvolvimento cognitivo normal. O tipo e o nível de gravidade da sequela vão variar caso a caso. Tratamentos realizados desde os primeiros anos melhoram o desenvolvimento e a qualidade de vida</a:t>
            </a:r>
            <a:r>
              <a:rPr lang="pt-BR" dirty="0" smtClean="0"/>
              <a:t>.</a:t>
            </a:r>
          </a:p>
          <a:p>
            <a:pPr algn="just"/>
            <a:endParaRPr lang="pt-BR" dirty="0"/>
          </a:p>
          <a:p>
            <a:pPr algn="just"/>
            <a:r>
              <a:rPr lang="pt-BR" b="1" dirty="0"/>
              <a:t>Quais estado estão apontando crescimento de casos de  Microcefalia acima da média?</a:t>
            </a:r>
          </a:p>
          <a:p>
            <a:pPr algn="just"/>
            <a:r>
              <a:rPr lang="pt-BR" dirty="0"/>
              <a:t>O Ministério da Saúde e os estados investigam 3.448 casos suspeitos de microcefalia em todo o país. O novo boletim divulgado nesta quarta-feira (27) aponta também que 270 casos já tiveram confirmação de microcefalia, sendo que 6 com relação ao vírus </a:t>
            </a:r>
            <a:r>
              <a:rPr lang="pt-BR" dirty="0" err="1"/>
              <a:t>Zika</a:t>
            </a:r>
            <a:r>
              <a:rPr lang="pt-BR" dirty="0"/>
              <a:t>. Outros 462 casos notificados já foram descartados. Ao todo, 4.180 casos suspeitos de microcefalia foram registrados até 23 de janeiro.</a:t>
            </a:r>
          </a:p>
        </p:txBody>
      </p:sp>
    </p:spTree>
    <p:extLst>
      <p:ext uri="{BB962C8B-B14F-4D97-AF65-F5344CB8AC3E}">
        <p14:creationId xmlns:p14="http://schemas.microsoft.com/office/powerpoint/2010/main" val="365350999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2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25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250"/>
                            </p:stCondLst>
                            <p:childTnLst>
                              <p:par>
                                <p:cTn id="10" presetID="2" presetClass="entr" presetSubtype="9"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2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25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2500"/>
                            </p:stCondLst>
                            <p:childTnLst>
                              <p:par>
                                <p:cTn id="15" presetID="2" presetClass="entr" presetSubtype="9"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2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8" dur="125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750"/>
                            </p:stCondLst>
                            <p:childTnLst>
                              <p:par>
                                <p:cTn id="20" presetID="2" presetClass="entr" presetSubtype="9"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2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3" dur="125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332655"/>
            <a:ext cx="8856984" cy="6299007"/>
          </a:xfrm>
        </p:spPr>
        <p:txBody>
          <a:bodyPr>
            <a:normAutofit fontScale="70000" lnSpcReduction="20000"/>
          </a:bodyPr>
          <a:lstStyle/>
          <a:p>
            <a:pPr algn="just"/>
            <a:r>
              <a:rPr lang="pt-BR" b="1" dirty="0"/>
              <a:t>Como a Dengue pode ser transmitida?</a:t>
            </a:r>
            <a:endParaRPr lang="pt-BR" dirty="0"/>
          </a:p>
          <a:p>
            <a:pPr algn="just"/>
            <a:r>
              <a:rPr lang="pt-BR" dirty="0"/>
              <a:t>A principal forma de transmissão é pela picada dos mosquitos Aedes aegypti. Há registros de transmissão vertical (gestante - bebê) e por transfusão de sangue.  Existem quatro tipos diferentes de vírus do dengue: DEN-1, DEN-2, DEN-3 e DEN-4</a:t>
            </a:r>
            <a:r>
              <a:rPr lang="pt-BR" dirty="0" smtClean="0"/>
              <a:t>.</a:t>
            </a:r>
          </a:p>
          <a:p>
            <a:pPr algn="just"/>
            <a:endParaRPr lang="pt-BR" dirty="0"/>
          </a:p>
          <a:p>
            <a:pPr algn="just"/>
            <a:r>
              <a:rPr lang="pt-BR" b="1" dirty="0"/>
              <a:t>Quais são os sintomas da Dengue?</a:t>
            </a:r>
            <a:endParaRPr lang="pt-BR" dirty="0"/>
          </a:p>
          <a:p>
            <a:pPr algn="just"/>
            <a:r>
              <a:rPr lang="pt-BR" dirty="0"/>
              <a:t>A infecção por dengue pode ser assintomática, leve ou causar doença grave, levando à morte. Normalmente, a primeira manifestação da dengue é a febre alta (39° a 40°C), de início abrupto, que geralmente dura de 2 a 7 dias, acompanhada de dor de cabeça, dores no corpo e articulações, prostração, fraqueza, dor atrás dos olhos, erupção e coceira na pele.</a:t>
            </a:r>
          </a:p>
          <a:p>
            <a:pPr algn="just"/>
            <a:r>
              <a:rPr lang="pt-BR" dirty="0"/>
              <a:t>Perda de peso, náuseas e vômitos são comuns. Na fase febril inicial da doença pode ser difícil diferenciá-la. A forma grave da doença inclui dor abdominal intensa e contínua, vômitos persistentes, sangramento de mucosas, entre outros sintomas.</a:t>
            </a:r>
          </a:p>
          <a:p>
            <a:pPr algn="just"/>
            <a:r>
              <a:rPr lang="pt-BR" dirty="0"/>
              <a:t>Ao apresentar os sintomas, é importante procurar um serviço de saúde.</a:t>
            </a:r>
          </a:p>
          <a:p>
            <a:endParaRPr lang="pt-BR" dirty="0">
              <a:solidFill>
                <a:srgbClr val="D60093"/>
              </a:solidFill>
            </a:endParaRPr>
          </a:p>
        </p:txBody>
      </p:sp>
    </p:spTree>
    <p:extLst>
      <p:ext uri="{BB962C8B-B14F-4D97-AF65-F5344CB8AC3E}">
        <p14:creationId xmlns:p14="http://schemas.microsoft.com/office/powerpoint/2010/main" val="93010613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2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250"/>
                                        <p:tgtEl>
                                          <p:spTgt spid="3">
                                            <p:txEl>
                                              <p:pRg st="0" end="0"/>
                                            </p:txEl>
                                          </p:spTgt>
                                        </p:tgtEl>
                                      </p:cBhvr>
                                    </p:animEffect>
                                  </p:childTnLst>
                                </p:cTn>
                              </p:par>
                            </p:childTnLst>
                          </p:cTn>
                        </p:par>
                        <p:par>
                          <p:cTn id="10" fill="hold">
                            <p:stCondLst>
                              <p:cond delay="1250"/>
                            </p:stCondLst>
                            <p:childTnLst>
                              <p:par>
                                <p:cTn id="11" presetID="53" presetClass="entr" presetSubtype="16"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25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25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250"/>
                                        <p:tgtEl>
                                          <p:spTgt spid="3">
                                            <p:txEl>
                                              <p:pRg st="1" end="1"/>
                                            </p:txEl>
                                          </p:spTgt>
                                        </p:tgtEl>
                                      </p:cBhvr>
                                    </p:animEffect>
                                  </p:childTnLst>
                                </p:cTn>
                              </p:par>
                            </p:childTnLst>
                          </p:cTn>
                        </p:par>
                        <p:par>
                          <p:cTn id="16" fill="hold">
                            <p:stCondLst>
                              <p:cond delay="2500"/>
                            </p:stCondLst>
                            <p:childTnLst>
                              <p:par>
                                <p:cTn id="17" presetID="53" presetClass="entr" presetSubtype="16"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25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25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1250"/>
                                        <p:tgtEl>
                                          <p:spTgt spid="3">
                                            <p:txEl>
                                              <p:pRg st="3" end="3"/>
                                            </p:txEl>
                                          </p:spTgt>
                                        </p:tgtEl>
                                      </p:cBhvr>
                                    </p:animEffect>
                                  </p:childTnLst>
                                </p:cTn>
                              </p:par>
                            </p:childTnLst>
                          </p:cTn>
                        </p:par>
                        <p:par>
                          <p:cTn id="22" fill="hold">
                            <p:stCondLst>
                              <p:cond delay="3750"/>
                            </p:stCondLst>
                            <p:childTnLst>
                              <p:par>
                                <p:cTn id="23" presetID="53" presetClass="entr" presetSubtype="16"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25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125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7" dur="1250"/>
                                        <p:tgtEl>
                                          <p:spTgt spid="3">
                                            <p:txEl>
                                              <p:pRg st="4" end="4"/>
                                            </p:txEl>
                                          </p:spTgt>
                                        </p:tgtEl>
                                      </p:cBhvr>
                                    </p:animEffect>
                                  </p:childTnLst>
                                </p:cTn>
                              </p:par>
                            </p:childTnLst>
                          </p:cTn>
                        </p:par>
                        <p:par>
                          <p:cTn id="28" fill="hold">
                            <p:stCondLst>
                              <p:cond delay="5000"/>
                            </p:stCondLst>
                            <p:childTnLst>
                              <p:par>
                                <p:cTn id="29" presetID="53" presetClass="entr" presetSubtype="16"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25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25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3" dur="1250"/>
                                        <p:tgtEl>
                                          <p:spTgt spid="3">
                                            <p:txEl>
                                              <p:pRg st="5" end="5"/>
                                            </p:txEl>
                                          </p:spTgt>
                                        </p:tgtEl>
                                      </p:cBhvr>
                                    </p:animEffect>
                                  </p:childTnLst>
                                </p:cTn>
                              </p:par>
                            </p:childTnLst>
                          </p:cTn>
                        </p:par>
                        <p:par>
                          <p:cTn id="34" fill="hold">
                            <p:stCondLst>
                              <p:cond delay="6250"/>
                            </p:stCondLst>
                            <p:childTnLst>
                              <p:par>
                                <p:cTn id="35" presetID="53" presetClass="entr" presetSubtype="16"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125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125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1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858000"/>
          </a:xfrm>
        </p:spPr>
        <p:txBody>
          <a:bodyPr>
            <a:normAutofit fontScale="85000" lnSpcReduction="10000"/>
          </a:bodyPr>
          <a:lstStyle/>
          <a:p>
            <a:pPr algn="just"/>
            <a:r>
              <a:rPr lang="pt-BR" sz="2800" b="1" dirty="0"/>
              <a:t>Há registro de “surtos” de  Microcefalia em outros países?</a:t>
            </a:r>
          </a:p>
          <a:p>
            <a:pPr algn="just"/>
            <a:r>
              <a:rPr lang="pt-BR" sz="2800" dirty="0"/>
              <a:t>A Polinésia Francesa notificou um aumento incomum de pelo menos 17 casos de malformações do Sistema Nervoso Central em fetos e recém-nascidos durante 2014-2015, coincidindo com o surto de </a:t>
            </a:r>
            <a:r>
              <a:rPr lang="pt-BR" sz="2800" dirty="0" err="1"/>
              <a:t>Zika</a:t>
            </a:r>
            <a:r>
              <a:rPr lang="pt-BR" sz="2800" dirty="0"/>
              <a:t> vírus nas ilhas da Polinésia Francesa. Nenhuma das gestantes relataram sinais de infecção pelo vírus </a:t>
            </a:r>
            <a:r>
              <a:rPr lang="pt-BR" sz="2800" dirty="0" err="1"/>
              <a:t>Zika</a:t>
            </a:r>
            <a:r>
              <a:rPr lang="pt-BR" sz="2800" dirty="0"/>
              <a:t>, mas em quatro testadas foram encontrados anticorpos (</a:t>
            </a:r>
            <a:r>
              <a:rPr lang="pt-BR" sz="2800" dirty="0" err="1"/>
              <a:t>IgG</a:t>
            </a:r>
            <a:r>
              <a:rPr lang="pt-BR" sz="2800" dirty="0"/>
              <a:t>) para </a:t>
            </a:r>
            <a:r>
              <a:rPr lang="pt-BR" sz="2800" dirty="0" err="1"/>
              <a:t>flavivírus</a:t>
            </a:r>
            <a:r>
              <a:rPr lang="pt-BR" sz="2800" dirty="0"/>
              <a:t> em sorologia, sugerindo infecção assintomática. Do mesmo modo que no Brasil, as autoridades de saúde da Polinésia Francesa também acreditam que o vírus </a:t>
            </a:r>
            <a:r>
              <a:rPr lang="pt-BR" sz="2800" dirty="0" err="1"/>
              <a:t>Zika</a:t>
            </a:r>
            <a:r>
              <a:rPr lang="pt-BR" sz="2800" dirty="0"/>
              <a:t> pode estar associado às anomalias congênitas, caso as gestantes estivessem infectadas durante o primeiro ou segundo trimestre de gestação</a:t>
            </a:r>
            <a:r>
              <a:rPr lang="pt-BR" sz="2800" dirty="0" smtClean="0"/>
              <a:t>.</a:t>
            </a:r>
          </a:p>
          <a:p>
            <a:pPr algn="just"/>
            <a:endParaRPr lang="pt-BR" sz="2800" dirty="0"/>
          </a:p>
          <a:p>
            <a:pPr algn="just"/>
            <a:r>
              <a:rPr lang="pt-BR" sz="2800" b="1" dirty="0"/>
              <a:t>Qual período de gestação é mais suscetível à ação do vírus?</a:t>
            </a:r>
          </a:p>
          <a:p>
            <a:pPr algn="just"/>
            <a:r>
              <a:rPr lang="pt-BR" sz="2800" dirty="0"/>
              <a:t>Pelo relatado dos casos até o momento, as gestantes cujos bebês desenvolveram a microcefalia tiveram sintomas do vírus </a:t>
            </a:r>
            <a:r>
              <a:rPr lang="pt-BR" sz="2800" dirty="0" err="1"/>
              <a:t>Zika</a:t>
            </a:r>
            <a:r>
              <a:rPr lang="pt-BR" sz="2800" dirty="0"/>
              <a:t> no primeiro trimestre da gravidez. No entanto, o cuidado para não entrar em contato com o mosquito </a:t>
            </a:r>
            <a:r>
              <a:rPr lang="pt-BR" sz="2800" i="1" dirty="0"/>
              <a:t>Aedes aegypti</a:t>
            </a:r>
            <a:r>
              <a:rPr lang="pt-BR" sz="2800" dirty="0"/>
              <a:t> é para todo o período da gestação.</a:t>
            </a:r>
          </a:p>
        </p:txBody>
      </p:sp>
    </p:spTree>
    <p:extLst>
      <p:ext uri="{BB962C8B-B14F-4D97-AF65-F5344CB8AC3E}">
        <p14:creationId xmlns:p14="http://schemas.microsoft.com/office/powerpoint/2010/main" val="125362386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25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25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250"/>
                            </p:stCondLst>
                            <p:childTnLst>
                              <p:par>
                                <p:cTn id="10" presetID="2" presetClass="entr" presetSubtype="9"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2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25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4" fill="hold">
                            <p:stCondLst>
                              <p:cond delay="2500"/>
                            </p:stCondLst>
                            <p:childTnLst>
                              <p:par>
                                <p:cTn id="15" presetID="2" presetClass="entr" presetSubtype="9"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12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8" dur="125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750"/>
                            </p:stCondLst>
                            <p:childTnLst>
                              <p:par>
                                <p:cTn id="20" presetID="2" presetClass="entr" presetSubtype="9"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12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3" dur="125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036496" cy="6741368"/>
          </a:xfrm>
        </p:spPr>
        <p:txBody>
          <a:bodyPr>
            <a:normAutofit fontScale="62500" lnSpcReduction="20000"/>
          </a:bodyPr>
          <a:lstStyle/>
          <a:p>
            <a:pPr algn="just"/>
            <a:r>
              <a:rPr lang="pt-BR" b="1" dirty="0"/>
              <a:t>Neste momento qual a recomendação do Ministério da Saúde para as gestantes?</a:t>
            </a:r>
          </a:p>
          <a:p>
            <a:pPr algn="just"/>
            <a:r>
              <a:rPr lang="pt-BR" dirty="0"/>
              <a:t>O Ministério da Saúde reforça às gestantes que não usem medicamentos não prescritos pelos profissionais de saúde e que façam um pré-natal qualificado e todos os exames previstos nesta fase, além de relatarem aos profissionais de saúde qualquer alteração que perceberem durante a gestação. Também é importante que elas reforcem as medidas de prevenção ao mosquito </a:t>
            </a:r>
            <a:r>
              <a:rPr lang="pt-BR" i="1" dirty="0"/>
              <a:t>Aedes aegypti</a:t>
            </a:r>
            <a:r>
              <a:rPr lang="pt-BR" dirty="0"/>
              <a:t>, com o uso de repelentes indicados para o período de gestação, uso de roupas de manga comprida e todas as outras medidas para evitar o contato com mosquitos, além de evitar o acúmulo de água parada em casa ou no trabalho. Independente do destino ou motivo, toda grávida deve consultar o seu médico antes de viajar.</a:t>
            </a:r>
          </a:p>
          <a:p>
            <a:pPr algn="just"/>
            <a:r>
              <a:rPr lang="pt-BR" b="1" dirty="0"/>
              <a:t>Neste momento qual a recomendação do Ministério da Saúde para gestores e profissionais de saúde?</a:t>
            </a:r>
          </a:p>
          <a:p>
            <a:pPr algn="just"/>
            <a:r>
              <a:rPr lang="pt-BR" dirty="0"/>
              <a:t>É importante que os profissionais de saúde estejam atentos à avaliação cuidadosa do perímetro cerebral e à idade gestacional, assim como à notificação de casos suspeitos de microcefalia no registro de nascimento no Sistema de Informações sobre Nascidos Vivos (</a:t>
            </a:r>
            <a:r>
              <a:rPr lang="pt-BR" i="1" dirty="0"/>
              <a:t>SINASC</a:t>
            </a:r>
            <a:r>
              <a:rPr lang="pt-BR" dirty="0"/>
              <a:t>). Por ser uma fonte de contato direto com a população, os profissionais também devem reforçar o alerta sobre os cuidados para evitar a proliferação do mosquito da dengue, e orientar as gestantes sobre as medidas individuais de proteção contra o </a:t>
            </a:r>
            <a:r>
              <a:rPr lang="pt-BR" i="1" dirty="0" smtClean="0"/>
              <a:t>Aedes </a:t>
            </a:r>
            <a:r>
              <a:rPr lang="pt-BR" i="1" dirty="0"/>
              <a:t>aegypti</a:t>
            </a:r>
            <a:r>
              <a:rPr lang="pt-BR" dirty="0"/>
              <a:t>. </a:t>
            </a:r>
            <a:br>
              <a:rPr lang="pt-BR" dirty="0"/>
            </a:br>
            <a:r>
              <a:rPr lang="pt-BR" dirty="0"/>
              <a:t>Além da notificação no </a:t>
            </a:r>
            <a:r>
              <a:rPr lang="pt-BR" dirty="0" err="1"/>
              <a:t>Sinasc</a:t>
            </a:r>
            <a:r>
              <a:rPr lang="pt-BR" dirty="0"/>
              <a:t>, o Ministério da Saúde enviou orientação para que seja feito o registro em uma ficha específica, adotada de maneira excepcional, que trás mais detalhes dos casos que serão investigados.</a:t>
            </a:r>
          </a:p>
          <a:p>
            <a:endParaRPr lang="pt-BR" dirty="0"/>
          </a:p>
        </p:txBody>
      </p:sp>
    </p:spTree>
    <p:extLst>
      <p:ext uri="{BB962C8B-B14F-4D97-AF65-F5344CB8AC3E}">
        <p14:creationId xmlns:p14="http://schemas.microsoft.com/office/powerpoint/2010/main" val="426813059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8)">
                                      <p:cBhvr>
                                        <p:cTn id="7" dur="2000"/>
                                        <p:tgtEl>
                                          <p:spTgt spid="3">
                                            <p:txEl>
                                              <p:pRg st="0" end="0"/>
                                            </p:txEl>
                                          </p:spTgt>
                                        </p:tgtEl>
                                      </p:cBhvr>
                                    </p:animEffect>
                                  </p:childTnLst>
                                </p:cTn>
                              </p:par>
                            </p:childTnLst>
                          </p:cTn>
                        </p:par>
                        <p:par>
                          <p:cTn id="8" fill="hold">
                            <p:stCondLst>
                              <p:cond delay="2000"/>
                            </p:stCondLst>
                            <p:childTnLst>
                              <p:par>
                                <p:cTn id="9" presetID="21"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8)">
                                      <p:cBhvr>
                                        <p:cTn id="11" dur="2000"/>
                                        <p:tgtEl>
                                          <p:spTgt spid="3">
                                            <p:txEl>
                                              <p:pRg st="1" end="1"/>
                                            </p:txEl>
                                          </p:spTgt>
                                        </p:tgtEl>
                                      </p:cBhvr>
                                    </p:animEffect>
                                  </p:childTnLst>
                                </p:cTn>
                              </p:par>
                            </p:childTnLst>
                          </p:cTn>
                        </p:par>
                        <p:par>
                          <p:cTn id="12" fill="hold">
                            <p:stCondLst>
                              <p:cond delay="4000"/>
                            </p:stCondLst>
                            <p:childTnLst>
                              <p:par>
                                <p:cTn id="13" presetID="21" presetClass="entr" presetSubtype="8"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8)">
                                      <p:cBhvr>
                                        <p:cTn id="15" dur="2000"/>
                                        <p:tgtEl>
                                          <p:spTgt spid="3">
                                            <p:txEl>
                                              <p:pRg st="2" end="2"/>
                                            </p:txEl>
                                          </p:spTgt>
                                        </p:tgtEl>
                                      </p:cBhvr>
                                    </p:animEffect>
                                  </p:childTnLst>
                                </p:cTn>
                              </p:par>
                            </p:childTnLst>
                          </p:cTn>
                        </p:par>
                        <p:par>
                          <p:cTn id="16" fill="hold">
                            <p:stCondLst>
                              <p:cond delay="6000"/>
                            </p:stCondLst>
                            <p:childTnLst>
                              <p:par>
                                <p:cTn id="17" presetID="21" presetClass="entr" presetSubtype="8"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heel(8)">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9144000" cy="6858000"/>
          </a:xfrm>
        </p:spPr>
        <p:txBody>
          <a:bodyPr>
            <a:normAutofit fontScale="85000" lnSpcReduction="20000"/>
          </a:bodyPr>
          <a:lstStyle/>
          <a:p>
            <a:pPr algn="just"/>
            <a:r>
              <a:rPr lang="pt-BR" b="1" dirty="0"/>
              <a:t>Como é o comportamento do mosquito Aedes aegypti?</a:t>
            </a:r>
          </a:p>
          <a:p>
            <a:pPr algn="just"/>
            <a:r>
              <a:rPr lang="pt-BR" dirty="0"/>
              <a:t>O Aedes aegypti é um mosquito doméstico, vive dentro de casa e perto do homem. Ele tem hábitos diurnos e alimenta-se de sangue humano, sobretudo ao amanhecer e ao entardecer. A reprodução acontece em água limpa e parada, a partir da postura de ovos pelas fêmeas. Os ovos são colocados em água limpa e parada e distribuídos por diversos criadouros – estratégia que garante a dispersão da espécie. Se a fêmea estiver infectada pelo vírus da dengue quando realizar a postura de ovos, há a possibilidade de as larvas já nascerem com o vírus – a chamada transmissão vertical</a:t>
            </a:r>
            <a:r>
              <a:rPr lang="pt-BR" dirty="0" smtClean="0"/>
              <a:t>.</a:t>
            </a:r>
          </a:p>
          <a:p>
            <a:pPr algn="just"/>
            <a:endParaRPr lang="pt-BR" dirty="0"/>
          </a:p>
          <a:p>
            <a:pPr algn="just"/>
            <a:r>
              <a:rPr lang="pt-BR" b="1" dirty="0"/>
              <a:t>Porque só a fêmea pica</a:t>
            </a:r>
            <a:r>
              <a:rPr lang="pt-BR" b="1" dirty="0" smtClean="0"/>
              <a:t>?</a:t>
            </a:r>
            <a:endParaRPr lang="pt-BR" dirty="0"/>
          </a:p>
          <a:p>
            <a:pPr algn="just"/>
            <a:r>
              <a:rPr lang="pt-BR" dirty="0"/>
              <a:t>A fêmea precisa de sangue para a produção de ovos. Tanto o macho quanto a fêmea se alimentam de substâncias que contêm açúcar (néctar, seiva, entre outros), mas como o macho não produz ovos, não necessita de sangue.</a:t>
            </a:r>
          </a:p>
          <a:p>
            <a:endParaRPr lang="pt-BR" dirty="0"/>
          </a:p>
        </p:txBody>
      </p:sp>
    </p:spTree>
    <p:extLst>
      <p:ext uri="{BB962C8B-B14F-4D97-AF65-F5344CB8AC3E}">
        <p14:creationId xmlns:p14="http://schemas.microsoft.com/office/powerpoint/2010/main" val="160426843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8)">
                                      <p:cBhvr>
                                        <p:cTn id="7" dur="2000"/>
                                        <p:tgtEl>
                                          <p:spTgt spid="3">
                                            <p:txEl>
                                              <p:pRg st="0" end="0"/>
                                            </p:txEl>
                                          </p:spTgt>
                                        </p:tgtEl>
                                      </p:cBhvr>
                                    </p:animEffect>
                                  </p:childTnLst>
                                </p:cTn>
                              </p:par>
                            </p:childTnLst>
                          </p:cTn>
                        </p:par>
                        <p:par>
                          <p:cTn id="8" fill="hold">
                            <p:stCondLst>
                              <p:cond delay="2000"/>
                            </p:stCondLst>
                            <p:childTnLst>
                              <p:par>
                                <p:cTn id="9" presetID="21"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8)">
                                      <p:cBhvr>
                                        <p:cTn id="11" dur="2000"/>
                                        <p:tgtEl>
                                          <p:spTgt spid="3">
                                            <p:txEl>
                                              <p:pRg st="1" end="1"/>
                                            </p:txEl>
                                          </p:spTgt>
                                        </p:tgtEl>
                                      </p:cBhvr>
                                    </p:animEffect>
                                  </p:childTnLst>
                                </p:cTn>
                              </p:par>
                            </p:childTnLst>
                          </p:cTn>
                        </p:par>
                        <p:par>
                          <p:cTn id="12" fill="hold">
                            <p:stCondLst>
                              <p:cond delay="4000"/>
                            </p:stCondLst>
                            <p:childTnLst>
                              <p:par>
                                <p:cTn id="13" presetID="21" presetClass="entr" presetSubtype="8"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8)">
                                      <p:cBhvr>
                                        <p:cTn id="15" dur="2000"/>
                                        <p:tgtEl>
                                          <p:spTgt spid="3">
                                            <p:txEl>
                                              <p:pRg st="3" end="3"/>
                                            </p:txEl>
                                          </p:spTgt>
                                        </p:tgtEl>
                                      </p:cBhvr>
                                    </p:animEffect>
                                  </p:childTnLst>
                                </p:cTn>
                              </p:par>
                            </p:childTnLst>
                          </p:cTn>
                        </p:par>
                        <p:par>
                          <p:cTn id="16" fill="hold">
                            <p:stCondLst>
                              <p:cond delay="6000"/>
                            </p:stCondLst>
                            <p:childTnLst>
                              <p:par>
                                <p:cTn id="17" presetID="21" presetClass="entr" presetSubtype="8"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8)">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6632"/>
            <a:ext cx="9144000" cy="6741368"/>
          </a:xfrm>
        </p:spPr>
        <p:txBody>
          <a:bodyPr>
            <a:normAutofit fontScale="85000" lnSpcReduction="20000"/>
          </a:bodyPr>
          <a:lstStyle/>
          <a:p>
            <a:pPr algn="just"/>
            <a:r>
              <a:rPr lang="pt-BR" b="1" dirty="0"/>
              <a:t>Usar calça comprida e meias pode colaborar para a prevenção à picada do mosquito?</a:t>
            </a:r>
          </a:p>
          <a:p>
            <a:pPr algn="just"/>
            <a:r>
              <a:rPr lang="pt-BR" dirty="0"/>
              <a:t>Sim, porque o </a:t>
            </a:r>
            <a:r>
              <a:rPr lang="pt-BR" i="1" dirty="0"/>
              <a:t>Aedes aegypti</a:t>
            </a:r>
            <a:r>
              <a:rPr lang="pt-BR" dirty="0"/>
              <a:t> pica as pessoas preferencialmente nas pernas e nos pés. Ele tem rejeição à claridade e é atraído pelo calor, por isso teria preferência por tecidos escuros. O importante é eliminar os criadouros do mosquito, para que ele não circule</a:t>
            </a:r>
            <a:r>
              <a:rPr lang="pt-BR" dirty="0" smtClean="0"/>
              <a:t>.</a:t>
            </a:r>
          </a:p>
          <a:p>
            <a:pPr algn="just"/>
            <a:endParaRPr lang="pt-BR" dirty="0"/>
          </a:p>
          <a:p>
            <a:pPr algn="just"/>
            <a:r>
              <a:rPr lang="pt-BR" b="1" dirty="0"/>
              <a:t>Qual a origem do mosquito Aedes aegypti? Por que esse nome?</a:t>
            </a:r>
          </a:p>
          <a:p>
            <a:pPr algn="just"/>
            <a:r>
              <a:rPr lang="pt-BR" dirty="0"/>
              <a:t>O </a:t>
            </a:r>
            <a:r>
              <a:rPr lang="pt-BR" i="1" dirty="0"/>
              <a:t>A. aegypti </a:t>
            </a:r>
            <a:r>
              <a:rPr lang="pt-BR" dirty="0"/>
              <a:t>é originário do Egito. A dispersão pelo mundo ocorreu da África: primeiro da costa leste do continente para as Américas, depois da costa oeste para a Ásia. O gênero </a:t>
            </a:r>
            <a:r>
              <a:rPr lang="pt-BR" i="1" dirty="0"/>
              <a:t>Aedes </a:t>
            </a:r>
            <a:r>
              <a:rPr lang="pt-BR" dirty="0"/>
              <a:t>só foi descrito em 1818. Logo verificou- se que a espécie </a:t>
            </a:r>
            <a:r>
              <a:rPr lang="pt-BR" i="1" dirty="0"/>
              <a:t>aegypti</a:t>
            </a:r>
            <a:r>
              <a:rPr lang="pt-BR" dirty="0"/>
              <a:t>,  descrita anos antes, apresenta características morfológicas e biológicas semelhantes às de espécies do gênero </a:t>
            </a:r>
            <a:r>
              <a:rPr lang="pt-BR" i="1" dirty="0"/>
              <a:t>Aedes</a:t>
            </a:r>
            <a:r>
              <a:rPr lang="pt-BR" dirty="0"/>
              <a:t> – e não às do já conhecido gênero </a:t>
            </a:r>
            <a:r>
              <a:rPr lang="pt-BR" i="1" dirty="0" err="1"/>
              <a:t>Culex</a:t>
            </a:r>
            <a:r>
              <a:rPr lang="pt-BR" dirty="0"/>
              <a:t>. Então, foi estabelecido o nome </a:t>
            </a:r>
            <a:r>
              <a:rPr lang="pt-BR" i="1" dirty="0"/>
              <a:t>Aedes </a:t>
            </a:r>
            <a:r>
              <a:rPr lang="pt-BR" i="1" dirty="0" err="1"/>
              <a:t>aegypti</a:t>
            </a:r>
            <a:r>
              <a:rPr lang="pt-BR" dirty="0" err="1"/>
              <a:t>.e</a:t>
            </a:r>
            <a:r>
              <a:rPr lang="pt-BR" dirty="0"/>
              <a:t>.</a:t>
            </a:r>
          </a:p>
          <a:p>
            <a:endParaRPr lang="pt-BR" dirty="0">
              <a:solidFill>
                <a:srgbClr val="CC9900"/>
              </a:solidFill>
            </a:endParaRPr>
          </a:p>
        </p:txBody>
      </p:sp>
    </p:spTree>
    <p:extLst>
      <p:ext uri="{BB962C8B-B14F-4D97-AF65-F5344CB8AC3E}">
        <p14:creationId xmlns:p14="http://schemas.microsoft.com/office/powerpoint/2010/main" val="208347198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8)">
                                      <p:cBhvr>
                                        <p:cTn id="7" dur="2000"/>
                                        <p:tgtEl>
                                          <p:spTgt spid="3">
                                            <p:txEl>
                                              <p:pRg st="0" end="0"/>
                                            </p:txEl>
                                          </p:spTgt>
                                        </p:tgtEl>
                                      </p:cBhvr>
                                    </p:animEffect>
                                  </p:childTnLst>
                                </p:cTn>
                              </p:par>
                            </p:childTnLst>
                          </p:cTn>
                        </p:par>
                        <p:par>
                          <p:cTn id="8" fill="hold">
                            <p:stCondLst>
                              <p:cond delay="2000"/>
                            </p:stCondLst>
                            <p:childTnLst>
                              <p:par>
                                <p:cTn id="9" presetID="21"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8)">
                                      <p:cBhvr>
                                        <p:cTn id="11" dur="2000"/>
                                        <p:tgtEl>
                                          <p:spTgt spid="3">
                                            <p:txEl>
                                              <p:pRg st="1" end="1"/>
                                            </p:txEl>
                                          </p:spTgt>
                                        </p:tgtEl>
                                      </p:cBhvr>
                                    </p:animEffect>
                                  </p:childTnLst>
                                </p:cTn>
                              </p:par>
                            </p:childTnLst>
                          </p:cTn>
                        </p:par>
                        <p:par>
                          <p:cTn id="12" fill="hold">
                            <p:stCondLst>
                              <p:cond delay="4000"/>
                            </p:stCondLst>
                            <p:childTnLst>
                              <p:par>
                                <p:cTn id="13" presetID="21" presetClass="entr" presetSubtype="8"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heel(8)">
                                      <p:cBhvr>
                                        <p:cTn id="15" dur="2000"/>
                                        <p:tgtEl>
                                          <p:spTgt spid="3">
                                            <p:txEl>
                                              <p:pRg st="3" end="3"/>
                                            </p:txEl>
                                          </p:spTgt>
                                        </p:tgtEl>
                                      </p:cBhvr>
                                    </p:animEffect>
                                  </p:childTnLst>
                                </p:cTn>
                              </p:par>
                            </p:childTnLst>
                          </p:cTn>
                        </p:par>
                        <p:par>
                          <p:cTn id="16" fill="hold">
                            <p:stCondLst>
                              <p:cond delay="6000"/>
                            </p:stCondLst>
                            <p:childTnLst>
                              <p:par>
                                <p:cTn id="17" presetID="21" presetClass="entr" presetSubtype="8"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heel(8)">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260648"/>
            <a:ext cx="9144000" cy="6408712"/>
          </a:xfrm>
        </p:spPr>
        <p:txBody>
          <a:bodyPr>
            <a:normAutofit fontScale="85000" lnSpcReduction="20000"/>
          </a:bodyPr>
          <a:lstStyle/>
          <a:p>
            <a:pPr algn="just"/>
            <a:r>
              <a:rPr lang="pt-BR" b="1" dirty="0"/>
              <a:t>Quantas pessoas um mosquito é capaz de infectar?</a:t>
            </a:r>
          </a:p>
          <a:p>
            <a:pPr algn="just"/>
            <a:r>
              <a:rPr lang="pt-BR" dirty="0"/>
              <a:t>O mosquito fêmea suga sangue para produzir ovos. Se o mosquito da dengue estiver </a:t>
            </a:r>
            <a:r>
              <a:rPr lang="pt-BR" dirty="0" err="1"/>
              <a:t>infectivo</a:t>
            </a:r>
            <a:r>
              <a:rPr lang="pt-BR" dirty="0"/>
              <a:t>, poderá transmitir o vírus da dengue neste processo. Em geral, mosquitos sugam uma só pessoa a cada lote de ovos que produzem. Mas ele é capaz de picar mais de uma pessoa para um mesmo lote de ovos que produz. Há relato de que um só mosquito da dengue </a:t>
            </a:r>
            <a:r>
              <a:rPr lang="pt-BR" dirty="0" err="1"/>
              <a:t>infectivo</a:t>
            </a:r>
            <a:r>
              <a:rPr lang="pt-BR" dirty="0"/>
              <a:t> transmitiu dengue para cinco pessoas de uma mesma família, no mesmo dia</a:t>
            </a:r>
            <a:r>
              <a:rPr lang="pt-BR" dirty="0" smtClean="0"/>
              <a:t>.</a:t>
            </a:r>
          </a:p>
          <a:p>
            <a:pPr algn="just"/>
            <a:endParaRPr lang="pt-BR" dirty="0"/>
          </a:p>
          <a:p>
            <a:pPr algn="just"/>
            <a:r>
              <a:rPr lang="pt-BR" b="1" dirty="0"/>
              <a:t>Como o Aedes aegypti chegou ao Brasil? Há registro histórico de Dengue no passado?</a:t>
            </a:r>
          </a:p>
          <a:p>
            <a:pPr algn="just"/>
            <a:r>
              <a:rPr lang="pt-BR" dirty="0"/>
              <a:t>As teorias mais aceitas indicam que o </a:t>
            </a:r>
            <a:r>
              <a:rPr lang="pt-BR" i="1" dirty="0"/>
              <a:t>A. aegypti </a:t>
            </a:r>
            <a:r>
              <a:rPr lang="pt-BR" dirty="0"/>
              <a:t>tenha se disseminado da África para o continente americano por embarcações que aportaram no Brasil para o tráfico de escravos. Há registro da ocorrência da doença em Curitiba (PR) no final do século XIX e, em Niterói (RJ), no início do século XX.</a:t>
            </a:r>
          </a:p>
          <a:p>
            <a:endParaRPr lang="pt-BR" b="1" dirty="0"/>
          </a:p>
        </p:txBody>
      </p:sp>
    </p:spTree>
    <p:extLst>
      <p:ext uri="{BB962C8B-B14F-4D97-AF65-F5344CB8AC3E}">
        <p14:creationId xmlns:p14="http://schemas.microsoft.com/office/powerpoint/2010/main" val="6466389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out)">
                                      <p:cBhvr>
                                        <p:cTn id="7" dur="2000"/>
                                        <p:tgtEl>
                                          <p:spTgt spid="3">
                                            <p:txEl>
                                              <p:pRg st="0" end="0"/>
                                            </p:txEl>
                                          </p:spTgt>
                                        </p:tgtEl>
                                      </p:cBhvr>
                                    </p:animEffect>
                                  </p:childTnLst>
                                </p:cTn>
                              </p:par>
                            </p:childTnLst>
                          </p:cTn>
                        </p:par>
                        <p:par>
                          <p:cTn id="8" fill="hold">
                            <p:stCondLst>
                              <p:cond delay="2000"/>
                            </p:stCondLst>
                            <p:childTnLst>
                              <p:par>
                                <p:cTn id="9" presetID="13" presetClass="entr" presetSubtype="32"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plus(out)">
                                      <p:cBhvr>
                                        <p:cTn id="11" dur="2000"/>
                                        <p:tgtEl>
                                          <p:spTgt spid="3">
                                            <p:txEl>
                                              <p:pRg st="1" end="1"/>
                                            </p:txEl>
                                          </p:spTgt>
                                        </p:tgtEl>
                                      </p:cBhvr>
                                    </p:animEffect>
                                  </p:childTnLst>
                                </p:cTn>
                              </p:par>
                            </p:childTnLst>
                          </p:cTn>
                        </p:par>
                        <p:par>
                          <p:cTn id="12" fill="hold">
                            <p:stCondLst>
                              <p:cond delay="4000"/>
                            </p:stCondLst>
                            <p:childTnLst>
                              <p:par>
                                <p:cTn id="13" presetID="13" presetClass="entr" presetSubtype="32"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plus(out)">
                                      <p:cBhvr>
                                        <p:cTn id="15" dur="2000"/>
                                        <p:tgtEl>
                                          <p:spTgt spid="3">
                                            <p:txEl>
                                              <p:pRg st="3" end="3"/>
                                            </p:txEl>
                                          </p:spTgt>
                                        </p:tgtEl>
                                      </p:cBhvr>
                                    </p:animEffect>
                                  </p:childTnLst>
                                </p:cTn>
                              </p:par>
                            </p:childTnLst>
                          </p:cTn>
                        </p:par>
                        <p:par>
                          <p:cTn id="16" fill="hold">
                            <p:stCondLst>
                              <p:cond delay="6000"/>
                            </p:stCondLst>
                            <p:childTnLst>
                              <p:par>
                                <p:cTn id="17" presetID="13" presetClass="entr" presetSubtype="32"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plus(out)">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idx="1"/>
          </p:nvPr>
        </p:nvSpPr>
        <p:spPr>
          <a:xfrm>
            <a:off x="0" y="548680"/>
            <a:ext cx="9144000" cy="6120680"/>
          </a:xfrm>
        </p:spPr>
        <p:txBody>
          <a:bodyPr>
            <a:normAutofit fontScale="47500" lnSpcReduction="20000"/>
          </a:bodyPr>
          <a:lstStyle/>
          <a:p>
            <a:pPr algn="just"/>
            <a:r>
              <a:rPr lang="pt-BR" b="1" dirty="0"/>
              <a:t>O aumento de casos de microcefalia está relacionado ao uso de mosquitos com bactéria?</a:t>
            </a:r>
          </a:p>
          <a:p>
            <a:pPr algn="just"/>
            <a:r>
              <a:rPr lang="pt-BR" dirty="0"/>
              <a:t>Não é verdadeira a informação de relação entre a incidência do vírus </a:t>
            </a:r>
            <a:r>
              <a:rPr lang="pt-BR" dirty="0" err="1"/>
              <a:t>Zika</a:t>
            </a:r>
            <a:r>
              <a:rPr lang="pt-BR" dirty="0"/>
              <a:t> com os mosquitos portadores da bactéria </a:t>
            </a:r>
            <a:r>
              <a:rPr lang="pt-BR" dirty="0" err="1"/>
              <a:t>Wolbachia</a:t>
            </a:r>
            <a:r>
              <a:rPr lang="pt-BR" dirty="0"/>
              <a:t>. Desde 2014, a Fundação Oswaldo Cruz (Fiocruz), em parceria com o Ministério da Saúde, desenvolve o projeto “Eliminar a Dengue: Desafio Brasil” que propõe o uso de uma bactéria naturalmente encontrada no meio ambiente, inclusive no pernilongo, chamada </a:t>
            </a:r>
            <a:r>
              <a:rPr lang="pt-BR" dirty="0" err="1"/>
              <a:t>Wolbachia</a:t>
            </a:r>
            <a:r>
              <a:rPr lang="pt-BR" dirty="0"/>
              <a:t>. Quando presente no Aedes Aegypti, a bactéria é capaz de impedir a transmissão da dengue pelo mosquito.  A iniciativa, sem fins lucrativos, é uma abordagem inovadora para reduzir a transmissão do vírus da dengue pelo mosquito </a:t>
            </a:r>
            <a:r>
              <a:rPr lang="pt-BR" i="1" dirty="0"/>
              <a:t>Aedes aegypti</a:t>
            </a:r>
            <a:r>
              <a:rPr lang="pt-BR" dirty="0"/>
              <a:t> de forma natural e autossustentável. A pesquisa é inédita no Brasil e na América Latina. O estudo já foi realizado, com sucesso, na Austrália, Vietnã e Indonésia</a:t>
            </a:r>
            <a:r>
              <a:rPr lang="pt-BR" dirty="0" smtClean="0"/>
              <a:t>.</a:t>
            </a:r>
          </a:p>
          <a:p>
            <a:pPr algn="just"/>
            <a:endParaRPr lang="pt-BR" dirty="0"/>
          </a:p>
          <a:p>
            <a:pPr algn="just"/>
            <a:r>
              <a:rPr lang="pt-BR" b="1" dirty="0"/>
              <a:t>Os casos de microcefalia estão relacionados ao uso de vacinas estragadas?</a:t>
            </a:r>
          </a:p>
          <a:p>
            <a:pPr algn="just"/>
            <a:r>
              <a:rPr lang="pt-BR" dirty="0"/>
              <a:t>O Ministério da Saúde esclarece que todas as vacinas ofertadas pelo Programa Nacional de </a:t>
            </a:r>
            <a:r>
              <a:rPr lang="pt-BR" dirty="0" err="1"/>
              <a:t>Imuização</a:t>
            </a:r>
            <a:r>
              <a:rPr lang="pt-BR" dirty="0"/>
              <a:t> (PNI) são seguras e não há nenhuma evidência na literatura nacional e internacional de que possam  causar  microcefalia. O PNI é responsável pelo repasse, aos estados, dos </a:t>
            </a:r>
            <a:r>
              <a:rPr lang="pt-BR" dirty="0" err="1"/>
              <a:t>imunobiológicos</a:t>
            </a:r>
            <a:r>
              <a:rPr lang="pt-BR" dirty="0"/>
              <a:t> que fazem parte dos calendários de vacinação. Uma das ferramentas essenciais para o sucesso dos programas de imunização é a avaliação da qualidade dos </a:t>
            </a:r>
            <a:r>
              <a:rPr lang="pt-BR" dirty="0" err="1"/>
              <a:t>imunobiológicos</a:t>
            </a:r>
            <a:r>
              <a:rPr lang="pt-BR" dirty="0"/>
              <a:t>. O controle de qualidade das vacinas é realizado pelo laboratório produtor obedecendo a critérios padronizados pela Organização Mundial de Saúde (OMS). Após aprovação em testes de controle do laboratório produtor, cada lote de vacina é submetido à análise no Instituto Nacional de Controle de Qualidade em Saúde (INCQS) do Ministério da Saúde. Desde 1983, os lotes por amostragem de </a:t>
            </a:r>
            <a:r>
              <a:rPr lang="pt-BR" dirty="0" err="1"/>
              <a:t>imunobiológicos</a:t>
            </a:r>
            <a:r>
              <a:rPr lang="pt-BR" dirty="0"/>
              <a:t> adquiridos pelos programas oficiais de imunização vêm sendo analisados, garantindo sua segurança, potência e estabilidade, antes de serem utilizados na população.</a:t>
            </a:r>
          </a:p>
          <a:p>
            <a:pPr algn="just"/>
            <a:r>
              <a:rPr lang="pt-BR" dirty="0"/>
              <a:t>Destaca-se que não há relatado nesse sistema de notificação sobre microcefalia relacionada á vacinação, bem como, não existe até o momento na literatura médica nacional e internacional evidências sobre  a associação do uso de  vacinas  com a microcefalia.</a:t>
            </a:r>
          </a:p>
        </p:txBody>
      </p:sp>
    </p:spTree>
    <p:extLst>
      <p:ext uri="{BB962C8B-B14F-4D97-AF65-F5344CB8AC3E}">
        <p14:creationId xmlns:p14="http://schemas.microsoft.com/office/powerpoint/2010/main" val="38489615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plus(out)">
                                      <p:cBhvr>
                                        <p:cTn id="7" dur="2000"/>
                                        <p:tgtEl>
                                          <p:spTgt spid="5">
                                            <p:txEl>
                                              <p:pRg st="0" end="0"/>
                                            </p:txEl>
                                          </p:spTgt>
                                        </p:tgtEl>
                                      </p:cBhvr>
                                    </p:animEffect>
                                  </p:childTnLst>
                                </p:cTn>
                              </p:par>
                            </p:childTnLst>
                          </p:cTn>
                        </p:par>
                        <p:par>
                          <p:cTn id="8" fill="hold">
                            <p:stCondLst>
                              <p:cond delay="2000"/>
                            </p:stCondLst>
                            <p:childTnLst>
                              <p:par>
                                <p:cTn id="9" presetID="13" presetClass="entr" presetSubtype="32"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plus(out)">
                                      <p:cBhvr>
                                        <p:cTn id="11" dur="2000"/>
                                        <p:tgtEl>
                                          <p:spTgt spid="5">
                                            <p:txEl>
                                              <p:pRg st="1" end="1"/>
                                            </p:txEl>
                                          </p:spTgt>
                                        </p:tgtEl>
                                      </p:cBhvr>
                                    </p:animEffect>
                                  </p:childTnLst>
                                </p:cTn>
                              </p:par>
                            </p:childTnLst>
                          </p:cTn>
                        </p:par>
                        <p:par>
                          <p:cTn id="12" fill="hold">
                            <p:stCondLst>
                              <p:cond delay="4000"/>
                            </p:stCondLst>
                            <p:childTnLst>
                              <p:par>
                                <p:cTn id="13" presetID="13" presetClass="entr" presetSubtype="32" fill="hold"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plus(out)">
                                      <p:cBhvr>
                                        <p:cTn id="15" dur="2000"/>
                                        <p:tgtEl>
                                          <p:spTgt spid="5">
                                            <p:txEl>
                                              <p:pRg st="3" end="3"/>
                                            </p:txEl>
                                          </p:spTgt>
                                        </p:tgtEl>
                                      </p:cBhvr>
                                    </p:animEffect>
                                  </p:childTnLst>
                                </p:cTn>
                              </p:par>
                            </p:childTnLst>
                          </p:cTn>
                        </p:par>
                        <p:par>
                          <p:cTn id="16" fill="hold">
                            <p:stCondLst>
                              <p:cond delay="6000"/>
                            </p:stCondLst>
                            <p:childTnLst>
                              <p:par>
                                <p:cTn id="17" presetID="13" presetClass="entr" presetSubtype="32" fill="hold"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plus(out)">
                                      <p:cBhvr>
                                        <p:cTn id="19" dur="2000"/>
                                        <p:tgtEl>
                                          <p:spTgt spid="5">
                                            <p:txEl>
                                              <p:pRg st="4" end="4"/>
                                            </p:txEl>
                                          </p:spTgt>
                                        </p:tgtEl>
                                      </p:cBhvr>
                                    </p:animEffect>
                                  </p:childTnLst>
                                </p:cTn>
                              </p:par>
                            </p:childTnLst>
                          </p:cTn>
                        </p:par>
                        <p:par>
                          <p:cTn id="20" fill="hold">
                            <p:stCondLst>
                              <p:cond delay="8000"/>
                            </p:stCondLst>
                            <p:childTnLst>
                              <p:par>
                                <p:cTn id="21" presetID="13" presetClass="entr" presetSubtype="32" fill="hold" nodeType="after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plus(out)">
                                      <p:cBhvr>
                                        <p:cTn id="23"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0"/>
            <a:ext cx="8964488" cy="6858000"/>
          </a:xfrm>
        </p:spPr>
        <p:txBody>
          <a:bodyPr>
            <a:normAutofit fontScale="70000" lnSpcReduction="20000"/>
          </a:bodyPr>
          <a:lstStyle/>
          <a:p>
            <a:pPr algn="just"/>
            <a:r>
              <a:rPr lang="pt-BR" b="1" dirty="0"/>
              <a:t>O vírus </a:t>
            </a:r>
            <a:r>
              <a:rPr lang="pt-BR" b="1" dirty="0" err="1"/>
              <a:t>Zika</a:t>
            </a:r>
            <a:r>
              <a:rPr lang="pt-BR" b="1" dirty="0"/>
              <a:t> também causa </a:t>
            </a:r>
            <a:r>
              <a:rPr lang="pt-BR" b="1" dirty="0" err="1"/>
              <a:t>Guillain-Barré</a:t>
            </a:r>
            <a:r>
              <a:rPr lang="pt-BR" b="1" dirty="0"/>
              <a:t>?</a:t>
            </a:r>
          </a:p>
          <a:p>
            <a:pPr algn="just"/>
            <a:r>
              <a:rPr lang="pt-BR" dirty="0"/>
              <a:t>Síndrome de </a:t>
            </a:r>
            <a:r>
              <a:rPr lang="pt-BR" dirty="0" err="1"/>
              <a:t>Guillain-Barré</a:t>
            </a:r>
            <a:r>
              <a:rPr lang="pt-BR" dirty="0"/>
              <a:t> é uma reação a agentes infecciosos, como vírus e bactérias, e tem como sintoma a fraqueza muscular e a paralisia dos músculos. Os sintomas começam pelas pernas, podendo, em seguida, irradiar para o tronco, braços e face. A síndrome pode apresentar diferentes graus de agressividade, provocando  leve fraqueza muscular em alguns pacientes ou casos de paralisia total dos quatro membros. O principal risco provocado por esta síndrome é quando ocorre o acometimento dos músculos respiratórios, devido a dificuldade para respirar. Nesse último caso, a síndrome pode levar à morte, caso não sejam adotadas as medidas de suporte respiratório. O vírus </a:t>
            </a:r>
            <a:r>
              <a:rPr lang="pt-BR" dirty="0" err="1"/>
              <a:t>Zika</a:t>
            </a:r>
            <a:r>
              <a:rPr lang="pt-BR" dirty="0"/>
              <a:t> pode provocar também a Síndrome de </a:t>
            </a:r>
            <a:r>
              <a:rPr lang="pt-BR" dirty="0" err="1"/>
              <a:t>Guillain-barré</a:t>
            </a:r>
            <a:r>
              <a:rPr lang="pt-BR" dirty="0"/>
              <a:t>. A Síndrome de </a:t>
            </a:r>
            <a:r>
              <a:rPr lang="pt-BR" dirty="0" err="1"/>
              <a:t>Guillain-Barré</a:t>
            </a:r>
            <a:r>
              <a:rPr lang="pt-BR" dirty="0"/>
              <a:t> é uma doença rara. Assim como todas as possíveis consequências do vírus </a:t>
            </a:r>
            <a:r>
              <a:rPr lang="pt-BR" dirty="0" err="1"/>
              <a:t>Zika</a:t>
            </a:r>
            <a:r>
              <a:rPr lang="pt-BR" dirty="0"/>
              <a:t>, a ocorrência da </a:t>
            </a:r>
            <a:r>
              <a:rPr lang="pt-BR" dirty="0" err="1"/>
              <a:t>Guillain-Barré</a:t>
            </a:r>
            <a:r>
              <a:rPr lang="pt-BR" dirty="0"/>
              <a:t> relacionada ao vírus continua sendo investigada</a:t>
            </a:r>
            <a:r>
              <a:rPr lang="pt-BR" dirty="0" smtClean="0"/>
              <a:t>.</a:t>
            </a:r>
          </a:p>
          <a:p>
            <a:pPr algn="just"/>
            <a:endParaRPr lang="pt-BR" dirty="0"/>
          </a:p>
          <a:p>
            <a:pPr algn="just"/>
            <a:r>
              <a:rPr lang="pt-BR" b="1" dirty="0"/>
              <a:t>O ministério da Saúde vai distribuir repelente para </a:t>
            </a:r>
            <a:r>
              <a:rPr lang="pt-BR" b="1" dirty="0" err="1"/>
              <a:t>mulhers</a:t>
            </a:r>
            <a:r>
              <a:rPr lang="pt-BR" b="1" dirty="0"/>
              <a:t> grávidas?</a:t>
            </a:r>
          </a:p>
          <a:p>
            <a:pPr algn="just"/>
            <a:r>
              <a:rPr lang="pt-BR" dirty="0"/>
              <a:t>O Governo Federal vai distribuir repelentes para todas as grávidas inscritas no programa Bolsa Família. O Governo está em contato com os fabricantes de repelentes para definir exatamente a quantidade que o setor pode fornecer.</a:t>
            </a:r>
          </a:p>
          <a:p>
            <a:pPr algn="just"/>
            <a:endParaRPr lang="pt-BR" dirty="0"/>
          </a:p>
        </p:txBody>
      </p:sp>
    </p:spTree>
    <p:extLst>
      <p:ext uri="{BB962C8B-B14F-4D97-AF65-F5344CB8AC3E}">
        <p14:creationId xmlns:p14="http://schemas.microsoft.com/office/powerpoint/2010/main" val="24163243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5"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16" fill="hold">
                            <p:stCondLst>
                              <p:cond delay="4000"/>
                            </p:stCondLst>
                            <p:childTnLst>
                              <p:par>
                                <p:cTn id="17" presetID="45"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anim calcmode="lin" valueType="num">
                                      <p:cBhvr>
                                        <p:cTn id="20"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2" fill="hold">
                            <p:stCondLst>
                              <p:cond delay="6000"/>
                            </p:stCondLst>
                            <p:childTnLst>
                              <p:par>
                                <p:cTn id="23" presetID="45" presetClass="entr" presetSubtype="0"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anim calcmode="lin" valueType="num">
                                      <p:cBhvr>
                                        <p:cTn id="2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260648"/>
            <a:ext cx="9144000" cy="6597352"/>
          </a:xfrm>
        </p:spPr>
        <p:txBody>
          <a:bodyPr>
            <a:normAutofit fontScale="77500" lnSpcReduction="20000"/>
          </a:bodyPr>
          <a:lstStyle/>
          <a:p>
            <a:pPr algn="just"/>
            <a:r>
              <a:rPr lang="pt-BR" b="1" dirty="0"/>
              <a:t>O Ministério da Saúde mudou o Parâmetro para identificar a microcefalia para esconder o número de casos?</a:t>
            </a:r>
          </a:p>
          <a:p>
            <a:pPr algn="just"/>
            <a:r>
              <a:rPr lang="pt-BR" dirty="0"/>
              <a:t> </a:t>
            </a:r>
          </a:p>
          <a:p>
            <a:pPr algn="just"/>
            <a:r>
              <a:rPr lang="pt-BR" dirty="0"/>
              <a:t>Todos os casos de crianças com microcefalia relacionada ao vírus </a:t>
            </a:r>
            <a:r>
              <a:rPr lang="pt-BR" dirty="0" err="1"/>
              <a:t>Zika</a:t>
            </a:r>
            <a:r>
              <a:rPr lang="pt-BR" dirty="0"/>
              <a:t> serão investigados. A mudança para o parâmetro do perímetro cefálico igual ou menor de 32 centímetros segue recomendação da Organização Mundial da Saúde (OMS) e é apoiada pela Sociedade Brasileira de Genética Médica e com o suporte da equipe do SIAT (Sistema Nacional de Informação sobre Agentes Teratogênicos). Cabe esclarecer que o Ministério da Saúde adotou a medida de 33 cm, que é totalmente normal para crianças que nascem após 37 semanas gestacionais, com o objetivo de compreender melhor a situação do aumento de casos de microcefalia. A partir da primeira triagem desses casos suspeitos, muitos dos diagnósticos realizados precocemente e preventivamente já foram descartados. Portanto, a nova medida visa agilizar os procedimentos clínicos, sem descuidar dos bebês que fizeram parte da primeira lista de casos notificados.</a:t>
            </a:r>
          </a:p>
          <a:p>
            <a:endParaRPr lang="pt-BR" b="1" dirty="0">
              <a:solidFill>
                <a:srgbClr val="996600"/>
              </a:solidFill>
            </a:endParaRPr>
          </a:p>
        </p:txBody>
      </p:sp>
    </p:spTree>
    <p:extLst>
      <p:ext uri="{BB962C8B-B14F-4D97-AF65-F5344CB8AC3E}">
        <p14:creationId xmlns:p14="http://schemas.microsoft.com/office/powerpoint/2010/main" val="267699183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5"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16" fill="hold">
                            <p:stCondLst>
                              <p:cond delay="4000"/>
                            </p:stCondLst>
                            <p:childTnLst>
                              <p:par>
                                <p:cTn id="17" presetID="45"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anim calcmode="lin" valueType="num">
                                      <p:cBhvr>
                                        <p:cTn id="20"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96752"/>
            <a:ext cx="9144000" cy="5661248"/>
          </a:xfrm>
        </p:spPr>
        <p:txBody>
          <a:bodyPr>
            <a:normAutofit fontScale="70000" lnSpcReduction="20000"/>
          </a:bodyPr>
          <a:lstStyle/>
          <a:p>
            <a:pPr lvl="0" algn="just"/>
            <a:r>
              <a:rPr lang="pt-BR" dirty="0"/>
              <a:t>Evitando os mosquitos (1) </a:t>
            </a:r>
          </a:p>
          <a:p>
            <a:pPr algn="just"/>
            <a:r>
              <a:rPr lang="pt-BR" dirty="0"/>
              <a:t> </a:t>
            </a:r>
          </a:p>
          <a:p>
            <a:pPr lvl="0" algn="just"/>
            <a:r>
              <a:rPr lang="pt-BR" dirty="0"/>
              <a:t>Proteção mecânica: utilize roupas com as mangas longas e calças compridas. As roupas finas não impedem as picadas, preferir tecidos de trama mais fechada e mais grossos. Evite roupas escuras (atraem mais insetos) e as roupas que ficam muito coladas a o corpo pois elas permitem a picada. O uso de perfumes pode atrair alguns insetos e deve ser evitado nas crianças. Algumas roupas já vêm tratadas com substâncias repelentes (geralmente artigos esportivos como camisas para camping e pesca</a:t>
            </a:r>
            <a:r>
              <a:rPr lang="pt-BR" dirty="0" smtClean="0"/>
              <a:t>).</a:t>
            </a:r>
          </a:p>
          <a:p>
            <a:pPr lvl="0" algn="just"/>
            <a:endParaRPr lang="pt-BR" dirty="0"/>
          </a:p>
          <a:p>
            <a:pPr lvl="0" algn="just"/>
            <a:r>
              <a:rPr lang="pt-BR" dirty="0"/>
              <a:t>Nos períodos do nascer e do pôr do sol as janelas devem ficar fechadas, o que reduz a entrada de muitos mosquitos. Os mosquitos como o Aedes atacam mais durante as primeiras horas da manhã e no final da tarde, mas podem picar à noite se houver suficiente luz artificial. São encontrados em locais abertos e possuem predileção pelo tornozelo, então a criança deve ser protegida quando está brincando fora de casa, com roupas que cubram esta parte do corpo (2). O uso do ar condicionado ajuda a manter os mosquitos afastados.</a:t>
            </a:r>
          </a:p>
          <a:p>
            <a:endParaRPr lang="pt-BR" b="1" dirty="0">
              <a:solidFill>
                <a:srgbClr val="009999"/>
              </a:solidFill>
            </a:endParaRPr>
          </a:p>
        </p:txBody>
      </p:sp>
      <p:sp>
        <p:nvSpPr>
          <p:cNvPr id="4" name="Título 2"/>
          <p:cNvSpPr>
            <a:spLocks noGrp="1"/>
          </p:cNvSpPr>
          <p:nvPr>
            <p:ph type="title"/>
          </p:nvPr>
        </p:nvSpPr>
        <p:spPr>
          <a:xfrm>
            <a:off x="467544" y="147"/>
            <a:ext cx="8229600" cy="792088"/>
          </a:xfrm>
          <a:ln/>
        </p:spPr>
        <p:style>
          <a:lnRef idx="1">
            <a:schemeClr val="accent5"/>
          </a:lnRef>
          <a:fillRef idx="2">
            <a:schemeClr val="accent5"/>
          </a:fillRef>
          <a:effectRef idx="1">
            <a:schemeClr val="accent5"/>
          </a:effectRef>
          <a:fontRef idx="minor">
            <a:schemeClr val="dk1"/>
          </a:fontRef>
        </p:style>
        <p:txBody>
          <a:bodyPr>
            <a:normAutofit fontScale="90000"/>
            <a:scene3d>
              <a:camera prst="orthographicFront"/>
              <a:lightRig rig="flat" dir="tl"/>
            </a:scene3d>
            <a:sp3d extrusionH="57150" contourW="19050" prstMaterial="clear">
              <a:bevelT w="50800" h="50800"/>
              <a:contourClr>
                <a:schemeClr val="accent5">
                  <a:tint val="70000"/>
                  <a:satMod val="180000"/>
                  <a:alpha val="70000"/>
                </a:schemeClr>
              </a:contourClr>
            </a:sp3d>
          </a:bodyPr>
          <a:lstStyle/>
          <a:p>
            <a:r>
              <a:rPr lang="pt-BR" b="1" dirty="0" smtClean="0">
                <a:ln/>
                <a:solidFill>
                  <a:schemeClr val="accent5">
                    <a:tint val="50000"/>
                    <a:satMod val="180000"/>
                  </a:schemeClr>
                </a:solidFill>
                <a:effectLst/>
              </a:rPr>
              <a:t/>
            </a:r>
            <a:br>
              <a:rPr lang="pt-BR" b="1" dirty="0" smtClean="0">
                <a:ln/>
                <a:solidFill>
                  <a:schemeClr val="accent5">
                    <a:tint val="50000"/>
                    <a:satMod val="180000"/>
                  </a:schemeClr>
                </a:solidFill>
                <a:effectLst/>
              </a:rPr>
            </a:br>
            <a:r>
              <a:rPr lang="pt-BR" b="1" dirty="0" smtClean="0">
                <a:ln/>
                <a:solidFill>
                  <a:schemeClr val="accent5">
                    <a:tint val="50000"/>
                    <a:satMod val="180000"/>
                  </a:schemeClr>
                </a:solidFill>
                <a:effectLst/>
              </a:rPr>
              <a:t/>
            </a:r>
            <a:br>
              <a:rPr lang="pt-BR" b="1" dirty="0" smtClean="0">
                <a:ln/>
                <a:solidFill>
                  <a:schemeClr val="accent5">
                    <a:tint val="50000"/>
                    <a:satMod val="180000"/>
                  </a:schemeClr>
                </a:solidFill>
                <a:effectLst/>
              </a:rPr>
            </a:br>
            <a:r>
              <a:rPr lang="pt-BR" sz="3600" b="1" dirty="0">
                <a:effectLst/>
              </a:rPr>
              <a:t>Uso do repelente de insetos em crianças</a:t>
            </a:r>
            <a:r>
              <a:rPr lang="pt-BR" dirty="0">
                <a:effectLst/>
              </a:rPr>
              <a:t/>
            </a:r>
            <a:br>
              <a:rPr lang="pt-BR" dirty="0">
                <a:effectLst/>
              </a:rPr>
            </a:br>
            <a:r>
              <a:rPr lang="pt-BR" b="1" dirty="0">
                <a:ln/>
                <a:solidFill>
                  <a:schemeClr val="accent5">
                    <a:tint val="50000"/>
                    <a:satMod val="180000"/>
                  </a:schemeClr>
                </a:solidFill>
                <a:effectLst/>
              </a:rPr>
              <a:t/>
            </a:r>
            <a:br>
              <a:rPr lang="pt-BR" b="1" dirty="0">
                <a:ln/>
                <a:solidFill>
                  <a:schemeClr val="accent5">
                    <a:tint val="50000"/>
                    <a:satMod val="180000"/>
                  </a:schemeClr>
                </a:solidFill>
                <a:effectLst/>
              </a:rPr>
            </a:br>
            <a:endParaRPr lang="pt-BR" b="1" dirty="0">
              <a:ln/>
              <a:solidFill>
                <a:schemeClr val="accent5">
                  <a:tint val="50000"/>
                  <a:satMod val="180000"/>
                </a:schemeClr>
              </a:solidFill>
              <a:effectLst/>
            </a:endParaRPr>
          </a:p>
        </p:txBody>
      </p:sp>
    </p:spTree>
    <p:extLst>
      <p:ext uri="{BB962C8B-B14F-4D97-AF65-F5344CB8AC3E}">
        <p14:creationId xmlns:p14="http://schemas.microsoft.com/office/powerpoint/2010/main" val="39922279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par>
                          <p:cTn id="8" fill="hold">
                            <p:stCondLst>
                              <p:cond delay="2000"/>
                            </p:stCondLst>
                            <p:childTnLst>
                              <p:par>
                                <p:cTn id="9" presetID="2" presetClass="entr" presetSubtype="3"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2" dur="1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13" fill="hold">
                            <p:stCondLst>
                              <p:cond delay="3500"/>
                            </p:stCondLst>
                            <p:childTnLst>
                              <p:par>
                                <p:cTn id="14" presetID="2" presetClass="entr" presetSubtype="3"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1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7" dur="1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18" fill="hold">
                            <p:stCondLst>
                              <p:cond delay="5000"/>
                            </p:stCondLst>
                            <p:childTnLst>
                              <p:par>
                                <p:cTn id="19" presetID="2" presetClass="entr" presetSubtype="3"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2" dur="1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23" fill="hold">
                            <p:stCondLst>
                              <p:cond delay="6500"/>
                            </p:stCondLst>
                            <p:childTnLst>
                              <p:par>
                                <p:cTn id="24" presetID="2" presetClass="entr" presetSubtype="3"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1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7" dur="1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6632"/>
            <a:ext cx="9144000" cy="6741368"/>
          </a:xfrm>
        </p:spPr>
        <p:txBody>
          <a:bodyPr>
            <a:normAutofit fontScale="70000" lnSpcReduction="20000"/>
          </a:bodyPr>
          <a:lstStyle/>
          <a:p>
            <a:pPr lvl="0" algn="just"/>
            <a:r>
              <a:rPr lang="pt-BR" dirty="0"/>
              <a:t>Existem produtos que podem ser utilizados nas roupas como a </a:t>
            </a:r>
            <a:r>
              <a:rPr lang="pt-BR" dirty="0" err="1"/>
              <a:t>permetrina</a:t>
            </a:r>
            <a:r>
              <a:rPr lang="pt-BR" dirty="0"/>
              <a:t> 0,5% em spray (para ser aplicada APENAS nas roupas e telas de janelas e NÃO diretamente sobre a pele). </a:t>
            </a:r>
            <a:endParaRPr lang="pt-BR" dirty="0" smtClean="0"/>
          </a:p>
          <a:p>
            <a:pPr lvl="0" algn="just"/>
            <a:endParaRPr lang="pt-BR" sz="1400" dirty="0"/>
          </a:p>
          <a:p>
            <a:pPr lvl="0" algn="just"/>
            <a:r>
              <a:rPr lang="pt-BR" dirty="0"/>
              <a:t>Instalação de telas e mosquiteiros. Eles podem ser tratados com a </a:t>
            </a:r>
            <a:r>
              <a:rPr lang="pt-BR" dirty="0" err="1"/>
              <a:t>permetrina</a:t>
            </a:r>
            <a:r>
              <a:rPr lang="pt-BR" dirty="0"/>
              <a:t> em spray ou alguns já estão disponíveis com a substância com ação repelente</a:t>
            </a:r>
            <a:r>
              <a:rPr lang="pt-BR" dirty="0" smtClean="0"/>
              <a:t>.</a:t>
            </a:r>
          </a:p>
          <a:p>
            <a:pPr lvl="0" algn="just"/>
            <a:endParaRPr lang="pt-BR" sz="1400" dirty="0"/>
          </a:p>
          <a:p>
            <a:pPr lvl="0" algn="just"/>
            <a:r>
              <a:rPr lang="pt-BR" dirty="0"/>
              <a:t>A dedetização por </a:t>
            </a:r>
            <a:r>
              <a:rPr lang="pt-BR" dirty="0" smtClean="0"/>
              <a:t>empresa </a:t>
            </a:r>
            <a:r>
              <a:rPr lang="pt-BR" dirty="0"/>
              <a:t>especializada reduz a quantidade de mosquitos na casa, mas deve-se seguir todas as orientações de tempo de afastamento da casa e limpeza após a sua realização</a:t>
            </a:r>
            <a:r>
              <a:rPr lang="pt-BR" dirty="0" smtClean="0"/>
              <a:t>.</a:t>
            </a:r>
          </a:p>
          <a:p>
            <a:pPr lvl="0" algn="just"/>
            <a:endParaRPr lang="pt-BR" sz="1300" dirty="0"/>
          </a:p>
          <a:p>
            <a:pPr lvl="0" algn="just"/>
            <a:r>
              <a:rPr lang="pt-BR" dirty="0"/>
              <a:t> Os repelentes elétricos (com liberação de inseticidas) são úteis e diminuem a entrada dos mosquitos quando colocados próximos das janelas e portas. Deve-se tomar cuidado com os repelentes líquidos que podem ser retirados da tomada pela criança e acidentalmente ingeridos. </a:t>
            </a:r>
            <a:endParaRPr lang="pt-BR" dirty="0" smtClean="0"/>
          </a:p>
          <a:p>
            <a:pPr lvl="0" algn="just"/>
            <a:endParaRPr lang="pt-BR" sz="1300" dirty="0"/>
          </a:p>
          <a:p>
            <a:pPr lvl="0" algn="just"/>
            <a:r>
              <a:rPr lang="pt-BR" dirty="0"/>
              <a:t>Aparelhos ultrassônicos ou que emitem luzes não possuem eficácia comprovada</a:t>
            </a:r>
            <a:r>
              <a:rPr lang="pt-BR" dirty="0" smtClean="0"/>
              <a:t>.</a:t>
            </a:r>
          </a:p>
          <a:p>
            <a:pPr lvl="0" algn="just"/>
            <a:endParaRPr lang="pt-BR" dirty="0"/>
          </a:p>
          <a:p>
            <a:pPr lvl="0" algn="just"/>
            <a:r>
              <a:rPr lang="pt-BR" dirty="0"/>
              <a:t>Realizar a limpeza do terreno da casa e, se possível, de terrenos, praças ou casas próximas, além da retirada de lixo e entulhos que possam acumular água parada que servem como local de criação de novos mosquitos.</a:t>
            </a:r>
          </a:p>
          <a:p>
            <a:endParaRPr lang="pt-BR" dirty="0"/>
          </a:p>
        </p:txBody>
      </p:sp>
    </p:spTree>
    <p:extLst>
      <p:ext uri="{BB962C8B-B14F-4D97-AF65-F5344CB8AC3E}">
        <p14:creationId xmlns:p14="http://schemas.microsoft.com/office/powerpoint/2010/main" val="331389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500"/>
                            </p:stCondLst>
                            <p:childTnLst>
                              <p:par>
                                <p:cTn id="10" presetID="2" presetClass="entr" presetSubtype="3"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1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3" dur="1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14" fill="hold">
                            <p:stCondLst>
                              <p:cond delay="3000"/>
                            </p:stCondLst>
                            <p:childTnLst>
                              <p:par>
                                <p:cTn id="15" presetID="2" presetClass="entr" presetSubtype="3" fill="hold"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8" dur="1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19" fill="hold">
                            <p:stCondLst>
                              <p:cond delay="4500"/>
                            </p:stCondLst>
                            <p:childTnLst>
                              <p:par>
                                <p:cTn id="20" presetID="2" presetClass="entr" presetSubtype="3" fill="hold"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1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3" dur="1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par>
                          <p:cTn id="24" fill="hold">
                            <p:stCondLst>
                              <p:cond delay="6000"/>
                            </p:stCondLst>
                            <p:childTnLst>
                              <p:par>
                                <p:cTn id="25" presetID="2" presetClass="entr" presetSubtype="3" fill="hold"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1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28" dur="1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par>
                          <p:cTn id="29" fill="hold">
                            <p:stCondLst>
                              <p:cond delay="7500"/>
                            </p:stCondLst>
                            <p:childTnLst>
                              <p:par>
                                <p:cTn id="30" presetID="2" presetClass="entr" presetSubtype="3" fill="hold" nodeType="after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 calcmode="lin" valueType="num">
                                      <p:cBhvr additive="base">
                                        <p:cTn id="32" dur="1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33" dur="1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07504" y="116632"/>
            <a:ext cx="9036496" cy="6721655"/>
          </a:xfrm>
        </p:spPr>
        <p:txBody>
          <a:bodyPr>
            <a:normAutofit/>
          </a:bodyPr>
          <a:lstStyle/>
          <a:p>
            <a:pPr algn="just"/>
            <a:r>
              <a:rPr lang="pt-BR" b="1" dirty="0"/>
              <a:t>Qual o tratamento para a Dengue</a:t>
            </a:r>
            <a:r>
              <a:rPr lang="pt-BR" b="1" dirty="0" smtClean="0"/>
              <a:t>?</a:t>
            </a:r>
          </a:p>
          <a:p>
            <a:pPr algn="just"/>
            <a:endParaRPr lang="pt-BR" dirty="0"/>
          </a:p>
          <a:p>
            <a:pPr algn="just"/>
            <a:r>
              <a:rPr lang="pt-BR" dirty="0" smtClean="0"/>
              <a:t>Não </a:t>
            </a:r>
            <a:r>
              <a:rPr lang="pt-BR" dirty="0"/>
              <a:t>existe tratamento específico para dengue. O tratamento é feito para aliviar os sintomas Quando aparecer os sintomas, é importante procurar um serviço de saúde mais próximo, fazer repouso e ingerir bastante líquido. Importante não tomar medicamentos por conta própria.</a:t>
            </a:r>
          </a:p>
          <a:p>
            <a:endParaRPr lang="pt-BR" dirty="0">
              <a:solidFill>
                <a:srgbClr val="D60093"/>
              </a:solidFill>
            </a:endParaRPr>
          </a:p>
        </p:txBody>
      </p:sp>
    </p:spTree>
    <p:extLst>
      <p:ext uri="{BB962C8B-B14F-4D97-AF65-F5344CB8AC3E}">
        <p14:creationId xmlns:p14="http://schemas.microsoft.com/office/powerpoint/2010/main" val="40581250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6632"/>
            <a:ext cx="9144000" cy="6741368"/>
          </a:xfrm>
        </p:spPr>
        <p:txBody>
          <a:bodyPr>
            <a:normAutofit lnSpcReduction="10000"/>
          </a:bodyPr>
          <a:lstStyle/>
          <a:p>
            <a:pPr lvl="0" algn="just"/>
            <a:r>
              <a:rPr lang="pt-BR" dirty="0"/>
              <a:t>Uso de repelentes: os repelentes tópicos podem ser usados para passeios em locais com maior número de insetos como praias, fazendas e chácaras, não devendo ser utilizado durante o sono ou por períodos prolongados. Na tabela 1 (3), constam alguns dos repelentes existentes no Brasil e suas respectivas concentrações da substância ativa. Eles atuam formando uma camada de vapor com odor que afasta os insetos. Sua eficácia pode ser alterada pela concentração da substância ativa, por substâncias exaladas pela própria pele, fragrâncias florais, umidade, gênero (menor eficácia em mulheres), de modo que um repelente não protege de maneira igual a todas as pessoas.</a:t>
            </a:r>
          </a:p>
          <a:p>
            <a:endParaRPr lang="pt-BR" dirty="0"/>
          </a:p>
        </p:txBody>
      </p:sp>
    </p:spTree>
    <p:extLst>
      <p:ext uri="{BB962C8B-B14F-4D97-AF65-F5344CB8AC3E}">
        <p14:creationId xmlns:p14="http://schemas.microsoft.com/office/powerpoint/2010/main" val="3003502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88640"/>
            <a:ext cx="8964488" cy="6669360"/>
          </a:xfrm>
        </p:spPr>
        <p:txBody>
          <a:bodyPr>
            <a:normAutofit/>
          </a:bodyPr>
          <a:lstStyle/>
          <a:p>
            <a:pPr lvl="0"/>
            <a:r>
              <a:rPr lang="pt-BR" dirty="0"/>
              <a:t>Abaixo de 6 meses - não há estudos nessa faixa etária sobre segurança dos repelentes e extrapola-se o uso dos recomendados para bebês acima de 6 meses em caso de exposição inevitável e com orientação médica. </a:t>
            </a:r>
            <a:endParaRPr lang="pt-BR" dirty="0" smtClean="0"/>
          </a:p>
          <a:p>
            <a:pPr lvl="0"/>
            <a:endParaRPr lang="pt-BR" dirty="0"/>
          </a:p>
          <a:p>
            <a:pPr lvl="0"/>
            <a:r>
              <a:rPr lang="pt-BR" dirty="0"/>
              <a:t>Acima dos 6 meses - IR3535 - protege por cerca de 4 horas. É usado na Europa há vários anos e, em concentrações de 20% é eficaz, mas os estudos diferem quanto ao período de ação contra o Aedes aegypti que parece ser muito curto.</a:t>
            </a:r>
          </a:p>
          <a:p>
            <a:endParaRPr lang="pt-BR" dirty="0"/>
          </a:p>
        </p:txBody>
      </p:sp>
    </p:spTree>
    <p:extLst>
      <p:ext uri="{BB962C8B-B14F-4D97-AF65-F5344CB8AC3E}">
        <p14:creationId xmlns:p14="http://schemas.microsoft.com/office/powerpoint/2010/main" val="25650888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out)">
                                      <p:cBhvr>
                                        <p:cTn id="7" dur="2000"/>
                                        <p:tgtEl>
                                          <p:spTgt spid="3">
                                            <p:txEl>
                                              <p:pRg st="0" end="0"/>
                                            </p:txEl>
                                          </p:spTgt>
                                        </p:tgtEl>
                                      </p:cBhvr>
                                    </p:animEffect>
                                  </p:childTnLst>
                                </p:cTn>
                              </p:par>
                            </p:childTnLst>
                          </p:cTn>
                        </p:par>
                        <p:par>
                          <p:cTn id="8" fill="hold">
                            <p:stCondLst>
                              <p:cond delay="2000"/>
                            </p:stCondLst>
                            <p:childTnLst>
                              <p:par>
                                <p:cTn id="9" presetID="6" presetClass="entr" presetSubtype="32"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circle(out)">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404664"/>
            <a:ext cx="9144000" cy="6453336"/>
          </a:xfrm>
        </p:spPr>
        <p:txBody>
          <a:bodyPr>
            <a:normAutofit fontScale="70000" lnSpcReduction="20000"/>
          </a:bodyPr>
          <a:lstStyle/>
          <a:p>
            <a:pPr lvl="0" algn="just"/>
            <a:r>
              <a:rPr lang="pt-BR" dirty="0"/>
              <a:t>Acima de 2 anos - os que contém DEET são os mais utilizados. Quanto maior a </a:t>
            </a:r>
            <a:r>
              <a:rPr lang="pt-BR" dirty="0" smtClean="0"/>
              <a:t>concentração </a:t>
            </a:r>
            <a:r>
              <a:rPr lang="pt-BR" dirty="0"/>
              <a:t>da substância, mais longa é a duração do seu efeito, com um platô entre 30 e 50%. Uma formulação com cerca de 5% de DEET confere proteção por aproximadamente 90 minutos, com 7% de DEET a proteção dura quase 2 horas e com 20% de DEET a proteção é de 5 horas. A concentração máxima para uso em crianças varia de país para país: nos EUA a Academia Americana de Pediatria recomenda concentrações de até 30% para crianças acima de 2 anos. A Sociedade Canadense de Pediatria preconiza repelentes com até 10% de DEET para crianças de 6 meses a 12 anos e autores franceses, concentrações de até 30% para crianças entre 30 meses e 12 anos. Há consenso quanto a se evitar a aplicação em crianças menores de 6 meses. A maioria dos repelentes disponíveis no Brasil possuem menos de 10% de DEET. A restrição da concentração de DEET a 15% ou menor baseada na toxicidade em animais pode resultar em doses insuficientes para a prevenção de doenças potencialmente graves (4) como a Dengue e a </a:t>
            </a:r>
            <a:r>
              <a:rPr lang="pt-BR" dirty="0" err="1"/>
              <a:t>Zika</a:t>
            </a:r>
            <a:r>
              <a:rPr lang="pt-BR" dirty="0"/>
              <a:t> a. Assim, o risco da toxicidade deve ser devidamente pesado em relação ao risco da doença. A associação de baixas concentrações de DEET com outros inseticidas está em estudo e parece ser promissora para evitar a resistência aos repelentes atualmente disponíveis. (5)</a:t>
            </a:r>
          </a:p>
          <a:p>
            <a:pPr algn="just"/>
            <a:endParaRPr lang="pt-BR" b="1" dirty="0">
              <a:solidFill>
                <a:srgbClr val="4D4D4D"/>
              </a:solidFill>
            </a:endParaRPr>
          </a:p>
        </p:txBody>
      </p:sp>
    </p:spTree>
    <p:extLst>
      <p:ext uri="{BB962C8B-B14F-4D97-AF65-F5344CB8AC3E}">
        <p14:creationId xmlns:p14="http://schemas.microsoft.com/office/powerpoint/2010/main" val="360358326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out)">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88640"/>
            <a:ext cx="9144000" cy="6669360"/>
          </a:xfrm>
        </p:spPr>
        <p:txBody>
          <a:bodyPr>
            <a:normAutofit fontScale="85000" lnSpcReduction="10000"/>
          </a:bodyPr>
          <a:lstStyle/>
          <a:p>
            <a:pPr lvl="0" algn="just"/>
            <a:r>
              <a:rPr lang="pt-BR" dirty="0" err="1"/>
              <a:t>Icaridina</a:t>
            </a:r>
            <a:r>
              <a:rPr lang="pt-BR" dirty="0"/>
              <a:t> - em concentrações de 10% confere proteção por 3 a 5 horas e a 20%, de 8 a 10 horas. Deriva da pimenta e permite aplicações mais espaçadas que o DEET, com eficácia comparável. Parece ser mais potente contra o Aedes Aegypti do que o DEET e o IR3535 e está liberado para uso acima de 2 anos.</a:t>
            </a:r>
          </a:p>
          <a:p>
            <a:pPr lvl="0" algn="just"/>
            <a:r>
              <a:rPr lang="pt-BR" dirty="0"/>
              <a:t>Óleos naturais: são os mais antigos repelentes conhecidos e parecem ter eficácia razoável. Porém, por serem altamente voláteis (evaporam rápido), protegem por pouco tempo. Um estudo mostrou que o óleo de soja a 2% conferiu proteção contra o Aedes por quase 1 hora e meia. O óleo de citronela por evaporar muito rápido, fornece proteção muito curta. Óleo de </a:t>
            </a:r>
            <a:r>
              <a:rPr lang="pt-BR" dirty="0" err="1"/>
              <a:t>andiroba</a:t>
            </a:r>
            <a:r>
              <a:rPr lang="pt-BR" dirty="0"/>
              <a:t> puro mostrou ser muito menos efetivo que o DEET. Óleo de capim - limão teve seu princípio  ativo isolado (PMD) e em concentração de 30% é comparável ao DEET a 20%, sendo o mais efetivo dos óleos naturais.</a:t>
            </a:r>
          </a:p>
          <a:p>
            <a:endParaRPr lang="pt-BR" dirty="0">
              <a:solidFill>
                <a:srgbClr val="4D4D4D"/>
              </a:solidFill>
            </a:endParaRPr>
          </a:p>
        </p:txBody>
      </p:sp>
    </p:spTree>
    <p:extLst>
      <p:ext uri="{BB962C8B-B14F-4D97-AF65-F5344CB8AC3E}">
        <p14:creationId xmlns:p14="http://schemas.microsoft.com/office/powerpoint/2010/main" val="267296740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out)">
                                      <p:cBhvr>
                                        <p:cTn id="7" dur="2000"/>
                                        <p:tgtEl>
                                          <p:spTgt spid="3">
                                            <p:txEl>
                                              <p:pRg st="0" end="0"/>
                                            </p:txEl>
                                          </p:spTgt>
                                        </p:tgtEl>
                                      </p:cBhvr>
                                    </p:animEffect>
                                  </p:childTnLst>
                                </p:cTn>
                              </p:par>
                            </p:childTnLst>
                          </p:cTn>
                        </p:par>
                        <p:par>
                          <p:cTn id="8" fill="hold">
                            <p:stCondLst>
                              <p:cond delay="2000"/>
                            </p:stCondLst>
                            <p:childTnLst>
                              <p:par>
                                <p:cTn id="9" presetID="6" presetClass="entr" presetSubtype="32"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out)">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836712"/>
            <a:ext cx="9144000" cy="6021288"/>
          </a:xfrm>
        </p:spPr>
        <p:txBody>
          <a:bodyPr>
            <a:normAutofit/>
          </a:bodyPr>
          <a:lstStyle/>
          <a:p>
            <a:pPr lvl="0"/>
            <a:r>
              <a:rPr lang="pt-BR" dirty="0"/>
              <a:t>Esses produtos podem causar reações alérgicas locais e sistêmicas e devem ser usados com cautela e, referencialmente, com a orientação do Pediatra</a:t>
            </a:r>
            <a:r>
              <a:rPr lang="pt-BR" dirty="0" smtClean="0"/>
              <a:t>.</a:t>
            </a:r>
          </a:p>
          <a:p>
            <a:pPr lvl="0"/>
            <a:endParaRPr lang="pt-BR" dirty="0"/>
          </a:p>
          <a:p>
            <a:pPr lvl="0"/>
            <a:r>
              <a:rPr lang="pt-BR" dirty="0"/>
              <a:t>Atenção ao utilizar pulseiras de citronela, pois além da baixa eficácia (6) já foram relatados casos de alergia no local do contato com a pele.</a:t>
            </a:r>
          </a:p>
          <a:p>
            <a:endParaRPr lang="pt-BR" dirty="0"/>
          </a:p>
        </p:txBody>
      </p:sp>
    </p:spTree>
    <p:extLst>
      <p:ext uri="{BB962C8B-B14F-4D97-AF65-F5344CB8AC3E}">
        <p14:creationId xmlns:p14="http://schemas.microsoft.com/office/powerpoint/2010/main" val="9631480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500"/>
                                        <p:tgtEl>
                                          <p:spTgt spid="3">
                                            <p:txEl>
                                              <p:pRg st="0" end="0"/>
                                            </p:txEl>
                                          </p:spTgt>
                                        </p:tgtEl>
                                      </p:cBhvr>
                                    </p:animEffect>
                                  </p:childTnLst>
                                </p:cTn>
                              </p:par>
                            </p:childTnLst>
                          </p:cTn>
                        </p:par>
                        <p:par>
                          <p:cTn id="8" fill="hold">
                            <p:stCondLst>
                              <p:cond delay="1500"/>
                            </p:stCondLst>
                            <p:childTnLst>
                              <p:par>
                                <p:cTn id="9" presetID="22" presetClass="entr" presetSubtype="8"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left)">
                                      <p:cBhvr>
                                        <p:cTn id="11"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6632"/>
            <a:ext cx="9144000" cy="6741368"/>
          </a:xfrm>
        </p:spPr>
        <p:txBody>
          <a:bodyPr>
            <a:normAutofit lnSpcReduction="10000"/>
          </a:bodyPr>
          <a:lstStyle/>
          <a:p>
            <a:pPr lvl="0" algn="just"/>
            <a:r>
              <a:rPr lang="pt-BR" dirty="0"/>
              <a:t>Orientação quanto à aplicação dos repelentes: </a:t>
            </a:r>
          </a:p>
          <a:p>
            <a:pPr algn="just"/>
            <a:r>
              <a:rPr lang="pt-BR" dirty="0"/>
              <a:t> </a:t>
            </a:r>
          </a:p>
          <a:p>
            <a:pPr lvl="0" algn="just"/>
            <a:r>
              <a:rPr lang="pt-BR" dirty="0"/>
              <a:t>NUNCA aplicar na mão da criança para que ela mesma espalhe no corpo. Elas podem esfregar os olhos ou mesmo colocar a mão na boca.</a:t>
            </a:r>
          </a:p>
          <a:p>
            <a:pPr lvl="0" algn="just"/>
            <a:r>
              <a:rPr lang="pt-BR" dirty="0"/>
              <a:t>Aplicar a quantidade e intervalo recomendados pelo fabricante, lembrando que a maioria dos repelentes atuam até 4cm do local da aplicação. </a:t>
            </a:r>
          </a:p>
          <a:p>
            <a:pPr lvl="0" algn="just"/>
            <a:r>
              <a:rPr lang="pt-BR" dirty="0"/>
              <a:t>NÃO aplicar próximo da boca, nariz, olhos ou sobre machucados na pele e seguir as orientações do fabricante guardando a bula ou embalagem para posterior consulta, em caso de ingestão ou efeitos adversos. </a:t>
            </a:r>
          </a:p>
        </p:txBody>
      </p:sp>
    </p:spTree>
    <p:extLst>
      <p:ext uri="{BB962C8B-B14F-4D97-AF65-F5344CB8AC3E}">
        <p14:creationId xmlns:p14="http://schemas.microsoft.com/office/powerpoint/2010/main" val="14140832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500"/>
                                        <p:tgtEl>
                                          <p:spTgt spid="3">
                                            <p:txEl>
                                              <p:pRg st="0" end="0"/>
                                            </p:txEl>
                                          </p:spTgt>
                                        </p:tgtEl>
                                      </p:cBhvr>
                                    </p:animEffect>
                                  </p:childTnLst>
                                </p:cTn>
                              </p:par>
                            </p:childTnLst>
                          </p:cTn>
                        </p:par>
                        <p:par>
                          <p:cTn id="8" fill="hold">
                            <p:stCondLst>
                              <p:cond delay="1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500"/>
                                        <p:tgtEl>
                                          <p:spTgt spid="3">
                                            <p:txEl>
                                              <p:pRg st="1" end="1"/>
                                            </p:txEl>
                                          </p:spTgt>
                                        </p:tgtEl>
                                      </p:cBhvr>
                                    </p:animEffect>
                                  </p:childTnLst>
                                </p:cTn>
                              </p:par>
                            </p:childTnLst>
                          </p:cTn>
                        </p:par>
                        <p:par>
                          <p:cTn id="12" fill="hold">
                            <p:stCondLst>
                              <p:cond delay="3000"/>
                            </p:stCondLst>
                            <p:childTnLst>
                              <p:par>
                                <p:cTn id="13" presetID="22" presetClass="entr" presetSubtype="8"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500"/>
                                        <p:tgtEl>
                                          <p:spTgt spid="3">
                                            <p:txEl>
                                              <p:pRg st="2" end="2"/>
                                            </p:txEl>
                                          </p:spTgt>
                                        </p:tgtEl>
                                      </p:cBhvr>
                                    </p:animEffect>
                                  </p:childTnLst>
                                </p:cTn>
                              </p:par>
                            </p:childTnLst>
                          </p:cTn>
                        </p:par>
                        <p:par>
                          <p:cTn id="16" fill="hold">
                            <p:stCondLst>
                              <p:cond delay="4500"/>
                            </p:stCondLst>
                            <p:childTnLst>
                              <p:par>
                                <p:cTn id="17" presetID="22" presetClass="entr" presetSubtype="8"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500"/>
                                        <p:tgtEl>
                                          <p:spTgt spid="3">
                                            <p:txEl>
                                              <p:pRg st="3" end="3"/>
                                            </p:txEl>
                                          </p:spTgt>
                                        </p:tgtEl>
                                      </p:cBhvr>
                                    </p:animEffect>
                                  </p:childTnLst>
                                </p:cTn>
                              </p:par>
                            </p:childTnLst>
                          </p:cTn>
                        </p:par>
                        <p:par>
                          <p:cTn id="20" fill="hold">
                            <p:stCondLst>
                              <p:cond delay="6000"/>
                            </p:stCondLst>
                            <p:childTnLst>
                              <p:par>
                                <p:cTn id="21" presetID="22" presetClass="entr" presetSubtype="8"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88640"/>
            <a:ext cx="9144000" cy="6669360"/>
          </a:xfrm>
        </p:spPr>
        <p:txBody>
          <a:bodyPr>
            <a:normAutofit fontScale="85000" lnSpcReduction="20000"/>
          </a:bodyPr>
          <a:lstStyle/>
          <a:p>
            <a:pPr lvl="0" algn="just"/>
            <a:r>
              <a:rPr lang="pt-BR" dirty="0"/>
              <a:t>Assim que não for mais necessário o repelente deve ser retirado com um banho com água e sabonete.</a:t>
            </a:r>
          </a:p>
          <a:p>
            <a:pPr lvl="0" algn="just"/>
            <a:r>
              <a:rPr lang="pt-BR" dirty="0"/>
              <a:t>NÃO permitir que a criança durma com o repelente aplicado. Apesar de seguro se usado corretamente o repelente é uma substância química e pode causar reações alérgicas ou intoxicações na criança quando utilizado em excesso.</a:t>
            </a:r>
          </a:p>
          <a:p>
            <a:pPr lvl="0" algn="just"/>
            <a:r>
              <a:rPr lang="pt-BR" dirty="0"/>
              <a:t>Em locais muito quentes (temperaturas maiores que 30 graus) ou em crianças que suam muito, os fabricantes recomendam reaplicações mais frequentes.</a:t>
            </a:r>
          </a:p>
          <a:p>
            <a:pPr lvl="0" algn="just"/>
            <a:r>
              <a:rPr lang="pt-BR" dirty="0"/>
              <a:t>Repelentes com hidratantes ou protetores solares devem ser evitados, pois essas associações não são recomendadas em crianças. Os repelentes reagem com os protetores solares e acabam por reduzir o efeito do protetor quando aplicados juntos. Pode-se aplicar o protetor solar e após 20 a 40 minutos realizar a aplicação do repelente escolhido. </a:t>
            </a:r>
          </a:p>
          <a:p>
            <a:pPr lvl="0" algn="just"/>
            <a:r>
              <a:rPr lang="pt-BR" dirty="0"/>
              <a:t>A apresentação em loção cremosa é mais segura do que </a:t>
            </a:r>
            <a:r>
              <a:rPr lang="pt-BR" dirty="0" smtClean="0"/>
              <a:t>a </a:t>
            </a:r>
            <a:r>
              <a:rPr lang="pt-BR" dirty="0"/>
              <a:t>apresentação em spray e deve ser preferida nas crianças. </a:t>
            </a:r>
            <a:r>
              <a:rPr lang="pt-BR" dirty="0" smtClean="0"/>
              <a:t> </a:t>
            </a:r>
            <a:endParaRPr lang="pt-BR" dirty="0">
              <a:solidFill>
                <a:srgbClr val="EE1241"/>
              </a:solidFill>
            </a:endParaRPr>
          </a:p>
        </p:txBody>
      </p:sp>
    </p:spTree>
    <p:extLst>
      <p:ext uri="{BB962C8B-B14F-4D97-AF65-F5344CB8AC3E}">
        <p14:creationId xmlns:p14="http://schemas.microsoft.com/office/powerpoint/2010/main" val="24137907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88640"/>
            <a:ext cx="9144000" cy="6669360"/>
          </a:xfrm>
        </p:spPr>
        <p:txBody>
          <a:bodyPr>
            <a:normAutofit/>
          </a:bodyPr>
          <a:lstStyle/>
          <a:p>
            <a:r>
              <a:rPr lang="pt-BR" sz="2000" b="1" dirty="0"/>
              <a:t>Tabela 1-</a:t>
            </a:r>
          </a:p>
          <a:p>
            <a:r>
              <a:rPr lang="pt-BR" sz="2000" b="1" dirty="0"/>
              <a:t>Repelentes disponíveis comercialmente no Brasil, concentrações, apresentações e tempo de ação </a:t>
            </a:r>
            <a:r>
              <a:rPr lang="pt-BR" sz="2000" b="1" dirty="0" smtClean="0"/>
              <a:t>estimado</a:t>
            </a:r>
          </a:p>
          <a:p>
            <a:endParaRPr lang="pt-BR" b="1" dirty="0">
              <a:solidFill>
                <a:srgbClr val="33CCCC"/>
              </a:solidFill>
            </a:endParaRPr>
          </a:p>
        </p:txBody>
      </p:sp>
      <p:graphicFrame>
        <p:nvGraphicFramePr>
          <p:cNvPr id="6" name="Tabela 5"/>
          <p:cNvGraphicFramePr>
            <a:graphicFrameLocks noGrp="1"/>
          </p:cNvGraphicFramePr>
          <p:nvPr>
            <p:extLst>
              <p:ext uri="{D42A27DB-BD31-4B8C-83A1-F6EECF244321}">
                <p14:modId xmlns:p14="http://schemas.microsoft.com/office/powerpoint/2010/main" val="193100191"/>
              </p:ext>
            </p:extLst>
          </p:nvPr>
        </p:nvGraphicFramePr>
        <p:xfrm>
          <a:off x="395536" y="1741647"/>
          <a:ext cx="8424936" cy="4689158"/>
        </p:xfrm>
        <a:graphic>
          <a:graphicData uri="http://schemas.openxmlformats.org/drawingml/2006/table">
            <a:tbl>
              <a:tblPr firstRow="1" firstCol="1" bandRow="1">
                <a:tableStyleId>{5C22544A-7EE6-4342-B048-85BDC9FD1C3A}</a:tableStyleId>
              </a:tblPr>
              <a:tblGrid>
                <a:gridCol w="1389572"/>
                <a:gridCol w="1389572"/>
                <a:gridCol w="1235565"/>
                <a:gridCol w="1235565"/>
                <a:gridCol w="991950"/>
                <a:gridCol w="1091356"/>
                <a:gridCol w="1091356"/>
              </a:tblGrid>
              <a:tr h="833438">
                <a:tc>
                  <a:txBody>
                    <a:bodyPr/>
                    <a:lstStyle/>
                    <a:p>
                      <a:pPr>
                        <a:lnSpc>
                          <a:spcPct val="115000"/>
                        </a:lnSpc>
                        <a:spcAft>
                          <a:spcPts val="0"/>
                        </a:spcAft>
                      </a:pPr>
                      <a:r>
                        <a:rPr lang="pt-BR" sz="1000">
                          <a:effectLst/>
                        </a:rPr>
                        <a:t>Princípio </a:t>
                      </a:r>
                      <a:endParaRPr lang="pt-BR" sz="800">
                        <a:effectLst/>
                      </a:endParaRPr>
                    </a:p>
                    <a:p>
                      <a:pPr>
                        <a:lnSpc>
                          <a:spcPct val="115000"/>
                        </a:lnSpc>
                        <a:spcAft>
                          <a:spcPts val="0"/>
                        </a:spcAft>
                      </a:pPr>
                      <a:r>
                        <a:rPr lang="pt-BR" sz="1000">
                          <a:effectLst/>
                        </a:rPr>
                        <a:t>ativo</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Produto</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Fabricante</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Apresentação</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Concentração </a:t>
                      </a:r>
                      <a:endParaRPr lang="pt-BR" sz="800">
                        <a:effectLst/>
                      </a:endParaRPr>
                    </a:p>
                    <a:p>
                      <a:pPr>
                        <a:lnSpc>
                          <a:spcPct val="115000"/>
                        </a:lnSpc>
                        <a:spcAft>
                          <a:spcPts val="0"/>
                        </a:spcAft>
                      </a:pPr>
                      <a:r>
                        <a:rPr lang="pt-BR" sz="1000">
                          <a:effectLst/>
                        </a:rPr>
                        <a:t>(%)</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Idade </a:t>
                      </a:r>
                      <a:endParaRPr lang="pt-BR" sz="800">
                        <a:effectLst/>
                      </a:endParaRPr>
                    </a:p>
                    <a:p>
                      <a:pPr>
                        <a:lnSpc>
                          <a:spcPct val="115000"/>
                        </a:lnSpc>
                        <a:spcAft>
                          <a:spcPts val="0"/>
                        </a:spcAft>
                      </a:pPr>
                      <a:r>
                        <a:rPr lang="pt-BR" sz="1000">
                          <a:effectLst/>
                        </a:rPr>
                        <a:t>Permitida*</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Tempo </a:t>
                      </a:r>
                      <a:endParaRPr lang="pt-BR" sz="800">
                        <a:effectLst/>
                      </a:endParaRPr>
                    </a:p>
                    <a:p>
                      <a:pPr>
                        <a:lnSpc>
                          <a:spcPct val="115000"/>
                        </a:lnSpc>
                        <a:spcAft>
                          <a:spcPts val="0"/>
                        </a:spcAft>
                      </a:pPr>
                      <a:r>
                        <a:rPr lang="pt-BR" sz="1000">
                          <a:effectLst/>
                        </a:rPr>
                        <a:t>de ação </a:t>
                      </a:r>
                      <a:endParaRPr lang="pt-BR" sz="800">
                        <a:effectLst/>
                      </a:endParaRPr>
                    </a:p>
                    <a:p>
                      <a:pPr>
                        <a:lnSpc>
                          <a:spcPct val="115000"/>
                        </a:lnSpc>
                        <a:spcAft>
                          <a:spcPts val="0"/>
                        </a:spcAft>
                      </a:pPr>
                      <a:r>
                        <a:rPr lang="pt-BR" sz="1000">
                          <a:effectLst/>
                        </a:rPr>
                        <a:t>estimado *</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r>
              <a:tr h="500063">
                <a:tc rowSpan="7">
                  <a:txBody>
                    <a:bodyPr/>
                    <a:lstStyle/>
                    <a:p>
                      <a:pPr>
                        <a:lnSpc>
                          <a:spcPct val="115000"/>
                        </a:lnSpc>
                        <a:spcAft>
                          <a:spcPts val="0"/>
                        </a:spcAft>
                      </a:pPr>
                      <a:r>
                        <a:rPr lang="pt-BR" sz="1000">
                          <a:effectLst/>
                        </a:rPr>
                        <a:t>DEET</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Autan</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Johnson </a:t>
                      </a:r>
                      <a:endParaRPr lang="pt-BR" sz="800">
                        <a:effectLst/>
                      </a:endParaRPr>
                    </a:p>
                    <a:p>
                      <a:pPr>
                        <a:lnSpc>
                          <a:spcPct val="115000"/>
                        </a:lnSpc>
                        <a:spcAft>
                          <a:spcPts val="0"/>
                        </a:spcAft>
                      </a:pPr>
                      <a:r>
                        <a:rPr lang="pt-BR" sz="1000">
                          <a:effectLst/>
                        </a:rPr>
                        <a:t>Ceras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aerosol</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6 – 9</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&gt;2 anos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Até 2 </a:t>
                      </a:r>
                      <a:endParaRPr lang="pt-BR" sz="800">
                        <a:effectLst/>
                      </a:endParaRPr>
                    </a:p>
                    <a:p>
                      <a:pPr>
                        <a:lnSpc>
                          <a:spcPct val="115000"/>
                        </a:lnSpc>
                        <a:spcAft>
                          <a:spcPts val="0"/>
                        </a:spcAft>
                      </a:pPr>
                      <a:r>
                        <a:rPr lang="pt-BR" sz="1000">
                          <a:effectLst/>
                        </a:rPr>
                        <a:t>horas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r>
              <a:tr h="500063">
                <a:tc vMerge="1">
                  <a:txBody>
                    <a:bodyPr/>
                    <a:lstStyle/>
                    <a:p>
                      <a:endParaRPr lang="pt-BR"/>
                    </a:p>
                  </a:txBody>
                  <a:tcPr/>
                </a:tc>
                <a:tc>
                  <a:txBody>
                    <a:bodyPr/>
                    <a:lstStyle/>
                    <a:p>
                      <a:pPr>
                        <a:lnSpc>
                          <a:spcPct val="115000"/>
                        </a:lnSpc>
                        <a:spcAft>
                          <a:spcPts val="0"/>
                        </a:spcAft>
                      </a:pPr>
                      <a:r>
                        <a:rPr lang="pt-BR" sz="1000">
                          <a:effectLst/>
                        </a:rPr>
                        <a:t>OFF</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Johnson </a:t>
                      </a:r>
                      <a:endParaRPr lang="pt-BR" sz="800">
                        <a:effectLst/>
                      </a:endParaRPr>
                    </a:p>
                    <a:p>
                      <a:pPr>
                        <a:lnSpc>
                          <a:spcPct val="115000"/>
                        </a:lnSpc>
                        <a:spcAft>
                          <a:spcPts val="0"/>
                        </a:spcAft>
                      </a:pPr>
                      <a:r>
                        <a:rPr lang="pt-BR" sz="1000">
                          <a:effectLst/>
                        </a:rPr>
                        <a:t>Ceras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Loção e </a:t>
                      </a:r>
                      <a:endParaRPr lang="pt-BR" sz="800">
                        <a:effectLst/>
                      </a:endParaRPr>
                    </a:p>
                    <a:p>
                      <a:pPr>
                        <a:lnSpc>
                          <a:spcPct val="115000"/>
                        </a:lnSpc>
                        <a:spcAft>
                          <a:spcPts val="0"/>
                        </a:spcAft>
                      </a:pPr>
                      <a:r>
                        <a:rPr lang="pt-BR" sz="1000">
                          <a:effectLst/>
                        </a:rPr>
                        <a:t>spray</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6 – 9</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&gt;2 anos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Até 2 </a:t>
                      </a:r>
                      <a:endParaRPr lang="pt-BR" sz="800">
                        <a:effectLst/>
                      </a:endParaRPr>
                    </a:p>
                    <a:p>
                      <a:pPr>
                        <a:lnSpc>
                          <a:spcPct val="115000"/>
                        </a:lnSpc>
                        <a:spcAft>
                          <a:spcPts val="0"/>
                        </a:spcAft>
                      </a:pPr>
                      <a:r>
                        <a:rPr lang="pt-BR" sz="1000">
                          <a:effectLst/>
                        </a:rPr>
                        <a:t>horas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r>
              <a:tr h="500063">
                <a:tc vMerge="1">
                  <a:txBody>
                    <a:bodyPr/>
                    <a:lstStyle/>
                    <a:p>
                      <a:endParaRPr lang="pt-BR"/>
                    </a:p>
                  </a:txBody>
                  <a:tcPr/>
                </a:tc>
                <a:tc>
                  <a:txBody>
                    <a:bodyPr/>
                    <a:lstStyle/>
                    <a:p>
                      <a:pPr>
                        <a:lnSpc>
                          <a:spcPct val="115000"/>
                        </a:lnSpc>
                        <a:spcAft>
                          <a:spcPts val="0"/>
                        </a:spcAft>
                      </a:pPr>
                      <a:r>
                        <a:rPr lang="pt-BR" sz="1000">
                          <a:effectLst/>
                        </a:rPr>
                        <a:t>OFF Kids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Johnson </a:t>
                      </a:r>
                      <a:endParaRPr lang="pt-BR" sz="800">
                        <a:effectLst/>
                      </a:endParaRPr>
                    </a:p>
                    <a:p>
                      <a:pPr>
                        <a:lnSpc>
                          <a:spcPct val="115000"/>
                        </a:lnSpc>
                        <a:spcAft>
                          <a:spcPts val="0"/>
                        </a:spcAft>
                      </a:pPr>
                      <a:r>
                        <a:rPr lang="pt-BR" sz="1000">
                          <a:effectLst/>
                        </a:rPr>
                        <a:t>Ceras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Loção</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6 – 9</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&gt;2 anos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Até</a:t>
                      </a:r>
                      <a:endParaRPr lang="pt-BR" sz="800">
                        <a:effectLst/>
                      </a:endParaRPr>
                    </a:p>
                    <a:p>
                      <a:pPr>
                        <a:lnSpc>
                          <a:spcPct val="115000"/>
                        </a:lnSpc>
                        <a:spcAft>
                          <a:spcPts val="0"/>
                        </a:spcAft>
                      </a:pPr>
                      <a:r>
                        <a:rPr lang="pt-BR" sz="1000">
                          <a:effectLst/>
                        </a:rPr>
                        <a:t>2 horas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r>
              <a:tr h="500063">
                <a:tc vMerge="1">
                  <a:txBody>
                    <a:bodyPr/>
                    <a:lstStyle/>
                    <a:p>
                      <a:endParaRPr lang="pt-BR"/>
                    </a:p>
                  </a:txBody>
                  <a:tcPr/>
                </a:tc>
                <a:tc>
                  <a:txBody>
                    <a:bodyPr/>
                    <a:lstStyle/>
                    <a:p>
                      <a:pPr>
                        <a:lnSpc>
                          <a:spcPct val="115000"/>
                        </a:lnSpc>
                        <a:spcAft>
                          <a:spcPts val="0"/>
                        </a:spcAft>
                      </a:pPr>
                      <a:r>
                        <a:rPr lang="pt-BR" sz="1000">
                          <a:effectLst/>
                        </a:rPr>
                        <a:t>OFF</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Johnson </a:t>
                      </a:r>
                      <a:endParaRPr lang="pt-BR" sz="800">
                        <a:effectLst/>
                      </a:endParaRPr>
                    </a:p>
                    <a:p>
                      <a:pPr>
                        <a:lnSpc>
                          <a:spcPct val="115000"/>
                        </a:lnSpc>
                        <a:spcAft>
                          <a:spcPts val="0"/>
                        </a:spcAft>
                      </a:pPr>
                      <a:r>
                        <a:rPr lang="pt-BR" sz="1000">
                          <a:effectLst/>
                        </a:rPr>
                        <a:t>Ceras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aerosol</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14</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&gt;12 anos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Até 6 horas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r>
              <a:tr h="500063">
                <a:tc vMerge="1">
                  <a:txBody>
                    <a:bodyPr/>
                    <a:lstStyle/>
                    <a:p>
                      <a:endParaRPr lang="pt-BR"/>
                    </a:p>
                  </a:txBody>
                  <a:tcPr/>
                </a:tc>
                <a:tc>
                  <a:txBody>
                    <a:bodyPr/>
                    <a:lstStyle/>
                    <a:p>
                      <a:pPr>
                        <a:lnSpc>
                          <a:spcPct val="115000"/>
                        </a:lnSpc>
                        <a:spcAft>
                          <a:spcPts val="0"/>
                        </a:spcAft>
                      </a:pPr>
                      <a:r>
                        <a:rPr lang="pt-BR" sz="1000">
                          <a:effectLst/>
                        </a:rPr>
                        <a:t>Super </a:t>
                      </a:r>
                      <a:endParaRPr lang="pt-BR" sz="800">
                        <a:effectLst/>
                      </a:endParaRPr>
                    </a:p>
                    <a:p>
                      <a:pPr>
                        <a:lnSpc>
                          <a:spcPct val="115000"/>
                        </a:lnSpc>
                        <a:spcAft>
                          <a:spcPts val="0"/>
                        </a:spcAft>
                      </a:pPr>
                      <a:r>
                        <a:rPr lang="pt-BR" sz="1000">
                          <a:effectLst/>
                        </a:rPr>
                        <a:t>Repelex</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Reckitt </a:t>
                      </a:r>
                      <a:endParaRPr lang="pt-BR" sz="800">
                        <a:effectLst/>
                      </a:endParaRPr>
                    </a:p>
                    <a:p>
                      <a:pPr>
                        <a:lnSpc>
                          <a:spcPct val="115000"/>
                        </a:lnSpc>
                        <a:spcAft>
                          <a:spcPts val="0"/>
                        </a:spcAft>
                      </a:pPr>
                      <a:r>
                        <a:rPr lang="pt-BR" sz="1000">
                          <a:effectLst/>
                        </a:rPr>
                        <a:t>Benckiser</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spray, loção</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14,5</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&gt;12 anos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Até 6 </a:t>
                      </a:r>
                      <a:endParaRPr lang="pt-BR" sz="800">
                        <a:effectLst/>
                      </a:endParaRPr>
                    </a:p>
                    <a:p>
                      <a:pPr>
                        <a:lnSpc>
                          <a:spcPct val="115000"/>
                        </a:lnSpc>
                        <a:spcAft>
                          <a:spcPts val="0"/>
                        </a:spcAft>
                      </a:pPr>
                      <a:r>
                        <a:rPr lang="pt-BR" sz="1000">
                          <a:effectLst/>
                        </a:rPr>
                        <a:t>horas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r>
              <a:tr h="500063">
                <a:tc vMerge="1">
                  <a:txBody>
                    <a:bodyPr/>
                    <a:lstStyle/>
                    <a:p>
                      <a:endParaRPr lang="pt-BR"/>
                    </a:p>
                  </a:txBody>
                  <a:tcPr/>
                </a:tc>
                <a:tc>
                  <a:txBody>
                    <a:bodyPr/>
                    <a:lstStyle/>
                    <a:p>
                      <a:pPr>
                        <a:lnSpc>
                          <a:spcPct val="115000"/>
                        </a:lnSpc>
                        <a:spcAft>
                          <a:spcPts val="0"/>
                        </a:spcAft>
                      </a:pPr>
                      <a:r>
                        <a:rPr lang="pt-BR" sz="1000">
                          <a:effectLst/>
                        </a:rPr>
                        <a:t>Super </a:t>
                      </a:r>
                      <a:endParaRPr lang="pt-BR" sz="800">
                        <a:effectLst/>
                      </a:endParaRPr>
                    </a:p>
                    <a:p>
                      <a:pPr>
                        <a:lnSpc>
                          <a:spcPct val="115000"/>
                        </a:lnSpc>
                        <a:spcAft>
                          <a:spcPts val="0"/>
                        </a:spcAft>
                      </a:pPr>
                      <a:r>
                        <a:rPr lang="pt-BR" sz="1000">
                          <a:effectLst/>
                        </a:rPr>
                        <a:t>Repelex</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Reckitt </a:t>
                      </a:r>
                      <a:endParaRPr lang="pt-BR" sz="800">
                        <a:effectLst/>
                      </a:endParaRPr>
                    </a:p>
                    <a:p>
                      <a:pPr>
                        <a:lnSpc>
                          <a:spcPct val="115000"/>
                        </a:lnSpc>
                        <a:spcAft>
                          <a:spcPts val="0"/>
                        </a:spcAft>
                      </a:pPr>
                      <a:r>
                        <a:rPr lang="pt-BR" sz="1000">
                          <a:effectLst/>
                        </a:rPr>
                        <a:t>Benckiser</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aerosol</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11,05</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&gt;12 anos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Até 6 </a:t>
                      </a:r>
                      <a:endParaRPr lang="pt-BR" sz="800">
                        <a:effectLst/>
                      </a:endParaRPr>
                    </a:p>
                    <a:p>
                      <a:pPr>
                        <a:lnSpc>
                          <a:spcPct val="115000"/>
                        </a:lnSpc>
                        <a:spcAft>
                          <a:spcPts val="0"/>
                        </a:spcAft>
                      </a:pPr>
                      <a:r>
                        <a:rPr lang="pt-BR" sz="1000">
                          <a:effectLst/>
                        </a:rPr>
                        <a:t>horas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r>
              <a:tr h="666750">
                <a:tc vMerge="1">
                  <a:txBody>
                    <a:bodyPr/>
                    <a:lstStyle/>
                    <a:p>
                      <a:endParaRPr lang="pt-BR"/>
                    </a:p>
                  </a:txBody>
                  <a:tcPr/>
                </a:tc>
                <a:tc>
                  <a:txBody>
                    <a:bodyPr/>
                    <a:lstStyle/>
                    <a:p>
                      <a:pPr>
                        <a:lnSpc>
                          <a:spcPct val="115000"/>
                        </a:lnSpc>
                        <a:spcAft>
                          <a:spcPts val="0"/>
                        </a:spcAft>
                      </a:pPr>
                      <a:r>
                        <a:rPr lang="pt-BR" sz="1000">
                          <a:effectLst/>
                        </a:rPr>
                        <a:t>Super </a:t>
                      </a:r>
                      <a:endParaRPr lang="pt-BR" sz="800">
                        <a:effectLst/>
                      </a:endParaRPr>
                    </a:p>
                    <a:p>
                      <a:pPr>
                        <a:lnSpc>
                          <a:spcPct val="115000"/>
                        </a:lnSpc>
                        <a:spcAft>
                          <a:spcPts val="0"/>
                        </a:spcAft>
                      </a:pPr>
                      <a:r>
                        <a:rPr lang="pt-BR" sz="1000">
                          <a:effectLst/>
                        </a:rPr>
                        <a:t>Repelex </a:t>
                      </a:r>
                      <a:endParaRPr lang="pt-BR" sz="800">
                        <a:effectLst/>
                      </a:endParaRPr>
                    </a:p>
                    <a:p>
                      <a:pPr>
                        <a:lnSpc>
                          <a:spcPct val="115000"/>
                        </a:lnSpc>
                        <a:spcAft>
                          <a:spcPts val="0"/>
                        </a:spcAft>
                      </a:pPr>
                      <a:r>
                        <a:rPr lang="pt-BR" sz="1000">
                          <a:effectLst/>
                        </a:rPr>
                        <a:t>Kids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Reckitt </a:t>
                      </a:r>
                      <a:endParaRPr lang="pt-BR" sz="800">
                        <a:effectLst/>
                      </a:endParaRPr>
                    </a:p>
                    <a:p>
                      <a:pPr>
                        <a:lnSpc>
                          <a:spcPct val="115000"/>
                        </a:lnSpc>
                        <a:spcAft>
                          <a:spcPts val="0"/>
                        </a:spcAft>
                      </a:pPr>
                      <a:r>
                        <a:rPr lang="pt-BR" sz="1000">
                          <a:effectLst/>
                        </a:rPr>
                        <a:t>Benckiser</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gel</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7,34</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a:effectLst/>
                        </a:rPr>
                        <a:t>&gt;2 anos</a:t>
                      </a:r>
                      <a:endParaRPr lang="pt-BR" sz="800">
                        <a:effectLst/>
                      </a:endParaRPr>
                    </a:p>
                    <a:p>
                      <a:pPr>
                        <a:lnSpc>
                          <a:spcPct val="115000"/>
                        </a:lnSpc>
                        <a:spcAft>
                          <a:spcPts val="0"/>
                        </a:spcAft>
                      </a:pPr>
                      <a:r>
                        <a:rPr lang="pt-BR" sz="1000">
                          <a:effectLst/>
                        </a:rPr>
                        <a:t> </a:t>
                      </a:r>
                      <a:endParaRPr lang="pt-BR" sz="800">
                        <a:effectLst/>
                        <a:latin typeface="Calibri"/>
                        <a:ea typeface="Calibri"/>
                        <a:cs typeface="Times New Roman"/>
                      </a:endParaRPr>
                    </a:p>
                  </a:txBody>
                  <a:tcPr marL="52180" marR="52180" marT="0" marB="0"/>
                </a:tc>
                <a:tc>
                  <a:txBody>
                    <a:bodyPr/>
                    <a:lstStyle/>
                    <a:p>
                      <a:pPr>
                        <a:lnSpc>
                          <a:spcPct val="115000"/>
                        </a:lnSpc>
                        <a:spcAft>
                          <a:spcPts val="0"/>
                        </a:spcAft>
                      </a:pPr>
                      <a:r>
                        <a:rPr lang="pt-BR" sz="1000" dirty="0">
                          <a:effectLst/>
                        </a:rPr>
                        <a:t>Até 4 </a:t>
                      </a:r>
                      <a:endParaRPr lang="pt-BR" sz="800" dirty="0">
                        <a:effectLst/>
                      </a:endParaRPr>
                    </a:p>
                    <a:p>
                      <a:pPr>
                        <a:lnSpc>
                          <a:spcPct val="115000"/>
                        </a:lnSpc>
                        <a:spcAft>
                          <a:spcPts val="0"/>
                        </a:spcAft>
                      </a:pPr>
                      <a:r>
                        <a:rPr lang="pt-BR" sz="1000" dirty="0">
                          <a:effectLst/>
                        </a:rPr>
                        <a:t>horas</a:t>
                      </a:r>
                      <a:endParaRPr lang="pt-BR" sz="800" dirty="0">
                        <a:effectLst/>
                      </a:endParaRPr>
                    </a:p>
                    <a:p>
                      <a:pPr>
                        <a:lnSpc>
                          <a:spcPct val="115000"/>
                        </a:lnSpc>
                        <a:spcAft>
                          <a:spcPts val="0"/>
                        </a:spcAft>
                      </a:pPr>
                      <a:r>
                        <a:rPr lang="pt-BR" sz="1000" dirty="0">
                          <a:effectLst/>
                        </a:rPr>
                        <a:t> </a:t>
                      </a:r>
                      <a:endParaRPr lang="pt-BR" sz="800" dirty="0">
                        <a:effectLst/>
                        <a:latin typeface="Calibri"/>
                        <a:ea typeface="Calibri"/>
                        <a:cs typeface="Times New Roman"/>
                      </a:endParaRPr>
                    </a:p>
                  </a:txBody>
                  <a:tcPr marL="52180" marR="52180" marT="0" marB="0"/>
                </a:tc>
              </a:tr>
            </a:tbl>
          </a:graphicData>
        </a:graphic>
      </p:graphicFrame>
    </p:spTree>
    <p:extLst>
      <p:ext uri="{BB962C8B-B14F-4D97-AF65-F5344CB8AC3E}">
        <p14:creationId xmlns:p14="http://schemas.microsoft.com/office/powerpoint/2010/main" val="53582206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5805264"/>
            <a:ext cx="9144000" cy="1052736"/>
          </a:xfrm>
        </p:spPr>
        <p:txBody>
          <a:bodyPr>
            <a:noAutofit/>
          </a:bodyPr>
          <a:lstStyle/>
          <a:p>
            <a:r>
              <a:rPr lang="pt-BR" sz="1800" dirty="0"/>
              <a:t>*informações fornecidas pelo fabricante; **informação não fornecida pela empresa fabricante.</a:t>
            </a:r>
          </a:p>
          <a:p>
            <a:r>
              <a:rPr lang="pt-BR" sz="1800" dirty="0"/>
              <a:t>Fonte: Adaptado de </a:t>
            </a:r>
            <a:r>
              <a:rPr lang="pt-BR" sz="1800" dirty="0" err="1"/>
              <a:t>Stefani</a:t>
            </a:r>
            <a:r>
              <a:rPr lang="pt-BR" sz="1800" dirty="0"/>
              <a:t> et al. (2009)</a:t>
            </a:r>
          </a:p>
        </p:txBody>
      </p:sp>
      <p:graphicFrame>
        <p:nvGraphicFramePr>
          <p:cNvPr id="5" name="Tabela 4"/>
          <p:cNvGraphicFramePr>
            <a:graphicFrameLocks noGrp="1"/>
          </p:cNvGraphicFramePr>
          <p:nvPr>
            <p:extLst>
              <p:ext uri="{D42A27DB-BD31-4B8C-83A1-F6EECF244321}">
                <p14:modId xmlns:p14="http://schemas.microsoft.com/office/powerpoint/2010/main" val="3383393384"/>
              </p:ext>
            </p:extLst>
          </p:nvPr>
        </p:nvGraphicFramePr>
        <p:xfrm>
          <a:off x="251520" y="404664"/>
          <a:ext cx="8496943" cy="5313098"/>
        </p:xfrm>
        <a:graphic>
          <a:graphicData uri="http://schemas.openxmlformats.org/drawingml/2006/table">
            <a:tbl>
              <a:tblPr firstRow="1" firstCol="1" bandRow="1">
                <a:tableStyleId>{5C22544A-7EE6-4342-B048-85BDC9FD1C3A}</a:tableStyleId>
              </a:tblPr>
              <a:tblGrid>
                <a:gridCol w="1401449"/>
                <a:gridCol w="1401449"/>
                <a:gridCol w="1246124"/>
                <a:gridCol w="1246124"/>
                <a:gridCol w="1000429"/>
                <a:gridCol w="1100684"/>
                <a:gridCol w="1100684"/>
              </a:tblGrid>
              <a:tr h="994843">
                <a:tc rowSpan="3">
                  <a:txBody>
                    <a:bodyPr/>
                    <a:lstStyle/>
                    <a:p>
                      <a:pPr>
                        <a:lnSpc>
                          <a:spcPct val="115000"/>
                        </a:lnSpc>
                        <a:spcAft>
                          <a:spcPts val="0"/>
                        </a:spcAft>
                      </a:pPr>
                      <a:r>
                        <a:rPr lang="pt-BR" sz="1250" dirty="0" err="1">
                          <a:effectLst/>
                        </a:rPr>
                        <a:t>Icaridina</a:t>
                      </a:r>
                      <a:endParaRPr lang="pt-BR" sz="1100" dirty="0">
                        <a:effectLst/>
                      </a:endParaRPr>
                    </a:p>
                    <a:p>
                      <a:pPr>
                        <a:lnSpc>
                          <a:spcPct val="115000"/>
                        </a:lnSpc>
                        <a:spcAft>
                          <a:spcPts val="0"/>
                        </a:spcAft>
                      </a:pPr>
                      <a:r>
                        <a:rPr lang="pt-BR" sz="1250" dirty="0">
                          <a:effectLst/>
                        </a:rPr>
                        <a:t> </a:t>
                      </a:r>
                      <a:endParaRPr lang="pt-BR" sz="1100" dirty="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Exposis </a:t>
                      </a:r>
                      <a:endParaRPr lang="pt-BR" sz="1100">
                        <a:effectLst/>
                      </a:endParaRPr>
                    </a:p>
                    <a:p>
                      <a:pPr>
                        <a:lnSpc>
                          <a:spcPct val="115000"/>
                        </a:lnSpc>
                        <a:spcAft>
                          <a:spcPts val="0"/>
                        </a:spcAft>
                      </a:pPr>
                      <a:r>
                        <a:rPr lang="pt-BR" sz="1250">
                          <a:effectLst/>
                        </a:rPr>
                        <a:t>Adulto</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Osler</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Gel e spray</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50</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&gt;12 anos</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Até 5 </a:t>
                      </a:r>
                      <a:endParaRPr lang="pt-BR" sz="1100">
                        <a:effectLst/>
                      </a:endParaRPr>
                    </a:p>
                    <a:p>
                      <a:pPr>
                        <a:lnSpc>
                          <a:spcPct val="115000"/>
                        </a:lnSpc>
                        <a:spcAft>
                          <a:spcPts val="0"/>
                        </a:spcAft>
                      </a:pPr>
                      <a:r>
                        <a:rPr lang="pt-BR" sz="1250">
                          <a:effectLst/>
                        </a:rPr>
                        <a:t>horas</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r>
              <a:tr h="994843">
                <a:tc vMerge="1">
                  <a:txBody>
                    <a:bodyPr/>
                    <a:lstStyle/>
                    <a:p>
                      <a:endParaRPr lang="pt-BR"/>
                    </a:p>
                  </a:txBody>
                  <a:tcPr/>
                </a:tc>
                <a:tc>
                  <a:txBody>
                    <a:bodyPr/>
                    <a:lstStyle/>
                    <a:p>
                      <a:pPr>
                        <a:lnSpc>
                          <a:spcPct val="115000"/>
                        </a:lnSpc>
                        <a:spcAft>
                          <a:spcPts val="0"/>
                        </a:spcAft>
                      </a:pPr>
                      <a:r>
                        <a:rPr lang="pt-BR" sz="1250">
                          <a:effectLst/>
                        </a:rPr>
                        <a:t>Exposis </a:t>
                      </a:r>
                      <a:endParaRPr lang="pt-BR" sz="1100">
                        <a:effectLst/>
                      </a:endParaRPr>
                    </a:p>
                    <a:p>
                      <a:pPr>
                        <a:lnSpc>
                          <a:spcPct val="115000"/>
                        </a:lnSpc>
                        <a:spcAft>
                          <a:spcPts val="0"/>
                        </a:spcAft>
                      </a:pPr>
                      <a:r>
                        <a:rPr lang="pt-BR" sz="1250">
                          <a:effectLst/>
                        </a:rPr>
                        <a:t>Extreme</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Osler</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Spray</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25</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&gt;10 anos</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Até 10 </a:t>
                      </a:r>
                      <a:endParaRPr lang="pt-BR" sz="1100">
                        <a:effectLst/>
                      </a:endParaRPr>
                    </a:p>
                    <a:p>
                      <a:pPr>
                        <a:lnSpc>
                          <a:spcPct val="115000"/>
                        </a:lnSpc>
                        <a:spcAft>
                          <a:spcPts val="0"/>
                        </a:spcAft>
                      </a:pPr>
                      <a:r>
                        <a:rPr lang="pt-BR" sz="1250">
                          <a:effectLst/>
                        </a:rPr>
                        <a:t>horas</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r>
              <a:tr h="994843">
                <a:tc vMerge="1">
                  <a:txBody>
                    <a:bodyPr/>
                    <a:lstStyle/>
                    <a:p>
                      <a:endParaRPr lang="pt-BR"/>
                    </a:p>
                  </a:txBody>
                  <a:tcPr/>
                </a:tc>
                <a:tc>
                  <a:txBody>
                    <a:bodyPr/>
                    <a:lstStyle/>
                    <a:p>
                      <a:pPr>
                        <a:lnSpc>
                          <a:spcPct val="115000"/>
                        </a:lnSpc>
                        <a:spcAft>
                          <a:spcPts val="0"/>
                        </a:spcAft>
                      </a:pPr>
                      <a:r>
                        <a:rPr lang="pt-BR" sz="1250">
                          <a:effectLst/>
                        </a:rPr>
                        <a:t>Exposis </a:t>
                      </a:r>
                      <a:endParaRPr lang="pt-BR" sz="1100">
                        <a:effectLst/>
                      </a:endParaRPr>
                    </a:p>
                    <a:p>
                      <a:pPr>
                        <a:lnSpc>
                          <a:spcPct val="115000"/>
                        </a:lnSpc>
                        <a:spcAft>
                          <a:spcPts val="0"/>
                        </a:spcAft>
                      </a:pPr>
                      <a:r>
                        <a:rPr lang="pt-BR" sz="1250">
                          <a:effectLst/>
                        </a:rPr>
                        <a:t>infantil</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Osler</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Spray</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25</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&gt;2 anos</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Até 10 </a:t>
                      </a:r>
                      <a:endParaRPr lang="pt-BR" sz="1100">
                        <a:effectLst/>
                      </a:endParaRPr>
                    </a:p>
                    <a:p>
                      <a:pPr>
                        <a:lnSpc>
                          <a:spcPct val="115000"/>
                        </a:lnSpc>
                        <a:spcAft>
                          <a:spcPts val="0"/>
                        </a:spcAft>
                      </a:pPr>
                      <a:r>
                        <a:rPr lang="pt-BR" sz="1250">
                          <a:effectLst/>
                        </a:rPr>
                        <a:t>horas</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r>
              <a:tr h="1333726">
                <a:tc>
                  <a:txBody>
                    <a:bodyPr/>
                    <a:lstStyle/>
                    <a:p>
                      <a:pPr>
                        <a:lnSpc>
                          <a:spcPct val="115000"/>
                        </a:lnSpc>
                        <a:spcAft>
                          <a:spcPts val="0"/>
                        </a:spcAft>
                      </a:pPr>
                      <a:r>
                        <a:rPr lang="pt-BR" sz="1250">
                          <a:effectLst/>
                        </a:rPr>
                        <a:t>IR3535</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Loção </a:t>
                      </a:r>
                      <a:endParaRPr lang="pt-BR" sz="1100">
                        <a:effectLst/>
                      </a:endParaRPr>
                    </a:p>
                    <a:p>
                      <a:pPr>
                        <a:lnSpc>
                          <a:spcPct val="115000"/>
                        </a:lnSpc>
                        <a:spcAft>
                          <a:spcPts val="0"/>
                        </a:spcAft>
                      </a:pPr>
                      <a:r>
                        <a:rPr lang="pt-BR" sz="1250">
                          <a:effectLst/>
                        </a:rPr>
                        <a:t>antimosquito</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Johnson &amp; </a:t>
                      </a:r>
                      <a:endParaRPr lang="pt-BR" sz="1100">
                        <a:effectLst/>
                      </a:endParaRPr>
                    </a:p>
                    <a:p>
                      <a:pPr>
                        <a:lnSpc>
                          <a:spcPct val="115000"/>
                        </a:lnSpc>
                        <a:spcAft>
                          <a:spcPts val="0"/>
                        </a:spcAft>
                      </a:pPr>
                      <a:r>
                        <a:rPr lang="pt-BR" sz="1250">
                          <a:effectLst/>
                        </a:rPr>
                        <a:t>Johnson</a:t>
                      </a:r>
                      <a:endParaRPr lang="pt-BR" sz="1100">
                        <a:effectLst/>
                      </a:endParaRPr>
                    </a:p>
                    <a:p>
                      <a:pPr>
                        <a:lnSpc>
                          <a:spcPct val="115000"/>
                        </a:lnSpc>
                        <a:spcAft>
                          <a:spcPts val="0"/>
                        </a:spcAft>
                      </a:pPr>
                      <a:r>
                        <a:rPr lang="pt-BR" sz="1250">
                          <a:effectLst/>
                        </a:rPr>
                        <a:t> </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dirty="0">
                          <a:effectLst/>
                        </a:rPr>
                        <a:t>Loção</a:t>
                      </a:r>
                      <a:endParaRPr lang="pt-BR" sz="1100" dirty="0">
                        <a:effectLst/>
                      </a:endParaRPr>
                    </a:p>
                    <a:p>
                      <a:pPr>
                        <a:lnSpc>
                          <a:spcPct val="115000"/>
                        </a:lnSpc>
                        <a:spcAft>
                          <a:spcPts val="0"/>
                        </a:spcAft>
                      </a:pPr>
                      <a:r>
                        <a:rPr lang="pt-BR" sz="1250" dirty="0">
                          <a:effectLst/>
                        </a:rPr>
                        <a:t> </a:t>
                      </a:r>
                      <a:endParaRPr lang="pt-BR" sz="1100" dirty="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&gt; 6 meses</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Até 4 </a:t>
                      </a:r>
                      <a:endParaRPr lang="pt-BR" sz="1100">
                        <a:effectLst/>
                      </a:endParaRPr>
                    </a:p>
                    <a:p>
                      <a:pPr>
                        <a:lnSpc>
                          <a:spcPct val="115000"/>
                        </a:lnSpc>
                        <a:spcAft>
                          <a:spcPts val="0"/>
                        </a:spcAft>
                      </a:pPr>
                      <a:r>
                        <a:rPr lang="pt-BR" sz="1250">
                          <a:effectLst/>
                        </a:rPr>
                        <a:t>horas</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r>
              <a:tr h="994843">
                <a:tc>
                  <a:txBody>
                    <a:bodyPr/>
                    <a:lstStyle/>
                    <a:p>
                      <a:pPr>
                        <a:lnSpc>
                          <a:spcPct val="115000"/>
                        </a:lnSpc>
                        <a:spcAft>
                          <a:spcPts val="0"/>
                        </a:spcAft>
                      </a:pPr>
                      <a:r>
                        <a:rPr lang="pt-BR" sz="1250">
                          <a:effectLst/>
                        </a:rPr>
                        <a:t>Óleo de </a:t>
                      </a:r>
                      <a:endParaRPr lang="pt-BR" sz="1100">
                        <a:effectLst/>
                      </a:endParaRPr>
                    </a:p>
                    <a:p>
                      <a:pPr>
                        <a:lnSpc>
                          <a:spcPct val="115000"/>
                        </a:lnSpc>
                        <a:spcAft>
                          <a:spcPts val="0"/>
                        </a:spcAft>
                      </a:pPr>
                      <a:r>
                        <a:rPr lang="pt-BR" sz="1250">
                          <a:effectLst/>
                        </a:rPr>
                        <a:t>citronela</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Citromim</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Weleda</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Spray</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1,2</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a:effectLst/>
                        </a:rPr>
                        <a:t>&gt;2 anos</a:t>
                      </a:r>
                      <a:endParaRPr lang="pt-BR" sz="1100">
                        <a:effectLst/>
                      </a:endParaRPr>
                    </a:p>
                    <a:p>
                      <a:pPr>
                        <a:lnSpc>
                          <a:spcPct val="115000"/>
                        </a:lnSpc>
                        <a:spcAft>
                          <a:spcPts val="0"/>
                        </a:spcAft>
                      </a:pPr>
                      <a:r>
                        <a:rPr lang="pt-BR" sz="1250">
                          <a:effectLst/>
                        </a:rPr>
                        <a:t> </a:t>
                      </a:r>
                      <a:endParaRPr lang="pt-BR" sz="1100">
                        <a:effectLst/>
                        <a:latin typeface="Calibri"/>
                        <a:ea typeface="Calibri"/>
                        <a:cs typeface="Times New Roman"/>
                      </a:endParaRPr>
                    </a:p>
                  </a:txBody>
                  <a:tcPr marL="68580" marR="68580" marT="0" marB="0"/>
                </a:tc>
                <a:tc>
                  <a:txBody>
                    <a:bodyPr/>
                    <a:lstStyle/>
                    <a:p>
                      <a:pPr>
                        <a:lnSpc>
                          <a:spcPct val="115000"/>
                        </a:lnSpc>
                        <a:spcAft>
                          <a:spcPts val="0"/>
                        </a:spcAft>
                      </a:pPr>
                      <a:r>
                        <a:rPr lang="pt-BR" sz="1250" dirty="0">
                          <a:effectLst/>
                        </a:rPr>
                        <a:t>Até 2 </a:t>
                      </a:r>
                      <a:endParaRPr lang="pt-BR" sz="1100" dirty="0">
                        <a:effectLst/>
                      </a:endParaRPr>
                    </a:p>
                    <a:p>
                      <a:pPr>
                        <a:lnSpc>
                          <a:spcPct val="115000"/>
                        </a:lnSpc>
                        <a:spcAft>
                          <a:spcPts val="0"/>
                        </a:spcAft>
                      </a:pPr>
                      <a:r>
                        <a:rPr lang="pt-BR" sz="1250" dirty="0">
                          <a:effectLst/>
                        </a:rPr>
                        <a:t>horas</a:t>
                      </a:r>
                      <a:endParaRPr lang="pt-BR" sz="1100" dirty="0">
                        <a:effectLst/>
                      </a:endParaRPr>
                    </a:p>
                    <a:p>
                      <a:pPr>
                        <a:lnSpc>
                          <a:spcPct val="115000"/>
                        </a:lnSpc>
                        <a:spcAft>
                          <a:spcPts val="0"/>
                        </a:spcAft>
                      </a:pPr>
                      <a:r>
                        <a:rPr lang="pt-BR" sz="1250" dirty="0">
                          <a:effectLst/>
                        </a:rPr>
                        <a:t> </a:t>
                      </a:r>
                      <a:endParaRPr lang="pt-BR"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4047066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528" y="0"/>
            <a:ext cx="8568952" cy="6669360"/>
          </a:xfrm>
        </p:spPr>
        <p:txBody>
          <a:bodyPr>
            <a:normAutofit fontScale="77500" lnSpcReduction="20000"/>
          </a:bodyPr>
          <a:lstStyle/>
          <a:p>
            <a:pPr algn="just"/>
            <a:r>
              <a:rPr lang="pt-BR" b="1" dirty="0"/>
              <a:t>Como prevenir?</a:t>
            </a:r>
            <a:endParaRPr lang="pt-BR" dirty="0"/>
          </a:p>
          <a:p>
            <a:pPr algn="just"/>
            <a:r>
              <a:rPr lang="pt-BR" dirty="0"/>
              <a:t>Ainda não existe vacina ou medicamentos contra dengue. Portanto, a única forma de prevenção é acabar com o mosquito, mantendo o domicílio sempre limpo, eliminando os possíveis criadouros. Roupas que minimizem a exposição da pele durante o dia, quando os mosquitos são mais ativos, proporcionam alguma proteção às picadas e podem ser adotadas principalmente durante surtos. Repelentes e inseticidas também podem ser usados, seguindo as instruções do rótulo. Mosquiteiros proporcionam boa proteção pra aqueles que dormem durante o dia (por exemplo: bebês, pessoas acamadas e trabalhadores noturnos</a:t>
            </a:r>
            <a:r>
              <a:rPr lang="pt-BR" dirty="0" smtClean="0"/>
              <a:t>).</a:t>
            </a:r>
          </a:p>
          <a:p>
            <a:pPr algn="just"/>
            <a:endParaRPr lang="pt-BR" dirty="0"/>
          </a:p>
          <a:p>
            <a:pPr algn="just"/>
            <a:r>
              <a:rPr lang="pt-BR" b="1" dirty="0"/>
              <a:t>Como denunciar os focos de mosquito?</a:t>
            </a:r>
            <a:endParaRPr lang="pt-BR" dirty="0"/>
          </a:p>
          <a:p>
            <a:pPr algn="just"/>
            <a:r>
              <a:rPr lang="pt-BR" dirty="0"/>
              <a:t>As ações de controle da dengue ocorrem, principalmente, na esfera municipal. Quando o foco do mosquito é detectado, e não pode ser eliminado pelos moradores de um determinado local, a Secretaria Municipal de Saúde deve ser acionada.</a:t>
            </a:r>
          </a:p>
          <a:p>
            <a:endParaRPr lang="pt-BR" dirty="0"/>
          </a:p>
        </p:txBody>
      </p:sp>
    </p:spTree>
    <p:extLst>
      <p:ext uri="{BB962C8B-B14F-4D97-AF65-F5344CB8AC3E}">
        <p14:creationId xmlns:p14="http://schemas.microsoft.com/office/powerpoint/2010/main" val="221008274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out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37"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outVertical)">
                                      <p:cBhvr>
                                        <p:cTn id="15" dur="500"/>
                                        <p:tgtEl>
                                          <p:spTgt spid="3">
                                            <p:txEl>
                                              <p:pRg st="3" end="3"/>
                                            </p:txEl>
                                          </p:spTgt>
                                        </p:tgtEl>
                                      </p:cBhvr>
                                    </p:animEffect>
                                  </p:childTnLst>
                                </p:cTn>
                              </p:par>
                            </p:childTnLst>
                          </p:cTn>
                        </p:par>
                        <p:par>
                          <p:cTn id="16" fill="hold">
                            <p:stCondLst>
                              <p:cond delay="1500"/>
                            </p:stCondLst>
                            <p:childTnLst>
                              <p:par>
                                <p:cTn id="17" presetID="16" presetClass="entr" presetSubtype="37"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outVertic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24744"/>
            <a:ext cx="9144000" cy="5733256"/>
          </a:xfrm>
        </p:spPr>
        <p:txBody>
          <a:bodyPr>
            <a:normAutofit fontScale="70000" lnSpcReduction="20000"/>
          </a:bodyPr>
          <a:lstStyle/>
          <a:p>
            <a:pPr algn="just"/>
            <a:r>
              <a:rPr lang="pt-BR" b="1" dirty="0"/>
              <a:t>O que é a </a:t>
            </a:r>
            <a:r>
              <a:rPr lang="pt-BR" b="1" dirty="0" err="1"/>
              <a:t>Chikungunya</a:t>
            </a:r>
            <a:r>
              <a:rPr lang="pt-BR" b="1" dirty="0"/>
              <a:t>?</a:t>
            </a:r>
          </a:p>
          <a:p>
            <a:pPr algn="just"/>
            <a:r>
              <a:rPr lang="pt-BR" dirty="0"/>
              <a:t>A Febre </a:t>
            </a:r>
            <a:r>
              <a:rPr lang="pt-BR" dirty="0" err="1"/>
              <a:t>Chikungunya</a:t>
            </a:r>
            <a:r>
              <a:rPr lang="pt-BR" dirty="0"/>
              <a:t> é uma doença transmitida pelos mosquitos </a:t>
            </a:r>
            <a:r>
              <a:rPr lang="pt-BR" i="1" dirty="0"/>
              <a:t>Aedes aegypti e Aedes </a:t>
            </a:r>
            <a:r>
              <a:rPr lang="pt-BR" i="1" dirty="0" err="1"/>
              <a:t>albopictus</a:t>
            </a:r>
            <a:r>
              <a:rPr lang="pt-BR" i="1" dirty="0"/>
              <a:t>. </a:t>
            </a:r>
            <a:r>
              <a:rPr lang="pt-BR" dirty="0"/>
              <a:t>No Brasil, a circulação do vírus foi identificada pela primeira vez em 2014. </a:t>
            </a:r>
            <a:r>
              <a:rPr lang="pt-BR" dirty="0" err="1"/>
              <a:t>Chikungunya</a:t>
            </a:r>
            <a:r>
              <a:rPr lang="pt-BR" dirty="0"/>
              <a:t> significa "aqueles que se dobram" em </a:t>
            </a:r>
            <a:r>
              <a:rPr lang="pt-BR" i="1" dirty="0" err="1"/>
              <a:t>swahili</a:t>
            </a:r>
            <a:r>
              <a:rPr lang="pt-BR" dirty="0"/>
              <a:t>, um dos idiomas da Tanzânia. Refere-se à aparência curvada dos pacientes que foram atendidos na primeira epidemia documentada, na Tanzânia, localizada no leste da África, entre 1952 e 1953. </a:t>
            </a:r>
            <a:endParaRPr lang="pt-BR" dirty="0" smtClean="0"/>
          </a:p>
          <a:p>
            <a:pPr algn="just"/>
            <a:endParaRPr lang="pt-BR" dirty="0"/>
          </a:p>
          <a:p>
            <a:pPr algn="just"/>
            <a:r>
              <a:rPr lang="pt-BR" b="1" dirty="0"/>
              <a:t>Quais são os sintomas?</a:t>
            </a:r>
          </a:p>
          <a:p>
            <a:pPr algn="just"/>
            <a:r>
              <a:rPr lang="pt-BR" dirty="0"/>
              <a:t>Os principais sintomas são febre alta de início rápido, dores intensas nas articulações dos pés e mãos, além de dedos, tornozelos e pulsos. Pode ocorrer ainda dor de cabeça, dores nos músculos e manchas vermelhas na pele. Não é possível ter </a:t>
            </a:r>
            <a:r>
              <a:rPr lang="pt-BR" dirty="0" err="1"/>
              <a:t>chikungunya</a:t>
            </a:r>
            <a:r>
              <a:rPr lang="pt-BR" dirty="0"/>
              <a:t> mais de uma vez. Depois de infectada, a pessoa fica imune pelo resto da vida. Os sintomas iniciam entre dois e doze dias após a picada do mosquito. O mosquito adquire o vírus CHIKV ao picar uma pessoa infectada, durante o período em que o vírus está presente no organismo infectado. Cerca de 30% dos casos não apresentam sintomas.</a:t>
            </a:r>
          </a:p>
        </p:txBody>
      </p:sp>
      <p:sp>
        <p:nvSpPr>
          <p:cNvPr id="4" name="Título 2"/>
          <p:cNvSpPr>
            <a:spLocks noGrp="1"/>
          </p:cNvSpPr>
          <p:nvPr>
            <p:ph type="title"/>
          </p:nvPr>
        </p:nvSpPr>
        <p:spPr>
          <a:xfrm>
            <a:off x="539552" y="188640"/>
            <a:ext cx="8229600" cy="79208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2">
              <a:shade val="50000"/>
            </a:schemeClr>
          </a:lnRef>
          <a:fillRef idx="1">
            <a:schemeClr val="accent2"/>
          </a:fillRef>
          <a:effectRef idx="0">
            <a:schemeClr val="accent2"/>
          </a:effectRef>
          <a:fontRef idx="minor">
            <a:schemeClr val="lt1"/>
          </a:fontRef>
        </p:style>
        <p:txBody>
          <a:bodyPr>
            <a:normAutofit fontScale="90000"/>
            <a:scene3d>
              <a:camera prst="orthographicFront"/>
              <a:lightRig rig="soft" dir="t">
                <a:rot lat="0" lon="0" rev="10800000"/>
              </a:lightRig>
            </a:scene3d>
            <a:sp3d>
              <a:contourClr>
                <a:srgbClr val="DDDDDD"/>
              </a:contourClr>
            </a:sp3d>
          </a:bodyPr>
          <a:lstStyle/>
          <a:p>
            <a:r>
              <a:rPr lang="pt-BR" b="1" spc="150" dirty="0" smtClean="0">
                <a:ln w="11430"/>
                <a:solidFill>
                  <a:srgbClr val="F8F8F8"/>
                </a:solidFill>
                <a:effectLst>
                  <a:outerShdw blurRad="25400" algn="tl" rotWithShape="0">
                    <a:srgbClr val="000000">
                      <a:alpha val="43000"/>
                    </a:srgbClr>
                  </a:outerShdw>
                </a:effectLst>
              </a:rPr>
              <a:t/>
            </a:r>
            <a:br>
              <a:rPr lang="pt-BR" b="1" spc="150" dirty="0" smtClean="0">
                <a:ln w="11430"/>
                <a:solidFill>
                  <a:srgbClr val="F8F8F8"/>
                </a:solidFill>
                <a:effectLst>
                  <a:outerShdw blurRad="25400" algn="tl" rotWithShape="0">
                    <a:srgbClr val="000000">
                      <a:alpha val="43000"/>
                    </a:srgbClr>
                  </a:outerShdw>
                </a:effectLst>
              </a:rPr>
            </a:br>
            <a:r>
              <a:rPr lang="pt-BR" b="1" dirty="0">
                <a:effectLst/>
              </a:rPr>
              <a:t>CHIKUNGUNYA</a:t>
            </a:r>
            <a:br>
              <a:rPr lang="pt-BR" b="1" dirty="0">
                <a:effectLst/>
              </a:rPr>
            </a:br>
            <a:endParaRPr lang="pt-BR" b="1" spc="150" dirty="0">
              <a:ln w="11430"/>
              <a:solidFill>
                <a:srgbClr val="F8F8F8"/>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126249237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par>
                          <p:cTn id="8" fill="hold">
                            <p:stCondLst>
                              <p:cond delay="2000"/>
                            </p:stCondLst>
                            <p:childTnLst>
                              <p:par>
                                <p:cTn id="9" presetID="16" presetClass="entr" presetSubtype="37"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outVertical)">
                                      <p:cBhvr>
                                        <p:cTn id="11" dur="500"/>
                                        <p:tgtEl>
                                          <p:spTgt spid="3">
                                            <p:txEl>
                                              <p:pRg st="0" end="0"/>
                                            </p:txEl>
                                          </p:spTgt>
                                        </p:tgtEl>
                                      </p:cBhvr>
                                    </p:animEffect>
                                  </p:childTnLst>
                                </p:cTn>
                              </p:par>
                            </p:childTnLst>
                          </p:cTn>
                        </p:par>
                        <p:par>
                          <p:cTn id="12" fill="hold">
                            <p:stCondLst>
                              <p:cond delay="2500"/>
                            </p:stCondLst>
                            <p:childTnLst>
                              <p:par>
                                <p:cTn id="13" presetID="16" presetClass="entr" presetSubtype="37"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outVertical)">
                                      <p:cBhvr>
                                        <p:cTn id="15" dur="500"/>
                                        <p:tgtEl>
                                          <p:spTgt spid="3">
                                            <p:txEl>
                                              <p:pRg st="1" end="1"/>
                                            </p:txEl>
                                          </p:spTgt>
                                        </p:tgtEl>
                                      </p:cBhvr>
                                    </p:animEffect>
                                  </p:childTnLst>
                                </p:cTn>
                              </p:par>
                            </p:childTnLst>
                          </p:cTn>
                        </p:par>
                        <p:par>
                          <p:cTn id="16" fill="hold">
                            <p:stCondLst>
                              <p:cond delay="3000"/>
                            </p:stCondLst>
                            <p:childTnLst>
                              <p:par>
                                <p:cTn id="17" presetID="16" presetClass="entr" presetSubtype="37"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outVertical)">
                                      <p:cBhvr>
                                        <p:cTn id="19" dur="500"/>
                                        <p:tgtEl>
                                          <p:spTgt spid="3">
                                            <p:txEl>
                                              <p:pRg st="3" end="3"/>
                                            </p:txEl>
                                          </p:spTgt>
                                        </p:tgtEl>
                                      </p:cBhvr>
                                    </p:animEffect>
                                  </p:childTnLst>
                                </p:cTn>
                              </p:par>
                            </p:childTnLst>
                          </p:cTn>
                        </p:par>
                        <p:par>
                          <p:cTn id="20" fill="hold">
                            <p:stCondLst>
                              <p:cond delay="3500"/>
                            </p:stCondLst>
                            <p:childTnLst>
                              <p:par>
                                <p:cTn id="21" presetID="16" presetClass="entr" presetSubtype="37"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arn(outVertic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16632"/>
            <a:ext cx="9144000" cy="6741368"/>
          </a:xfrm>
        </p:spPr>
        <p:txBody>
          <a:bodyPr>
            <a:normAutofit fontScale="85000" lnSpcReduction="20000"/>
          </a:bodyPr>
          <a:lstStyle/>
          <a:p>
            <a:pPr algn="just"/>
            <a:r>
              <a:rPr lang="pt-BR" b="1" dirty="0"/>
              <a:t>Como é feito o tratamento?</a:t>
            </a:r>
          </a:p>
          <a:p>
            <a:pPr algn="just"/>
            <a:r>
              <a:rPr lang="pt-BR" dirty="0"/>
              <a:t> </a:t>
            </a:r>
          </a:p>
          <a:p>
            <a:pPr algn="just"/>
            <a:r>
              <a:rPr lang="pt-BR" dirty="0"/>
              <a:t>Não existe vacina ou tratamento específico para </a:t>
            </a:r>
            <a:r>
              <a:rPr lang="pt-BR" dirty="0" err="1"/>
              <a:t>Chikungunya</a:t>
            </a:r>
            <a:r>
              <a:rPr lang="pt-BR" dirty="0"/>
              <a:t>. Os sintomas são tratados com medicação para a febre (paracetamol) e as dores articulares (</a:t>
            </a:r>
            <a:r>
              <a:rPr lang="pt-BR" dirty="0" err="1"/>
              <a:t>antiinflamatórios</a:t>
            </a:r>
            <a:r>
              <a:rPr lang="pt-BR" dirty="0"/>
              <a:t>). Não é recomendado usar o ácido </a:t>
            </a:r>
            <a:r>
              <a:rPr lang="pt-BR" dirty="0" err="1"/>
              <a:t>acetil</a:t>
            </a:r>
            <a:r>
              <a:rPr lang="pt-BR" dirty="0"/>
              <a:t> salicílico (AAS) devido ao risco de hemorragia. Recomenda‐se repouso absoluto ao paciente, que deve beber líquidos em abundância</a:t>
            </a:r>
            <a:r>
              <a:rPr lang="pt-BR" dirty="0" smtClean="0"/>
              <a:t>.</a:t>
            </a:r>
          </a:p>
          <a:p>
            <a:pPr algn="just"/>
            <a:endParaRPr lang="pt-BR" dirty="0"/>
          </a:p>
          <a:p>
            <a:pPr algn="just"/>
            <a:r>
              <a:rPr lang="pt-BR" b="1" dirty="0"/>
              <a:t>Como prevenir?</a:t>
            </a:r>
          </a:p>
          <a:p>
            <a:pPr algn="just"/>
            <a:r>
              <a:rPr lang="pt-BR" dirty="0"/>
              <a:t>Assim como a dengue, é fundamental que as pessoas reforcem as medidas de eliminação dos criadouros de mosquitos nas suas casas e na vizinhança. Quando há notificação de caso suspeito, as Secretarias Municipais de Saúde devem adotar ações de eliminação de focos do mosquito nas áreas próximas à residência e ao local de atendimento dos pacientes.</a:t>
            </a:r>
          </a:p>
          <a:p>
            <a:endParaRPr lang="pt-BR" dirty="0"/>
          </a:p>
        </p:txBody>
      </p:sp>
    </p:spTree>
    <p:extLst>
      <p:ext uri="{BB962C8B-B14F-4D97-AF65-F5344CB8AC3E}">
        <p14:creationId xmlns:p14="http://schemas.microsoft.com/office/powerpoint/2010/main" val="37850547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out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37"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outVertical)">
                                      <p:cBhvr>
                                        <p:cTn id="15" dur="500"/>
                                        <p:tgtEl>
                                          <p:spTgt spid="3">
                                            <p:txEl>
                                              <p:pRg st="2" end="2"/>
                                            </p:txEl>
                                          </p:spTgt>
                                        </p:tgtEl>
                                      </p:cBhvr>
                                    </p:animEffect>
                                  </p:childTnLst>
                                </p:cTn>
                              </p:par>
                            </p:childTnLst>
                          </p:cTn>
                        </p:par>
                        <p:par>
                          <p:cTn id="16" fill="hold">
                            <p:stCondLst>
                              <p:cond delay="1500"/>
                            </p:stCondLst>
                            <p:childTnLst>
                              <p:par>
                                <p:cTn id="17" presetID="16" presetClass="entr" presetSubtype="37"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outVertical)">
                                      <p:cBhvr>
                                        <p:cTn id="19" dur="500"/>
                                        <p:tgtEl>
                                          <p:spTgt spid="3">
                                            <p:txEl>
                                              <p:pRg st="4" end="4"/>
                                            </p:txEl>
                                          </p:spTgt>
                                        </p:tgtEl>
                                      </p:cBhvr>
                                    </p:animEffect>
                                  </p:childTnLst>
                                </p:cTn>
                              </p:par>
                            </p:childTnLst>
                          </p:cTn>
                        </p:par>
                        <p:par>
                          <p:cTn id="20" fill="hold">
                            <p:stCondLst>
                              <p:cond delay="2000"/>
                            </p:stCondLst>
                            <p:childTnLst>
                              <p:par>
                                <p:cTn id="21" presetID="16" presetClass="entr" presetSubtype="37"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outVertical)">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1412776"/>
            <a:ext cx="6012160" cy="5589240"/>
          </a:xfrm>
        </p:spPr>
        <p:txBody>
          <a:bodyPr>
            <a:normAutofit fontScale="92500" lnSpcReduction="10000"/>
          </a:bodyPr>
          <a:lstStyle/>
          <a:p>
            <a:pPr algn="just"/>
            <a:r>
              <a:rPr lang="pt-BR" b="1" dirty="0"/>
              <a:t>O que é o </a:t>
            </a:r>
            <a:r>
              <a:rPr lang="pt-BR" b="1" dirty="0" err="1"/>
              <a:t>Zika</a:t>
            </a:r>
            <a:r>
              <a:rPr lang="pt-BR" b="1" dirty="0"/>
              <a:t>?</a:t>
            </a:r>
          </a:p>
          <a:p>
            <a:pPr algn="just"/>
            <a:r>
              <a:rPr lang="pt-BR" dirty="0"/>
              <a:t>O </a:t>
            </a:r>
            <a:r>
              <a:rPr lang="pt-BR" dirty="0" err="1"/>
              <a:t>Zika</a:t>
            </a:r>
            <a:r>
              <a:rPr lang="pt-BR" dirty="0"/>
              <a:t> é um vírus transmitido pelo Aedes aegypti e identificado pela primeira vez no Brasil em abril de 2015. O vírus </a:t>
            </a:r>
            <a:r>
              <a:rPr lang="pt-BR" dirty="0" err="1"/>
              <a:t>Zika</a:t>
            </a:r>
            <a:r>
              <a:rPr lang="pt-BR" dirty="0"/>
              <a:t> recebeu a mesma denominação do local de origem de sua identificação em 1947, após detecção em macacos sentinelas para monitoramento da febre amarela, na floresta </a:t>
            </a:r>
            <a:r>
              <a:rPr lang="pt-BR" dirty="0" err="1"/>
              <a:t>Zika</a:t>
            </a:r>
            <a:r>
              <a:rPr lang="pt-BR" dirty="0"/>
              <a:t>, em Uganda</a:t>
            </a:r>
            <a:r>
              <a:rPr lang="pt-BR" dirty="0" smtClean="0"/>
              <a:t>.</a:t>
            </a:r>
          </a:p>
          <a:p>
            <a:pPr algn="just"/>
            <a:endParaRPr lang="pt-BR" dirty="0"/>
          </a:p>
          <a:p>
            <a:pPr algn="just"/>
            <a:endParaRPr lang="pt-BR" b="1" dirty="0">
              <a:solidFill>
                <a:srgbClr val="0033CC"/>
              </a:solidFill>
            </a:endParaRPr>
          </a:p>
        </p:txBody>
      </p:sp>
      <p:sp>
        <p:nvSpPr>
          <p:cNvPr id="6" name="Título 2"/>
          <p:cNvSpPr>
            <a:spLocks noGrp="1"/>
          </p:cNvSpPr>
          <p:nvPr>
            <p:ph type="title"/>
          </p:nvPr>
        </p:nvSpPr>
        <p:spPr>
          <a:xfrm>
            <a:off x="539552" y="188640"/>
            <a:ext cx="8229600" cy="792088"/>
          </a:xfrm>
          <a:ln/>
        </p:spPr>
        <p:style>
          <a:lnRef idx="1">
            <a:schemeClr val="accent4"/>
          </a:lnRef>
          <a:fillRef idx="2">
            <a:schemeClr val="accent4"/>
          </a:fillRef>
          <a:effectRef idx="1">
            <a:schemeClr val="accent4"/>
          </a:effectRef>
          <a:fontRef idx="minor">
            <a:schemeClr val="dk1"/>
          </a:fontRef>
        </p:style>
        <p:txBody>
          <a:bodyPr>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pt-B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pt-B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r>
              <a:rPr lang="pt-B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pt-B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r>
              <a:rPr lang="pt-B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ZIKA</a:t>
            </a:r>
            <a:r>
              <a:rPr lang="pt-BR"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pt-BR"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r>
              <a:rPr lang="pt-BR"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pt-BR"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pt-BR"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7" name="Imagem 6" descr="relacao-zika-microcefalia"/>
          <p:cNvPicPr/>
          <p:nvPr/>
        </p:nvPicPr>
        <p:blipFill>
          <a:blip r:embed="rId2">
            <a:extLst>
              <a:ext uri="{28A0092B-C50C-407E-A947-70E740481C1C}">
                <a14:useLocalDpi xmlns:a14="http://schemas.microsoft.com/office/drawing/2010/main" val="0"/>
              </a:ext>
            </a:extLst>
          </a:blip>
          <a:srcRect/>
          <a:stretch>
            <a:fillRect/>
          </a:stretch>
        </p:blipFill>
        <p:spPr bwMode="auto">
          <a:xfrm rot="799917">
            <a:off x="6588224" y="2253941"/>
            <a:ext cx="2076450" cy="2352675"/>
          </a:xfrm>
          <a:prstGeom prst="rect">
            <a:avLst/>
          </a:prstGeom>
          <a:noFill/>
          <a:ln>
            <a:noFill/>
          </a:ln>
        </p:spPr>
      </p:pic>
    </p:spTree>
    <p:extLst>
      <p:ext uri="{BB962C8B-B14F-4D97-AF65-F5344CB8AC3E}">
        <p14:creationId xmlns:p14="http://schemas.microsoft.com/office/powerpoint/2010/main" val="250664008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250"/>
                                        <p:tgtEl>
                                          <p:spTgt spid="3">
                                            <p:txEl>
                                              <p:pRg st="0" end="0"/>
                                            </p:txEl>
                                          </p:spTgt>
                                        </p:tgtEl>
                                      </p:cBhvr>
                                    </p:animEffect>
                                  </p:childTnLst>
                                </p:cTn>
                              </p:par>
                            </p:childTnLst>
                          </p:cTn>
                        </p:par>
                        <p:par>
                          <p:cTn id="8" fill="hold">
                            <p:stCondLst>
                              <p:cond delay="125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1250"/>
                                        <p:tgtEl>
                                          <p:spTgt spid="3">
                                            <p:txEl>
                                              <p:pRg st="1" end="1"/>
                                            </p:txEl>
                                          </p:spTgt>
                                        </p:tgtEl>
                                      </p:cBhvr>
                                    </p:animEffect>
                                  </p:childTnLst>
                                </p:cTn>
                              </p:par>
                              <p:par>
                                <p:cTn id="12" presetID="6" presetClass="entr" presetSubtype="32" fill="hold" grpId="0"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out)">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404664"/>
            <a:ext cx="8964488" cy="6169889"/>
          </a:xfrm>
        </p:spPr>
        <p:txBody>
          <a:bodyPr>
            <a:normAutofit fontScale="85000" lnSpcReduction="20000"/>
          </a:bodyPr>
          <a:lstStyle/>
          <a:p>
            <a:pPr algn="just"/>
            <a:r>
              <a:rPr lang="pt-BR" b="1" dirty="0"/>
              <a:t>Quais são os sintomas?</a:t>
            </a:r>
          </a:p>
          <a:p>
            <a:pPr algn="just"/>
            <a:r>
              <a:rPr lang="pt-BR" dirty="0"/>
              <a:t>Cerca de 80% das pessoas infectadas pelo vírus </a:t>
            </a:r>
            <a:r>
              <a:rPr lang="pt-BR" dirty="0" err="1"/>
              <a:t>Zika</a:t>
            </a:r>
            <a:r>
              <a:rPr lang="pt-BR" dirty="0"/>
              <a:t> não desenvolvem manifestações clínicas. Os principais sintomas são dor de cabeça, febre baixa, dores leves nas articulações, manchas vermelhas na pele, coceira e vermelhidão nos olhos. Outros sintomas menos frequentes são inchaço no corpo, dor de garganta, tosse e vômitos. No geral, a evolução da doença é benigna e os sintomas desaparecem espontaneamente após 3 a 7 dias. No entanto, a dor nas articulações pode persistir por aproximadamente um mês. Formas graves e atípicas são raras, mas quando ocorrem podem, excepcionalmente, evoluir para óbito, como identificado no mês de novembro de 2015, pela primeira vez na história.</a:t>
            </a:r>
          </a:p>
          <a:p>
            <a:pPr algn="just"/>
            <a:r>
              <a:rPr lang="pt-BR" dirty="0"/>
              <a:t>Observe o aparecimento de sinais e sintomas de infecção por vírus </a:t>
            </a:r>
            <a:r>
              <a:rPr lang="pt-BR" dirty="0" err="1"/>
              <a:t>Zika</a:t>
            </a:r>
            <a:r>
              <a:rPr lang="pt-BR" dirty="0"/>
              <a:t> e busque um serviço de saúde para atendimento, caso necessário.</a:t>
            </a:r>
          </a:p>
          <a:p>
            <a:endParaRPr lang="pt-BR" dirty="0"/>
          </a:p>
        </p:txBody>
      </p:sp>
    </p:spTree>
    <p:extLst>
      <p:ext uri="{BB962C8B-B14F-4D97-AF65-F5344CB8AC3E}">
        <p14:creationId xmlns:p14="http://schemas.microsoft.com/office/powerpoint/2010/main" val="2533207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06" y="116632"/>
            <a:ext cx="9144000" cy="6741368"/>
          </a:xfrm>
        </p:spPr>
        <p:txBody>
          <a:bodyPr>
            <a:normAutofit fontScale="70000" lnSpcReduction="20000"/>
          </a:bodyPr>
          <a:lstStyle/>
          <a:p>
            <a:pPr algn="just"/>
            <a:r>
              <a:rPr lang="pt-BR" b="1" dirty="0"/>
              <a:t>Como é transmitida?</a:t>
            </a:r>
          </a:p>
          <a:p>
            <a:pPr algn="just"/>
            <a:r>
              <a:rPr lang="pt-BR" dirty="0"/>
              <a:t>O principal modo de transmissão descrito do vírus é pela picada do </a:t>
            </a:r>
            <a:r>
              <a:rPr lang="pt-BR" i="1" dirty="0"/>
              <a:t>Aedes aegypti</a:t>
            </a:r>
            <a:r>
              <a:rPr lang="pt-BR" dirty="0"/>
              <a:t>. Outras possíveis formas de transmissão do vírus </a:t>
            </a:r>
            <a:r>
              <a:rPr lang="pt-BR" dirty="0" err="1"/>
              <a:t>Zika</a:t>
            </a:r>
            <a:r>
              <a:rPr lang="pt-BR" dirty="0"/>
              <a:t> precisam ser avaliadas com mais profundidade, com base em estudos científicos. Não há evidências de transmissão do vírus </a:t>
            </a:r>
            <a:r>
              <a:rPr lang="pt-BR" dirty="0" err="1"/>
              <a:t>Zika</a:t>
            </a:r>
            <a:r>
              <a:rPr lang="pt-BR" dirty="0"/>
              <a:t> por meio do leito materno, assim como por urina, saliva e sêmen. Conforme estudos aplicados na Polinésia Francesa, não foi identificada a replicação do vírus em amostras do leite, assim como a doença não pode ser classificada como sexualmente transmissível. Também não há descrição de transmissão por saliva</a:t>
            </a:r>
            <a:r>
              <a:rPr lang="pt-BR" dirty="0" smtClean="0"/>
              <a:t>.</a:t>
            </a:r>
          </a:p>
          <a:p>
            <a:pPr algn="just"/>
            <a:endParaRPr lang="pt-BR" dirty="0"/>
          </a:p>
          <a:p>
            <a:pPr algn="just"/>
            <a:r>
              <a:rPr lang="pt-BR" b="1" dirty="0"/>
              <a:t>Qual o tratamento?</a:t>
            </a:r>
          </a:p>
          <a:p>
            <a:pPr algn="just"/>
            <a:r>
              <a:rPr lang="pt-BR" dirty="0"/>
              <a:t>Não existe tratamento específico para a infecção pelo vírus </a:t>
            </a:r>
            <a:r>
              <a:rPr lang="pt-BR" dirty="0" err="1"/>
              <a:t>Zika</a:t>
            </a:r>
            <a:r>
              <a:rPr lang="pt-BR" dirty="0"/>
              <a:t>. Também não há vacina contra o vírus. O tratamento recomendado para os casos sintomáticos é baseado no uso de </a:t>
            </a:r>
            <a:r>
              <a:rPr lang="pt-BR" dirty="0" err="1"/>
              <a:t>acetaminofeno</a:t>
            </a:r>
            <a:r>
              <a:rPr lang="pt-BR" dirty="0"/>
              <a:t> (paracetamol) ou dipirona para o controle da febre e manejo da dor. No caso de erupções pruriginosas, os anti-histamínicos podem ser considerados.</a:t>
            </a:r>
          </a:p>
          <a:p>
            <a:pPr algn="just"/>
            <a:r>
              <a:rPr lang="pt-BR" dirty="0"/>
              <a:t>Não se recomenda o uso de ácido acetilsalicílico (AAS) e outros anti-inflamatórios, em função do risco aumentado de complicações hemorrágicas descritas nas infecções por outros </a:t>
            </a:r>
            <a:r>
              <a:rPr lang="pt-BR" dirty="0" err="1"/>
              <a:t>flavivírus</a:t>
            </a:r>
            <a:r>
              <a:rPr lang="pt-BR" dirty="0"/>
              <a:t>. Os casos suspeitos devem ser tratados como dengue, devido à sua maior frequência e gravidade conhecida.</a:t>
            </a:r>
          </a:p>
          <a:p>
            <a:endParaRPr lang="pt-BR" b="1" dirty="0">
              <a:solidFill>
                <a:srgbClr val="0033CC"/>
              </a:solidFill>
            </a:endParaRPr>
          </a:p>
        </p:txBody>
      </p:sp>
    </p:spTree>
    <p:extLst>
      <p:ext uri="{BB962C8B-B14F-4D97-AF65-F5344CB8AC3E}">
        <p14:creationId xmlns:p14="http://schemas.microsoft.com/office/powerpoint/2010/main" val="233532575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250"/>
                                        <p:tgtEl>
                                          <p:spTgt spid="3">
                                            <p:txEl>
                                              <p:pRg st="0" end="0"/>
                                            </p:txEl>
                                          </p:spTgt>
                                        </p:tgtEl>
                                      </p:cBhvr>
                                    </p:animEffect>
                                  </p:childTnLst>
                                </p:cTn>
                              </p:par>
                            </p:childTnLst>
                          </p:cTn>
                        </p:par>
                        <p:par>
                          <p:cTn id="8" fill="hold">
                            <p:stCondLst>
                              <p:cond delay="125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1250"/>
                                        <p:tgtEl>
                                          <p:spTgt spid="3">
                                            <p:txEl>
                                              <p:pRg st="1" end="1"/>
                                            </p:txEl>
                                          </p:spTgt>
                                        </p:tgtEl>
                                      </p:cBhvr>
                                    </p:animEffect>
                                  </p:childTnLst>
                                </p:cTn>
                              </p:par>
                            </p:childTnLst>
                          </p:cTn>
                        </p:par>
                        <p:par>
                          <p:cTn id="12" fill="hold">
                            <p:stCondLst>
                              <p:cond delay="2500"/>
                            </p:stCondLst>
                            <p:childTnLst>
                              <p:par>
                                <p:cTn id="13" presetID="14" presetClass="entr" presetSubtype="1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1250"/>
                                        <p:tgtEl>
                                          <p:spTgt spid="3">
                                            <p:txEl>
                                              <p:pRg st="3" end="3"/>
                                            </p:txEl>
                                          </p:spTgt>
                                        </p:tgtEl>
                                      </p:cBhvr>
                                    </p:animEffect>
                                  </p:childTnLst>
                                </p:cTn>
                              </p:par>
                            </p:childTnLst>
                          </p:cTn>
                        </p:par>
                        <p:par>
                          <p:cTn id="16" fill="hold">
                            <p:stCondLst>
                              <p:cond delay="3750"/>
                            </p:stCondLst>
                            <p:childTnLst>
                              <p:par>
                                <p:cTn id="17" presetID="14" presetClass="entr" presetSubtype="1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1250"/>
                                        <p:tgtEl>
                                          <p:spTgt spid="3">
                                            <p:txEl>
                                              <p:pRg st="4" end="4"/>
                                            </p:txEl>
                                          </p:spTgt>
                                        </p:tgtEl>
                                      </p:cBhvr>
                                    </p:animEffect>
                                  </p:childTnLst>
                                </p:cTn>
                              </p:par>
                            </p:childTnLst>
                          </p:cTn>
                        </p:par>
                        <p:par>
                          <p:cTn id="20" fill="hold">
                            <p:stCondLst>
                              <p:cond delay="5000"/>
                            </p:stCondLst>
                            <p:childTnLst>
                              <p:par>
                                <p:cTn id="21" presetID="14" presetClass="entr" presetSubtype="10"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3" dur="1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ooklet">
  <a:themeElements>
    <a:clrScheme name="Brooklet">
      <a:dk1>
        <a:sysClr val="windowText" lastClr="000000"/>
      </a:dk1>
      <a:lt1>
        <a:sysClr val="window" lastClr="FFFFFF"/>
      </a:lt1>
      <a:dk2>
        <a:srgbClr val="4062E3"/>
      </a:dk2>
      <a:lt2>
        <a:srgbClr val="C7E4F8"/>
      </a:lt2>
      <a:accent1>
        <a:srgbClr val="79498D"/>
      </a:accent1>
      <a:accent2>
        <a:srgbClr val="AE236A"/>
      </a:accent2>
      <a:accent3>
        <a:srgbClr val="F88941"/>
      </a:accent3>
      <a:accent4>
        <a:srgbClr val="DEC441"/>
      </a:accent4>
      <a:accent5>
        <a:srgbClr val="9FA500"/>
      </a:accent5>
      <a:accent6>
        <a:srgbClr val="707070"/>
      </a:accent6>
      <a:hlink>
        <a:srgbClr val="0000E1"/>
      </a:hlink>
      <a:folHlink>
        <a:srgbClr val="800080"/>
      </a:folHlink>
    </a:clrScheme>
    <a:fontScheme name="Brooklet">
      <a:majorFont>
        <a:latin typeface="Constantia"/>
        <a:ea typeface=""/>
        <a:cs typeface=""/>
        <a:font script="Jpan" typeface="HG明朝E"/>
        <a:font script="Hang" typeface="궁서"/>
        <a:font script="Hans" typeface="华文中宋"/>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mbria"/>
        <a:ea typeface=""/>
        <a:cs typeface=""/>
        <a:font script="Jpan" typeface="ＭＳ 明朝"/>
        <a:font script="Hang" typeface="맑은 고딕"/>
        <a:font script="Hans" typeface="华文楷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rooklet">
      <a:fillStyleLst>
        <a:solidFill>
          <a:schemeClr val="phClr">
            <a:tint val="100000"/>
          </a:scheme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6175" cap="flat" cmpd="sng" algn="ctr">
          <a:solidFill>
            <a:schemeClr val="phClr">
              <a:alpha val="100000"/>
            </a:schemeClr>
          </a:solidFill>
          <a:prstDash val="solid"/>
        </a:ln>
        <a:ln w="16350" cap="flat" cmpd="sng" algn="ctr">
          <a:solidFill>
            <a:schemeClr val="phClr">
              <a:alpha val="100000"/>
            </a:schemeClr>
          </a:solidFill>
          <a:prstDash val="solid"/>
        </a:ln>
        <a:ln w="29525" cap="flat" cmpd="sng" algn="ctr">
          <a:solidFill>
            <a:schemeClr val="phClr">
              <a:alpha val="100000"/>
            </a:schemeClr>
          </a:solidFill>
          <a:prstDash val="solid"/>
        </a:ln>
      </a:lnStyleLst>
      <a:effectStyleLst>
        <a:effectStyle>
          <a:effectLst>
            <a:outerShdw blurRad="63000" dist="25400" dir="16000000" rotWithShape="0">
              <a:srgbClr val="000000">
                <a:alpha val="10000"/>
              </a:srgbClr>
            </a:outerShdw>
          </a:effectLst>
          <a:scene3d>
            <a:camera prst="orthographicFront"/>
            <a:lightRig rig="soft" dir="t">
              <a:rot lat="0" lon="0" rev="0"/>
            </a:lightRig>
          </a:scene3d>
        </a:effectStyle>
        <a:effectStyle>
          <a:effectLst>
            <a:outerShdw blurRad="63000" dist="25400" dir="16000000" rotWithShape="0">
              <a:srgbClr val="000000">
                <a:alpha val="10000"/>
              </a:srgbClr>
            </a:outerShdw>
          </a:effectLst>
          <a:scene3d>
            <a:camera prst="perspectiveFront" fov="7200000"/>
            <a:lightRig rig="glow" dir="t">
              <a:rot lat="0" lon="0" rev="21000000"/>
            </a:lightRig>
          </a:scene3d>
          <a:sp3d>
            <a:bevelT w="304800" h="44450"/>
            <a:bevelB w="304800" h="44450"/>
            <a:contourClr>
              <a:schemeClr val="phClr">
                <a:shade val="60000"/>
                <a:satMod val="110000"/>
              </a:schemeClr>
            </a:contourClr>
          </a:sp3d>
        </a:effectStyle>
        <a:effectStyle>
          <a:effectLst>
            <a:outerShdw blurRad="63000" dist="25400" dir="16000000" rotWithShape="0">
              <a:srgbClr val="000000">
                <a:alpha val="10000"/>
              </a:srgbClr>
            </a:outerShdw>
          </a:effectLst>
          <a:scene3d>
            <a:camera prst="perspectiveFront" fov="0"/>
            <a:lightRig rig="glow" dir="t">
              <a:rot lat="0" lon="0" rev="21000000"/>
            </a:lightRig>
          </a:scene3d>
          <a:sp3d>
            <a:bevelT w="342900" h="38100" prst="softRound"/>
            <a:bevelB w="342900" h="38100" prst="softRound"/>
            <a:contourClr>
              <a:schemeClr val="phClr">
                <a:shade val="60000"/>
                <a:satMod val="110000"/>
              </a:schemeClr>
            </a:contourClr>
          </a:sp3d>
        </a:effectStyle>
      </a:effectStyleLst>
      <a:bgFillStyleLst>
        <a:solidFill>
          <a:schemeClr val="phClr"/>
        </a:solidFill>
        <a:gradFill>
          <a:gsLst>
            <a:gs pos="0">
              <a:schemeClr val="phClr">
                <a:tint val="75000"/>
              </a:schemeClr>
            </a:gs>
            <a:gs pos="65000">
              <a:schemeClr val="phClr">
                <a:shade val="75000"/>
              </a:schemeClr>
            </a:gs>
            <a:gs pos="100000">
              <a:schemeClr val="phClr">
                <a:shade val="75000"/>
              </a:schemeClr>
            </a:gs>
          </a:gsLst>
          <a:lin ang="16200000" scaled="1"/>
        </a:gradFill>
        <a:blipFill rotWithShape="0">
          <a:blip xmlns:r="http://schemas.openxmlformats.org/officeDocument/2006/relationships" r:embed="rId1">
            <a:duotone>
              <a:schemeClr val="phClr">
                <a:shade val="50000"/>
              </a:schemeClr>
              <a:schemeClr val="phClr">
                <a:tint val="75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TC010219410[[fn=Tema Regato]]</Template>
  <TotalTime>677</TotalTime>
  <Words>3564</Words>
  <Application>Microsoft Office PowerPoint</Application>
  <PresentationFormat>Apresentação na tela (4:3)</PresentationFormat>
  <Paragraphs>358</Paragraphs>
  <Slides>38</Slides>
  <Notes>1</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38</vt:i4>
      </vt:variant>
    </vt:vector>
  </HeadingPairs>
  <TitlesOfParts>
    <vt:vector size="48" baseType="lpstr">
      <vt:lpstr>ＭＳ 明朝</vt:lpstr>
      <vt:lpstr>ＭＳ Ｐゴシック</vt:lpstr>
      <vt:lpstr>Arial</vt:lpstr>
      <vt:lpstr>Calibri</vt:lpstr>
      <vt:lpstr>Cambria</vt:lpstr>
      <vt:lpstr>Constantia</vt:lpstr>
      <vt:lpstr>HG明朝E</vt:lpstr>
      <vt:lpstr>Times New Roman</vt:lpstr>
      <vt:lpstr>Wingdings</vt:lpstr>
      <vt:lpstr>Brooklet</vt:lpstr>
      <vt:lpstr> DENGUE </vt:lpstr>
      <vt:lpstr>Apresentação do PowerPoint</vt:lpstr>
      <vt:lpstr>Apresentação do PowerPoint</vt:lpstr>
      <vt:lpstr>Apresentação do PowerPoint</vt:lpstr>
      <vt:lpstr> CHIKUNGUNYA </vt:lpstr>
      <vt:lpstr>Apresentação do PowerPoint</vt:lpstr>
      <vt:lpstr>  ZIKA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  Uso do repelente de insetos em crianças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SONIA</dc:creator>
  <cp:lastModifiedBy>Maria Lilian de Oliveira</cp:lastModifiedBy>
  <cp:revision>70</cp:revision>
  <dcterms:created xsi:type="dcterms:W3CDTF">2012-02-21T16:29:41Z</dcterms:created>
  <dcterms:modified xsi:type="dcterms:W3CDTF">2016-02-11T17:15:03Z</dcterms:modified>
</cp:coreProperties>
</file>