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59" r:id="rId5"/>
    <p:sldId id="262" r:id="rId6"/>
    <p:sldId id="263" r:id="rId7"/>
    <p:sldId id="272" r:id="rId8"/>
    <p:sldId id="270" r:id="rId9"/>
    <p:sldId id="261" r:id="rId10"/>
    <p:sldId id="264" r:id="rId11"/>
    <p:sldId id="257" r:id="rId12"/>
    <p:sldId id="266" r:id="rId13"/>
    <p:sldId id="258" r:id="rId14"/>
    <p:sldId id="267" r:id="rId15"/>
    <p:sldId id="268" r:id="rId16"/>
    <p:sldId id="27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B2C3D-7BE1-4EF4-BB1C-3C0E68C18D5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1BCF43-7B33-4869-AE13-89C8C928E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18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B2C3D-7BE1-4EF4-BB1C-3C0E68C18D5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1BCF43-7B33-4869-AE13-89C8C928E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55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B2C3D-7BE1-4EF4-BB1C-3C0E68C18D5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1BCF43-7B33-4869-AE13-89C8C928E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30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66949" y="2569029"/>
            <a:ext cx="8377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cs typeface="Times New Roman" panose="02020603050405020304" pitchFamily="18" charset="0"/>
              </a:rPr>
              <a:t>ESTRUTURAS DE PAVIMENTO DE CONCRETO ASFÁLTICO SUBMETIDAS À SOLICITAÇÃO DINÂMICA</a:t>
            </a:r>
            <a:endParaRPr lang="pt-BR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13A6E4-C040-4B1A-A793-47890571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11" y="1036919"/>
            <a:ext cx="11734800" cy="4544867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Caminho a seguir:</a:t>
            </a:r>
            <a:endParaRPr lang="pt-BR" dirty="0"/>
          </a:p>
          <a:p>
            <a:pPr lvl="1"/>
            <a:endParaRPr lang="pt-BR" dirty="0"/>
          </a:p>
          <a:p>
            <a:pPr lvl="3"/>
            <a:r>
              <a:rPr lang="pt-BR" dirty="0" smtClean="0"/>
              <a:t>Manège de Fatigue (Université Gustave Eiffel):</a:t>
            </a:r>
            <a:endParaRPr lang="pt-BR" dirty="0"/>
          </a:p>
          <a:p>
            <a:pPr lvl="3"/>
            <a:endParaRPr lang="pt-BR" dirty="0"/>
          </a:p>
          <a:p>
            <a:pPr lvl="4"/>
            <a:r>
              <a:rPr lang="pt-BR" dirty="0"/>
              <a:t>Testes em verdadeira grandeza;</a:t>
            </a:r>
          </a:p>
          <a:p>
            <a:pPr lvl="4"/>
            <a:endParaRPr lang="pt-BR" dirty="0"/>
          </a:p>
          <a:p>
            <a:pPr lvl="4"/>
            <a:r>
              <a:rPr lang="pt-BR" dirty="0"/>
              <a:t>Instrumentação;</a:t>
            </a:r>
          </a:p>
          <a:p>
            <a:pPr lvl="4"/>
            <a:endParaRPr lang="pt-BR" dirty="0"/>
          </a:p>
          <a:p>
            <a:pPr lvl="4"/>
            <a:r>
              <a:rPr lang="pt-BR" b="1" dirty="0" smtClean="0">
                <a:solidFill>
                  <a:srgbClr val="FF0000"/>
                </a:solidFill>
              </a:rPr>
              <a:t>Relação campo/laboratório!!!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Le manège de fatig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45" y="2251592"/>
            <a:ext cx="5569132" cy="32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1811" y="4476204"/>
            <a:ext cx="5144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Em laboratório, os corpos de prova obtidos após a formulação das misturas asfálticas devem ser testados a partir de solicitações que sejam capazes de reproduzir, da forma mais próxima possível, os fenômenos observados no campo </a:t>
            </a:r>
            <a:r>
              <a:rPr lang="fr-FR" b="1" dirty="0"/>
              <a:t>(HUET, 1963)</a:t>
            </a:r>
            <a:r>
              <a:rPr lang="pt-BR" b="1" dirty="0"/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236925" y="2251592"/>
            <a:ext cx="141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IFSTTAR (2013)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428309-B0E0-4D0F-9FF8-594E2E8E83A8}"/>
              </a:ext>
            </a:extLst>
          </p:cNvPr>
          <p:cNvSpPr txBox="1"/>
          <p:nvPr/>
        </p:nvSpPr>
        <p:spPr>
          <a:xfrm>
            <a:off x="455851" y="147848"/>
            <a:ext cx="1128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Breve Contextualização Histórica</a:t>
            </a:r>
          </a:p>
        </p:txBody>
      </p:sp>
    </p:spTree>
    <p:extLst>
      <p:ext uri="{BB962C8B-B14F-4D97-AF65-F5344CB8AC3E}">
        <p14:creationId xmlns:p14="http://schemas.microsoft.com/office/powerpoint/2010/main" val="31142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413A6E4-C040-4B1A-A793-47890571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11" y="1036919"/>
            <a:ext cx="11734800" cy="4544867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Regime pseudopermanente: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0508" y="1906922"/>
            <a:ext cx="2638700" cy="2145253"/>
          </a:xfrm>
          <a:prstGeom prst="rect">
            <a:avLst/>
          </a:prstGeom>
        </p:spPr>
      </p:pic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155" y="4048268"/>
            <a:ext cx="2514600" cy="2095811"/>
          </a:xfrm>
          <a:prstGeom prst="rect">
            <a:avLst/>
          </a:prstGeom>
        </p:spPr>
      </p:pic>
      <p:sp>
        <p:nvSpPr>
          <p:cNvPr id="14" name="object 10"/>
          <p:cNvSpPr txBox="1"/>
          <p:nvPr/>
        </p:nvSpPr>
        <p:spPr>
          <a:xfrm>
            <a:off x="3403270" y="5041157"/>
            <a:ext cx="496570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50" u="dbl" spc="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σ</a:t>
            </a:r>
            <a:r>
              <a:rPr sz="1850" spc="160" dirty="0">
                <a:latin typeface="Times New Roman"/>
                <a:cs typeface="Times New Roman"/>
              </a:rPr>
              <a:t>(</a:t>
            </a:r>
            <a:r>
              <a:rPr sz="1850" spc="125" dirty="0">
                <a:latin typeface="Times New Roman"/>
                <a:cs typeface="Times New Roman"/>
              </a:rPr>
              <a:t>t</a:t>
            </a:r>
            <a:r>
              <a:rPr sz="1850" spc="215" dirty="0">
                <a:latin typeface="Times New Roman"/>
                <a:cs typeface="Times New Roman"/>
              </a:rPr>
              <a:t>,</a:t>
            </a:r>
            <a:r>
              <a:rPr sz="1850" spc="150" dirty="0">
                <a:latin typeface="Times New Roman"/>
                <a:cs typeface="Times New Roman"/>
              </a:rPr>
              <a:t>θ</a:t>
            </a:r>
            <a:r>
              <a:rPr sz="1850" spc="120" dirty="0">
                <a:latin typeface="Times New Roman"/>
                <a:cs typeface="Times New Roman"/>
              </a:rPr>
              <a:t>)</a:t>
            </a:r>
            <a:r>
              <a:rPr sz="1850" spc="135" dirty="0">
                <a:latin typeface="Times New Roman"/>
                <a:cs typeface="Times New Roman"/>
              </a:rPr>
              <a:t> </a:t>
            </a:r>
            <a:r>
              <a:rPr sz="1850" spc="200" dirty="0">
                <a:latin typeface="Symbol"/>
                <a:cs typeface="Symbol"/>
              </a:rPr>
              <a:t>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u="dbl" spc="3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σ</a:t>
            </a:r>
            <a:r>
              <a:rPr sz="2775" spc="179" baseline="22522" dirty="0">
                <a:latin typeface="Times New Roman"/>
                <a:cs typeface="Times New Roman"/>
              </a:rPr>
              <a:t>I</a:t>
            </a:r>
            <a:r>
              <a:rPr sz="2775" spc="-254" baseline="22522" dirty="0">
                <a:latin typeface="Times New Roman"/>
                <a:cs typeface="Times New Roman"/>
              </a:rPr>
              <a:t> </a:t>
            </a:r>
            <a:r>
              <a:rPr sz="1850" spc="160" dirty="0">
                <a:latin typeface="Times New Roman"/>
                <a:cs typeface="Times New Roman"/>
              </a:rPr>
              <a:t>(</a:t>
            </a:r>
            <a:r>
              <a:rPr sz="1850" spc="125" dirty="0">
                <a:latin typeface="Times New Roman"/>
                <a:cs typeface="Times New Roman"/>
              </a:rPr>
              <a:t>t</a:t>
            </a:r>
            <a:r>
              <a:rPr sz="1850" spc="215" dirty="0">
                <a:latin typeface="Times New Roman"/>
                <a:cs typeface="Times New Roman"/>
              </a:rPr>
              <a:t>,</a:t>
            </a:r>
            <a:r>
              <a:rPr sz="1850" spc="150" dirty="0">
                <a:latin typeface="Times New Roman"/>
                <a:cs typeface="Times New Roman"/>
              </a:rPr>
              <a:t>θ</a:t>
            </a:r>
            <a:r>
              <a:rPr sz="1850" spc="120" dirty="0">
                <a:latin typeface="Times New Roman"/>
                <a:cs typeface="Times New Roman"/>
              </a:rPr>
              <a:t>)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200" dirty="0">
                <a:latin typeface="Symbol"/>
                <a:cs typeface="Symbol"/>
              </a:rPr>
              <a:t>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175" dirty="0">
                <a:latin typeface="Times New Roman"/>
                <a:cs typeface="Times New Roman"/>
              </a:rPr>
              <a:t>2</a:t>
            </a:r>
            <a:r>
              <a:rPr sz="1850" spc="375" dirty="0">
                <a:latin typeface="Times New Roman"/>
                <a:cs typeface="Times New Roman"/>
              </a:rPr>
              <a:t>μ</a:t>
            </a:r>
            <a:r>
              <a:rPr sz="2775" spc="270" baseline="-31531" dirty="0">
                <a:latin typeface="Times New Roman"/>
                <a:cs typeface="Times New Roman"/>
              </a:rPr>
              <a:t>0</a:t>
            </a:r>
            <a:r>
              <a:rPr sz="2775" spc="-292" baseline="-31531" dirty="0">
                <a:latin typeface="Times New Roman"/>
                <a:cs typeface="Times New Roman"/>
              </a:rPr>
              <a:t> </a:t>
            </a:r>
            <a:r>
              <a:rPr sz="1850" u="dbl" spc="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</a:t>
            </a:r>
            <a:r>
              <a:rPr sz="1850" spc="160" dirty="0">
                <a:latin typeface="Times New Roman"/>
                <a:cs typeface="Times New Roman"/>
              </a:rPr>
              <a:t>(</a:t>
            </a:r>
            <a:r>
              <a:rPr sz="1850" spc="125" dirty="0">
                <a:latin typeface="Times New Roman"/>
                <a:cs typeface="Times New Roman"/>
              </a:rPr>
              <a:t>t</a:t>
            </a:r>
            <a:r>
              <a:rPr sz="1850" spc="210" dirty="0">
                <a:latin typeface="Times New Roman"/>
                <a:cs typeface="Times New Roman"/>
              </a:rPr>
              <a:t>,</a:t>
            </a:r>
            <a:r>
              <a:rPr sz="1850" spc="150" dirty="0">
                <a:latin typeface="Times New Roman"/>
                <a:cs typeface="Times New Roman"/>
              </a:rPr>
              <a:t>θ</a:t>
            </a:r>
            <a:r>
              <a:rPr sz="1850" spc="120" dirty="0">
                <a:latin typeface="Times New Roman"/>
                <a:cs typeface="Times New Roman"/>
              </a:rPr>
              <a:t>)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200" dirty="0">
                <a:latin typeface="Symbol"/>
                <a:cs typeface="Symbol"/>
              </a:rPr>
              <a:t>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spc="335" dirty="0">
                <a:latin typeface="Times New Roman"/>
                <a:cs typeface="Times New Roman"/>
              </a:rPr>
              <a:t>λ</a:t>
            </a:r>
            <a:r>
              <a:rPr sz="2775" spc="412" baseline="-31531" dirty="0">
                <a:latin typeface="Times New Roman"/>
                <a:cs typeface="Times New Roman"/>
              </a:rPr>
              <a:t>0</a:t>
            </a:r>
            <a:r>
              <a:rPr sz="1850" spc="35" dirty="0">
                <a:latin typeface="Times New Roman"/>
                <a:cs typeface="Times New Roman"/>
              </a:rPr>
              <a:t>T</a:t>
            </a:r>
            <a:r>
              <a:rPr sz="1850" spc="150" dirty="0">
                <a:latin typeface="Times New Roman"/>
                <a:cs typeface="Times New Roman"/>
              </a:rPr>
              <a:t>r</a:t>
            </a:r>
            <a:r>
              <a:rPr sz="1850" spc="300" dirty="0">
                <a:latin typeface="Times New Roman"/>
                <a:cs typeface="Times New Roman"/>
              </a:rPr>
              <a:t>(</a:t>
            </a:r>
            <a:r>
              <a:rPr sz="1850" u="dbl" spc="2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</a:t>
            </a:r>
            <a:r>
              <a:rPr sz="1850" spc="160" dirty="0">
                <a:latin typeface="Times New Roman"/>
                <a:cs typeface="Times New Roman"/>
              </a:rPr>
              <a:t>(</a:t>
            </a:r>
            <a:r>
              <a:rPr sz="1850" spc="125" dirty="0">
                <a:latin typeface="Times New Roman"/>
                <a:cs typeface="Times New Roman"/>
              </a:rPr>
              <a:t>t</a:t>
            </a:r>
            <a:r>
              <a:rPr sz="1850" spc="215" dirty="0">
                <a:latin typeface="Times New Roman"/>
                <a:cs typeface="Times New Roman"/>
              </a:rPr>
              <a:t>,</a:t>
            </a:r>
            <a:r>
              <a:rPr sz="1850" spc="155" dirty="0">
                <a:latin typeface="Times New Roman"/>
                <a:cs typeface="Times New Roman"/>
              </a:rPr>
              <a:t>θ</a:t>
            </a:r>
            <a:r>
              <a:rPr sz="1850" spc="160" dirty="0">
                <a:latin typeface="Times New Roman"/>
                <a:cs typeface="Times New Roman"/>
              </a:rPr>
              <a:t>)</a:t>
            </a:r>
            <a:r>
              <a:rPr sz="1850" spc="-100" dirty="0">
                <a:latin typeface="Times New Roman"/>
                <a:cs typeface="Times New Roman"/>
              </a:rPr>
              <a:t>)</a:t>
            </a:r>
            <a:r>
              <a:rPr sz="1850" spc="180" dirty="0">
                <a:latin typeface="Times New Roman"/>
                <a:cs typeface="Times New Roman"/>
              </a:rPr>
              <a:t>1</a:t>
            </a: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3403270" y="5465195"/>
            <a:ext cx="488950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63930">
              <a:lnSpc>
                <a:spcPts val="2100"/>
              </a:lnSpc>
              <a:spcBef>
                <a:spcPts val="125"/>
              </a:spcBef>
            </a:pPr>
            <a:r>
              <a:rPr sz="1900" spc="-5" dirty="0">
                <a:latin typeface="Times New Roman"/>
                <a:cs typeface="Times New Roman"/>
              </a:rPr>
              <a:t>t</a:t>
            </a:r>
            <a:endParaRPr sz="1900" dirty="0">
              <a:latin typeface="Times New Roman"/>
              <a:cs typeface="Times New Roman"/>
            </a:endParaRPr>
          </a:p>
          <a:p>
            <a:pPr marL="38100">
              <a:lnSpc>
                <a:spcPts val="2100"/>
              </a:lnSpc>
              <a:tabLst>
                <a:tab pos="1070610" algn="l"/>
              </a:tabLst>
            </a:pPr>
            <a:r>
              <a:rPr sz="1900" u="dbl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</a:t>
            </a:r>
            <a:r>
              <a:rPr sz="1900" spc="25" dirty="0">
                <a:latin typeface="Times New Roman"/>
                <a:cs typeface="Times New Roman"/>
              </a:rPr>
              <a:t>(</a:t>
            </a:r>
            <a:r>
              <a:rPr sz="1900" spc="15" dirty="0">
                <a:latin typeface="Times New Roman"/>
                <a:cs typeface="Times New Roman"/>
              </a:rPr>
              <a:t>t</a:t>
            </a:r>
            <a:r>
              <a:rPr sz="1900" spc="100" dirty="0">
                <a:latin typeface="Times New Roman"/>
                <a:cs typeface="Times New Roman"/>
              </a:rPr>
              <a:t>,</a:t>
            </a:r>
            <a:r>
              <a:rPr sz="1900" spc="-25" dirty="0">
                <a:latin typeface="Times New Roman"/>
                <a:cs typeface="Times New Roman"/>
              </a:rPr>
              <a:t>θ</a:t>
            </a:r>
            <a:r>
              <a:rPr sz="1900" spc="-5" dirty="0">
                <a:latin typeface="Times New Roman"/>
                <a:cs typeface="Times New Roman"/>
              </a:rPr>
              <a:t>)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Symbol"/>
                <a:cs typeface="Symbol"/>
              </a:rPr>
              <a:t>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85" dirty="0">
                <a:latin typeface="Times New Roman"/>
                <a:cs typeface="Times New Roman"/>
              </a:rPr>
              <a:t>F</a:t>
            </a:r>
            <a:r>
              <a:rPr sz="2850" spc="-7" baseline="24853" dirty="0">
                <a:latin typeface="Times New Roman"/>
                <a:cs typeface="Times New Roman"/>
              </a:rPr>
              <a:t>I</a:t>
            </a:r>
            <a:r>
              <a:rPr sz="2850" spc="-337" baseline="24853" dirty="0">
                <a:latin typeface="Times New Roman"/>
                <a:cs typeface="Times New Roman"/>
              </a:rPr>
              <a:t> </a:t>
            </a:r>
            <a:r>
              <a:rPr sz="1900" spc="30" dirty="0">
                <a:latin typeface="Times New Roman"/>
                <a:cs typeface="Times New Roman"/>
              </a:rPr>
              <a:t>(</a:t>
            </a:r>
            <a:r>
              <a:rPr sz="1900" spc="-5" dirty="0">
                <a:latin typeface="Times New Roman"/>
                <a:cs typeface="Times New Roman"/>
              </a:rPr>
              <a:t>t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Symbol"/>
                <a:cs typeface="Symbol"/>
              </a:rPr>
              <a:t>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20" dirty="0">
                <a:latin typeface="Times New Roman"/>
                <a:cs typeface="Times New Roman"/>
              </a:rPr>
              <a:t>t</a:t>
            </a:r>
            <a:r>
              <a:rPr sz="1900" spc="100" dirty="0">
                <a:latin typeface="Times New Roman"/>
                <a:cs typeface="Times New Roman"/>
              </a:rPr>
              <a:t>'</a:t>
            </a:r>
            <a:r>
              <a:rPr sz="1900" spc="-5" dirty="0">
                <a:latin typeface="Times New Roman"/>
                <a:cs typeface="Times New Roman"/>
              </a:rPr>
              <a:t>,</a:t>
            </a:r>
            <a:r>
              <a:rPr sz="1900" spc="-30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θ</a:t>
            </a:r>
            <a:r>
              <a:rPr sz="1900" spc="20" dirty="0">
                <a:latin typeface="Times New Roman"/>
                <a:cs typeface="Times New Roman"/>
              </a:rPr>
              <a:t>)</a:t>
            </a:r>
            <a:r>
              <a:rPr sz="1900" spc="-85" dirty="0">
                <a:latin typeface="Times New Roman"/>
                <a:cs typeface="Times New Roman"/>
              </a:rPr>
              <a:t>[</a:t>
            </a:r>
            <a:r>
              <a:rPr sz="1900" spc="25" dirty="0">
                <a:latin typeface="Times New Roman"/>
                <a:cs typeface="Times New Roman"/>
              </a:rPr>
              <a:t>(</a:t>
            </a:r>
            <a:r>
              <a:rPr sz="1900" spc="-5" dirty="0">
                <a:latin typeface="Times New Roman"/>
                <a:cs typeface="Times New Roman"/>
              </a:rPr>
              <a:t>1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Symbol"/>
                <a:cs typeface="Symbol"/>
              </a:rPr>
              <a:t>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υ</a:t>
            </a:r>
            <a:r>
              <a:rPr sz="1900" spc="10" dirty="0">
                <a:latin typeface="Times New Roman"/>
                <a:cs typeface="Times New Roman"/>
              </a:rPr>
              <a:t>)</a:t>
            </a:r>
            <a:r>
              <a:rPr sz="1900" spc="145" dirty="0">
                <a:latin typeface="Times New Roman"/>
                <a:cs typeface="Times New Roman"/>
              </a:rPr>
              <a:t>σ</a:t>
            </a:r>
            <a:r>
              <a:rPr sz="2850" spc="-7" baseline="24853" dirty="0">
                <a:latin typeface="Times New Roman"/>
                <a:cs typeface="Times New Roman"/>
              </a:rPr>
              <a:t>I</a:t>
            </a:r>
            <a:r>
              <a:rPr sz="2850" spc="-345" baseline="24853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Times New Roman"/>
                <a:cs typeface="Times New Roman"/>
              </a:rPr>
              <a:t>(</a:t>
            </a:r>
            <a:r>
              <a:rPr sz="1900" spc="15" dirty="0">
                <a:latin typeface="Times New Roman"/>
                <a:cs typeface="Times New Roman"/>
              </a:rPr>
              <a:t>t</a:t>
            </a:r>
            <a:r>
              <a:rPr sz="1900" spc="80" dirty="0">
                <a:latin typeface="Times New Roman"/>
                <a:cs typeface="Times New Roman"/>
              </a:rPr>
              <a:t>'</a:t>
            </a:r>
            <a:r>
              <a:rPr sz="1900" spc="-5" dirty="0">
                <a:latin typeface="Times New Roman"/>
                <a:cs typeface="Times New Roman"/>
              </a:rPr>
              <a:t>)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Symbol"/>
                <a:cs typeface="Symbol"/>
              </a:rPr>
              <a:t>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-55" dirty="0">
                <a:latin typeface="Times New Roman"/>
                <a:cs typeface="Times New Roman"/>
              </a:rPr>
              <a:t>υ</a:t>
            </a:r>
            <a:r>
              <a:rPr sz="1900" spc="-170" dirty="0">
                <a:latin typeface="Times New Roman"/>
                <a:cs typeface="Times New Roman"/>
              </a:rPr>
              <a:t>T</a:t>
            </a:r>
            <a:r>
              <a:rPr sz="1900" spc="25" dirty="0">
                <a:latin typeface="Times New Roman"/>
                <a:cs typeface="Times New Roman"/>
              </a:rPr>
              <a:t>r</a:t>
            </a:r>
            <a:r>
              <a:rPr sz="1900" spc="-5" dirty="0">
                <a:latin typeface="Times New Roman"/>
                <a:cs typeface="Times New Roman"/>
              </a:rPr>
              <a:t>(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1900" spc="150" dirty="0">
                <a:latin typeface="Times New Roman"/>
                <a:cs typeface="Times New Roman"/>
              </a:rPr>
              <a:t>σ</a:t>
            </a:r>
            <a:r>
              <a:rPr sz="2850" spc="-7" baseline="24853" dirty="0">
                <a:latin typeface="Times New Roman"/>
                <a:cs typeface="Times New Roman"/>
              </a:rPr>
              <a:t>I</a:t>
            </a:r>
            <a:r>
              <a:rPr sz="2850" spc="-345" baseline="24853" dirty="0">
                <a:latin typeface="Times New Roman"/>
                <a:cs typeface="Times New Roman"/>
              </a:rPr>
              <a:t> </a:t>
            </a:r>
            <a:r>
              <a:rPr sz="1900" spc="25" dirty="0">
                <a:latin typeface="Times New Roman"/>
                <a:cs typeface="Times New Roman"/>
              </a:rPr>
              <a:t>(</a:t>
            </a:r>
            <a:r>
              <a:rPr sz="1900" spc="15" dirty="0">
                <a:latin typeface="Times New Roman"/>
                <a:cs typeface="Times New Roman"/>
              </a:rPr>
              <a:t>t</a:t>
            </a:r>
            <a:r>
              <a:rPr sz="1900" spc="80" dirty="0">
                <a:latin typeface="Times New Roman"/>
                <a:cs typeface="Times New Roman"/>
              </a:rPr>
              <a:t>'</a:t>
            </a:r>
            <a:r>
              <a:rPr sz="1900" spc="5" dirty="0">
                <a:latin typeface="Times New Roman"/>
                <a:cs typeface="Times New Roman"/>
              </a:rPr>
              <a:t>)</a:t>
            </a:r>
            <a:r>
              <a:rPr sz="1900" spc="-165" dirty="0">
                <a:latin typeface="Times New Roman"/>
                <a:cs typeface="Times New Roman"/>
              </a:rPr>
              <a:t>)</a:t>
            </a:r>
            <a:r>
              <a:rPr sz="1900" spc="-725" dirty="0">
                <a:latin typeface="Times New Roman"/>
                <a:cs typeface="Times New Roman"/>
              </a:rPr>
              <a:t>1</a:t>
            </a:r>
            <a:r>
              <a:rPr sz="1900" u="dbl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imes New Roman"/>
                <a:cs typeface="Times New Roman"/>
              </a:rPr>
              <a:t>],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4101371" y="5633756"/>
            <a:ext cx="4766677" cy="585470"/>
            <a:chOff x="4101371" y="5633756"/>
            <a:chExt cx="4766677" cy="585470"/>
          </a:xfrm>
        </p:grpSpPr>
        <p:sp>
          <p:nvSpPr>
            <p:cNvPr id="17" name="object 3"/>
            <p:cNvSpPr/>
            <p:nvPr/>
          </p:nvSpPr>
          <p:spPr>
            <a:xfrm>
              <a:off x="6164796" y="5999095"/>
              <a:ext cx="242570" cy="30480"/>
            </a:xfrm>
            <a:custGeom>
              <a:avLst/>
              <a:gdLst/>
              <a:ahLst/>
              <a:cxnLst/>
              <a:rect l="l" t="t" r="r" b="b"/>
              <a:pathLst>
                <a:path w="242570" h="30480">
                  <a:moveTo>
                    <a:pt x="0" y="30368"/>
                  </a:moveTo>
                  <a:lnTo>
                    <a:pt x="242496" y="30368"/>
                  </a:lnTo>
                </a:path>
                <a:path w="242570" h="30480">
                  <a:moveTo>
                    <a:pt x="0" y="0"/>
                  </a:moveTo>
                  <a:lnTo>
                    <a:pt x="242496" y="0"/>
                  </a:lnTo>
                </a:path>
              </a:pathLst>
            </a:custGeom>
            <a:ln w="10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4"/>
            <p:cNvSpPr/>
            <p:nvPr/>
          </p:nvSpPr>
          <p:spPr>
            <a:xfrm>
              <a:off x="7369530" y="6054208"/>
              <a:ext cx="534035" cy="31115"/>
            </a:xfrm>
            <a:custGeom>
              <a:avLst/>
              <a:gdLst/>
              <a:ahLst/>
              <a:cxnLst/>
              <a:rect l="l" t="t" r="r" b="b"/>
              <a:pathLst>
                <a:path w="534035" h="31114">
                  <a:moveTo>
                    <a:pt x="0" y="30854"/>
                  </a:moveTo>
                  <a:lnTo>
                    <a:pt x="533770" y="30854"/>
                  </a:lnTo>
                </a:path>
                <a:path w="534035" h="31114">
                  <a:moveTo>
                    <a:pt x="0" y="0"/>
                  </a:moveTo>
                  <a:lnTo>
                    <a:pt x="533770" y="0"/>
                  </a:lnTo>
                </a:path>
              </a:pathLst>
            </a:custGeom>
            <a:ln w="10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"/>
            <p:cNvSpPr txBox="1"/>
            <p:nvPr/>
          </p:nvSpPr>
          <p:spPr>
            <a:xfrm>
              <a:off x="8323218" y="5718014"/>
              <a:ext cx="544830" cy="31940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900" spc="25" dirty="0">
                  <a:latin typeface="Times New Roman"/>
                  <a:cs typeface="Times New Roman"/>
                </a:rPr>
                <a:t>(</a:t>
              </a:r>
              <a:r>
                <a:rPr sz="1900" spc="15" dirty="0">
                  <a:latin typeface="Times New Roman"/>
                  <a:cs typeface="Times New Roman"/>
                </a:rPr>
                <a:t>t</a:t>
              </a:r>
              <a:r>
                <a:rPr sz="1900" spc="80" dirty="0">
                  <a:latin typeface="Times New Roman"/>
                  <a:cs typeface="Times New Roman"/>
                </a:rPr>
                <a:t>'</a:t>
              </a:r>
              <a:r>
                <a:rPr sz="1900" spc="25" dirty="0">
                  <a:latin typeface="Times New Roman"/>
                  <a:cs typeface="Times New Roman"/>
                </a:rPr>
                <a:t>)</a:t>
              </a:r>
              <a:r>
                <a:rPr sz="1900" spc="-75" dirty="0">
                  <a:latin typeface="Times New Roman"/>
                  <a:cs typeface="Times New Roman"/>
                </a:rPr>
                <a:t>d</a:t>
              </a:r>
              <a:r>
                <a:rPr sz="1900" spc="15" dirty="0">
                  <a:latin typeface="Times New Roman"/>
                  <a:cs typeface="Times New Roman"/>
                </a:rPr>
                <a:t>t</a:t>
              </a:r>
              <a:r>
                <a:rPr sz="1900" spc="-5" dirty="0">
                  <a:latin typeface="Times New Roman"/>
                  <a:cs typeface="Times New Roman"/>
                </a:rPr>
                <a:t>'</a:t>
              </a:r>
              <a:endParaRPr sz="190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6"/>
            <p:cNvSpPr txBox="1"/>
            <p:nvPr/>
          </p:nvSpPr>
          <p:spPr>
            <a:xfrm>
              <a:off x="8230508" y="5824674"/>
              <a:ext cx="92710" cy="31940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900" spc="-5" dirty="0">
                  <a:latin typeface="Times New Roman"/>
                  <a:cs typeface="Times New Roman"/>
                </a:rPr>
                <a:t>t</a:t>
              </a:r>
              <a:endParaRPr sz="1900" dirty="0">
                <a:latin typeface="Times New Roman"/>
                <a:cs typeface="Times New Roman"/>
              </a:endParaRPr>
            </a:p>
          </p:txBody>
        </p:sp>
        <p:sp>
          <p:nvSpPr>
            <p:cNvPr id="21" name="object 7"/>
            <p:cNvSpPr txBox="1"/>
            <p:nvPr/>
          </p:nvSpPr>
          <p:spPr>
            <a:xfrm>
              <a:off x="4101371" y="5633756"/>
              <a:ext cx="372745" cy="58547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algn="ctr">
                <a:lnSpc>
                  <a:spcPts val="2185"/>
                </a:lnSpc>
                <a:spcBef>
                  <a:spcPts val="125"/>
                </a:spcBef>
              </a:pPr>
              <a:r>
                <a:rPr sz="1900" spc="-5" dirty="0">
                  <a:latin typeface="Symbol"/>
                  <a:cs typeface="Symbol"/>
                </a:rPr>
                <a:t></a:t>
              </a:r>
              <a:endParaRPr sz="1900" dirty="0">
                <a:latin typeface="Symbol"/>
                <a:cs typeface="Symbol"/>
              </a:endParaRPr>
            </a:p>
            <a:p>
              <a:pPr algn="ctr">
                <a:lnSpc>
                  <a:spcPts val="2185"/>
                </a:lnSpc>
              </a:pPr>
              <a:r>
                <a:rPr sz="1900" spc="-5" dirty="0">
                  <a:latin typeface="Symbol"/>
                  <a:cs typeface="Symbol"/>
                </a:rPr>
                <a:t></a:t>
              </a:r>
              <a:r>
                <a:rPr sz="1900" spc="-135" dirty="0">
                  <a:latin typeface="Times New Roman"/>
                  <a:cs typeface="Times New Roman"/>
                </a:rPr>
                <a:t> </a:t>
              </a:r>
              <a:r>
                <a:rPr sz="1900" spc="-5" dirty="0">
                  <a:latin typeface="Symbol"/>
                  <a:cs typeface="Symbol"/>
                </a:rPr>
                <a:t></a:t>
              </a:r>
              <a:endParaRPr sz="1900" dirty="0">
                <a:latin typeface="Symbol"/>
                <a:cs typeface="Symbol"/>
              </a:endParaRPr>
            </a:p>
          </p:txBody>
        </p:sp>
      </p:grpSp>
      <p:sp>
        <p:nvSpPr>
          <p:cNvPr id="22" name="object 3"/>
          <p:cNvSpPr/>
          <p:nvPr/>
        </p:nvSpPr>
        <p:spPr>
          <a:xfrm>
            <a:off x="8145994" y="5332886"/>
            <a:ext cx="151097" cy="45719"/>
          </a:xfrm>
          <a:custGeom>
            <a:avLst/>
            <a:gdLst/>
            <a:ahLst/>
            <a:cxnLst/>
            <a:rect l="l" t="t" r="r" b="b"/>
            <a:pathLst>
              <a:path w="242570" h="30480">
                <a:moveTo>
                  <a:pt x="0" y="30368"/>
                </a:moveTo>
                <a:lnTo>
                  <a:pt x="242496" y="30368"/>
                </a:lnTo>
              </a:path>
              <a:path w="242570" h="30480">
                <a:moveTo>
                  <a:pt x="0" y="0"/>
                </a:moveTo>
                <a:lnTo>
                  <a:pt x="242496" y="0"/>
                </a:lnTo>
              </a:path>
            </a:pathLst>
          </a:custGeom>
          <a:ln w="102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CaixaDeTexto 22"/>
          <p:cNvSpPr txBox="1"/>
          <p:nvPr/>
        </p:nvSpPr>
        <p:spPr>
          <a:xfrm>
            <a:off x="3309618" y="4552780"/>
            <a:ext cx="318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Convolução temporal: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07757" y="3463620"/>
            <a:ext cx="287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Huet-Sayegh (1963, 1965)</a:t>
            </a:r>
            <a:endParaRPr lang="pt-BR" dirty="0"/>
          </a:p>
        </p:txBody>
      </p:sp>
      <p:pic>
        <p:nvPicPr>
          <p:cNvPr id="25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4281" y="1603584"/>
            <a:ext cx="4057650" cy="22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 txBox="1"/>
          <p:nvPr/>
        </p:nvSpPr>
        <p:spPr>
          <a:xfrm>
            <a:off x="899522" y="1091582"/>
            <a:ext cx="9733643" cy="385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402590" indent="-127635" algn="just">
              <a:lnSpc>
                <a:spcPct val="150000"/>
              </a:lnSpc>
              <a:buChar char="-"/>
              <a:tabLst>
                <a:tab pos="304800" algn="l"/>
              </a:tabLst>
            </a:pPr>
            <a:r>
              <a:rPr lang="pt-BR" dirty="0" smtClean="0">
                <a:cs typeface="Arial"/>
              </a:rPr>
              <a:t> Convolução espacial:</a:t>
            </a:r>
            <a:endParaRPr dirty="0">
              <a:cs typeface="Arial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1474172" y="2916893"/>
            <a:ext cx="8280400" cy="356956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100" u="dbl" spc="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σ</a:t>
            </a:r>
            <a:r>
              <a:rPr sz="2100" spc="20" dirty="0" smtClean="0">
                <a:latin typeface="Times New Roman"/>
                <a:cs typeface="Times New Roman"/>
              </a:rPr>
              <a:t>(X,</a:t>
            </a:r>
            <a:r>
              <a:rPr sz="2100" spc="-229" dirty="0" smtClean="0">
                <a:latin typeface="Times New Roman"/>
                <a:cs typeface="Times New Roman"/>
              </a:rPr>
              <a:t> </a:t>
            </a:r>
            <a:r>
              <a:rPr sz="2100" spc="-25" dirty="0" smtClean="0">
                <a:latin typeface="Times New Roman"/>
                <a:cs typeface="Times New Roman"/>
              </a:rPr>
              <a:t>y,</a:t>
            </a:r>
            <a:r>
              <a:rPr sz="2100" spc="-265" dirty="0" smtClean="0">
                <a:latin typeface="Times New Roman"/>
                <a:cs typeface="Times New Roman"/>
              </a:rPr>
              <a:t> </a:t>
            </a:r>
            <a:r>
              <a:rPr sz="2100" spc="-30" dirty="0" smtClean="0">
                <a:latin typeface="Times New Roman"/>
                <a:cs typeface="Times New Roman"/>
              </a:rPr>
              <a:t>z,</a:t>
            </a:r>
            <a:r>
              <a:rPr sz="2100" spc="-275" dirty="0" smtClean="0">
                <a:latin typeface="Times New Roman"/>
                <a:cs typeface="Times New Roman"/>
              </a:rPr>
              <a:t> </a:t>
            </a:r>
            <a:r>
              <a:rPr sz="2100" spc="5" dirty="0" smtClean="0">
                <a:latin typeface="Times New Roman"/>
                <a:cs typeface="Times New Roman"/>
              </a:rPr>
              <a:t>θ(z))</a:t>
            </a:r>
            <a:r>
              <a:rPr sz="2100" spc="10" dirty="0" smtClean="0">
                <a:latin typeface="Times New Roman"/>
                <a:cs typeface="Times New Roman"/>
              </a:rPr>
              <a:t> </a:t>
            </a:r>
            <a:r>
              <a:rPr sz="2100" spc="10" dirty="0" smtClean="0">
                <a:latin typeface="Symbol"/>
                <a:cs typeface="Symbol"/>
              </a:rPr>
              <a:t></a:t>
            </a:r>
            <a:r>
              <a:rPr sz="2100" spc="-5" dirty="0" smtClean="0">
                <a:latin typeface="Times New Roman"/>
                <a:cs typeface="Times New Roman"/>
              </a:rPr>
              <a:t> </a:t>
            </a:r>
            <a:r>
              <a:rPr sz="2100" u="dbl" spc="95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σ</a:t>
            </a:r>
            <a:r>
              <a:rPr sz="3150" spc="142" baseline="23809" dirty="0" err="1" smtClean="0">
                <a:latin typeface="Times New Roman"/>
                <a:cs typeface="Times New Roman"/>
              </a:rPr>
              <a:t>I</a:t>
            </a:r>
            <a:r>
              <a:rPr sz="3150" spc="-352" baseline="23809" dirty="0" smtClean="0">
                <a:latin typeface="Times New Roman"/>
                <a:cs typeface="Times New Roman"/>
              </a:rPr>
              <a:t> </a:t>
            </a:r>
            <a:r>
              <a:rPr sz="2100" spc="10" dirty="0" smtClean="0">
                <a:latin typeface="Times New Roman"/>
                <a:cs typeface="Times New Roman"/>
              </a:rPr>
              <a:t>(X,</a:t>
            </a:r>
            <a:r>
              <a:rPr sz="2100" spc="-225" dirty="0" smtClean="0">
                <a:latin typeface="Times New Roman"/>
                <a:cs typeface="Times New Roman"/>
              </a:rPr>
              <a:t> </a:t>
            </a:r>
            <a:r>
              <a:rPr sz="2100" spc="-25" dirty="0" smtClean="0">
                <a:latin typeface="Times New Roman"/>
                <a:cs typeface="Times New Roman"/>
              </a:rPr>
              <a:t>y,</a:t>
            </a:r>
            <a:r>
              <a:rPr sz="2100" spc="-270" dirty="0" smtClean="0">
                <a:latin typeface="Times New Roman"/>
                <a:cs typeface="Times New Roman"/>
              </a:rPr>
              <a:t> </a:t>
            </a:r>
            <a:r>
              <a:rPr sz="2100" spc="-30" dirty="0" smtClean="0">
                <a:latin typeface="Times New Roman"/>
                <a:cs typeface="Times New Roman"/>
              </a:rPr>
              <a:t>z,</a:t>
            </a:r>
            <a:r>
              <a:rPr sz="2100" spc="-270" dirty="0" smtClean="0">
                <a:latin typeface="Times New Roman"/>
                <a:cs typeface="Times New Roman"/>
              </a:rPr>
              <a:t> </a:t>
            </a:r>
            <a:r>
              <a:rPr sz="2100" spc="5" dirty="0" smtClean="0">
                <a:latin typeface="Times New Roman"/>
                <a:cs typeface="Times New Roman"/>
              </a:rPr>
              <a:t>θ(z))</a:t>
            </a:r>
            <a:r>
              <a:rPr sz="2100" spc="-130" dirty="0" smtClean="0">
                <a:latin typeface="Times New Roman"/>
                <a:cs typeface="Times New Roman"/>
              </a:rPr>
              <a:t> </a:t>
            </a:r>
            <a:r>
              <a:rPr sz="2100" spc="10" dirty="0" smtClean="0">
                <a:latin typeface="Symbol"/>
                <a:cs typeface="Symbol"/>
              </a:rPr>
              <a:t></a:t>
            </a:r>
            <a:r>
              <a:rPr sz="2100" spc="-70" dirty="0" smtClean="0">
                <a:latin typeface="Times New Roman"/>
                <a:cs typeface="Times New Roman"/>
              </a:rPr>
              <a:t> </a:t>
            </a:r>
            <a:r>
              <a:rPr sz="2100" spc="70" dirty="0" smtClean="0">
                <a:latin typeface="Times New Roman"/>
                <a:cs typeface="Times New Roman"/>
              </a:rPr>
              <a:t>2μ</a:t>
            </a:r>
            <a:r>
              <a:rPr sz="3150" spc="104" baseline="-31746" dirty="0" smtClean="0">
                <a:latin typeface="Times New Roman"/>
                <a:cs typeface="Times New Roman"/>
              </a:rPr>
              <a:t>0</a:t>
            </a:r>
            <a:r>
              <a:rPr sz="3150" spc="-390" baseline="-31746" dirty="0" smtClean="0">
                <a:latin typeface="Times New Roman"/>
                <a:cs typeface="Times New Roman"/>
              </a:rPr>
              <a:t> </a:t>
            </a:r>
            <a:r>
              <a:rPr sz="2100" u="dbl" spc="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</a:t>
            </a:r>
            <a:r>
              <a:rPr sz="2100" spc="25" dirty="0" smtClean="0">
                <a:latin typeface="Times New Roman"/>
                <a:cs typeface="Times New Roman"/>
              </a:rPr>
              <a:t>(X,</a:t>
            </a:r>
            <a:r>
              <a:rPr sz="2100" spc="-225" dirty="0" smtClean="0">
                <a:latin typeface="Times New Roman"/>
                <a:cs typeface="Times New Roman"/>
              </a:rPr>
              <a:t> </a:t>
            </a:r>
            <a:r>
              <a:rPr sz="2100" spc="-25" dirty="0" smtClean="0">
                <a:latin typeface="Times New Roman"/>
                <a:cs typeface="Times New Roman"/>
              </a:rPr>
              <a:t>y,</a:t>
            </a:r>
            <a:r>
              <a:rPr sz="2100" spc="-265" dirty="0" smtClean="0">
                <a:latin typeface="Times New Roman"/>
                <a:cs typeface="Times New Roman"/>
              </a:rPr>
              <a:t> </a:t>
            </a:r>
            <a:r>
              <a:rPr sz="2100" spc="-30" dirty="0" smtClean="0">
                <a:latin typeface="Times New Roman"/>
                <a:cs typeface="Times New Roman"/>
              </a:rPr>
              <a:t>z,</a:t>
            </a:r>
            <a:r>
              <a:rPr sz="2100" spc="-270" dirty="0" smtClean="0">
                <a:latin typeface="Times New Roman"/>
                <a:cs typeface="Times New Roman"/>
              </a:rPr>
              <a:t> </a:t>
            </a:r>
            <a:r>
              <a:rPr sz="2100" spc="5" dirty="0" smtClean="0">
                <a:latin typeface="Times New Roman"/>
                <a:cs typeface="Times New Roman"/>
              </a:rPr>
              <a:t>θ(z))</a:t>
            </a:r>
            <a:r>
              <a:rPr sz="2100" spc="-130" dirty="0" smtClean="0">
                <a:latin typeface="Times New Roman"/>
                <a:cs typeface="Times New Roman"/>
              </a:rPr>
              <a:t> </a:t>
            </a:r>
            <a:r>
              <a:rPr sz="2100" spc="10" dirty="0" smtClean="0">
                <a:latin typeface="Symbol"/>
                <a:cs typeface="Symbol"/>
              </a:rPr>
              <a:t></a:t>
            </a:r>
            <a:r>
              <a:rPr sz="2100" spc="-75" dirty="0" smtClean="0">
                <a:latin typeface="Times New Roman"/>
                <a:cs typeface="Times New Roman"/>
              </a:rPr>
              <a:t> </a:t>
            </a:r>
            <a:r>
              <a:rPr sz="2100" spc="45" dirty="0" smtClean="0">
                <a:latin typeface="Times New Roman"/>
                <a:cs typeface="Times New Roman"/>
              </a:rPr>
              <a:t>λ</a:t>
            </a:r>
            <a:r>
              <a:rPr sz="3150" spc="67" baseline="-31746" dirty="0" smtClean="0">
                <a:latin typeface="Times New Roman"/>
                <a:cs typeface="Times New Roman"/>
              </a:rPr>
              <a:t>0</a:t>
            </a:r>
            <a:r>
              <a:rPr sz="2100" spc="45" dirty="0" smtClean="0">
                <a:latin typeface="Times New Roman"/>
                <a:cs typeface="Times New Roman"/>
              </a:rPr>
              <a:t>Tr(</a:t>
            </a:r>
            <a:r>
              <a:rPr sz="2100" u="dbl" spc="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</a:t>
            </a:r>
            <a:r>
              <a:rPr sz="2100" spc="45" dirty="0" smtClean="0">
                <a:latin typeface="Times New Roman"/>
                <a:cs typeface="Times New Roman"/>
              </a:rPr>
              <a:t>(X,</a:t>
            </a:r>
            <a:r>
              <a:rPr sz="2100" spc="-225" dirty="0" smtClean="0">
                <a:latin typeface="Times New Roman"/>
                <a:cs typeface="Times New Roman"/>
              </a:rPr>
              <a:t> </a:t>
            </a:r>
            <a:r>
              <a:rPr sz="2100" spc="-25" dirty="0" smtClean="0">
                <a:latin typeface="Times New Roman"/>
                <a:cs typeface="Times New Roman"/>
              </a:rPr>
              <a:t>y,</a:t>
            </a:r>
            <a:r>
              <a:rPr sz="2100" spc="-270" dirty="0" smtClean="0">
                <a:latin typeface="Times New Roman"/>
                <a:cs typeface="Times New Roman"/>
              </a:rPr>
              <a:t> </a:t>
            </a:r>
            <a:r>
              <a:rPr sz="2100" spc="-30" dirty="0" smtClean="0">
                <a:latin typeface="Times New Roman"/>
                <a:cs typeface="Times New Roman"/>
              </a:rPr>
              <a:t>z,</a:t>
            </a:r>
            <a:r>
              <a:rPr sz="2100" spc="-270" dirty="0" smtClean="0">
                <a:latin typeface="Times New Roman"/>
                <a:cs typeface="Times New Roman"/>
              </a:rPr>
              <a:t> </a:t>
            </a:r>
            <a:r>
              <a:rPr sz="2100" spc="-140" dirty="0" smtClean="0">
                <a:latin typeface="Times New Roman"/>
                <a:cs typeface="Times New Roman"/>
              </a:rPr>
              <a:t>θ(z)))1</a:t>
            </a:r>
            <a:r>
              <a:rPr sz="2700" b="1" u="sng" baseline="7716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700" b="1" u="sng" spc="-7" baseline="7716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lang="pt-BR" sz="2700" baseline="7716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4"/>
              </a:spcBef>
            </a:pPr>
            <a:endParaRPr lang="pt-BR" sz="2700" b="1" baseline="7716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4"/>
              </a:spcBef>
            </a:pPr>
            <a:endParaRPr lang="pt-BR" sz="2700" b="1" baseline="7716" dirty="0" smtClean="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114"/>
              </a:spcBef>
              <a:buFontTx/>
              <a:buChar char="-"/>
            </a:pPr>
            <a:r>
              <a:rPr sz="1800" dirty="0" smtClean="0">
                <a:cs typeface="Arial"/>
              </a:rPr>
              <a:t>Descrição</a:t>
            </a:r>
            <a:r>
              <a:rPr sz="1800" spc="-20" dirty="0" smtClean="0">
                <a:cs typeface="Arial"/>
              </a:rPr>
              <a:t> </a:t>
            </a:r>
            <a:r>
              <a:rPr sz="1800" dirty="0" smtClean="0">
                <a:cs typeface="Arial"/>
              </a:rPr>
              <a:t>de</a:t>
            </a:r>
            <a:r>
              <a:rPr sz="1800" spc="-10" dirty="0" smtClean="0">
                <a:cs typeface="Arial"/>
              </a:rPr>
              <a:t> </a:t>
            </a:r>
            <a:r>
              <a:rPr sz="1800" dirty="0" smtClean="0">
                <a:cs typeface="Arial"/>
              </a:rPr>
              <a:t>um</a:t>
            </a:r>
            <a:r>
              <a:rPr sz="1800" spc="-5" dirty="0" smtClean="0">
                <a:cs typeface="Arial"/>
              </a:rPr>
              <a:t> </a:t>
            </a:r>
            <a:r>
              <a:rPr sz="1800" dirty="0" smtClean="0">
                <a:cs typeface="Arial"/>
              </a:rPr>
              <a:t>comportamento</a:t>
            </a:r>
            <a:r>
              <a:rPr sz="1800" spc="-15" dirty="0" smtClean="0">
                <a:cs typeface="Arial"/>
              </a:rPr>
              <a:t> </a:t>
            </a:r>
            <a:r>
              <a:rPr sz="1800" spc="-5" dirty="0" smtClean="0">
                <a:cs typeface="Arial"/>
              </a:rPr>
              <a:t>linear </a:t>
            </a:r>
            <a:r>
              <a:rPr sz="1800" dirty="0" smtClean="0">
                <a:cs typeface="Arial"/>
              </a:rPr>
              <a:t>não</a:t>
            </a:r>
            <a:r>
              <a:rPr sz="1800" spc="-15" dirty="0" smtClean="0">
                <a:cs typeface="Arial"/>
              </a:rPr>
              <a:t> </a:t>
            </a:r>
            <a:r>
              <a:rPr sz="1800" spc="-5" dirty="0" smtClean="0">
                <a:cs typeface="Arial"/>
              </a:rPr>
              <a:t>local;</a:t>
            </a:r>
            <a:endParaRPr lang="pt-BR" spc="-5" dirty="0"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114"/>
              </a:spcBef>
              <a:buFontTx/>
              <a:buChar char="-"/>
            </a:pPr>
            <a:endParaRPr lang="pt-BR" spc="-5" dirty="0" smtClean="0"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114"/>
              </a:spcBef>
              <a:buFontTx/>
              <a:buChar char="-"/>
            </a:pPr>
            <a:r>
              <a:rPr lang="pt-BR" spc="-5" dirty="0" smtClean="0">
                <a:cs typeface="Arial"/>
              </a:rPr>
              <a:t>A</a:t>
            </a:r>
            <a:r>
              <a:rPr lang="pt-BR" spc="-65" dirty="0" smtClean="0">
                <a:cs typeface="Arial"/>
              </a:rPr>
              <a:t> </a:t>
            </a:r>
            <a:r>
              <a:rPr lang="pt-BR" spc="-5" dirty="0">
                <a:cs typeface="Arial"/>
              </a:rPr>
              <a:t>medida da</a:t>
            </a:r>
            <a:r>
              <a:rPr lang="pt-BR" spc="5" dirty="0">
                <a:cs typeface="Arial"/>
              </a:rPr>
              <a:t> </a:t>
            </a:r>
            <a:r>
              <a:rPr lang="pt-BR" spc="-5" dirty="0">
                <a:cs typeface="Arial"/>
              </a:rPr>
              <a:t>deformação</a:t>
            </a:r>
            <a:r>
              <a:rPr lang="pt-BR" spc="-10" dirty="0">
                <a:cs typeface="Arial"/>
              </a:rPr>
              <a:t> </a:t>
            </a:r>
            <a:r>
              <a:rPr lang="pt-BR" dirty="0">
                <a:cs typeface="Arial"/>
              </a:rPr>
              <a:t>no</a:t>
            </a:r>
            <a:r>
              <a:rPr lang="pt-BR" spc="5" dirty="0">
                <a:cs typeface="Arial"/>
              </a:rPr>
              <a:t> </a:t>
            </a:r>
            <a:r>
              <a:rPr lang="pt-BR" dirty="0">
                <a:cs typeface="Arial"/>
              </a:rPr>
              <a:t>ponto</a:t>
            </a:r>
            <a:r>
              <a:rPr lang="pt-BR" spc="5" dirty="0">
                <a:cs typeface="Arial"/>
              </a:rPr>
              <a:t> </a:t>
            </a:r>
            <a:r>
              <a:rPr lang="pt-BR" dirty="0">
                <a:cs typeface="Arial"/>
              </a:rPr>
              <a:t>(X,</a:t>
            </a:r>
            <a:r>
              <a:rPr lang="pt-BR" spc="5" dirty="0">
                <a:cs typeface="Arial"/>
              </a:rPr>
              <a:t> </a:t>
            </a:r>
            <a:r>
              <a:rPr lang="pt-BR" spc="-70" dirty="0">
                <a:cs typeface="Arial"/>
              </a:rPr>
              <a:t>y,</a:t>
            </a:r>
            <a:r>
              <a:rPr lang="pt-BR" spc="5" dirty="0">
                <a:cs typeface="Arial"/>
              </a:rPr>
              <a:t> </a:t>
            </a:r>
            <a:r>
              <a:rPr lang="pt-BR" dirty="0">
                <a:cs typeface="Arial"/>
              </a:rPr>
              <a:t>z) </a:t>
            </a:r>
            <a:r>
              <a:rPr lang="pt-BR" spc="-5" dirty="0">
                <a:cs typeface="Arial"/>
              </a:rPr>
              <a:t>depende</a:t>
            </a:r>
            <a:r>
              <a:rPr lang="pt-BR" spc="5" dirty="0">
                <a:cs typeface="Arial"/>
              </a:rPr>
              <a:t> </a:t>
            </a:r>
            <a:r>
              <a:rPr lang="pt-BR" dirty="0">
                <a:cs typeface="Arial"/>
              </a:rPr>
              <a:t>não</a:t>
            </a:r>
            <a:r>
              <a:rPr lang="pt-BR" spc="5" dirty="0">
                <a:cs typeface="Arial"/>
              </a:rPr>
              <a:t> </a:t>
            </a:r>
            <a:r>
              <a:rPr lang="pt-BR" spc="-5" dirty="0">
                <a:cs typeface="Arial"/>
              </a:rPr>
              <a:t>somente</a:t>
            </a:r>
            <a:r>
              <a:rPr lang="pt-BR" spc="5" dirty="0">
                <a:cs typeface="Arial"/>
              </a:rPr>
              <a:t> </a:t>
            </a:r>
            <a:r>
              <a:rPr lang="pt-BR" spc="-5" dirty="0">
                <a:cs typeface="Arial"/>
              </a:rPr>
              <a:t>da </a:t>
            </a:r>
            <a:r>
              <a:rPr lang="pt-BR" dirty="0">
                <a:cs typeface="Arial"/>
              </a:rPr>
              <a:t> </a:t>
            </a:r>
            <a:r>
              <a:rPr lang="pt-BR" spc="-5" dirty="0">
                <a:cs typeface="Arial"/>
              </a:rPr>
              <a:t>tensão</a:t>
            </a:r>
            <a:r>
              <a:rPr lang="pt-BR" spc="10" dirty="0">
                <a:cs typeface="Arial"/>
              </a:rPr>
              <a:t> </a:t>
            </a:r>
            <a:r>
              <a:rPr lang="pt-BR" spc="-5" dirty="0">
                <a:cs typeface="Arial"/>
              </a:rPr>
              <a:t>aplicada</a:t>
            </a:r>
            <a:r>
              <a:rPr lang="pt-BR" spc="10" dirty="0">
                <a:cs typeface="Arial"/>
              </a:rPr>
              <a:t> </a:t>
            </a:r>
            <a:r>
              <a:rPr lang="pt-BR" spc="-5" dirty="0">
                <a:cs typeface="Arial"/>
              </a:rPr>
              <a:t>neste</a:t>
            </a:r>
            <a:r>
              <a:rPr lang="pt-BR" spc="15" dirty="0">
                <a:cs typeface="Arial"/>
              </a:rPr>
              <a:t> </a:t>
            </a:r>
            <a:r>
              <a:rPr lang="pt-BR" spc="-5" dirty="0">
                <a:cs typeface="Arial"/>
              </a:rPr>
              <a:t>ponto,</a:t>
            </a:r>
            <a:r>
              <a:rPr lang="pt-BR" spc="10" dirty="0">
                <a:cs typeface="Arial"/>
              </a:rPr>
              <a:t> </a:t>
            </a:r>
            <a:r>
              <a:rPr lang="pt-BR" spc="-5" dirty="0">
                <a:cs typeface="Arial"/>
              </a:rPr>
              <a:t>mas</a:t>
            </a:r>
            <a:r>
              <a:rPr lang="pt-BR" spc="15" dirty="0">
                <a:cs typeface="Arial"/>
              </a:rPr>
              <a:t> </a:t>
            </a:r>
            <a:r>
              <a:rPr lang="pt-BR" spc="-5" dirty="0">
                <a:cs typeface="Arial"/>
              </a:rPr>
              <a:t>igualmente</a:t>
            </a:r>
            <a:r>
              <a:rPr lang="pt-BR" spc="10" dirty="0">
                <a:cs typeface="Arial"/>
              </a:rPr>
              <a:t> </a:t>
            </a:r>
            <a:r>
              <a:rPr lang="pt-BR" spc="-5" dirty="0">
                <a:cs typeface="Arial"/>
              </a:rPr>
              <a:t>das</a:t>
            </a:r>
            <a:r>
              <a:rPr lang="pt-BR" spc="15" dirty="0">
                <a:cs typeface="Arial"/>
              </a:rPr>
              <a:t> </a:t>
            </a:r>
            <a:r>
              <a:rPr lang="pt-BR" spc="-5" dirty="0">
                <a:cs typeface="Arial"/>
              </a:rPr>
              <a:t>tensões</a:t>
            </a:r>
            <a:r>
              <a:rPr lang="pt-BR" dirty="0">
                <a:cs typeface="Arial"/>
              </a:rPr>
              <a:t> </a:t>
            </a:r>
            <a:r>
              <a:rPr lang="pt-BR" spc="-5" dirty="0">
                <a:cs typeface="Arial"/>
              </a:rPr>
              <a:t>em</a:t>
            </a:r>
            <a:r>
              <a:rPr lang="pt-BR" spc="10" dirty="0">
                <a:cs typeface="Arial"/>
              </a:rPr>
              <a:t> </a:t>
            </a:r>
            <a:r>
              <a:rPr lang="pt-BR" dirty="0">
                <a:cs typeface="Arial"/>
              </a:rPr>
              <a:t>todos</a:t>
            </a:r>
            <a:r>
              <a:rPr lang="pt-BR" spc="15" dirty="0">
                <a:cs typeface="Arial"/>
              </a:rPr>
              <a:t> </a:t>
            </a:r>
            <a:r>
              <a:rPr lang="pt-BR" spc="-5" dirty="0">
                <a:cs typeface="Arial"/>
              </a:rPr>
              <a:t>os </a:t>
            </a:r>
            <a:r>
              <a:rPr lang="pt-BR" spc="-484" dirty="0">
                <a:cs typeface="Arial"/>
              </a:rPr>
              <a:t> </a:t>
            </a:r>
            <a:r>
              <a:rPr lang="pt-BR" spc="-5" dirty="0">
                <a:cs typeface="Arial"/>
              </a:rPr>
              <a:t>pontos</a:t>
            </a:r>
            <a:r>
              <a:rPr lang="pt-BR" spc="-10" dirty="0">
                <a:cs typeface="Arial"/>
              </a:rPr>
              <a:t> </a:t>
            </a:r>
            <a:r>
              <a:rPr lang="pt-BR" dirty="0">
                <a:cs typeface="Arial"/>
              </a:rPr>
              <a:t>(X’,</a:t>
            </a:r>
            <a:r>
              <a:rPr lang="pt-BR" spc="-10" dirty="0">
                <a:cs typeface="Arial"/>
              </a:rPr>
              <a:t> </a:t>
            </a:r>
            <a:r>
              <a:rPr lang="pt-BR" spc="-65" dirty="0">
                <a:cs typeface="Arial"/>
              </a:rPr>
              <a:t>y,</a:t>
            </a:r>
            <a:r>
              <a:rPr lang="pt-BR" dirty="0">
                <a:cs typeface="Arial"/>
              </a:rPr>
              <a:t> z)</a:t>
            </a:r>
            <a:r>
              <a:rPr lang="pt-BR" spc="-10" dirty="0">
                <a:cs typeface="Arial"/>
              </a:rPr>
              <a:t> </a:t>
            </a:r>
            <a:r>
              <a:rPr lang="pt-BR" dirty="0">
                <a:cs typeface="Arial"/>
              </a:rPr>
              <a:t>do </a:t>
            </a:r>
            <a:r>
              <a:rPr lang="pt-BR" spc="-5" dirty="0">
                <a:cs typeface="Arial"/>
              </a:rPr>
              <a:t>semi-eixo </a:t>
            </a:r>
            <a:r>
              <a:rPr lang="pt-BR" dirty="0" smtClean="0">
                <a:cs typeface="Arial"/>
              </a:rPr>
              <a:t>-</a:t>
            </a:r>
            <a:r>
              <a:rPr lang="pt-BR" dirty="0" smtClean="0">
                <a:cs typeface="Symbol"/>
                <a:sym typeface="Symbol" panose="05050102010706020507" pitchFamily="18" charset="2"/>
              </a:rPr>
              <a:t></a:t>
            </a:r>
            <a:r>
              <a:rPr lang="pt-BR" spc="45" dirty="0" smtClean="0">
                <a:cs typeface="Times New Roman"/>
              </a:rPr>
              <a:t> </a:t>
            </a:r>
            <a:r>
              <a:rPr lang="pt-BR" dirty="0">
                <a:cs typeface="Arial"/>
              </a:rPr>
              <a:t>&lt; X’</a:t>
            </a:r>
            <a:r>
              <a:rPr lang="pt-BR" spc="-110" dirty="0">
                <a:cs typeface="Arial"/>
              </a:rPr>
              <a:t> </a:t>
            </a:r>
            <a:r>
              <a:rPr lang="pt-BR" dirty="0">
                <a:cs typeface="Arial"/>
              </a:rPr>
              <a:t>&lt; </a:t>
            </a:r>
            <a:r>
              <a:rPr lang="pt-BR" dirty="0" smtClean="0">
                <a:cs typeface="Arial"/>
              </a:rPr>
              <a:t>X;</a:t>
            </a:r>
          </a:p>
          <a:p>
            <a:pPr marL="323850" indent="-285750">
              <a:lnSpc>
                <a:spcPct val="100000"/>
              </a:lnSpc>
              <a:spcBef>
                <a:spcPts val="114"/>
              </a:spcBef>
              <a:buFontTx/>
              <a:buChar char="-"/>
            </a:pPr>
            <a:endParaRPr lang="pt-BR" dirty="0"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114"/>
              </a:spcBef>
              <a:buFontTx/>
              <a:buChar char="-"/>
            </a:pPr>
            <a:r>
              <a:rPr lang="pt-BR" dirty="0" smtClean="0">
                <a:cs typeface="Arial"/>
              </a:rPr>
              <a:t>É</a:t>
            </a:r>
            <a:r>
              <a:rPr lang="pt-BR" spc="15" dirty="0" smtClean="0">
                <a:cs typeface="Arial"/>
              </a:rPr>
              <a:t> </a:t>
            </a:r>
            <a:r>
              <a:rPr lang="pt-BR" spc="-5" dirty="0">
                <a:cs typeface="Arial"/>
              </a:rPr>
              <a:t>possível</a:t>
            </a:r>
            <a:r>
              <a:rPr lang="pt-BR" spc="15" dirty="0">
                <a:cs typeface="Arial"/>
              </a:rPr>
              <a:t> </a:t>
            </a:r>
            <a:r>
              <a:rPr lang="pt-BR" spc="-5" dirty="0">
                <a:cs typeface="Arial"/>
              </a:rPr>
              <a:t>verificar</a:t>
            </a:r>
            <a:r>
              <a:rPr lang="pt-BR" spc="5" dirty="0">
                <a:cs typeface="Arial"/>
              </a:rPr>
              <a:t> </a:t>
            </a:r>
            <a:r>
              <a:rPr lang="pt-BR" spc="-5" dirty="0">
                <a:cs typeface="Arial"/>
              </a:rPr>
              <a:t>a</a:t>
            </a:r>
            <a:r>
              <a:rPr lang="pt-BR" spc="15" dirty="0">
                <a:cs typeface="Arial"/>
              </a:rPr>
              <a:t> </a:t>
            </a:r>
            <a:r>
              <a:rPr lang="pt-BR" spc="-5" dirty="0">
                <a:cs typeface="Arial"/>
              </a:rPr>
              <a:t>trajetória</a:t>
            </a:r>
            <a:r>
              <a:rPr lang="pt-BR" spc="15" dirty="0">
                <a:cs typeface="Arial"/>
              </a:rPr>
              <a:t> </a:t>
            </a:r>
            <a:r>
              <a:rPr lang="pt-BR" dirty="0">
                <a:cs typeface="Arial"/>
              </a:rPr>
              <a:t>do</a:t>
            </a:r>
            <a:r>
              <a:rPr lang="pt-BR" spc="15" dirty="0">
                <a:cs typeface="Arial"/>
              </a:rPr>
              <a:t> </a:t>
            </a:r>
            <a:r>
              <a:rPr lang="pt-BR" spc="-5" dirty="0">
                <a:cs typeface="Arial"/>
              </a:rPr>
              <a:t>carregamento</a:t>
            </a:r>
            <a:r>
              <a:rPr lang="pt-BR" dirty="0">
                <a:cs typeface="Arial"/>
              </a:rPr>
              <a:t> </a:t>
            </a:r>
            <a:r>
              <a:rPr lang="pt-BR" spc="-5" dirty="0">
                <a:cs typeface="Arial"/>
              </a:rPr>
              <a:t>cíclico,</a:t>
            </a:r>
            <a:r>
              <a:rPr lang="pt-BR" spc="5" dirty="0">
                <a:cs typeface="Arial"/>
              </a:rPr>
              <a:t> </a:t>
            </a:r>
            <a:r>
              <a:rPr lang="pt-BR" dirty="0">
                <a:cs typeface="Arial"/>
              </a:rPr>
              <a:t>ou</a:t>
            </a:r>
            <a:r>
              <a:rPr lang="pt-BR" spc="15" dirty="0">
                <a:cs typeface="Arial"/>
              </a:rPr>
              <a:t> </a:t>
            </a:r>
            <a:r>
              <a:rPr lang="pt-BR" spc="-5" dirty="0">
                <a:cs typeface="Arial"/>
              </a:rPr>
              <a:t>seja,</a:t>
            </a:r>
            <a:r>
              <a:rPr lang="pt-BR" spc="15" dirty="0">
                <a:cs typeface="Arial"/>
              </a:rPr>
              <a:t> </a:t>
            </a:r>
            <a:r>
              <a:rPr lang="pt-BR" dirty="0">
                <a:cs typeface="Arial"/>
              </a:rPr>
              <a:t>do </a:t>
            </a:r>
            <a:r>
              <a:rPr lang="pt-BR" spc="-484" dirty="0">
                <a:cs typeface="Arial"/>
              </a:rPr>
              <a:t> </a:t>
            </a:r>
            <a:r>
              <a:rPr lang="pt-BR" dirty="0">
                <a:cs typeface="Arial"/>
              </a:rPr>
              <a:t>ponto</a:t>
            </a:r>
            <a:r>
              <a:rPr lang="pt-BR" spc="-5" dirty="0">
                <a:cs typeface="Arial"/>
              </a:rPr>
              <a:t> </a:t>
            </a:r>
            <a:r>
              <a:rPr lang="pt-BR" dirty="0">
                <a:cs typeface="Arial"/>
              </a:rPr>
              <a:t>X.</a:t>
            </a:r>
          </a:p>
          <a:p>
            <a:pPr marL="92710">
              <a:lnSpc>
                <a:spcPct val="100000"/>
              </a:lnSpc>
              <a:spcBef>
                <a:spcPts val="2895"/>
              </a:spcBef>
            </a:pPr>
            <a:endParaRPr sz="1800" dirty="0">
              <a:cs typeface="Arial"/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1474172" y="1767697"/>
            <a:ext cx="8239125" cy="1482768"/>
            <a:chOff x="1474172" y="1767697"/>
            <a:chExt cx="8239125" cy="1482768"/>
          </a:xfrm>
        </p:grpSpPr>
        <p:sp>
          <p:nvSpPr>
            <p:cNvPr id="3" name="object 11"/>
            <p:cNvSpPr txBox="1"/>
            <p:nvPr/>
          </p:nvSpPr>
          <p:spPr>
            <a:xfrm>
              <a:off x="1474172" y="1767697"/>
              <a:ext cx="8239125" cy="57658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840864">
                <a:lnSpc>
                  <a:spcPts val="2155"/>
                </a:lnSpc>
                <a:spcBef>
                  <a:spcPts val="120"/>
                </a:spcBef>
              </a:pPr>
              <a:r>
                <a:rPr lang="pt-BR" sz="2050" spc="60" dirty="0">
                  <a:latin typeface="Times New Roman"/>
                  <a:cs typeface="Times New Roman"/>
                </a:rPr>
                <a:t>X</a:t>
              </a:r>
              <a:endParaRPr lang="pt-BR" sz="2050" dirty="0">
                <a:latin typeface="Times New Roman"/>
                <a:cs typeface="Times New Roman"/>
              </a:endParaRPr>
            </a:p>
            <a:p>
              <a:pPr marL="50800">
                <a:lnSpc>
                  <a:spcPts val="2155"/>
                </a:lnSpc>
                <a:tabLst>
                  <a:tab pos="2141855" algn="l"/>
                  <a:tab pos="6449695" algn="l"/>
                </a:tabLst>
              </a:pPr>
              <a:r>
                <a:rPr sz="2050" spc="80" dirty="0" smtClean="0">
                  <a:latin typeface="Times New Roman"/>
                  <a:cs typeface="Times New Roman"/>
                </a:rPr>
                <a:t>ε</a:t>
              </a:r>
              <a:r>
                <a:rPr sz="2050" spc="40" dirty="0" smtClean="0">
                  <a:latin typeface="Times New Roman"/>
                  <a:cs typeface="Times New Roman"/>
                </a:rPr>
                <a:t>(</a:t>
              </a:r>
              <a:r>
                <a:rPr sz="2050" spc="-15" dirty="0" smtClean="0">
                  <a:latin typeface="Times New Roman"/>
                  <a:cs typeface="Times New Roman"/>
                </a:rPr>
                <a:t>X</a:t>
              </a:r>
              <a:r>
                <a:rPr sz="2050" spc="20" dirty="0">
                  <a:latin typeface="Times New Roman"/>
                  <a:cs typeface="Times New Roman"/>
                </a:rPr>
                <a:t>,</a:t>
              </a:r>
              <a:r>
                <a:rPr sz="2050" spc="-229" dirty="0">
                  <a:latin typeface="Times New Roman"/>
                  <a:cs typeface="Times New Roman"/>
                </a:rPr>
                <a:t> </a:t>
              </a:r>
              <a:r>
                <a:rPr sz="2050" spc="-50" dirty="0">
                  <a:latin typeface="Times New Roman"/>
                  <a:cs typeface="Times New Roman"/>
                </a:rPr>
                <a:t>y</a:t>
              </a:r>
              <a:r>
                <a:rPr sz="2050" spc="20" dirty="0">
                  <a:latin typeface="Times New Roman"/>
                  <a:cs typeface="Times New Roman"/>
                </a:rPr>
                <a:t>,</a:t>
              </a:r>
              <a:r>
                <a:rPr sz="2050" spc="-275" dirty="0">
                  <a:latin typeface="Times New Roman"/>
                  <a:cs typeface="Times New Roman"/>
                </a:rPr>
                <a:t> </a:t>
              </a:r>
              <a:r>
                <a:rPr sz="2050" spc="-60" dirty="0">
                  <a:latin typeface="Times New Roman"/>
                  <a:cs typeface="Times New Roman"/>
                </a:rPr>
                <a:t>z</a:t>
              </a:r>
              <a:r>
                <a:rPr sz="2050" spc="20" dirty="0">
                  <a:latin typeface="Times New Roman"/>
                  <a:cs typeface="Times New Roman"/>
                </a:rPr>
                <a:t>,</a:t>
              </a:r>
              <a:r>
                <a:rPr sz="2050" spc="-280" dirty="0">
                  <a:latin typeface="Times New Roman"/>
                  <a:cs typeface="Times New Roman"/>
                </a:rPr>
                <a:t> </a:t>
              </a:r>
              <a:r>
                <a:rPr sz="2050" spc="-5" dirty="0">
                  <a:latin typeface="Times New Roman"/>
                  <a:cs typeface="Times New Roman"/>
                </a:rPr>
                <a:t>θ</a:t>
              </a:r>
              <a:r>
                <a:rPr sz="2050" spc="40" dirty="0">
                  <a:latin typeface="Times New Roman"/>
                  <a:cs typeface="Times New Roman"/>
                </a:rPr>
                <a:t>(</a:t>
              </a:r>
              <a:r>
                <a:rPr sz="2050" spc="-60" dirty="0">
                  <a:latin typeface="Times New Roman"/>
                  <a:cs typeface="Times New Roman"/>
                </a:rPr>
                <a:t>z</a:t>
              </a:r>
              <a:r>
                <a:rPr sz="2050" spc="45" dirty="0">
                  <a:latin typeface="Times New Roman"/>
                  <a:cs typeface="Times New Roman"/>
                </a:rPr>
                <a:t>)</a:t>
              </a:r>
              <a:r>
                <a:rPr sz="2050" spc="25" dirty="0">
                  <a:latin typeface="Times New Roman"/>
                  <a:cs typeface="Times New Roman"/>
                </a:rPr>
                <a:t>)</a:t>
              </a:r>
              <a:r>
                <a:rPr sz="2050" spc="-10" dirty="0">
                  <a:latin typeface="Times New Roman"/>
                  <a:cs typeface="Times New Roman"/>
                </a:rPr>
                <a:t> </a:t>
              </a:r>
              <a:r>
                <a:rPr sz="2050" spc="45" dirty="0">
                  <a:latin typeface="Symbol"/>
                  <a:cs typeface="Symbol"/>
                </a:rPr>
                <a:t></a:t>
              </a:r>
              <a:r>
                <a:rPr sz="2050" dirty="0">
                  <a:latin typeface="Times New Roman"/>
                  <a:cs typeface="Times New Roman"/>
                </a:rPr>
                <a:t>	</a:t>
              </a:r>
              <a:r>
                <a:rPr sz="2050" spc="120" dirty="0">
                  <a:latin typeface="Times New Roman"/>
                  <a:cs typeface="Times New Roman"/>
                </a:rPr>
                <a:t>F</a:t>
              </a:r>
              <a:r>
                <a:rPr sz="3075" spc="382" baseline="25745" dirty="0">
                  <a:latin typeface="Times New Roman"/>
                  <a:cs typeface="Times New Roman"/>
                </a:rPr>
                <a:t>I</a:t>
              </a:r>
              <a:r>
                <a:rPr sz="3075" spc="44" baseline="31165" dirty="0">
                  <a:latin typeface="Symbol"/>
                  <a:cs typeface="Symbol"/>
                </a:rPr>
                <a:t></a:t>
              </a:r>
              <a:r>
                <a:rPr sz="3075" spc="-187" baseline="31165" dirty="0">
                  <a:latin typeface="Times New Roman"/>
                  <a:cs typeface="Times New Roman"/>
                </a:rPr>
                <a:t> </a:t>
              </a:r>
              <a:r>
                <a:rPr sz="3075" spc="89" baseline="35230" dirty="0">
                  <a:latin typeface="Times New Roman"/>
                  <a:cs typeface="Times New Roman"/>
                </a:rPr>
                <a:t>X</a:t>
              </a:r>
              <a:r>
                <a:rPr sz="3075" spc="-217" baseline="35230" dirty="0">
                  <a:latin typeface="Times New Roman"/>
                  <a:cs typeface="Times New Roman"/>
                </a:rPr>
                <a:t> </a:t>
              </a:r>
              <a:r>
                <a:rPr sz="3075" spc="37" baseline="35230" dirty="0">
                  <a:latin typeface="Times New Roman"/>
                  <a:cs typeface="Times New Roman"/>
                </a:rPr>
                <a:t>-</a:t>
              </a:r>
              <a:r>
                <a:rPr sz="3075" spc="-232" baseline="35230" dirty="0">
                  <a:latin typeface="Times New Roman"/>
                  <a:cs typeface="Times New Roman"/>
                </a:rPr>
                <a:t> </a:t>
              </a:r>
              <a:r>
                <a:rPr sz="3075" spc="-22" baseline="35230" dirty="0">
                  <a:latin typeface="Times New Roman"/>
                  <a:cs typeface="Times New Roman"/>
                </a:rPr>
                <a:t>X</a:t>
              </a:r>
              <a:r>
                <a:rPr sz="3075" spc="22" baseline="35230" dirty="0">
                  <a:latin typeface="Times New Roman"/>
                  <a:cs typeface="Times New Roman"/>
                </a:rPr>
                <a:t>'</a:t>
              </a:r>
              <a:r>
                <a:rPr sz="3075" spc="-270" baseline="35230" dirty="0">
                  <a:latin typeface="Times New Roman"/>
                  <a:cs typeface="Times New Roman"/>
                </a:rPr>
                <a:t> </a:t>
              </a:r>
              <a:r>
                <a:rPr sz="2050" spc="200" dirty="0">
                  <a:latin typeface="Times New Roman"/>
                  <a:cs typeface="Times New Roman"/>
                </a:rPr>
                <a:t>,</a:t>
              </a:r>
              <a:r>
                <a:rPr sz="2050" spc="-5" dirty="0">
                  <a:latin typeface="Times New Roman"/>
                  <a:cs typeface="Times New Roman"/>
                </a:rPr>
                <a:t>θ</a:t>
              </a:r>
              <a:r>
                <a:rPr sz="2050" spc="40" dirty="0">
                  <a:latin typeface="Times New Roman"/>
                  <a:cs typeface="Times New Roman"/>
                </a:rPr>
                <a:t>(</a:t>
              </a:r>
              <a:r>
                <a:rPr sz="2050" spc="-60" dirty="0">
                  <a:latin typeface="Times New Roman"/>
                  <a:cs typeface="Times New Roman"/>
                </a:rPr>
                <a:t>z</a:t>
              </a:r>
              <a:r>
                <a:rPr sz="2050" spc="25" dirty="0">
                  <a:latin typeface="Times New Roman"/>
                  <a:cs typeface="Times New Roman"/>
                </a:rPr>
                <a:t>)</a:t>
              </a:r>
              <a:r>
                <a:rPr sz="2050" spc="-320" dirty="0">
                  <a:latin typeface="Times New Roman"/>
                  <a:cs typeface="Times New Roman"/>
                </a:rPr>
                <a:t> </a:t>
              </a:r>
              <a:r>
                <a:rPr sz="3075" spc="-165" baseline="31165" dirty="0">
                  <a:latin typeface="Symbol"/>
                  <a:cs typeface="Symbol"/>
                </a:rPr>
                <a:t></a:t>
              </a:r>
              <a:r>
                <a:rPr sz="2050" spc="-80" dirty="0">
                  <a:latin typeface="Times New Roman"/>
                  <a:cs typeface="Times New Roman"/>
                </a:rPr>
                <a:t>[</a:t>
              </a:r>
              <a:r>
                <a:rPr sz="2050" spc="40" dirty="0">
                  <a:latin typeface="Times New Roman"/>
                  <a:cs typeface="Times New Roman"/>
                </a:rPr>
                <a:t>(1</a:t>
              </a:r>
              <a:r>
                <a:rPr sz="2050" spc="-295" dirty="0">
                  <a:latin typeface="Times New Roman"/>
                  <a:cs typeface="Times New Roman"/>
                </a:rPr>
                <a:t> </a:t>
              </a:r>
              <a:r>
                <a:rPr sz="2050" spc="45" dirty="0">
                  <a:latin typeface="Symbol"/>
                  <a:cs typeface="Symbol"/>
                </a:rPr>
                <a:t></a:t>
              </a:r>
              <a:r>
                <a:rPr sz="2050" spc="-65" dirty="0">
                  <a:latin typeface="Times New Roman"/>
                  <a:cs typeface="Times New Roman"/>
                </a:rPr>
                <a:t> </a:t>
              </a:r>
              <a:r>
                <a:rPr sz="2050" spc="15" dirty="0">
                  <a:latin typeface="Times New Roman"/>
                  <a:cs typeface="Times New Roman"/>
                </a:rPr>
                <a:t>υ</a:t>
              </a:r>
              <a:r>
                <a:rPr sz="2050" spc="25" dirty="0">
                  <a:latin typeface="Times New Roman"/>
                  <a:cs typeface="Times New Roman"/>
                </a:rPr>
                <a:t>)</a:t>
              </a:r>
              <a:r>
                <a:rPr sz="2050" spc="190" dirty="0">
                  <a:latin typeface="Times New Roman"/>
                  <a:cs typeface="Times New Roman"/>
                </a:rPr>
                <a:t>σ</a:t>
              </a:r>
              <a:r>
                <a:rPr sz="3075" spc="37" baseline="23035" dirty="0">
                  <a:latin typeface="Times New Roman"/>
                  <a:cs typeface="Times New Roman"/>
                </a:rPr>
                <a:t>I</a:t>
              </a:r>
              <a:r>
                <a:rPr sz="3075" spc="209" baseline="23035" dirty="0">
                  <a:latin typeface="Times New Roman"/>
                  <a:cs typeface="Times New Roman"/>
                </a:rPr>
                <a:t> </a:t>
              </a:r>
              <a:r>
                <a:rPr sz="2050" spc="45" dirty="0">
                  <a:latin typeface="Symbol"/>
                  <a:cs typeface="Symbol"/>
                </a:rPr>
                <a:t></a:t>
              </a:r>
              <a:r>
                <a:rPr sz="2050" spc="-95" dirty="0">
                  <a:latin typeface="Times New Roman"/>
                  <a:cs typeface="Times New Roman"/>
                </a:rPr>
                <a:t> </a:t>
              </a:r>
              <a:r>
                <a:rPr sz="2050" spc="-40" dirty="0">
                  <a:latin typeface="Times New Roman"/>
                  <a:cs typeface="Times New Roman"/>
                </a:rPr>
                <a:t>υ</a:t>
              </a:r>
              <a:r>
                <a:rPr sz="2050" spc="-160" dirty="0">
                  <a:latin typeface="Times New Roman"/>
                  <a:cs typeface="Times New Roman"/>
                </a:rPr>
                <a:t>T</a:t>
              </a:r>
              <a:r>
                <a:rPr sz="2050" spc="40" dirty="0">
                  <a:latin typeface="Times New Roman"/>
                  <a:cs typeface="Times New Roman"/>
                </a:rPr>
                <a:t>r</a:t>
              </a:r>
              <a:r>
                <a:rPr sz="2050" spc="25" dirty="0">
                  <a:latin typeface="Times New Roman"/>
                  <a:cs typeface="Times New Roman"/>
                </a:rPr>
                <a:t>(</a:t>
              </a:r>
              <a:r>
                <a:rPr sz="2050" spc="-305" dirty="0">
                  <a:latin typeface="Times New Roman"/>
                  <a:cs typeface="Times New Roman"/>
                </a:rPr>
                <a:t> </a:t>
              </a:r>
              <a:r>
                <a:rPr sz="2050" spc="190" dirty="0">
                  <a:latin typeface="Times New Roman"/>
                  <a:cs typeface="Times New Roman"/>
                </a:rPr>
                <a:t>σ</a:t>
              </a:r>
              <a:r>
                <a:rPr sz="3075" spc="37" baseline="23035" dirty="0">
                  <a:latin typeface="Times New Roman"/>
                  <a:cs typeface="Times New Roman"/>
                </a:rPr>
                <a:t>I</a:t>
              </a:r>
              <a:r>
                <a:rPr sz="3075" spc="-375" baseline="23035" dirty="0">
                  <a:latin typeface="Times New Roman"/>
                  <a:cs typeface="Times New Roman"/>
                </a:rPr>
                <a:t> </a:t>
              </a:r>
              <a:r>
                <a:rPr sz="2050" spc="-170" dirty="0">
                  <a:latin typeface="Times New Roman"/>
                  <a:cs typeface="Times New Roman"/>
                </a:rPr>
                <a:t>)</a:t>
              </a:r>
              <a:r>
                <a:rPr sz="2050" spc="-150" dirty="0">
                  <a:latin typeface="Times New Roman"/>
                  <a:cs typeface="Times New Roman"/>
                </a:rPr>
                <a:t>1</a:t>
              </a:r>
              <a:r>
                <a:rPr sz="2050" spc="-80" dirty="0">
                  <a:latin typeface="Times New Roman"/>
                  <a:cs typeface="Times New Roman"/>
                </a:rPr>
                <a:t>]</a:t>
              </a:r>
              <a:r>
                <a:rPr sz="2050" spc="20" dirty="0">
                  <a:latin typeface="Times New Roman"/>
                  <a:cs typeface="Times New Roman"/>
                </a:rPr>
                <a:t>,</a:t>
              </a:r>
              <a:r>
                <a:rPr sz="2050" dirty="0">
                  <a:latin typeface="Times New Roman"/>
                  <a:cs typeface="Times New Roman"/>
                </a:rPr>
                <a:t>	</a:t>
              </a:r>
              <a:r>
                <a:rPr sz="2050" spc="40" dirty="0">
                  <a:latin typeface="Times New Roman"/>
                  <a:cs typeface="Times New Roman"/>
                </a:rPr>
                <a:t>(</a:t>
              </a:r>
              <a:r>
                <a:rPr sz="2050" spc="-15" dirty="0">
                  <a:latin typeface="Times New Roman"/>
                  <a:cs typeface="Times New Roman"/>
                </a:rPr>
                <a:t>X</a:t>
              </a:r>
              <a:r>
                <a:rPr sz="2050" spc="125" dirty="0">
                  <a:latin typeface="Times New Roman"/>
                  <a:cs typeface="Times New Roman"/>
                </a:rPr>
                <a:t>'</a:t>
              </a:r>
              <a:r>
                <a:rPr sz="2050" spc="20" dirty="0">
                  <a:latin typeface="Times New Roman"/>
                  <a:cs typeface="Times New Roman"/>
                </a:rPr>
                <a:t>,</a:t>
              </a:r>
              <a:r>
                <a:rPr sz="2050" spc="-204" dirty="0">
                  <a:latin typeface="Times New Roman"/>
                  <a:cs typeface="Times New Roman"/>
                </a:rPr>
                <a:t> </a:t>
              </a:r>
              <a:r>
                <a:rPr sz="2050" spc="-50" dirty="0">
                  <a:latin typeface="Times New Roman"/>
                  <a:cs typeface="Times New Roman"/>
                </a:rPr>
                <a:t>y</a:t>
              </a:r>
              <a:r>
                <a:rPr sz="2050" spc="20" dirty="0">
                  <a:latin typeface="Times New Roman"/>
                  <a:cs typeface="Times New Roman"/>
                </a:rPr>
                <a:t>,</a:t>
              </a:r>
              <a:r>
                <a:rPr sz="2050" spc="-275" dirty="0">
                  <a:latin typeface="Times New Roman"/>
                  <a:cs typeface="Times New Roman"/>
                </a:rPr>
                <a:t> </a:t>
              </a:r>
              <a:r>
                <a:rPr sz="2050" spc="-60" dirty="0">
                  <a:latin typeface="Times New Roman"/>
                  <a:cs typeface="Times New Roman"/>
                </a:rPr>
                <a:t>z</a:t>
              </a:r>
              <a:r>
                <a:rPr sz="2050" spc="20" dirty="0">
                  <a:latin typeface="Times New Roman"/>
                  <a:cs typeface="Times New Roman"/>
                </a:rPr>
                <a:t>,</a:t>
              </a:r>
              <a:r>
                <a:rPr sz="2050" spc="-280" dirty="0">
                  <a:latin typeface="Times New Roman"/>
                  <a:cs typeface="Times New Roman"/>
                </a:rPr>
                <a:t> </a:t>
              </a:r>
              <a:r>
                <a:rPr sz="2050" spc="-5" dirty="0">
                  <a:latin typeface="Times New Roman"/>
                  <a:cs typeface="Times New Roman"/>
                </a:rPr>
                <a:t>θ</a:t>
              </a:r>
              <a:r>
                <a:rPr sz="2050" spc="40" dirty="0">
                  <a:latin typeface="Times New Roman"/>
                  <a:cs typeface="Times New Roman"/>
                </a:rPr>
                <a:t>(</a:t>
              </a:r>
              <a:r>
                <a:rPr sz="2050" spc="-60" dirty="0">
                  <a:latin typeface="Times New Roman"/>
                  <a:cs typeface="Times New Roman"/>
                </a:rPr>
                <a:t>z</a:t>
              </a:r>
              <a:r>
                <a:rPr sz="2050" spc="45" dirty="0">
                  <a:latin typeface="Times New Roman"/>
                  <a:cs typeface="Times New Roman"/>
                </a:rPr>
                <a:t>)</a:t>
              </a:r>
              <a:r>
                <a:rPr sz="2050" spc="40" dirty="0">
                  <a:latin typeface="Times New Roman"/>
                  <a:cs typeface="Times New Roman"/>
                </a:rPr>
                <a:t>)</a:t>
              </a:r>
              <a:r>
                <a:rPr sz="2050" spc="-50" dirty="0">
                  <a:latin typeface="Times New Roman"/>
                  <a:cs typeface="Times New Roman"/>
                </a:rPr>
                <a:t>d</a:t>
              </a:r>
              <a:r>
                <a:rPr sz="2050" spc="-20" dirty="0">
                  <a:latin typeface="Times New Roman"/>
                  <a:cs typeface="Times New Roman"/>
                </a:rPr>
                <a:t>X</a:t>
              </a:r>
              <a:r>
                <a:rPr sz="2050" spc="15" dirty="0">
                  <a:latin typeface="Times New Roman"/>
                  <a:cs typeface="Times New Roman"/>
                </a:rPr>
                <a:t>'</a:t>
              </a:r>
              <a:endParaRPr sz="2050" dirty="0">
                <a:latin typeface="Times New Roman"/>
                <a:cs typeface="Times New Roman"/>
              </a:endParaRPr>
            </a:p>
          </p:txBody>
        </p:sp>
        <p:sp>
          <p:nvSpPr>
            <p:cNvPr id="5" name="object 7"/>
            <p:cNvSpPr txBox="1"/>
            <p:nvPr/>
          </p:nvSpPr>
          <p:spPr>
            <a:xfrm>
              <a:off x="3213096" y="2049560"/>
              <a:ext cx="372745" cy="58547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algn="ctr">
                <a:lnSpc>
                  <a:spcPts val="2185"/>
                </a:lnSpc>
                <a:spcBef>
                  <a:spcPts val="125"/>
                </a:spcBef>
              </a:pPr>
              <a:r>
                <a:rPr sz="1900" spc="-5" dirty="0">
                  <a:latin typeface="Symbol"/>
                  <a:cs typeface="Symbol"/>
                </a:rPr>
                <a:t></a:t>
              </a:r>
              <a:endParaRPr sz="1900" dirty="0">
                <a:latin typeface="Symbol"/>
                <a:cs typeface="Symbol"/>
              </a:endParaRPr>
            </a:p>
            <a:p>
              <a:pPr algn="ctr">
                <a:lnSpc>
                  <a:spcPts val="2185"/>
                </a:lnSpc>
              </a:pPr>
              <a:r>
                <a:rPr sz="1900" spc="-5" dirty="0">
                  <a:latin typeface="Symbol"/>
                  <a:cs typeface="Symbol"/>
                </a:rPr>
                <a:t></a:t>
              </a:r>
              <a:r>
                <a:rPr sz="1900" spc="-135" dirty="0">
                  <a:latin typeface="Times New Roman"/>
                  <a:cs typeface="Times New Roman"/>
                </a:rPr>
                <a:t> </a:t>
              </a:r>
              <a:r>
                <a:rPr sz="1900" spc="-5" dirty="0">
                  <a:latin typeface="Symbol"/>
                  <a:cs typeface="Symbol"/>
                </a:rPr>
                <a:t></a:t>
              </a:r>
              <a:endParaRPr sz="1900" dirty="0">
                <a:latin typeface="Symbol"/>
                <a:cs typeface="Symbol"/>
              </a:endParaRPr>
            </a:p>
          </p:txBody>
        </p:sp>
        <p:sp>
          <p:nvSpPr>
            <p:cNvPr id="6" name="object 10"/>
            <p:cNvSpPr txBox="1"/>
            <p:nvPr/>
          </p:nvSpPr>
          <p:spPr>
            <a:xfrm>
              <a:off x="3884617" y="2081832"/>
              <a:ext cx="1473200" cy="3416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  <a:tabLst>
                  <a:tab pos="1355725" algn="l"/>
                </a:tabLst>
              </a:pPr>
              <a:r>
                <a:rPr sz="2050" spc="30" dirty="0">
                  <a:latin typeface="Symbol"/>
                  <a:cs typeface="Symbol"/>
                </a:rPr>
                <a:t></a:t>
              </a:r>
              <a:r>
                <a:rPr sz="2050" spc="30" dirty="0">
                  <a:latin typeface="Times New Roman"/>
                  <a:cs typeface="Times New Roman"/>
                </a:rPr>
                <a:t>	</a:t>
              </a:r>
              <a:r>
                <a:rPr sz="2050" spc="30" dirty="0">
                  <a:latin typeface="Symbol"/>
                  <a:cs typeface="Symbol"/>
                </a:rPr>
                <a:t></a:t>
              </a:r>
              <a:endParaRPr sz="2050" dirty="0">
                <a:latin typeface="Symbol"/>
                <a:cs typeface="Symbol"/>
              </a:endParaRPr>
            </a:p>
          </p:txBody>
        </p:sp>
        <p:sp>
          <p:nvSpPr>
            <p:cNvPr id="9" name="object 12"/>
            <p:cNvSpPr/>
            <p:nvPr/>
          </p:nvSpPr>
          <p:spPr>
            <a:xfrm>
              <a:off x="9414148" y="3250465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6939" y="0"/>
                  </a:lnTo>
                </a:path>
              </a:pathLst>
            </a:custGeom>
            <a:ln w="11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" name="Retângulo 1"/>
            <p:cNvSpPr/>
            <p:nvPr/>
          </p:nvSpPr>
          <p:spPr>
            <a:xfrm>
              <a:off x="2323667" y="2186924"/>
              <a:ext cx="889429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40864">
                <a:lnSpc>
                  <a:spcPts val="2155"/>
                </a:lnSpc>
                <a:spcBef>
                  <a:spcPts val="120"/>
                </a:spcBef>
              </a:pPr>
              <a:r>
                <a:rPr lang="pt-BR" spc="60" dirty="0" smtClean="0">
                  <a:latin typeface="Times New Roman"/>
                  <a:cs typeface="Times New Roman"/>
                </a:rPr>
                <a:t>V</a:t>
              </a:r>
              <a:endParaRPr lang="pt-BR" dirty="0">
                <a:latin typeface="Times New Roman"/>
                <a:cs typeface="Times New Roman"/>
              </a:endParaRPr>
            </a:p>
          </p:txBody>
        </p:sp>
        <p:sp>
          <p:nvSpPr>
            <p:cNvPr id="10" name="object 12"/>
            <p:cNvSpPr/>
            <p:nvPr/>
          </p:nvSpPr>
          <p:spPr>
            <a:xfrm flipV="1">
              <a:off x="4027875" y="2164065"/>
              <a:ext cx="613793" cy="45719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6939" y="0"/>
                  </a:lnTo>
                </a:path>
              </a:pathLst>
            </a:custGeom>
            <a:ln w="11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832109" y="2131606"/>
              <a:ext cx="889429" cy="358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40864">
                <a:lnSpc>
                  <a:spcPts val="2155"/>
                </a:lnSpc>
                <a:spcBef>
                  <a:spcPts val="120"/>
                </a:spcBef>
              </a:pPr>
              <a:r>
                <a:rPr lang="pt-BR" spc="60" dirty="0" smtClean="0">
                  <a:latin typeface="Times New Roman"/>
                  <a:cs typeface="Times New Roman"/>
                </a:rPr>
                <a:t>x</a:t>
              </a:r>
              <a:endParaRPr lang="pt-BR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5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438590" y="1376360"/>
            <a:ext cx="3941822" cy="2925674"/>
            <a:chOff x="7834782" y="3222075"/>
            <a:chExt cx="3124974" cy="2146977"/>
          </a:xfrm>
        </p:grpSpPr>
        <p:sp>
          <p:nvSpPr>
            <p:cNvPr id="5" name="CaixaDeTexto 4"/>
            <p:cNvSpPr txBox="1"/>
            <p:nvPr/>
          </p:nvSpPr>
          <p:spPr>
            <a:xfrm>
              <a:off x="9292904" y="5092053"/>
              <a:ext cx="8300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ym typeface="Symbol" panose="05050102010706020507" pitchFamily="18" charset="2"/>
                </a:rPr>
                <a:t>Tempo (s)</a:t>
              </a:r>
              <a:endParaRPr lang="pt-BR" sz="1200" baseline="-25000" dirty="0"/>
            </a:p>
          </p:txBody>
        </p:sp>
        <p:sp>
          <p:nvSpPr>
            <p:cNvPr id="6" name="CaixaDeTexto 5"/>
            <p:cNvSpPr txBox="1"/>
            <p:nvPr/>
          </p:nvSpPr>
          <p:spPr>
            <a:xfrm rot="16200000">
              <a:off x="7145299" y="3911558"/>
              <a:ext cx="1655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ym typeface="Symbol" panose="05050102010706020507" pitchFamily="18" charset="2"/>
                </a:rPr>
                <a:t>Microdeformação (</a:t>
              </a:r>
              <a:r>
                <a:rPr lang="pt-BR" sz="1200" dirty="0">
                  <a:latin typeface="Symbol" panose="05050102010706020507" pitchFamily="18" charset="2"/>
                  <a:sym typeface="Symbol" panose="05050102010706020507" pitchFamily="18" charset="2"/>
                </a:rPr>
                <a:t>m</a:t>
              </a:r>
              <a:r>
                <a:rPr lang="pt-BR" sz="1200" dirty="0">
                  <a:sym typeface="Symbol" panose="05050102010706020507" pitchFamily="18" charset="2"/>
                </a:rPr>
                <a:t>m)</a:t>
              </a:r>
              <a:endParaRPr lang="pt-BR" sz="1200" baseline="-25000" dirty="0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1781" y="3504894"/>
              <a:ext cx="2847975" cy="1628775"/>
            </a:xfrm>
            <a:prstGeom prst="rect">
              <a:avLst/>
            </a:prstGeom>
          </p:spPr>
        </p:pic>
      </p:grpSp>
      <p:sp>
        <p:nvSpPr>
          <p:cNvPr id="8" name="CaixaDeTexto 7"/>
          <p:cNvSpPr txBox="1"/>
          <p:nvPr/>
        </p:nvSpPr>
        <p:spPr>
          <a:xfrm>
            <a:off x="-911164" y="4750461"/>
            <a:ext cx="1265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                     Transformada rápida de Fourier:                                           Teorema de Shannon: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53440" y="1332411"/>
            <a:ext cx="230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Perret (2003):</a:t>
            </a:r>
            <a:endParaRPr lang="pt-BR" dirty="0"/>
          </a:p>
        </p:txBody>
      </p:sp>
      <p:pic>
        <p:nvPicPr>
          <p:cNvPr id="10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4558" y="1761756"/>
            <a:ext cx="4690948" cy="269111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875709" y="1332411"/>
            <a:ext cx="246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Labtrans/LDTPav </a:t>
            </a:r>
            <a:r>
              <a:rPr lang="pt-BR" dirty="0"/>
              <a:t>(</a:t>
            </a:r>
            <a:r>
              <a:rPr lang="pt-BR" dirty="0" smtClean="0"/>
              <a:t>2012):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712354" y="5404599"/>
                <a:ext cx="2197396" cy="779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ⅈ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54" y="5404599"/>
                <a:ext cx="2197396" cy="7791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2801392" y="5774760"/>
            <a:ext cx="289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; k= 0, ...., N-1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587244" y="5323487"/>
                <a:ext cx="5889168" cy="941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𝑛𝑑𝑋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𝑠𝑒𝑛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𝑑𝑋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𝑛𝑑𝑋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𝑑𝑋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𝑛𝑑𝑋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4" y="5323487"/>
                <a:ext cx="5889168" cy="941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853440" y="1332411"/>
            <a:ext cx="330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Princípio dos Trabalhos Virtuais:</a:t>
            </a:r>
            <a:endParaRPr lang="pt-BR" dirty="0"/>
          </a:p>
        </p:txBody>
      </p:sp>
      <p:pic>
        <p:nvPicPr>
          <p:cNvPr id="1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8" y="1930392"/>
            <a:ext cx="2895600" cy="2133600"/>
          </a:xfrm>
          <a:prstGeom prst="rect">
            <a:avLst/>
          </a:prstGeom>
        </p:spPr>
      </p:pic>
      <p:pic>
        <p:nvPicPr>
          <p:cNvPr id="1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4076" y="1940719"/>
            <a:ext cx="2695903" cy="2045153"/>
          </a:xfrm>
          <a:prstGeom prst="rect">
            <a:avLst/>
          </a:prstGeom>
        </p:spPr>
      </p:pic>
      <p:sp>
        <p:nvSpPr>
          <p:cNvPr id="14" name="object 15"/>
          <p:cNvSpPr txBox="1"/>
          <p:nvPr/>
        </p:nvSpPr>
        <p:spPr>
          <a:xfrm>
            <a:off x="1091052" y="4569094"/>
            <a:ext cx="4686300" cy="1666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6570" algn="l"/>
                <a:tab pos="768985" algn="l"/>
              </a:tabLst>
            </a:pPr>
            <a:r>
              <a:rPr sz="1950" spc="10" dirty="0">
                <a:latin typeface="Times New Roman"/>
                <a:cs typeface="Times New Roman"/>
              </a:rPr>
              <a:t>U</a:t>
            </a:r>
            <a:r>
              <a:rPr sz="2400" spc="15" baseline="-17361" dirty="0">
                <a:latin typeface="Times New Roman"/>
                <a:cs typeface="Times New Roman"/>
              </a:rPr>
              <a:t>α	</a:t>
            </a:r>
            <a:r>
              <a:rPr sz="1950" spc="-65" dirty="0">
                <a:latin typeface="Symbol"/>
                <a:cs typeface="Symbol"/>
              </a:rPr>
              <a:t></a:t>
            </a:r>
            <a:r>
              <a:rPr sz="1950" spc="-65" dirty="0">
                <a:latin typeface="Times New Roman"/>
                <a:cs typeface="Times New Roman"/>
              </a:rPr>
              <a:t>	</a:t>
            </a:r>
            <a:r>
              <a:rPr sz="1950" spc="-5" dirty="0">
                <a:latin typeface="Times New Roman"/>
                <a:cs typeface="Times New Roman"/>
              </a:rPr>
              <a:t>u</a:t>
            </a:r>
            <a:r>
              <a:rPr sz="2400" spc="-7" baseline="-26041" dirty="0">
                <a:latin typeface="Times New Roman"/>
                <a:cs typeface="Times New Roman"/>
              </a:rPr>
              <a:t>1</a:t>
            </a:r>
            <a:r>
              <a:rPr sz="1950" spc="-5" dirty="0">
                <a:latin typeface="Times New Roman"/>
                <a:cs typeface="Times New Roman"/>
              </a:rPr>
              <a:t>,</a:t>
            </a:r>
            <a:r>
              <a:rPr sz="1950" spc="-23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v</a:t>
            </a:r>
            <a:r>
              <a:rPr sz="2400" spc="-30" baseline="-26041" dirty="0">
                <a:latin typeface="Times New Roman"/>
                <a:cs typeface="Times New Roman"/>
              </a:rPr>
              <a:t>1</a:t>
            </a:r>
            <a:r>
              <a:rPr sz="1950" spc="-20" dirty="0">
                <a:latin typeface="Times New Roman"/>
                <a:cs typeface="Times New Roman"/>
              </a:rPr>
              <a:t>,</a:t>
            </a:r>
            <a:r>
              <a:rPr sz="1950" spc="-240" dirty="0">
                <a:latin typeface="Times New Roman"/>
                <a:cs typeface="Times New Roman"/>
              </a:rPr>
              <a:t> </a:t>
            </a:r>
            <a:r>
              <a:rPr sz="1950" spc="-40" dirty="0">
                <a:latin typeface="Times New Roman"/>
                <a:cs typeface="Times New Roman"/>
              </a:rPr>
              <a:t>w</a:t>
            </a:r>
            <a:r>
              <a:rPr sz="2400" spc="-60" baseline="-26041" dirty="0">
                <a:latin typeface="Times New Roman"/>
                <a:cs typeface="Times New Roman"/>
              </a:rPr>
              <a:t>1</a:t>
            </a:r>
            <a:r>
              <a:rPr sz="1950" spc="-40" dirty="0">
                <a:latin typeface="Times New Roman"/>
                <a:cs typeface="Times New Roman"/>
              </a:rPr>
              <a:t>,...,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spc="35" dirty="0">
                <a:latin typeface="Times New Roman"/>
                <a:cs typeface="Times New Roman"/>
              </a:rPr>
              <a:t>u</a:t>
            </a:r>
            <a:r>
              <a:rPr sz="2400" spc="52" baseline="-17361" dirty="0">
                <a:latin typeface="Times New Roman"/>
                <a:cs typeface="Times New Roman"/>
              </a:rPr>
              <a:t>α</a:t>
            </a:r>
            <a:r>
              <a:rPr sz="2400" spc="-240" baseline="-17361" dirty="0">
                <a:latin typeface="Times New Roman"/>
                <a:cs typeface="Times New Roman"/>
              </a:rPr>
              <a:t> </a:t>
            </a:r>
            <a:r>
              <a:rPr sz="1950" spc="-30" dirty="0">
                <a:latin typeface="Times New Roman"/>
                <a:cs typeface="Times New Roman"/>
              </a:rPr>
              <a:t>,</a:t>
            </a:r>
            <a:r>
              <a:rPr sz="1950" spc="-24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v</a:t>
            </a:r>
            <a:r>
              <a:rPr sz="2400" spc="15" baseline="-17361" dirty="0">
                <a:latin typeface="Times New Roman"/>
                <a:cs typeface="Times New Roman"/>
              </a:rPr>
              <a:t>α</a:t>
            </a:r>
            <a:r>
              <a:rPr sz="2400" spc="-240" baseline="-17361" dirty="0">
                <a:latin typeface="Times New Roman"/>
                <a:cs typeface="Times New Roman"/>
              </a:rPr>
              <a:t> </a:t>
            </a:r>
            <a:r>
              <a:rPr sz="1950" spc="-30" dirty="0">
                <a:latin typeface="Times New Roman"/>
                <a:cs typeface="Times New Roman"/>
              </a:rPr>
              <a:t>,</a:t>
            </a:r>
            <a:r>
              <a:rPr sz="1950" spc="-235" dirty="0">
                <a:latin typeface="Times New Roman"/>
                <a:cs typeface="Times New Roman"/>
              </a:rPr>
              <a:t> </a:t>
            </a:r>
            <a:r>
              <a:rPr sz="1950" spc="35" dirty="0">
                <a:latin typeface="Times New Roman"/>
                <a:cs typeface="Times New Roman"/>
              </a:rPr>
              <a:t>w</a:t>
            </a:r>
            <a:r>
              <a:rPr sz="2400" spc="52" baseline="-17361" dirty="0">
                <a:latin typeface="Times New Roman"/>
                <a:cs typeface="Times New Roman"/>
              </a:rPr>
              <a:t>α</a:t>
            </a:r>
            <a:r>
              <a:rPr sz="2400" spc="-240" baseline="-17361" dirty="0">
                <a:latin typeface="Times New Roman"/>
                <a:cs typeface="Times New Roman"/>
              </a:rPr>
              <a:t> </a:t>
            </a:r>
            <a:r>
              <a:rPr sz="1950" spc="-55" dirty="0">
                <a:latin typeface="Times New Roman"/>
                <a:cs typeface="Times New Roman"/>
              </a:rPr>
              <a:t>,...,</a:t>
            </a:r>
            <a:r>
              <a:rPr sz="1950" spc="-160" dirty="0">
                <a:latin typeface="Times New Roman"/>
                <a:cs typeface="Times New Roman"/>
              </a:rPr>
              <a:t> </a:t>
            </a:r>
            <a:r>
              <a:rPr sz="1950" spc="-60" dirty="0">
                <a:latin typeface="Times New Roman"/>
                <a:cs typeface="Times New Roman"/>
              </a:rPr>
              <a:t>u</a:t>
            </a:r>
            <a:r>
              <a:rPr sz="1950" spc="-290" dirty="0">
                <a:latin typeface="Times New Roman"/>
                <a:cs typeface="Times New Roman"/>
              </a:rPr>
              <a:t> </a:t>
            </a:r>
            <a:r>
              <a:rPr sz="2400" spc="-67" baseline="-26041" dirty="0">
                <a:latin typeface="Times New Roman"/>
                <a:cs typeface="Times New Roman"/>
              </a:rPr>
              <a:t>20</a:t>
            </a:r>
            <a:r>
              <a:rPr sz="2400" spc="-277" baseline="-26041" dirty="0">
                <a:latin typeface="Times New Roman"/>
                <a:cs typeface="Times New Roman"/>
              </a:rPr>
              <a:t> </a:t>
            </a:r>
            <a:r>
              <a:rPr sz="1950" spc="-30" dirty="0">
                <a:latin typeface="Times New Roman"/>
                <a:cs typeface="Times New Roman"/>
              </a:rPr>
              <a:t>,</a:t>
            </a:r>
            <a:r>
              <a:rPr sz="1950" spc="-235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Times New Roman"/>
                <a:cs typeface="Times New Roman"/>
              </a:rPr>
              <a:t>v</a:t>
            </a:r>
            <a:r>
              <a:rPr sz="2400" spc="-7" baseline="-26041" dirty="0">
                <a:latin typeface="Times New Roman"/>
                <a:cs typeface="Times New Roman"/>
              </a:rPr>
              <a:t>20</a:t>
            </a:r>
            <a:r>
              <a:rPr sz="2400" spc="-277" baseline="-26041" dirty="0">
                <a:latin typeface="Times New Roman"/>
                <a:cs typeface="Times New Roman"/>
              </a:rPr>
              <a:t> </a:t>
            </a:r>
            <a:r>
              <a:rPr sz="1950" spc="-30" dirty="0">
                <a:latin typeface="Times New Roman"/>
                <a:cs typeface="Times New Roman"/>
              </a:rPr>
              <a:t>,</a:t>
            </a:r>
            <a:r>
              <a:rPr sz="1950" spc="-240" dirty="0">
                <a:latin typeface="Times New Roman"/>
                <a:cs typeface="Times New Roman"/>
              </a:rPr>
              <a:t> </a:t>
            </a:r>
            <a:r>
              <a:rPr sz="1950" spc="-85" dirty="0">
                <a:latin typeface="Times New Roman"/>
                <a:cs typeface="Times New Roman"/>
              </a:rPr>
              <a:t>w</a:t>
            </a:r>
            <a:r>
              <a:rPr sz="1950" spc="-275" dirty="0">
                <a:latin typeface="Times New Roman"/>
                <a:cs typeface="Times New Roman"/>
              </a:rPr>
              <a:t> </a:t>
            </a:r>
            <a:r>
              <a:rPr sz="2400" spc="-82" baseline="-26041" dirty="0">
                <a:latin typeface="Times New Roman"/>
                <a:cs typeface="Times New Roman"/>
              </a:rPr>
              <a:t>20</a:t>
            </a:r>
            <a:endParaRPr sz="2400" baseline="-26041" dirty="0">
              <a:latin typeface="Times New Roman"/>
              <a:cs typeface="Times New Roman"/>
            </a:endParaRPr>
          </a:p>
          <a:p>
            <a:pPr marR="175260" algn="ctr">
              <a:lnSpc>
                <a:spcPct val="100000"/>
              </a:lnSpc>
              <a:spcBef>
                <a:spcPts val="2655"/>
              </a:spcBef>
              <a:tabLst>
                <a:tab pos="288925" algn="l"/>
                <a:tab pos="582930" algn="l"/>
              </a:tabLst>
            </a:pPr>
            <a:r>
              <a:rPr sz="2100" spc="-15" dirty="0">
                <a:latin typeface="Times New Roman"/>
                <a:cs typeface="Times New Roman"/>
              </a:rPr>
              <a:t>σ	</a:t>
            </a:r>
            <a:r>
              <a:rPr sz="2100" spc="-20" dirty="0">
                <a:latin typeface="Symbol"/>
                <a:cs typeface="Symbol"/>
              </a:rPr>
              <a:t></a:t>
            </a:r>
            <a:r>
              <a:rPr sz="2100" spc="-20" dirty="0">
                <a:latin typeface="Times New Roman"/>
                <a:cs typeface="Times New Roman"/>
              </a:rPr>
              <a:t>	</a:t>
            </a:r>
            <a:r>
              <a:rPr sz="2100" spc="105" dirty="0">
                <a:latin typeface="Times New Roman"/>
                <a:cs typeface="Times New Roman"/>
              </a:rPr>
              <a:t>σ</a:t>
            </a:r>
            <a:r>
              <a:rPr sz="2625" spc="-67" baseline="-15873" dirty="0">
                <a:latin typeface="Times New Roman"/>
                <a:cs typeface="Times New Roman"/>
              </a:rPr>
              <a:t>x</a:t>
            </a:r>
            <a:r>
              <a:rPr sz="2625" spc="-22" baseline="-15873" dirty="0">
                <a:latin typeface="Times New Roman"/>
                <a:cs typeface="Times New Roman"/>
              </a:rPr>
              <a:t>x</a:t>
            </a:r>
            <a:r>
              <a:rPr sz="2625" spc="-292" baseline="-15873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,</a:t>
            </a:r>
            <a:r>
              <a:rPr sz="2100" spc="-310" dirty="0">
                <a:latin typeface="Times New Roman"/>
                <a:cs typeface="Times New Roman"/>
              </a:rPr>
              <a:t> </a:t>
            </a:r>
            <a:r>
              <a:rPr sz="2100" spc="130" dirty="0">
                <a:latin typeface="Times New Roman"/>
                <a:cs typeface="Times New Roman"/>
              </a:rPr>
              <a:t>σ</a:t>
            </a:r>
            <a:r>
              <a:rPr sz="2625" spc="-67" baseline="-15873" dirty="0">
                <a:latin typeface="Times New Roman"/>
                <a:cs typeface="Times New Roman"/>
              </a:rPr>
              <a:t>y</a:t>
            </a:r>
            <a:r>
              <a:rPr sz="2625" spc="187" baseline="-15873" dirty="0">
                <a:latin typeface="Times New Roman"/>
                <a:cs typeface="Times New Roman"/>
              </a:rPr>
              <a:t>y</a:t>
            </a:r>
            <a:r>
              <a:rPr sz="2100" spc="-10" dirty="0">
                <a:latin typeface="Times New Roman"/>
                <a:cs typeface="Times New Roman"/>
              </a:rPr>
              <a:t>,</a:t>
            </a:r>
            <a:r>
              <a:rPr sz="2100" spc="-315" dirty="0">
                <a:latin typeface="Times New Roman"/>
                <a:cs typeface="Times New Roman"/>
              </a:rPr>
              <a:t> </a:t>
            </a:r>
            <a:r>
              <a:rPr sz="2100" spc="80" dirty="0">
                <a:latin typeface="Times New Roman"/>
                <a:cs typeface="Times New Roman"/>
              </a:rPr>
              <a:t>σ</a:t>
            </a:r>
            <a:r>
              <a:rPr sz="2625" spc="-97" baseline="-15873" dirty="0">
                <a:latin typeface="Times New Roman"/>
                <a:cs typeface="Times New Roman"/>
              </a:rPr>
              <a:t>z</a:t>
            </a:r>
            <a:r>
              <a:rPr sz="2625" spc="-15" baseline="-15873" dirty="0">
                <a:latin typeface="Times New Roman"/>
                <a:cs typeface="Times New Roman"/>
              </a:rPr>
              <a:t>z</a:t>
            </a:r>
            <a:r>
              <a:rPr sz="2625" spc="-322" baseline="-15873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,</a:t>
            </a:r>
            <a:r>
              <a:rPr sz="2100" spc="-315" dirty="0">
                <a:latin typeface="Times New Roman"/>
                <a:cs typeface="Times New Roman"/>
              </a:rPr>
              <a:t> </a:t>
            </a:r>
            <a:r>
              <a:rPr sz="2100" spc="105" dirty="0">
                <a:latin typeface="Times New Roman"/>
                <a:cs typeface="Times New Roman"/>
              </a:rPr>
              <a:t>σ</a:t>
            </a:r>
            <a:r>
              <a:rPr sz="2625" spc="-67" baseline="-15873" dirty="0">
                <a:latin typeface="Times New Roman"/>
                <a:cs typeface="Times New Roman"/>
              </a:rPr>
              <a:t>x</a:t>
            </a:r>
            <a:r>
              <a:rPr sz="2625" spc="-22" baseline="-15873" dirty="0">
                <a:latin typeface="Times New Roman"/>
                <a:cs typeface="Times New Roman"/>
              </a:rPr>
              <a:t>y</a:t>
            </a:r>
            <a:r>
              <a:rPr sz="2625" spc="-367" baseline="-15873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,</a:t>
            </a:r>
            <a:r>
              <a:rPr sz="2100" spc="-315" dirty="0">
                <a:latin typeface="Times New Roman"/>
                <a:cs typeface="Times New Roman"/>
              </a:rPr>
              <a:t> </a:t>
            </a:r>
            <a:r>
              <a:rPr sz="2100" spc="130" dirty="0">
                <a:latin typeface="Times New Roman"/>
                <a:cs typeface="Times New Roman"/>
              </a:rPr>
              <a:t>σ</a:t>
            </a:r>
            <a:r>
              <a:rPr sz="2625" spc="-67" baseline="-15873" dirty="0">
                <a:latin typeface="Times New Roman"/>
                <a:cs typeface="Times New Roman"/>
              </a:rPr>
              <a:t>y</a:t>
            </a:r>
            <a:r>
              <a:rPr sz="2625" spc="-15" baseline="-15873" dirty="0">
                <a:latin typeface="Times New Roman"/>
                <a:cs typeface="Times New Roman"/>
              </a:rPr>
              <a:t>z</a:t>
            </a:r>
            <a:r>
              <a:rPr sz="2625" spc="-419" baseline="-15873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,</a:t>
            </a:r>
            <a:r>
              <a:rPr sz="2100" spc="-315" dirty="0">
                <a:latin typeface="Times New Roman"/>
                <a:cs typeface="Times New Roman"/>
              </a:rPr>
              <a:t> </a:t>
            </a:r>
            <a:r>
              <a:rPr sz="2100" spc="75" dirty="0">
                <a:latin typeface="Times New Roman"/>
                <a:cs typeface="Times New Roman"/>
              </a:rPr>
              <a:t>σ</a:t>
            </a:r>
            <a:r>
              <a:rPr sz="2625" spc="-104" baseline="-15873" dirty="0">
                <a:latin typeface="Times New Roman"/>
                <a:cs typeface="Times New Roman"/>
              </a:rPr>
              <a:t>zx</a:t>
            </a:r>
            <a:endParaRPr sz="2625" baseline="-1587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R="240029" algn="ctr">
              <a:lnSpc>
                <a:spcPct val="100000"/>
              </a:lnSpc>
              <a:tabLst>
                <a:tab pos="294640" algn="l"/>
                <a:tab pos="621665" algn="l"/>
              </a:tabLst>
            </a:pPr>
            <a:r>
              <a:rPr sz="2100" spc="90" dirty="0">
                <a:latin typeface="Times New Roman"/>
                <a:cs typeface="Times New Roman"/>
              </a:rPr>
              <a:t>γ	</a:t>
            </a:r>
            <a:r>
              <a:rPr sz="2100" spc="110" dirty="0">
                <a:latin typeface="Symbol"/>
                <a:cs typeface="Symbol"/>
              </a:rPr>
              <a:t></a:t>
            </a:r>
            <a:r>
              <a:rPr sz="2100" spc="110" dirty="0">
                <a:latin typeface="Times New Roman"/>
                <a:cs typeface="Times New Roman"/>
              </a:rPr>
              <a:t>	</a:t>
            </a:r>
            <a:r>
              <a:rPr sz="2100" spc="240" dirty="0">
                <a:latin typeface="Times New Roman"/>
                <a:cs typeface="Times New Roman"/>
              </a:rPr>
              <a:t>ε</a:t>
            </a:r>
            <a:r>
              <a:rPr sz="2625" spc="82" baseline="-15873" dirty="0">
                <a:latin typeface="Times New Roman"/>
                <a:cs typeface="Times New Roman"/>
              </a:rPr>
              <a:t>x</a:t>
            </a:r>
            <a:r>
              <a:rPr sz="2625" spc="127" baseline="-15873" dirty="0">
                <a:latin typeface="Times New Roman"/>
                <a:cs typeface="Times New Roman"/>
              </a:rPr>
              <a:t>x</a:t>
            </a:r>
            <a:r>
              <a:rPr sz="2625" spc="-247" baseline="-15873" dirty="0">
                <a:latin typeface="Times New Roman"/>
                <a:cs typeface="Times New Roman"/>
              </a:rPr>
              <a:t> </a:t>
            </a:r>
            <a:r>
              <a:rPr sz="2100" spc="50" dirty="0">
                <a:latin typeface="Times New Roman"/>
                <a:cs typeface="Times New Roman"/>
              </a:rPr>
              <a:t>,</a:t>
            </a:r>
            <a:r>
              <a:rPr sz="2100" spc="-290" dirty="0">
                <a:latin typeface="Times New Roman"/>
                <a:cs typeface="Times New Roman"/>
              </a:rPr>
              <a:t> </a:t>
            </a:r>
            <a:r>
              <a:rPr sz="2100" spc="275" dirty="0">
                <a:latin typeface="Times New Roman"/>
                <a:cs typeface="Times New Roman"/>
              </a:rPr>
              <a:t>ε</a:t>
            </a:r>
            <a:r>
              <a:rPr sz="2625" spc="82" baseline="-15873" dirty="0">
                <a:latin typeface="Times New Roman"/>
                <a:cs typeface="Times New Roman"/>
              </a:rPr>
              <a:t>y</a:t>
            </a:r>
            <a:r>
              <a:rPr sz="2625" spc="352" baseline="-15873" dirty="0">
                <a:latin typeface="Times New Roman"/>
                <a:cs typeface="Times New Roman"/>
              </a:rPr>
              <a:t>y</a:t>
            </a:r>
            <a:r>
              <a:rPr sz="2100" spc="50" dirty="0">
                <a:latin typeface="Times New Roman"/>
                <a:cs typeface="Times New Roman"/>
              </a:rPr>
              <a:t>,</a:t>
            </a:r>
            <a:r>
              <a:rPr sz="2100" spc="-290" dirty="0">
                <a:latin typeface="Times New Roman"/>
                <a:cs typeface="Times New Roman"/>
              </a:rPr>
              <a:t> </a:t>
            </a:r>
            <a:r>
              <a:rPr sz="2100" spc="215" dirty="0">
                <a:latin typeface="Times New Roman"/>
                <a:cs typeface="Times New Roman"/>
              </a:rPr>
              <a:t>ε</a:t>
            </a:r>
            <a:r>
              <a:rPr sz="2625" spc="22" baseline="-15873" dirty="0">
                <a:latin typeface="Times New Roman"/>
                <a:cs typeface="Times New Roman"/>
              </a:rPr>
              <a:t>z</a:t>
            </a:r>
            <a:r>
              <a:rPr sz="2625" spc="112" baseline="-15873" dirty="0">
                <a:latin typeface="Times New Roman"/>
                <a:cs typeface="Times New Roman"/>
              </a:rPr>
              <a:t>z</a:t>
            </a:r>
            <a:r>
              <a:rPr sz="2625" spc="-277" baseline="-1587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,</a:t>
            </a:r>
            <a:r>
              <a:rPr sz="2100" spc="110" dirty="0">
                <a:latin typeface="Times New Roman"/>
                <a:cs typeface="Times New Roman"/>
              </a:rPr>
              <a:t>2</a:t>
            </a:r>
            <a:r>
              <a:rPr sz="2100" spc="250" dirty="0">
                <a:latin typeface="Times New Roman"/>
                <a:cs typeface="Times New Roman"/>
              </a:rPr>
              <a:t>ε</a:t>
            </a:r>
            <a:r>
              <a:rPr sz="2625" spc="82" baseline="-15873" dirty="0">
                <a:latin typeface="Times New Roman"/>
                <a:cs typeface="Times New Roman"/>
              </a:rPr>
              <a:t>x</a:t>
            </a:r>
            <a:r>
              <a:rPr sz="2625" spc="127" baseline="-15873" dirty="0">
                <a:latin typeface="Times New Roman"/>
                <a:cs typeface="Times New Roman"/>
              </a:rPr>
              <a:t>y</a:t>
            </a:r>
            <a:r>
              <a:rPr sz="2625" spc="-345" baseline="-1587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,</a:t>
            </a:r>
            <a:r>
              <a:rPr sz="2100" spc="114" dirty="0">
                <a:latin typeface="Times New Roman"/>
                <a:cs typeface="Times New Roman"/>
              </a:rPr>
              <a:t>2</a:t>
            </a:r>
            <a:r>
              <a:rPr sz="2100" spc="275" dirty="0">
                <a:latin typeface="Times New Roman"/>
                <a:cs typeface="Times New Roman"/>
              </a:rPr>
              <a:t>ε</a:t>
            </a:r>
            <a:r>
              <a:rPr sz="2625" spc="82" baseline="-15873" dirty="0">
                <a:latin typeface="Times New Roman"/>
                <a:cs typeface="Times New Roman"/>
              </a:rPr>
              <a:t>y</a:t>
            </a:r>
            <a:r>
              <a:rPr sz="2625" spc="112" baseline="-15873" dirty="0">
                <a:latin typeface="Times New Roman"/>
                <a:cs typeface="Times New Roman"/>
              </a:rPr>
              <a:t>z</a:t>
            </a:r>
            <a:r>
              <a:rPr sz="2625" spc="-397" baseline="-1587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,</a:t>
            </a:r>
            <a:r>
              <a:rPr sz="2100" spc="114" dirty="0">
                <a:latin typeface="Times New Roman"/>
                <a:cs typeface="Times New Roman"/>
              </a:rPr>
              <a:t>2</a:t>
            </a:r>
            <a:r>
              <a:rPr sz="2100" spc="215" dirty="0">
                <a:latin typeface="Times New Roman"/>
                <a:cs typeface="Times New Roman"/>
              </a:rPr>
              <a:t>ε</a:t>
            </a:r>
            <a:r>
              <a:rPr sz="2625" spc="30" baseline="-15873" dirty="0">
                <a:latin typeface="Times New Roman"/>
                <a:cs typeface="Times New Roman"/>
              </a:rPr>
              <a:t>zx</a:t>
            </a:r>
            <a:endParaRPr sz="2625" baseline="-15873" dirty="0">
              <a:latin typeface="Times New Roman"/>
              <a:cs typeface="Times New Roman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6643497" y="1033410"/>
            <a:ext cx="5133352" cy="2108093"/>
            <a:chOff x="1731863" y="3256303"/>
            <a:chExt cx="5133352" cy="2108093"/>
          </a:xfrm>
        </p:grpSpPr>
        <p:sp>
          <p:nvSpPr>
            <p:cNvPr id="18" name="object 4"/>
            <p:cNvSpPr/>
            <p:nvPr/>
          </p:nvSpPr>
          <p:spPr>
            <a:xfrm>
              <a:off x="1731863" y="3256303"/>
              <a:ext cx="90170" cy="577850"/>
            </a:xfrm>
            <a:custGeom>
              <a:avLst/>
              <a:gdLst/>
              <a:ahLst/>
              <a:cxnLst/>
              <a:rect l="l" t="t" r="r" b="b"/>
              <a:pathLst>
                <a:path w="90169" h="577850">
                  <a:moveTo>
                    <a:pt x="90053" y="0"/>
                  </a:moveTo>
                  <a:lnTo>
                    <a:pt x="0" y="289155"/>
                  </a:lnTo>
                </a:path>
                <a:path w="90169" h="577850">
                  <a:moveTo>
                    <a:pt x="0" y="289155"/>
                  </a:moveTo>
                  <a:lnTo>
                    <a:pt x="90053" y="577762"/>
                  </a:lnTo>
                </a:path>
              </a:pathLst>
            </a:custGeom>
            <a:ln w="119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"/>
            <p:cNvSpPr/>
            <p:nvPr/>
          </p:nvSpPr>
          <p:spPr>
            <a:xfrm>
              <a:off x="2421277" y="3256303"/>
              <a:ext cx="90805" cy="577850"/>
            </a:xfrm>
            <a:custGeom>
              <a:avLst/>
              <a:gdLst/>
              <a:ahLst/>
              <a:cxnLst/>
              <a:rect l="l" t="t" r="r" b="b"/>
              <a:pathLst>
                <a:path w="90805" h="577850">
                  <a:moveTo>
                    <a:pt x="0" y="0"/>
                  </a:moveTo>
                  <a:lnTo>
                    <a:pt x="90649" y="289155"/>
                  </a:lnTo>
                </a:path>
                <a:path w="90805" h="577850">
                  <a:moveTo>
                    <a:pt x="90649" y="289155"/>
                  </a:moveTo>
                  <a:lnTo>
                    <a:pt x="0" y="577762"/>
                  </a:lnTo>
                </a:path>
              </a:pathLst>
            </a:custGeom>
            <a:ln w="119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2836969" y="3305733"/>
              <a:ext cx="80645" cy="479425"/>
            </a:xfrm>
            <a:custGeom>
              <a:avLst/>
              <a:gdLst/>
              <a:ahLst/>
              <a:cxnLst/>
              <a:rect l="l" t="t" r="r" b="b"/>
              <a:pathLst>
                <a:path w="80644" h="479425">
                  <a:moveTo>
                    <a:pt x="80500" y="0"/>
                  </a:moveTo>
                  <a:lnTo>
                    <a:pt x="0" y="239725"/>
                  </a:lnTo>
                </a:path>
                <a:path w="80644" h="479425">
                  <a:moveTo>
                    <a:pt x="0" y="239725"/>
                  </a:moveTo>
                  <a:lnTo>
                    <a:pt x="80500" y="478886"/>
                  </a:lnTo>
                </a:path>
              </a:pathLst>
            </a:custGeom>
            <a:ln w="119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6783935" y="3305733"/>
              <a:ext cx="81280" cy="479425"/>
            </a:xfrm>
            <a:custGeom>
              <a:avLst/>
              <a:gdLst/>
              <a:ahLst/>
              <a:cxnLst/>
              <a:rect l="l" t="t" r="r" b="b"/>
              <a:pathLst>
                <a:path w="81279" h="479425">
                  <a:moveTo>
                    <a:pt x="0" y="0"/>
                  </a:moveTo>
                  <a:lnTo>
                    <a:pt x="80893" y="239725"/>
                  </a:lnTo>
                </a:path>
                <a:path w="81279" h="479425">
                  <a:moveTo>
                    <a:pt x="80893" y="239725"/>
                  </a:moveTo>
                  <a:lnTo>
                    <a:pt x="0" y="478886"/>
                  </a:lnTo>
                </a:path>
              </a:pathLst>
            </a:custGeom>
            <a:ln w="119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1880243" y="4018303"/>
              <a:ext cx="83820" cy="577850"/>
            </a:xfrm>
            <a:custGeom>
              <a:avLst/>
              <a:gdLst/>
              <a:ahLst/>
              <a:cxnLst/>
              <a:rect l="l" t="t" r="r" b="b"/>
              <a:pathLst>
                <a:path w="83819" h="577850">
                  <a:moveTo>
                    <a:pt x="83527" y="0"/>
                  </a:moveTo>
                  <a:lnTo>
                    <a:pt x="0" y="289155"/>
                  </a:lnTo>
                </a:path>
                <a:path w="83819" h="577850">
                  <a:moveTo>
                    <a:pt x="0" y="289155"/>
                  </a:moveTo>
                  <a:lnTo>
                    <a:pt x="83527" y="577762"/>
                  </a:lnTo>
                </a:path>
              </a:pathLst>
            </a:custGeom>
            <a:ln w="11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/>
            <p:cNvSpPr/>
            <p:nvPr/>
          </p:nvSpPr>
          <p:spPr>
            <a:xfrm>
              <a:off x="2519696" y="4018303"/>
              <a:ext cx="84455" cy="577850"/>
            </a:xfrm>
            <a:custGeom>
              <a:avLst/>
              <a:gdLst/>
              <a:ahLst/>
              <a:cxnLst/>
              <a:rect l="l" t="t" r="r" b="b"/>
              <a:pathLst>
                <a:path w="84455" h="577850">
                  <a:moveTo>
                    <a:pt x="0" y="0"/>
                  </a:moveTo>
                  <a:lnTo>
                    <a:pt x="84079" y="289155"/>
                  </a:lnTo>
                </a:path>
                <a:path w="84455" h="577850">
                  <a:moveTo>
                    <a:pt x="84079" y="289155"/>
                  </a:moveTo>
                  <a:lnTo>
                    <a:pt x="0" y="577762"/>
                  </a:lnTo>
                </a:path>
              </a:pathLst>
            </a:custGeom>
            <a:ln w="11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/>
            <p:cNvSpPr/>
            <p:nvPr/>
          </p:nvSpPr>
          <p:spPr>
            <a:xfrm>
              <a:off x="2905263" y="4067733"/>
              <a:ext cx="74930" cy="479425"/>
            </a:xfrm>
            <a:custGeom>
              <a:avLst/>
              <a:gdLst/>
              <a:ahLst/>
              <a:cxnLst/>
              <a:rect l="l" t="t" r="r" b="b"/>
              <a:pathLst>
                <a:path w="74930" h="479425">
                  <a:moveTo>
                    <a:pt x="74666" y="0"/>
                  </a:moveTo>
                  <a:lnTo>
                    <a:pt x="0" y="239725"/>
                  </a:lnTo>
                </a:path>
                <a:path w="74930" h="479425">
                  <a:moveTo>
                    <a:pt x="0" y="239725"/>
                  </a:moveTo>
                  <a:lnTo>
                    <a:pt x="74666" y="478886"/>
                  </a:lnTo>
                </a:path>
              </a:pathLst>
            </a:custGeom>
            <a:ln w="11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6568240" y="4067733"/>
              <a:ext cx="74930" cy="479425"/>
            </a:xfrm>
            <a:custGeom>
              <a:avLst/>
              <a:gdLst/>
              <a:ahLst/>
              <a:cxnLst/>
              <a:rect l="l" t="t" r="r" b="b"/>
              <a:pathLst>
                <a:path w="74929" h="479425">
                  <a:moveTo>
                    <a:pt x="0" y="0"/>
                  </a:moveTo>
                  <a:lnTo>
                    <a:pt x="74803" y="239725"/>
                  </a:lnTo>
                </a:path>
                <a:path w="74929" h="479425">
                  <a:moveTo>
                    <a:pt x="74803" y="239725"/>
                  </a:moveTo>
                  <a:lnTo>
                    <a:pt x="0" y="478886"/>
                  </a:lnTo>
                </a:path>
              </a:pathLst>
            </a:custGeom>
            <a:ln w="11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1804337" y="4780303"/>
              <a:ext cx="85090" cy="577850"/>
            </a:xfrm>
            <a:custGeom>
              <a:avLst/>
              <a:gdLst/>
              <a:ahLst/>
              <a:cxnLst/>
              <a:rect l="l" t="t" r="r" b="b"/>
              <a:pathLst>
                <a:path w="85089" h="577850">
                  <a:moveTo>
                    <a:pt x="84562" y="0"/>
                  </a:moveTo>
                  <a:lnTo>
                    <a:pt x="0" y="289155"/>
                  </a:lnTo>
                </a:path>
                <a:path w="85089" h="577850">
                  <a:moveTo>
                    <a:pt x="0" y="289155"/>
                  </a:moveTo>
                  <a:lnTo>
                    <a:pt x="84562" y="577762"/>
                  </a:lnTo>
                </a:path>
              </a:pathLst>
            </a:custGeom>
            <a:ln w="11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2501980" y="4780303"/>
              <a:ext cx="85090" cy="577850"/>
            </a:xfrm>
            <a:custGeom>
              <a:avLst/>
              <a:gdLst/>
              <a:ahLst/>
              <a:cxnLst/>
              <a:rect l="l" t="t" r="r" b="b"/>
              <a:pathLst>
                <a:path w="85089" h="577850">
                  <a:moveTo>
                    <a:pt x="0" y="0"/>
                  </a:moveTo>
                  <a:lnTo>
                    <a:pt x="84560" y="289155"/>
                  </a:lnTo>
                </a:path>
                <a:path w="85089" h="577850">
                  <a:moveTo>
                    <a:pt x="84560" y="289155"/>
                  </a:moveTo>
                  <a:lnTo>
                    <a:pt x="0" y="577762"/>
                  </a:lnTo>
                </a:path>
              </a:pathLst>
            </a:custGeom>
            <a:ln w="11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/>
            <p:cNvSpPr/>
            <p:nvPr/>
          </p:nvSpPr>
          <p:spPr>
            <a:xfrm>
              <a:off x="2889727" y="4829733"/>
              <a:ext cx="76200" cy="479425"/>
            </a:xfrm>
            <a:custGeom>
              <a:avLst/>
              <a:gdLst/>
              <a:ahLst/>
              <a:cxnLst/>
              <a:rect l="l" t="t" r="r" b="b"/>
              <a:pathLst>
                <a:path w="76200" h="479425">
                  <a:moveTo>
                    <a:pt x="75665" y="0"/>
                  </a:moveTo>
                  <a:lnTo>
                    <a:pt x="0" y="239725"/>
                  </a:lnTo>
                </a:path>
                <a:path w="76200" h="479425">
                  <a:moveTo>
                    <a:pt x="0" y="239725"/>
                  </a:moveTo>
                  <a:lnTo>
                    <a:pt x="75665" y="478886"/>
                  </a:lnTo>
                </a:path>
              </a:pathLst>
            </a:custGeom>
            <a:ln w="11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/>
            <p:cNvSpPr/>
            <p:nvPr/>
          </p:nvSpPr>
          <p:spPr>
            <a:xfrm>
              <a:off x="6568740" y="4829733"/>
              <a:ext cx="75565" cy="479425"/>
            </a:xfrm>
            <a:custGeom>
              <a:avLst/>
              <a:gdLst/>
              <a:ahLst/>
              <a:cxnLst/>
              <a:rect l="l" t="t" r="r" b="b"/>
              <a:pathLst>
                <a:path w="75565" h="479425">
                  <a:moveTo>
                    <a:pt x="0" y="0"/>
                  </a:moveTo>
                  <a:lnTo>
                    <a:pt x="75002" y="239725"/>
                  </a:lnTo>
                </a:path>
                <a:path w="75565" h="479425">
                  <a:moveTo>
                    <a:pt x="75002" y="239725"/>
                  </a:moveTo>
                  <a:lnTo>
                    <a:pt x="0" y="478886"/>
                  </a:lnTo>
                </a:path>
              </a:pathLst>
            </a:custGeom>
            <a:ln w="11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/>
            <p:cNvSpPr txBox="1"/>
            <p:nvPr/>
          </p:nvSpPr>
          <p:spPr>
            <a:xfrm>
              <a:off x="1817811" y="3481621"/>
              <a:ext cx="696595" cy="18827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35"/>
                </a:spcBef>
              </a:pPr>
              <a:r>
                <a:rPr sz="3225" spc="390" baseline="32299" dirty="0">
                  <a:latin typeface="Times New Roman"/>
                  <a:cs typeface="Times New Roman"/>
                </a:rPr>
                <a:t>N</a:t>
              </a:r>
              <a:r>
                <a:rPr sz="1800" spc="45" dirty="0">
                  <a:latin typeface="Times New Roman"/>
                  <a:cs typeface="Times New Roman"/>
                </a:rPr>
                <a:t>u</a:t>
              </a:r>
              <a:r>
                <a:rPr sz="1800" spc="50" dirty="0">
                  <a:latin typeface="Times New Roman"/>
                  <a:cs typeface="Times New Roman"/>
                </a:rPr>
                <a:t>,</a:t>
              </a:r>
              <a:r>
                <a:rPr sz="1800" spc="-204" dirty="0">
                  <a:latin typeface="Times New Roman"/>
                  <a:cs typeface="Times New Roman"/>
                </a:rPr>
                <a:t> </a:t>
              </a:r>
              <a:r>
                <a:rPr sz="1800" spc="55" dirty="0">
                  <a:latin typeface="Times New Roman"/>
                  <a:cs typeface="Times New Roman"/>
                </a:rPr>
                <a:t>i</a:t>
              </a:r>
              <a:endParaRPr sz="18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2950">
                <a:latin typeface="Times New Roman"/>
                <a:cs typeface="Times New Roman"/>
              </a:endParaRPr>
            </a:p>
            <a:p>
              <a:pPr marL="177165">
                <a:lnSpc>
                  <a:spcPct val="100000"/>
                </a:lnSpc>
              </a:pPr>
              <a:r>
                <a:rPr sz="3225" spc="240" baseline="32299" dirty="0">
                  <a:latin typeface="Times New Roman"/>
                  <a:cs typeface="Times New Roman"/>
                </a:rPr>
                <a:t>N</a:t>
              </a:r>
              <a:r>
                <a:rPr sz="1800" spc="-20" dirty="0">
                  <a:latin typeface="Times New Roman"/>
                  <a:cs typeface="Times New Roman"/>
                </a:rPr>
                <a:t>v</a:t>
              </a:r>
              <a:r>
                <a:rPr sz="1800" spc="15" dirty="0">
                  <a:latin typeface="Times New Roman"/>
                  <a:cs typeface="Times New Roman"/>
                </a:rPr>
                <a:t>,</a:t>
              </a:r>
              <a:r>
                <a:rPr sz="1800" spc="-250" dirty="0">
                  <a:latin typeface="Times New Roman"/>
                  <a:cs typeface="Times New Roman"/>
                </a:rPr>
                <a:t> </a:t>
              </a:r>
              <a:r>
                <a:rPr sz="1800" spc="15" dirty="0">
                  <a:latin typeface="Times New Roman"/>
                  <a:cs typeface="Times New Roman"/>
                </a:rPr>
                <a:t>i</a:t>
              </a:r>
              <a:endParaRPr sz="18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2950">
                <a:latin typeface="Times New Roman"/>
                <a:cs typeface="Times New Roman"/>
              </a:endParaRPr>
            </a:p>
            <a:p>
              <a:pPr marL="102235">
                <a:lnSpc>
                  <a:spcPct val="100000"/>
                </a:lnSpc>
                <a:spcBef>
                  <a:spcPts val="5"/>
                </a:spcBef>
              </a:pPr>
              <a:r>
                <a:rPr sz="3225" spc="150" baseline="32299" dirty="0">
                  <a:latin typeface="Times New Roman"/>
                  <a:cs typeface="Times New Roman"/>
                </a:rPr>
                <a:t>N</a:t>
              </a:r>
              <a:r>
                <a:rPr sz="1800" spc="100" dirty="0">
                  <a:latin typeface="Times New Roman"/>
                  <a:cs typeface="Times New Roman"/>
                </a:rPr>
                <a:t>w,i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31" name="object 17"/>
            <p:cNvSpPr txBox="1"/>
            <p:nvPr/>
          </p:nvSpPr>
          <p:spPr>
            <a:xfrm>
              <a:off x="2545230" y="3324149"/>
              <a:ext cx="4292600" cy="18827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50800">
                <a:lnSpc>
                  <a:spcPct val="100000"/>
                </a:lnSpc>
                <a:spcBef>
                  <a:spcPts val="135"/>
                </a:spcBef>
                <a:tabLst>
                  <a:tab pos="405765" algn="l"/>
                </a:tabLst>
              </a:pPr>
              <a:r>
                <a:rPr sz="2150" spc="140" dirty="0">
                  <a:latin typeface="Symbol"/>
                  <a:cs typeface="Symbol"/>
                </a:rPr>
                <a:t></a:t>
              </a:r>
              <a:r>
                <a:rPr sz="2150" spc="140" dirty="0">
                  <a:latin typeface="Times New Roman"/>
                  <a:cs typeface="Times New Roman"/>
                </a:rPr>
                <a:t>	</a:t>
              </a:r>
              <a:r>
                <a:rPr sz="2150" spc="40" dirty="0">
                  <a:latin typeface="Times New Roman"/>
                  <a:cs typeface="Times New Roman"/>
                </a:rPr>
                <a:t>N</a:t>
              </a:r>
              <a:r>
                <a:rPr sz="2700" spc="60" baseline="-26234" dirty="0">
                  <a:latin typeface="Times New Roman"/>
                  <a:cs typeface="Times New Roman"/>
                </a:rPr>
                <a:t>1,i</a:t>
              </a:r>
              <a:r>
                <a:rPr sz="2700" spc="-359" baseline="-26234" dirty="0">
                  <a:latin typeface="Times New Roman"/>
                  <a:cs typeface="Times New Roman"/>
                </a:rPr>
                <a:t> </a:t>
              </a:r>
              <a:r>
                <a:rPr sz="2150" spc="40" dirty="0">
                  <a:latin typeface="Times New Roman"/>
                  <a:cs typeface="Times New Roman"/>
                </a:rPr>
                <a:t>,0,0,...,</a:t>
              </a:r>
              <a:r>
                <a:rPr sz="2150" spc="-120" dirty="0">
                  <a:latin typeface="Times New Roman"/>
                  <a:cs typeface="Times New Roman"/>
                </a:rPr>
                <a:t> </a:t>
              </a:r>
              <a:r>
                <a:rPr sz="2150" spc="70" dirty="0">
                  <a:latin typeface="Times New Roman"/>
                  <a:cs typeface="Times New Roman"/>
                </a:rPr>
                <a:t>N</a:t>
              </a:r>
              <a:r>
                <a:rPr sz="2925" spc="104" baseline="-24216" dirty="0">
                  <a:latin typeface="Symbol"/>
                  <a:cs typeface="Symbol"/>
                </a:rPr>
                <a:t></a:t>
              </a:r>
              <a:r>
                <a:rPr sz="2925" spc="-465" baseline="-24216" dirty="0">
                  <a:latin typeface="Times New Roman"/>
                  <a:cs typeface="Times New Roman"/>
                </a:rPr>
                <a:t> </a:t>
              </a:r>
              <a:r>
                <a:rPr sz="2700" spc="37" baseline="-26234" dirty="0">
                  <a:latin typeface="Times New Roman"/>
                  <a:cs typeface="Times New Roman"/>
                </a:rPr>
                <a:t>,i</a:t>
              </a:r>
              <a:r>
                <a:rPr sz="2700" spc="-352" baseline="-26234" dirty="0">
                  <a:latin typeface="Times New Roman"/>
                  <a:cs typeface="Times New Roman"/>
                </a:rPr>
                <a:t> </a:t>
              </a:r>
              <a:r>
                <a:rPr sz="2150" spc="40" dirty="0">
                  <a:latin typeface="Times New Roman"/>
                  <a:cs typeface="Times New Roman"/>
                </a:rPr>
                <a:t>,0,0,...,</a:t>
              </a:r>
              <a:r>
                <a:rPr sz="2150" spc="-130" dirty="0">
                  <a:latin typeface="Times New Roman"/>
                  <a:cs typeface="Times New Roman"/>
                </a:rPr>
                <a:t> </a:t>
              </a:r>
              <a:r>
                <a:rPr sz="2150" spc="85" dirty="0">
                  <a:latin typeface="Times New Roman"/>
                  <a:cs typeface="Times New Roman"/>
                </a:rPr>
                <a:t>N</a:t>
              </a:r>
              <a:r>
                <a:rPr sz="2700" spc="127" baseline="-26234" dirty="0">
                  <a:latin typeface="Times New Roman"/>
                  <a:cs typeface="Times New Roman"/>
                </a:rPr>
                <a:t>20,i</a:t>
              </a:r>
              <a:r>
                <a:rPr sz="2700" spc="-352" baseline="-26234" dirty="0">
                  <a:latin typeface="Times New Roman"/>
                  <a:cs typeface="Times New Roman"/>
                </a:rPr>
                <a:t> </a:t>
              </a:r>
              <a:r>
                <a:rPr sz="2150" spc="70" dirty="0">
                  <a:latin typeface="Times New Roman"/>
                  <a:cs typeface="Times New Roman"/>
                </a:rPr>
                <a:t>,0,0</a:t>
              </a:r>
              <a:endParaRPr sz="215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2950" dirty="0">
                <a:latin typeface="Times New Roman"/>
                <a:cs typeface="Times New Roman"/>
              </a:endParaRPr>
            </a:p>
            <a:p>
              <a:pPr marL="136525">
                <a:lnSpc>
                  <a:spcPct val="100000"/>
                </a:lnSpc>
                <a:tabLst>
                  <a:tab pos="452755" algn="l"/>
                </a:tabLst>
              </a:pPr>
              <a:r>
                <a:rPr sz="2150" spc="45" dirty="0">
                  <a:latin typeface="Symbol"/>
                  <a:cs typeface="Symbol"/>
                </a:rPr>
                <a:t></a:t>
              </a:r>
              <a:r>
                <a:rPr sz="2150" spc="45" dirty="0">
                  <a:latin typeface="Times New Roman"/>
                  <a:cs typeface="Times New Roman"/>
                </a:rPr>
                <a:t>	</a:t>
              </a:r>
              <a:r>
                <a:rPr sz="2150" spc="35" dirty="0">
                  <a:latin typeface="Times New Roman"/>
                  <a:cs typeface="Times New Roman"/>
                </a:rPr>
                <a:t>0,</a:t>
              </a:r>
              <a:r>
                <a:rPr sz="2150" spc="-285" dirty="0">
                  <a:latin typeface="Times New Roman"/>
                  <a:cs typeface="Times New Roman"/>
                </a:rPr>
                <a:t> </a:t>
              </a:r>
              <a:r>
                <a:rPr sz="2150" spc="-25" dirty="0">
                  <a:latin typeface="Times New Roman"/>
                  <a:cs typeface="Times New Roman"/>
                </a:rPr>
                <a:t>N</a:t>
              </a:r>
              <a:r>
                <a:rPr sz="2700" spc="-37" baseline="-26234" dirty="0">
                  <a:latin typeface="Times New Roman"/>
                  <a:cs typeface="Times New Roman"/>
                </a:rPr>
                <a:t>1,i</a:t>
              </a:r>
              <a:r>
                <a:rPr sz="2700" spc="-352" baseline="-26234" dirty="0">
                  <a:latin typeface="Times New Roman"/>
                  <a:cs typeface="Times New Roman"/>
                </a:rPr>
                <a:t> </a:t>
              </a:r>
              <a:r>
                <a:rPr sz="1800" spc="-5" dirty="0">
                  <a:latin typeface="Times New Roman"/>
                  <a:cs typeface="Times New Roman"/>
                </a:rPr>
                <a:t>,</a:t>
              </a:r>
              <a:r>
                <a:rPr sz="2150" spc="-5" dirty="0">
                  <a:latin typeface="Times New Roman"/>
                  <a:cs typeface="Times New Roman"/>
                </a:rPr>
                <a:t>0,...,0,</a:t>
              </a:r>
              <a:r>
                <a:rPr sz="2150" spc="-190" dirty="0">
                  <a:latin typeface="Times New Roman"/>
                  <a:cs typeface="Times New Roman"/>
                </a:rPr>
                <a:t> </a:t>
              </a:r>
              <a:r>
                <a:rPr sz="2150" spc="-20" dirty="0">
                  <a:latin typeface="Times New Roman"/>
                  <a:cs typeface="Times New Roman"/>
                </a:rPr>
                <a:t>N</a:t>
              </a:r>
              <a:r>
                <a:rPr sz="2850" spc="-30" baseline="-24853" dirty="0">
                  <a:latin typeface="Symbol"/>
                  <a:cs typeface="Symbol"/>
                </a:rPr>
                <a:t></a:t>
              </a:r>
              <a:r>
                <a:rPr sz="2850" spc="-457" baseline="-24853" dirty="0">
                  <a:latin typeface="Times New Roman"/>
                  <a:cs typeface="Times New Roman"/>
                </a:rPr>
                <a:t> </a:t>
              </a:r>
              <a:r>
                <a:rPr sz="2700" spc="-22" baseline="-26234" dirty="0">
                  <a:latin typeface="Times New Roman"/>
                  <a:cs typeface="Times New Roman"/>
                </a:rPr>
                <a:t>,i</a:t>
              </a:r>
              <a:r>
                <a:rPr sz="2700" spc="-352" baseline="-26234" dirty="0">
                  <a:latin typeface="Times New Roman"/>
                  <a:cs typeface="Times New Roman"/>
                </a:rPr>
                <a:t> </a:t>
              </a:r>
              <a:r>
                <a:rPr sz="1800" spc="-5" dirty="0">
                  <a:latin typeface="Times New Roman"/>
                  <a:cs typeface="Times New Roman"/>
                </a:rPr>
                <a:t>,</a:t>
              </a:r>
              <a:r>
                <a:rPr sz="2150" spc="-5" dirty="0">
                  <a:latin typeface="Times New Roman"/>
                  <a:cs typeface="Times New Roman"/>
                </a:rPr>
                <a:t>0,...,0,</a:t>
              </a:r>
              <a:r>
                <a:rPr sz="2150" spc="-195" dirty="0">
                  <a:latin typeface="Times New Roman"/>
                  <a:cs typeface="Times New Roman"/>
                </a:rPr>
                <a:t> </a:t>
              </a:r>
              <a:r>
                <a:rPr sz="2150" spc="15" dirty="0">
                  <a:latin typeface="Times New Roman"/>
                  <a:cs typeface="Times New Roman"/>
                </a:rPr>
                <a:t>N</a:t>
              </a:r>
              <a:r>
                <a:rPr sz="2700" spc="22" baseline="-26234" dirty="0">
                  <a:latin typeface="Times New Roman"/>
                  <a:cs typeface="Times New Roman"/>
                </a:rPr>
                <a:t>20,i</a:t>
              </a:r>
              <a:r>
                <a:rPr sz="2700" spc="-352" baseline="-26234" dirty="0">
                  <a:latin typeface="Times New Roman"/>
                  <a:cs typeface="Times New Roman"/>
                </a:rPr>
                <a:t> </a:t>
              </a:r>
              <a:r>
                <a:rPr sz="1800" spc="15" dirty="0">
                  <a:latin typeface="Times New Roman"/>
                  <a:cs typeface="Times New Roman"/>
                </a:rPr>
                <a:t>,</a:t>
              </a:r>
              <a:r>
                <a:rPr sz="2150" spc="15" dirty="0">
                  <a:latin typeface="Times New Roman"/>
                  <a:cs typeface="Times New Roman"/>
                </a:rPr>
                <a:t>0</a:t>
              </a:r>
              <a:endParaRPr sz="215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2950" dirty="0">
                <a:latin typeface="Times New Roman"/>
                <a:cs typeface="Times New Roman"/>
              </a:endParaRPr>
            </a:p>
            <a:p>
              <a:pPr marL="119380">
                <a:lnSpc>
                  <a:spcPct val="100000"/>
                </a:lnSpc>
                <a:spcBef>
                  <a:spcPts val="5"/>
                </a:spcBef>
                <a:tabLst>
                  <a:tab pos="438150" algn="l"/>
                </a:tabLst>
              </a:pPr>
              <a:r>
                <a:rPr sz="2150" spc="50" dirty="0">
                  <a:latin typeface="Symbol"/>
                  <a:cs typeface="Symbol"/>
                </a:rPr>
                <a:t></a:t>
              </a:r>
              <a:r>
                <a:rPr sz="2150" spc="50" dirty="0">
                  <a:latin typeface="Times New Roman"/>
                  <a:cs typeface="Times New Roman"/>
                </a:rPr>
                <a:t>	</a:t>
              </a:r>
              <a:r>
                <a:rPr sz="2150" spc="60" dirty="0">
                  <a:latin typeface="Times New Roman"/>
                  <a:cs typeface="Times New Roman"/>
                </a:rPr>
                <a:t>0</a:t>
              </a:r>
              <a:r>
                <a:rPr sz="2150" spc="-30" dirty="0">
                  <a:latin typeface="Times New Roman"/>
                  <a:cs typeface="Times New Roman"/>
                </a:rPr>
                <a:t>,</a:t>
              </a:r>
              <a:r>
                <a:rPr sz="2150" spc="60" dirty="0">
                  <a:latin typeface="Times New Roman"/>
                  <a:cs typeface="Times New Roman"/>
                </a:rPr>
                <a:t>0</a:t>
              </a:r>
              <a:r>
                <a:rPr sz="2150" spc="20" dirty="0">
                  <a:latin typeface="Times New Roman"/>
                  <a:cs typeface="Times New Roman"/>
                </a:rPr>
                <a:t>,</a:t>
              </a:r>
              <a:r>
                <a:rPr sz="2150" spc="-310" dirty="0">
                  <a:latin typeface="Times New Roman"/>
                  <a:cs typeface="Times New Roman"/>
                </a:rPr>
                <a:t> </a:t>
              </a:r>
              <a:r>
                <a:rPr sz="2150" spc="-60" dirty="0">
                  <a:latin typeface="Times New Roman"/>
                  <a:cs typeface="Times New Roman"/>
                </a:rPr>
                <a:t>N</a:t>
              </a:r>
              <a:r>
                <a:rPr sz="2700" spc="-22" baseline="-26234" dirty="0">
                  <a:latin typeface="Times New Roman"/>
                  <a:cs typeface="Times New Roman"/>
                </a:rPr>
                <a:t>1</a:t>
              </a:r>
              <a:r>
                <a:rPr sz="2700" spc="-37" baseline="-26234" dirty="0">
                  <a:latin typeface="Times New Roman"/>
                  <a:cs typeface="Times New Roman"/>
                </a:rPr>
                <a:t>,</a:t>
              </a:r>
              <a:r>
                <a:rPr sz="2700" spc="30" baseline="-26234" dirty="0">
                  <a:latin typeface="Times New Roman"/>
                  <a:cs typeface="Times New Roman"/>
                </a:rPr>
                <a:t>i</a:t>
              </a:r>
              <a:r>
                <a:rPr sz="2700" spc="-352" baseline="-26234" dirty="0">
                  <a:latin typeface="Times New Roman"/>
                  <a:cs typeface="Times New Roman"/>
                </a:rPr>
                <a:t> </a:t>
              </a:r>
              <a:r>
                <a:rPr sz="1800" spc="-5" dirty="0">
                  <a:latin typeface="Times New Roman"/>
                  <a:cs typeface="Times New Roman"/>
                </a:rPr>
                <a:t>,</a:t>
              </a:r>
              <a:r>
                <a:rPr sz="2150" spc="-35" dirty="0">
                  <a:latin typeface="Times New Roman"/>
                  <a:cs typeface="Times New Roman"/>
                </a:rPr>
                <a:t>.</a:t>
              </a:r>
              <a:r>
                <a:rPr sz="2150" spc="-30" dirty="0">
                  <a:latin typeface="Times New Roman"/>
                  <a:cs typeface="Times New Roman"/>
                </a:rPr>
                <a:t>.</a:t>
              </a:r>
              <a:r>
                <a:rPr sz="2150" spc="-35" dirty="0">
                  <a:latin typeface="Times New Roman"/>
                  <a:cs typeface="Times New Roman"/>
                </a:rPr>
                <a:t>.,</a:t>
              </a:r>
              <a:r>
                <a:rPr sz="2150" spc="135" dirty="0">
                  <a:latin typeface="Times New Roman"/>
                  <a:cs typeface="Times New Roman"/>
                </a:rPr>
                <a:t>0</a:t>
              </a:r>
              <a:r>
                <a:rPr sz="1800" spc="-5" dirty="0">
                  <a:latin typeface="Times New Roman"/>
                  <a:cs typeface="Times New Roman"/>
                </a:rPr>
                <a:t>,</a:t>
              </a:r>
              <a:r>
                <a:rPr sz="2150" spc="60" dirty="0">
                  <a:latin typeface="Times New Roman"/>
                  <a:cs typeface="Times New Roman"/>
                </a:rPr>
                <a:t>0</a:t>
              </a:r>
              <a:r>
                <a:rPr sz="2150" spc="20" dirty="0">
                  <a:latin typeface="Times New Roman"/>
                  <a:cs typeface="Times New Roman"/>
                </a:rPr>
                <a:t>,</a:t>
              </a:r>
              <a:r>
                <a:rPr sz="2150" spc="-280" dirty="0">
                  <a:latin typeface="Times New Roman"/>
                  <a:cs typeface="Times New Roman"/>
                </a:rPr>
                <a:t> </a:t>
              </a:r>
              <a:r>
                <a:rPr sz="2150" spc="-5" dirty="0">
                  <a:latin typeface="Times New Roman"/>
                  <a:cs typeface="Times New Roman"/>
                </a:rPr>
                <a:t>N</a:t>
              </a:r>
              <a:r>
                <a:rPr sz="2850" spc="-30" baseline="-24853" dirty="0">
                  <a:latin typeface="Symbol"/>
                  <a:cs typeface="Symbol"/>
                </a:rPr>
                <a:t></a:t>
              </a:r>
              <a:r>
                <a:rPr sz="2850" spc="-457" baseline="-24853" dirty="0">
                  <a:latin typeface="Times New Roman"/>
                  <a:cs typeface="Times New Roman"/>
                </a:rPr>
                <a:t> </a:t>
              </a:r>
              <a:r>
                <a:rPr sz="2700" spc="-52" baseline="-26234" dirty="0">
                  <a:latin typeface="Times New Roman"/>
                  <a:cs typeface="Times New Roman"/>
                </a:rPr>
                <a:t>,</a:t>
              </a:r>
              <a:r>
                <a:rPr sz="2700" spc="30" baseline="-26234" dirty="0">
                  <a:latin typeface="Times New Roman"/>
                  <a:cs typeface="Times New Roman"/>
                </a:rPr>
                <a:t>i</a:t>
              </a:r>
              <a:r>
                <a:rPr sz="2700" spc="-359" baseline="-26234" dirty="0">
                  <a:latin typeface="Times New Roman"/>
                  <a:cs typeface="Times New Roman"/>
                </a:rPr>
                <a:t> </a:t>
              </a:r>
              <a:r>
                <a:rPr sz="1800" spc="-5" dirty="0">
                  <a:latin typeface="Times New Roman"/>
                  <a:cs typeface="Times New Roman"/>
                </a:rPr>
                <a:t>,</a:t>
              </a:r>
              <a:r>
                <a:rPr sz="2150" spc="-35" dirty="0">
                  <a:latin typeface="Times New Roman"/>
                  <a:cs typeface="Times New Roman"/>
                </a:rPr>
                <a:t>.</a:t>
              </a:r>
              <a:r>
                <a:rPr sz="2150" spc="-30" dirty="0">
                  <a:latin typeface="Times New Roman"/>
                  <a:cs typeface="Times New Roman"/>
                </a:rPr>
                <a:t>.</a:t>
              </a:r>
              <a:r>
                <a:rPr sz="2150" spc="-35" dirty="0">
                  <a:latin typeface="Times New Roman"/>
                  <a:cs typeface="Times New Roman"/>
                </a:rPr>
                <a:t>.,</a:t>
              </a:r>
              <a:r>
                <a:rPr sz="2150" spc="135" dirty="0">
                  <a:latin typeface="Times New Roman"/>
                  <a:cs typeface="Times New Roman"/>
                </a:rPr>
                <a:t>0</a:t>
              </a:r>
              <a:r>
                <a:rPr sz="1800" spc="-5" dirty="0">
                  <a:latin typeface="Times New Roman"/>
                  <a:cs typeface="Times New Roman"/>
                </a:rPr>
                <a:t>,</a:t>
              </a:r>
              <a:r>
                <a:rPr sz="2150" spc="60" dirty="0">
                  <a:latin typeface="Times New Roman"/>
                  <a:cs typeface="Times New Roman"/>
                </a:rPr>
                <a:t>0</a:t>
              </a:r>
              <a:r>
                <a:rPr sz="2150" spc="20" dirty="0">
                  <a:latin typeface="Times New Roman"/>
                  <a:cs typeface="Times New Roman"/>
                </a:rPr>
                <a:t>,</a:t>
              </a:r>
              <a:r>
                <a:rPr sz="2150" spc="-280" dirty="0">
                  <a:latin typeface="Times New Roman"/>
                  <a:cs typeface="Times New Roman"/>
                </a:rPr>
                <a:t> </a:t>
              </a:r>
              <a:r>
                <a:rPr sz="2150" spc="135" dirty="0">
                  <a:latin typeface="Times New Roman"/>
                  <a:cs typeface="Times New Roman"/>
                </a:rPr>
                <a:t>N</a:t>
              </a:r>
              <a:r>
                <a:rPr sz="2700" spc="-22" baseline="-26234" dirty="0">
                  <a:latin typeface="Times New Roman"/>
                  <a:cs typeface="Times New Roman"/>
                </a:rPr>
                <a:t>20</a:t>
              </a:r>
              <a:r>
                <a:rPr sz="2700" spc="-15" baseline="-26234" dirty="0">
                  <a:latin typeface="Times New Roman"/>
                  <a:cs typeface="Times New Roman"/>
                </a:rPr>
                <a:t>,</a:t>
              </a:r>
              <a:r>
                <a:rPr sz="2700" spc="30" baseline="-26234" dirty="0">
                  <a:latin typeface="Times New Roman"/>
                  <a:cs typeface="Times New Roman"/>
                </a:rPr>
                <a:t>i</a:t>
              </a:r>
              <a:endParaRPr sz="2700" baseline="-26234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021" y="3259696"/>
            <a:ext cx="2610214" cy="15242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040" y="5059574"/>
            <a:ext cx="2934109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853440" y="1332411"/>
            <a:ext cx="330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Algoritmo de ponto fixo:</a:t>
            </a:r>
            <a:endParaRPr lang="pt-BR" dirty="0"/>
          </a:p>
        </p:txBody>
      </p:sp>
      <p:sp>
        <p:nvSpPr>
          <p:cNvPr id="32" name="object 3"/>
          <p:cNvSpPr txBox="1"/>
          <p:nvPr/>
        </p:nvSpPr>
        <p:spPr>
          <a:xfrm>
            <a:off x="1571394" y="2580685"/>
            <a:ext cx="1216025" cy="949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250" spc="-225" dirty="0">
                <a:latin typeface="Times New Roman"/>
                <a:cs typeface="Times New Roman"/>
              </a:rPr>
              <a:t>F</a:t>
            </a:r>
            <a:r>
              <a:rPr sz="2850" spc="60" baseline="-26315" dirty="0">
                <a:latin typeface="Times New Roman"/>
                <a:cs typeface="Times New Roman"/>
              </a:rPr>
              <a:t>i</a:t>
            </a:r>
            <a:r>
              <a:rPr sz="2850" spc="-315" baseline="-26315" dirty="0">
                <a:latin typeface="Times New Roman"/>
                <a:cs typeface="Times New Roman"/>
              </a:rPr>
              <a:t> </a:t>
            </a:r>
            <a:r>
              <a:rPr sz="2250" spc="90" dirty="0">
                <a:latin typeface="Times New Roman"/>
                <a:cs typeface="Times New Roman"/>
              </a:rPr>
              <a:t>(</a:t>
            </a:r>
            <a:r>
              <a:rPr sz="2250" spc="60" dirty="0">
                <a:latin typeface="Times New Roman"/>
                <a:cs typeface="Times New Roman"/>
              </a:rPr>
              <a:t>U</a:t>
            </a:r>
            <a:r>
              <a:rPr sz="2250" spc="65" dirty="0">
                <a:latin typeface="Times New Roman"/>
                <a:cs typeface="Times New Roman"/>
              </a:rPr>
              <a:t>)</a:t>
            </a:r>
            <a:r>
              <a:rPr sz="2250" spc="-55" dirty="0">
                <a:latin typeface="Times New Roman"/>
                <a:cs typeface="Times New Roman"/>
              </a:rPr>
              <a:t> </a:t>
            </a:r>
            <a:r>
              <a:rPr sz="2250" spc="110" dirty="0">
                <a:latin typeface="Symbol"/>
                <a:cs typeface="Symbol"/>
              </a:rPr>
              <a:t></a:t>
            </a:r>
            <a:r>
              <a:rPr sz="2250" spc="-35" dirty="0">
                <a:latin typeface="Times New Roman"/>
                <a:cs typeface="Times New Roman"/>
              </a:rPr>
              <a:t> </a:t>
            </a:r>
            <a:r>
              <a:rPr sz="2250" spc="110" dirty="0">
                <a:latin typeface="Times New Roman"/>
                <a:cs typeface="Times New Roman"/>
              </a:rPr>
              <a:t>F</a:t>
            </a:r>
            <a:endParaRPr sz="2250" dirty="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1839"/>
              </a:spcBef>
            </a:pPr>
            <a:r>
              <a:rPr sz="2250" spc="-325" dirty="0">
                <a:latin typeface="Times New Roman"/>
                <a:cs typeface="Times New Roman"/>
              </a:rPr>
              <a:t>F</a:t>
            </a:r>
            <a:r>
              <a:rPr sz="1950" spc="-37" baseline="-23504" dirty="0">
                <a:latin typeface="Times New Roman"/>
                <a:cs typeface="Times New Roman"/>
              </a:rPr>
              <a:t>i</a:t>
            </a:r>
            <a:r>
              <a:rPr sz="1950" baseline="-23504" dirty="0">
                <a:latin typeface="Times New Roman"/>
                <a:cs typeface="Times New Roman"/>
              </a:rPr>
              <a:t> </a:t>
            </a:r>
            <a:r>
              <a:rPr sz="1950" spc="104" baseline="-23504" dirty="0">
                <a:latin typeface="Times New Roman"/>
                <a:cs typeface="Times New Roman"/>
              </a:rPr>
              <a:t> </a:t>
            </a:r>
            <a:r>
              <a:rPr sz="2250" spc="-85" dirty="0">
                <a:latin typeface="Symbol"/>
                <a:cs typeface="Symbol"/>
              </a:rPr>
              <a:t></a:t>
            </a:r>
            <a:r>
              <a:rPr sz="2250" spc="-80" dirty="0">
                <a:latin typeface="Times New Roman"/>
                <a:cs typeface="Times New Roman"/>
              </a:rPr>
              <a:t> </a:t>
            </a:r>
            <a:r>
              <a:rPr sz="2250" spc="-60" dirty="0">
                <a:latin typeface="Times New Roman"/>
                <a:cs typeface="Times New Roman"/>
              </a:rPr>
              <a:t>K</a:t>
            </a:r>
            <a:r>
              <a:rPr sz="2850" spc="-67" baseline="29239" dirty="0">
                <a:latin typeface="Times New Roman"/>
                <a:cs typeface="Times New Roman"/>
              </a:rPr>
              <a:t>*</a:t>
            </a:r>
            <a:r>
              <a:rPr sz="2250" spc="-110" dirty="0">
                <a:latin typeface="Times New Roman"/>
                <a:cs typeface="Times New Roman"/>
              </a:rPr>
              <a:t>U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3128668" y="2822617"/>
            <a:ext cx="1445623" cy="37551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/>
          <p:cNvGrpSpPr/>
          <p:nvPr/>
        </p:nvGrpSpPr>
        <p:grpSpPr>
          <a:xfrm>
            <a:off x="4789038" y="2500037"/>
            <a:ext cx="2495213" cy="823756"/>
            <a:chOff x="2436206" y="3483273"/>
            <a:chExt cx="2495213" cy="823756"/>
          </a:xfrm>
        </p:grpSpPr>
        <p:sp>
          <p:nvSpPr>
            <p:cNvPr id="34" name="object 4"/>
            <p:cNvSpPr txBox="1"/>
            <p:nvPr/>
          </p:nvSpPr>
          <p:spPr>
            <a:xfrm>
              <a:off x="2436206" y="3483273"/>
              <a:ext cx="1557655" cy="3225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lang="pt-BR" sz="2925" spc="165" baseline="-24216" dirty="0" smtClean="0">
                  <a:latin typeface="Times New Roman"/>
                  <a:cs typeface="Times New Roman"/>
                </a:rPr>
                <a:t>K</a:t>
              </a:r>
              <a:r>
                <a:rPr sz="1600" spc="5" dirty="0" smtClean="0">
                  <a:latin typeface="Times New Roman"/>
                  <a:cs typeface="Times New Roman"/>
                </a:rPr>
                <a:t>f</a:t>
              </a:r>
              <a:r>
                <a:rPr sz="1600" spc="-120" dirty="0" smtClean="0">
                  <a:latin typeface="Times New Roman"/>
                  <a:cs typeface="Times New Roman"/>
                </a:rPr>
                <a:t>i</a:t>
              </a:r>
              <a:r>
                <a:rPr sz="1600" spc="-40" dirty="0" smtClean="0">
                  <a:latin typeface="Times New Roman"/>
                  <a:cs typeface="Times New Roman"/>
                </a:rPr>
                <a:t>x</a:t>
              </a:r>
              <a:r>
                <a:rPr sz="1600" spc="-5" dirty="0" smtClean="0">
                  <a:latin typeface="Times New Roman"/>
                  <a:cs typeface="Times New Roman"/>
                </a:rPr>
                <a:t>a</a:t>
              </a:r>
              <a:r>
                <a:rPr sz="1600" spc="-150" dirty="0" smtClean="0">
                  <a:latin typeface="Times New Roman"/>
                  <a:cs typeface="Times New Roman"/>
                </a:rPr>
                <a:t> </a:t>
              </a:r>
              <a:r>
                <a:rPr sz="2925" spc="-82" baseline="-24216" dirty="0">
                  <a:latin typeface="Times New Roman"/>
                  <a:cs typeface="Times New Roman"/>
                </a:rPr>
                <a:t>ΔU</a:t>
              </a:r>
              <a:endParaRPr sz="2925" baseline="-24216" dirty="0">
                <a:latin typeface="Times New Roman"/>
                <a:cs typeface="Times New Roman"/>
              </a:endParaRPr>
            </a:p>
          </p:txBody>
        </p:sp>
        <p:grpSp>
          <p:nvGrpSpPr>
            <p:cNvPr id="35" name="Agrupar 34"/>
            <p:cNvGrpSpPr/>
            <p:nvPr/>
          </p:nvGrpSpPr>
          <p:grpSpPr>
            <a:xfrm>
              <a:off x="2966250" y="3548756"/>
              <a:ext cx="1965169" cy="758273"/>
              <a:chOff x="2966250" y="3548756"/>
              <a:chExt cx="1965169" cy="758273"/>
            </a:xfrm>
          </p:grpSpPr>
          <p:sp>
            <p:nvSpPr>
              <p:cNvPr id="36" name="object 5"/>
              <p:cNvSpPr txBox="1"/>
              <p:nvPr/>
            </p:nvSpPr>
            <p:spPr>
              <a:xfrm>
                <a:off x="3302644" y="3646838"/>
                <a:ext cx="1628775" cy="261610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  <a:tabLst>
                    <a:tab pos="862965" algn="l"/>
                    <a:tab pos="1223645" algn="l"/>
                  </a:tabLst>
                </a:pPr>
                <a:r>
                  <a:rPr lang="pt-BR" sz="1600" spc="-5" dirty="0" smtClean="0">
                    <a:latin typeface="Times New Roman"/>
                    <a:cs typeface="Times New Roman"/>
                  </a:rPr>
                  <a:t>n              </a:t>
                </a:r>
                <a:r>
                  <a:rPr sz="1600" spc="-5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pt-BR" sz="1600" spc="-5" dirty="0" smtClean="0">
                    <a:latin typeface="Times New Roman"/>
                    <a:cs typeface="Times New Roman"/>
                  </a:rPr>
                  <a:t>      </a:t>
                </a:r>
                <a:r>
                  <a:rPr sz="1600" spc="-5" dirty="0" smtClean="0">
                    <a:latin typeface="Times New Roman"/>
                    <a:cs typeface="Times New Roman"/>
                  </a:rPr>
                  <a:t>n</a:t>
                </a:r>
                <a:r>
                  <a:rPr sz="1600" spc="20" dirty="0" smtClean="0">
                    <a:latin typeface="Times New Roman"/>
                    <a:cs typeface="Times New Roman"/>
                  </a:rPr>
                  <a:t> </a:t>
                </a:r>
                <a:r>
                  <a:rPr sz="1600" spc="-5" dirty="0">
                    <a:latin typeface="Symbol"/>
                    <a:cs typeface="Symbol"/>
                  </a:rPr>
                  <a:t></a:t>
                </a:r>
                <a:r>
                  <a:rPr sz="1600" spc="-210" dirty="0">
                    <a:latin typeface="Times New Roman"/>
                    <a:cs typeface="Times New Roman"/>
                  </a:rPr>
                  <a:t> </a:t>
                </a:r>
                <a:r>
                  <a:rPr sz="1600" spc="-5" dirty="0">
                    <a:latin typeface="Times New Roman"/>
                    <a:cs typeface="Times New Roman"/>
                  </a:rPr>
                  <a:t>1</a:t>
                </a:r>
                <a:endParaRPr sz="16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7" name="object 6"/>
              <p:cNvSpPr txBox="1"/>
              <p:nvPr/>
            </p:nvSpPr>
            <p:spPr>
              <a:xfrm>
                <a:off x="3406149" y="3548756"/>
                <a:ext cx="1525270" cy="32258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  <a:tabLst>
                    <a:tab pos="1430655" algn="l"/>
                  </a:tabLst>
                </a:pPr>
                <a:r>
                  <a:rPr lang="pt-BR" sz="1950" spc="-20" dirty="0" smtClean="0">
                    <a:latin typeface="Symbol"/>
                    <a:cs typeface="Symbol"/>
                  </a:rPr>
                  <a:t> </a:t>
                </a:r>
                <a:r>
                  <a:rPr sz="1950" spc="-20" dirty="0" smtClean="0">
                    <a:latin typeface="Symbol"/>
                    <a:cs typeface="Symbol"/>
                  </a:rPr>
                  <a:t></a:t>
                </a:r>
                <a:r>
                  <a:rPr sz="1950" spc="-25" dirty="0" smtClean="0">
                    <a:latin typeface="Times New Roman"/>
                    <a:cs typeface="Times New Roman"/>
                  </a:rPr>
                  <a:t> </a:t>
                </a:r>
                <a:r>
                  <a:rPr sz="1950" spc="-20" dirty="0">
                    <a:latin typeface="Times New Roman"/>
                    <a:cs typeface="Times New Roman"/>
                  </a:rPr>
                  <a:t>F</a:t>
                </a:r>
                <a:r>
                  <a:rPr sz="1950" spc="-185" dirty="0">
                    <a:latin typeface="Times New Roman"/>
                    <a:cs typeface="Times New Roman"/>
                  </a:rPr>
                  <a:t> </a:t>
                </a:r>
                <a:r>
                  <a:rPr sz="1950" spc="-20" dirty="0">
                    <a:latin typeface="Symbol"/>
                    <a:cs typeface="Symbol"/>
                  </a:rPr>
                  <a:t></a:t>
                </a:r>
                <a:r>
                  <a:rPr sz="1950" spc="-145" dirty="0">
                    <a:latin typeface="Times New Roman"/>
                    <a:cs typeface="Times New Roman"/>
                  </a:rPr>
                  <a:t> </a:t>
                </a:r>
                <a:r>
                  <a:rPr sz="1950" spc="-20" dirty="0" smtClean="0">
                    <a:latin typeface="Times New Roman"/>
                    <a:cs typeface="Times New Roman"/>
                  </a:rPr>
                  <a:t>F</a:t>
                </a:r>
                <a:r>
                  <a:rPr sz="1950" spc="15" dirty="0" smtClean="0">
                    <a:latin typeface="Times New Roman"/>
                    <a:cs typeface="Times New Roman"/>
                  </a:rPr>
                  <a:t> </a:t>
                </a:r>
                <a:r>
                  <a:rPr sz="1950" spc="5" dirty="0">
                    <a:latin typeface="Times New Roman"/>
                    <a:cs typeface="Times New Roman"/>
                  </a:rPr>
                  <a:t>(</a:t>
                </a:r>
                <a:r>
                  <a:rPr sz="1950" spc="-30" dirty="0">
                    <a:latin typeface="Times New Roman"/>
                    <a:cs typeface="Times New Roman"/>
                  </a:rPr>
                  <a:t>U</a:t>
                </a:r>
                <a:r>
                  <a:rPr sz="1950" dirty="0">
                    <a:latin typeface="Times New Roman"/>
                    <a:cs typeface="Times New Roman"/>
                  </a:rPr>
                  <a:t>	</a:t>
                </a:r>
                <a:r>
                  <a:rPr sz="1950" spc="-15" dirty="0">
                    <a:latin typeface="Times New Roman"/>
                    <a:cs typeface="Times New Roman"/>
                  </a:rPr>
                  <a:t>)</a:t>
                </a:r>
                <a:endParaRPr sz="195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8" name="object 7"/>
              <p:cNvSpPr txBox="1"/>
              <p:nvPr/>
            </p:nvSpPr>
            <p:spPr>
              <a:xfrm>
                <a:off x="2966250" y="3965399"/>
                <a:ext cx="1532255" cy="341630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2050" spc="-290" dirty="0">
                    <a:latin typeface="Times New Roman"/>
                    <a:cs typeface="Times New Roman"/>
                  </a:rPr>
                  <a:t>U</a:t>
                </a:r>
                <a:r>
                  <a:rPr sz="2550" spc="-284" baseline="-39215" dirty="0">
                    <a:latin typeface="Times New Roman"/>
                    <a:cs typeface="Times New Roman"/>
                  </a:rPr>
                  <a:t>n</a:t>
                </a:r>
                <a:r>
                  <a:rPr sz="2550" spc="150" baseline="-39215" dirty="0">
                    <a:latin typeface="Times New Roman"/>
                    <a:cs typeface="Times New Roman"/>
                  </a:rPr>
                  <a:t> </a:t>
                </a:r>
                <a:r>
                  <a:rPr sz="2050" spc="-254" dirty="0">
                    <a:latin typeface="Symbol"/>
                    <a:cs typeface="Symbol"/>
                  </a:rPr>
                  <a:t></a:t>
                </a:r>
                <a:r>
                  <a:rPr sz="2050" spc="-170" dirty="0">
                    <a:latin typeface="Times New Roman"/>
                    <a:cs typeface="Times New Roman"/>
                  </a:rPr>
                  <a:t> </a:t>
                </a:r>
                <a:r>
                  <a:rPr sz="2050" spc="-290" dirty="0">
                    <a:latin typeface="Times New Roman"/>
                    <a:cs typeface="Times New Roman"/>
                  </a:rPr>
                  <a:t>U</a:t>
                </a:r>
                <a:r>
                  <a:rPr sz="2550" spc="-284" baseline="-39215" dirty="0">
                    <a:latin typeface="Times New Roman"/>
                    <a:cs typeface="Times New Roman"/>
                  </a:rPr>
                  <a:t>n</a:t>
                </a:r>
                <a:r>
                  <a:rPr sz="2550" spc="-209" baseline="-39215" dirty="0">
                    <a:latin typeface="Times New Roman"/>
                    <a:cs typeface="Times New Roman"/>
                  </a:rPr>
                  <a:t> </a:t>
                </a:r>
                <a:r>
                  <a:rPr sz="2550" spc="-157" baseline="-39215" dirty="0">
                    <a:latin typeface="Symbol"/>
                    <a:cs typeface="Symbol"/>
                  </a:rPr>
                  <a:t></a:t>
                </a:r>
                <a:r>
                  <a:rPr sz="2550" spc="-284" baseline="-39215" dirty="0">
                    <a:latin typeface="Times New Roman"/>
                    <a:cs typeface="Times New Roman"/>
                  </a:rPr>
                  <a:t>1</a:t>
                </a:r>
                <a:r>
                  <a:rPr sz="2550" spc="-232" baseline="-39215" dirty="0">
                    <a:latin typeface="Times New Roman"/>
                    <a:cs typeface="Times New Roman"/>
                  </a:rPr>
                  <a:t> </a:t>
                </a:r>
                <a:r>
                  <a:rPr sz="2050" spc="-254" dirty="0">
                    <a:latin typeface="Symbol"/>
                    <a:cs typeface="Symbol"/>
                  </a:rPr>
                  <a:t></a:t>
                </a:r>
                <a:r>
                  <a:rPr sz="2050" spc="-290" dirty="0">
                    <a:latin typeface="Times New Roman"/>
                    <a:cs typeface="Times New Roman"/>
                  </a:rPr>
                  <a:t> </a:t>
                </a:r>
                <a:r>
                  <a:rPr sz="2050" spc="-335" dirty="0">
                    <a:latin typeface="Times New Roman"/>
                    <a:cs typeface="Times New Roman"/>
                  </a:rPr>
                  <a:t>Δ</a:t>
                </a:r>
                <a:r>
                  <a:rPr sz="2050" spc="-295" dirty="0">
                    <a:latin typeface="Times New Roman"/>
                    <a:cs typeface="Times New Roman"/>
                  </a:rPr>
                  <a:t>U</a:t>
                </a:r>
                <a:r>
                  <a:rPr sz="2550" spc="-284" baseline="-39215" dirty="0">
                    <a:latin typeface="Times New Roman"/>
                    <a:cs typeface="Times New Roman"/>
                  </a:rPr>
                  <a:t>n</a:t>
                </a:r>
                <a:endParaRPr sz="2550" baseline="-39215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39" name="Agrupar 38"/>
          <p:cNvGrpSpPr/>
          <p:nvPr/>
        </p:nvGrpSpPr>
        <p:grpSpPr>
          <a:xfrm>
            <a:off x="551583" y="4319003"/>
            <a:ext cx="3255645" cy="1267382"/>
            <a:chOff x="2832435" y="3488261"/>
            <a:chExt cx="3255645" cy="1267382"/>
          </a:xfrm>
        </p:grpSpPr>
        <p:sp>
          <p:nvSpPr>
            <p:cNvPr id="40" name="object 4"/>
            <p:cNvSpPr txBox="1"/>
            <p:nvPr/>
          </p:nvSpPr>
          <p:spPr>
            <a:xfrm>
              <a:off x="2832435" y="3488261"/>
              <a:ext cx="3255645" cy="86868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  <a:tabLst>
                  <a:tab pos="1908175" algn="l"/>
                </a:tabLst>
              </a:pPr>
              <a:r>
                <a:rPr sz="5500" spc="5" dirty="0">
                  <a:latin typeface="Times New Roman"/>
                  <a:cs typeface="Times New Roman"/>
                </a:rPr>
                <a:t>F</a:t>
              </a:r>
              <a:r>
                <a:rPr sz="5500" dirty="0">
                  <a:latin typeface="Times New Roman"/>
                  <a:cs typeface="Times New Roman"/>
                </a:rPr>
                <a:t> </a:t>
              </a:r>
              <a:r>
                <a:rPr sz="5500" spc="20" dirty="0">
                  <a:latin typeface="Times New Roman"/>
                  <a:cs typeface="Times New Roman"/>
                </a:rPr>
                <a:t>(U	</a:t>
              </a:r>
              <a:r>
                <a:rPr sz="5500" dirty="0">
                  <a:latin typeface="Times New Roman"/>
                  <a:cs typeface="Times New Roman"/>
                </a:rPr>
                <a:t>)</a:t>
              </a:r>
              <a:r>
                <a:rPr sz="5500" spc="-120" dirty="0">
                  <a:latin typeface="Times New Roman"/>
                  <a:cs typeface="Times New Roman"/>
                </a:rPr>
                <a:t> </a:t>
              </a:r>
              <a:r>
                <a:rPr sz="5500" spc="5" dirty="0">
                  <a:latin typeface="Symbol"/>
                  <a:cs typeface="Symbol"/>
                </a:rPr>
                <a:t></a:t>
              </a:r>
              <a:r>
                <a:rPr sz="5500" spc="-145" dirty="0">
                  <a:latin typeface="Times New Roman"/>
                  <a:cs typeface="Times New Roman"/>
                </a:rPr>
                <a:t> </a:t>
              </a:r>
              <a:r>
                <a:rPr sz="5500" spc="5" dirty="0">
                  <a:latin typeface="Times New Roman"/>
                  <a:cs typeface="Times New Roman"/>
                </a:rPr>
                <a:t>F</a:t>
              </a:r>
              <a:endParaRPr sz="5500">
                <a:latin typeface="Times New Roman"/>
                <a:cs typeface="Times New Roman"/>
              </a:endParaRPr>
            </a:p>
          </p:txBody>
        </p:sp>
        <p:sp>
          <p:nvSpPr>
            <p:cNvPr id="41" name="object 5"/>
            <p:cNvSpPr txBox="1"/>
            <p:nvPr/>
          </p:nvSpPr>
          <p:spPr>
            <a:xfrm>
              <a:off x="3140956" y="3886963"/>
              <a:ext cx="1536065" cy="86868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  <a:tabLst>
                  <a:tab pos="1023619" algn="l"/>
                </a:tabLst>
              </a:pPr>
              <a:r>
                <a:rPr sz="4600" spc="-5" dirty="0">
                  <a:latin typeface="Times New Roman"/>
                  <a:cs typeface="Times New Roman"/>
                </a:rPr>
                <a:t>i	</a:t>
              </a:r>
              <a:r>
                <a:rPr sz="5500" spc="5" dirty="0">
                  <a:latin typeface="Symbol"/>
                  <a:cs typeface="Symbol"/>
                </a:rPr>
                <a:t></a:t>
              </a:r>
              <a:endParaRPr sz="5500" dirty="0">
                <a:latin typeface="Symbol"/>
                <a:cs typeface="Symbol"/>
              </a:endParaRPr>
            </a:p>
          </p:txBody>
        </p:sp>
      </p:grpSp>
      <p:sp>
        <p:nvSpPr>
          <p:cNvPr id="43" name="object 4"/>
          <p:cNvSpPr txBox="1">
            <a:spLocks noGrp="1"/>
          </p:cNvSpPr>
          <p:nvPr>
            <p:ph type="title"/>
          </p:nvPr>
        </p:nvSpPr>
        <p:spPr>
          <a:xfrm>
            <a:off x="9167539" y="2001018"/>
            <a:ext cx="1442085" cy="431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650" b="0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div</a:t>
            </a:r>
            <a:r>
              <a:rPr sz="2650" b="0" spc="50" dirty="0">
                <a:latin typeface="Times New Roman"/>
                <a:cs typeface="Times New Roman"/>
              </a:rPr>
              <a:t>(</a:t>
            </a:r>
            <a:r>
              <a:rPr sz="2650" b="0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σ</a:t>
            </a:r>
            <a:r>
              <a:rPr sz="2650" b="0" spc="50" dirty="0">
                <a:latin typeface="Times New Roman"/>
                <a:cs typeface="Times New Roman"/>
              </a:rPr>
              <a:t>)</a:t>
            </a:r>
            <a:r>
              <a:rPr sz="2650" b="0" spc="-20" dirty="0">
                <a:latin typeface="Times New Roman"/>
                <a:cs typeface="Times New Roman"/>
              </a:rPr>
              <a:t> </a:t>
            </a:r>
            <a:r>
              <a:rPr sz="2650" b="0" spc="75" dirty="0">
                <a:latin typeface="Symbol"/>
                <a:cs typeface="Symbol"/>
              </a:rPr>
              <a:t></a:t>
            </a:r>
            <a:r>
              <a:rPr sz="2650" b="0" spc="-65" dirty="0">
                <a:latin typeface="Times New Roman"/>
                <a:cs typeface="Times New Roman"/>
              </a:rPr>
              <a:t> </a:t>
            </a:r>
            <a:r>
              <a:rPr sz="2650" b="0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endParaRPr sz="2650" dirty="0">
              <a:latin typeface="Times New Roman"/>
              <a:cs typeface="Times New Roman"/>
            </a:endParaRPr>
          </a:p>
        </p:txBody>
      </p:sp>
      <p:sp>
        <p:nvSpPr>
          <p:cNvPr id="44" name="object 7"/>
          <p:cNvSpPr txBox="1"/>
          <p:nvPr/>
        </p:nvSpPr>
        <p:spPr>
          <a:xfrm>
            <a:off x="9402935" y="2485214"/>
            <a:ext cx="1127125" cy="3740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u="sng" spc="2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σ</a:t>
            </a:r>
            <a:r>
              <a:rPr sz="2250" spc="290" dirty="0">
                <a:latin typeface="Times New Roman"/>
                <a:cs typeface="Times New Roman"/>
              </a:rPr>
              <a:t>.</a:t>
            </a:r>
            <a:r>
              <a:rPr sz="2250" u="sng" spc="2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250" spc="265" dirty="0">
                <a:latin typeface="Times New Roman"/>
                <a:cs typeface="Times New Roman"/>
              </a:rPr>
              <a:t> </a:t>
            </a:r>
            <a:r>
              <a:rPr sz="2250" spc="455" dirty="0">
                <a:latin typeface="Symbol"/>
                <a:cs typeface="Symbol"/>
              </a:rPr>
              <a:t></a:t>
            </a:r>
            <a:r>
              <a:rPr sz="2250" spc="170" dirty="0">
                <a:latin typeface="Times New Roman"/>
                <a:cs typeface="Times New Roman"/>
              </a:rPr>
              <a:t> </a:t>
            </a:r>
            <a:r>
              <a:rPr sz="2250" spc="415" dirty="0">
                <a:latin typeface="Times New Roman"/>
                <a:cs typeface="Times New Roman"/>
              </a:rPr>
              <a:t>p</a:t>
            </a:r>
            <a:endParaRPr sz="2250" dirty="0">
              <a:latin typeface="Times New Roman"/>
              <a:cs typeface="Times New Roman"/>
            </a:endParaRPr>
          </a:p>
        </p:txBody>
      </p:sp>
      <p:grpSp>
        <p:nvGrpSpPr>
          <p:cNvPr id="45" name="Agrupar 44"/>
          <p:cNvGrpSpPr/>
          <p:nvPr/>
        </p:nvGrpSpPr>
        <p:grpSpPr>
          <a:xfrm>
            <a:off x="8121915" y="3090631"/>
            <a:ext cx="3533331" cy="819680"/>
            <a:chOff x="2081312" y="3830089"/>
            <a:chExt cx="3533331" cy="819680"/>
          </a:xfrm>
        </p:grpSpPr>
        <p:sp>
          <p:nvSpPr>
            <p:cNvPr id="46" name="object 8"/>
            <p:cNvSpPr/>
            <p:nvPr/>
          </p:nvSpPr>
          <p:spPr>
            <a:xfrm>
              <a:off x="2102208" y="4473972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5">
                  <a:moveTo>
                    <a:pt x="0" y="0"/>
                  </a:moveTo>
                  <a:lnTo>
                    <a:pt x="101638" y="0"/>
                  </a:lnTo>
                </a:path>
              </a:pathLst>
            </a:custGeom>
            <a:ln w="11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9"/>
            <p:cNvSpPr/>
            <p:nvPr/>
          </p:nvSpPr>
          <p:spPr>
            <a:xfrm>
              <a:off x="2928981" y="4229195"/>
              <a:ext cx="2655570" cy="80645"/>
            </a:xfrm>
            <a:custGeom>
              <a:avLst/>
              <a:gdLst/>
              <a:ahLst/>
              <a:cxnLst/>
              <a:rect l="l" t="t" r="r" b="b"/>
              <a:pathLst>
                <a:path w="2655570" h="80645">
                  <a:moveTo>
                    <a:pt x="22415" y="33150"/>
                  </a:moveTo>
                  <a:lnTo>
                    <a:pt x="486338" y="33150"/>
                  </a:lnTo>
                </a:path>
                <a:path w="2655570" h="80645">
                  <a:moveTo>
                    <a:pt x="22415" y="0"/>
                  </a:moveTo>
                  <a:lnTo>
                    <a:pt x="486338" y="0"/>
                  </a:lnTo>
                </a:path>
                <a:path w="2655570" h="80645">
                  <a:moveTo>
                    <a:pt x="1535964" y="33150"/>
                  </a:moveTo>
                  <a:lnTo>
                    <a:pt x="1999999" y="33150"/>
                  </a:lnTo>
                </a:path>
                <a:path w="2655570" h="80645">
                  <a:moveTo>
                    <a:pt x="1535964" y="0"/>
                  </a:moveTo>
                  <a:lnTo>
                    <a:pt x="1999999" y="0"/>
                  </a:lnTo>
                </a:path>
                <a:path w="2655570" h="80645">
                  <a:moveTo>
                    <a:pt x="0" y="80180"/>
                  </a:moveTo>
                  <a:lnTo>
                    <a:pt x="2655173" y="80180"/>
                  </a:lnTo>
                </a:path>
              </a:pathLst>
            </a:custGeom>
            <a:ln w="113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/>
            <p:cNvSpPr txBox="1"/>
            <p:nvPr/>
          </p:nvSpPr>
          <p:spPr>
            <a:xfrm>
              <a:off x="4180764" y="4303059"/>
              <a:ext cx="161290" cy="3467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100" spc="15" dirty="0">
                  <a:latin typeface="Times New Roman"/>
                  <a:cs typeface="Times New Roman"/>
                </a:rPr>
                <a:t>2</a:t>
              </a:r>
              <a:endParaRPr sz="2100">
                <a:latin typeface="Times New Roman"/>
                <a:cs typeface="Times New Roman"/>
              </a:endParaRPr>
            </a:p>
          </p:txBody>
        </p:sp>
        <p:sp>
          <p:nvSpPr>
            <p:cNvPr id="49" name="object 11"/>
            <p:cNvSpPr txBox="1"/>
            <p:nvPr/>
          </p:nvSpPr>
          <p:spPr>
            <a:xfrm>
              <a:off x="2905098" y="3830089"/>
              <a:ext cx="2709545" cy="3467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5"/>
                </a:spcBef>
              </a:pPr>
              <a:r>
                <a:rPr sz="2100" spc="-55" dirty="0">
                  <a:latin typeface="Times New Roman"/>
                  <a:cs typeface="Times New Roman"/>
                </a:rPr>
                <a:t>g</a:t>
              </a:r>
              <a:r>
                <a:rPr sz="2100" spc="45" dirty="0">
                  <a:latin typeface="Times New Roman"/>
                  <a:cs typeface="Times New Roman"/>
                </a:rPr>
                <a:t>r</a:t>
              </a:r>
              <a:r>
                <a:rPr sz="2100" spc="-65" dirty="0">
                  <a:latin typeface="Times New Roman"/>
                  <a:cs typeface="Times New Roman"/>
                </a:rPr>
                <a:t>a</a:t>
              </a:r>
              <a:r>
                <a:rPr sz="2100" spc="15" dirty="0">
                  <a:latin typeface="Times New Roman"/>
                  <a:cs typeface="Times New Roman"/>
                </a:rPr>
                <a:t>d</a:t>
              </a:r>
              <a:r>
                <a:rPr sz="2100" spc="-340" dirty="0">
                  <a:latin typeface="Times New Roman"/>
                  <a:cs typeface="Times New Roman"/>
                </a:rPr>
                <a:t> </a:t>
              </a:r>
              <a:r>
                <a:rPr sz="2100" u="sng" spc="7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U</a:t>
              </a:r>
              <a:r>
                <a:rPr sz="2100" spc="45" dirty="0">
                  <a:latin typeface="Times New Roman"/>
                  <a:cs typeface="Times New Roman"/>
                </a:rPr>
                <a:t>(</a:t>
              </a:r>
              <a:r>
                <a:rPr sz="2100" dirty="0">
                  <a:latin typeface="Times New Roman"/>
                  <a:cs typeface="Times New Roman"/>
                </a:rPr>
                <a:t>M</a:t>
              </a:r>
              <a:r>
                <a:rPr sz="2100" spc="10" dirty="0">
                  <a:latin typeface="Times New Roman"/>
                  <a:cs typeface="Times New Roman"/>
                </a:rPr>
                <a:t>)</a:t>
              </a:r>
              <a:r>
                <a:rPr sz="2100" spc="-150" dirty="0">
                  <a:latin typeface="Times New Roman"/>
                  <a:cs typeface="Times New Roman"/>
                </a:rPr>
                <a:t> </a:t>
              </a:r>
              <a:r>
                <a:rPr sz="2100" spc="240" dirty="0">
                  <a:latin typeface="Symbol"/>
                  <a:cs typeface="Symbol"/>
                </a:rPr>
                <a:t></a:t>
              </a:r>
              <a:r>
                <a:rPr sz="3150" spc="15" baseline="25132" dirty="0">
                  <a:latin typeface="Times New Roman"/>
                  <a:cs typeface="Times New Roman"/>
                </a:rPr>
                <a:t>t</a:t>
              </a:r>
              <a:r>
                <a:rPr sz="3150" spc="315" baseline="25132" dirty="0">
                  <a:latin typeface="Times New Roman"/>
                  <a:cs typeface="Times New Roman"/>
                </a:rPr>
                <a:t> </a:t>
              </a:r>
              <a:r>
                <a:rPr sz="2100" spc="-55" dirty="0">
                  <a:latin typeface="Times New Roman"/>
                  <a:cs typeface="Times New Roman"/>
                </a:rPr>
                <a:t>g</a:t>
              </a:r>
              <a:r>
                <a:rPr sz="2100" spc="45" dirty="0">
                  <a:latin typeface="Times New Roman"/>
                  <a:cs typeface="Times New Roman"/>
                </a:rPr>
                <a:t>r</a:t>
              </a:r>
              <a:r>
                <a:rPr sz="2100" spc="-65" dirty="0">
                  <a:latin typeface="Times New Roman"/>
                  <a:cs typeface="Times New Roman"/>
                </a:rPr>
                <a:t>a</a:t>
              </a:r>
              <a:r>
                <a:rPr sz="2100" spc="15" dirty="0">
                  <a:latin typeface="Times New Roman"/>
                  <a:cs typeface="Times New Roman"/>
                </a:rPr>
                <a:t>d</a:t>
              </a:r>
              <a:r>
                <a:rPr sz="2100" spc="-335" dirty="0">
                  <a:latin typeface="Times New Roman"/>
                  <a:cs typeface="Times New Roman"/>
                </a:rPr>
                <a:t> </a:t>
              </a:r>
              <a:r>
                <a:rPr sz="2100" u="sng" spc="70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U</a:t>
              </a:r>
              <a:r>
                <a:rPr sz="2100" spc="45" dirty="0">
                  <a:latin typeface="Times New Roman"/>
                  <a:cs typeface="Times New Roman"/>
                </a:rPr>
                <a:t>(</a:t>
              </a:r>
              <a:r>
                <a:rPr sz="2100" dirty="0">
                  <a:latin typeface="Times New Roman"/>
                  <a:cs typeface="Times New Roman"/>
                </a:rPr>
                <a:t>M</a:t>
              </a:r>
              <a:r>
                <a:rPr sz="2100" spc="10" dirty="0">
                  <a:latin typeface="Times New Roman"/>
                  <a:cs typeface="Times New Roman"/>
                </a:rPr>
                <a:t>)</a:t>
              </a:r>
              <a:endParaRPr sz="2100" dirty="0">
                <a:latin typeface="Times New Roman"/>
                <a:cs typeface="Times New Roman"/>
              </a:endParaRPr>
            </a:p>
          </p:txBody>
        </p:sp>
        <p:sp>
          <p:nvSpPr>
            <p:cNvPr id="50" name="object 12"/>
            <p:cNvSpPr txBox="1"/>
            <p:nvPr/>
          </p:nvSpPr>
          <p:spPr>
            <a:xfrm>
              <a:off x="2081312" y="4095694"/>
              <a:ext cx="786130" cy="3467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100" u="sng" spc="3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ε</a:t>
              </a:r>
              <a:r>
                <a:rPr sz="2100" spc="35" dirty="0">
                  <a:latin typeface="Times New Roman"/>
                  <a:cs typeface="Times New Roman"/>
                </a:rPr>
                <a:t>(M)</a:t>
              </a:r>
              <a:r>
                <a:rPr sz="2100" spc="-95" dirty="0">
                  <a:latin typeface="Times New Roman"/>
                  <a:cs typeface="Times New Roman"/>
                </a:rPr>
                <a:t> </a:t>
              </a:r>
              <a:r>
                <a:rPr sz="2100" spc="20" dirty="0">
                  <a:latin typeface="Symbol"/>
                  <a:cs typeface="Symbol"/>
                </a:rPr>
                <a:t></a:t>
              </a:r>
              <a:endParaRPr sz="2100">
                <a:latin typeface="Symbol"/>
                <a:cs typeface="Symbol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7585165" y="1163640"/>
            <a:ext cx="4606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cs typeface="Arial"/>
              </a:rPr>
              <a:t>Princípio</a:t>
            </a:r>
            <a:r>
              <a:rPr lang="pt-BR" spc="20" dirty="0">
                <a:cs typeface="Arial"/>
              </a:rPr>
              <a:t> </a:t>
            </a:r>
            <a:r>
              <a:rPr lang="pt-BR" spc="-5" dirty="0">
                <a:cs typeface="Arial"/>
              </a:rPr>
              <a:t>da</a:t>
            </a:r>
            <a:r>
              <a:rPr lang="pt-BR" spc="20" dirty="0">
                <a:cs typeface="Arial"/>
              </a:rPr>
              <a:t> </a:t>
            </a:r>
            <a:r>
              <a:rPr lang="pt-BR" spc="-5" dirty="0">
                <a:cs typeface="Arial"/>
              </a:rPr>
              <a:t>compatibilidade</a:t>
            </a:r>
            <a:r>
              <a:rPr lang="pt-BR" spc="20" dirty="0">
                <a:cs typeface="Arial"/>
              </a:rPr>
              <a:t> </a:t>
            </a:r>
            <a:r>
              <a:rPr lang="pt-BR" spc="-5" dirty="0">
                <a:cs typeface="Arial"/>
              </a:rPr>
              <a:t>cinemática</a:t>
            </a:r>
            <a:r>
              <a:rPr lang="pt-BR" spc="10" dirty="0">
                <a:cs typeface="Arial"/>
              </a:rPr>
              <a:t> </a:t>
            </a:r>
            <a:r>
              <a:rPr lang="pt-BR" dirty="0">
                <a:cs typeface="Arial"/>
              </a:rPr>
              <a:t>do</a:t>
            </a:r>
            <a:r>
              <a:rPr lang="pt-BR" spc="20" dirty="0">
                <a:cs typeface="Arial"/>
              </a:rPr>
              <a:t> </a:t>
            </a:r>
            <a:r>
              <a:rPr lang="pt-BR" spc="-5" dirty="0">
                <a:cs typeface="Arial"/>
              </a:rPr>
              <a:t>campo</a:t>
            </a:r>
            <a:r>
              <a:rPr lang="pt-BR" spc="15" dirty="0">
                <a:cs typeface="Arial"/>
              </a:rPr>
              <a:t> </a:t>
            </a:r>
            <a:r>
              <a:rPr lang="pt-BR" spc="-5" dirty="0">
                <a:cs typeface="Arial"/>
              </a:rPr>
              <a:t>de</a:t>
            </a:r>
            <a:r>
              <a:rPr lang="pt-BR" spc="20" dirty="0">
                <a:cs typeface="Arial"/>
              </a:rPr>
              <a:t> </a:t>
            </a:r>
            <a:r>
              <a:rPr lang="pt-BR" spc="-5" dirty="0">
                <a:cs typeface="Arial"/>
              </a:rPr>
              <a:t>tensões</a:t>
            </a:r>
            <a:r>
              <a:rPr lang="pt-BR" spc="20" dirty="0">
                <a:cs typeface="Arial"/>
              </a:rPr>
              <a:t> </a:t>
            </a:r>
            <a:r>
              <a:rPr lang="pt-BR" spc="-5" dirty="0">
                <a:cs typeface="Arial"/>
              </a:rPr>
              <a:t>e</a:t>
            </a:r>
            <a:r>
              <a:rPr lang="pt-BR" spc="5" dirty="0">
                <a:cs typeface="Arial"/>
              </a:rPr>
              <a:t> </a:t>
            </a:r>
            <a:r>
              <a:rPr lang="pt-BR" spc="-5" dirty="0">
                <a:cs typeface="Arial"/>
              </a:rPr>
              <a:t>deformações.</a:t>
            </a:r>
            <a:endParaRPr lang="pt-BR" dirty="0">
              <a:cs typeface="Arial"/>
            </a:endParaRPr>
          </a:p>
        </p:txBody>
      </p:sp>
      <p:pic>
        <p:nvPicPr>
          <p:cNvPr id="2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633" y="4032516"/>
            <a:ext cx="4163724" cy="24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sando sem parar - Ferramentas de Coaching - Portal do Coaching Sorocaba 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46" y="1104900"/>
            <a:ext cx="8962454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371851" y="1336060"/>
            <a:ext cx="68770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“Menor que meu sonho não posso ser”</a:t>
            </a:r>
          </a:p>
          <a:p>
            <a:endParaRPr lang="pt-BR" dirty="0"/>
          </a:p>
          <a:p>
            <a:pPr algn="r"/>
            <a:r>
              <a:rPr lang="pt-BR" dirty="0" smtClean="0"/>
              <a:t>Lindolf Bell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9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10339" y="1533465"/>
            <a:ext cx="90220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cs typeface="Times New Roman" panose="02020603050405020304" pitchFamily="18" charset="0"/>
              </a:rPr>
              <a:t>Escopo do TED </a:t>
            </a:r>
            <a:r>
              <a:rPr lang="pt-BR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nº </a:t>
            </a:r>
            <a:r>
              <a:rPr lang="pt-BR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702/2020:</a:t>
            </a:r>
          </a:p>
          <a:p>
            <a:pPr algn="ctr"/>
            <a:endParaRPr lang="pt-BR" sz="3600" dirty="0" smtClean="0"/>
          </a:p>
          <a:p>
            <a:pPr algn="ctr"/>
            <a:r>
              <a:rPr lang="pt-BR" sz="2800" dirty="0" smtClean="0"/>
              <a:t>AVALIAÇÃO </a:t>
            </a:r>
            <a:r>
              <a:rPr lang="pt-BR" sz="2800" dirty="0"/>
              <a:t>DO COMPORTAMENTO VISCOELÁSTICO LINEAR DE MISTURAS ASFÁLTICAS NO DIMENSIONAMENTO DE PAVIMENTOS RODOVIÁRIOS SUBMETIDOS A CARREGAMENTO DINÂMICO</a:t>
            </a:r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t-BR" sz="4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t-BR" sz="4000" dirty="0">
              <a:cs typeface="Times New Roman" panose="02020603050405020304" pitchFamily="18" charset="0"/>
            </a:endParaRPr>
          </a:p>
        </p:txBody>
      </p:sp>
      <p:pic>
        <p:nvPicPr>
          <p:cNvPr id="3" name="Picture 2" descr="Universidade Federal de Santa Catarina – Wikipédia, a enciclopédia liv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9" y="4941394"/>
            <a:ext cx="1515580" cy="14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4CDAC1BA-25B3-4E13-B8D2-C41B7F8CA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29" y="5059688"/>
            <a:ext cx="2060466" cy="15033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95" y="5176984"/>
            <a:ext cx="2679524" cy="1386062"/>
          </a:xfrm>
          <a:prstGeom prst="rect">
            <a:avLst/>
          </a:prstGeom>
        </p:spPr>
      </p:pic>
      <p:pic>
        <p:nvPicPr>
          <p:cNvPr id="7" name="Imagem 6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C816CAC7-12B1-4954-97DC-9A0E549C7E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6" y="5268316"/>
            <a:ext cx="2001659" cy="10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rsidade Federal de Santa Catarina – Wikipédia, a enciclopédia liv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93127"/>
            <a:ext cx="1515580" cy="14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4CDAC1BA-25B3-4E13-B8D2-C41B7F8CA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554" y="1954125"/>
            <a:ext cx="2060466" cy="15033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36" y="3538267"/>
            <a:ext cx="2632395" cy="1361683"/>
          </a:xfrm>
          <a:prstGeom prst="rect">
            <a:avLst/>
          </a:prstGeom>
        </p:spPr>
      </p:pic>
      <p:pic>
        <p:nvPicPr>
          <p:cNvPr id="7" name="Imagem 6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C816CAC7-12B1-4954-97DC-9A0E549C7E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52" y="5223706"/>
            <a:ext cx="2001659" cy="10861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62C17AF-A917-4D4A-A443-CC797719C1A2}"/>
              </a:ext>
            </a:extLst>
          </p:cNvPr>
          <p:cNvSpPr txBox="1"/>
          <p:nvPr/>
        </p:nvSpPr>
        <p:spPr>
          <a:xfrm>
            <a:off x="474611" y="1752482"/>
            <a:ext cx="7585176" cy="442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Laboratório de Transportes e Logística – Labtrans</a:t>
            </a:r>
          </a:p>
          <a:p>
            <a:pPr>
              <a:lnSpc>
                <a:spcPts val="1100"/>
              </a:lnSpc>
              <a:spcAft>
                <a:spcPts val="300"/>
              </a:spcAft>
            </a:pPr>
            <a:endParaRPr lang="pt-B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Wellington Longuini Repette - Eng. Civil, Dr. – Prof. do Departamento de Engenharia Civil</a:t>
            </a:r>
            <a:r>
              <a:rPr lang="pt-BR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pt-BR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Coordenação Geral do TED nº 702/2020 (UFSC-DNIT)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Gustavo Garcia Otto – Eng. Civil, Dr.</a:t>
            </a:r>
            <a:b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Coordenação Técnica do TED nº 702/2020 (UFSC-DNIT)</a:t>
            </a:r>
          </a:p>
          <a:p>
            <a:pPr>
              <a:lnSpc>
                <a:spcPts val="1100"/>
              </a:lnSpc>
              <a:spcAft>
                <a:spcPts val="3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pt-B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Laboratório de Desenvolvimento e Tecnologia em Pavimentação – LDTPav</a:t>
            </a:r>
          </a:p>
          <a:p>
            <a:pPr>
              <a:spcBef>
                <a:spcPts val="600"/>
              </a:spcBef>
            </a:pPr>
            <a:endParaRPr lang="pt-BR" sz="1400" b="1" dirty="0">
              <a:solidFill>
                <a:srgbClr val="9BBB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  <a:spcAft>
                <a:spcPts val="3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Breno Salgado Barra - Eng. Civil, Dr. – Prof. do Departamento de Engenharias da Mobilidade</a:t>
            </a:r>
          </a:p>
          <a:p>
            <a:pPr>
              <a:lnSpc>
                <a:spcPts val="1100"/>
              </a:lnSpc>
              <a:spcAft>
                <a:spcPts val="300"/>
              </a:spcAft>
            </a:pPr>
            <a:endParaRPr lang="pt-B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ts val="1100"/>
              </a:lnSpc>
              <a:spcAft>
                <a:spcPts val="3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Yader Alfonso Guerrero Pérez - Eng. Civil, Dr. – Prof. do Departamento de Engenharias da Mobilidade</a:t>
            </a:r>
          </a:p>
          <a:p>
            <a:pPr>
              <a:lnSpc>
                <a:spcPts val="1100"/>
              </a:lnSpc>
              <a:spcAft>
                <a:spcPts val="3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pt-B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Laboratório de Pavimentação – LabPav</a:t>
            </a:r>
          </a:p>
          <a:p>
            <a:pPr>
              <a:spcBef>
                <a:spcPts val="600"/>
              </a:spcBef>
            </a:pPr>
            <a:endParaRPr lang="pt-BR" sz="1400" b="1" dirty="0">
              <a:solidFill>
                <a:srgbClr val="9BBB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  <a:spcAft>
                <a:spcPts val="3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Luciana Rohde - Eng. Civil, Dra. – Profa. do Departamento de Engenharia Civil</a:t>
            </a:r>
          </a:p>
          <a:p>
            <a:pPr>
              <a:lnSpc>
                <a:spcPts val="1100"/>
              </a:lnSpc>
              <a:spcAft>
                <a:spcPts val="300"/>
              </a:spcAft>
            </a:pPr>
            <a:endParaRPr lang="pt-B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ts val="1100"/>
              </a:lnSpc>
              <a:spcAft>
                <a:spcPts val="3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João Victor Staub de Melo - Eng. Civil, Dr. – Prof. do Departamento de Engenharia Civil</a:t>
            </a:r>
          </a:p>
        </p:txBody>
      </p:sp>
    </p:spTree>
    <p:extLst>
      <p:ext uri="{BB962C8B-B14F-4D97-AF65-F5344CB8AC3E}">
        <p14:creationId xmlns:p14="http://schemas.microsoft.com/office/powerpoint/2010/main" val="6684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13A6E4-C040-4B1A-A793-47890571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10" y="1045774"/>
            <a:ext cx="11734800" cy="4544867"/>
          </a:xfrm>
        </p:spPr>
        <p:txBody>
          <a:bodyPr>
            <a:normAutofit/>
          </a:bodyPr>
          <a:lstStyle/>
          <a:p>
            <a:pPr lvl="1"/>
            <a:r>
              <a:rPr lang="pt-BR" dirty="0"/>
              <a:t>Misturas asfálticas:</a:t>
            </a:r>
          </a:p>
          <a:p>
            <a:pPr lvl="1"/>
            <a:endParaRPr lang="pt-BR" dirty="0"/>
          </a:p>
          <a:p>
            <a:pPr lvl="2"/>
            <a:r>
              <a:rPr lang="pt-BR" dirty="0"/>
              <a:t>Premissas:     			</a:t>
            </a:r>
          </a:p>
          <a:p>
            <a:pPr lvl="3"/>
            <a:endParaRPr lang="pt-BR" dirty="0"/>
          </a:p>
          <a:p>
            <a:pPr marL="1371600" lvl="3" indent="0">
              <a:buNone/>
            </a:pPr>
            <a:endParaRPr lang="pt-BR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4466876" y="1629102"/>
            <a:ext cx="7240813" cy="1937678"/>
            <a:chOff x="4466876" y="1629102"/>
            <a:chExt cx="7240813" cy="193767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6876" y="1629102"/>
              <a:ext cx="4485564" cy="1937678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52440" y="1629102"/>
              <a:ext cx="2755249" cy="1937678"/>
            </a:xfrm>
            <a:prstGeom prst="rect">
              <a:avLst/>
            </a:prstGeom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10" y="2961695"/>
            <a:ext cx="2413739" cy="2293052"/>
          </a:xfrm>
          <a:prstGeom prst="rect">
            <a:avLst/>
          </a:prstGeom>
        </p:spPr>
      </p:pic>
      <p:grpSp>
        <p:nvGrpSpPr>
          <p:cNvPr id="23" name="Agrupar 22"/>
          <p:cNvGrpSpPr/>
          <p:nvPr/>
        </p:nvGrpSpPr>
        <p:grpSpPr>
          <a:xfrm>
            <a:off x="3067807" y="3936652"/>
            <a:ext cx="4357460" cy="2538526"/>
            <a:chOff x="3067807" y="3936652"/>
            <a:chExt cx="4357460" cy="2538526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6064" y="4040488"/>
              <a:ext cx="3469164" cy="1960832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3839361" y="6198179"/>
              <a:ext cx="3335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Tempo (s)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16200000">
              <a:off x="2263218" y="4881635"/>
              <a:ext cx="18861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Microdeformação (x 10</a:t>
              </a:r>
              <a:r>
                <a:rPr lang="pt-BR" sz="1200" baseline="30000" dirty="0"/>
                <a:t>-6</a:t>
              </a:r>
              <a:r>
                <a:rPr lang="pt-BR" sz="1200" dirty="0"/>
                <a:t>)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553662" y="5963224"/>
              <a:ext cx="3871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3,2                         3,4                             3,6                           3,8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291707" y="5807790"/>
              <a:ext cx="5391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-100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291703" y="5469115"/>
              <a:ext cx="5391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  -50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283240" y="5071195"/>
              <a:ext cx="5391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     0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274773" y="4690176"/>
              <a:ext cx="5391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   50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300174" y="4309184"/>
              <a:ext cx="5391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 100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300174" y="3936652"/>
              <a:ext cx="5391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 150</a:t>
              </a:r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510" y="3890155"/>
            <a:ext cx="3063275" cy="1204491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581118" y="5083995"/>
            <a:ext cx="394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Princípio da Superposição de Boltzmann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107825" y="6262046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Linear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93583" y="543381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Isotrópico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195165" y="3009447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Homogêneo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067807" y="6369274"/>
            <a:ext cx="2067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De La Roche e Odeon (1993)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64B44ED-919F-42C0-96DD-05C376B99FDE}"/>
              </a:ext>
            </a:extLst>
          </p:cNvPr>
          <p:cNvSpPr txBox="1"/>
          <p:nvPr/>
        </p:nvSpPr>
        <p:spPr>
          <a:xfrm>
            <a:off x="455851" y="175558"/>
            <a:ext cx="1128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Considerações Iniciais</a:t>
            </a:r>
          </a:p>
        </p:txBody>
      </p:sp>
    </p:spTree>
    <p:extLst>
      <p:ext uri="{BB962C8B-B14F-4D97-AF65-F5344CB8AC3E}">
        <p14:creationId xmlns:p14="http://schemas.microsoft.com/office/powerpoint/2010/main" val="27382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13A6E4-C040-4B1A-A793-47890571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1" y="752359"/>
            <a:ext cx="11734800" cy="4544867"/>
          </a:xfrm>
        </p:spPr>
        <p:txBody>
          <a:bodyPr>
            <a:normAutofit/>
          </a:bodyPr>
          <a:lstStyle/>
          <a:p>
            <a:pPr lvl="1"/>
            <a:r>
              <a:rPr lang="pt-BR" dirty="0"/>
              <a:t>Misturas asfálticas:</a:t>
            </a:r>
          </a:p>
          <a:p>
            <a:pPr lvl="1"/>
            <a:endParaRPr lang="pt-BR" sz="900" dirty="0"/>
          </a:p>
          <a:p>
            <a:pPr lvl="2"/>
            <a:r>
              <a:rPr lang="pt-BR" dirty="0"/>
              <a:t>O que ocorre no campo?     			</a:t>
            </a:r>
          </a:p>
          <a:p>
            <a:pPr lvl="3"/>
            <a:endParaRPr lang="pt-BR" dirty="0"/>
          </a:p>
          <a:p>
            <a:pPr marL="1371600" lvl="3" indent="0">
              <a:buNone/>
            </a:pPr>
            <a:endParaRPr lang="pt-BR" dirty="0"/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3" y="1866483"/>
            <a:ext cx="3081867" cy="2306837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76" y="4347081"/>
            <a:ext cx="3063054" cy="160398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487" y="1158372"/>
            <a:ext cx="4033238" cy="2758536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502728" y="115837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Perret (2003</a:t>
            </a:r>
            <a:r>
              <a:rPr lang="pt-BR" dirty="0" smtClean="0"/>
              <a:t>):</a:t>
            </a:r>
            <a:endParaRPr lang="pt-BR" dirty="0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100" y="1735296"/>
            <a:ext cx="2970170" cy="2233974"/>
          </a:xfrm>
          <a:prstGeom prst="rect">
            <a:avLst/>
          </a:prstGeom>
        </p:spPr>
      </p:pic>
      <p:grpSp>
        <p:nvGrpSpPr>
          <p:cNvPr id="37" name="Agrupar 36"/>
          <p:cNvGrpSpPr/>
          <p:nvPr/>
        </p:nvGrpSpPr>
        <p:grpSpPr>
          <a:xfrm>
            <a:off x="3841008" y="4015122"/>
            <a:ext cx="3856327" cy="2487025"/>
            <a:chOff x="3736050" y="4013349"/>
            <a:chExt cx="4194111" cy="2768798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3454" y="4013349"/>
              <a:ext cx="3916707" cy="2611138"/>
            </a:xfrm>
            <a:prstGeom prst="rect">
              <a:avLst/>
            </a:prstGeom>
          </p:spPr>
        </p:pic>
        <p:sp>
          <p:nvSpPr>
            <p:cNvPr id="35" name="CaixaDeTexto 34"/>
            <p:cNvSpPr txBox="1"/>
            <p:nvPr/>
          </p:nvSpPr>
          <p:spPr>
            <a:xfrm rot="16200000">
              <a:off x="2975758" y="5122901"/>
              <a:ext cx="1821845" cy="301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ym typeface="Symbol" panose="05050102010706020507" pitchFamily="18" charset="2"/>
                </a:rPr>
                <a:t>Microdeformação (</a:t>
              </a:r>
              <a:r>
                <a:rPr lang="pt-BR" sz="1200" dirty="0">
                  <a:latin typeface="Symbol" panose="05050102010706020507" pitchFamily="18" charset="2"/>
                  <a:sym typeface="Symbol" panose="05050102010706020507" pitchFamily="18" charset="2"/>
                </a:rPr>
                <a:t>m</a:t>
              </a:r>
              <a:r>
                <a:rPr lang="pt-BR" sz="1200" dirty="0">
                  <a:sym typeface="Symbol" panose="05050102010706020507" pitchFamily="18" charset="2"/>
                </a:rPr>
                <a:t>m)</a:t>
              </a:r>
              <a:endParaRPr lang="pt-BR" sz="1200" baseline="-25000" dirty="0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754186" y="6473765"/>
              <a:ext cx="892235" cy="30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ym typeface="Symbol" panose="05050102010706020507" pitchFamily="18" charset="2"/>
                </a:rPr>
                <a:t>Tempo (s)</a:t>
              </a:r>
              <a:endParaRPr lang="pt-BR" sz="1200" baseline="-25000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1614487" y="4687410"/>
            <a:ext cx="44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" action="ppaction://noaction"/>
              </a:rPr>
              <a:t>*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" action="ppaction://noaction"/>
              </a:rPr>
              <a:t>**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70C9DC7-E152-4D18-ABF7-C1496CCF1B30}"/>
              </a:ext>
            </a:extLst>
          </p:cNvPr>
          <p:cNvSpPr txBox="1"/>
          <p:nvPr/>
        </p:nvSpPr>
        <p:spPr>
          <a:xfrm>
            <a:off x="455851" y="175558"/>
            <a:ext cx="1128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Considerações Iniciais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51" y="4246420"/>
            <a:ext cx="2686186" cy="143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13A6E4-C040-4B1A-A793-47890571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07" y="752358"/>
            <a:ext cx="11734800" cy="4544867"/>
          </a:xfrm>
        </p:spPr>
        <p:txBody>
          <a:bodyPr>
            <a:normAutofit/>
          </a:bodyPr>
          <a:lstStyle/>
          <a:p>
            <a:pPr lvl="1"/>
            <a:r>
              <a:rPr lang="pt-BR" dirty="0"/>
              <a:t>Misturas asfálticas:</a:t>
            </a:r>
          </a:p>
          <a:p>
            <a:pPr lvl="1"/>
            <a:endParaRPr lang="pt-BR" sz="900" dirty="0"/>
          </a:p>
          <a:p>
            <a:pPr lvl="2"/>
            <a:r>
              <a:rPr lang="pt-BR" dirty="0"/>
              <a:t>O que ocorre no campo?     			</a:t>
            </a:r>
          </a:p>
          <a:p>
            <a:pPr lvl="3"/>
            <a:endParaRPr lang="pt-BR" dirty="0"/>
          </a:p>
          <a:p>
            <a:pPr marL="1371600" lvl="3" indent="0">
              <a:buNone/>
            </a:pP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502727" y="1158372"/>
            <a:ext cx="246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Labtrans/LDTPav </a:t>
            </a:r>
            <a:r>
              <a:rPr lang="pt-BR" dirty="0"/>
              <a:t>(</a:t>
            </a:r>
            <a:r>
              <a:rPr lang="pt-BR" dirty="0" smtClean="0"/>
              <a:t>2012):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70C9DC7-E152-4D18-ABF7-C1496CCF1B30}"/>
              </a:ext>
            </a:extLst>
          </p:cNvPr>
          <p:cNvSpPr txBox="1"/>
          <p:nvPr/>
        </p:nvSpPr>
        <p:spPr>
          <a:xfrm>
            <a:off x="455851" y="175558"/>
            <a:ext cx="1128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Considerações Iniciais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969828" y="1019872"/>
            <a:ext cx="296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Pista experimental</a:t>
            </a:r>
          </a:p>
          <a:p>
            <a:pPr algn="ctr"/>
            <a:r>
              <a:rPr lang="pt-BR" dirty="0" smtClean="0"/>
              <a:t>BR-101 Sul - Araranguá/SC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332" y="1666203"/>
            <a:ext cx="4029229" cy="2555302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264" y="3951667"/>
            <a:ext cx="4690948" cy="2691117"/>
          </a:xfrm>
          <a:prstGeom prst="rect">
            <a:avLst/>
          </a:prstGeom>
        </p:spPr>
      </p:pic>
      <p:pic>
        <p:nvPicPr>
          <p:cNvPr id="2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519" y="1735802"/>
            <a:ext cx="6842491" cy="20389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4330658"/>
            <a:ext cx="3962400" cy="231212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4330657"/>
            <a:ext cx="1672046" cy="9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BD9BB9-9658-4080-AE22-0D113840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6350" y="6310312"/>
            <a:ext cx="2743200" cy="365125"/>
          </a:xfrm>
        </p:spPr>
        <p:txBody>
          <a:bodyPr/>
          <a:lstStyle/>
          <a:p>
            <a:fld id="{78DBCE2B-F9AE-4C89-99D1-9F67143DC4F8}" type="slidenum">
              <a:rPr lang="pt-BR" b="1" smtClean="0">
                <a:solidFill>
                  <a:srgbClr val="7E7D7D"/>
                </a:solidFill>
              </a:rPr>
              <a:t>7</a:t>
            </a:fld>
            <a:endParaRPr lang="pt-BR" b="1">
              <a:solidFill>
                <a:srgbClr val="7E7D7D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413A6E4-C040-4B1A-A793-47890571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10213"/>
            <a:ext cx="11734800" cy="4544867"/>
          </a:xfrm>
        </p:spPr>
        <p:txBody>
          <a:bodyPr>
            <a:normAutofit/>
          </a:bodyPr>
          <a:lstStyle/>
          <a:p>
            <a:pPr lvl="1"/>
            <a:r>
              <a:rPr lang="pt-BR" sz="2000" dirty="0" smtClean="0"/>
              <a:t>O que está sendo proposto?</a:t>
            </a:r>
            <a:r>
              <a:rPr lang="pt-BR" dirty="0" smtClean="0"/>
              <a:t>			</a:t>
            </a:r>
          </a:p>
          <a:p>
            <a:pPr lvl="3"/>
            <a:endParaRPr lang="pt-BR" dirty="0"/>
          </a:p>
          <a:p>
            <a:pPr marL="1371600" lvl="3" indent="0">
              <a:buNone/>
            </a:pPr>
            <a:endParaRPr lang="pt-BR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0" y="2822329"/>
            <a:ext cx="3801005" cy="2210108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4307085" y="2779232"/>
            <a:ext cx="3792237" cy="2323777"/>
            <a:chOff x="8159716" y="1260502"/>
            <a:chExt cx="3792237" cy="2323777"/>
          </a:xfrm>
        </p:grpSpPr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9166" y="1551223"/>
              <a:ext cx="2534004" cy="685896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9166" y="2420087"/>
              <a:ext cx="3400900" cy="981212"/>
            </a:xfrm>
            <a:prstGeom prst="rect">
              <a:avLst/>
            </a:prstGeom>
          </p:spPr>
        </p:pic>
        <p:sp>
          <p:nvSpPr>
            <p:cNvPr id="25" name="CaixaDeTexto 24"/>
            <p:cNvSpPr txBox="1"/>
            <p:nvPr/>
          </p:nvSpPr>
          <p:spPr>
            <a:xfrm>
              <a:off x="10856069" y="2658772"/>
              <a:ext cx="515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ym typeface="Symbol" panose="05050102010706020507" pitchFamily="18" charset="2"/>
                </a:rPr>
                <a:t></a:t>
              </a:r>
              <a:r>
                <a:rPr lang="pt-BR" baseline="-25000" dirty="0">
                  <a:sym typeface="Symbol" panose="05050102010706020507" pitchFamily="18" charset="2"/>
                </a:rPr>
                <a:t>rev</a:t>
              </a:r>
              <a:endParaRPr lang="pt-BR" baseline="-25000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0862549" y="2976547"/>
              <a:ext cx="596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ym typeface="Symbol" panose="05050102010706020507" pitchFamily="18" charset="2"/>
                </a:rPr>
                <a:t></a:t>
              </a:r>
              <a:r>
                <a:rPr lang="pt-BR" baseline="-25000" dirty="0">
                  <a:sym typeface="Symbol" panose="05050102010706020507" pitchFamily="18" charset="2"/>
                </a:rPr>
                <a:t>irrev</a:t>
              </a:r>
              <a:endParaRPr lang="pt-BR" baseline="-25000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1378491" y="2748171"/>
              <a:ext cx="573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ym typeface="Symbol" panose="05050102010706020507" pitchFamily="18" charset="2"/>
                </a:rPr>
                <a:t></a:t>
              </a:r>
              <a:r>
                <a:rPr lang="pt-BR" baseline="-25000" dirty="0">
                  <a:sym typeface="Symbol" panose="05050102010706020507" pitchFamily="18" charset="2"/>
                </a:rPr>
                <a:t>total</a:t>
              </a:r>
              <a:endParaRPr lang="pt-BR" baseline="-25000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10512361" y="3307280"/>
              <a:ext cx="8300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ym typeface="Symbol" panose="05050102010706020507" pitchFamily="18" charset="2"/>
                </a:rPr>
                <a:t>tempo</a:t>
              </a:r>
              <a:endParaRPr lang="pt-BR" sz="1200" baseline="-25000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0518845" y="2156164"/>
              <a:ext cx="8300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ym typeface="Symbol" panose="05050102010706020507" pitchFamily="18" charset="2"/>
                </a:rPr>
                <a:t>tempo</a:t>
              </a:r>
              <a:endParaRPr lang="pt-BR" sz="1200" baseline="-25000" dirty="0"/>
            </a:p>
          </p:txBody>
        </p:sp>
        <p:sp>
          <p:nvSpPr>
            <p:cNvPr id="30" name="CaixaDeTexto 29"/>
            <p:cNvSpPr txBox="1"/>
            <p:nvPr/>
          </p:nvSpPr>
          <p:spPr>
            <a:xfrm rot="16200000">
              <a:off x="7883170" y="1537048"/>
              <a:ext cx="8300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ym typeface="Symbol" panose="05050102010706020507" pitchFamily="18" charset="2"/>
                </a:rPr>
                <a:t>Força</a:t>
              </a:r>
              <a:endParaRPr lang="pt-BR" sz="1200" baseline="-25000" dirty="0"/>
            </a:p>
          </p:txBody>
        </p:sp>
        <p:sp>
          <p:nvSpPr>
            <p:cNvPr id="31" name="CaixaDeTexto 30"/>
            <p:cNvSpPr txBox="1"/>
            <p:nvPr/>
          </p:nvSpPr>
          <p:spPr>
            <a:xfrm rot="16200000">
              <a:off x="7748068" y="2712215"/>
              <a:ext cx="11002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ym typeface="Symbol" panose="05050102010706020507" pitchFamily="18" charset="2"/>
                </a:rPr>
                <a:t>Deslocamento</a:t>
              </a:r>
              <a:endParaRPr lang="pt-BR" sz="1200" baseline="-25000" dirty="0"/>
            </a:p>
          </p:txBody>
        </p:sp>
      </p:grpSp>
      <p:pic>
        <p:nvPicPr>
          <p:cNvPr id="38" name="Imagem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086" y="1245680"/>
            <a:ext cx="4801270" cy="242921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476" y="3686474"/>
            <a:ext cx="3594074" cy="84832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0677525" y="3343275"/>
            <a:ext cx="1131298" cy="34319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7352086" y="969530"/>
            <a:ext cx="289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 Benedetto et al </a:t>
            </a:r>
            <a:r>
              <a:rPr lang="pt-BR" dirty="0"/>
              <a:t>(</a:t>
            </a:r>
            <a:r>
              <a:rPr lang="pt-BR" dirty="0" smtClean="0"/>
              <a:t>2003):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0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BD9BB9-9658-4080-AE22-0D113840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6350" y="6310312"/>
            <a:ext cx="2743200" cy="365125"/>
          </a:xfrm>
        </p:spPr>
        <p:txBody>
          <a:bodyPr/>
          <a:lstStyle/>
          <a:p>
            <a:fld id="{78DBCE2B-F9AE-4C89-99D1-9F67143DC4F8}" type="slidenum">
              <a:rPr lang="pt-BR" b="1" smtClean="0">
                <a:solidFill>
                  <a:srgbClr val="7E7D7D"/>
                </a:solidFill>
              </a:rPr>
              <a:t>8</a:t>
            </a:fld>
            <a:endParaRPr lang="pt-BR" b="1">
              <a:solidFill>
                <a:srgbClr val="7E7D7D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413A6E4-C040-4B1A-A793-47890571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61" y="1182050"/>
            <a:ext cx="11734800" cy="4544867"/>
          </a:xfrm>
        </p:spPr>
        <p:txBody>
          <a:bodyPr>
            <a:normAutofit/>
          </a:bodyPr>
          <a:lstStyle/>
          <a:p>
            <a:pPr lvl="1"/>
            <a:r>
              <a:rPr lang="pt-BR" sz="2000" dirty="0" smtClean="0"/>
              <a:t>Estudo do tráfego: equivalência de eixos (N)</a:t>
            </a:r>
            <a:r>
              <a:rPr lang="pt-BR" dirty="0" smtClean="0"/>
              <a:t>		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69" y="2186287"/>
            <a:ext cx="2010056" cy="15623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003" y="2157708"/>
            <a:ext cx="2314898" cy="15908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004" y="3868130"/>
            <a:ext cx="2857899" cy="1629002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5651863" y="2186287"/>
            <a:ext cx="17417" cy="4489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6002528" y="2334013"/>
            <a:ext cx="618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ESRD – 8,2 t  </a:t>
            </a:r>
            <a:r>
              <a:rPr lang="pt-BR" dirty="0" smtClean="0">
                <a:sym typeface="Symbol" panose="05050102010706020507" pitchFamily="18" charset="2"/>
              </a:rPr>
              <a:t> 10,0 t </a:t>
            </a:r>
          </a:p>
          <a:p>
            <a:r>
              <a:rPr lang="pt-BR" dirty="0" smtClean="0">
                <a:sym typeface="Symbol" panose="05050102010706020507" pitchFamily="18" charset="2"/>
              </a:rPr>
              <a:t>ETD – 17,0 t</a:t>
            </a:r>
          </a:p>
          <a:p>
            <a:r>
              <a:rPr lang="pt-BR" dirty="0" smtClean="0">
                <a:sym typeface="Symbol" panose="05050102010706020507" pitchFamily="18" charset="2"/>
              </a:rPr>
              <a:t>ETT – 25,5 t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861" y="1690688"/>
            <a:ext cx="2396639" cy="62911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42" y="3271550"/>
            <a:ext cx="3043646" cy="170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39" y="3454484"/>
            <a:ext cx="3091542" cy="132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de Seta Reta 15"/>
          <p:cNvCxnSpPr/>
          <p:nvPr/>
        </p:nvCxnSpPr>
        <p:spPr>
          <a:xfrm>
            <a:off x="9255760" y="4272280"/>
            <a:ext cx="1315720" cy="50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10561320" y="4272280"/>
            <a:ext cx="0" cy="3556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9255760" y="4074160"/>
            <a:ext cx="1762760" cy="97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11008360" y="4069080"/>
            <a:ext cx="10160" cy="5588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0360125" y="4575049"/>
            <a:ext cx="453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0,25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0786845" y="4575049"/>
            <a:ext cx="453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3,00</a:t>
            </a:r>
            <a:endParaRPr lang="pt-BR" sz="1100" b="1" dirty="0">
              <a:solidFill>
                <a:srgbClr val="FF0000"/>
              </a:solidFill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6120261" y="3983673"/>
            <a:ext cx="1943723" cy="254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H="1">
            <a:off x="8063984" y="3992864"/>
            <a:ext cx="1134" cy="843795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6125016" y="3630937"/>
            <a:ext cx="1934310" cy="2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8044293" y="3630937"/>
            <a:ext cx="9532" cy="1245863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H="1">
            <a:off x="7834078" y="4876800"/>
            <a:ext cx="210216" cy="16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8091055" y="4783827"/>
            <a:ext cx="228600" cy="24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7329586" y="4996325"/>
            <a:ext cx="8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</a:rPr>
              <a:t>ETD = 8,55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8135504" y="4974712"/>
            <a:ext cx="93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</a:rPr>
              <a:t>ETT = 9,30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328920" y="5971963"/>
            <a:ext cx="45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CONCEITO IRREAL!</a:t>
            </a:r>
          </a:p>
        </p:txBody>
      </p:sp>
      <p:pic>
        <p:nvPicPr>
          <p:cNvPr id="1026" name="Picture 2" descr="🤔 Thinking Face Emoji | Thinking Emoji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08" y="4907119"/>
            <a:ext cx="1782474" cy="9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3232" y="153617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13A6E4-C040-4B1A-A793-47890571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10" y="1045774"/>
            <a:ext cx="11734800" cy="4544867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Camadas subjacentes (granulares):</a:t>
            </a:r>
            <a:endParaRPr lang="pt-BR" dirty="0"/>
          </a:p>
          <a:p>
            <a:pPr lvl="1"/>
            <a:endParaRPr lang="pt-BR" dirty="0"/>
          </a:p>
          <a:p>
            <a:pPr lvl="2"/>
            <a:r>
              <a:rPr lang="pt-BR" dirty="0" smtClean="0"/>
              <a:t>EL ABD (2006):     </a:t>
            </a:r>
            <a:r>
              <a:rPr lang="pt-BR" dirty="0"/>
              <a:t>			</a:t>
            </a:r>
          </a:p>
          <a:p>
            <a:pPr lvl="3"/>
            <a:endParaRPr lang="pt-BR" dirty="0"/>
          </a:p>
          <a:p>
            <a:pPr marL="1371600" lvl="3" indent="0">
              <a:buNone/>
            </a:pPr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64B44ED-919F-42C0-96DD-05C376B99FDE}"/>
              </a:ext>
            </a:extLst>
          </p:cNvPr>
          <p:cNvSpPr txBox="1"/>
          <p:nvPr/>
        </p:nvSpPr>
        <p:spPr>
          <a:xfrm>
            <a:off x="455851" y="175558"/>
            <a:ext cx="1128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Considerações Iniciais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7" y="2648630"/>
            <a:ext cx="8554644" cy="30007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480" y="1332411"/>
            <a:ext cx="3796916" cy="19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600</Words>
  <Application>Microsoft Office PowerPoint</Application>
  <PresentationFormat>Widescreen</PresentationFormat>
  <Paragraphs>158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div(σ)  0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jefferson</cp:lastModifiedBy>
  <cp:revision>34</cp:revision>
  <dcterms:created xsi:type="dcterms:W3CDTF">2022-03-04T12:39:06Z</dcterms:created>
  <dcterms:modified xsi:type="dcterms:W3CDTF">2022-03-31T11:22:58Z</dcterms:modified>
</cp:coreProperties>
</file>