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5" r:id="rId4"/>
    <p:sldId id="268" r:id="rId5"/>
    <p:sldId id="264" r:id="rId6"/>
    <p:sldId id="266" r:id="rId7"/>
    <p:sldId id="267" r:id="rId8"/>
    <p:sldId id="26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2678E-548B-4582-99EA-C3813FB09EF4}" v="478" dt="2022-03-21T22:10:27.628"/>
    <p1510:client id="{281B06A7-989D-425B-9018-CD793C05F762}" v="2" dt="2022-03-23T14:11:19.331"/>
    <p1510:client id="{58825EF5-2014-4F18-9A64-2048DF3DECEA}" v="443" dt="2022-03-22T13:57:39.993"/>
    <p1510:client id="{82C65719-5BC3-4A72-99F5-54C8939B467D}" v="154" dt="2022-03-22T22:46:00.582"/>
    <p1510:client id="{D99F7B94-B956-4736-84AE-BEA880A69700}" v="186" dt="2022-03-28T23:38:48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B0238-1EC8-41A2-B9D7-4EC330381F12}" type="datetimeFigureOut">
              <a:t>29/03/2022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45C74-D33B-43FE-A5C2-92D0CB410159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Nome / </a:t>
            </a:r>
            <a:r>
              <a:rPr lang="en-US" dirty="0" err="1">
                <a:cs typeface="Calibri"/>
              </a:rPr>
              <a:t>função</a:t>
            </a:r>
            <a:r>
              <a:rPr lang="en-US" dirty="0">
                <a:cs typeface="Calibri"/>
              </a:rPr>
              <a:t> / tempo de casa / </a:t>
            </a:r>
            <a:r>
              <a:rPr lang="en-US" dirty="0" err="1">
                <a:cs typeface="Calibri"/>
              </a:rPr>
              <a:t>explicar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pq</a:t>
            </a:r>
            <a:r>
              <a:rPr lang="en-US" dirty="0">
                <a:cs typeface="Calibri"/>
              </a:rPr>
              <a:t> o novo </a:t>
            </a:r>
            <a:r>
              <a:rPr lang="en-US" dirty="0" err="1">
                <a:cs typeface="Calibri"/>
              </a:rPr>
              <a:t>vgeo</a:t>
            </a:r>
            <a:r>
              <a:rPr lang="en-US" dirty="0">
                <a:cs typeface="Calibri"/>
              </a:rPr>
              <a:t> é </a:t>
            </a:r>
            <a:r>
              <a:rPr lang="en-US" dirty="0" err="1">
                <a:cs typeface="Calibri"/>
              </a:rPr>
              <a:t>desse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jeito</a:t>
            </a:r>
            <a:r>
              <a:rPr lang="en-US" dirty="0">
                <a:cs typeface="Calibri"/>
              </a:rPr>
              <a:t> / </a:t>
            </a:r>
            <a:r>
              <a:rPr lang="en-US" dirty="0" err="1">
                <a:cs typeface="Calibri"/>
              </a:rPr>
              <a:t>explicar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evolução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desde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lançamento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73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Historico</a:t>
            </a:r>
            <a:r>
              <a:rPr lang="en-US" dirty="0">
                <a:cs typeface="Calibri"/>
              </a:rPr>
              <a:t> / </a:t>
            </a:r>
            <a:r>
              <a:rPr lang="en-US" dirty="0" err="1">
                <a:cs typeface="Calibri"/>
              </a:rPr>
              <a:t>levantamento</a:t>
            </a:r>
            <a:r>
              <a:rPr lang="en-US" dirty="0">
                <a:cs typeface="Calibri"/>
              </a:rPr>
              <a:t> 2011 / </a:t>
            </a:r>
            <a:r>
              <a:rPr lang="en-US" dirty="0" err="1">
                <a:cs typeface="Calibri"/>
              </a:rPr>
              <a:t>vgeo</a:t>
            </a:r>
            <a:r>
              <a:rPr lang="en-US" dirty="0">
                <a:cs typeface="Calibri"/>
              </a:rPr>
              <a:t> 1.0 (2013-2015) / </a:t>
            </a:r>
            <a:r>
              <a:rPr lang="en-US" dirty="0" err="1">
                <a:cs typeface="Calibri"/>
              </a:rPr>
              <a:t>adição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novas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camadas</a:t>
            </a:r>
            <a:r>
              <a:rPr lang="en-US" dirty="0">
                <a:cs typeface="Calibri"/>
              </a:rPr>
              <a:t> (2015-2018) / </a:t>
            </a:r>
            <a:r>
              <a:rPr lang="en-US" dirty="0" err="1">
                <a:cs typeface="Calibri"/>
              </a:rPr>
              <a:t>popularização</a:t>
            </a:r>
            <a:r>
              <a:rPr lang="en-US" dirty="0">
                <a:cs typeface="Calibri"/>
              </a:rPr>
              <a:t> </a:t>
            </a:r>
            <a:r>
              <a:rPr lang="en-US" dirty="0"/>
              <a:t>/ </a:t>
            </a:r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detectadis</a:t>
            </a:r>
            <a:r>
              <a:rPr lang="en-US" dirty="0"/>
              <a:t> / </a:t>
            </a:r>
            <a:r>
              <a:rPr lang="en-US" dirty="0" err="1"/>
              <a:t>dificuldades</a:t>
            </a:r>
            <a:r>
              <a:rPr lang="en-US" dirty="0"/>
              <a:t> </a:t>
            </a:r>
            <a:r>
              <a:rPr lang="en-US" dirty="0" err="1"/>
              <a:t>na</a:t>
            </a:r>
            <a:r>
              <a:rPr lang="en-US" dirty="0"/>
              <a:t> interface </a:t>
            </a:r>
            <a:r>
              <a:rPr lang="en-US" dirty="0">
                <a:cs typeface="Calibri"/>
              </a:rPr>
              <a:t>/// CATALOGO / </a:t>
            </a:r>
            <a:r>
              <a:rPr lang="en-US" dirty="0" err="1">
                <a:cs typeface="Calibri"/>
              </a:rPr>
              <a:t>mapa</a:t>
            </a:r>
            <a:r>
              <a:rPr lang="en-US" dirty="0">
                <a:cs typeface="Calibri"/>
              </a:rPr>
              <a:t> / </a:t>
            </a:r>
            <a:r>
              <a:rPr lang="en-US" dirty="0" err="1">
                <a:cs typeface="Calibri"/>
              </a:rPr>
              <a:t>visualizador</a:t>
            </a:r>
            <a:r>
              <a:rPr lang="en-US" dirty="0">
                <a:cs typeface="Calibri"/>
              </a:rPr>
              <a:t> / interface </a:t>
            </a:r>
            <a:r>
              <a:rPr lang="en-US" dirty="0" err="1">
                <a:cs typeface="Calibri"/>
              </a:rPr>
              <a:t>única</a:t>
            </a:r>
            <a:r>
              <a:rPr lang="en-US" dirty="0">
                <a:cs typeface="Calibri"/>
              </a:rPr>
              <a:t> /// IMPORTANCIA / </a:t>
            </a:r>
            <a:r>
              <a:rPr lang="en-US" dirty="0" err="1">
                <a:cs typeface="Calibri"/>
              </a:rPr>
              <a:t>beneficios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sobre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tabela</a:t>
            </a:r>
            <a:r>
              <a:rPr lang="en-US" dirty="0">
                <a:cs typeface="Calibri"/>
              </a:rPr>
              <a:t> /// TEMPLATE / </a:t>
            </a:r>
            <a:r>
              <a:rPr lang="en-US" dirty="0" err="1">
                <a:cs typeface="Calibri"/>
              </a:rPr>
              <a:t>melhor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comunicação</a:t>
            </a:r>
            <a:r>
              <a:rPr lang="en-US" dirty="0">
                <a:cs typeface="Calibri"/>
              </a:rPr>
              <a:t> / alto </a:t>
            </a:r>
            <a:r>
              <a:rPr lang="en-US" dirty="0" err="1">
                <a:cs typeface="Calibri"/>
              </a:rPr>
              <a:t>número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demandas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relacionadas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2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Reuniões</a:t>
            </a:r>
            <a:r>
              <a:rPr lang="en-US" dirty="0"/>
              <a:t> para </a:t>
            </a:r>
            <a:r>
              <a:rPr lang="en-US" dirty="0" err="1"/>
              <a:t>levantamento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 / </a:t>
            </a:r>
            <a:r>
              <a:rPr lang="en-US" dirty="0" err="1"/>
              <a:t>desenvolvimento</a:t>
            </a:r>
            <a:r>
              <a:rPr lang="en-US" dirty="0"/>
              <a:t> e teste / pronto para beta no </a:t>
            </a:r>
            <a:r>
              <a:rPr lang="en-US" dirty="0" err="1"/>
              <a:t>começo</a:t>
            </a:r>
            <a:r>
              <a:rPr lang="en-US" dirty="0"/>
              <a:t> de 2019 / </a:t>
            </a:r>
            <a:r>
              <a:rPr lang="en-US" dirty="0" err="1"/>
              <a:t>servidor</a:t>
            </a:r>
            <a:r>
              <a:rPr lang="en-US" dirty="0"/>
              <a:t> </a:t>
            </a:r>
            <a:r>
              <a:rPr lang="en-US" dirty="0" err="1"/>
              <a:t>queimado</a:t>
            </a:r>
            <a:r>
              <a:rPr lang="en-US" dirty="0"/>
              <a:t> / outros </a:t>
            </a:r>
            <a:r>
              <a:rPr lang="en-US" dirty="0" err="1"/>
              <a:t>projetos</a:t>
            </a:r>
            <a:r>
              <a:rPr lang="en-US" dirty="0"/>
              <a:t> / </a:t>
            </a:r>
            <a:r>
              <a:rPr lang="en-US" dirty="0" err="1"/>
              <a:t>publicação</a:t>
            </a:r>
            <a:r>
              <a:rPr lang="en-US" dirty="0"/>
              <a:t> / FERRAMENTAS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16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Lista </a:t>
            </a:r>
            <a:r>
              <a:rPr lang="en-US" dirty="0" err="1">
                <a:cs typeface="Calibri"/>
              </a:rPr>
              <a:t>inicial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camadas</a:t>
            </a:r>
            <a:r>
              <a:rPr lang="en-US" dirty="0">
                <a:cs typeface="Calibri"/>
              </a:rPr>
              <a:t> / dados da COLEP / dados do </a:t>
            </a:r>
            <a:r>
              <a:rPr lang="en-US" dirty="0" err="1">
                <a:cs typeface="Calibri"/>
              </a:rPr>
              <a:t>mapa</a:t>
            </a:r>
            <a:r>
              <a:rPr lang="en-US" dirty="0">
                <a:cs typeface="Calibri"/>
              </a:rPr>
              <a:t> multimodal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90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Antigo e novo </a:t>
            </a:r>
            <a:r>
              <a:rPr lang="en-US" dirty="0" err="1">
                <a:cs typeface="Calibri"/>
              </a:rPr>
              <a:t>vgeo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paralelo</a:t>
            </a:r>
            <a:r>
              <a:rPr lang="en-US" dirty="0">
                <a:cs typeface="Calibri"/>
              </a:rPr>
              <a:t> / </a:t>
            </a:r>
            <a:r>
              <a:rPr lang="en-US" dirty="0" err="1">
                <a:cs typeface="Calibri"/>
              </a:rPr>
              <a:t>necessidade</a:t>
            </a:r>
            <a:r>
              <a:rPr lang="en-US" dirty="0">
                <a:cs typeface="Calibri"/>
              </a:rPr>
              <a:t> do </a:t>
            </a:r>
            <a:r>
              <a:rPr lang="en-US" dirty="0" err="1">
                <a:cs typeface="Calibri"/>
              </a:rPr>
              <a:t>segmentador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espacializador</a:t>
            </a:r>
            <a:r>
              <a:rPr lang="en-US" dirty="0">
                <a:cs typeface="Calibri"/>
              </a:rPr>
              <a:t>) no novo </a:t>
            </a:r>
            <a:r>
              <a:rPr lang="en-US" dirty="0" err="1">
                <a:cs typeface="Calibri"/>
              </a:rPr>
              <a:t>vgeo</a:t>
            </a:r>
            <a:r>
              <a:rPr lang="en-US" dirty="0">
                <a:cs typeface="Calibri"/>
              </a:rPr>
              <a:t> / era </a:t>
            </a:r>
            <a:r>
              <a:rPr lang="en-US" dirty="0" err="1">
                <a:cs typeface="Calibri"/>
              </a:rPr>
              <a:t>acoplado</a:t>
            </a:r>
            <a:r>
              <a:rPr lang="en-US" dirty="0">
                <a:cs typeface="Calibri"/>
              </a:rPr>
              <a:t> no </a:t>
            </a:r>
            <a:r>
              <a:rPr lang="en-US" dirty="0" err="1">
                <a:cs typeface="Calibri"/>
              </a:rPr>
              <a:t>antigo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vgeo</a:t>
            </a:r>
            <a:r>
              <a:rPr lang="en-US" dirty="0">
                <a:cs typeface="Calibri"/>
              </a:rPr>
              <a:t> / </a:t>
            </a:r>
            <a:r>
              <a:rPr lang="en-US" dirty="0" err="1">
                <a:cs typeface="Calibri"/>
              </a:rPr>
              <a:t>criação</a:t>
            </a:r>
            <a:r>
              <a:rPr lang="en-US" dirty="0">
                <a:cs typeface="Calibri"/>
              </a:rPr>
              <a:t> da </a:t>
            </a:r>
            <a:r>
              <a:rPr lang="en-US" dirty="0" err="1">
                <a:cs typeface="Calibri"/>
              </a:rPr>
              <a:t>api</a:t>
            </a:r>
            <a:r>
              <a:rPr lang="en-US" dirty="0">
                <a:cs typeface="Calibri"/>
              </a:rPr>
              <a:t> / </a:t>
            </a:r>
            <a:r>
              <a:rPr lang="en-US" dirty="0" err="1">
                <a:cs typeface="Calibri"/>
              </a:rPr>
              <a:t>rapida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explanaçao</a:t>
            </a:r>
            <a:r>
              <a:rPr lang="en-US" dirty="0">
                <a:cs typeface="Calibri"/>
              </a:rPr>
              <a:t> do </a:t>
            </a:r>
            <a:r>
              <a:rPr lang="en-US" dirty="0" err="1">
                <a:cs typeface="Calibri"/>
              </a:rPr>
              <a:t>conceito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rotas</a:t>
            </a:r>
            <a:r>
              <a:rPr lang="en-US" dirty="0">
                <a:cs typeface="Calibri"/>
              </a:rPr>
              <a:t> e da </a:t>
            </a:r>
            <a:r>
              <a:rPr lang="en-US" dirty="0" err="1">
                <a:cs typeface="Calibri"/>
              </a:rPr>
              <a:t>api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como</a:t>
            </a:r>
            <a:r>
              <a:rPr lang="en-US" dirty="0">
                <a:cs typeface="Calibri"/>
              </a:rPr>
              <a:t> um </a:t>
            </a:r>
            <a:r>
              <a:rPr lang="en-US" dirty="0" err="1">
                <a:cs typeface="Calibri"/>
              </a:rPr>
              <a:t>todo</a:t>
            </a:r>
            <a:r>
              <a:rPr lang="en-US" dirty="0">
                <a:cs typeface="Calibri"/>
              </a:rPr>
              <a:t> / FERRAMENTA / INTERFACE / </a:t>
            </a:r>
            <a:r>
              <a:rPr lang="en-US" dirty="0" err="1">
                <a:cs typeface="Calibri"/>
              </a:rPr>
              <a:t>Virada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chave</a:t>
            </a:r>
            <a:r>
              <a:rPr lang="en-US" dirty="0">
                <a:cs typeface="Calibri"/>
              </a:rPr>
              <a:t> novo </a:t>
            </a:r>
            <a:r>
              <a:rPr lang="en-US" dirty="0" err="1">
                <a:cs typeface="Calibri"/>
              </a:rPr>
              <a:t>VGeo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oficial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45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APP Marcos </a:t>
            </a:r>
            <a:r>
              <a:rPr lang="en-US" dirty="0" err="1">
                <a:cs typeface="Calibri"/>
              </a:rPr>
              <a:t>quilometricos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virtuais</a:t>
            </a:r>
            <a:r>
              <a:rPr lang="en-US" dirty="0">
                <a:cs typeface="Calibri"/>
              </a:rPr>
              <a:t> / Tiago </a:t>
            </a:r>
            <a:r>
              <a:rPr lang="en-US" dirty="0" err="1">
                <a:cs typeface="Calibri"/>
              </a:rPr>
              <a:t>patos</a:t>
            </a:r>
            <a:r>
              <a:rPr lang="en-US" dirty="0">
                <a:cs typeface="Calibri"/>
              </a:rPr>
              <a:t> de minas / conversas </a:t>
            </a:r>
            <a:r>
              <a:rPr lang="en-US" dirty="0" err="1">
                <a:cs typeface="Calibri"/>
              </a:rPr>
              <a:t>iniciais</a:t>
            </a:r>
            <a:r>
              <a:rPr lang="en-US" dirty="0">
                <a:cs typeface="Calibri"/>
              </a:rPr>
              <a:t> / 2 </a:t>
            </a:r>
            <a:r>
              <a:rPr lang="en-US" dirty="0" err="1">
                <a:cs typeface="Calibri"/>
              </a:rPr>
              <a:t>novas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consultas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50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De 2019/02 a </a:t>
            </a:r>
            <a:r>
              <a:rPr lang="en-US" dirty="0" err="1">
                <a:cs typeface="Calibri"/>
              </a:rPr>
              <a:t>atualmente</a:t>
            </a:r>
            <a:r>
              <a:rPr lang="en-US" dirty="0">
                <a:cs typeface="Calibri"/>
              </a:rPr>
              <a:t> / + dados COLEP / COPLAN e dados PNCT / CGDR / DIR Supra (CGCONT </a:t>
            </a:r>
            <a:r>
              <a:rPr lang="en-US" dirty="0" err="1">
                <a:cs typeface="Calibri"/>
              </a:rPr>
              <a:t>obras</a:t>
            </a:r>
            <a:r>
              <a:rPr lang="en-US" dirty="0">
                <a:cs typeface="Calibri"/>
              </a:rPr>
              <a:t> e CGMRR) </a:t>
            </a:r>
            <a:r>
              <a:rPr lang="en-US" dirty="0" err="1">
                <a:cs typeface="Calibri"/>
              </a:rPr>
              <a:t>em</a:t>
            </a:r>
            <a:r>
              <a:rPr lang="en-US" dirty="0">
                <a:cs typeface="Calibri"/>
              </a:rPr>
              <a:t> breve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45C74-D33B-43FE-A5C2-92D0CB410159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6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Novo </a:t>
            </a:r>
            <a:r>
              <a:rPr lang="pt-BR" dirty="0" err="1">
                <a:cs typeface="Calibri Light"/>
              </a:rPr>
              <a:t>VGeo</a:t>
            </a:r>
            <a:r>
              <a:rPr lang="pt-BR" dirty="0">
                <a:cs typeface="Calibri Light"/>
              </a:rPr>
              <a:t> explicado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cs typeface="Calibri"/>
              </a:rPr>
              <a:t>Fatos e dados que definiram as principais decisões arquiteturais.</a:t>
            </a: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Objetivos destacados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45D9-BD68-4981-9767-5A746CAB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800225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Objetivos</a:t>
            </a:r>
            <a:endParaRPr lang="en-US" sz="2400" b="1" dirty="0">
              <a:cs typeface="Calibri"/>
            </a:endParaRPr>
          </a:p>
          <a:p>
            <a:pPr marL="0" indent="0" algn="ctr">
              <a:buNone/>
            </a:pP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2018</a:t>
            </a: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2019/02</a:t>
            </a: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2021 </a:t>
            </a:r>
            <a:r>
              <a:rPr lang="pt-BR" sz="1400" i="1" dirty="0" err="1">
                <a:cs typeface="Calibri"/>
              </a:rPr>
              <a:t>Fev</a:t>
            </a: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Atualmente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35345611-F63D-A19C-E8E9-0995B64680A9}"/>
              </a:ext>
            </a:extLst>
          </p:cNvPr>
          <p:cNvSpPr txBox="1">
            <a:spLocks/>
          </p:cNvSpPr>
          <p:nvPr/>
        </p:nvSpPr>
        <p:spPr>
          <a:xfrm>
            <a:off x="2633663" y="1827213"/>
            <a:ext cx="8689974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Arial"/>
              <a:buChar char="•"/>
            </a:pPr>
            <a:r>
              <a:rPr lang="pt-BR" dirty="0">
                <a:ea typeface="+mn-lt"/>
                <a:cs typeface="+mn-lt"/>
              </a:rPr>
              <a:t>Disponibilizar os dados de interesse do planejamento;</a:t>
            </a:r>
          </a:p>
          <a:p>
            <a:pPr marL="457200" indent="-457200" algn="ctr">
              <a:buFont typeface="Arial"/>
              <a:buChar char="•"/>
            </a:pPr>
            <a:endParaRPr lang="pt-BR" dirty="0">
              <a:cs typeface="Calibri" panose="020F0502020204030204"/>
            </a:endParaRPr>
          </a:p>
          <a:p>
            <a:pPr marL="457200" indent="-457200" algn="ctr">
              <a:buFont typeface="Arial"/>
              <a:buChar char="•"/>
            </a:pPr>
            <a:r>
              <a:rPr lang="pt-BR" dirty="0">
                <a:ea typeface="+mn-lt"/>
                <a:cs typeface="+mn-lt"/>
              </a:rPr>
              <a:t>Criar a cultura dados geográficos</a:t>
            </a:r>
            <a:r>
              <a:rPr lang="pt-BR" dirty="0">
                <a:cs typeface="Calibri" panose="020F0502020204030204"/>
              </a:rPr>
              <a:t> na autarquia;</a:t>
            </a:r>
          </a:p>
          <a:p>
            <a:pPr marL="457200" indent="-457200" algn="ctr">
              <a:buFont typeface="Arial"/>
              <a:buChar char="•"/>
            </a:pPr>
            <a:endParaRPr lang="pt-BR" dirty="0">
              <a:cs typeface="Calibri" panose="020F0502020204030204"/>
            </a:endParaRPr>
          </a:p>
          <a:p>
            <a:pPr marL="457200" indent="-457200" algn="ctr">
              <a:buFont typeface="Arial"/>
              <a:buChar char="•"/>
            </a:pPr>
            <a:r>
              <a:rPr lang="pt-BR" dirty="0">
                <a:ea typeface="+mn-lt"/>
                <a:cs typeface="+mn-lt"/>
              </a:rPr>
              <a:t>Padronizar a produção cartográfica</a:t>
            </a:r>
            <a:r>
              <a:rPr lang="pt-BR" dirty="0">
                <a:cs typeface="Calibri" panose="020F0502020204030204"/>
              </a:rPr>
              <a:t> interna.</a:t>
            </a:r>
          </a:p>
        </p:txBody>
      </p:sp>
    </p:spTree>
    <p:extLst>
      <p:ext uri="{BB962C8B-B14F-4D97-AF65-F5344CB8AC3E}">
        <p14:creationId xmlns:p14="http://schemas.microsoft.com/office/powerpoint/2010/main" val="332400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 panose="020F0302020204030204"/>
              </a:rPr>
              <a:t>4 ferramentas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45D9-BD68-4981-9767-5A746CAB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800225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Objetivos</a:t>
            </a:r>
            <a:endParaRPr lang="en-US" sz="1400" i="1" dirty="0">
              <a:cs typeface="Calibri"/>
            </a:endParaRPr>
          </a:p>
          <a:p>
            <a:pPr marL="0" indent="0" algn="ctr">
              <a:buNone/>
            </a:pP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2018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2019/02</a:t>
            </a:r>
          </a:p>
          <a:p>
            <a:pPr marL="0" indent="0" algn="ctr">
              <a:buNone/>
            </a:pPr>
            <a:endParaRPr lang="pt-BR" sz="2400" b="1" dirty="0">
              <a:cs typeface="Calibri"/>
            </a:endParaRP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2021 </a:t>
            </a:r>
            <a:r>
              <a:rPr lang="pt-BR" sz="1400" i="1" dirty="0" err="1">
                <a:cs typeface="Calibri"/>
              </a:rPr>
              <a:t>Fev</a:t>
            </a: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Atualmente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C87BF9-268D-AFB8-36E7-59A98D10B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184006"/>
              </p:ext>
            </p:extLst>
          </p:nvPr>
        </p:nvGraphicFramePr>
        <p:xfrm>
          <a:off x="2698750" y="1936750"/>
          <a:ext cx="7683921" cy="4167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8875">
                  <a:extLst>
                    <a:ext uri="{9D8B030D-6E8A-4147-A177-3AD203B41FA5}">
                      <a16:colId xmlns:a16="http://schemas.microsoft.com/office/drawing/2014/main" val="587705365"/>
                    </a:ext>
                  </a:extLst>
                </a:gridCol>
                <a:gridCol w="6525046">
                  <a:extLst>
                    <a:ext uri="{9D8B030D-6E8A-4147-A177-3AD203B41FA5}">
                      <a16:colId xmlns:a16="http://schemas.microsoft.com/office/drawing/2014/main" val="475557631"/>
                    </a:ext>
                  </a:extLst>
                </a:gridCol>
              </a:tblGrid>
              <a:tr h="1041796">
                <a:tc>
                  <a:txBody>
                    <a:bodyPr/>
                    <a:lstStyle/>
                    <a:p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Controle de </a:t>
                      </a:r>
                      <a:r>
                        <a:rPr lang="en-US" dirty="0" err="1"/>
                        <a:t>camadas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mapas</a:t>
                      </a:r>
                      <a:r>
                        <a:rPr lang="en-US" dirty="0"/>
                        <a:t> base e </a:t>
                      </a:r>
                      <a:r>
                        <a:rPr lang="en-US" dirty="0" err="1"/>
                        <a:t>versionador</a:t>
                      </a:r>
                      <a:r>
                        <a:rPr lang="en-US" dirty="0"/>
                        <a:t> de dados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061987"/>
                  </a:ext>
                </a:extLst>
              </a:tr>
              <a:tr h="1041796">
                <a:tc>
                  <a:txBody>
                    <a:bodyPr/>
                    <a:lstStyle/>
                    <a:p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Configurações</a:t>
                      </a:r>
                      <a:r>
                        <a:rPr lang="en-US" dirty="0"/>
                        <a:t> de layout, </a:t>
                      </a:r>
                      <a:r>
                        <a:rPr lang="en-US" dirty="0" err="1"/>
                        <a:t>tamanho</a:t>
                      </a:r>
                      <a:r>
                        <a:rPr lang="en-US" dirty="0"/>
                        <a:t> do </a:t>
                      </a:r>
                      <a:r>
                        <a:rPr lang="en-US" dirty="0" err="1"/>
                        <a:t>papel</a:t>
                      </a:r>
                      <a:r>
                        <a:rPr lang="en-US" dirty="0"/>
                        <a:t> e </a:t>
                      </a:r>
                      <a:r>
                        <a:rPr lang="en-US" dirty="0" err="1"/>
                        <a:t>elementos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cartográficos</a:t>
                      </a:r>
                      <a:r>
                        <a:rPr lang="en-US" dirty="0"/>
                        <a:t> para </a:t>
                      </a:r>
                      <a:r>
                        <a:rPr lang="en-US" dirty="0" err="1"/>
                        <a:t>impressão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mapas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495805"/>
                  </a:ext>
                </a:extLst>
              </a:tr>
              <a:tr h="1041796">
                <a:tc>
                  <a:txBody>
                    <a:bodyPr/>
                    <a:lstStyle/>
                    <a:p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Busca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localidades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régua</a:t>
                      </a:r>
                      <a:r>
                        <a:rPr lang="en-US" dirty="0"/>
                        <a:t> e </a:t>
                      </a:r>
                      <a:r>
                        <a:rPr lang="en-US" dirty="0" err="1"/>
                        <a:t>identificador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marcos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quilométricos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87997"/>
                  </a:ext>
                </a:extLst>
              </a:tr>
              <a:tr h="1041796">
                <a:tc>
                  <a:txBody>
                    <a:bodyPr/>
                    <a:lstStyle/>
                    <a:p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Informações</a:t>
                      </a:r>
                      <a:r>
                        <a:rPr lang="en-US" dirty="0"/>
                        <a:t> </a:t>
                      </a:r>
                      <a:r>
                        <a:rPr lang="en-US" dirty="0" err="1"/>
                        <a:t>institucionais</a:t>
                      </a:r>
                      <a:r>
                        <a:rPr lang="en-US" dirty="0"/>
                        <a:t> e </a:t>
                      </a:r>
                      <a:r>
                        <a:rPr lang="en-US" dirty="0" err="1"/>
                        <a:t>dicas</a:t>
                      </a:r>
                      <a:r>
                        <a:rPr lang="en-US" dirty="0"/>
                        <a:t> para </a:t>
                      </a:r>
                      <a:r>
                        <a:rPr lang="en-US" dirty="0" err="1"/>
                        <a:t>utilização</a:t>
                      </a:r>
                      <a:r>
                        <a:rPr lang="en-US" dirty="0"/>
                        <a:t> das ferramentas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131558"/>
                  </a:ext>
                </a:extLst>
              </a:tr>
            </a:tbl>
          </a:graphicData>
        </a:graphic>
      </p:graphicFrame>
      <p:pic>
        <p:nvPicPr>
          <p:cNvPr id="5" name="Picture 5" descr="Icon&#10;&#10;Description automatically generated">
            <a:extLst>
              <a:ext uri="{FF2B5EF4-FFF2-40B4-BE49-F238E27FC236}">
                <a16:creationId xmlns:a16="http://schemas.microsoft.com/office/drawing/2014/main" id="{9C441309-C2F1-0AC0-B7EE-84774E5E8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400" y="5272453"/>
            <a:ext cx="552450" cy="544512"/>
          </a:xfrm>
          <a:prstGeom prst="rect">
            <a:avLst/>
          </a:prstGeom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E22F6A9D-4FDD-EB6A-2B19-48B7DE8B8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675" y="2193925"/>
            <a:ext cx="541336" cy="541336"/>
          </a:xfrm>
          <a:prstGeom prst="rect">
            <a:avLst/>
          </a:prstGeom>
        </p:spPr>
      </p:pic>
      <p:pic>
        <p:nvPicPr>
          <p:cNvPr id="8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B8AD1290-942D-B190-5A23-1B06157F8B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5478" y="3218717"/>
            <a:ext cx="549398" cy="549398"/>
          </a:xfrm>
          <a:prstGeom prst="rect">
            <a:avLst/>
          </a:prstGeom>
        </p:spPr>
      </p:pic>
      <p:pic>
        <p:nvPicPr>
          <p:cNvPr id="9" name="Picture 9" descr="A picture containing indoor, tool&#10;&#10;Description automatically generated">
            <a:extLst>
              <a:ext uri="{FF2B5EF4-FFF2-40B4-BE49-F238E27FC236}">
                <a16:creationId xmlns:a16="http://schemas.microsoft.com/office/drawing/2014/main" id="{E7D4765F-EFD8-EF3A-A9F1-414A3EA102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5233" y="4244241"/>
            <a:ext cx="543781" cy="54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18 camadas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45D9-BD68-4981-9767-5A746CAB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800225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Objetivos</a:t>
            </a:r>
            <a:endParaRPr lang="en-US" sz="1400" i="1" dirty="0">
              <a:cs typeface="Calibri"/>
            </a:endParaRPr>
          </a:p>
          <a:p>
            <a:pPr marL="0" indent="0" algn="ctr">
              <a:buNone/>
            </a:pP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2018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2019/02</a:t>
            </a:r>
          </a:p>
          <a:p>
            <a:pPr marL="0" indent="0" algn="ctr">
              <a:buNone/>
            </a:pPr>
            <a:endParaRPr lang="pt-BR" sz="2400" b="1" dirty="0">
              <a:cs typeface="Calibri"/>
            </a:endParaRP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2021 </a:t>
            </a:r>
            <a:r>
              <a:rPr lang="pt-BR" sz="1400" i="1" dirty="0" err="1">
                <a:cs typeface="Calibri"/>
              </a:rPr>
              <a:t>Fev</a:t>
            </a: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Atualmente</a:t>
            </a:r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23D943DA-458A-4F22-14A8-B10844EE9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0837" y="1709871"/>
            <a:ext cx="5005387" cy="434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8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API e +1 ferramenta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45D9-BD68-4981-9767-5A746CAB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800225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Objetivos</a:t>
            </a:r>
            <a:endParaRPr lang="en-US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2018</a:t>
            </a: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endParaRPr lang="pt-BR" sz="1400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2019/02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2021 </a:t>
            </a:r>
            <a:r>
              <a:rPr lang="pt-BR" sz="2400" b="1" dirty="0" err="1">
                <a:cs typeface="Calibri"/>
              </a:rPr>
              <a:t>Fev</a:t>
            </a:r>
            <a:endParaRPr lang="pt-BR" sz="2400" b="1" dirty="0">
              <a:cs typeface="Calibri"/>
            </a:endParaRPr>
          </a:p>
          <a:p>
            <a:pPr marL="0" indent="0" algn="ctr">
              <a:buNone/>
            </a:pPr>
            <a:endParaRPr lang="pt-BR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Atualmente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22BFD6-CCB9-70BC-EE38-EA9340983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26613"/>
              </p:ext>
            </p:extLst>
          </p:nvPr>
        </p:nvGraphicFramePr>
        <p:xfrm>
          <a:off x="2698750" y="1936750"/>
          <a:ext cx="7683921" cy="1041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8875">
                  <a:extLst>
                    <a:ext uri="{9D8B030D-6E8A-4147-A177-3AD203B41FA5}">
                      <a16:colId xmlns:a16="http://schemas.microsoft.com/office/drawing/2014/main" val="587705365"/>
                    </a:ext>
                  </a:extLst>
                </a:gridCol>
                <a:gridCol w="6525046">
                  <a:extLst>
                    <a:ext uri="{9D8B030D-6E8A-4147-A177-3AD203B41FA5}">
                      <a16:colId xmlns:a16="http://schemas.microsoft.com/office/drawing/2014/main" val="475557631"/>
                    </a:ext>
                  </a:extLst>
                </a:gridCol>
              </a:tblGrid>
              <a:tr h="1041796">
                <a:tc>
                  <a:txBody>
                    <a:bodyPr/>
                    <a:lstStyle/>
                    <a:p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Espacializador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linhas</a:t>
                      </a:r>
                      <a:r>
                        <a:rPr lang="en-US" dirty="0"/>
                        <a:t> e </a:t>
                      </a:r>
                      <a:r>
                        <a:rPr lang="en-US" dirty="0" err="1"/>
                        <a:t>pontos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controle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camadas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GeoJSON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061987"/>
                  </a:ext>
                </a:extLst>
              </a:tr>
            </a:tbl>
          </a:graphicData>
        </a:graphic>
      </p:graphicFrame>
      <p:pic>
        <p:nvPicPr>
          <p:cNvPr id="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5DB94449-3269-333E-60A8-24073730BC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477" y="2185572"/>
            <a:ext cx="554893" cy="552548"/>
          </a:xfrm>
          <a:prstGeom prst="rect">
            <a:avLst/>
          </a:prstGeom>
        </p:spPr>
      </p:pic>
      <p:pic>
        <p:nvPicPr>
          <p:cNvPr id="9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9455F94-D902-ACA0-47B3-03471BC29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3182" y="3306397"/>
            <a:ext cx="3281362" cy="232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7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API: novas funcionalidades (MQV)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45D9-BD68-4981-9767-5A746CAB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800225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Objetivos</a:t>
            </a:r>
            <a:endParaRPr lang="en-US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2018</a:t>
            </a: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2019/02</a:t>
            </a: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endParaRPr lang="pt-BR" sz="1400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2021 </a:t>
            </a:r>
            <a:r>
              <a:rPr lang="pt-BR" sz="2400" b="1" dirty="0" err="1">
                <a:cs typeface="Calibri"/>
              </a:rPr>
              <a:t>Fev</a:t>
            </a:r>
            <a:endParaRPr lang="pt-BR" sz="2400" b="1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Atualmente</a:t>
            </a:r>
          </a:p>
        </p:txBody>
      </p:sp>
      <p:pic>
        <p:nvPicPr>
          <p:cNvPr id="19" name="Picture 19">
            <a:extLst>
              <a:ext uri="{FF2B5EF4-FFF2-40B4-BE49-F238E27FC236}">
                <a16:creationId xmlns:a16="http://schemas.microsoft.com/office/drawing/2014/main" id="{EE5E3CBA-703E-5706-4542-8A0D7E8A4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492" y="2096803"/>
            <a:ext cx="2743200" cy="3806890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617E4CDE-997D-D3BA-1A52-41ACA0640A8E}"/>
              </a:ext>
            </a:extLst>
          </p:cNvPr>
          <p:cNvSpPr/>
          <p:nvPr/>
        </p:nvSpPr>
        <p:spPr>
          <a:xfrm>
            <a:off x="3848333" y="3587221"/>
            <a:ext cx="976923" cy="48846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0D76AAFF-2D5C-42B5-231E-D2DE0AAF43C3}"/>
              </a:ext>
            </a:extLst>
          </p:cNvPr>
          <p:cNvSpPr/>
          <p:nvPr/>
        </p:nvSpPr>
        <p:spPr>
          <a:xfrm>
            <a:off x="3848333" y="5296836"/>
            <a:ext cx="976923" cy="48846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+ 16 camadas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45D9-BD68-4981-9767-5A746CAB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800225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Objetivos</a:t>
            </a:r>
            <a:endParaRPr lang="en-US" sz="1400" i="1" dirty="0">
              <a:cs typeface="Calibri"/>
            </a:endParaRPr>
          </a:p>
          <a:p>
            <a:pPr marL="0" indent="0" algn="ctr">
              <a:buNone/>
            </a:pPr>
            <a:r>
              <a:rPr lang="pt-BR" sz="1400" i="1" dirty="0">
                <a:cs typeface="Calibri"/>
              </a:rPr>
              <a:t>2018</a:t>
            </a:r>
          </a:p>
          <a:p>
            <a:pPr marL="0" indent="0" algn="ctr">
              <a:buNone/>
            </a:pPr>
            <a:r>
              <a:rPr lang="pt-BR" sz="1400" dirty="0">
                <a:cs typeface="Calibri"/>
              </a:rPr>
              <a:t>|</a:t>
            </a:r>
          </a:p>
          <a:p>
            <a:pPr marL="0" indent="0" algn="ctr">
              <a:buNone/>
            </a:pPr>
            <a:endParaRPr lang="pt-BR" sz="1400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i="1" dirty="0">
                <a:cs typeface="Calibri"/>
              </a:rPr>
              <a:t>2019/02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2021 </a:t>
            </a:r>
            <a:r>
              <a:rPr lang="pt-BR" sz="2400" b="1" dirty="0" err="1">
                <a:cs typeface="Calibri"/>
              </a:rPr>
              <a:t>Fev</a:t>
            </a:r>
            <a:endParaRPr lang="pt-BR" sz="2400" b="1" dirty="0"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|</a:t>
            </a:r>
          </a:p>
          <a:p>
            <a:pPr marL="0" indent="0" algn="ctr">
              <a:buNone/>
            </a:pPr>
            <a:r>
              <a:rPr lang="pt-BR" sz="2400" b="1" dirty="0">
                <a:cs typeface="Calibri"/>
              </a:rPr>
              <a:t>Atualmente</a:t>
            </a:r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0431DCCD-C69A-B8EF-F8CE-A8C493B8C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150" y="1823628"/>
            <a:ext cx="6094046" cy="435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cs typeface="Calibri Light"/>
              </a:rPr>
              <a:t>Obrigado!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pt-BR" sz="2000" dirty="0" err="1">
                <a:cs typeface="Calibri"/>
              </a:rPr>
              <a:t>Luis</a:t>
            </a:r>
            <a:r>
              <a:rPr lang="pt-BR" sz="2000" dirty="0">
                <a:cs typeface="Calibri"/>
              </a:rPr>
              <a:t> Fernando Berti Tessarolli</a:t>
            </a:r>
            <a:endParaRPr lang="en-US" sz="2000" dirty="0">
              <a:cs typeface="Calibri"/>
            </a:endParaRPr>
          </a:p>
          <a:p>
            <a:pPr algn="l"/>
            <a:r>
              <a:rPr lang="pt-BR" sz="2000" dirty="0">
                <a:cs typeface="Calibri"/>
              </a:rPr>
              <a:t>DNIT / DPP / CGPLAN / COLEP</a:t>
            </a:r>
          </a:p>
          <a:p>
            <a:pPr algn="l"/>
            <a:r>
              <a:rPr lang="pt-BR" sz="2000" dirty="0">
                <a:cs typeface="Calibri"/>
              </a:rPr>
              <a:t>luis.tessarolli@dnit.gov.br</a:t>
            </a:r>
          </a:p>
        </p:txBody>
      </p:sp>
    </p:spTree>
    <p:extLst>
      <p:ext uri="{BB962C8B-B14F-4D97-AF65-F5344CB8AC3E}">
        <p14:creationId xmlns:p14="http://schemas.microsoft.com/office/powerpoint/2010/main" val="3366124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Widescreen</PresentationFormat>
  <Paragraphs>93</Paragraphs>
  <Slides>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Novo VGeo explicado</vt:lpstr>
      <vt:lpstr>Objetivos destacados</vt:lpstr>
      <vt:lpstr>4 ferramentas</vt:lpstr>
      <vt:lpstr>18 camadas</vt:lpstr>
      <vt:lpstr>API e +1 ferramenta</vt:lpstr>
      <vt:lpstr>API: novas funcionalidades (MQV)</vt:lpstr>
      <vt:lpstr>+ 16 camadas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476</cp:revision>
  <dcterms:created xsi:type="dcterms:W3CDTF">2022-03-04T12:39:06Z</dcterms:created>
  <dcterms:modified xsi:type="dcterms:W3CDTF">2022-03-29T18:50:13Z</dcterms:modified>
</cp:coreProperties>
</file>