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5" r:id="rId4"/>
    <p:sldId id="268" r:id="rId5"/>
    <p:sldId id="264" r:id="rId6"/>
    <p:sldId id="266" r:id="rId7"/>
    <p:sldId id="267" r:id="rId8"/>
    <p:sldId id="269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02678E-548B-4582-99EA-C3813FB09EF4}" v="478" dt="2022-03-21T22:10:27.628"/>
    <p1510:client id="{281B06A7-989D-425B-9018-CD793C05F762}" v="2" dt="2022-03-23T14:11:19.331"/>
    <p1510:client id="{58825EF5-2014-4F18-9A64-2048DF3DECEA}" v="443" dt="2022-03-22T13:57:39.993"/>
    <p1510:client id="{82C65719-5BC3-4A72-99F5-54C8939B467D}" v="154" dt="2022-03-22T22:46:00.582"/>
    <p1510:client id="{D99F7B94-B956-4736-84AE-BEA880A69700}" v="186" dt="2022-03-28T23:38:48.8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3B0238-1EC8-41A2-B9D7-4EC330381F12}" type="datetimeFigureOut">
              <a:t>29/03/2022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45C74-D33B-43FE-A5C2-92D0CB410159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743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Nome / </a:t>
            </a:r>
            <a:r>
              <a:rPr lang="en-US" dirty="0" err="1">
                <a:cs typeface="Calibri"/>
              </a:rPr>
              <a:t>função</a:t>
            </a:r>
            <a:r>
              <a:rPr lang="en-US" dirty="0">
                <a:cs typeface="Calibri"/>
              </a:rPr>
              <a:t> / tempo de casa / </a:t>
            </a:r>
            <a:r>
              <a:rPr lang="en-US" dirty="0" err="1">
                <a:cs typeface="Calibri"/>
              </a:rPr>
              <a:t>explicar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pq</a:t>
            </a:r>
            <a:r>
              <a:rPr lang="en-US" dirty="0">
                <a:cs typeface="Calibri"/>
              </a:rPr>
              <a:t> o novo </a:t>
            </a:r>
            <a:r>
              <a:rPr lang="en-US" dirty="0" err="1">
                <a:cs typeface="Calibri"/>
              </a:rPr>
              <a:t>vgeo</a:t>
            </a:r>
            <a:r>
              <a:rPr lang="en-US" dirty="0">
                <a:cs typeface="Calibri"/>
              </a:rPr>
              <a:t> é </a:t>
            </a:r>
            <a:r>
              <a:rPr lang="en-US" dirty="0" err="1">
                <a:cs typeface="Calibri"/>
              </a:rPr>
              <a:t>desse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jeito</a:t>
            </a:r>
            <a:r>
              <a:rPr lang="en-US" dirty="0">
                <a:cs typeface="Calibri"/>
              </a:rPr>
              <a:t> / </a:t>
            </a:r>
            <a:r>
              <a:rPr lang="en-US" dirty="0" err="1">
                <a:cs typeface="Calibri"/>
              </a:rPr>
              <a:t>explicar</a:t>
            </a:r>
            <a:r>
              <a:rPr lang="en-US" dirty="0">
                <a:cs typeface="Calibri"/>
              </a:rPr>
              <a:t> a </a:t>
            </a:r>
            <a:r>
              <a:rPr lang="en-US" dirty="0" err="1">
                <a:cs typeface="Calibri"/>
              </a:rPr>
              <a:t>evolução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desde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seu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lançamento</a:t>
            </a: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C45C74-D33B-43FE-A5C2-92D0CB410159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173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cs typeface="Calibri"/>
              </a:rPr>
              <a:t>Historico</a:t>
            </a:r>
            <a:r>
              <a:rPr lang="en-US" dirty="0">
                <a:cs typeface="Calibri"/>
              </a:rPr>
              <a:t> / </a:t>
            </a:r>
            <a:r>
              <a:rPr lang="en-US" dirty="0" err="1">
                <a:cs typeface="Calibri"/>
              </a:rPr>
              <a:t>levantamento</a:t>
            </a:r>
            <a:r>
              <a:rPr lang="en-US" dirty="0">
                <a:cs typeface="Calibri"/>
              </a:rPr>
              <a:t> 2011 / </a:t>
            </a:r>
            <a:r>
              <a:rPr lang="en-US" dirty="0" err="1">
                <a:cs typeface="Calibri"/>
              </a:rPr>
              <a:t>vgeo</a:t>
            </a:r>
            <a:r>
              <a:rPr lang="en-US" dirty="0">
                <a:cs typeface="Calibri"/>
              </a:rPr>
              <a:t> 1.0 (2013-2015) / </a:t>
            </a:r>
            <a:r>
              <a:rPr lang="en-US" dirty="0" err="1">
                <a:cs typeface="Calibri"/>
              </a:rPr>
              <a:t>adição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novas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camadas</a:t>
            </a:r>
            <a:r>
              <a:rPr lang="en-US" dirty="0">
                <a:cs typeface="Calibri"/>
              </a:rPr>
              <a:t> (2015-2018) / </a:t>
            </a:r>
            <a:r>
              <a:rPr lang="en-US" dirty="0" err="1">
                <a:cs typeface="Calibri"/>
              </a:rPr>
              <a:t>popularização</a:t>
            </a:r>
            <a:r>
              <a:rPr lang="en-US" dirty="0">
                <a:cs typeface="Calibri"/>
              </a:rPr>
              <a:t> </a:t>
            </a:r>
            <a:r>
              <a:rPr lang="en-US" dirty="0"/>
              <a:t>/ </a:t>
            </a:r>
            <a:r>
              <a:rPr lang="en-US" dirty="0" err="1"/>
              <a:t>problemas</a:t>
            </a:r>
            <a:r>
              <a:rPr lang="en-US" dirty="0"/>
              <a:t> </a:t>
            </a:r>
            <a:r>
              <a:rPr lang="en-US" dirty="0" err="1"/>
              <a:t>detectadis</a:t>
            </a:r>
            <a:r>
              <a:rPr lang="en-US" dirty="0"/>
              <a:t> / </a:t>
            </a:r>
            <a:r>
              <a:rPr lang="en-US" dirty="0" err="1"/>
              <a:t>dificuldades</a:t>
            </a:r>
            <a:r>
              <a:rPr lang="en-US" dirty="0"/>
              <a:t> </a:t>
            </a:r>
            <a:r>
              <a:rPr lang="en-US" dirty="0" err="1"/>
              <a:t>na</a:t>
            </a:r>
            <a:r>
              <a:rPr lang="en-US" dirty="0"/>
              <a:t> interface </a:t>
            </a:r>
            <a:r>
              <a:rPr lang="en-US" dirty="0">
                <a:cs typeface="Calibri"/>
              </a:rPr>
              <a:t>/// CATALOGO / </a:t>
            </a:r>
            <a:r>
              <a:rPr lang="en-US" dirty="0" err="1">
                <a:cs typeface="Calibri"/>
              </a:rPr>
              <a:t>mapa</a:t>
            </a:r>
            <a:r>
              <a:rPr lang="en-US" dirty="0">
                <a:cs typeface="Calibri"/>
              </a:rPr>
              <a:t> / </a:t>
            </a:r>
            <a:r>
              <a:rPr lang="en-US" dirty="0" err="1">
                <a:cs typeface="Calibri"/>
              </a:rPr>
              <a:t>visualizador</a:t>
            </a:r>
            <a:r>
              <a:rPr lang="en-US" dirty="0">
                <a:cs typeface="Calibri"/>
              </a:rPr>
              <a:t> / interface </a:t>
            </a:r>
            <a:r>
              <a:rPr lang="en-US" dirty="0" err="1">
                <a:cs typeface="Calibri"/>
              </a:rPr>
              <a:t>única</a:t>
            </a:r>
            <a:r>
              <a:rPr lang="en-US" dirty="0">
                <a:cs typeface="Calibri"/>
              </a:rPr>
              <a:t> /// IMPORTANCIA / </a:t>
            </a:r>
            <a:r>
              <a:rPr lang="en-US" dirty="0" err="1">
                <a:cs typeface="Calibri"/>
              </a:rPr>
              <a:t>beneficios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sobre</a:t>
            </a:r>
            <a:r>
              <a:rPr lang="en-US" dirty="0">
                <a:cs typeface="Calibri"/>
              </a:rPr>
              <a:t> a </a:t>
            </a:r>
            <a:r>
              <a:rPr lang="en-US" dirty="0" err="1">
                <a:cs typeface="Calibri"/>
              </a:rPr>
              <a:t>tabela</a:t>
            </a:r>
            <a:r>
              <a:rPr lang="en-US" dirty="0">
                <a:cs typeface="Calibri"/>
              </a:rPr>
              <a:t> /// TEMPLATE / </a:t>
            </a:r>
            <a:r>
              <a:rPr lang="en-US" dirty="0" err="1">
                <a:cs typeface="Calibri"/>
              </a:rPr>
              <a:t>melhor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comunicação</a:t>
            </a:r>
            <a:r>
              <a:rPr lang="en-US" dirty="0">
                <a:cs typeface="Calibri"/>
              </a:rPr>
              <a:t> / alto </a:t>
            </a:r>
            <a:r>
              <a:rPr lang="en-US" dirty="0" err="1">
                <a:cs typeface="Calibri"/>
              </a:rPr>
              <a:t>número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demandas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relacionadas</a:t>
            </a: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C45C74-D33B-43FE-A5C2-92D0CB410159}" type="slidenum"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22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Reuniões</a:t>
            </a:r>
            <a:r>
              <a:rPr lang="en-US" dirty="0"/>
              <a:t> para </a:t>
            </a:r>
            <a:r>
              <a:rPr lang="en-US" dirty="0" err="1"/>
              <a:t>levantamento</a:t>
            </a:r>
            <a:r>
              <a:rPr lang="en-US" dirty="0"/>
              <a:t> </a:t>
            </a:r>
            <a:r>
              <a:rPr lang="en-US" dirty="0" err="1"/>
              <a:t>requisitos</a:t>
            </a:r>
            <a:r>
              <a:rPr lang="en-US" dirty="0"/>
              <a:t> / </a:t>
            </a:r>
            <a:r>
              <a:rPr lang="en-US" dirty="0" err="1"/>
              <a:t>desenvolvimento</a:t>
            </a:r>
            <a:r>
              <a:rPr lang="en-US" dirty="0"/>
              <a:t> e teste / pronto para beta no </a:t>
            </a:r>
            <a:r>
              <a:rPr lang="en-US" dirty="0" err="1"/>
              <a:t>começo</a:t>
            </a:r>
            <a:r>
              <a:rPr lang="en-US" dirty="0"/>
              <a:t> de 2019 / </a:t>
            </a:r>
            <a:r>
              <a:rPr lang="en-US" dirty="0" err="1"/>
              <a:t>servidor</a:t>
            </a:r>
            <a:r>
              <a:rPr lang="en-US" dirty="0"/>
              <a:t> </a:t>
            </a:r>
            <a:r>
              <a:rPr lang="en-US" dirty="0" err="1"/>
              <a:t>queimado</a:t>
            </a:r>
            <a:r>
              <a:rPr lang="en-US" dirty="0"/>
              <a:t> / outros </a:t>
            </a:r>
            <a:r>
              <a:rPr lang="en-US" dirty="0" err="1"/>
              <a:t>projetos</a:t>
            </a:r>
            <a:r>
              <a:rPr lang="en-US" dirty="0"/>
              <a:t> / </a:t>
            </a:r>
            <a:r>
              <a:rPr lang="en-US" dirty="0" err="1"/>
              <a:t>publicação</a:t>
            </a:r>
            <a:r>
              <a:rPr lang="en-US" dirty="0"/>
              <a:t> / FERRAMENTAS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C45C74-D33B-43FE-A5C2-92D0CB410159}" type="slidenum"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216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Lista </a:t>
            </a:r>
            <a:r>
              <a:rPr lang="en-US" dirty="0" err="1">
                <a:cs typeface="Calibri"/>
              </a:rPr>
              <a:t>inicial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camadas</a:t>
            </a:r>
            <a:r>
              <a:rPr lang="en-US" dirty="0">
                <a:cs typeface="Calibri"/>
              </a:rPr>
              <a:t> / dados da COLEP / dados do </a:t>
            </a:r>
            <a:r>
              <a:rPr lang="en-US" dirty="0" err="1">
                <a:cs typeface="Calibri"/>
              </a:rPr>
              <a:t>mapa</a:t>
            </a:r>
            <a:r>
              <a:rPr lang="en-US" dirty="0">
                <a:cs typeface="Calibri"/>
              </a:rPr>
              <a:t> multimodal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C45C74-D33B-43FE-A5C2-92D0CB410159}" type="slidenum"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590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Antigo e novo </a:t>
            </a:r>
            <a:r>
              <a:rPr lang="en-US" dirty="0" err="1">
                <a:cs typeface="Calibri"/>
              </a:rPr>
              <a:t>vgeo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em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paralelo</a:t>
            </a:r>
            <a:r>
              <a:rPr lang="en-US" dirty="0">
                <a:cs typeface="Calibri"/>
              </a:rPr>
              <a:t> / </a:t>
            </a:r>
            <a:r>
              <a:rPr lang="en-US" dirty="0" err="1">
                <a:cs typeface="Calibri"/>
              </a:rPr>
              <a:t>necessidade</a:t>
            </a:r>
            <a:r>
              <a:rPr lang="en-US" dirty="0">
                <a:cs typeface="Calibri"/>
              </a:rPr>
              <a:t> do </a:t>
            </a:r>
            <a:r>
              <a:rPr lang="en-US" dirty="0" err="1">
                <a:cs typeface="Calibri"/>
              </a:rPr>
              <a:t>segmentador</a:t>
            </a:r>
            <a:r>
              <a:rPr lang="en-US" dirty="0">
                <a:cs typeface="Calibri"/>
              </a:rPr>
              <a:t> (</a:t>
            </a:r>
            <a:r>
              <a:rPr lang="en-US" dirty="0" err="1">
                <a:cs typeface="Calibri"/>
              </a:rPr>
              <a:t>espacializador</a:t>
            </a:r>
            <a:r>
              <a:rPr lang="en-US" dirty="0">
                <a:cs typeface="Calibri"/>
              </a:rPr>
              <a:t>) no novo </a:t>
            </a:r>
            <a:r>
              <a:rPr lang="en-US" dirty="0" err="1">
                <a:cs typeface="Calibri"/>
              </a:rPr>
              <a:t>vgeo</a:t>
            </a:r>
            <a:r>
              <a:rPr lang="en-US" dirty="0">
                <a:cs typeface="Calibri"/>
              </a:rPr>
              <a:t> / era </a:t>
            </a:r>
            <a:r>
              <a:rPr lang="en-US" dirty="0" err="1">
                <a:cs typeface="Calibri"/>
              </a:rPr>
              <a:t>acoplado</a:t>
            </a:r>
            <a:r>
              <a:rPr lang="en-US" dirty="0">
                <a:cs typeface="Calibri"/>
              </a:rPr>
              <a:t> no </a:t>
            </a:r>
            <a:r>
              <a:rPr lang="en-US" dirty="0" err="1">
                <a:cs typeface="Calibri"/>
              </a:rPr>
              <a:t>antigo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vgeo</a:t>
            </a:r>
            <a:r>
              <a:rPr lang="en-US" dirty="0">
                <a:cs typeface="Calibri"/>
              </a:rPr>
              <a:t> / </a:t>
            </a:r>
            <a:r>
              <a:rPr lang="en-US" dirty="0" err="1">
                <a:cs typeface="Calibri"/>
              </a:rPr>
              <a:t>criação</a:t>
            </a:r>
            <a:r>
              <a:rPr lang="en-US" dirty="0">
                <a:cs typeface="Calibri"/>
              </a:rPr>
              <a:t> da </a:t>
            </a:r>
            <a:r>
              <a:rPr lang="en-US" dirty="0" err="1">
                <a:cs typeface="Calibri"/>
              </a:rPr>
              <a:t>api</a:t>
            </a:r>
            <a:r>
              <a:rPr lang="en-US" dirty="0">
                <a:cs typeface="Calibri"/>
              </a:rPr>
              <a:t> / </a:t>
            </a:r>
            <a:r>
              <a:rPr lang="en-US" dirty="0" err="1">
                <a:cs typeface="Calibri"/>
              </a:rPr>
              <a:t>rapida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explanaçao</a:t>
            </a:r>
            <a:r>
              <a:rPr lang="en-US" dirty="0">
                <a:cs typeface="Calibri"/>
              </a:rPr>
              <a:t> do </a:t>
            </a:r>
            <a:r>
              <a:rPr lang="en-US" dirty="0" err="1">
                <a:cs typeface="Calibri"/>
              </a:rPr>
              <a:t>conceito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rotas</a:t>
            </a:r>
            <a:r>
              <a:rPr lang="en-US" dirty="0">
                <a:cs typeface="Calibri"/>
              </a:rPr>
              <a:t> e da </a:t>
            </a:r>
            <a:r>
              <a:rPr lang="en-US" dirty="0" err="1">
                <a:cs typeface="Calibri"/>
              </a:rPr>
              <a:t>api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como</a:t>
            </a:r>
            <a:r>
              <a:rPr lang="en-US" dirty="0">
                <a:cs typeface="Calibri"/>
              </a:rPr>
              <a:t> um </a:t>
            </a:r>
            <a:r>
              <a:rPr lang="en-US" dirty="0" err="1">
                <a:cs typeface="Calibri"/>
              </a:rPr>
              <a:t>todo</a:t>
            </a:r>
            <a:r>
              <a:rPr lang="en-US" dirty="0">
                <a:cs typeface="Calibri"/>
              </a:rPr>
              <a:t> / FERRAMENTA / INTERFACE / </a:t>
            </a:r>
            <a:r>
              <a:rPr lang="en-US" dirty="0" err="1">
                <a:cs typeface="Calibri"/>
              </a:rPr>
              <a:t>Virada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chave</a:t>
            </a:r>
            <a:r>
              <a:rPr lang="en-US" dirty="0">
                <a:cs typeface="Calibri"/>
              </a:rPr>
              <a:t> novo </a:t>
            </a:r>
            <a:r>
              <a:rPr lang="en-US" dirty="0" err="1">
                <a:cs typeface="Calibri"/>
              </a:rPr>
              <a:t>VGeo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oficial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C45C74-D33B-43FE-A5C2-92D0CB410159}" type="slidenum"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445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APP Marcos </a:t>
            </a:r>
            <a:r>
              <a:rPr lang="en-US" dirty="0" err="1">
                <a:cs typeface="Calibri"/>
              </a:rPr>
              <a:t>quilometricos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virtuais</a:t>
            </a:r>
            <a:r>
              <a:rPr lang="en-US" dirty="0">
                <a:cs typeface="Calibri"/>
              </a:rPr>
              <a:t> / Tiago </a:t>
            </a:r>
            <a:r>
              <a:rPr lang="en-US" dirty="0" err="1">
                <a:cs typeface="Calibri"/>
              </a:rPr>
              <a:t>patos</a:t>
            </a:r>
            <a:r>
              <a:rPr lang="en-US" dirty="0">
                <a:cs typeface="Calibri"/>
              </a:rPr>
              <a:t> de minas / conversas </a:t>
            </a:r>
            <a:r>
              <a:rPr lang="en-US" dirty="0" err="1">
                <a:cs typeface="Calibri"/>
              </a:rPr>
              <a:t>iniciais</a:t>
            </a:r>
            <a:r>
              <a:rPr lang="en-US" dirty="0">
                <a:cs typeface="Calibri"/>
              </a:rPr>
              <a:t> / 2 </a:t>
            </a:r>
            <a:r>
              <a:rPr lang="en-US" dirty="0" err="1">
                <a:cs typeface="Calibri"/>
              </a:rPr>
              <a:t>novas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consultas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C45C74-D33B-43FE-A5C2-92D0CB410159}" type="slidenum"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8506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De 2019/02 a </a:t>
            </a:r>
            <a:r>
              <a:rPr lang="en-US" dirty="0" err="1">
                <a:cs typeface="Calibri"/>
              </a:rPr>
              <a:t>atualmente</a:t>
            </a:r>
            <a:r>
              <a:rPr lang="en-US" dirty="0">
                <a:cs typeface="Calibri"/>
              </a:rPr>
              <a:t> / + dados COLEP / COPLAN e dados PNCT / CGDR / DIR Supra (CGCONT </a:t>
            </a:r>
            <a:r>
              <a:rPr lang="en-US" dirty="0" err="1">
                <a:cs typeface="Calibri"/>
              </a:rPr>
              <a:t>obras</a:t>
            </a:r>
            <a:r>
              <a:rPr lang="en-US" dirty="0">
                <a:cs typeface="Calibri"/>
              </a:rPr>
              <a:t> e CGMRR) </a:t>
            </a:r>
            <a:r>
              <a:rPr lang="en-US" dirty="0" err="1">
                <a:cs typeface="Calibri"/>
              </a:rPr>
              <a:t>em</a:t>
            </a:r>
            <a:r>
              <a:rPr lang="en-US" dirty="0">
                <a:cs typeface="Calibri"/>
              </a:rPr>
              <a:t> breve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C45C74-D33B-43FE-A5C2-92D0CB410159}" type="slidenum"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62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6E77D7-1632-43DC-8285-82BF9A411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37253EC-64BF-424F-ADEC-5B5DB91AD3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5411894-4E72-425A-8246-BC135A4FE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29/03/2022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FF8A17E-FB54-4FBD-8D1B-8A41D3AAC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CD0172-6152-412F-AD1A-57EC78CB7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6311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A93400-C558-43E1-BAC4-A12EFE5AA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EE0B996-E885-474D-8D9A-65363A1400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EAADAE3-A843-441B-8A62-730F778F2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29/03/2022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84FA384-2A9F-4384-B0D5-5B63AEC7C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03CC029-ECE6-4EAC-BF18-87163A88E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7482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BAE1E56-B353-4E99-BD02-89963933D5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E8E0182-44FC-4E16-9CBB-B098403CC0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0D1E96B-46DB-4965-AB5A-D3735014F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29/03/2022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0D9AAC7-C3AC-4282-819B-C7D48EF3E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04EA375-8F8B-486E-96F6-C2F8280C0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119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B703E5-2A29-47AE-85D5-7850D2117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3E0798-C12E-47C5-AB55-8542634F8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61296DE-6511-40F3-A2B6-E9BDC4C08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29/03/2022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9FC4522-B445-4368-B34C-BD261CE75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BFE492-306F-4052-B72C-9B06D9DEB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5720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536169-2F47-4A3B-8170-A48FDEB72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C0D26BD-2FCA-4969-BD06-53CB29FA4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4D0070B-B926-426A-B477-5C4C7FB13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29/03/2022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55D83DE-194C-499C-8842-61B4DDF03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A65B098-C182-4501-847C-F11D2C7A5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3334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8F56E1-E8C1-4B36-AA90-B881BC3A5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EE6EA4-FD3F-4B90-9022-F43F7AF2F2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6F44919-FEBD-4B92-B8D4-E6D3E8C78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7E8CD96-70E6-490A-B62A-9551E52B2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29/03/2022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0B7E887-53DA-4498-B891-7A50191F8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539AA22-3DEB-435F-8706-856AE147A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0766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87A9E1-3D66-42FA-9CE6-5C3480C4F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7B7BACD-9851-4E73-AC98-9C83E643F0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ABF0582-DE7C-47BE-B8F0-3C364E7235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B1542C2-CA34-48E4-95A7-0F790F9088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F2789AB-739D-4221-B5F1-267EE89DC7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0AB6852-1B4A-450C-BA16-B82F64750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29/03/2022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65EED2F-F1F5-4602-B7B5-37D7A2CE3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FD25586-3474-4730-A463-2F2FD37D2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5726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32F841-88C9-4F41-A1C6-97C7AA813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FA66904-B528-4F9A-8E75-53B6D59A1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29/03/2022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9E1677D-2A73-4B5D-BF58-9C9B514AD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4D83D8C-1F03-49DC-A055-56C2AF649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2561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84D2C5F-4406-4E46-92EF-542EC9F60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29/03/2022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6924C0B-AA71-40BD-AA4B-94402E3BC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0F7416D-F206-4495-9969-C67E178B1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6159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37FE45-8843-4A2F-A352-E59A6A902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A71197-B7D9-4363-A1FB-600523854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B315C35-B351-44B5-8E01-5820B392AD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BCBC8FF-20E6-4EAE-A3D7-1557E2838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29/03/2022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59B1DF8-7A0C-4DE7-976F-685189155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96C49BB-7989-4EAC-B2AC-B3AD84023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697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3BC473-23EA-45E2-8AFB-F217DBB59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2A544C9-8CD5-471B-B4EE-B82D6ECAFF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4E99241-AC02-4564-91F8-6362D98296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52278FC-3B56-4D85-BA2C-59413BC46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29/03/2022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B370DD1-4D89-4BF2-83B3-FBCCDD364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E80DDAE-472A-4C53-9630-EC142DF86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2469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2E4566A-041C-4F4D-AFD2-1B94AD043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6584696-6805-4494-B6F3-DAC76CBE3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3CAE9A5-EE82-47CC-9CEC-0E91994417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57FD1-8873-467D-BE5E-3B3757E9FB3E}" type="datetimeFigureOut">
              <a:rPr lang="pt-BR" smtClean="0"/>
              <a:t>29/03/2022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583374E-5746-48AB-B13E-C9D61286EC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A5F1ED6-5EE3-4D3E-AF6C-D3F7076500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2003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E3F021-2230-4609-A362-0CC7F74CA8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>
                <a:cs typeface="Calibri Light"/>
              </a:rPr>
              <a:t>Novo </a:t>
            </a:r>
            <a:r>
              <a:rPr lang="pt-BR" dirty="0" err="1">
                <a:cs typeface="Calibri Light"/>
              </a:rPr>
              <a:t>VGeo</a:t>
            </a:r>
            <a:r>
              <a:rPr lang="pt-BR" dirty="0">
                <a:cs typeface="Calibri Light"/>
              </a:rPr>
              <a:t> explicado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A971F86-490B-425D-B4EE-D2824A2D14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>
                <a:cs typeface="Calibri"/>
              </a:rPr>
              <a:t>Fatos e dados que definiram as principais decisões arquiteturais.</a:t>
            </a:r>
          </a:p>
        </p:txBody>
      </p:sp>
    </p:spTree>
    <p:extLst>
      <p:ext uri="{BB962C8B-B14F-4D97-AF65-F5344CB8AC3E}">
        <p14:creationId xmlns:p14="http://schemas.microsoft.com/office/powerpoint/2010/main" val="619407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154A44-CFC5-48AA-8507-5DDA55671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cs typeface="Calibri Light"/>
              </a:rPr>
              <a:t>Objetivos destacados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4B45D9-BD68-4981-9767-5A746CABE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800225" cy="43513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pt-BR" sz="2400" b="1" dirty="0">
                <a:cs typeface="Calibri"/>
              </a:rPr>
              <a:t>Objetivos</a:t>
            </a:r>
            <a:endParaRPr lang="en-US" sz="2400" b="1" dirty="0">
              <a:cs typeface="Calibri"/>
            </a:endParaRPr>
          </a:p>
          <a:p>
            <a:pPr marL="0" indent="0" algn="ctr">
              <a:buNone/>
            </a:pPr>
            <a:endParaRPr lang="pt-BR" sz="1400" i="1" dirty="0">
              <a:cs typeface="Calibri"/>
            </a:endParaRPr>
          </a:p>
          <a:p>
            <a:pPr marL="0" indent="0" algn="ctr">
              <a:buNone/>
            </a:pPr>
            <a:r>
              <a:rPr lang="pt-BR" sz="1400" i="1" dirty="0">
                <a:cs typeface="Calibri"/>
              </a:rPr>
              <a:t>2018</a:t>
            </a:r>
          </a:p>
          <a:p>
            <a:pPr marL="0" indent="0" algn="ctr">
              <a:buNone/>
            </a:pPr>
            <a:r>
              <a:rPr lang="pt-BR" sz="1400" dirty="0">
                <a:cs typeface="Calibri"/>
              </a:rPr>
              <a:t>|</a:t>
            </a:r>
          </a:p>
          <a:p>
            <a:pPr marL="0" indent="0" algn="ctr">
              <a:buNone/>
            </a:pPr>
            <a:r>
              <a:rPr lang="pt-BR" sz="1400" i="1" dirty="0">
                <a:cs typeface="Calibri"/>
              </a:rPr>
              <a:t>2019/02</a:t>
            </a:r>
          </a:p>
          <a:p>
            <a:pPr marL="0" indent="0" algn="ctr">
              <a:buNone/>
            </a:pPr>
            <a:r>
              <a:rPr lang="pt-BR" sz="1400" dirty="0">
                <a:cs typeface="Calibri"/>
              </a:rPr>
              <a:t>|</a:t>
            </a:r>
          </a:p>
          <a:p>
            <a:pPr marL="0" indent="0" algn="ctr">
              <a:buNone/>
            </a:pPr>
            <a:r>
              <a:rPr lang="pt-BR" sz="1400" i="1" dirty="0">
                <a:cs typeface="Calibri"/>
              </a:rPr>
              <a:t>2021 </a:t>
            </a:r>
            <a:r>
              <a:rPr lang="pt-BR" sz="1400" i="1" dirty="0" err="1">
                <a:cs typeface="Calibri"/>
              </a:rPr>
              <a:t>Fev</a:t>
            </a:r>
            <a:endParaRPr lang="pt-BR" sz="1400" i="1" dirty="0">
              <a:cs typeface="Calibri"/>
            </a:endParaRPr>
          </a:p>
          <a:p>
            <a:pPr marL="0" indent="0" algn="ctr">
              <a:buNone/>
            </a:pPr>
            <a:r>
              <a:rPr lang="pt-BR" sz="1400" dirty="0">
                <a:cs typeface="Calibri"/>
              </a:rPr>
              <a:t>|</a:t>
            </a:r>
          </a:p>
          <a:p>
            <a:pPr marL="0" indent="0" algn="ctr">
              <a:buNone/>
            </a:pPr>
            <a:r>
              <a:rPr lang="pt-BR" sz="1400" i="1" dirty="0">
                <a:cs typeface="Calibri"/>
              </a:rPr>
              <a:t>Atualmente</a:t>
            </a: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35345611-F63D-A19C-E8E9-0995B64680A9}"/>
              </a:ext>
            </a:extLst>
          </p:cNvPr>
          <p:cNvSpPr txBox="1">
            <a:spLocks/>
          </p:cNvSpPr>
          <p:nvPr/>
        </p:nvSpPr>
        <p:spPr>
          <a:xfrm>
            <a:off x="2633663" y="1827213"/>
            <a:ext cx="8689974" cy="4351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ctr">
              <a:buFont typeface="Arial"/>
              <a:buChar char="•"/>
            </a:pPr>
            <a:r>
              <a:rPr lang="pt-BR" dirty="0">
                <a:ea typeface="+mn-lt"/>
                <a:cs typeface="+mn-lt"/>
              </a:rPr>
              <a:t>Disponibilizar os dados de interesse do planejamento;</a:t>
            </a:r>
          </a:p>
          <a:p>
            <a:pPr marL="457200" indent="-457200" algn="ctr">
              <a:buFont typeface="Arial"/>
              <a:buChar char="•"/>
            </a:pPr>
            <a:endParaRPr lang="pt-BR" dirty="0">
              <a:cs typeface="Calibri" panose="020F0502020204030204"/>
            </a:endParaRPr>
          </a:p>
          <a:p>
            <a:pPr marL="457200" indent="-457200" algn="ctr">
              <a:buFont typeface="Arial"/>
              <a:buChar char="•"/>
            </a:pPr>
            <a:r>
              <a:rPr lang="pt-BR" dirty="0">
                <a:ea typeface="+mn-lt"/>
                <a:cs typeface="+mn-lt"/>
              </a:rPr>
              <a:t>Criar a cultura dados geográficos</a:t>
            </a:r>
            <a:r>
              <a:rPr lang="pt-BR" dirty="0">
                <a:cs typeface="Calibri" panose="020F0502020204030204"/>
              </a:rPr>
              <a:t> na autarquia;</a:t>
            </a:r>
          </a:p>
          <a:p>
            <a:pPr marL="457200" indent="-457200" algn="ctr">
              <a:buFont typeface="Arial"/>
              <a:buChar char="•"/>
            </a:pPr>
            <a:endParaRPr lang="pt-BR" dirty="0">
              <a:cs typeface="Calibri" panose="020F0502020204030204"/>
            </a:endParaRPr>
          </a:p>
          <a:p>
            <a:pPr marL="457200" indent="-457200" algn="ctr">
              <a:buFont typeface="Arial"/>
              <a:buChar char="•"/>
            </a:pPr>
            <a:r>
              <a:rPr lang="pt-BR" dirty="0">
                <a:ea typeface="+mn-lt"/>
                <a:cs typeface="+mn-lt"/>
              </a:rPr>
              <a:t>Padronizar a produção cartográfica</a:t>
            </a:r>
            <a:r>
              <a:rPr lang="pt-BR" dirty="0">
                <a:cs typeface="Calibri" panose="020F0502020204030204"/>
              </a:rPr>
              <a:t> interna.</a:t>
            </a:r>
          </a:p>
        </p:txBody>
      </p:sp>
    </p:spTree>
    <p:extLst>
      <p:ext uri="{BB962C8B-B14F-4D97-AF65-F5344CB8AC3E}">
        <p14:creationId xmlns:p14="http://schemas.microsoft.com/office/powerpoint/2010/main" val="3324000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154A44-CFC5-48AA-8507-5DDA55671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cs typeface="Calibri Light" panose="020F0302020204030204"/>
              </a:rPr>
              <a:t>4 ferramentas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4B45D9-BD68-4981-9767-5A746CABE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800225" cy="43513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pt-BR" sz="1400" i="1" dirty="0">
                <a:cs typeface="Calibri"/>
              </a:rPr>
              <a:t>Objetivos</a:t>
            </a:r>
            <a:endParaRPr lang="en-US" sz="1400" i="1" dirty="0">
              <a:cs typeface="Calibri"/>
            </a:endParaRPr>
          </a:p>
          <a:p>
            <a:pPr marL="0" indent="0" algn="ctr">
              <a:buNone/>
            </a:pPr>
            <a:endParaRPr lang="pt-BR" sz="1400" i="1" dirty="0">
              <a:cs typeface="Calibri"/>
            </a:endParaRPr>
          </a:p>
          <a:p>
            <a:pPr marL="0" indent="0" algn="ctr">
              <a:buNone/>
            </a:pPr>
            <a:r>
              <a:rPr lang="pt-BR" sz="2400" b="1" dirty="0">
                <a:cs typeface="Calibri"/>
              </a:rPr>
              <a:t>2018</a:t>
            </a:r>
          </a:p>
          <a:p>
            <a:pPr marL="0" indent="0" algn="ctr">
              <a:buNone/>
            </a:pPr>
            <a:r>
              <a:rPr lang="pt-BR" sz="2400" b="1" dirty="0">
                <a:cs typeface="Calibri"/>
              </a:rPr>
              <a:t>|</a:t>
            </a:r>
          </a:p>
          <a:p>
            <a:pPr marL="0" indent="0" algn="ctr">
              <a:buNone/>
            </a:pPr>
            <a:r>
              <a:rPr lang="pt-BR" sz="2400" b="1" dirty="0">
                <a:cs typeface="Calibri"/>
              </a:rPr>
              <a:t>2019/02</a:t>
            </a:r>
          </a:p>
          <a:p>
            <a:pPr marL="0" indent="0" algn="ctr">
              <a:buNone/>
            </a:pPr>
            <a:endParaRPr lang="pt-BR" sz="2400" b="1" dirty="0">
              <a:cs typeface="Calibri"/>
            </a:endParaRPr>
          </a:p>
          <a:p>
            <a:pPr marL="0" indent="0" algn="ctr">
              <a:buNone/>
            </a:pPr>
            <a:r>
              <a:rPr lang="pt-BR" sz="1400" dirty="0">
                <a:cs typeface="Calibri"/>
              </a:rPr>
              <a:t>|</a:t>
            </a:r>
          </a:p>
          <a:p>
            <a:pPr marL="0" indent="0" algn="ctr">
              <a:buNone/>
            </a:pPr>
            <a:r>
              <a:rPr lang="pt-BR" sz="1400" i="1" dirty="0">
                <a:cs typeface="Calibri"/>
              </a:rPr>
              <a:t>2021 </a:t>
            </a:r>
            <a:r>
              <a:rPr lang="pt-BR" sz="1400" i="1" dirty="0" err="1">
                <a:cs typeface="Calibri"/>
              </a:rPr>
              <a:t>Fev</a:t>
            </a:r>
            <a:endParaRPr lang="pt-BR" sz="1400" i="1" dirty="0">
              <a:cs typeface="Calibri"/>
            </a:endParaRPr>
          </a:p>
          <a:p>
            <a:pPr marL="0" indent="0" algn="ctr">
              <a:buNone/>
            </a:pPr>
            <a:r>
              <a:rPr lang="pt-BR" sz="1400" dirty="0">
                <a:cs typeface="Calibri"/>
              </a:rPr>
              <a:t>|</a:t>
            </a:r>
          </a:p>
          <a:p>
            <a:pPr marL="0" indent="0" algn="ctr">
              <a:buNone/>
            </a:pPr>
            <a:r>
              <a:rPr lang="pt-BR" sz="1400" i="1" dirty="0">
                <a:cs typeface="Calibri"/>
              </a:rPr>
              <a:t>Atualmente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8C87BF9-268D-AFB8-36E7-59A98D10BA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184006"/>
              </p:ext>
            </p:extLst>
          </p:nvPr>
        </p:nvGraphicFramePr>
        <p:xfrm>
          <a:off x="2698750" y="1936750"/>
          <a:ext cx="7683921" cy="4167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8875">
                  <a:extLst>
                    <a:ext uri="{9D8B030D-6E8A-4147-A177-3AD203B41FA5}">
                      <a16:colId xmlns:a16="http://schemas.microsoft.com/office/drawing/2014/main" val="587705365"/>
                    </a:ext>
                  </a:extLst>
                </a:gridCol>
                <a:gridCol w="6525046">
                  <a:extLst>
                    <a:ext uri="{9D8B030D-6E8A-4147-A177-3AD203B41FA5}">
                      <a16:colId xmlns:a16="http://schemas.microsoft.com/office/drawing/2014/main" val="475557631"/>
                    </a:ext>
                  </a:extLst>
                </a:gridCol>
              </a:tblGrid>
              <a:tr h="1041796">
                <a:tc>
                  <a:txBody>
                    <a:bodyPr/>
                    <a:lstStyle/>
                    <a:p>
                      <a:endParaRPr lang="en-US" dirty="0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Controle de </a:t>
                      </a:r>
                      <a:r>
                        <a:rPr lang="en-US" dirty="0" err="1"/>
                        <a:t>camadas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mapas</a:t>
                      </a:r>
                      <a:r>
                        <a:rPr lang="en-US" dirty="0"/>
                        <a:t> base e </a:t>
                      </a:r>
                      <a:r>
                        <a:rPr lang="en-US" dirty="0" err="1"/>
                        <a:t>versionador</a:t>
                      </a:r>
                      <a:r>
                        <a:rPr lang="en-US" dirty="0"/>
                        <a:t> de dados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6061987"/>
                  </a:ext>
                </a:extLst>
              </a:tr>
              <a:tr h="1041796">
                <a:tc>
                  <a:txBody>
                    <a:bodyPr/>
                    <a:lstStyle/>
                    <a:p>
                      <a:endParaRPr lang="en-US" dirty="0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Configurações</a:t>
                      </a:r>
                      <a:r>
                        <a:rPr lang="en-US" dirty="0"/>
                        <a:t> de layout, </a:t>
                      </a:r>
                      <a:r>
                        <a:rPr lang="en-US" dirty="0" err="1"/>
                        <a:t>tamanho</a:t>
                      </a:r>
                      <a:r>
                        <a:rPr lang="en-US" dirty="0"/>
                        <a:t> do </a:t>
                      </a:r>
                      <a:r>
                        <a:rPr lang="en-US" dirty="0" err="1"/>
                        <a:t>papel</a:t>
                      </a:r>
                      <a:r>
                        <a:rPr lang="en-US" dirty="0"/>
                        <a:t> e </a:t>
                      </a:r>
                      <a:r>
                        <a:rPr lang="en-US" dirty="0" err="1"/>
                        <a:t>elementos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cartográficos</a:t>
                      </a:r>
                      <a:r>
                        <a:rPr lang="en-US" dirty="0"/>
                        <a:t> para </a:t>
                      </a:r>
                      <a:r>
                        <a:rPr lang="en-US" dirty="0" err="1"/>
                        <a:t>impressão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mapas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495805"/>
                  </a:ext>
                </a:extLst>
              </a:tr>
              <a:tr h="1041796">
                <a:tc>
                  <a:txBody>
                    <a:bodyPr/>
                    <a:lstStyle/>
                    <a:p>
                      <a:endParaRPr lang="en-US" dirty="0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Busca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por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localidades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régua</a:t>
                      </a:r>
                      <a:r>
                        <a:rPr lang="en-US" dirty="0"/>
                        <a:t> e </a:t>
                      </a:r>
                      <a:r>
                        <a:rPr lang="en-US" dirty="0" err="1"/>
                        <a:t>identificador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marcos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quilométricos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9487997"/>
                  </a:ext>
                </a:extLst>
              </a:tr>
              <a:tr h="1041796">
                <a:tc>
                  <a:txBody>
                    <a:bodyPr/>
                    <a:lstStyle/>
                    <a:p>
                      <a:endParaRPr lang="en-US" dirty="0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Informações</a:t>
                      </a:r>
                      <a:r>
                        <a:rPr lang="en-US" dirty="0"/>
                        <a:t> </a:t>
                      </a:r>
                      <a:r>
                        <a:rPr lang="en-US" dirty="0" err="1"/>
                        <a:t>institucionais</a:t>
                      </a:r>
                      <a:r>
                        <a:rPr lang="en-US" dirty="0"/>
                        <a:t> e </a:t>
                      </a:r>
                      <a:r>
                        <a:rPr lang="en-US" dirty="0" err="1"/>
                        <a:t>dicas</a:t>
                      </a:r>
                      <a:r>
                        <a:rPr lang="en-US" dirty="0"/>
                        <a:t> para </a:t>
                      </a:r>
                      <a:r>
                        <a:rPr lang="en-US" dirty="0" err="1"/>
                        <a:t>utilização</a:t>
                      </a:r>
                      <a:r>
                        <a:rPr lang="en-US" dirty="0"/>
                        <a:t> das ferramentas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0131558"/>
                  </a:ext>
                </a:extLst>
              </a:tr>
            </a:tbl>
          </a:graphicData>
        </a:graphic>
      </p:graphicFrame>
      <p:pic>
        <p:nvPicPr>
          <p:cNvPr id="5" name="Picture 5" descr="Icon&#10;&#10;Description automatically generated">
            <a:extLst>
              <a:ext uri="{FF2B5EF4-FFF2-40B4-BE49-F238E27FC236}">
                <a16:creationId xmlns:a16="http://schemas.microsoft.com/office/drawing/2014/main" id="{9C441309-C2F1-0AC0-B7EE-84774E5E87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3400" y="5272453"/>
            <a:ext cx="552450" cy="544512"/>
          </a:xfrm>
          <a:prstGeom prst="rect">
            <a:avLst/>
          </a:prstGeom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id="{E22F6A9D-4FDD-EB6A-2B19-48B7DE8B8D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7675" y="2193925"/>
            <a:ext cx="541336" cy="541336"/>
          </a:xfrm>
          <a:prstGeom prst="rect">
            <a:avLst/>
          </a:prstGeom>
        </p:spPr>
      </p:pic>
      <p:pic>
        <p:nvPicPr>
          <p:cNvPr id="8" name="Picture 8" descr="A picture containing icon&#10;&#10;Description automatically generated">
            <a:extLst>
              <a:ext uri="{FF2B5EF4-FFF2-40B4-BE49-F238E27FC236}">
                <a16:creationId xmlns:a16="http://schemas.microsoft.com/office/drawing/2014/main" id="{B8AD1290-942D-B190-5A23-1B06157F8B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85478" y="3218717"/>
            <a:ext cx="549398" cy="549398"/>
          </a:xfrm>
          <a:prstGeom prst="rect">
            <a:avLst/>
          </a:prstGeom>
        </p:spPr>
      </p:pic>
      <p:pic>
        <p:nvPicPr>
          <p:cNvPr id="9" name="Picture 9" descr="A picture containing indoor, tool&#10;&#10;Description automatically generated">
            <a:extLst>
              <a:ext uri="{FF2B5EF4-FFF2-40B4-BE49-F238E27FC236}">
                <a16:creationId xmlns:a16="http://schemas.microsoft.com/office/drawing/2014/main" id="{E7D4765F-EFD8-EF3A-A9F1-414A3EA102B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85233" y="4244241"/>
            <a:ext cx="543781" cy="547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05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154A44-CFC5-48AA-8507-5DDA55671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cs typeface="Calibri Light"/>
              </a:rPr>
              <a:t>18 camadas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4B45D9-BD68-4981-9767-5A746CABE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800225" cy="43513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pt-BR" sz="1400" i="1" dirty="0">
                <a:cs typeface="Calibri"/>
              </a:rPr>
              <a:t>Objetivos</a:t>
            </a:r>
            <a:endParaRPr lang="en-US" sz="1400" i="1" dirty="0">
              <a:cs typeface="Calibri"/>
            </a:endParaRPr>
          </a:p>
          <a:p>
            <a:pPr marL="0" indent="0" algn="ctr">
              <a:buNone/>
            </a:pPr>
            <a:endParaRPr lang="pt-BR" sz="1400" i="1" dirty="0">
              <a:cs typeface="Calibri"/>
            </a:endParaRPr>
          </a:p>
          <a:p>
            <a:pPr marL="0" indent="0" algn="ctr">
              <a:buNone/>
            </a:pPr>
            <a:r>
              <a:rPr lang="pt-BR" sz="2400" b="1" dirty="0">
                <a:cs typeface="Calibri"/>
              </a:rPr>
              <a:t>2018</a:t>
            </a:r>
          </a:p>
          <a:p>
            <a:pPr marL="0" indent="0" algn="ctr">
              <a:buNone/>
            </a:pPr>
            <a:r>
              <a:rPr lang="pt-BR" sz="2400" b="1" dirty="0">
                <a:cs typeface="Calibri"/>
              </a:rPr>
              <a:t>|</a:t>
            </a:r>
          </a:p>
          <a:p>
            <a:pPr marL="0" indent="0" algn="ctr">
              <a:buNone/>
            </a:pPr>
            <a:r>
              <a:rPr lang="pt-BR" sz="2400" b="1" dirty="0">
                <a:cs typeface="Calibri"/>
              </a:rPr>
              <a:t>2019/02</a:t>
            </a:r>
          </a:p>
          <a:p>
            <a:pPr marL="0" indent="0" algn="ctr">
              <a:buNone/>
            </a:pPr>
            <a:endParaRPr lang="pt-BR" sz="2400" b="1" dirty="0">
              <a:cs typeface="Calibri"/>
            </a:endParaRPr>
          </a:p>
          <a:p>
            <a:pPr marL="0" indent="0" algn="ctr">
              <a:buNone/>
            </a:pPr>
            <a:r>
              <a:rPr lang="pt-BR" sz="1400" dirty="0">
                <a:cs typeface="Calibri"/>
              </a:rPr>
              <a:t>|</a:t>
            </a:r>
          </a:p>
          <a:p>
            <a:pPr marL="0" indent="0" algn="ctr">
              <a:buNone/>
            </a:pPr>
            <a:r>
              <a:rPr lang="pt-BR" sz="1400" i="1" dirty="0">
                <a:cs typeface="Calibri"/>
              </a:rPr>
              <a:t>2021 </a:t>
            </a:r>
            <a:r>
              <a:rPr lang="pt-BR" sz="1400" i="1" dirty="0" err="1">
                <a:cs typeface="Calibri"/>
              </a:rPr>
              <a:t>Fev</a:t>
            </a:r>
            <a:endParaRPr lang="pt-BR" sz="1400" i="1" dirty="0">
              <a:cs typeface="Calibri"/>
            </a:endParaRPr>
          </a:p>
          <a:p>
            <a:pPr marL="0" indent="0" algn="ctr">
              <a:buNone/>
            </a:pPr>
            <a:r>
              <a:rPr lang="pt-BR" sz="1400" dirty="0">
                <a:cs typeface="Calibri"/>
              </a:rPr>
              <a:t>|</a:t>
            </a:r>
          </a:p>
          <a:p>
            <a:pPr marL="0" indent="0" algn="ctr">
              <a:buNone/>
            </a:pPr>
            <a:r>
              <a:rPr lang="pt-BR" sz="1400" i="1" dirty="0">
                <a:cs typeface="Calibri"/>
              </a:rPr>
              <a:t>Atualmente</a:t>
            </a:r>
          </a:p>
        </p:txBody>
      </p:sp>
      <p:pic>
        <p:nvPicPr>
          <p:cNvPr id="4" name="Picture 4" descr="Table&#10;&#10;Description automatically generated">
            <a:extLst>
              <a:ext uri="{FF2B5EF4-FFF2-40B4-BE49-F238E27FC236}">
                <a16:creationId xmlns:a16="http://schemas.microsoft.com/office/drawing/2014/main" id="{23D943DA-458A-4F22-14A8-B10844EE9C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0837" y="1709871"/>
            <a:ext cx="5005387" cy="4343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787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154A44-CFC5-48AA-8507-5DDA55671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cs typeface="Calibri Light"/>
              </a:rPr>
              <a:t>API e +1 ferramenta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4B45D9-BD68-4981-9767-5A746CABE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800225" cy="43513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pt-BR" sz="1400" i="1" dirty="0">
                <a:cs typeface="Calibri"/>
              </a:rPr>
              <a:t>Objetivos</a:t>
            </a:r>
            <a:endParaRPr lang="en-US" sz="1400" i="1" dirty="0">
              <a:cs typeface="Calibri"/>
            </a:endParaRPr>
          </a:p>
          <a:p>
            <a:pPr marL="0" indent="0" algn="ctr">
              <a:buNone/>
            </a:pPr>
            <a:r>
              <a:rPr lang="pt-BR" sz="1400" i="1" dirty="0">
                <a:cs typeface="Calibri"/>
              </a:rPr>
              <a:t>2018</a:t>
            </a:r>
          </a:p>
          <a:p>
            <a:pPr marL="0" indent="0" algn="ctr">
              <a:buNone/>
            </a:pPr>
            <a:r>
              <a:rPr lang="pt-BR" sz="1400" dirty="0">
                <a:cs typeface="Calibri"/>
              </a:rPr>
              <a:t>|</a:t>
            </a:r>
          </a:p>
          <a:p>
            <a:pPr marL="0" indent="0" algn="ctr">
              <a:buNone/>
            </a:pPr>
            <a:endParaRPr lang="pt-BR" sz="1400" dirty="0">
              <a:cs typeface="Calibri"/>
            </a:endParaRPr>
          </a:p>
          <a:p>
            <a:pPr marL="0" indent="0" algn="ctr">
              <a:buNone/>
            </a:pPr>
            <a:r>
              <a:rPr lang="pt-BR" sz="2400" b="1" dirty="0">
                <a:cs typeface="Calibri"/>
              </a:rPr>
              <a:t>2019/02</a:t>
            </a:r>
          </a:p>
          <a:p>
            <a:pPr marL="0" indent="0" algn="ctr">
              <a:buNone/>
            </a:pPr>
            <a:r>
              <a:rPr lang="pt-BR" sz="2400" b="1" dirty="0">
                <a:cs typeface="Calibri"/>
              </a:rPr>
              <a:t>|</a:t>
            </a:r>
          </a:p>
          <a:p>
            <a:pPr marL="0" indent="0" algn="ctr">
              <a:buNone/>
            </a:pPr>
            <a:r>
              <a:rPr lang="pt-BR" sz="2400" b="1" dirty="0">
                <a:cs typeface="Calibri"/>
              </a:rPr>
              <a:t>2021 </a:t>
            </a:r>
            <a:r>
              <a:rPr lang="pt-BR" sz="2400" b="1" dirty="0" err="1">
                <a:cs typeface="Calibri"/>
              </a:rPr>
              <a:t>Fev</a:t>
            </a:r>
            <a:endParaRPr lang="pt-BR" sz="2400" b="1" dirty="0">
              <a:cs typeface="Calibri"/>
            </a:endParaRPr>
          </a:p>
          <a:p>
            <a:pPr marL="0" indent="0" algn="ctr">
              <a:buNone/>
            </a:pPr>
            <a:endParaRPr lang="pt-BR" sz="1400" i="1" dirty="0">
              <a:cs typeface="Calibri"/>
            </a:endParaRPr>
          </a:p>
          <a:p>
            <a:pPr marL="0" indent="0" algn="ctr">
              <a:buNone/>
            </a:pPr>
            <a:r>
              <a:rPr lang="pt-BR" sz="1400" dirty="0">
                <a:cs typeface="Calibri"/>
              </a:rPr>
              <a:t>|</a:t>
            </a:r>
          </a:p>
          <a:p>
            <a:pPr marL="0" indent="0" algn="ctr">
              <a:buNone/>
            </a:pPr>
            <a:r>
              <a:rPr lang="pt-BR" sz="1400" i="1" dirty="0">
                <a:cs typeface="Calibri"/>
              </a:rPr>
              <a:t>Atualmente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B22BFD6-CCB9-70BC-EE38-EA93409833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426613"/>
              </p:ext>
            </p:extLst>
          </p:nvPr>
        </p:nvGraphicFramePr>
        <p:xfrm>
          <a:off x="2698750" y="1936750"/>
          <a:ext cx="7683921" cy="10417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8875">
                  <a:extLst>
                    <a:ext uri="{9D8B030D-6E8A-4147-A177-3AD203B41FA5}">
                      <a16:colId xmlns:a16="http://schemas.microsoft.com/office/drawing/2014/main" val="587705365"/>
                    </a:ext>
                  </a:extLst>
                </a:gridCol>
                <a:gridCol w="6525046">
                  <a:extLst>
                    <a:ext uri="{9D8B030D-6E8A-4147-A177-3AD203B41FA5}">
                      <a16:colId xmlns:a16="http://schemas.microsoft.com/office/drawing/2014/main" val="475557631"/>
                    </a:ext>
                  </a:extLst>
                </a:gridCol>
              </a:tblGrid>
              <a:tr h="1041796">
                <a:tc>
                  <a:txBody>
                    <a:bodyPr/>
                    <a:lstStyle/>
                    <a:p>
                      <a:endParaRPr lang="en-US" dirty="0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 err="1"/>
                        <a:t>Espacializador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linhas</a:t>
                      </a:r>
                      <a:r>
                        <a:rPr lang="en-US" dirty="0"/>
                        <a:t> e </a:t>
                      </a:r>
                      <a:r>
                        <a:rPr lang="en-US" dirty="0" err="1"/>
                        <a:t>pontos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controle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camadas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GeoJSON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6061987"/>
                  </a:ext>
                </a:extLst>
              </a:tr>
            </a:tbl>
          </a:graphicData>
        </a:graphic>
      </p:graphicFrame>
      <p:pic>
        <p:nvPicPr>
          <p:cNvPr id="6" name="Picture 15" descr="A picture containing text&#10;&#10;Description automatically generated">
            <a:extLst>
              <a:ext uri="{FF2B5EF4-FFF2-40B4-BE49-F238E27FC236}">
                <a16:creationId xmlns:a16="http://schemas.microsoft.com/office/drawing/2014/main" id="{5DB94449-3269-333E-60A8-24073730BC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5477" y="2185572"/>
            <a:ext cx="554893" cy="552548"/>
          </a:xfrm>
          <a:prstGeom prst="rect">
            <a:avLst/>
          </a:prstGeom>
        </p:spPr>
      </p:pic>
      <p:pic>
        <p:nvPicPr>
          <p:cNvPr id="9" name="Picture 9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C9455F94-D902-ACA0-47B3-03471BC29F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3182" y="3306397"/>
            <a:ext cx="3281362" cy="2327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370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154A44-CFC5-48AA-8507-5DDA55671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cs typeface="Calibri Light"/>
              </a:rPr>
              <a:t>API: novas funcionalidades (MQV)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4B45D9-BD68-4981-9767-5A746CABE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800225" cy="43513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pt-BR" sz="1400" i="1" dirty="0">
                <a:cs typeface="Calibri"/>
              </a:rPr>
              <a:t>Objetivos</a:t>
            </a:r>
            <a:endParaRPr lang="en-US" sz="1400" i="1" dirty="0">
              <a:cs typeface="Calibri"/>
            </a:endParaRPr>
          </a:p>
          <a:p>
            <a:pPr marL="0" indent="0" algn="ctr">
              <a:buNone/>
            </a:pPr>
            <a:r>
              <a:rPr lang="pt-BR" sz="1400" i="1" dirty="0">
                <a:cs typeface="Calibri"/>
              </a:rPr>
              <a:t>2018</a:t>
            </a:r>
          </a:p>
          <a:p>
            <a:pPr marL="0" indent="0" algn="ctr">
              <a:buNone/>
            </a:pPr>
            <a:r>
              <a:rPr lang="pt-BR" sz="1400" dirty="0">
                <a:cs typeface="Calibri"/>
              </a:rPr>
              <a:t>|</a:t>
            </a:r>
          </a:p>
          <a:p>
            <a:pPr marL="0" indent="0" algn="ctr">
              <a:buNone/>
            </a:pPr>
            <a:r>
              <a:rPr lang="pt-BR" sz="1400" i="1" dirty="0">
                <a:cs typeface="Calibri"/>
              </a:rPr>
              <a:t>2019/02</a:t>
            </a:r>
          </a:p>
          <a:p>
            <a:pPr marL="0" indent="0" algn="ctr">
              <a:buNone/>
            </a:pPr>
            <a:r>
              <a:rPr lang="pt-BR" sz="1400" dirty="0">
                <a:cs typeface="Calibri"/>
              </a:rPr>
              <a:t>|</a:t>
            </a:r>
          </a:p>
          <a:p>
            <a:pPr marL="0" indent="0" algn="ctr">
              <a:buNone/>
            </a:pPr>
            <a:endParaRPr lang="pt-BR" sz="1400" dirty="0">
              <a:cs typeface="Calibri"/>
            </a:endParaRPr>
          </a:p>
          <a:p>
            <a:pPr marL="0" indent="0" algn="ctr">
              <a:buNone/>
            </a:pPr>
            <a:r>
              <a:rPr lang="pt-BR" sz="2400" b="1" dirty="0">
                <a:cs typeface="Calibri"/>
              </a:rPr>
              <a:t>2021 </a:t>
            </a:r>
            <a:r>
              <a:rPr lang="pt-BR" sz="2400" b="1" dirty="0" err="1">
                <a:cs typeface="Calibri"/>
              </a:rPr>
              <a:t>Fev</a:t>
            </a:r>
            <a:endParaRPr lang="pt-BR" sz="2400" b="1" dirty="0">
              <a:cs typeface="Calibri"/>
            </a:endParaRPr>
          </a:p>
          <a:p>
            <a:pPr marL="0" indent="0" algn="ctr">
              <a:buNone/>
            </a:pPr>
            <a:r>
              <a:rPr lang="pt-BR" sz="2400" b="1" dirty="0">
                <a:cs typeface="Calibri"/>
              </a:rPr>
              <a:t>|</a:t>
            </a:r>
          </a:p>
          <a:p>
            <a:pPr marL="0" indent="0" algn="ctr">
              <a:buNone/>
            </a:pPr>
            <a:r>
              <a:rPr lang="pt-BR" sz="2400" b="1" dirty="0">
                <a:cs typeface="Calibri"/>
              </a:rPr>
              <a:t>Atualmente</a:t>
            </a:r>
          </a:p>
        </p:txBody>
      </p:sp>
      <p:pic>
        <p:nvPicPr>
          <p:cNvPr id="19" name="Picture 19">
            <a:extLst>
              <a:ext uri="{FF2B5EF4-FFF2-40B4-BE49-F238E27FC236}">
                <a16:creationId xmlns:a16="http://schemas.microsoft.com/office/drawing/2014/main" id="{EE5E3CBA-703E-5706-4542-8A0D7E8A4A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0492" y="2096803"/>
            <a:ext cx="2743200" cy="3806890"/>
          </a:xfrm>
          <a:prstGeom prst="rect">
            <a:avLst/>
          </a:prstGeom>
        </p:spPr>
      </p:pic>
      <p:sp>
        <p:nvSpPr>
          <p:cNvPr id="20" name="Arrow: Right 19">
            <a:extLst>
              <a:ext uri="{FF2B5EF4-FFF2-40B4-BE49-F238E27FC236}">
                <a16:creationId xmlns:a16="http://schemas.microsoft.com/office/drawing/2014/main" id="{617E4CDE-997D-D3BA-1A52-41ACA0640A8E}"/>
              </a:ext>
            </a:extLst>
          </p:cNvPr>
          <p:cNvSpPr/>
          <p:nvPr/>
        </p:nvSpPr>
        <p:spPr>
          <a:xfrm>
            <a:off x="3848333" y="3587221"/>
            <a:ext cx="976923" cy="488461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0D76AAFF-2D5C-42B5-231E-D2DE0AAF43C3}"/>
              </a:ext>
            </a:extLst>
          </p:cNvPr>
          <p:cNvSpPr/>
          <p:nvPr/>
        </p:nvSpPr>
        <p:spPr>
          <a:xfrm>
            <a:off x="3848333" y="5296836"/>
            <a:ext cx="976923" cy="488461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2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154A44-CFC5-48AA-8507-5DDA55671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cs typeface="Calibri Light"/>
              </a:rPr>
              <a:t>+ 16 camadas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4B45D9-BD68-4981-9767-5A746CABE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800225" cy="43513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pt-BR" sz="1400" i="1" dirty="0">
                <a:cs typeface="Calibri"/>
              </a:rPr>
              <a:t>Objetivos</a:t>
            </a:r>
            <a:endParaRPr lang="en-US" sz="1400" i="1" dirty="0">
              <a:cs typeface="Calibri"/>
            </a:endParaRPr>
          </a:p>
          <a:p>
            <a:pPr marL="0" indent="0" algn="ctr">
              <a:buNone/>
            </a:pPr>
            <a:r>
              <a:rPr lang="pt-BR" sz="1400" i="1" dirty="0">
                <a:cs typeface="Calibri"/>
              </a:rPr>
              <a:t>2018</a:t>
            </a:r>
          </a:p>
          <a:p>
            <a:pPr marL="0" indent="0" algn="ctr">
              <a:buNone/>
            </a:pPr>
            <a:r>
              <a:rPr lang="pt-BR" sz="1400" dirty="0">
                <a:cs typeface="Calibri"/>
              </a:rPr>
              <a:t>|</a:t>
            </a:r>
          </a:p>
          <a:p>
            <a:pPr marL="0" indent="0" algn="ctr">
              <a:buNone/>
            </a:pPr>
            <a:endParaRPr lang="pt-BR" sz="1400" dirty="0">
              <a:cs typeface="Calibri"/>
            </a:endParaRPr>
          </a:p>
          <a:p>
            <a:pPr marL="0" indent="0" algn="ctr">
              <a:buNone/>
            </a:pPr>
            <a:r>
              <a:rPr lang="pt-BR" sz="2400" b="1" i="1" dirty="0">
                <a:cs typeface="Calibri"/>
              </a:rPr>
              <a:t>2019/02</a:t>
            </a:r>
          </a:p>
          <a:p>
            <a:pPr marL="0" indent="0" algn="ctr">
              <a:buNone/>
            </a:pPr>
            <a:r>
              <a:rPr lang="pt-BR" sz="2400" b="1" dirty="0">
                <a:cs typeface="Calibri"/>
              </a:rPr>
              <a:t>|</a:t>
            </a:r>
          </a:p>
          <a:p>
            <a:pPr marL="0" indent="0" algn="ctr">
              <a:buNone/>
            </a:pPr>
            <a:r>
              <a:rPr lang="pt-BR" sz="2400" b="1" dirty="0">
                <a:cs typeface="Calibri"/>
              </a:rPr>
              <a:t>2021 </a:t>
            </a:r>
            <a:r>
              <a:rPr lang="pt-BR" sz="2400" b="1" dirty="0" err="1">
                <a:cs typeface="Calibri"/>
              </a:rPr>
              <a:t>Fev</a:t>
            </a:r>
            <a:endParaRPr lang="pt-BR" sz="2400" b="1" dirty="0">
              <a:cs typeface="Calibri"/>
            </a:endParaRPr>
          </a:p>
          <a:p>
            <a:pPr marL="0" indent="0" algn="ctr">
              <a:buNone/>
            </a:pPr>
            <a:r>
              <a:rPr lang="pt-BR" sz="2400" b="1" dirty="0">
                <a:cs typeface="Calibri"/>
              </a:rPr>
              <a:t>|</a:t>
            </a:r>
          </a:p>
          <a:p>
            <a:pPr marL="0" indent="0" algn="ctr">
              <a:buNone/>
            </a:pPr>
            <a:r>
              <a:rPr lang="pt-BR" sz="2400" b="1" dirty="0">
                <a:cs typeface="Calibri"/>
              </a:rPr>
              <a:t>Atualmente</a:t>
            </a:r>
          </a:p>
        </p:txBody>
      </p:sp>
      <p:pic>
        <p:nvPicPr>
          <p:cNvPr id="4" name="Picture 4" descr="Table&#10;&#10;Description automatically generated">
            <a:extLst>
              <a:ext uri="{FF2B5EF4-FFF2-40B4-BE49-F238E27FC236}">
                <a16:creationId xmlns:a16="http://schemas.microsoft.com/office/drawing/2014/main" id="{0431DCCD-C69A-B8EF-F8CE-A8C493B8C1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7150" y="1823628"/>
            <a:ext cx="6094046" cy="435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84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E3F021-2230-4609-A362-0CC7F74CA8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>
                <a:cs typeface="Calibri Light"/>
              </a:rPr>
              <a:t>Obrigado!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A971F86-490B-425D-B4EE-D2824A2D14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pt-BR" sz="2000" dirty="0" err="1">
                <a:cs typeface="Calibri"/>
              </a:rPr>
              <a:t>Luis</a:t>
            </a:r>
            <a:r>
              <a:rPr lang="pt-BR" sz="2000" dirty="0">
                <a:cs typeface="Calibri"/>
              </a:rPr>
              <a:t> Fernando Berti Tessarolli</a:t>
            </a:r>
            <a:endParaRPr lang="en-US" sz="2000" dirty="0">
              <a:cs typeface="Calibri"/>
            </a:endParaRPr>
          </a:p>
          <a:p>
            <a:pPr algn="l"/>
            <a:r>
              <a:rPr lang="pt-BR" sz="2000" dirty="0">
                <a:cs typeface="Calibri"/>
              </a:rPr>
              <a:t>DNIT / DPP / CGPLAN / COLEP</a:t>
            </a:r>
          </a:p>
          <a:p>
            <a:pPr algn="l"/>
            <a:r>
              <a:rPr lang="pt-BR" sz="2000" dirty="0">
                <a:cs typeface="Calibri"/>
              </a:rPr>
              <a:t>luis.tessarolli@dnit.gov.br</a:t>
            </a:r>
          </a:p>
        </p:txBody>
      </p:sp>
    </p:spTree>
    <p:extLst>
      <p:ext uri="{BB962C8B-B14F-4D97-AF65-F5344CB8AC3E}">
        <p14:creationId xmlns:p14="http://schemas.microsoft.com/office/powerpoint/2010/main" val="33661242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399</Words>
  <Application>Microsoft Office PowerPoint</Application>
  <PresentationFormat>Widescreen</PresentationFormat>
  <Paragraphs>93</Paragraphs>
  <Slides>8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Novo VGeo explicado</vt:lpstr>
      <vt:lpstr>Objetivos destacados</vt:lpstr>
      <vt:lpstr>4 ferramentas</vt:lpstr>
      <vt:lpstr>18 camadas</vt:lpstr>
      <vt:lpstr>API e +1 ferramenta</vt:lpstr>
      <vt:lpstr>API: novas funcionalidades (MQV)</vt:lpstr>
      <vt:lpstr>+ 16 camadas</vt:lpstr>
      <vt:lpstr>Obrigado!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Marilia Borges</dc:creator>
  <cp:lastModifiedBy>Gabriella Lima</cp:lastModifiedBy>
  <cp:revision>476</cp:revision>
  <dcterms:created xsi:type="dcterms:W3CDTF">2022-03-04T12:39:06Z</dcterms:created>
  <dcterms:modified xsi:type="dcterms:W3CDTF">2022-03-29T18:50:13Z</dcterms:modified>
</cp:coreProperties>
</file>