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8" r:id="rId6"/>
    <p:sldId id="260" r:id="rId7"/>
    <p:sldId id="263" r:id="rId8"/>
    <p:sldId id="265" r:id="rId9"/>
    <p:sldId id="266" r:id="rId10"/>
    <p:sldId id="267" r:id="rId11"/>
    <p:sldId id="280" r:id="rId12"/>
    <p:sldId id="269" r:id="rId13"/>
    <p:sldId id="270" r:id="rId14"/>
    <p:sldId id="273" r:id="rId15"/>
    <p:sldId id="272" r:id="rId16"/>
    <p:sldId id="274" r:id="rId17"/>
    <p:sldId id="279" r:id="rId18"/>
    <p:sldId id="27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0401"/>
            <a:ext cx="9144000" cy="2387600"/>
          </a:xfrm>
        </p:spPr>
        <p:txBody>
          <a:bodyPr/>
          <a:lstStyle/>
          <a:p>
            <a:r>
              <a:rPr lang="pt-BR" dirty="0"/>
              <a:t>Sistema de Avaliação de Nível de Serviço - 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Eng. Anderson Rosniecek, MBA</a:t>
            </a:r>
          </a:p>
          <a:p>
            <a:r>
              <a:rPr lang="pt-BR" dirty="0"/>
              <a:t>Prosul – Projetos, Supervisão e Planejamento Ltda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1B1DB50A-1E70-4D68-8C60-4974E5AFA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22" y="5735637"/>
            <a:ext cx="2752955" cy="5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3FD5D1F-8B45-4AB8-A17A-3D84BDED7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3" y="1152525"/>
            <a:ext cx="8842375" cy="50403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1313" algn="ctr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00000"/>
              <a:defRPr/>
            </a:pPr>
            <a:endParaRPr lang="pt-BR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  <a:defRPr/>
            </a:pPr>
            <a:r>
              <a:rPr lang="pt-BR" sz="24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endParaRPr lang="pt-BR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 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  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F6A4B439-F993-47AD-B98A-3D04F275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25" y="11795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32" name="Shape 678">
            <a:extLst>
              <a:ext uri="{FF2B5EF4-FFF2-40B4-BE49-F238E27FC236}">
                <a16:creationId xmlns:a16="http://schemas.microsoft.com/office/drawing/2014/main" id="{1C051441-264A-47FB-B1FC-8FE33437FF2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87" y="1409700"/>
            <a:ext cx="3902075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hape 679">
            <a:extLst>
              <a:ext uri="{FF2B5EF4-FFF2-40B4-BE49-F238E27FC236}">
                <a16:creationId xmlns:a16="http://schemas.microsoft.com/office/drawing/2014/main" id="{459C5E07-7ACF-46F1-A9E5-B28304C36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387" y="1684338"/>
            <a:ext cx="476250" cy="2111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Times New Roman" panose="02020603050405020304" pitchFamily="18" charset="0"/>
              <a:buNone/>
            </a:pPr>
            <a:endParaRPr lang="pt-BR" altLang="pt-BR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4" name="Shape 680">
            <a:extLst>
              <a:ext uri="{FF2B5EF4-FFF2-40B4-BE49-F238E27FC236}">
                <a16:creationId xmlns:a16="http://schemas.microsoft.com/office/drawing/2014/main" id="{B1AC7F68-E621-4D91-BDE4-A074E4579051}"/>
              </a:ext>
            </a:extLst>
          </p:cNvPr>
          <p:cNvCxnSpPr>
            <a:cxnSpLocks noChangeShapeType="1"/>
            <a:stCxn id="33" idx="5"/>
          </p:cNvCxnSpPr>
          <p:nvPr/>
        </p:nvCxnSpPr>
        <p:spPr bwMode="auto">
          <a:xfrm>
            <a:off x="6420892" y="1864556"/>
            <a:ext cx="2265908" cy="143585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Shape 681">
            <a:extLst>
              <a:ext uri="{FF2B5EF4-FFF2-40B4-BE49-F238E27FC236}">
                <a16:creationId xmlns:a16="http://schemas.microsoft.com/office/drawing/2014/main" id="{0155BD30-F033-4AB8-8268-654B0D964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004" y="3425826"/>
            <a:ext cx="3102299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algn="ctr"/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Nível de Serviço em função da Possibilidade de Ultrapassagem</a:t>
            </a:r>
            <a:endParaRPr lang="pt-BR" altLang="pt-BR" dirty="0"/>
          </a:p>
        </p:txBody>
      </p:sp>
      <p:sp>
        <p:nvSpPr>
          <p:cNvPr id="36" name="Shape 682">
            <a:extLst>
              <a:ext uri="{FF2B5EF4-FFF2-40B4-BE49-F238E27FC236}">
                <a16:creationId xmlns:a16="http://schemas.microsoft.com/office/drawing/2014/main" id="{27D79118-4175-4237-84D0-751D2940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79" y="3424237"/>
            <a:ext cx="284288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algn="ctr"/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Nível de Serviço em função da Velocidade Média de Viagem</a:t>
            </a:r>
            <a:endParaRPr lang="pt-BR" altLang="pt-BR" dirty="0"/>
          </a:p>
        </p:txBody>
      </p:sp>
      <p:sp>
        <p:nvSpPr>
          <p:cNvPr id="37" name="Shape 683">
            <a:extLst>
              <a:ext uri="{FF2B5EF4-FFF2-40B4-BE49-F238E27FC236}">
                <a16:creationId xmlns:a16="http://schemas.microsoft.com/office/drawing/2014/main" id="{42097D63-20F5-4211-8057-323957246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625" y="1689100"/>
            <a:ext cx="476250" cy="2111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Times New Roman" panose="02020603050405020304" pitchFamily="18" charset="0"/>
              <a:buNone/>
            </a:pPr>
            <a:endParaRPr lang="pt-BR" altLang="pt-BR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8" name="Shape 684">
            <a:extLst>
              <a:ext uri="{FF2B5EF4-FFF2-40B4-BE49-F238E27FC236}">
                <a16:creationId xmlns:a16="http://schemas.microsoft.com/office/drawing/2014/main" id="{17EA98F1-2260-4D41-90ED-A4C9AA59A48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48000" y="1900238"/>
            <a:ext cx="2266625" cy="14001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57BC57D3-0F9A-4059-92B9-BDA8A931D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3FD5D1F-8B45-4AB8-A17A-3D84BDED7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3" y="1152525"/>
            <a:ext cx="8842375" cy="50403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1313" algn="ctr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00000"/>
              <a:defRPr/>
            </a:pPr>
            <a:endParaRPr lang="pt-BR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  <a:defRPr/>
            </a:pPr>
            <a:r>
              <a:rPr lang="pt-BR" sz="24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endParaRPr lang="pt-BR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 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  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F6A4B439-F993-47AD-B98A-3D04F275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25" y="11795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219B8F-A2D4-4C74-B9EB-F2C71301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49" y="1739107"/>
            <a:ext cx="8921799" cy="4405312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EF6A9C4-701C-44CD-A17E-272F0E82B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LOS para o Planejamento DNIT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F6A4B439-F993-47AD-B98A-3D04F275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25" y="11795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9392B12-C971-439E-93D2-4BF97A2B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Avaliação da Situação Existente;</a:t>
            </a:r>
          </a:p>
          <a:p>
            <a:endParaRPr lang="pt-BR" dirty="0"/>
          </a:p>
          <a:p>
            <a:r>
              <a:rPr lang="pt-BR" dirty="0"/>
              <a:t>Avaliação de soluções:</a:t>
            </a:r>
          </a:p>
          <a:p>
            <a:endParaRPr lang="pt-BR" dirty="0"/>
          </a:p>
          <a:p>
            <a:pPr lvl="1"/>
            <a:r>
              <a:rPr lang="pt-BR" dirty="0"/>
              <a:t>Soluções Básicas (padronização da rodovia);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Soluções Intermediárias de Engenharia (Faixas de ultrapassagem);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Soluções de Duplicação.</a:t>
            </a:r>
          </a:p>
          <a:p>
            <a:pPr lvl="1"/>
            <a:endParaRPr lang="pt-BR" dirty="0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6F7C4C72-CCA5-4B7A-B6B1-03E52F8DC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Soluções Intermediárias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F6A4B439-F993-47AD-B98A-3D04F275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25" y="11795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9392B12-C971-439E-93D2-4BF97A2B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pt-BR" dirty="0"/>
              <a:t>Influência da Faixa de Ultrapassagem (HCM, 2010)</a:t>
            </a:r>
          </a:p>
        </p:txBody>
      </p:sp>
      <p:pic>
        <p:nvPicPr>
          <p:cNvPr id="5" name="Imagem 7">
            <a:extLst>
              <a:ext uri="{FF2B5EF4-FFF2-40B4-BE49-F238E27FC236}">
                <a16:creationId xmlns:a16="http://schemas.microsoft.com/office/drawing/2014/main" id="{BCA99F63-7DB7-40BE-AD50-8FFDC5198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4228" r="1769" b="14079"/>
          <a:stretch/>
        </p:blipFill>
        <p:spPr bwMode="auto">
          <a:xfrm>
            <a:off x="3184554" y="2786063"/>
            <a:ext cx="6402585" cy="32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C67A73C2-1335-4C70-8A27-E6EC7B31E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Soluções Intermediárias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F6A4B439-F993-47AD-B98A-3D04F275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25" y="11795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9392B12-C971-439E-93D2-4BF97A2B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pt-BR" dirty="0"/>
              <a:t>Influência da Faixa de Ultrapassagem (HCM, 2022)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97628E-B8C3-46D0-A9AF-494B647F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979" y="2391597"/>
            <a:ext cx="5347102" cy="4207555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84A41247-6BA0-4665-9054-894B51A17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Aplicação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F6A4B439-F993-47AD-B98A-3D04F275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25" y="11795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16" name="Imagem 15" descr="Mapa&#10;&#10;Descrição gerada automaticamente">
            <a:extLst>
              <a:ext uri="{FF2B5EF4-FFF2-40B4-BE49-F238E27FC236}">
                <a16:creationId xmlns:a16="http://schemas.microsoft.com/office/drawing/2014/main" id="{A4C8AE3F-8238-4428-95A3-B22E1AA9A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227" r="1238" b="2239"/>
          <a:stretch/>
        </p:blipFill>
        <p:spPr>
          <a:xfrm>
            <a:off x="2479155" y="1339334"/>
            <a:ext cx="7445570" cy="53331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A4C67C-074D-4FD4-8ED1-0B942B97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410" y="4784356"/>
            <a:ext cx="5822533" cy="1761840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FE44DBF0-61CD-419E-9FDD-1176EFFCB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Aplicação – Resultados LOS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F6A4B439-F993-47AD-B98A-3D04F275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25" y="11795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98F40E6-394A-4B4E-9212-68175713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9" y="1792033"/>
            <a:ext cx="5093296" cy="382392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337C0CF-8015-4232-A03F-837EC0B9F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91" y="1792032"/>
            <a:ext cx="5093296" cy="3823923"/>
          </a:xfrm>
          <a:prstGeom prst="rect">
            <a:avLst/>
          </a:prstGeom>
        </p:spPr>
      </p:pic>
      <p:sp>
        <p:nvSpPr>
          <p:cNvPr id="18" name="Seta: para a Direita Listrada 17">
            <a:extLst>
              <a:ext uri="{FF2B5EF4-FFF2-40B4-BE49-F238E27FC236}">
                <a16:creationId xmlns:a16="http://schemas.microsoft.com/office/drawing/2014/main" id="{D4E486D1-4C1D-4D7A-BF55-9A2CD667685D}"/>
              </a:ext>
            </a:extLst>
          </p:cNvPr>
          <p:cNvSpPr/>
          <p:nvPr/>
        </p:nvSpPr>
        <p:spPr>
          <a:xfrm>
            <a:off x="5707703" y="3259493"/>
            <a:ext cx="749300" cy="889000"/>
          </a:xfrm>
          <a:prstGeom prst="striped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141CB2A-F7F1-4299-B45D-8596D0E73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515" y="5708402"/>
            <a:ext cx="3630153" cy="1118381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AE8EA7FD-E857-49C5-B4A1-49CB329A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Aplicação – Los Duplicação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F6A4B439-F993-47AD-B98A-3D04F275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25" y="11795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01D57E-DA45-4C5F-ACAD-1A6E096C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00" y="5125158"/>
            <a:ext cx="3592100" cy="110665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572E4DB-A424-4295-B8A5-BC72ADAB4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119" y="2786063"/>
            <a:ext cx="8248603" cy="2017951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4AA907E3-F927-4568-8DA0-BDE54267B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>
            <a:extLst>
              <a:ext uri="{FF2B5EF4-FFF2-40B4-BE49-F238E27FC236}">
                <a16:creationId xmlns:a16="http://schemas.microsoft.com/office/drawing/2014/main" id="{F6A4B439-F993-47AD-B98A-3D04F275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375" y="18653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5" name="Picture 2" descr="C:\Users\bruno.pagani\Documents\PROSUL\ARTES\Qualidade\Modelo PPT\JPGs\Modelo-PPT-03.jpg">
            <a:extLst>
              <a:ext uri="{FF2B5EF4-FFF2-40B4-BE49-F238E27FC236}">
                <a16:creationId xmlns:a16="http://schemas.microsoft.com/office/drawing/2014/main" id="{ED82E5A1-980B-4DBF-B8B0-EEE9942F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032873"/>
            <a:ext cx="8161020" cy="45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7A50B9E-03DC-42DD-BD7D-ABA2EDE8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145" y="3060620"/>
            <a:ext cx="2930215" cy="105322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sz="1200" b="1" dirty="0"/>
              <a:t>Eng. Anderson Rosniecek, MBA</a:t>
            </a:r>
          </a:p>
          <a:p>
            <a:pPr marL="457200" lvl="1" indent="0">
              <a:buNone/>
            </a:pPr>
            <a:r>
              <a:rPr lang="pt-BR" sz="1200" b="1" dirty="0"/>
              <a:t>anderson.rosniecek@prosul.com</a:t>
            </a:r>
          </a:p>
          <a:p>
            <a:pPr marL="457200" lvl="1" indent="0">
              <a:buNone/>
            </a:pPr>
            <a:r>
              <a:rPr lang="pt-BR" sz="1200" b="1" dirty="0"/>
              <a:t>Coordenador de Projetos</a:t>
            </a:r>
          </a:p>
          <a:p>
            <a:pPr marL="457200" lvl="1" indent="0">
              <a:buNone/>
            </a:pPr>
            <a:r>
              <a:rPr lang="pt-BR" sz="1200" b="1" dirty="0"/>
              <a:t>(48) 9 9623 2010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1F31FF2-210B-4BE2-B055-C5A73581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/>
              <a:t>Obrigado,</a:t>
            </a:r>
          </a:p>
        </p:txBody>
      </p:sp>
    </p:spTree>
    <p:extLst>
      <p:ext uri="{BB962C8B-B14F-4D97-AF65-F5344CB8AC3E}">
        <p14:creationId xmlns:p14="http://schemas.microsoft.com/office/powerpoint/2010/main" val="12450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Contrato DNIT PP-940/2014-00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903412"/>
            <a:ext cx="6667499" cy="4376738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SERVIÇOS TÉCNICOS E DESENVOLVIMENTO DE ESTUDOS PARA O PLANEJAMENTO DA INFRAESTRUTURA DE TRANSPORTES SOB COMPETÊNCIA DO DNIT</a:t>
            </a:r>
          </a:p>
          <a:p>
            <a:endParaRPr lang="pt-BR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1600" dirty="0"/>
              <a:t>EVTEA de Rodovias Federais;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1600" dirty="0"/>
              <a:t>Mais de </a:t>
            </a:r>
            <a:r>
              <a:rPr lang="pt-BR" altLang="pt-BR" sz="1600" b="1" dirty="0">
                <a:solidFill>
                  <a:srgbClr val="FF0000"/>
                </a:solidFill>
              </a:rPr>
              <a:t>26 mil quilômetros </a:t>
            </a:r>
            <a:r>
              <a:rPr lang="pt-BR" altLang="pt-BR" sz="1600" dirty="0"/>
              <a:t>de Rodovias (SNV);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1600" dirty="0"/>
              <a:t>Dividido em </a:t>
            </a:r>
            <a:r>
              <a:rPr lang="pt-BR" altLang="pt-BR" sz="1600" b="1" dirty="0">
                <a:solidFill>
                  <a:srgbClr val="FF0000"/>
                </a:solidFill>
              </a:rPr>
              <a:t>74 Lotes </a:t>
            </a:r>
            <a:r>
              <a:rPr lang="pt-BR" altLang="pt-BR" sz="1600" dirty="0"/>
              <a:t>(média de 350km/Lote).</a:t>
            </a:r>
          </a:p>
          <a:p>
            <a:endParaRPr lang="pt-BR" sz="1600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C8A006-8FF5-402C-97F1-58C2E05FA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3412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66E8BA13-CC3E-4044-B8E1-88A165F7E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8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 1 - Produto 1.1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SUBPRODUTO 05 - SISTEMA PARA DETERMINAÇÃO DE NÍVEL DE SERVIÇO</a:t>
            </a:r>
          </a:p>
          <a:p>
            <a:endParaRPr lang="pt-BR" dirty="0"/>
          </a:p>
          <a:p>
            <a:pPr lvl="1"/>
            <a:r>
              <a:rPr lang="pt-BR" dirty="0"/>
              <a:t>Avaliação do Nível de Serviço em Segmentos Rurais com Fluxo Ininterrupto;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Dados de entrada inseridos em planilha no formato .</a:t>
            </a:r>
            <a:r>
              <a:rPr lang="pt-BR" dirty="0" err="1"/>
              <a:t>csv</a:t>
            </a:r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Metodologia: </a:t>
            </a:r>
            <a:r>
              <a:rPr lang="en-US" i="1" dirty="0"/>
              <a:t>Highway Capacity Manual</a:t>
            </a:r>
            <a:r>
              <a:rPr lang="en-US" dirty="0"/>
              <a:t>, 5ª </a:t>
            </a:r>
            <a:r>
              <a:rPr lang="en-US" dirty="0" err="1"/>
              <a:t>Edição</a:t>
            </a:r>
            <a:r>
              <a:rPr lang="en-US" dirty="0"/>
              <a:t> (2010);</a:t>
            </a:r>
          </a:p>
          <a:p>
            <a:pPr lvl="1"/>
            <a:endParaRPr lang="en-US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EA1B018-D1BB-4FCB-A238-FC9916DCF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457200" lvl="1" indent="0" algn="just">
              <a:buNone/>
            </a:pPr>
            <a:endParaRPr lang="pt-BR" i="1" dirty="0"/>
          </a:p>
          <a:p>
            <a:pPr marL="457200" lvl="1" indent="0" algn="just">
              <a:buNone/>
            </a:pPr>
            <a:r>
              <a:rPr lang="pt-BR" i="1" dirty="0"/>
              <a:t>O </a:t>
            </a:r>
            <a:r>
              <a:rPr lang="pt-BR" i="1" dirty="0">
                <a:solidFill>
                  <a:srgbClr val="FF0000"/>
                </a:solidFill>
              </a:rPr>
              <a:t>Nível de Serviço </a:t>
            </a:r>
            <a:r>
              <a:rPr lang="pt-BR" i="1" dirty="0"/>
              <a:t>ou </a:t>
            </a:r>
            <a:r>
              <a:rPr lang="pt-BR" i="1" dirty="0">
                <a:solidFill>
                  <a:srgbClr val="FF0000"/>
                </a:solidFill>
              </a:rPr>
              <a:t>LOS (</a:t>
            </a:r>
            <a:r>
              <a:rPr lang="pt-BR" i="1" dirty="0" err="1">
                <a:solidFill>
                  <a:srgbClr val="FF0000"/>
                </a:solidFill>
              </a:rPr>
              <a:t>Level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 err="1">
                <a:solidFill>
                  <a:srgbClr val="FF0000"/>
                </a:solidFill>
              </a:rPr>
              <a:t>of</a:t>
            </a:r>
            <a:r>
              <a:rPr lang="pt-BR" i="1" dirty="0">
                <a:solidFill>
                  <a:srgbClr val="FF0000"/>
                </a:solidFill>
              </a:rPr>
              <a:t> Service) </a:t>
            </a:r>
            <a:r>
              <a:rPr lang="pt-BR" i="1" dirty="0"/>
              <a:t>corresponde à qualidade da operação da rodovia, o que reflete, de certa forma, o nível de fluidez da corrente de tráfego, a possibilidade de realizar manobras de ultrapassagem ou de mudança de faixa, e o grau de proximidade entre veículos.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143435-2136-46C9-9205-2BA9B1C9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99" y="4695007"/>
            <a:ext cx="5248275" cy="1616893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A819ED84-62E8-4DA3-A6C1-F46C67038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i="1" dirty="0"/>
              <a:t>HIGHWAY CAPACITY MANUAL - HCM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1ª edição: publicada em 1950 (Diretrizes de Projeto);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2º edição: publicada em 1965 (Conceito de Nível de Serviço);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3ª edição: publicada em 1985/1994 (Percepção do motorista/agulhas e cruzamentos)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4ª edição: publicada em 2000 (separação em volumes)</a:t>
            </a:r>
          </a:p>
          <a:p>
            <a:pPr lvl="1"/>
            <a:endParaRPr lang="pt-BR" dirty="0"/>
          </a:p>
          <a:p>
            <a:pPr lvl="1"/>
            <a:r>
              <a:rPr lang="pt-BR" dirty="0">
                <a:solidFill>
                  <a:srgbClr val="FF0000"/>
                </a:solidFill>
              </a:rPr>
              <a:t>5ª edição: publicada em 2010 – Metodologia Utilizada no Sistema LOS (Contrato de 2014)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6ª edição: publicada em 2016 (Atualizações em Múltiplas Faixas nos veículos pesados)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7ª edição: publicada em 2022 (Nova metodologia Pista Simples, LOS veículos autônomos)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F244758D-9562-48BC-B86B-7ECB3C98F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Existentes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E687E4-52BE-44E9-879D-8188FF722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1" y="3019425"/>
            <a:ext cx="2778249" cy="18217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88255F-A0CA-41FC-9B00-8E36FE280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12"/>
          <a:stretch/>
        </p:blipFill>
        <p:spPr>
          <a:xfrm>
            <a:off x="3579149" y="1627939"/>
            <a:ext cx="4021802" cy="4864936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F1B93B9-DE2E-4E4B-884F-2EB2FFFD5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76" y="2258615"/>
            <a:ext cx="5076824" cy="2340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/>
              <a:t>PP-940/214-00:</a:t>
            </a:r>
          </a:p>
          <a:p>
            <a:pPr algn="ctr"/>
            <a:r>
              <a:rPr lang="pt-BR" sz="1800" dirty="0">
                <a:solidFill>
                  <a:srgbClr val="FF0000"/>
                </a:solidFill>
              </a:rPr>
              <a:t>74 lotes </a:t>
            </a:r>
            <a:r>
              <a:rPr lang="pt-BR" sz="1800" dirty="0"/>
              <a:t>de EVTEA;</a:t>
            </a:r>
          </a:p>
          <a:p>
            <a:pPr algn="ctr"/>
            <a:r>
              <a:rPr lang="pt-BR" sz="1800" dirty="0"/>
              <a:t>Média de </a:t>
            </a:r>
            <a:r>
              <a:rPr lang="pt-BR" sz="1800" dirty="0">
                <a:solidFill>
                  <a:srgbClr val="FF0000"/>
                </a:solidFill>
              </a:rPr>
              <a:t>30 segmentos</a:t>
            </a:r>
            <a:r>
              <a:rPr lang="pt-BR" sz="1800" dirty="0"/>
              <a:t> por lote;</a:t>
            </a:r>
          </a:p>
          <a:p>
            <a:pPr algn="ctr"/>
            <a:r>
              <a:rPr lang="pt-BR" sz="1800" dirty="0"/>
              <a:t>Avaliação de </a:t>
            </a:r>
            <a:r>
              <a:rPr lang="pt-BR" sz="1800" dirty="0">
                <a:solidFill>
                  <a:srgbClr val="FF0000"/>
                </a:solidFill>
              </a:rPr>
              <a:t>25 anos</a:t>
            </a:r>
            <a:r>
              <a:rPr lang="pt-BR" sz="1800" dirty="0"/>
              <a:t> por segmento:</a:t>
            </a:r>
          </a:p>
          <a:p>
            <a:pPr marL="457200" lvl="1" indent="0">
              <a:buNone/>
            </a:pPr>
            <a:endParaRPr lang="pt-BR" sz="1800" dirty="0"/>
          </a:p>
          <a:p>
            <a:pPr marL="457200" lvl="1" indent="0" algn="ctr">
              <a:buNone/>
            </a:pPr>
            <a:r>
              <a:rPr lang="pt-BR" sz="2800" dirty="0"/>
              <a:t>Mais de </a:t>
            </a:r>
            <a:r>
              <a:rPr lang="pt-BR" sz="2800" dirty="0">
                <a:solidFill>
                  <a:srgbClr val="FF0000"/>
                </a:solidFill>
              </a:rPr>
              <a:t>55 mil </a:t>
            </a:r>
            <a:r>
              <a:rPr lang="pt-BR" sz="2800" dirty="0"/>
              <a:t>avaliações!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8AEB3FF6-1CF6-4E74-901C-E05038610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LOS - Interface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CF2ACA71-8674-444F-BDD0-61002F143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143986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3FD5D1F-8B45-4AB8-A17A-3D84BDED7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3" y="1152525"/>
            <a:ext cx="8842375" cy="50403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1313" algn="ctr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00000"/>
              <a:defRPr/>
            </a:pPr>
            <a:endParaRPr lang="pt-BR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  <a:defRPr/>
            </a:pPr>
            <a:r>
              <a:rPr lang="pt-BR" sz="24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endParaRPr lang="pt-BR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 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  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526A51-9C39-411D-911E-D8EEEE7C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75" y="1468357"/>
            <a:ext cx="9804812" cy="4782647"/>
          </a:xfrm>
          <a:prstGeom prst="rect">
            <a:avLst/>
          </a:prstGeom>
        </p:spPr>
      </p:pic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09BF271A-08E6-48E1-81C5-238E784E2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949" y="3219725"/>
            <a:ext cx="7334250" cy="3043238"/>
          </a:xfrm>
        </p:spPr>
        <p:txBody>
          <a:bodyPr>
            <a:normAutofit/>
          </a:bodyPr>
          <a:lstStyle/>
          <a:p>
            <a:pPr marL="685800" lvl="1" indent="-228600">
              <a:lnSpc>
                <a:spcPct val="70000"/>
              </a:lnSpc>
              <a:spcBef>
                <a:spcPts val="5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Análise Simples: Avaliação por um único período (ano);</a:t>
            </a: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800" dirty="0"/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LOS Estimativa 1: Avaliação por diversos períodos (anos) com aplicação de uma taxa de crescimento para todas as categorias de veículos;</a:t>
            </a: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sz="1800" dirty="0"/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LOS Estimativa 2: Avaliação por diversos períodos (anos) com aplicação d até 5 taxas de crescimento diferentes por categorias de veículos.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AA20FC9E-8EF1-4842-94C3-530898016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de Entrada – Arquivo de Upload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CF2ACA71-8674-444F-BDD0-61002F143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43" y="16906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3FD5D1F-8B45-4AB8-A17A-3D84BDED7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3" y="1152525"/>
            <a:ext cx="8842375" cy="50403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1313" algn="ctr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00000"/>
              <a:defRPr/>
            </a:pPr>
            <a:endParaRPr lang="pt-BR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  <a:defRPr/>
            </a:pPr>
            <a:r>
              <a:rPr lang="pt-BR" sz="24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endParaRPr lang="pt-BR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 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  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m 5">
            <a:extLst>
              <a:ext uri="{FF2B5EF4-FFF2-40B4-BE49-F238E27FC236}">
                <a16:creationId xmlns:a16="http://schemas.microsoft.com/office/drawing/2014/main" id="{B4CA170C-F557-4268-9AC9-232A4CCD9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91" y="1837532"/>
            <a:ext cx="86979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Angulado 11">
            <a:extLst>
              <a:ext uri="{FF2B5EF4-FFF2-40B4-BE49-F238E27FC236}">
                <a16:creationId xmlns:a16="http://schemas.microsoft.com/office/drawing/2014/main" id="{807855C3-A0B3-44FE-A483-E8A1F729FEEC}"/>
              </a:ext>
            </a:extLst>
          </p:cNvPr>
          <p:cNvCxnSpPr>
            <a:cxnSpLocks noChangeShapeType="1"/>
            <a:stCxn id="17" idx="1"/>
            <a:endCxn id="9" idx="1"/>
          </p:cNvCxnSpPr>
          <p:nvPr/>
        </p:nvCxnSpPr>
        <p:spPr bwMode="auto">
          <a:xfrm rot="10800000" flipH="1" flipV="1">
            <a:off x="1361252" y="3098006"/>
            <a:ext cx="1880481" cy="2652415"/>
          </a:xfrm>
          <a:prstGeom prst="bentConnector3">
            <a:avLst>
              <a:gd name="adj1" fmla="val -12156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74C7F4-2111-4462-A73E-DCC7C054C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34" y="5565478"/>
            <a:ext cx="3595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chemeClr val="tx1"/>
                </a:solidFill>
              </a:rPr>
              <a:t>Linhas: Segmentos Homogêneos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0A90FEFA-0B75-4EF7-95E4-3A77B2DACE4E}"/>
              </a:ext>
            </a:extLst>
          </p:cNvPr>
          <p:cNvSpPr>
            <a:spLocks/>
          </p:cNvSpPr>
          <p:nvPr/>
        </p:nvSpPr>
        <p:spPr bwMode="auto">
          <a:xfrm rot="5400000" flipH="1">
            <a:off x="5928490" y="275282"/>
            <a:ext cx="268286" cy="8639176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cxnSp>
        <p:nvCxnSpPr>
          <p:cNvPr id="15" name="Conector Angulado 29">
            <a:extLst>
              <a:ext uri="{FF2B5EF4-FFF2-40B4-BE49-F238E27FC236}">
                <a16:creationId xmlns:a16="http://schemas.microsoft.com/office/drawing/2014/main" id="{A7B0FFB2-04CF-4DAD-B329-D4C045D1CB44}"/>
              </a:ext>
            </a:extLst>
          </p:cNvPr>
          <p:cNvCxnSpPr>
            <a:cxnSpLocks noChangeShapeType="1"/>
            <a:stCxn id="14" idx="1"/>
            <a:endCxn id="16" idx="1"/>
          </p:cNvCxnSpPr>
          <p:nvPr/>
        </p:nvCxnSpPr>
        <p:spPr bwMode="auto">
          <a:xfrm rot="16200000" flipH="1">
            <a:off x="6581363" y="4210282"/>
            <a:ext cx="227807" cy="1265267"/>
          </a:xfrm>
          <a:prstGeom prst="bentConnector4">
            <a:avLst>
              <a:gd name="adj1" fmla="val 100348"/>
              <a:gd name="adj2" fmla="val 55301"/>
            </a:avLst>
          </a:prstGeom>
          <a:noFill/>
          <a:ln w="381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2CEAF35-A844-48BD-AEF9-636CE28E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4772670"/>
            <a:ext cx="3017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chemeClr val="tx1"/>
                </a:solidFill>
              </a:rPr>
              <a:t>Colunas: Dados de Entrada</a:t>
            </a:r>
          </a:p>
        </p:txBody>
      </p:sp>
      <p:sp>
        <p:nvSpPr>
          <p:cNvPr id="17" name="Chave Esquerda 16">
            <a:extLst>
              <a:ext uri="{FF2B5EF4-FFF2-40B4-BE49-F238E27FC236}">
                <a16:creationId xmlns:a16="http://schemas.microsoft.com/office/drawing/2014/main" id="{2DE8187F-F53E-4C73-AB6A-7AEBA7E0D01A}"/>
              </a:ext>
            </a:extLst>
          </p:cNvPr>
          <p:cNvSpPr>
            <a:spLocks/>
          </p:cNvSpPr>
          <p:nvPr/>
        </p:nvSpPr>
        <p:spPr bwMode="auto">
          <a:xfrm>
            <a:off x="1361253" y="1837532"/>
            <a:ext cx="203200" cy="2520950"/>
          </a:xfrm>
          <a:prstGeom prst="leftBrace">
            <a:avLst>
              <a:gd name="adj1" fmla="val 8377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9898DD20-F056-4E00-B762-32EB21CDD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CF2ACA71-8674-444F-BDD0-61002F143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43" y="16906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3FD5D1F-8B45-4AB8-A17A-3D84BDED7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3" y="1152525"/>
            <a:ext cx="8842375" cy="50403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1313" algn="ctr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00000"/>
              <a:defRPr/>
            </a:pPr>
            <a:endParaRPr lang="pt-BR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  <a:defRPr/>
            </a:pPr>
            <a:r>
              <a:rPr lang="pt-BR" sz="24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endParaRPr lang="pt-BR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 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  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SzPct val="100000"/>
              <a:defRPr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9D5AC59-5F44-412A-9A78-8409A3305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6" y="1299370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19" name="Imagem 4">
            <a:extLst>
              <a:ext uri="{FF2B5EF4-FFF2-40B4-BE49-F238E27FC236}">
                <a16:creationId xmlns:a16="http://schemas.microsoft.com/office/drawing/2014/main" id="{894DB245-243C-4A81-93A7-5C79C061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1815307"/>
            <a:ext cx="84185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F98D6FC3-9BDF-4130-AD2A-DE0C5DA2C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6" y="1815307"/>
            <a:ext cx="1800225" cy="21494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5B302FD-0987-4BEC-B1E0-C4D7D128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1" y="3977482"/>
            <a:ext cx="1801812" cy="21494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B230711-F9A0-45CD-98C3-37537953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24757"/>
            <a:ext cx="319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Segmento Sentido Crescente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1FFF2AD-8451-43EC-8C61-D70E3851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6" y="6290470"/>
            <a:ext cx="344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Segmento Sentido Decrescente</a:t>
            </a:r>
          </a:p>
        </p:txBody>
      </p:sp>
      <p:cxnSp>
        <p:nvCxnSpPr>
          <p:cNvPr id="24" name="Conector Angulado 4">
            <a:extLst>
              <a:ext uri="{FF2B5EF4-FFF2-40B4-BE49-F238E27FC236}">
                <a16:creationId xmlns:a16="http://schemas.microsoft.com/office/drawing/2014/main" id="{8353887B-82C6-4793-A942-DB1493D2ED10}"/>
              </a:ext>
            </a:extLst>
          </p:cNvPr>
          <p:cNvCxnSpPr>
            <a:cxnSpLocks noChangeShapeType="1"/>
            <a:stCxn id="20" idx="0"/>
            <a:endCxn id="22" idx="1"/>
          </p:cNvCxnSpPr>
          <p:nvPr/>
        </p:nvCxnSpPr>
        <p:spPr bwMode="auto">
          <a:xfrm rot="5400000" flipH="1" flipV="1">
            <a:off x="3182939" y="1054894"/>
            <a:ext cx="404812" cy="11160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ector Angulado 12">
            <a:extLst>
              <a:ext uri="{FF2B5EF4-FFF2-40B4-BE49-F238E27FC236}">
                <a16:creationId xmlns:a16="http://schemas.microsoft.com/office/drawing/2014/main" id="{8613B664-DD25-4440-AD62-28E1881C355E}"/>
              </a:ext>
            </a:extLst>
          </p:cNvPr>
          <p:cNvCxnSpPr>
            <a:cxnSpLocks noChangeShapeType="1"/>
            <a:stCxn id="21" idx="2"/>
            <a:endCxn id="23" idx="1"/>
          </p:cNvCxnSpPr>
          <p:nvPr/>
        </p:nvCxnSpPr>
        <p:spPr bwMode="auto">
          <a:xfrm rot="16200000" flipH="1">
            <a:off x="3250407" y="5708651"/>
            <a:ext cx="347663" cy="1184275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Chave Direita 25">
            <a:extLst>
              <a:ext uri="{FF2B5EF4-FFF2-40B4-BE49-F238E27FC236}">
                <a16:creationId xmlns:a16="http://schemas.microsoft.com/office/drawing/2014/main" id="{753BC106-B0B3-4A51-BA0E-D8FA4E1D8380}"/>
              </a:ext>
            </a:extLst>
          </p:cNvPr>
          <p:cNvSpPr>
            <a:spLocks/>
          </p:cNvSpPr>
          <p:nvPr/>
        </p:nvSpPr>
        <p:spPr bwMode="auto">
          <a:xfrm>
            <a:off x="3800476" y="2307432"/>
            <a:ext cx="215900" cy="165735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7" name="Chave Direita 26">
            <a:extLst>
              <a:ext uri="{FF2B5EF4-FFF2-40B4-BE49-F238E27FC236}">
                <a16:creationId xmlns:a16="http://schemas.microsoft.com/office/drawing/2014/main" id="{A3473E60-CF58-46D7-A732-EBC59998B903}"/>
              </a:ext>
            </a:extLst>
          </p:cNvPr>
          <p:cNvSpPr>
            <a:spLocks/>
          </p:cNvSpPr>
          <p:nvPr/>
        </p:nvSpPr>
        <p:spPr bwMode="auto">
          <a:xfrm>
            <a:off x="3817938" y="4255295"/>
            <a:ext cx="215900" cy="1655762"/>
          </a:xfrm>
          <a:prstGeom prst="rightBrace">
            <a:avLst>
              <a:gd name="adj1" fmla="val 8344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A326325-50BB-4D82-B902-A706EE17B0E8}"/>
              </a:ext>
            </a:extLst>
          </p:cNvPr>
          <p:cNvSpPr txBox="1"/>
          <p:nvPr/>
        </p:nvSpPr>
        <p:spPr>
          <a:xfrm>
            <a:off x="4808538" y="3840957"/>
            <a:ext cx="3389313" cy="3683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FF0000"/>
                </a:solidFill>
              </a:rPr>
              <a:t>Ano a ano ao longo de 25 anos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E2F19942-C0C8-4209-99A3-98D75798D7D8}"/>
              </a:ext>
            </a:extLst>
          </p:cNvPr>
          <p:cNvCxnSpPr>
            <a:cxnSpLocks noChangeShapeType="1"/>
            <a:stCxn id="26" idx="1"/>
          </p:cNvCxnSpPr>
          <p:nvPr/>
        </p:nvCxnSpPr>
        <p:spPr bwMode="auto">
          <a:xfrm>
            <a:off x="4016376" y="3136107"/>
            <a:ext cx="792162" cy="889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47A20117-FBE3-4FBE-913E-EC8370C57FB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33838" y="4025107"/>
            <a:ext cx="774700" cy="10588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Imagem 30" descr="Logotipo&#10;&#10;Descrição gerada automaticamente">
            <a:extLst>
              <a:ext uri="{FF2B5EF4-FFF2-40B4-BE49-F238E27FC236}">
                <a16:creationId xmlns:a16="http://schemas.microsoft.com/office/drawing/2014/main" id="{B0B295B1-291A-4BDA-8530-EBF0589E5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6321129"/>
            <a:ext cx="1807841" cy="3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00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10620</TotalTime>
  <Words>549</Words>
  <Application>Microsoft Office PowerPoint</Application>
  <PresentationFormat>Widescreen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Sistema de Avaliação de Nível de Serviço - LOS</vt:lpstr>
      <vt:lpstr> Contrato DNIT PP-940/2014-00 </vt:lpstr>
      <vt:lpstr>Atividade 1 - Produto 1.1</vt:lpstr>
      <vt:lpstr>Contextualização</vt:lpstr>
      <vt:lpstr>Metodologia</vt:lpstr>
      <vt:lpstr>Sistemas Existentes</vt:lpstr>
      <vt:lpstr>Sistema LOS - Interface</vt:lpstr>
      <vt:lpstr>Dados de Entrada – Arquivo de Upload</vt:lpstr>
      <vt:lpstr>Resultados</vt:lpstr>
      <vt:lpstr>Resultados</vt:lpstr>
      <vt:lpstr>Resultados</vt:lpstr>
      <vt:lpstr>Sistema LOS para o Planejamento DNIT</vt:lpstr>
      <vt:lpstr>Soluções Intermediárias</vt:lpstr>
      <vt:lpstr>Soluções Intermediárias</vt:lpstr>
      <vt:lpstr>Exemplo de Aplicação</vt:lpstr>
      <vt:lpstr>Exemplo de Aplicação – Resultados LOS</vt:lpstr>
      <vt:lpstr>Exemplo de Aplicação – Los Duplicação</vt:lpstr>
      <vt:lpstr>Obrigado,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56</cp:revision>
  <dcterms:created xsi:type="dcterms:W3CDTF">2022-03-04T12:39:06Z</dcterms:created>
  <dcterms:modified xsi:type="dcterms:W3CDTF">2022-03-26T01:12:02Z</dcterms:modified>
</cp:coreProperties>
</file>