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5" r:id="rId7"/>
    <p:sldId id="261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6" r:id="rId16"/>
    <p:sldId id="278" r:id="rId17"/>
    <p:sldId id="279" r:id="rId18"/>
    <p:sldId id="280" r:id="rId19"/>
    <p:sldId id="281" r:id="rId20"/>
    <p:sldId id="283" r:id="rId21"/>
    <p:sldId id="282" r:id="rId22"/>
    <p:sldId id="285" r:id="rId23"/>
    <p:sldId id="286" r:id="rId24"/>
    <p:sldId id="287" r:id="rId25"/>
    <p:sldId id="291" r:id="rId26"/>
    <p:sldId id="292" r:id="rId27"/>
    <p:sldId id="293" r:id="rId28"/>
    <p:sldId id="294" r:id="rId29"/>
    <p:sldId id="262" r:id="rId30"/>
    <p:sldId id="270" r:id="rId31"/>
    <p:sldId id="296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F68"/>
    <a:srgbClr val="17313E"/>
    <a:srgbClr val="F39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E77D7-1632-43DC-8285-82BF9A411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7253EC-64BF-424F-ADEC-5B5DB91AD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411894-4E72-425A-8246-BC135A4F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F8A17E-FB54-4FBD-8D1B-8A41D3AA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CD0172-6152-412F-AD1A-57EC78CB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31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93400-C558-43E1-BAC4-A12EFE5A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E0B996-E885-474D-8D9A-65363A140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AADAE3-A843-441B-8A62-730F778F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4FA384-2A9F-4384-B0D5-5B63AEC7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3CC029-ECE6-4EAC-BF18-87163A88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48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AE1E56-B353-4E99-BD02-89963933D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E8E0182-44FC-4E16-9CBB-B098403CC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D1E96B-46DB-4965-AB5A-D3735014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D9AAC7-C3AC-4282-819B-C7D48EF3E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4EA375-8F8B-486E-96F6-C2F8280C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19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703E5-2A29-47AE-85D5-7850D2117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3E0798-C12E-47C5-AB55-8542634F8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1296DE-6511-40F3-A2B6-E9BDC4C0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FC4522-B445-4368-B34C-BD261CE7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BFE492-306F-4052-B72C-9B06D9DE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72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36169-2F47-4A3B-8170-A48FDEB7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0D26BD-2FCA-4969-BD06-53CB29FA4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D0070B-B926-426A-B477-5C4C7FB1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5D83DE-194C-499C-8842-61B4DDF0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65B098-C182-4501-847C-F11D2C7A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33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F56E1-E8C1-4B36-AA90-B881BC3A5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EE6EA4-FD3F-4B90-9022-F43F7AF2F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F44919-FEBD-4B92-B8D4-E6D3E8C78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E8CD96-70E6-490A-B62A-9551E52B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B7E887-53DA-4498-B891-7A50191F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39AA22-3DEB-435F-8706-856AE147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76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7A9E1-3D66-42FA-9CE6-5C3480C4F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B7BACD-9851-4E73-AC98-9C83E643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BF0582-DE7C-47BE-B8F0-3C364E723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B1542C2-CA34-48E4-95A7-0F790F908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F2789AB-739D-4221-B5F1-267EE89DC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0AB6852-1B4A-450C-BA16-B82F6475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65EED2F-F1F5-4602-B7B5-37D7A2CE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D25586-3474-4730-A463-2F2FD37D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72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2F841-88C9-4F41-A1C6-97C7AA81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A66904-B528-4F9A-8E75-53B6D59A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1677D-2A73-4B5D-BF58-9C9B514A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4D83D8C-1F03-49DC-A055-56C2AF64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56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4D2C5F-4406-4E46-92EF-542EC9F60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924C0B-AA71-40BD-AA4B-94402E3B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F7416D-F206-4495-9969-C67E178B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15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7FE45-8843-4A2F-A352-E59A6A90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A71197-B7D9-4363-A1FB-600523854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315C35-B351-44B5-8E01-5820B392A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CBC8FF-20E6-4EAE-A3D7-1557E283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9B1DF8-7A0C-4DE7-976F-68518915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6C49BB-7989-4EAC-B2AC-B3AD8402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97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BC473-23EA-45E2-8AFB-F217DBB5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2A544C9-8CD5-471B-B4EE-B82D6ECAF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E99241-AC02-4564-91F8-6362D9829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2278FC-3B56-4D85-BA2C-59413BC4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370DD1-4D89-4BF2-83B3-FBCCDD36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80DDAE-472A-4C53-9630-EC142DF8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46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2E4566A-041C-4F4D-AFD2-1B94AD04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584696-6805-4494-B6F3-DAC76CBE3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CAE9A5-EE82-47CC-9CEC-0E9199441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83374E-5746-48AB-B13E-C9D61286E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5F1ED6-5EE3-4D3E-AF6C-D3F707650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00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nit.gov.b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hyperlink" Target="http://www.dnit.gov.b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muladorcmg-ibre.fgv.br/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muladorcmg-ibre.fgv.br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3F021-2230-4609-A362-0CC7F74CA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661" y="2235200"/>
            <a:ext cx="9144000" cy="2387600"/>
          </a:xfrm>
        </p:spPr>
        <p:txBody>
          <a:bodyPr anchor="ctr">
            <a:normAutofit fontScale="90000"/>
          </a:bodyPr>
          <a:lstStyle/>
          <a:p>
            <a:r>
              <a:rPr lang="pt-BR" b="1" dirty="0"/>
              <a:t>ANÁLISE COMPARATIVA ENTRE PAVIMENTOS FLEXÍVEIS, SEMIRRÍGIDOS E RÍGIDOS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920A78E-3D1F-4026-93B5-6A4F759421B0}"/>
              </a:ext>
            </a:extLst>
          </p:cNvPr>
          <p:cNvSpPr txBox="1">
            <a:spLocks/>
          </p:cNvSpPr>
          <p:nvPr/>
        </p:nvSpPr>
        <p:spPr>
          <a:xfrm>
            <a:off x="914661" y="4813584"/>
            <a:ext cx="9144000" cy="653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Palestrante: Leandro Modesto P. Beltrão</a:t>
            </a:r>
          </a:p>
        </p:txBody>
      </p:sp>
    </p:spTree>
    <p:extLst>
      <p:ext uri="{BB962C8B-B14F-4D97-AF65-F5344CB8AC3E}">
        <p14:creationId xmlns:p14="http://schemas.microsoft.com/office/powerpoint/2010/main" val="61940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3F021-2230-4609-A362-0CC7F74CA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63800"/>
            <a:ext cx="9144000" cy="2387600"/>
          </a:xfrm>
        </p:spPr>
        <p:txBody>
          <a:bodyPr anchor="ctr">
            <a:normAutofit/>
          </a:bodyPr>
          <a:lstStyle/>
          <a:p>
            <a:r>
              <a:rPr lang="pt-BR" b="1" dirty="0"/>
              <a:t>SÉRIES HISTÓRICAS</a:t>
            </a:r>
          </a:p>
        </p:txBody>
      </p:sp>
    </p:spTree>
    <p:extLst>
      <p:ext uri="{BB962C8B-B14F-4D97-AF65-F5344CB8AC3E}">
        <p14:creationId xmlns:p14="http://schemas.microsoft.com/office/powerpoint/2010/main" val="606437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3FFE77E-CA1F-488A-953C-F8D0A716C1A6}"/>
              </a:ext>
            </a:extLst>
          </p:cNvPr>
          <p:cNvGrpSpPr/>
          <p:nvPr/>
        </p:nvGrpSpPr>
        <p:grpSpPr>
          <a:xfrm>
            <a:off x="9935571" y="5350090"/>
            <a:ext cx="2293917" cy="1501560"/>
            <a:chOff x="9935571" y="5350090"/>
            <a:chExt cx="2293917" cy="1501560"/>
          </a:xfrm>
        </p:grpSpPr>
        <p:sp>
          <p:nvSpPr>
            <p:cNvPr id="10" name="Triângulo isósceles 9">
              <a:extLst>
                <a:ext uri="{FF2B5EF4-FFF2-40B4-BE49-F238E27FC236}">
                  <a16:creationId xmlns:a16="http://schemas.microsoft.com/office/drawing/2014/main" id="{0B50FC83-B422-4AA5-BA04-0DD49EC1D6F1}"/>
                </a:ext>
              </a:extLst>
            </p:cNvPr>
            <p:cNvSpPr/>
            <p:nvPr/>
          </p:nvSpPr>
          <p:spPr>
            <a:xfrm>
              <a:off x="9935571" y="6073254"/>
              <a:ext cx="1378423" cy="682388"/>
            </a:xfrm>
            <a:prstGeom prst="triangle">
              <a:avLst/>
            </a:prstGeom>
            <a:solidFill>
              <a:srgbClr val="F3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Triângulo isósceles 10">
              <a:extLst>
                <a:ext uri="{FF2B5EF4-FFF2-40B4-BE49-F238E27FC236}">
                  <a16:creationId xmlns:a16="http://schemas.microsoft.com/office/drawing/2014/main" id="{84B17E16-3E19-456B-9A1B-8D6AC0B13FFF}"/>
                </a:ext>
              </a:extLst>
            </p:cNvPr>
            <p:cNvSpPr/>
            <p:nvPr/>
          </p:nvSpPr>
          <p:spPr>
            <a:xfrm>
              <a:off x="10485983" y="6073254"/>
              <a:ext cx="1378423" cy="682388"/>
            </a:xfrm>
            <a:prstGeom prst="triangle">
              <a:avLst/>
            </a:prstGeom>
            <a:solidFill>
              <a:srgbClr val="F3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D1780B7C-237D-4A45-9D4F-4F100EBA81E0}"/>
                </a:ext>
              </a:extLst>
            </p:cNvPr>
            <p:cNvSpPr/>
            <p:nvPr/>
          </p:nvSpPr>
          <p:spPr>
            <a:xfrm rot="18882038">
              <a:off x="11555527" y="5870100"/>
              <a:ext cx="317181" cy="1030740"/>
            </a:xfrm>
            <a:prstGeom prst="rect">
              <a:avLst/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Triângulo isósceles 12">
              <a:extLst>
                <a:ext uri="{FF2B5EF4-FFF2-40B4-BE49-F238E27FC236}">
                  <a16:creationId xmlns:a16="http://schemas.microsoft.com/office/drawing/2014/main" id="{B8F5AAB8-A2D5-463E-BF8B-386A9665CEAB}"/>
                </a:ext>
              </a:extLst>
            </p:cNvPr>
            <p:cNvSpPr/>
            <p:nvPr/>
          </p:nvSpPr>
          <p:spPr>
            <a:xfrm>
              <a:off x="10685831" y="6249040"/>
              <a:ext cx="398012" cy="123067"/>
            </a:xfrm>
            <a:prstGeom prst="triangle">
              <a:avLst>
                <a:gd name="adj" fmla="val 50000"/>
              </a:avLst>
            </a:prstGeom>
            <a:solidFill>
              <a:srgbClr val="F3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F9BB08B-6D9A-4B11-B007-ACF31AC4E718}"/>
                </a:ext>
              </a:extLst>
            </p:cNvPr>
            <p:cNvSpPr/>
            <p:nvPr/>
          </p:nvSpPr>
          <p:spPr>
            <a:xfrm>
              <a:off x="11834103" y="5682776"/>
              <a:ext cx="357897" cy="950476"/>
            </a:xfrm>
            <a:prstGeom prst="rect">
              <a:avLst/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Triângulo isósceles 14">
              <a:extLst>
                <a:ext uri="{FF2B5EF4-FFF2-40B4-BE49-F238E27FC236}">
                  <a16:creationId xmlns:a16="http://schemas.microsoft.com/office/drawing/2014/main" id="{68C75916-2A76-4881-8524-FEDDE9B89A78}"/>
                </a:ext>
              </a:extLst>
            </p:cNvPr>
            <p:cNvSpPr/>
            <p:nvPr/>
          </p:nvSpPr>
          <p:spPr>
            <a:xfrm>
              <a:off x="11970683" y="6626903"/>
              <a:ext cx="221309" cy="224747"/>
            </a:xfrm>
            <a:prstGeom prst="triangle">
              <a:avLst>
                <a:gd name="adj" fmla="val 100000"/>
              </a:avLst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Triângulo isósceles 15">
              <a:extLst>
                <a:ext uri="{FF2B5EF4-FFF2-40B4-BE49-F238E27FC236}">
                  <a16:creationId xmlns:a16="http://schemas.microsoft.com/office/drawing/2014/main" id="{A10B515E-5071-4CF9-BCAD-E074B7B0F3C4}"/>
                </a:ext>
              </a:extLst>
            </p:cNvPr>
            <p:cNvSpPr/>
            <p:nvPr/>
          </p:nvSpPr>
          <p:spPr>
            <a:xfrm rot="1537759">
              <a:off x="11571583" y="5350090"/>
              <a:ext cx="397923" cy="699002"/>
            </a:xfrm>
            <a:prstGeom prst="triangle">
              <a:avLst>
                <a:gd name="adj" fmla="val 64817"/>
              </a:avLst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2A828E4-062F-46D1-8FB7-867787D25E81}"/>
                </a:ext>
              </a:extLst>
            </p:cNvPr>
            <p:cNvSpPr/>
            <p:nvPr/>
          </p:nvSpPr>
          <p:spPr>
            <a:xfrm>
              <a:off x="11498166" y="5890183"/>
              <a:ext cx="492228" cy="434863"/>
            </a:xfrm>
            <a:prstGeom prst="rect">
              <a:avLst/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Triângulo isósceles 17">
              <a:extLst>
                <a:ext uri="{FF2B5EF4-FFF2-40B4-BE49-F238E27FC236}">
                  <a16:creationId xmlns:a16="http://schemas.microsoft.com/office/drawing/2014/main" id="{EDE492AC-674D-44F6-936A-4599D916375F}"/>
                </a:ext>
              </a:extLst>
            </p:cNvPr>
            <p:cNvSpPr/>
            <p:nvPr/>
          </p:nvSpPr>
          <p:spPr>
            <a:xfrm rot="13469414">
              <a:off x="11832667" y="5478949"/>
              <a:ext cx="320592" cy="250730"/>
            </a:xfrm>
            <a:prstGeom prst="triangle">
              <a:avLst>
                <a:gd name="adj" fmla="val 59998"/>
              </a:avLst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9A1DF04-A562-4006-8138-79E42DFE48AE}"/>
                </a:ext>
              </a:extLst>
            </p:cNvPr>
            <p:cNvSpPr/>
            <p:nvPr/>
          </p:nvSpPr>
          <p:spPr>
            <a:xfrm>
              <a:off x="11824662" y="5625528"/>
              <a:ext cx="357897" cy="950476"/>
            </a:xfrm>
            <a:prstGeom prst="rect">
              <a:avLst/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1" name="Imagem 20">
            <a:extLst>
              <a:ext uri="{FF2B5EF4-FFF2-40B4-BE49-F238E27FC236}">
                <a16:creationId xmlns:a16="http://schemas.microsoft.com/office/drawing/2014/main" id="{EF4071AA-3F55-414C-A765-7AD10C01B8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" t="490" r="519" b="792"/>
          <a:stretch/>
        </p:blipFill>
        <p:spPr>
          <a:xfrm>
            <a:off x="617425" y="1037364"/>
            <a:ext cx="10957150" cy="4925273"/>
          </a:xfrm>
          <a:prstGeom prst="rect">
            <a:avLst/>
          </a:prstGeom>
          <a:ln>
            <a:solidFill>
              <a:srgbClr val="525F6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6F91427-627B-43ED-8E77-4AAC7404C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425" y="6066215"/>
            <a:ext cx="10962000" cy="674543"/>
          </a:xfrm>
          <a:solidFill>
            <a:schemeClr val="bg1"/>
          </a:solidFill>
          <a:ln>
            <a:solidFill>
              <a:srgbClr val="525F6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numCol="3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pt-BR" sz="1800" b="1" dirty="0">
                <a:solidFill>
                  <a:srgbClr val="525F68"/>
                </a:solidFill>
                <a:ea typeface="+mn-lt"/>
                <a:cs typeface="+mn-lt"/>
              </a:rPr>
              <a:t>Condições de contorno: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525F68"/>
                </a:solidFill>
                <a:ea typeface="+mn-lt"/>
                <a:cs typeface="+mn-lt"/>
              </a:rPr>
              <a:t>Média de preços para o Brasil; 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525F68"/>
                </a:solidFill>
                <a:ea typeface="+mn-lt"/>
                <a:cs typeface="+mn-lt"/>
              </a:rPr>
              <a:t>Sem transporte;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525F68"/>
                </a:solidFill>
                <a:ea typeface="+mn-lt"/>
                <a:cs typeface="+mn-lt"/>
              </a:rPr>
              <a:t>ICMS = 18,00%;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525F68"/>
                </a:solidFill>
                <a:ea typeface="+mn-lt"/>
                <a:cs typeface="+mn-lt"/>
              </a:rPr>
              <a:t>COFINS = 3,00%;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525F68"/>
                </a:solidFill>
                <a:ea typeface="+mn-lt"/>
                <a:cs typeface="+mn-lt"/>
              </a:rPr>
              <a:t>PIS/PASEP = 0,65%.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D3642B6-8F2D-4080-8079-E7C62862A7A3}"/>
              </a:ext>
            </a:extLst>
          </p:cNvPr>
          <p:cNvSpPr txBox="1"/>
          <p:nvPr/>
        </p:nvSpPr>
        <p:spPr>
          <a:xfrm>
            <a:off x="5260495" y="1908977"/>
            <a:ext cx="1102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SICRO</a:t>
            </a: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F2517686-B175-4BFB-9E15-9C0F8310F2F4}"/>
              </a:ext>
            </a:extLst>
          </p:cNvPr>
          <p:cNvCxnSpPr>
            <a:cxnSpLocks/>
          </p:cNvCxnSpPr>
          <p:nvPr/>
        </p:nvCxnSpPr>
        <p:spPr>
          <a:xfrm>
            <a:off x="5811982" y="2318326"/>
            <a:ext cx="0" cy="3088564"/>
          </a:xfrm>
          <a:prstGeom prst="line">
            <a:avLst/>
          </a:prstGeom>
          <a:ln w="190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ítulo 1">
            <a:extLst>
              <a:ext uri="{FF2B5EF4-FFF2-40B4-BE49-F238E27FC236}">
                <a16:creationId xmlns:a16="http://schemas.microsoft.com/office/drawing/2014/main" id="{838D253A-3114-4281-B332-99A22648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15" y="86026"/>
            <a:ext cx="4426525" cy="829598"/>
          </a:xfrm>
          <a:solidFill>
            <a:schemeClr val="bg1"/>
          </a:solidFill>
          <a:ln>
            <a:solidFill>
              <a:srgbClr val="525F6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pt-BR" b="1" dirty="0"/>
              <a:t>Preços de insumos</a:t>
            </a:r>
          </a:p>
        </p:txBody>
      </p:sp>
      <p:cxnSp>
        <p:nvCxnSpPr>
          <p:cNvPr id="27" name="Straight Arrow Connector 3">
            <a:extLst>
              <a:ext uri="{FF2B5EF4-FFF2-40B4-BE49-F238E27FC236}">
                <a16:creationId xmlns:a16="http://schemas.microsoft.com/office/drawing/2014/main" id="{6C9CBBD6-44F3-4F1D-9E82-AC896D75568F}"/>
              </a:ext>
            </a:extLst>
          </p:cNvPr>
          <p:cNvCxnSpPr>
            <a:cxnSpLocks/>
          </p:cNvCxnSpPr>
          <p:nvPr/>
        </p:nvCxnSpPr>
        <p:spPr>
          <a:xfrm>
            <a:off x="762385" y="837589"/>
            <a:ext cx="4104000" cy="5862"/>
          </a:xfrm>
          <a:prstGeom prst="straightConnector1">
            <a:avLst/>
          </a:prstGeom>
          <a:ln w="28575">
            <a:solidFill>
              <a:srgbClr val="F7B962"/>
            </a:solidFill>
          </a:ln>
          <a:effec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824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3FFE77E-CA1F-488A-953C-F8D0A716C1A6}"/>
              </a:ext>
            </a:extLst>
          </p:cNvPr>
          <p:cNvGrpSpPr/>
          <p:nvPr/>
        </p:nvGrpSpPr>
        <p:grpSpPr>
          <a:xfrm>
            <a:off x="9935571" y="5350090"/>
            <a:ext cx="2293917" cy="1501560"/>
            <a:chOff x="9935571" y="5350090"/>
            <a:chExt cx="2293917" cy="1501560"/>
          </a:xfrm>
        </p:grpSpPr>
        <p:sp>
          <p:nvSpPr>
            <p:cNvPr id="10" name="Triângulo isósceles 9">
              <a:extLst>
                <a:ext uri="{FF2B5EF4-FFF2-40B4-BE49-F238E27FC236}">
                  <a16:creationId xmlns:a16="http://schemas.microsoft.com/office/drawing/2014/main" id="{0B50FC83-B422-4AA5-BA04-0DD49EC1D6F1}"/>
                </a:ext>
              </a:extLst>
            </p:cNvPr>
            <p:cNvSpPr/>
            <p:nvPr/>
          </p:nvSpPr>
          <p:spPr>
            <a:xfrm>
              <a:off x="9935571" y="6073254"/>
              <a:ext cx="1378423" cy="682388"/>
            </a:xfrm>
            <a:prstGeom prst="triangle">
              <a:avLst/>
            </a:prstGeom>
            <a:solidFill>
              <a:srgbClr val="F3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Triângulo isósceles 10">
              <a:extLst>
                <a:ext uri="{FF2B5EF4-FFF2-40B4-BE49-F238E27FC236}">
                  <a16:creationId xmlns:a16="http://schemas.microsoft.com/office/drawing/2014/main" id="{84B17E16-3E19-456B-9A1B-8D6AC0B13FFF}"/>
                </a:ext>
              </a:extLst>
            </p:cNvPr>
            <p:cNvSpPr/>
            <p:nvPr/>
          </p:nvSpPr>
          <p:spPr>
            <a:xfrm>
              <a:off x="10485983" y="6073254"/>
              <a:ext cx="1378423" cy="682388"/>
            </a:xfrm>
            <a:prstGeom prst="triangle">
              <a:avLst/>
            </a:prstGeom>
            <a:solidFill>
              <a:srgbClr val="F3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D1780B7C-237D-4A45-9D4F-4F100EBA81E0}"/>
                </a:ext>
              </a:extLst>
            </p:cNvPr>
            <p:cNvSpPr/>
            <p:nvPr/>
          </p:nvSpPr>
          <p:spPr>
            <a:xfrm rot="18882038">
              <a:off x="11555527" y="5870100"/>
              <a:ext cx="317181" cy="1030740"/>
            </a:xfrm>
            <a:prstGeom prst="rect">
              <a:avLst/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Triângulo isósceles 12">
              <a:extLst>
                <a:ext uri="{FF2B5EF4-FFF2-40B4-BE49-F238E27FC236}">
                  <a16:creationId xmlns:a16="http://schemas.microsoft.com/office/drawing/2014/main" id="{B8F5AAB8-A2D5-463E-BF8B-386A9665CEAB}"/>
                </a:ext>
              </a:extLst>
            </p:cNvPr>
            <p:cNvSpPr/>
            <p:nvPr/>
          </p:nvSpPr>
          <p:spPr>
            <a:xfrm>
              <a:off x="10685831" y="6249040"/>
              <a:ext cx="398012" cy="123067"/>
            </a:xfrm>
            <a:prstGeom prst="triangle">
              <a:avLst>
                <a:gd name="adj" fmla="val 50000"/>
              </a:avLst>
            </a:prstGeom>
            <a:solidFill>
              <a:srgbClr val="F3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F9BB08B-6D9A-4B11-B007-ACF31AC4E718}"/>
                </a:ext>
              </a:extLst>
            </p:cNvPr>
            <p:cNvSpPr/>
            <p:nvPr/>
          </p:nvSpPr>
          <p:spPr>
            <a:xfrm>
              <a:off x="11834103" y="5682776"/>
              <a:ext cx="357897" cy="950476"/>
            </a:xfrm>
            <a:prstGeom prst="rect">
              <a:avLst/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Triângulo isósceles 14">
              <a:extLst>
                <a:ext uri="{FF2B5EF4-FFF2-40B4-BE49-F238E27FC236}">
                  <a16:creationId xmlns:a16="http://schemas.microsoft.com/office/drawing/2014/main" id="{68C75916-2A76-4881-8524-FEDDE9B89A78}"/>
                </a:ext>
              </a:extLst>
            </p:cNvPr>
            <p:cNvSpPr/>
            <p:nvPr/>
          </p:nvSpPr>
          <p:spPr>
            <a:xfrm>
              <a:off x="11970683" y="6626903"/>
              <a:ext cx="221309" cy="224747"/>
            </a:xfrm>
            <a:prstGeom prst="triangle">
              <a:avLst>
                <a:gd name="adj" fmla="val 100000"/>
              </a:avLst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Triângulo isósceles 15">
              <a:extLst>
                <a:ext uri="{FF2B5EF4-FFF2-40B4-BE49-F238E27FC236}">
                  <a16:creationId xmlns:a16="http://schemas.microsoft.com/office/drawing/2014/main" id="{A10B515E-5071-4CF9-BCAD-E074B7B0F3C4}"/>
                </a:ext>
              </a:extLst>
            </p:cNvPr>
            <p:cNvSpPr/>
            <p:nvPr/>
          </p:nvSpPr>
          <p:spPr>
            <a:xfrm rot="1537759">
              <a:off x="11571583" y="5350090"/>
              <a:ext cx="397923" cy="699002"/>
            </a:xfrm>
            <a:prstGeom prst="triangle">
              <a:avLst>
                <a:gd name="adj" fmla="val 64817"/>
              </a:avLst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2A828E4-062F-46D1-8FB7-867787D25E81}"/>
                </a:ext>
              </a:extLst>
            </p:cNvPr>
            <p:cNvSpPr/>
            <p:nvPr/>
          </p:nvSpPr>
          <p:spPr>
            <a:xfrm>
              <a:off x="11498166" y="5890183"/>
              <a:ext cx="492228" cy="434863"/>
            </a:xfrm>
            <a:prstGeom prst="rect">
              <a:avLst/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Triângulo isósceles 17">
              <a:extLst>
                <a:ext uri="{FF2B5EF4-FFF2-40B4-BE49-F238E27FC236}">
                  <a16:creationId xmlns:a16="http://schemas.microsoft.com/office/drawing/2014/main" id="{EDE492AC-674D-44F6-936A-4599D916375F}"/>
                </a:ext>
              </a:extLst>
            </p:cNvPr>
            <p:cNvSpPr/>
            <p:nvPr/>
          </p:nvSpPr>
          <p:spPr>
            <a:xfrm rot="13469414">
              <a:off x="11832667" y="5478949"/>
              <a:ext cx="320592" cy="250730"/>
            </a:xfrm>
            <a:prstGeom prst="triangle">
              <a:avLst>
                <a:gd name="adj" fmla="val 59998"/>
              </a:avLst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9A1DF04-A562-4006-8138-79E42DFE48AE}"/>
                </a:ext>
              </a:extLst>
            </p:cNvPr>
            <p:cNvSpPr/>
            <p:nvPr/>
          </p:nvSpPr>
          <p:spPr>
            <a:xfrm>
              <a:off x="11824662" y="5625528"/>
              <a:ext cx="357897" cy="950476"/>
            </a:xfrm>
            <a:prstGeom prst="rect">
              <a:avLst/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6" name="Título 1">
            <a:extLst>
              <a:ext uri="{FF2B5EF4-FFF2-40B4-BE49-F238E27FC236}">
                <a16:creationId xmlns:a16="http://schemas.microsoft.com/office/drawing/2014/main" id="{838D253A-3114-4281-B332-99A22648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132" y="166554"/>
            <a:ext cx="3774466" cy="829598"/>
          </a:xfrm>
          <a:solidFill>
            <a:schemeClr val="bg1"/>
          </a:solidFill>
          <a:ln>
            <a:solidFill>
              <a:srgbClr val="525F6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pt-BR" b="1" dirty="0"/>
              <a:t>Preços de </a:t>
            </a:r>
            <a:r>
              <a:rPr lang="pt-BR" b="1" dirty="0" err="1"/>
              <a:t>CCUs</a:t>
            </a:r>
            <a:endParaRPr lang="pt-BR" b="1" dirty="0"/>
          </a:p>
        </p:txBody>
      </p:sp>
      <p:cxnSp>
        <p:nvCxnSpPr>
          <p:cNvPr id="27" name="Straight Arrow Connector 3">
            <a:extLst>
              <a:ext uri="{FF2B5EF4-FFF2-40B4-BE49-F238E27FC236}">
                <a16:creationId xmlns:a16="http://schemas.microsoft.com/office/drawing/2014/main" id="{6C9CBBD6-44F3-4F1D-9E82-AC896D75568F}"/>
              </a:ext>
            </a:extLst>
          </p:cNvPr>
          <p:cNvCxnSpPr>
            <a:cxnSpLocks/>
          </p:cNvCxnSpPr>
          <p:nvPr/>
        </p:nvCxnSpPr>
        <p:spPr>
          <a:xfrm>
            <a:off x="468365" y="920719"/>
            <a:ext cx="3528000" cy="5862"/>
          </a:xfrm>
          <a:prstGeom prst="straightConnector1">
            <a:avLst/>
          </a:prstGeom>
          <a:ln w="28575">
            <a:solidFill>
              <a:srgbClr val="F7B962"/>
            </a:solidFill>
          </a:ln>
          <a:effec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5" name="Imagem 24">
            <a:extLst>
              <a:ext uri="{FF2B5EF4-FFF2-40B4-BE49-F238E27FC236}">
                <a16:creationId xmlns:a16="http://schemas.microsoft.com/office/drawing/2014/main" id="{454235C3-06A8-4B62-B664-DF88B09D24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" t="363" r="218" b="1486"/>
          <a:stretch/>
        </p:blipFill>
        <p:spPr>
          <a:xfrm>
            <a:off x="345132" y="1150144"/>
            <a:ext cx="11516824" cy="4323050"/>
          </a:xfrm>
          <a:prstGeom prst="rect">
            <a:avLst/>
          </a:prstGeom>
          <a:ln>
            <a:solidFill>
              <a:srgbClr val="525F6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9F3B114-F0DD-4B01-8624-A67CE4DB1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132" y="5609428"/>
            <a:ext cx="11501735" cy="1123583"/>
          </a:xfrm>
          <a:solidFill>
            <a:schemeClr val="bg1"/>
          </a:solidFill>
          <a:ln>
            <a:solidFill>
              <a:srgbClr val="525F6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numCol="3" rtlCol="0" anchor="t">
            <a:normAutofit/>
          </a:bodyPr>
          <a:lstStyle/>
          <a:p>
            <a:pPr marL="0" indent="0">
              <a:buNone/>
            </a:pPr>
            <a:r>
              <a:rPr lang="pt-BR" sz="1800" b="1" dirty="0">
                <a:solidFill>
                  <a:srgbClr val="525F68"/>
                </a:solidFill>
                <a:ea typeface="+mn-lt"/>
                <a:cs typeface="+mn-lt"/>
              </a:rPr>
              <a:t>Condições de contorno: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525F68"/>
                </a:solidFill>
                <a:ea typeface="+mn-lt"/>
                <a:cs typeface="+mn-lt"/>
              </a:rPr>
              <a:t>Estado: SP; 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525F68"/>
                </a:solidFill>
                <a:ea typeface="+mn-lt"/>
                <a:cs typeface="+mn-lt"/>
              </a:rPr>
              <a:t>Preço: BDI = 24,58%, </a:t>
            </a:r>
            <a:r>
              <a:rPr lang="pt-BR" sz="1800" dirty="0" err="1">
                <a:solidFill>
                  <a:srgbClr val="525F68"/>
                </a:solidFill>
                <a:ea typeface="+mn-lt"/>
                <a:cs typeface="+mn-lt"/>
              </a:rPr>
              <a:t>BDIdif</a:t>
            </a:r>
            <a:r>
              <a:rPr lang="pt-BR" sz="1800" dirty="0">
                <a:solidFill>
                  <a:srgbClr val="525F68"/>
                </a:solidFill>
                <a:ea typeface="+mn-lt"/>
                <a:cs typeface="+mn-lt"/>
              </a:rPr>
              <a:t>. = 15,00%;  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525F68"/>
                </a:solidFill>
                <a:ea typeface="+mn-lt"/>
                <a:cs typeface="+mn-lt"/>
              </a:rPr>
              <a:t>Insumos zerados nas </a:t>
            </a:r>
            <a:r>
              <a:rPr lang="pt-BR" sz="1800" dirty="0" err="1">
                <a:solidFill>
                  <a:srgbClr val="525F68"/>
                </a:solidFill>
                <a:ea typeface="+mn-lt"/>
                <a:cs typeface="+mn-lt"/>
              </a:rPr>
              <a:t>CCUs</a:t>
            </a:r>
            <a:r>
              <a:rPr lang="pt-BR" sz="1800" dirty="0">
                <a:solidFill>
                  <a:srgbClr val="525F68"/>
                </a:solidFill>
                <a:ea typeface="+mn-lt"/>
                <a:cs typeface="+mn-lt"/>
              </a:rPr>
              <a:t> incluídos; </a:t>
            </a:r>
          </a:p>
          <a:p>
            <a:pPr marL="0" indent="0">
              <a:buNone/>
            </a:pPr>
            <a:r>
              <a:rPr lang="pt-BR" sz="1800" dirty="0" err="1">
                <a:solidFill>
                  <a:srgbClr val="525F68"/>
                </a:solidFill>
                <a:ea typeface="+mn-lt"/>
                <a:cs typeface="+mn-lt"/>
              </a:rPr>
              <a:t>CCUs</a:t>
            </a:r>
            <a:r>
              <a:rPr lang="pt-BR" sz="1800" dirty="0">
                <a:solidFill>
                  <a:srgbClr val="525F68"/>
                </a:solidFill>
                <a:ea typeface="+mn-lt"/>
                <a:cs typeface="+mn-lt"/>
              </a:rPr>
              <a:t> em R$/m³;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525F68"/>
                </a:solidFill>
                <a:ea typeface="+mn-lt"/>
                <a:cs typeface="+mn-lt"/>
              </a:rPr>
              <a:t>Sem transporte.</a:t>
            </a:r>
          </a:p>
          <a:p>
            <a:pPr marL="0" indent="0">
              <a:buNone/>
            </a:pPr>
            <a:r>
              <a:rPr lang="pt-BR" sz="1800" b="1" dirty="0">
                <a:solidFill>
                  <a:srgbClr val="525F68"/>
                </a:solidFill>
                <a:ea typeface="+mn-lt"/>
                <a:cs typeface="+mn-lt"/>
              </a:rPr>
              <a:t>Observação: </a:t>
            </a:r>
            <a:r>
              <a:rPr lang="pt-BR" sz="1800" dirty="0">
                <a:solidFill>
                  <a:srgbClr val="525F68"/>
                </a:solidFill>
                <a:ea typeface="+mn-lt"/>
                <a:cs typeface="+mn-lt"/>
              </a:rPr>
              <a:t>consumo, em m³/km, da CCU de concreto asfáltico tende a ser menor. </a:t>
            </a: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F026154C-24EF-4835-8906-B02C986F7FDD}"/>
              </a:ext>
            </a:extLst>
          </p:cNvPr>
          <p:cNvGrpSpPr/>
          <p:nvPr/>
        </p:nvGrpSpPr>
        <p:grpSpPr>
          <a:xfrm>
            <a:off x="7128169" y="984696"/>
            <a:ext cx="1113503" cy="400110"/>
            <a:chOff x="10540090" y="1077775"/>
            <a:chExt cx="1113503" cy="400110"/>
          </a:xfrm>
        </p:grpSpPr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62DD3AC7-6058-445A-884F-73D1CC825AD1}"/>
                </a:ext>
              </a:extLst>
            </p:cNvPr>
            <p:cNvSpPr txBox="1"/>
            <p:nvPr/>
          </p:nvSpPr>
          <p:spPr>
            <a:xfrm>
              <a:off x="10540090" y="1077775"/>
              <a:ext cx="1113503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25F68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2000" b="1" dirty="0">
                  <a:solidFill>
                    <a:srgbClr val="45ABA5"/>
                  </a:solidFill>
                  <a:effectLst/>
                  <a:ea typeface="Arial" panose="020B0604020202020204" pitchFamily="34" charset="0"/>
                  <a:cs typeface="Times New Roman" panose="02020603050405020304" pitchFamily="18" charset="0"/>
                </a:rPr>
                <a:t>      113%</a:t>
              </a:r>
            </a:p>
          </p:txBody>
        </p:sp>
        <p:sp>
          <p:nvSpPr>
            <p:cNvPr id="31" name="Seta: para Cima 30">
              <a:extLst>
                <a:ext uri="{FF2B5EF4-FFF2-40B4-BE49-F238E27FC236}">
                  <a16:creationId xmlns:a16="http://schemas.microsoft.com/office/drawing/2014/main" id="{06E53895-4AD6-41F9-B274-02A7EFFC8C01}"/>
                </a:ext>
              </a:extLst>
            </p:cNvPr>
            <p:cNvSpPr/>
            <p:nvPr/>
          </p:nvSpPr>
          <p:spPr>
            <a:xfrm>
              <a:off x="10674540" y="1133703"/>
              <a:ext cx="157018" cy="278114"/>
            </a:xfrm>
            <a:prstGeom prst="upArrow">
              <a:avLst/>
            </a:prstGeom>
            <a:solidFill>
              <a:srgbClr val="45A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2E6FDD10-7522-4F0E-A85C-3F6EB4C3D3EB}"/>
              </a:ext>
            </a:extLst>
          </p:cNvPr>
          <p:cNvGrpSpPr/>
          <p:nvPr/>
        </p:nvGrpSpPr>
        <p:grpSpPr>
          <a:xfrm>
            <a:off x="7128168" y="3219420"/>
            <a:ext cx="1113503" cy="400110"/>
            <a:chOff x="10540090" y="1077775"/>
            <a:chExt cx="1113503" cy="400110"/>
          </a:xfrm>
        </p:grpSpPr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A5A9BDA1-B31C-42E9-B74F-81F0E368E370}"/>
                </a:ext>
              </a:extLst>
            </p:cNvPr>
            <p:cNvSpPr txBox="1"/>
            <p:nvPr/>
          </p:nvSpPr>
          <p:spPr>
            <a:xfrm>
              <a:off x="10540090" y="1077775"/>
              <a:ext cx="1113503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25F68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2000" b="1" dirty="0">
                  <a:solidFill>
                    <a:srgbClr val="F7B962"/>
                  </a:solidFill>
                  <a:effectLst/>
                  <a:ea typeface="Arial" panose="020B0604020202020204" pitchFamily="34" charset="0"/>
                  <a:cs typeface="Times New Roman" panose="02020603050405020304" pitchFamily="18" charset="0"/>
                </a:rPr>
                <a:t>      33%</a:t>
              </a:r>
            </a:p>
          </p:txBody>
        </p:sp>
        <p:sp>
          <p:nvSpPr>
            <p:cNvPr id="34" name="Seta: para Cima 33">
              <a:extLst>
                <a:ext uri="{FF2B5EF4-FFF2-40B4-BE49-F238E27FC236}">
                  <a16:creationId xmlns:a16="http://schemas.microsoft.com/office/drawing/2014/main" id="{B7EB8EDB-BB0A-4775-9483-24ED83EFCD50}"/>
                </a:ext>
              </a:extLst>
            </p:cNvPr>
            <p:cNvSpPr/>
            <p:nvPr/>
          </p:nvSpPr>
          <p:spPr>
            <a:xfrm>
              <a:off x="10674540" y="1133703"/>
              <a:ext cx="157018" cy="278114"/>
            </a:xfrm>
            <a:prstGeom prst="upArrow">
              <a:avLst/>
            </a:prstGeom>
            <a:solidFill>
              <a:srgbClr val="F7B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31301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3FFE77E-CA1F-488A-953C-F8D0A716C1A6}"/>
              </a:ext>
            </a:extLst>
          </p:cNvPr>
          <p:cNvGrpSpPr/>
          <p:nvPr/>
        </p:nvGrpSpPr>
        <p:grpSpPr>
          <a:xfrm>
            <a:off x="9935571" y="5350090"/>
            <a:ext cx="2293917" cy="1501560"/>
            <a:chOff x="9935571" y="5350090"/>
            <a:chExt cx="2293917" cy="1501560"/>
          </a:xfrm>
        </p:grpSpPr>
        <p:sp>
          <p:nvSpPr>
            <p:cNvPr id="10" name="Triângulo isósceles 9">
              <a:extLst>
                <a:ext uri="{FF2B5EF4-FFF2-40B4-BE49-F238E27FC236}">
                  <a16:creationId xmlns:a16="http://schemas.microsoft.com/office/drawing/2014/main" id="{0B50FC83-B422-4AA5-BA04-0DD49EC1D6F1}"/>
                </a:ext>
              </a:extLst>
            </p:cNvPr>
            <p:cNvSpPr/>
            <p:nvPr/>
          </p:nvSpPr>
          <p:spPr>
            <a:xfrm>
              <a:off x="9935571" y="6073254"/>
              <a:ext cx="1378423" cy="682388"/>
            </a:xfrm>
            <a:prstGeom prst="triangle">
              <a:avLst/>
            </a:prstGeom>
            <a:solidFill>
              <a:srgbClr val="F3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Triângulo isósceles 10">
              <a:extLst>
                <a:ext uri="{FF2B5EF4-FFF2-40B4-BE49-F238E27FC236}">
                  <a16:creationId xmlns:a16="http://schemas.microsoft.com/office/drawing/2014/main" id="{84B17E16-3E19-456B-9A1B-8D6AC0B13FFF}"/>
                </a:ext>
              </a:extLst>
            </p:cNvPr>
            <p:cNvSpPr/>
            <p:nvPr/>
          </p:nvSpPr>
          <p:spPr>
            <a:xfrm>
              <a:off x="10485983" y="6073254"/>
              <a:ext cx="1378423" cy="682388"/>
            </a:xfrm>
            <a:prstGeom prst="triangle">
              <a:avLst/>
            </a:prstGeom>
            <a:solidFill>
              <a:srgbClr val="F3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D1780B7C-237D-4A45-9D4F-4F100EBA81E0}"/>
                </a:ext>
              </a:extLst>
            </p:cNvPr>
            <p:cNvSpPr/>
            <p:nvPr/>
          </p:nvSpPr>
          <p:spPr>
            <a:xfrm rot="18882038">
              <a:off x="11555527" y="5870100"/>
              <a:ext cx="317181" cy="1030740"/>
            </a:xfrm>
            <a:prstGeom prst="rect">
              <a:avLst/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Triângulo isósceles 12">
              <a:extLst>
                <a:ext uri="{FF2B5EF4-FFF2-40B4-BE49-F238E27FC236}">
                  <a16:creationId xmlns:a16="http://schemas.microsoft.com/office/drawing/2014/main" id="{B8F5AAB8-A2D5-463E-BF8B-386A9665CEAB}"/>
                </a:ext>
              </a:extLst>
            </p:cNvPr>
            <p:cNvSpPr/>
            <p:nvPr/>
          </p:nvSpPr>
          <p:spPr>
            <a:xfrm>
              <a:off x="10685831" y="6249040"/>
              <a:ext cx="398012" cy="123067"/>
            </a:xfrm>
            <a:prstGeom prst="triangle">
              <a:avLst>
                <a:gd name="adj" fmla="val 50000"/>
              </a:avLst>
            </a:prstGeom>
            <a:solidFill>
              <a:srgbClr val="F3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F9BB08B-6D9A-4B11-B007-ACF31AC4E718}"/>
                </a:ext>
              </a:extLst>
            </p:cNvPr>
            <p:cNvSpPr/>
            <p:nvPr/>
          </p:nvSpPr>
          <p:spPr>
            <a:xfrm>
              <a:off x="11834103" y="5682776"/>
              <a:ext cx="357897" cy="950476"/>
            </a:xfrm>
            <a:prstGeom prst="rect">
              <a:avLst/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Triângulo isósceles 14">
              <a:extLst>
                <a:ext uri="{FF2B5EF4-FFF2-40B4-BE49-F238E27FC236}">
                  <a16:creationId xmlns:a16="http://schemas.microsoft.com/office/drawing/2014/main" id="{68C75916-2A76-4881-8524-FEDDE9B89A78}"/>
                </a:ext>
              </a:extLst>
            </p:cNvPr>
            <p:cNvSpPr/>
            <p:nvPr/>
          </p:nvSpPr>
          <p:spPr>
            <a:xfrm>
              <a:off x="11970683" y="6626903"/>
              <a:ext cx="221309" cy="224747"/>
            </a:xfrm>
            <a:prstGeom prst="triangle">
              <a:avLst>
                <a:gd name="adj" fmla="val 100000"/>
              </a:avLst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Triângulo isósceles 15">
              <a:extLst>
                <a:ext uri="{FF2B5EF4-FFF2-40B4-BE49-F238E27FC236}">
                  <a16:creationId xmlns:a16="http://schemas.microsoft.com/office/drawing/2014/main" id="{A10B515E-5071-4CF9-BCAD-E074B7B0F3C4}"/>
                </a:ext>
              </a:extLst>
            </p:cNvPr>
            <p:cNvSpPr/>
            <p:nvPr/>
          </p:nvSpPr>
          <p:spPr>
            <a:xfrm rot="1537759">
              <a:off x="11571583" y="5350090"/>
              <a:ext cx="397923" cy="699002"/>
            </a:xfrm>
            <a:prstGeom prst="triangle">
              <a:avLst>
                <a:gd name="adj" fmla="val 64817"/>
              </a:avLst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2A828E4-062F-46D1-8FB7-867787D25E81}"/>
                </a:ext>
              </a:extLst>
            </p:cNvPr>
            <p:cNvSpPr/>
            <p:nvPr/>
          </p:nvSpPr>
          <p:spPr>
            <a:xfrm>
              <a:off x="11498166" y="5890183"/>
              <a:ext cx="492228" cy="434863"/>
            </a:xfrm>
            <a:prstGeom prst="rect">
              <a:avLst/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Triângulo isósceles 17">
              <a:extLst>
                <a:ext uri="{FF2B5EF4-FFF2-40B4-BE49-F238E27FC236}">
                  <a16:creationId xmlns:a16="http://schemas.microsoft.com/office/drawing/2014/main" id="{EDE492AC-674D-44F6-936A-4599D916375F}"/>
                </a:ext>
              </a:extLst>
            </p:cNvPr>
            <p:cNvSpPr/>
            <p:nvPr/>
          </p:nvSpPr>
          <p:spPr>
            <a:xfrm rot="13469414">
              <a:off x="11832667" y="5478949"/>
              <a:ext cx="320592" cy="250730"/>
            </a:xfrm>
            <a:prstGeom prst="triangle">
              <a:avLst>
                <a:gd name="adj" fmla="val 59998"/>
              </a:avLst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9A1DF04-A562-4006-8138-79E42DFE48AE}"/>
                </a:ext>
              </a:extLst>
            </p:cNvPr>
            <p:cNvSpPr/>
            <p:nvPr/>
          </p:nvSpPr>
          <p:spPr>
            <a:xfrm>
              <a:off x="11824662" y="5625528"/>
              <a:ext cx="357897" cy="950476"/>
            </a:xfrm>
            <a:prstGeom prst="rect">
              <a:avLst/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6" name="Título 1">
            <a:extLst>
              <a:ext uri="{FF2B5EF4-FFF2-40B4-BE49-F238E27FC236}">
                <a16:creationId xmlns:a16="http://schemas.microsoft.com/office/drawing/2014/main" id="{838D253A-3114-4281-B332-99A22648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41" y="425346"/>
            <a:ext cx="6803814" cy="829598"/>
          </a:xfrm>
          <a:solidFill>
            <a:schemeClr val="bg1"/>
          </a:solidFill>
          <a:ln>
            <a:solidFill>
              <a:srgbClr val="525F6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pt-BR" b="1" dirty="0"/>
              <a:t>Soluções de pavimento - CMG</a:t>
            </a:r>
          </a:p>
        </p:txBody>
      </p:sp>
      <p:cxnSp>
        <p:nvCxnSpPr>
          <p:cNvPr id="27" name="Straight Arrow Connector 3">
            <a:extLst>
              <a:ext uri="{FF2B5EF4-FFF2-40B4-BE49-F238E27FC236}">
                <a16:creationId xmlns:a16="http://schemas.microsoft.com/office/drawing/2014/main" id="{6C9CBBD6-44F3-4F1D-9E82-AC896D75568F}"/>
              </a:ext>
            </a:extLst>
          </p:cNvPr>
          <p:cNvCxnSpPr>
            <a:cxnSpLocks/>
          </p:cNvCxnSpPr>
          <p:nvPr/>
        </p:nvCxnSpPr>
        <p:spPr>
          <a:xfrm>
            <a:off x="482220" y="1179511"/>
            <a:ext cx="6624000" cy="5862"/>
          </a:xfrm>
          <a:prstGeom prst="straightConnector1">
            <a:avLst/>
          </a:prstGeom>
          <a:ln w="28575">
            <a:solidFill>
              <a:srgbClr val="F7B962"/>
            </a:solidFill>
          </a:ln>
          <a:effec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7BCB4CD3-423A-43A8-899C-40C549AB3EFC}"/>
              </a:ext>
            </a:extLst>
          </p:cNvPr>
          <p:cNvSpPr txBox="1"/>
          <p:nvPr/>
        </p:nvSpPr>
        <p:spPr>
          <a:xfrm>
            <a:off x="391906" y="6214496"/>
            <a:ext cx="11408189" cy="369332"/>
          </a:xfrm>
          <a:prstGeom prst="rect">
            <a:avLst/>
          </a:prstGeom>
          <a:solidFill>
            <a:schemeClr val="bg1"/>
          </a:solidFill>
          <a:ln>
            <a:solidFill>
              <a:srgbClr val="525F6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525F68"/>
                </a:solidFill>
                <a:ea typeface="+mn-lt"/>
                <a:cs typeface="+mn-lt"/>
              </a:rPr>
              <a:t>Condições de contorno: </a:t>
            </a:r>
            <a:r>
              <a:rPr lang="pt-BR" sz="1800" dirty="0">
                <a:solidFill>
                  <a:srgbClr val="525F68"/>
                </a:solidFill>
                <a:ea typeface="+mn-lt"/>
                <a:cs typeface="+mn-lt"/>
              </a:rPr>
              <a:t>Implantação; </a:t>
            </a:r>
            <a:r>
              <a:rPr lang="pt-BR" dirty="0">
                <a:solidFill>
                  <a:srgbClr val="525F68"/>
                </a:solidFill>
                <a:ea typeface="+mn-lt"/>
                <a:cs typeface="+mn-lt"/>
              </a:rPr>
              <a:t>preços (BDI: 24,58%,</a:t>
            </a:r>
            <a:r>
              <a:rPr lang="pt-BR" sz="1800" dirty="0">
                <a:solidFill>
                  <a:srgbClr val="525F68"/>
                </a:solidFill>
                <a:ea typeface="+mn-lt"/>
                <a:cs typeface="+mn-lt"/>
              </a:rPr>
              <a:t> </a:t>
            </a:r>
            <a:r>
              <a:rPr lang="pt-BR" sz="1800" dirty="0" err="1">
                <a:solidFill>
                  <a:srgbClr val="525F68"/>
                </a:solidFill>
                <a:ea typeface="+mn-lt"/>
                <a:cs typeface="+mn-lt"/>
              </a:rPr>
              <a:t>BDIdif</a:t>
            </a:r>
            <a:r>
              <a:rPr lang="pt-BR" sz="1800" dirty="0">
                <a:solidFill>
                  <a:srgbClr val="525F68"/>
                </a:solidFill>
                <a:ea typeface="+mn-lt"/>
                <a:cs typeface="+mn-lt"/>
              </a:rPr>
              <a:t>.: 15,00%); região Sudeste; classe I-B; relevo ondulado.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9C00BDE-38EB-4512-B81C-8D0696E0E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9" t="1708" r="1371" b="3650"/>
          <a:stretch/>
        </p:blipFill>
        <p:spPr>
          <a:xfrm>
            <a:off x="398157" y="1518348"/>
            <a:ext cx="11395685" cy="4450226"/>
          </a:xfrm>
          <a:prstGeom prst="rect">
            <a:avLst/>
          </a:prstGeom>
          <a:solidFill>
            <a:schemeClr val="bg1"/>
          </a:solidFill>
          <a:ln>
            <a:solidFill>
              <a:srgbClr val="525F6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id="{96FBF2E1-6C25-44A7-88AD-323A2934B7D3}"/>
              </a:ext>
            </a:extLst>
          </p:cNvPr>
          <p:cNvSpPr txBox="1"/>
          <p:nvPr/>
        </p:nvSpPr>
        <p:spPr>
          <a:xfrm>
            <a:off x="7347730" y="3240625"/>
            <a:ext cx="13741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pt-BR" b="1" dirty="0">
                <a:solidFill>
                  <a:srgbClr val="F7B962"/>
                </a:solidFill>
              </a:rPr>
              <a:t>N: 7,5 x </a:t>
            </a:r>
            <a:r>
              <a:rPr lang="pt-BR" b="1" dirty="0">
                <a:solidFill>
                  <a:srgbClr val="F7B96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t-BR" b="1" baseline="30000" dirty="0">
                <a:solidFill>
                  <a:srgbClr val="F7B96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BR" b="1" dirty="0">
              <a:solidFill>
                <a:srgbClr val="F7B962"/>
              </a:solidFill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1BC3DCE2-0C01-4142-87B8-149D2F7FD0CD}"/>
              </a:ext>
            </a:extLst>
          </p:cNvPr>
          <p:cNvSpPr txBox="1"/>
          <p:nvPr/>
        </p:nvSpPr>
        <p:spPr>
          <a:xfrm>
            <a:off x="7944992" y="4187920"/>
            <a:ext cx="77683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pt-BR" b="1" dirty="0"/>
              <a:t>N: </a:t>
            </a:r>
            <a:r>
              <a:rPr lang="pt-BR" b="1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t-BR" b="1" baseline="3000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BR" b="1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06ED621A-D342-4568-81DA-C3600688F7BF}"/>
              </a:ext>
            </a:extLst>
          </p:cNvPr>
          <p:cNvSpPr txBox="1"/>
          <p:nvPr/>
        </p:nvSpPr>
        <p:spPr>
          <a:xfrm>
            <a:off x="7944992" y="3863143"/>
            <a:ext cx="77683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pt-BR" b="1" dirty="0">
                <a:solidFill>
                  <a:srgbClr val="C00000"/>
                </a:solidFill>
              </a:rPr>
              <a:t>N: </a:t>
            </a:r>
            <a:r>
              <a:rPr lang="pt-BR" b="1" dirty="0">
                <a:solidFill>
                  <a:srgbClr val="C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t-BR" b="1" baseline="30000" dirty="0">
                <a:solidFill>
                  <a:srgbClr val="C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pt-BR" b="1" dirty="0">
              <a:solidFill>
                <a:srgbClr val="C00000"/>
              </a:solidFill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69005852-6383-4EE0-B863-048F7580485C}"/>
              </a:ext>
            </a:extLst>
          </p:cNvPr>
          <p:cNvSpPr txBox="1"/>
          <p:nvPr/>
        </p:nvSpPr>
        <p:spPr>
          <a:xfrm>
            <a:off x="7511259" y="3563453"/>
            <a:ext cx="121057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pt-BR" b="1" dirty="0">
                <a:solidFill>
                  <a:srgbClr val="7030A0"/>
                </a:solidFill>
              </a:rPr>
              <a:t>N: 5 x </a:t>
            </a:r>
            <a:r>
              <a:rPr lang="pt-BR" b="1" dirty="0">
                <a:solidFill>
                  <a:srgbClr val="7030A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t-BR" b="1" baseline="30000" dirty="0">
                <a:solidFill>
                  <a:srgbClr val="7030A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pt-BR" b="1" dirty="0">
              <a:solidFill>
                <a:srgbClr val="7030A0"/>
              </a:solidFill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54D6F385-17D4-491F-A871-EB677F191816}"/>
              </a:ext>
            </a:extLst>
          </p:cNvPr>
          <p:cNvSpPr txBox="1"/>
          <p:nvPr/>
        </p:nvSpPr>
        <p:spPr>
          <a:xfrm>
            <a:off x="7878596" y="2920814"/>
            <a:ext cx="84323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pt-BR" b="1" dirty="0">
                <a:solidFill>
                  <a:srgbClr val="45ABA5"/>
                </a:solidFill>
              </a:rPr>
              <a:t>N: </a:t>
            </a:r>
            <a:r>
              <a:rPr lang="pt-BR" b="1" dirty="0">
                <a:solidFill>
                  <a:srgbClr val="45ABA5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t-BR" b="1" baseline="30000" dirty="0">
                <a:solidFill>
                  <a:srgbClr val="45ABA5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pt-BR" b="1" dirty="0">
              <a:solidFill>
                <a:srgbClr val="45ABA5"/>
              </a:solidFill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7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7" grpId="0" animBg="1"/>
      <p:bldP spid="38" grpId="0" animBg="1"/>
      <p:bldP spid="39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3F021-2230-4609-A362-0CC7F74CA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54750"/>
            <a:ext cx="9144000" cy="1207655"/>
          </a:xfrm>
        </p:spPr>
        <p:txBody>
          <a:bodyPr anchor="ctr">
            <a:normAutofit/>
          </a:bodyPr>
          <a:lstStyle/>
          <a:p>
            <a:r>
              <a:rPr lang="pt-BR" b="1" dirty="0"/>
              <a:t>CUSTOS DE CONSTRUÇÃO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56EBADF-C6B8-4F13-8AB8-46D4522C7F97}"/>
              </a:ext>
            </a:extLst>
          </p:cNvPr>
          <p:cNvSpPr txBox="1">
            <a:spLocks/>
          </p:cNvSpPr>
          <p:nvPr/>
        </p:nvSpPr>
        <p:spPr>
          <a:xfrm>
            <a:off x="1524000" y="3622968"/>
            <a:ext cx="9144000" cy="120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/>
              <a:t>Camada de suporte</a:t>
            </a:r>
          </a:p>
        </p:txBody>
      </p:sp>
    </p:spTree>
    <p:extLst>
      <p:ext uri="{BB962C8B-B14F-4D97-AF65-F5344CB8AC3E}">
        <p14:creationId xmlns:p14="http://schemas.microsoft.com/office/powerpoint/2010/main" val="2023678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4DE2839-E2CC-4332-A1AC-B5BD6EA4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b="1" dirty="0"/>
              <a:t>Camada de suporte</a:t>
            </a:r>
          </a:p>
        </p:txBody>
      </p:sp>
      <p:cxnSp>
        <p:nvCxnSpPr>
          <p:cNvPr id="5" name="Straight Arrow Connector 3">
            <a:extLst>
              <a:ext uri="{FF2B5EF4-FFF2-40B4-BE49-F238E27FC236}">
                <a16:creationId xmlns:a16="http://schemas.microsoft.com/office/drawing/2014/main" id="{D79EAE08-D759-4B41-B9B2-B6A804A57368}"/>
              </a:ext>
            </a:extLst>
          </p:cNvPr>
          <p:cNvCxnSpPr>
            <a:cxnSpLocks/>
          </p:cNvCxnSpPr>
          <p:nvPr/>
        </p:nvCxnSpPr>
        <p:spPr>
          <a:xfrm>
            <a:off x="942500" y="1350208"/>
            <a:ext cx="4320000" cy="5862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77BEB2A6-A525-4508-BF92-A27DD8CD9D53}"/>
              </a:ext>
            </a:extLst>
          </p:cNvPr>
          <p:cNvSpPr txBox="1">
            <a:spLocks/>
          </p:cNvSpPr>
          <p:nvPr/>
        </p:nvSpPr>
        <p:spPr>
          <a:xfrm>
            <a:off x="3232732" y="4551917"/>
            <a:ext cx="7656944" cy="1096145"/>
          </a:xfrm>
          <a:prstGeom prst="rect">
            <a:avLst/>
          </a:prstGeom>
          <a:solidFill>
            <a:schemeClr val="bg1"/>
          </a:solidFill>
          <a:ln>
            <a:solidFill>
              <a:srgbClr val="525F6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numCol="2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700" b="1" dirty="0">
                <a:ea typeface="+mn-lt"/>
                <a:cs typeface="+mn-lt"/>
              </a:rPr>
              <a:t>Condições de contorno:</a:t>
            </a:r>
          </a:p>
          <a:p>
            <a:pPr algn="l"/>
            <a:r>
              <a:rPr lang="pt-BR" sz="1700" dirty="0">
                <a:ea typeface="+mn-lt"/>
                <a:cs typeface="+mn-lt"/>
              </a:rPr>
              <a:t>Mês-base: out/2021; </a:t>
            </a:r>
          </a:p>
          <a:p>
            <a:pPr algn="l"/>
            <a:r>
              <a:rPr lang="pt-BR" sz="1700" dirty="0">
                <a:ea typeface="+mn-lt"/>
                <a:cs typeface="+mn-lt"/>
              </a:rPr>
              <a:t>Estado: SP; </a:t>
            </a:r>
          </a:p>
          <a:p>
            <a:pPr algn="l"/>
            <a:r>
              <a:rPr lang="pt-BR" sz="1700" dirty="0">
                <a:ea typeface="+mn-lt"/>
                <a:cs typeface="+mn-lt"/>
              </a:rPr>
              <a:t>Preço: BDI = 24,58%; </a:t>
            </a:r>
          </a:p>
          <a:p>
            <a:pPr algn="l"/>
            <a:r>
              <a:rPr lang="pt-BR" sz="1700" dirty="0">
                <a:ea typeface="+mn-lt"/>
                <a:cs typeface="+mn-lt"/>
              </a:rPr>
              <a:t>Insumos produzidos; </a:t>
            </a:r>
          </a:p>
          <a:p>
            <a:pPr algn="l"/>
            <a:r>
              <a:rPr lang="pt-BR" sz="1700" dirty="0">
                <a:ea typeface="+mn-lt"/>
                <a:cs typeface="+mn-lt"/>
              </a:rPr>
              <a:t>Sem transporte.</a:t>
            </a: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30026FCD-DABB-4D92-86FB-789950ACA3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2" t="5478" r="1780" b="6761"/>
          <a:stretch/>
        </p:blipFill>
        <p:spPr>
          <a:xfrm>
            <a:off x="3232732" y="1967931"/>
            <a:ext cx="7656945" cy="2265739"/>
          </a:xfrm>
          <a:prstGeom prst="rect">
            <a:avLst/>
          </a:prstGeom>
          <a:ln>
            <a:solidFill>
              <a:srgbClr val="525F6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5" name="Chave Direita 44">
            <a:extLst>
              <a:ext uri="{FF2B5EF4-FFF2-40B4-BE49-F238E27FC236}">
                <a16:creationId xmlns:a16="http://schemas.microsoft.com/office/drawing/2014/main" id="{83A2F62F-5A50-4703-B187-40F2DC55DCDE}"/>
              </a:ext>
            </a:extLst>
          </p:cNvPr>
          <p:cNvSpPr/>
          <p:nvPr/>
        </p:nvSpPr>
        <p:spPr>
          <a:xfrm flipH="1">
            <a:off x="2915882" y="3352205"/>
            <a:ext cx="363030" cy="339436"/>
          </a:xfrm>
          <a:prstGeom prst="rightBrace">
            <a:avLst/>
          </a:prstGeom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525F68"/>
              </a:solidFill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D3E34B8E-F3A5-4C25-BA03-00C4E27A5AA6}"/>
              </a:ext>
            </a:extLst>
          </p:cNvPr>
          <p:cNvSpPr txBox="1">
            <a:spLocks/>
          </p:cNvSpPr>
          <p:nvPr/>
        </p:nvSpPr>
        <p:spPr>
          <a:xfrm>
            <a:off x="391135" y="3273248"/>
            <a:ext cx="2296646" cy="497349"/>
          </a:xfrm>
          <a:prstGeom prst="rect">
            <a:avLst/>
          </a:prstGeom>
          <a:solidFill>
            <a:schemeClr val="bg1"/>
          </a:solidFill>
          <a:ln w="9525">
            <a:solidFill>
              <a:srgbClr val="525F6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000" b="1" dirty="0">
                <a:cs typeface="Calibri"/>
              </a:rPr>
              <a:t>Camada de suporte</a:t>
            </a:r>
            <a:endParaRPr lang="pt-BR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6525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3FFE77E-CA1F-488A-953C-F8D0A716C1A6}"/>
              </a:ext>
            </a:extLst>
          </p:cNvPr>
          <p:cNvGrpSpPr/>
          <p:nvPr/>
        </p:nvGrpSpPr>
        <p:grpSpPr>
          <a:xfrm>
            <a:off x="9935571" y="5350090"/>
            <a:ext cx="2293917" cy="1501560"/>
            <a:chOff x="9935571" y="5350090"/>
            <a:chExt cx="2293917" cy="1501560"/>
          </a:xfrm>
        </p:grpSpPr>
        <p:sp>
          <p:nvSpPr>
            <p:cNvPr id="10" name="Triângulo isósceles 9">
              <a:extLst>
                <a:ext uri="{FF2B5EF4-FFF2-40B4-BE49-F238E27FC236}">
                  <a16:creationId xmlns:a16="http://schemas.microsoft.com/office/drawing/2014/main" id="{0B50FC83-B422-4AA5-BA04-0DD49EC1D6F1}"/>
                </a:ext>
              </a:extLst>
            </p:cNvPr>
            <p:cNvSpPr/>
            <p:nvPr/>
          </p:nvSpPr>
          <p:spPr>
            <a:xfrm>
              <a:off x="9935571" y="6073254"/>
              <a:ext cx="1378423" cy="682388"/>
            </a:xfrm>
            <a:prstGeom prst="triangle">
              <a:avLst/>
            </a:prstGeom>
            <a:solidFill>
              <a:srgbClr val="F3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Triângulo isósceles 10">
              <a:extLst>
                <a:ext uri="{FF2B5EF4-FFF2-40B4-BE49-F238E27FC236}">
                  <a16:creationId xmlns:a16="http://schemas.microsoft.com/office/drawing/2014/main" id="{84B17E16-3E19-456B-9A1B-8D6AC0B13FFF}"/>
                </a:ext>
              </a:extLst>
            </p:cNvPr>
            <p:cNvSpPr/>
            <p:nvPr/>
          </p:nvSpPr>
          <p:spPr>
            <a:xfrm>
              <a:off x="10485983" y="6073254"/>
              <a:ext cx="1378423" cy="682388"/>
            </a:xfrm>
            <a:prstGeom prst="triangle">
              <a:avLst/>
            </a:prstGeom>
            <a:solidFill>
              <a:srgbClr val="F3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D1780B7C-237D-4A45-9D4F-4F100EBA81E0}"/>
                </a:ext>
              </a:extLst>
            </p:cNvPr>
            <p:cNvSpPr/>
            <p:nvPr/>
          </p:nvSpPr>
          <p:spPr>
            <a:xfrm rot="18882038">
              <a:off x="11555527" y="5870100"/>
              <a:ext cx="317181" cy="1030740"/>
            </a:xfrm>
            <a:prstGeom prst="rect">
              <a:avLst/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Triângulo isósceles 12">
              <a:extLst>
                <a:ext uri="{FF2B5EF4-FFF2-40B4-BE49-F238E27FC236}">
                  <a16:creationId xmlns:a16="http://schemas.microsoft.com/office/drawing/2014/main" id="{B8F5AAB8-A2D5-463E-BF8B-386A9665CEAB}"/>
                </a:ext>
              </a:extLst>
            </p:cNvPr>
            <p:cNvSpPr/>
            <p:nvPr/>
          </p:nvSpPr>
          <p:spPr>
            <a:xfrm>
              <a:off x="10685831" y="6249040"/>
              <a:ext cx="398012" cy="123067"/>
            </a:xfrm>
            <a:prstGeom prst="triangle">
              <a:avLst>
                <a:gd name="adj" fmla="val 50000"/>
              </a:avLst>
            </a:prstGeom>
            <a:solidFill>
              <a:srgbClr val="F3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F9BB08B-6D9A-4B11-B007-ACF31AC4E718}"/>
                </a:ext>
              </a:extLst>
            </p:cNvPr>
            <p:cNvSpPr/>
            <p:nvPr/>
          </p:nvSpPr>
          <p:spPr>
            <a:xfrm>
              <a:off x="11834103" y="5682776"/>
              <a:ext cx="357897" cy="950476"/>
            </a:xfrm>
            <a:prstGeom prst="rect">
              <a:avLst/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Triângulo isósceles 14">
              <a:extLst>
                <a:ext uri="{FF2B5EF4-FFF2-40B4-BE49-F238E27FC236}">
                  <a16:creationId xmlns:a16="http://schemas.microsoft.com/office/drawing/2014/main" id="{68C75916-2A76-4881-8524-FEDDE9B89A78}"/>
                </a:ext>
              </a:extLst>
            </p:cNvPr>
            <p:cNvSpPr/>
            <p:nvPr/>
          </p:nvSpPr>
          <p:spPr>
            <a:xfrm>
              <a:off x="11970683" y="6626903"/>
              <a:ext cx="221309" cy="224747"/>
            </a:xfrm>
            <a:prstGeom prst="triangle">
              <a:avLst>
                <a:gd name="adj" fmla="val 100000"/>
              </a:avLst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Triângulo isósceles 15">
              <a:extLst>
                <a:ext uri="{FF2B5EF4-FFF2-40B4-BE49-F238E27FC236}">
                  <a16:creationId xmlns:a16="http://schemas.microsoft.com/office/drawing/2014/main" id="{A10B515E-5071-4CF9-BCAD-E074B7B0F3C4}"/>
                </a:ext>
              </a:extLst>
            </p:cNvPr>
            <p:cNvSpPr/>
            <p:nvPr/>
          </p:nvSpPr>
          <p:spPr>
            <a:xfrm rot="1537759">
              <a:off x="11571583" y="5350090"/>
              <a:ext cx="397923" cy="699002"/>
            </a:xfrm>
            <a:prstGeom prst="triangle">
              <a:avLst>
                <a:gd name="adj" fmla="val 64817"/>
              </a:avLst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2A828E4-062F-46D1-8FB7-867787D25E81}"/>
                </a:ext>
              </a:extLst>
            </p:cNvPr>
            <p:cNvSpPr/>
            <p:nvPr/>
          </p:nvSpPr>
          <p:spPr>
            <a:xfrm>
              <a:off x="11498166" y="5890183"/>
              <a:ext cx="492228" cy="434863"/>
            </a:xfrm>
            <a:prstGeom prst="rect">
              <a:avLst/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Triângulo isósceles 17">
              <a:extLst>
                <a:ext uri="{FF2B5EF4-FFF2-40B4-BE49-F238E27FC236}">
                  <a16:creationId xmlns:a16="http://schemas.microsoft.com/office/drawing/2014/main" id="{EDE492AC-674D-44F6-936A-4599D916375F}"/>
                </a:ext>
              </a:extLst>
            </p:cNvPr>
            <p:cNvSpPr/>
            <p:nvPr/>
          </p:nvSpPr>
          <p:spPr>
            <a:xfrm rot="13469414">
              <a:off x="11832667" y="5478949"/>
              <a:ext cx="320592" cy="250730"/>
            </a:xfrm>
            <a:prstGeom prst="triangle">
              <a:avLst>
                <a:gd name="adj" fmla="val 59998"/>
              </a:avLst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9A1DF04-A562-4006-8138-79E42DFE48AE}"/>
                </a:ext>
              </a:extLst>
            </p:cNvPr>
            <p:cNvSpPr/>
            <p:nvPr/>
          </p:nvSpPr>
          <p:spPr>
            <a:xfrm>
              <a:off x="11824662" y="5625528"/>
              <a:ext cx="357897" cy="950476"/>
            </a:xfrm>
            <a:prstGeom prst="rect">
              <a:avLst/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4" name="Título 1">
            <a:extLst>
              <a:ext uri="{FF2B5EF4-FFF2-40B4-BE49-F238E27FC236}">
                <a16:creationId xmlns:a16="http://schemas.microsoft.com/office/drawing/2014/main" id="{A93F6360-AC60-42CF-B6BC-6F0F71DB9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b="1" dirty="0"/>
              <a:t>Camada de suporte</a:t>
            </a:r>
          </a:p>
        </p:txBody>
      </p:sp>
      <p:cxnSp>
        <p:nvCxnSpPr>
          <p:cNvPr id="25" name="Straight Arrow Connector 3">
            <a:extLst>
              <a:ext uri="{FF2B5EF4-FFF2-40B4-BE49-F238E27FC236}">
                <a16:creationId xmlns:a16="http://schemas.microsoft.com/office/drawing/2014/main" id="{535352D5-E7DB-419B-83DB-0F58AD66F4B9}"/>
              </a:ext>
            </a:extLst>
          </p:cNvPr>
          <p:cNvCxnSpPr>
            <a:cxnSpLocks/>
          </p:cNvCxnSpPr>
          <p:nvPr/>
        </p:nvCxnSpPr>
        <p:spPr>
          <a:xfrm>
            <a:off x="942500" y="1350208"/>
            <a:ext cx="4320000" cy="5862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8DF0DA8F-1900-4B1C-A1AA-69CD17C834FC}"/>
              </a:ext>
            </a:extLst>
          </p:cNvPr>
          <p:cNvGrpSpPr/>
          <p:nvPr/>
        </p:nvGrpSpPr>
        <p:grpSpPr>
          <a:xfrm>
            <a:off x="751401" y="1752443"/>
            <a:ext cx="5027396" cy="1643086"/>
            <a:chOff x="464696" y="1439056"/>
            <a:chExt cx="5027396" cy="1643086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1450F67C-073C-41F9-95F2-7B3729FDBC5C}"/>
                </a:ext>
              </a:extLst>
            </p:cNvPr>
            <p:cNvSpPr/>
            <p:nvPr/>
          </p:nvSpPr>
          <p:spPr>
            <a:xfrm>
              <a:off x="464696" y="1439056"/>
              <a:ext cx="5027396" cy="163849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25F68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43F33F5A-0AB9-48D0-8CB9-B2D22CAA4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936" y="1937545"/>
              <a:ext cx="1260000" cy="497348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73C936F9-0E89-49B3-84F8-570F10EC1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936" y="2434893"/>
              <a:ext cx="1260000" cy="497348"/>
            </a:xfrm>
            <a:prstGeom prst="rect">
              <a:avLst/>
            </a:prstGeom>
          </p:spPr>
        </p:pic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6A17148F-7DAD-4624-8242-BBFCC1F82DC9}"/>
                </a:ext>
              </a:extLst>
            </p:cNvPr>
            <p:cNvSpPr txBox="1">
              <a:spLocks/>
            </p:cNvSpPr>
            <p:nvPr/>
          </p:nvSpPr>
          <p:spPr>
            <a:xfrm>
              <a:off x="2097273" y="2027484"/>
              <a:ext cx="3319868" cy="49734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BR" sz="2200" b="1" dirty="0">
                  <a:cs typeface="Calibri"/>
                </a:rPr>
                <a:t>Base:</a:t>
              </a:r>
              <a:r>
                <a:rPr lang="pt-BR" sz="2200" dirty="0">
                  <a:cs typeface="Calibri"/>
                </a:rPr>
                <a:t> solo estabilizado</a:t>
              </a: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B310ECDB-2D52-44DF-B565-C4E21BEA6D6F}"/>
                </a:ext>
              </a:extLst>
            </p:cNvPr>
            <p:cNvSpPr txBox="1">
              <a:spLocks/>
            </p:cNvSpPr>
            <p:nvPr/>
          </p:nvSpPr>
          <p:spPr>
            <a:xfrm>
              <a:off x="2097273" y="2584793"/>
              <a:ext cx="3319868" cy="49734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pt-BR" sz="2400" b="1" dirty="0">
                  <a:cs typeface="Calibri"/>
                </a:rPr>
                <a:t>Sub-base:</a:t>
              </a:r>
              <a:r>
                <a:rPr lang="pt-BR" sz="2400" dirty="0">
                  <a:cs typeface="Calibri"/>
                </a:rPr>
                <a:t> solo estabilizado</a:t>
              </a:r>
            </a:p>
          </p:txBody>
        </p:sp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C65C5A76-E623-40B0-9255-9DD2C3B23677}"/>
                </a:ext>
              </a:extLst>
            </p:cNvPr>
            <p:cNvSpPr txBox="1">
              <a:spLocks/>
            </p:cNvSpPr>
            <p:nvPr/>
          </p:nvSpPr>
          <p:spPr>
            <a:xfrm>
              <a:off x="1318460" y="1478075"/>
              <a:ext cx="3319868" cy="49734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pt-BR" sz="2400" b="1" dirty="0">
                  <a:cs typeface="Calibri"/>
                </a:rPr>
                <a:t>CONDIÇÃO 1 - FLEXÍVEL</a:t>
              </a:r>
              <a:endParaRPr lang="pt-BR" sz="2400" dirty="0">
                <a:cs typeface="Calibri"/>
              </a:endParaRPr>
            </a:p>
          </p:txBody>
        </p: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EB51D294-110F-4DD9-B4E8-48BE396FBDB6}"/>
              </a:ext>
            </a:extLst>
          </p:cNvPr>
          <p:cNvGrpSpPr/>
          <p:nvPr/>
        </p:nvGrpSpPr>
        <p:grpSpPr>
          <a:xfrm>
            <a:off x="751401" y="3582231"/>
            <a:ext cx="5027396" cy="1643086"/>
            <a:chOff x="299804" y="3314480"/>
            <a:chExt cx="5027396" cy="1643086"/>
          </a:xfrm>
        </p:grpSpPr>
        <p:grpSp>
          <p:nvGrpSpPr>
            <p:cNvPr id="31" name="Agrupar 30">
              <a:extLst>
                <a:ext uri="{FF2B5EF4-FFF2-40B4-BE49-F238E27FC236}">
                  <a16:creationId xmlns:a16="http://schemas.microsoft.com/office/drawing/2014/main" id="{41CCA682-2E7E-4966-8F7F-6F35B27B01B0}"/>
                </a:ext>
              </a:extLst>
            </p:cNvPr>
            <p:cNvGrpSpPr/>
            <p:nvPr/>
          </p:nvGrpSpPr>
          <p:grpSpPr>
            <a:xfrm>
              <a:off x="299804" y="3314480"/>
              <a:ext cx="5027396" cy="1643086"/>
              <a:chOff x="464696" y="1439056"/>
              <a:chExt cx="5027396" cy="1643086"/>
            </a:xfrm>
          </p:grpSpPr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83A8EC39-DD9D-46DF-B4FF-151780DD7205}"/>
                  </a:ext>
                </a:extLst>
              </p:cNvPr>
              <p:cNvSpPr/>
              <p:nvPr/>
            </p:nvSpPr>
            <p:spPr>
              <a:xfrm>
                <a:off x="464696" y="1439056"/>
                <a:ext cx="5027396" cy="16384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525F68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6271B713-33A9-4108-B256-D9A28558B9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97273" y="2027484"/>
                <a:ext cx="3319868" cy="49734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pt-BR" sz="2200" b="1" dirty="0">
                    <a:cs typeface="Calibri"/>
                  </a:rPr>
                  <a:t>Base:</a:t>
                </a:r>
                <a:r>
                  <a:rPr lang="pt-BR" sz="2200" dirty="0">
                    <a:cs typeface="Calibri"/>
                  </a:rPr>
                  <a:t> BGS</a:t>
                </a:r>
              </a:p>
            </p:txBody>
          </p:sp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B363EA26-FE35-4130-9641-F04058B5D5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97273" y="2584793"/>
                <a:ext cx="3319868" cy="49734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pt-BR" sz="2400" b="1" dirty="0">
                    <a:cs typeface="Calibri"/>
                  </a:rPr>
                  <a:t>Sub-base:</a:t>
                </a:r>
                <a:r>
                  <a:rPr lang="pt-BR" sz="2400" dirty="0">
                    <a:cs typeface="Calibri"/>
                  </a:rPr>
                  <a:t> solo estabilizado</a:t>
                </a:r>
              </a:p>
            </p:txBody>
          </p:sp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C3900214-1185-481D-975F-CFA0100CCF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18460" y="1478075"/>
                <a:ext cx="3319868" cy="49734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pt-BR" sz="2400" b="1" dirty="0">
                    <a:cs typeface="Calibri"/>
                  </a:rPr>
                  <a:t>CONDIÇÃO 2 - FLEXÍVEL</a:t>
                </a:r>
                <a:endParaRPr lang="pt-BR" sz="2400" dirty="0">
                  <a:cs typeface="Calibri"/>
                </a:endParaRPr>
              </a:p>
            </p:txBody>
          </p:sp>
        </p:grpSp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id="{FFC06903-FEA8-4C1A-A10C-D6BAAA6B5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093" y="4348197"/>
              <a:ext cx="1260000" cy="497348"/>
            </a:xfrm>
            <a:prstGeom prst="rect">
              <a:avLst/>
            </a:prstGeom>
          </p:spPr>
        </p:pic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E0B7F91C-B886-4674-A23F-FFBBA4965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093" y="3850848"/>
              <a:ext cx="1259999" cy="497349"/>
            </a:xfrm>
            <a:prstGeom prst="rect">
              <a:avLst/>
            </a:prstGeom>
          </p:spPr>
        </p:pic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8E6F5D4C-6A85-4EEE-B649-C69E6D6F348B}"/>
              </a:ext>
            </a:extLst>
          </p:cNvPr>
          <p:cNvGrpSpPr/>
          <p:nvPr/>
        </p:nvGrpSpPr>
        <p:grpSpPr>
          <a:xfrm>
            <a:off x="6205679" y="1757036"/>
            <a:ext cx="5027396" cy="1643086"/>
            <a:chOff x="6517660" y="1466743"/>
            <a:chExt cx="5027396" cy="1643086"/>
          </a:xfrm>
        </p:grpSpPr>
        <p:grpSp>
          <p:nvGrpSpPr>
            <p:cNvPr id="39" name="Agrupar 38">
              <a:extLst>
                <a:ext uri="{FF2B5EF4-FFF2-40B4-BE49-F238E27FC236}">
                  <a16:creationId xmlns:a16="http://schemas.microsoft.com/office/drawing/2014/main" id="{9F191D76-358B-4D3E-8D4D-F1A8926F619C}"/>
                </a:ext>
              </a:extLst>
            </p:cNvPr>
            <p:cNvGrpSpPr/>
            <p:nvPr/>
          </p:nvGrpSpPr>
          <p:grpSpPr>
            <a:xfrm>
              <a:off x="6517660" y="1466743"/>
              <a:ext cx="5027396" cy="1643086"/>
              <a:chOff x="464696" y="1439056"/>
              <a:chExt cx="5027396" cy="1643086"/>
            </a:xfrm>
          </p:grpSpPr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AA3F4289-1A9C-4C92-B45D-69580A8A9B25}"/>
                  </a:ext>
                </a:extLst>
              </p:cNvPr>
              <p:cNvSpPr/>
              <p:nvPr/>
            </p:nvSpPr>
            <p:spPr>
              <a:xfrm>
                <a:off x="464696" y="1439056"/>
                <a:ext cx="5027396" cy="16384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525F68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39C97C13-2642-4ADB-90D3-8A1DA3C063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97273" y="2027484"/>
                <a:ext cx="3319868" cy="49734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pt-BR" sz="2200" b="1" dirty="0">
                    <a:cs typeface="Calibri"/>
                  </a:rPr>
                  <a:t>Base:</a:t>
                </a:r>
                <a:r>
                  <a:rPr lang="pt-BR" sz="2200" dirty="0">
                    <a:cs typeface="Calibri"/>
                  </a:rPr>
                  <a:t> BGTC</a:t>
                </a:r>
              </a:p>
            </p:txBody>
          </p:sp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DABB5955-DBC9-435B-8A4D-A724C9A997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97273" y="2584793"/>
                <a:ext cx="3319868" cy="49734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pt-BR" sz="2400" b="1" dirty="0">
                    <a:cs typeface="Calibri"/>
                  </a:rPr>
                  <a:t>Sub-base:</a:t>
                </a:r>
                <a:r>
                  <a:rPr lang="pt-BR" sz="2400" dirty="0">
                    <a:cs typeface="Calibri"/>
                  </a:rPr>
                  <a:t> solo estabilizado</a:t>
                </a:r>
              </a:p>
            </p:txBody>
          </p:sp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1489C7DD-FD94-4A07-961D-AC6B711BCB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3577" y="1478075"/>
                <a:ext cx="3769635" cy="49734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pt-BR" sz="2400" b="1" dirty="0">
                    <a:cs typeface="Calibri"/>
                  </a:rPr>
                  <a:t>CONDIÇÃO 3 - SEMIRRÍGIDO</a:t>
                </a:r>
                <a:endParaRPr lang="pt-BR" sz="2400" dirty="0">
                  <a:cs typeface="Calibri"/>
                </a:endParaRPr>
              </a:p>
            </p:txBody>
          </p:sp>
        </p:grpSp>
        <p:pic>
          <p:nvPicPr>
            <p:cNvPr id="40" name="Imagem 39">
              <a:extLst>
                <a:ext uri="{FF2B5EF4-FFF2-40B4-BE49-F238E27FC236}">
                  <a16:creationId xmlns:a16="http://schemas.microsoft.com/office/drawing/2014/main" id="{4E082120-DF22-4FBC-B989-28243BC29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91779" y="2464877"/>
              <a:ext cx="1260000" cy="497348"/>
            </a:xfrm>
            <a:prstGeom prst="rect">
              <a:avLst/>
            </a:prstGeom>
          </p:spPr>
        </p:pic>
        <p:pic>
          <p:nvPicPr>
            <p:cNvPr id="41" name="Imagem 40">
              <a:extLst>
                <a:ext uri="{FF2B5EF4-FFF2-40B4-BE49-F238E27FC236}">
                  <a16:creationId xmlns:a16="http://schemas.microsoft.com/office/drawing/2014/main" id="{AA8845FD-A4F8-45F7-AD4C-8D1C106D2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91779" y="1967528"/>
              <a:ext cx="1259999" cy="497349"/>
            </a:xfrm>
            <a:prstGeom prst="rect">
              <a:avLst/>
            </a:prstGeom>
          </p:spPr>
        </p:pic>
      </p:grp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6C2483D8-83A3-482A-9CDA-2A92A8D95373}"/>
              </a:ext>
            </a:extLst>
          </p:cNvPr>
          <p:cNvGrpSpPr/>
          <p:nvPr/>
        </p:nvGrpSpPr>
        <p:grpSpPr>
          <a:xfrm>
            <a:off x="6205679" y="3586824"/>
            <a:ext cx="5027396" cy="1643086"/>
            <a:chOff x="6517660" y="3342788"/>
            <a:chExt cx="5027396" cy="1643086"/>
          </a:xfrm>
        </p:grpSpPr>
        <p:grpSp>
          <p:nvGrpSpPr>
            <p:cNvPr id="47" name="Agrupar 46">
              <a:extLst>
                <a:ext uri="{FF2B5EF4-FFF2-40B4-BE49-F238E27FC236}">
                  <a16:creationId xmlns:a16="http://schemas.microsoft.com/office/drawing/2014/main" id="{180F639C-F0C7-4AF4-B6EA-441E830BB4D3}"/>
                </a:ext>
              </a:extLst>
            </p:cNvPr>
            <p:cNvGrpSpPr/>
            <p:nvPr/>
          </p:nvGrpSpPr>
          <p:grpSpPr>
            <a:xfrm>
              <a:off x="6517660" y="3342788"/>
              <a:ext cx="5027396" cy="1643086"/>
              <a:chOff x="6517660" y="1466743"/>
              <a:chExt cx="5027396" cy="1643086"/>
            </a:xfrm>
          </p:grpSpPr>
          <p:grpSp>
            <p:nvGrpSpPr>
              <p:cNvPr id="49" name="Agrupar 48">
                <a:extLst>
                  <a:ext uri="{FF2B5EF4-FFF2-40B4-BE49-F238E27FC236}">
                    <a16:creationId xmlns:a16="http://schemas.microsoft.com/office/drawing/2014/main" id="{B6E91110-B041-492F-A208-69CCB08C5871}"/>
                  </a:ext>
                </a:extLst>
              </p:cNvPr>
              <p:cNvGrpSpPr/>
              <p:nvPr/>
            </p:nvGrpSpPr>
            <p:grpSpPr>
              <a:xfrm>
                <a:off x="6517660" y="1466743"/>
                <a:ext cx="5027396" cy="1643086"/>
                <a:chOff x="464696" y="1439056"/>
                <a:chExt cx="5027396" cy="1643086"/>
              </a:xfrm>
            </p:grpSpPr>
            <p:sp>
              <p:nvSpPr>
                <p:cNvPr id="51" name="Retângulo 50">
                  <a:extLst>
                    <a:ext uri="{FF2B5EF4-FFF2-40B4-BE49-F238E27FC236}">
                      <a16:creationId xmlns:a16="http://schemas.microsoft.com/office/drawing/2014/main" id="{EE50FB8B-6C2E-406B-A8E5-9977D5BB5577}"/>
                    </a:ext>
                  </a:extLst>
                </p:cNvPr>
                <p:cNvSpPr/>
                <p:nvPr/>
              </p:nvSpPr>
              <p:spPr>
                <a:xfrm>
                  <a:off x="464696" y="1439056"/>
                  <a:ext cx="5027396" cy="16384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525F68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Content Placeholder 2">
                  <a:extLst>
                    <a:ext uri="{FF2B5EF4-FFF2-40B4-BE49-F238E27FC236}">
                      <a16:creationId xmlns:a16="http://schemas.microsoft.com/office/drawing/2014/main" id="{CE65F22F-1349-439E-A57B-53307BD6F05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097273" y="2027484"/>
                  <a:ext cx="3319868" cy="49734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r>
                    <a:rPr lang="pt-BR" sz="2200" b="1" dirty="0">
                      <a:cs typeface="Calibri"/>
                    </a:rPr>
                    <a:t>Base:</a:t>
                  </a:r>
                  <a:r>
                    <a:rPr lang="pt-BR" sz="2200" dirty="0">
                      <a:cs typeface="Calibri"/>
                    </a:rPr>
                    <a:t> BGTC</a:t>
                  </a:r>
                </a:p>
              </p:txBody>
            </p:sp>
            <p:sp>
              <p:nvSpPr>
                <p:cNvPr id="53" name="Content Placeholder 2">
                  <a:extLst>
                    <a:ext uri="{FF2B5EF4-FFF2-40B4-BE49-F238E27FC236}">
                      <a16:creationId xmlns:a16="http://schemas.microsoft.com/office/drawing/2014/main" id="{6F80C301-5347-426E-973F-E1763B2FDB5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097273" y="2584793"/>
                  <a:ext cx="3319868" cy="49734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pt-BR" sz="2400" b="1" dirty="0">
                      <a:cs typeface="Calibri"/>
                    </a:rPr>
                    <a:t>Sub-base:</a:t>
                  </a:r>
                  <a:r>
                    <a:rPr lang="pt-BR" sz="2400" dirty="0">
                      <a:cs typeface="Calibri"/>
                    </a:rPr>
                    <a:t> BGS</a:t>
                  </a:r>
                </a:p>
              </p:txBody>
            </p:sp>
            <p:sp>
              <p:nvSpPr>
                <p:cNvPr id="54" name="Content Placeholder 2">
                  <a:extLst>
                    <a:ext uri="{FF2B5EF4-FFF2-40B4-BE49-F238E27FC236}">
                      <a16:creationId xmlns:a16="http://schemas.microsoft.com/office/drawing/2014/main" id="{80C23555-008A-4DD0-A224-085056123D2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05761" y="1478075"/>
                  <a:ext cx="3945266" cy="49734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pt-BR" sz="2400" b="1" dirty="0">
                      <a:cs typeface="Calibri"/>
                    </a:rPr>
                    <a:t>CONDIÇÃO 4 - SEMIRRÍGIDO</a:t>
                  </a:r>
                  <a:endParaRPr lang="pt-BR" sz="2400" dirty="0">
                    <a:cs typeface="Calibri"/>
                  </a:endParaRPr>
                </a:p>
              </p:txBody>
            </p:sp>
          </p:grpSp>
          <p:pic>
            <p:nvPicPr>
              <p:cNvPr id="50" name="Imagem 49">
                <a:extLst>
                  <a:ext uri="{FF2B5EF4-FFF2-40B4-BE49-F238E27FC236}">
                    <a16:creationId xmlns:a16="http://schemas.microsoft.com/office/drawing/2014/main" id="{850AA72F-A925-4352-BAAA-EA0CFBFD61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91779" y="1967528"/>
                <a:ext cx="1259999" cy="497349"/>
              </a:xfrm>
              <a:prstGeom prst="rect">
                <a:avLst/>
              </a:prstGeom>
            </p:spPr>
          </p:pic>
        </p:grpSp>
        <p:pic>
          <p:nvPicPr>
            <p:cNvPr id="48" name="Imagem 47">
              <a:extLst>
                <a:ext uri="{FF2B5EF4-FFF2-40B4-BE49-F238E27FC236}">
                  <a16:creationId xmlns:a16="http://schemas.microsoft.com/office/drawing/2014/main" id="{80B2C19A-36D6-4465-83B6-952981398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91778" y="4340922"/>
              <a:ext cx="1259999" cy="497349"/>
            </a:xfrm>
            <a:prstGeom prst="rect">
              <a:avLst/>
            </a:prstGeom>
          </p:spPr>
        </p:pic>
      </p:grp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8A40A76D-4D4C-40DB-AE91-AFE39E2EF74C}"/>
              </a:ext>
            </a:extLst>
          </p:cNvPr>
          <p:cNvGrpSpPr/>
          <p:nvPr/>
        </p:nvGrpSpPr>
        <p:grpSpPr>
          <a:xfrm>
            <a:off x="6205679" y="5407098"/>
            <a:ext cx="5027396" cy="1085777"/>
            <a:chOff x="3582302" y="5192600"/>
            <a:chExt cx="5027396" cy="1085777"/>
          </a:xfrm>
        </p:grpSpPr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979E7105-290C-4074-A6BA-286BB0C827F3}"/>
                </a:ext>
              </a:extLst>
            </p:cNvPr>
            <p:cNvSpPr/>
            <p:nvPr/>
          </p:nvSpPr>
          <p:spPr>
            <a:xfrm>
              <a:off x="3582302" y="5192600"/>
              <a:ext cx="5027396" cy="1085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25F68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57" name="Content Placeholder 2">
              <a:extLst>
                <a:ext uri="{FF2B5EF4-FFF2-40B4-BE49-F238E27FC236}">
                  <a16:creationId xmlns:a16="http://schemas.microsoft.com/office/drawing/2014/main" id="{E3409A44-79CC-4E5A-A83C-E086264261C9}"/>
                </a:ext>
              </a:extLst>
            </p:cNvPr>
            <p:cNvSpPr txBox="1">
              <a:spLocks/>
            </p:cNvSpPr>
            <p:nvPr/>
          </p:nvSpPr>
          <p:spPr>
            <a:xfrm>
              <a:off x="5214879" y="5781028"/>
              <a:ext cx="3319868" cy="49734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BR" sz="2200" b="1" dirty="0">
                  <a:cs typeface="Calibri"/>
                </a:rPr>
                <a:t>Sub-base:</a:t>
              </a:r>
              <a:r>
                <a:rPr lang="pt-BR" sz="2200" dirty="0">
                  <a:cs typeface="Calibri"/>
                </a:rPr>
                <a:t> CCR</a:t>
              </a:r>
            </a:p>
          </p:txBody>
        </p:sp>
        <p:sp>
          <p:nvSpPr>
            <p:cNvPr id="58" name="Content Placeholder 2">
              <a:extLst>
                <a:ext uri="{FF2B5EF4-FFF2-40B4-BE49-F238E27FC236}">
                  <a16:creationId xmlns:a16="http://schemas.microsoft.com/office/drawing/2014/main" id="{48816ACF-30DB-4A21-8659-5C6862AF3280}"/>
                </a:ext>
              </a:extLst>
            </p:cNvPr>
            <p:cNvSpPr txBox="1">
              <a:spLocks/>
            </p:cNvSpPr>
            <p:nvPr/>
          </p:nvSpPr>
          <p:spPr>
            <a:xfrm>
              <a:off x="4436066" y="5231619"/>
              <a:ext cx="3319868" cy="49734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pt-BR" sz="2400" b="1" dirty="0">
                  <a:cs typeface="Calibri"/>
                </a:rPr>
                <a:t>CONDIÇÃO 5 - RÍGIDO</a:t>
              </a:r>
              <a:endParaRPr lang="pt-BR" sz="2400" dirty="0">
                <a:cs typeface="Calibri"/>
              </a:endParaRPr>
            </a:p>
          </p:txBody>
        </p:sp>
        <p:pic>
          <p:nvPicPr>
            <p:cNvPr id="59" name="Imagem 58">
              <a:extLst>
                <a:ext uri="{FF2B5EF4-FFF2-40B4-BE49-F238E27FC236}">
                  <a16:creationId xmlns:a16="http://schemas.microsoft.com/office/drawing/2014/main" id="{90881BCA-9B66-404F-8691-39F30465D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95510" y="5687020"/>
              <a:ext cx="1259999" cy="4973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5191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3FFE77E-CA1F-488A-953C-F8D0A716C1A6}"/>
              </a:ext>
            </a:extLst>
          </p:cNvPr>
          <p:cNvGrpSpPr/>
          <p:nvPr/>
        </p:nvGrpSpPr>
        <p:grpSpPr>
          <a:xfrm>
            <a:off x="9935571" y="5350090"/>
            <a:ext cx="2293917" cy="1501560"/>
            <a:chOff x="9935571" y="5350090"/>
            <a:chExt cx="2293917" cy="1501560"/>
          </a:xfrm>
        </p:grpSpPr>
        <p:sp>
          <p:nvSpPr>
            <p:cNvPr id="10" name="Triângulo isósceles 9">
              <a:extLst>
                <a:ext uri="{FF2B5EF4-FFF2-40B4-BE49-F238E27FC236}">
                  <a16:creationId xmlns:a16="http://schemas.microsoft.com/office/drawing/2014/main" id="{0B50FC83-B422-4AA5-BA04-0DD49EC1D6F1}"/>
                </a:ext>
              </a:extLst>
            </p:cNvPr>
            <p:cNvSpPr/>
            <p:nvPr/>
          </p:nvSpPr>
          <p:spPr>
            <a:xfrm>
              <a:off x="9935571" y="6073254"/>
              <a:ext cx="1378423" cy="682388"/>
            </a:xfrm>
            <a:prstGeom prst="triangle">
              <a:avLst/>
            </a:prstGeom>
            <a:solidFill>
              <a:srgbClr val="F3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Triângulo isósceles 10">
              <a:extLst>
                <a:ext uri="{FF2B5EF4-FFF2-40B4-BE49-F238E27FC236}">
                  <a16:creationId xmlns:a16="http://schemas.microsoft.com/office/drawing/2014/main" id="{84B17E16-3E19-456B-9A1B-8D6AC0B13FFF}"/>
                </a:ext>
              </a:extLst>
            </p:cNvPr>
            <p:cNvSpPr/>
            <p:nvPr/>
          </p:nvSpPr>
          <p:spPr>
            <a:xfrm>
              <a:off x="10485983" y="6073254"/>
              <a:ext cx="1378423" cy="682388"/>
            </a:xfrm>
            <a:prstGeom prst="triangle">
              <a:avLst/>
            </a:prstGeom>
            <a:solidFill>
              <a:srgbClr val="F3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D1780B7C-237D-4A45-9D4F-4F100EBA81E0}"/>
                </a:ext>
              </a:extLst>
            </p:cNvPr>
            <p:cNvSpPr/>
            <p:nvPr/>
          </p:nvSpPr>
          <p:spPr>
            <a:xfrm rot="18882038">
              <a:off x="11555527" y="5870100"/>
              <a:ext cx="317181" cy="1030740"/>
            </a:xfrm>
            <a:prstGeom prst="rect">
              <a:avLst/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Triângulo isósceles 12">
              <a:extLst>
                <a:ext uri="{FF2B5EF4-FFF2-40B4-BE49-F238E27FC236}">
                  <a16:creationId xmlns:a16="http://schemas.microsoft.com/office/drawing/2014/main" id="{B8F5AAB8-A2D5-463E-BF8B-386A9665CEAB}"/>
                </a:ext>
              </a:extLst>
            </p:cNvPr>
            <p:cNvSpPr/>
            <p:nvPr/>
          </p:nvSpPr>
          <p:spPr>
            <a:xfrm>
              <a:off x="10685831" y="6249040"/>
              <a:ext cx="398012" cy="123067"/>
            </a:xfrm>
            <a:prstGeom prst="triangle">
              <a:avLst>
                <a:gd name="adj" fmla="val 50000"/>
              </a:avLst>
            </a:prstGeom>
            <a:solidFill>
              <a:srgbClr val="F3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F9BB08B-6D9A-4B11-B007-ACF31AC4E718}"/>
                </a:ext>
              </a:extLst>
            </p:cNvPr>
            <p:cNvSpPr/>
            <p:nvPr/>
          </p:nvSpPr>
          <p:spPr>
            <a:xfrm>
              <a:off x="11834103" y="5682776"/>
              <a:ext cx="357897" cy="950476"/>
            </a:xfrm>
            <a:prstGeom prst="rect">
              <a:avLst/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Triângulo isósceles 14">
              <a:extLst>
                <a:ext uri="{FF2B5EF4-FFF2-40B4-BE49-F238E27FC236}">
                  <a16:creationId xmlns:a16="http://schemas.microsoft.com/office/drawing/2014/main" id="{68C75916-2A76-4881-8524-FEDDE9B89A78}"/>
                </a:ext>
              </a:extLst>
            </p:cNvPr>
            <p:cNvSpPr/>
            <p:nvPr/>
          </p:nvSpPr>
          <p:spPr>
            <a:xfrm>
              <a:off x="11970683" y="6626903"/>
              <a:ext cx="221309" cy="224747"/>
            </a:xfrm>
            <a:prstGeom prst="triangle">
              <a:avLst>
                <a:gd name="adj" fmla="val 100000"/>
              </a:avLst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Triângulo isósceles 15">
              <a:extLst>
                <a:ext uri="{FF2B5EF4-FFF2-40B4-BE49-F238E27FC236}">
                  <a16:creationId xmlns:a16="http://schemas.microsoft.com/office/drawing/2014/main" id="{A10B515E-5071-4CF9-BCAD-E074B7B0F3C4}"/>
                </a:ext>
              </a:extLst>
            </p:cNvPr>
            <p:cNvSpPr/>
            <p:nvPr/>
          </p:nvSpPr>
          <p:spPr>
            <a:xfrm rot="1537759">
              <a:off x="11571583" y="5350090"/>
              <a:ext cx="397923" cy="699002"/>
            </a:xfrm>
            <a:prstGeom prst="triangle">
              <a:avLst>
                <a:gd name="adj" fmla="val 64817"/>
              </a:avLst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2A828E4-062F-46D1-8FB7-867787D25E81}"/>
                </a:ext>
              </a:extLst>
            </p:cNvPr>
            <p:cNvSpPr/>
            <p:nvPr/>
          </p:nvSpPr>
          <p:spPr>
            <a:xfrm>
              <a:off x="11498166" y="5890183"/>
              <a:ext cx="492228" cy="434863"/>
            </a:xfrm>
            <a:prstGeom prst="rect">
              <a:avLst/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Triângulo isósceles 17">
              <a:extLst>
                <a:ext uri="{FF2B5EF4-FFF2-40B4-BE49-F238E27FC236}">
                  <a16:creationId xmlns:a16="http://schemas.microsoft.com/office/drawing/2014/main" id="{EDE492AC-674D-44F6-936A-4599D916375F}"/>
                </a:ext>
              </a:extLst>
            </p:cNvPr>
            <p:cNvSpPr/>
            <p:nvPr/>
          </p:nvSpPr>
          <p:spPr>
            <a:xfrm rot="13469414">
              <a:off x="11832667" y="5478949"/>
              <a:ext cx="320592" cy="250730"/>
            </a:xfrm>
            <a:prstGeom prst="triangle">
              <a:avLst>
                <a:gd name="adj" fmla="val 59998"/>
              </a:avLst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9A1DF04-A562-4006-8138-79E42DFE48AE}"/>
                </a:ext>
              </a:extLst>
            </p:cNvPr>
            <p:cNvSpPr/>
            <p:nvPr/>
          </p:nvSpPr>
          <p:spPr>
            <a:xfrm>
              <a:off x="11824662" y="5625528"/>
              <a:ext cx="357897" cy="950476"/>
            </a:xfrm>
            <a:prstGeom prst="rect">
              <a:avLst/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6" name="Título 1">
            <a:extLst>
              <a:ext uri="{FF2B5EF4-FFF2-40B4-BE49-F238E27FC236}">
                <a16:creationId xmlns:a16="http://schemas.microsoft.com/office/drawing/2014/main" id="{838D253A-3114-4281-B332-99A22648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548" y="118724"/>
            <a:ext cx="4516659" cy="829598"/>
          </a:xfrm>
          <a:solidFill>
            <a:schemeClr val="bg1"/>
          </a:solidFill>
          <a:ln>
            <a:solidFill>
              <a:srgbClr val="525F6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pt-BR" b="1" dirty="0"/>
              <a:t>Camada de suporte</a:t>
            </a:r>
          </a:p>
        </p:txBody>
      </p:sp>
      <p:cxnSp>
        <p:nvCxnSpPr>
          <p:cNvPr id="27" name="Straight Arrow Connector 3">
            <a:extLst>
              <a:ext uri="{FF2B5EF4-FFF2-40B4-BE49-F238E27FC236}">
                <a16:creationId xmlns:a16="http://schemas.microsoft.com/office/drawing/2014/main" id="{6C9CBBD6-44F3-4F1D-9E82-AC896D75568F}"/>
              </a:ext>
            </a:extLst>
          </p:cNvPr>
          <p:cNvCxnSpPr>
            <a:cxnSpLocks/>
          </p:cNvCxnSpPr>
          <p:nvPr/>
        </p:nvCxnSpPr>
        <p:spPr>
          <a:xfrm>
            <a:off x="1105927" y="872889"/>
            <a:ext cx="4320000" cy="5862"/>
          </a:xfrm>
          <a:prstGeom prst="straightConnector1">
            <a:avLst/>
          </a:prstGeom>
          <a:ln w="28575">
            <a:solidFill>
              <a:srgbClr val="F7B962"/>
            </a:solidFill>
          </a:ln>
          <a:effec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2" name="Imagem 21">
            <a:extLst>
              <a:ext uri="{FF2B5EF4-FFF2-40B4-BE49-F238E27FC236}">
                <a16:creationId xmlns:a16="http://schemas.microsoft.com/office/drawing/2014/main" id="{9F1DBFD8-78C4-4A88-945D-8D206981A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48" y="1109502"/>
            <a:ext cx="10173505" cy="5604374"/>
          </a:xfrm>
          <a:prstGeom prst="rect">
            <a:avLst/>
          </a:prstGeom>
          <a:ln>
            <a:solidFill>
              <a:srgbClr val="525F6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8388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3F021-2230-4609-A362-0CC7F74CA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54750"/>
            <a:ext cx="9144000" cy="1207655"/>
          </a:xfrm>
        </p:spPr>
        <p:txBody>
          <a:bodyPr anchor="ctr">
            <a:normAutofit/>
          </a:bodyPr>
          <a:lstStyle/>
          <a:p>
            <a:r>
              <a:rPr lang="pt-BR" b="1" dirty="0"/>
              <a:t>CUSTOS DE CONSTRUÇÃO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56EBADF-C6B8-4F13-8AB8-46D4522C7F97}"/>
              </a:ext>
            </a:extLst>
          </p:cNvPr>
          <p:cNvSpPr txBox="1">
            <a:spLocks/>
          </p:cNvSpPr>
          <p:nvPr/>
        </p:nvSpPr>
        <p:spPr>
          <a:xfrm>
            <a:off x="1524000" y="3622968"/>
            <a:ext cx="9144000" cy="120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/>
              <a:t>Camada de revestimento</a:t>
            </a:r>
          </a:p>
        </p:txBody>
      </p:sp>
    </p:spTree>
    <p:extLst>
      <p:ext uri="{BB962C8B-B14F-4D97-AF65-F5344CB8AC3E}">
        <p14:creationId xmlns:p14="http://schemas.microsoft.com/office/powerpoint/2010/main" val="73785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4DE2839-E2CC-4332-A1AC-B5BD6EA4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b="1" dirty="0"/>
              <a:t>Camada de revestimento</a:t>
            </a:r>
          </a:p>
        </p:txBody>
      </p:sp>
      <p:cxnSp>
        <p:nvCxnSpPr>
          <p:cNvPr id="5" name="Straight Arrow Connector 3">
            <a:extLst>
              <a:ext uri="{FF2B5EF4-FFF2-40B4-BE49-F238E27FC236}">
                <a16:creationId xmlns:a16="http://schemas.microsoft.com/office/drawing/2014/main" id="{D79EAE08-D759-4B41-B9B2-B6A804A57368}"/>
              </a:ext>
            </a:extLst>
          </p:cNvPr>
          <p:cNvCxnSpPr>
            <a:cxnSpLocks/>
          </p:cNvCxnSpPr>
          <p:nvPr/>
        </p:nvCxnSpPr>
        <p:spPr>
          <a:xfrm>
            <a:off x="942500" y="1350208"/>
            <a:ext cx="5508000" cy="5862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1CFAD5-2343-4FBC-A737-EB8B97FE28CB}"/>
              </a:ext>
            </a:extLst>
          </p:cNvPr>
          <p:cNvSpPr txBox="1">
            <a:spLocks/>
          </p:cNvSpPr>
          <p:nvPr/>
        </p:nvSpPr>
        <p:spPr>
          <a:xfrm>
            <a:off x="3260441" y="4416276"/>
            <a:ext cx="7656944" cy="1096145"/>
          </a:xfrm>
          <a:prstGeom prst="rect">
            <a:avLst/>
          </a:prstGeom>
          <a:solidFill>
            <a:schemeClr val="bg1"/>
          </a:solidFill>
          <a:ln>
            <a:solidFill>
              <a:srgbClr val="525F6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numCol="2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700" b="1" dirty="0">
                <a:ea typeface="+mn-lt"/>
                <a:cs typeface="+mn-lt"/>
              </a:rPr>
              <a:t>Condições de contorno:</a:t>
            </a:r>
          </a:p>
          <a:p>
            <a:pPr algn="l"/>
            <a:r>
              <a:rPr lang="pt-BR" sz="1700" dirty="0">
                <a:ea typeface="+mn-lt"/>
                <a:cs typeface="+mn-lt"/>
              </a:rPr>
              <a:t>Mês-base: out/2021; </a:t>
            </a:r>
          </a:p>
          <a:p>
            <a:pPr algn="l"/>
            <a:r>
              <a:rPr lang="pt-BR" sz="1700" dirty="0">
                <a:ea typeface="+mn-lt"/>
                <a:cs typeface="+mn-lt"/>
              </a:rPr>
              <a:t>Estado: SP; </a:t>
            </a:r>
          </a:p>
          <a:p>
            <a:pPr algn="l"/>
            <a:r>
              <a:rPr lang="pt-BR" sz="1700" dirty="0">
                <a:ea typeface="+mn-lt"/>
                <a:cs typeface="+mn-lt"/>
              </a:rPr>
              <a:t>Preço: BDI = 24,58%, </a:t>
            </a:r>
            <a:r>
              <a:rPr lang="pt-BR" sz="1700" dirty="0" err="1">
                <a:ea typeface="+mn-lt"/>
                <a:cs typeface="+mn-lt"/>
              </a:rPr>
              <a:t>BDIdif</a:t>
            </a:r>
            <a:r>
              <a:rPr lang="pt-BR" sz="1700" dirty="0">
                <a:ea typeface="+mn-lt"/>
                <a:cs typeface="+mn-lt"/>
              </a:rPr>
              <a:t>. = 15,00%; </a:t>
            </a:r>
          </a:p>
          <a:p>
            <a:pPr algn="l"/>
            <a:r>
              <a:rPr lang="pt-BR" sz="1700" dirty="0">
                <a:ea typeface="+mn-lt"/>
                <a:cs typeface="+mn-lt"/>
              </a:rPr>
              <a:t>Insumos produzidos; </a:t>
            </a:r>
          </a:p>
          <a:p>
            <a:pPr algn="l"/>
            <a:r>
              <a:rPr lang="pt-BR" sz="1700" dirty="0">
                <a:ea typeface="+mn-lt"/>
                <a:cs typeface="+mn-lt"/>
              </a:rPr>
              <a:t>Sem transporte.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5AEEE83-02DE-43DD-9F23-624337ADA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2" t="5478" r="1780" b="6761"/>
          <a:stretch/>
        </p:blipFill>
        <p:spPr>
          <a:xfrm>
            <a:off x="3260441" y="1832290"/>
            <a:ext cx="7656945" cy="2265739"/>
          </a:xfrm>
          <a:prstGeom prst="rect">
            <a:avLst/>
          </a:prstGeom>
          <a:ln>
            <a:solidFill>
              <a:srgbClr val="525F6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Chave Direita 9">
            <a:extLst>
              <a:ext uri="{FF2B5EF4-FFF2-40B4-BE49-F238E27FC236}">
                <a16:creationId xmlns:a16="http://schemas.microsoft.com/office/drawing/2014/main" id="{AB79F2D6-31FE-421F-A5A7-B708C42BFF2C}"/>
              </a:ext>
            </a:extLst>
          </p:cNvPr>
          <p:cNvSpPr/>
          <p:nvPr/>
        </p:nvSpPr>
        <p:spPr>
          <a:xfrm flipH="1">
            <a:off x="2943591" y="3096496"/>
            <a:ext cx="363030" cy="108522"/>
          </a:xfrm>
          <a:prstGeom prst="rightBrace">
            <a:avLst/>
          </a:prstGeom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6F1B130-D46D-472D-89FA-6A39D09B8781}"/>
              </a:ext>
            </a:extLst>
          </p:cNvPr>
          <p:cNvSpPr txBox="1">
            <a:spLocks/>
          </p:cNvSpPr>
          <p:nvPr/>
        </p:nvSpPr>
        <p:spPr>
          <a:xfrm>
            <a:off x="372662" y="2902082"/>
            <a:ext cx="2296646" cy="497349"/>
          </a:xfrm>
          <a:prstGeom prst="rect">
            <a:avLst/>
          </a:prstGeom>
          <a:solidFill>
            <a:schemeClr val="bg1"/>
          </a:solidFill>
          <a:ln w="9525">
            <a:solidFill>
              <a:srgbClr val="525F6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000" b="1" dirty="0">
                <a:cs typeface="Calibri"/>
              </a:rPr>
              <a:t>Camada de </a:t>
            </a:r>
            <a:r>
              <a:rPr lang="pt-BR" sz="2000" b="1" dirty="0" err="1">
                <a:cs typeface="Calibri"/>
              </a:rPr>
              <a:t>revest</a:t>
            </a:r>
            <a:r>
              <a:rPr lang="pt-BR" sz="2000" b="1" dirty="0">
                <a:cs typeface="Calibri"/>
              </a:rPr>
              <a:t>.</a:t>
            </a:r>
            <a:endParaRPr lang="pt-BR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001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3FEADBF8-4180-42ED-BF18-746F979D2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265" y="1301648"/>
            <a:ext cx="5475717" cy="489392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5B38BDF-2D6A-43D0-8424-1C029E02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5501" y="1589992"/>
            <a:ext cx="5545103" cy="884963"/>
          </a:xfrm>
        </p:spPr>
        <p:txBody>
          <a:bodyPr>
            <a:noAutofit/>
          </a:bodyPr>
          <a:lstStyle/>
          <a:p>
            <a:r>
              <a:rPr lang="pt-BR" sz="2800" b="1" dirty="0">
                <a:latin typeface="+mn-lt"/>
                <a:ea typeface="+mj-lt"/>
                <a:cs typeface="+mj-lt"/>
              </a:rPr>
              <a:t>QUAL É O TIPO DE PAVIMENTO IDEAL PARA O PROJETO?</a:t>
            </a:r>
            <a:endParaRPr lang="en-US" sz="2800" b="1" dirty="0">
              <a:latin typeface="+mn-lt"/>
              <a:cs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446BBF-2E3C-4244-AF4C-83721D266A13}"/>
              </a:ext>
            </a:extLst>
          </p:cNvPr>
          <p:cNvSpPr txBox="1">
            <a:spLocks/>
          </p:cNvSpPr>
          <p:nvPr/>
        </p:nvSpPr>
        <p:spPr>
          <a:xfrm>
            <a:off x="5825501" y="4875636"/>
            <a:ext cx="5684555" cy="884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latin typeface="+mn-lt"/>
                <a:ea typeface="+mj-lt"/>
                <a:cs typeface="+mj-lt"/>
              </a:rPr>
              <a:t>QUAL PAVIMENTO POSSUI MELHOR CUSTO-BENEFÍCIO?</a:t>
            </a:r>
            <a:endParaRPr lang="en-US" sz="2800" b="1" dirty="0">
              <a:latin typeface="+mn-lt"/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B97C29-7B5F-4726-B7A9-87D1C4FB3131}"/>
              </a:ext>
            </a:extLst>
          </p:cNvPr>
          <p:cNvSpPr txBox="1">
            <a:spLocks/>
          </p:cNvSpPr>
          <p:nvPr/>
        </p:nvSpPr>
        <p:spPr>
          <a:xfrm>
            <a:off x="5825501" y="3232814"/>
            <a:ext cx="5684555" cy="884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latin typeface="+mn-lt"/>
                <a:ea typeface="+mj-lt"/>
                <a:cs typeface="+mj-lt"/>
              </a:rPr>
              <a:t>QUAL PAVIMENTO POSSUI MENORES CUSTOS DE CONSTRUÇÃO E DE MANUTENÇÃO?</a:t>
            </a:r>
            <a:endParaRPr lang="en-US" sz="2800" b="1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536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20546 -0.0039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73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4DE2839-E2CC-4332-A1AC-B5BD6EA4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b="1" dirty="0"/>
              <a:t>Camada de revestimento</a:t>
            </a:r>
          </a:p>
        </p:txBody>
      </p:sp>
      <p:cxnSp>
        <p:nvCxnSpPr>
          <p:cNvPr id="5" name="Straight Arrow Connector 3">
            <a:extLst>
              <a:ext uri="{FF2B5EF4-FFF2-40B4-BE49-F238E27FC236}">
                <a16:creationId xmlns:a16="http://schemas.microsoft.com/office/drawing/2014/main" id="{D79EAE08-D759-4B41-B9B2-B6A804A57368}"/>
              </a:ext>
            </a:extLst>
          </p:cNvPr>
          <p:cNvCxnSpPr>
            <a:cxnSpLocks/>
          </p:cNvCxnSpPr>
          <p:nvPr/>
        </p:nvCxnSpPr>
        <p:spPr>
          <a:xfrm>
            <a:off x="942500" y="1350208"/>
            <a:ext cx="5508000" cy="5862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2" name="Imagem 11" descr="Uma imagem contendo pessoa, homem, ao ar livre, em pé&#10;&#10;Descrição gerada automaticamente">
            <a:extLst>
              <a:ext uri="{FF2B5EF4-FFF2-40B4-BE49-F238E27FC236}">
                <a16:creationId xmlns:a16="http://schemas.microsoft.com/office/drawing/2014/main" id="{0B8401B0-9A27-4504-892C-426E05CDD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735" y="2797620"/>
            <a:ext cx="4671935" cy="2854800"/>
          </a:xfrm>
          <a:prstGeom prst="rect">
            <a:avLst/>
          </a:prstGeom>
          <a:ln>
            <a:solidFill>
              <a:srgbClr val="525F68"/>
            </a:solidFill>
          </a:ln>
          <a:effectLst/>
        </p:spPr>
      </p:pic>
      <p:pic>
        <p:nvPicPr>
          <p:cNvPr id="13" name="Imagem 12" descr="Homem em pé ao lado de um caminhão&#10;&#10;Descrição gerada automaticamente com confiança média">
            <a:extLst>
              <a:ext uri="{FF2B5EF4-FFF2-40B4-BE49-F238E27FC236}">
                <a16:creationId xmlns:a16="http://schemas.microsoft.com/office/drawing/2014/main" id="{B6609648-9E80-4DF8-B5D7-9B54FEC94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57" y="1819047"/>
            <a:ext cx="4671934" cy="2855039"/>
          </a:xfrm>
          <a:prstGeom prst="rect">
            <a:avLst/>
          </a:prstGeom>
          <a:ln>
            <a:solidFill>
              <a:srgbClr val="525F68"/>
            </a:solidFill>
          </a:ln>
          <a:effectLst/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5FDFD3F-6236-4F19-9AB0-B22FFE8355AA}"/>
              </a:ext>
            </a:extLst>
          </p:cNvPr>
          <p:cNvSpPr txBox="1">
            <a:spLocks/>
          </p:cNvSpPr>
          <p:nvPr/>
        </p:nvSpPr>
        <p:spPr>
          <a:xfrm>
            <a:off x="781257" y="4639704"/>
            <a:ext cx="4671935" cy="6867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latin typeface="Calibri"/>
                <a:cs typeface="Calibri Light"/>
              </a:rPr>
              <a:t>CONCRETO ASFÁLTICO</a:t>
            </a:r>
            <a:endParaRPr lang="pt-BR" sz="2800" dirty="0">
              <a:cs typeface="Calibri Light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9E88AA0-B06C-4697-8327-02419FD8C200}"/>
              </a:ext>
            </a:extLst>
          </p:cNvPr>
          <p:cNvSpPr txBox="1">
            <a:spLocks/>
          </p:cNvSpPr>
          <p:nvPr/>
        </p:nvSpPr>
        <p:spPr>
          <a:xfrm>
            <a:off x="5789492" y="2010831"/>
            <a:ext cx="5744420" cy="68679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latin typeface="Calibri"/>
                <a:cs typeface="Calibri Light"/>
              </a:rPr>
              <a:t>CONCRETO DE CIMENTO PORTLAND</a:t>
            </a:r>
            <a:endParaRPr lang="pt-BR" sz="2800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61533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3FFE77E-CA1F-488A-953C-F8D0A716C1A6}"/>
              </a:ext>
            </a:extLst>
          </p:cNvPr>
          <p:cNvGrpSpPr/>
          <p:nvPr/>
        </p:nvGrpSpPr>
        <p:grpSpPr>
          <a:xfrm>
            <a:off x="9935571" y="5350090"/>
            <a:ext cx="2293917" cy="1501560"/>
            <a:chOff x="9935571" y="5350090"/>
            <a:chExt cx="2293917" cy="1501560"/>
          </a:xfrm>
        </p:grpSpPr>
        <p:sp>
          <p:nvSpPr>
            <p:cNvPr id="10" name="Triângulo isósceles 9">
              <a:extLst>
                <a:ext uri="{FF2B5EF4-FFF2-40B4-BE49-F238E27FC236}">
                  <a16:creationId xmlns:a16="http://schemas.microsoft.com/office/drawing/2014/main" id="{0B50FC83-B422-4AA5-BA04-0DD49EC1D6F1}"/>
                </a:ext>
              </a:extLst>
            </p:cNvPr>
            <p:cNvSpPr/>
            <p:nvPr/>
          </p:nvSpPr>
          <p:spPr>
            <a:xfrm>
              <a:off x="9935571" y="6073254"/>
              <a:ext cx="1378423" cy="682388"/>
            </a:xfrm>
            <a:prstGeom prst="triangle">
              <a:avLst/>
            </a:prstGeom>
            <a:solidFill>
              <a:srgbClr val="F3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Triângulo isósceles 10">
              <a:extLst>
                <a:ext uri="{FF2B5EF4-FFF2-40B4-BE49-F238E27FC236}">
                  <a16:creationId xmlns:a16="http://schemas.microsoft.com/office/drawing/2014/main" id="{84B17E16-3E19-456B-9A1B-8D6AC0B13FFF}"/>
                </a:ext>
              </a:extLst>
            </p:cNvPr>
            <p:cNvSpPr/>
            <p:nvPr/>
          </p:nvSpPr>
          <p:spPr>
            <a:xfrm>
              <a:off x="10485983" y="6073254"/>
              <a:ext cx="1378423" cy="682388"/>
            </a:xfrm>
            <a:prstGeom prst="triangle">
              <a:avLst/>
            </a:prstGeom>
            <a:solidFill>
              <a:srgbClr val="F3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D1780B7C-237D-4A45-9D4F-4F100EBA81E0}"/>
                </a:ext>
              </a:extLst>
            </p:cNvPr>
            <p:cNvSpPr/>
            <p:nvPr/>
          </p:nvSpPr>
          <p:spPr>
            <a:xfrm rot="18882038">
              <a:off x="11555527" y="5870100"/>
              <a:ext cx="317181" cy="1030740"/>
            </a:xfrm>
            <a:prstGeom prst="rect">
              <a:avLst/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Triângulo isósceles 12">
              <a:extLst>
                <a:ext uri="{FF2B5EF4-FFF2-40B4-BE49-F238E27FC236}">
                  <a16:creationId xmlns:a16="http://schemas.microsoft.com/office/drawing/2014/main" id="{B8F5AAB8-A2D5-463E-BF8B-386A9665CEAB}"/>
                </a:ext>
              </a:extLst>
            </p:cNvPr>
            <p:cNvSpPr/>
            <p:nvPr/>
          </p:nvSpPr>
          <p:spPr>
            <a:xfrm>
              <a:off x="10685831" y="6249040"/>
              <a:ext cx="398012" cy="123067"/>
            </a:xfrm>
            <a:prstGeom prst="triangle">
              <a:avLst>
                <a:gd name="adj" fmla="val 50000"/>
              </a:avLst>
            </a:prstGeom>
            <a:solidFill>
              <a:srgbClr val="F3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F9BB08B-6D9A-4B11-B007-ACF31AC4E718}"/>
                </a:ext>
              </a:extLst>
            </p:cNvPr>
            <p:cNvSpPr/>
            <p:nvPr/>
          </p:nvSpPr>
          <p:spPr>
            <a:xfrm>
              <a:off x="11834103" y="5682776"/>
              <a:ext cx="357897" cy="950476"/>
            </a:xfrm>
            <a:prstGeom prst="rect">
              <a:avLst/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Triângulo isósceles 14">
              <a:extLst>
                <a:ext uri="{FF2B5EF4-FFF2-40B4-BE49-F238E27FC236}">
                  <a16:creationId xmlns:a16="http://schemas.microsoft.com/office/drawing/2014/main" id="{68C75916-2A76-4881-8524-FEDDE9B89A78}"/>
                </a:ext>
              </a:extLst>
            </p:cNvPr>
            <p:cNvSpPr/>
            <p:nvPr/>
          </p:nvSpPr>
          <p:spPr>
            <a:xfrm>
              <a:off x="11970683" y="6626903"/>
              <a:ext cx="221309" cy="224747"/>
            </a:xfrm>
            <a:prstGeom prst="triangle">
              <a:avLst>
                <a:gd name="adj" fmla="val 100000"/>
              </a:avLst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Triângulo isósceles 15">
              <a:extLst>
                <a:ext uri="{FF2B5EF4-FFF2-40B4-BE49-F238E27FC236}">
                  <a16:creationId xmlns:a16="http://schemas.microsoft.com/office/drawing/2014/main" id="{A10B515E-5071-4CF9-BCAD-E074B7B0F3C4}"/>
                </a:ext>
              </a:extLst>
            </p:cNvPr>
            <p:cNvSpPr/>
            <p:nvPr/>
          </p:nvSpPr>
          <p:spPr>
            <a:xfrm rot="1537759">
              <a:off x="11571583" y="5350090"/>
              <a:ext cx="397923" cy="699002"/>
            </a:xfrm>
            <a:prstGeom prst="triangle">
              <a:avLst>
                <a:gd name="adj" fmla="val 64817"/>
              </a:avLst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2A828E4-062F-46D1-8FB7-867787D25E81}"/>
                </a:ext>
              </a:extLst>
            </p:cNvPr>
            <p:cNvSpPr/>
            <p:nvPr/>
          </p:nvSpPr>
          <p:spPr>
            <a:xfrm>
              <a:off x="11498166" y="5890183"/>
              <a:ext cx="492228" cy="434863"/>
            </a:xfrm>
            <a:prstGeom prst="rect">
              <a:avLst/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Triângulo isósceles 17">
              <a:extLst>
                <a:ext uri="{FF2B5EF4-FFF2-40B4-BE49-F238E27FC236}">
                  <a16:creationId xmlns:a16="http://schemas.microsoft.com/office/drawing/2014/main" id="{EDE492AC-674D-44F6-936A-4599D916375F}"/>
                </a:ext>
              </a:extLst>
            </p:cNvPr>
            <p:cNvSpPr/>
            <p:nvPr/>
          </p:nvSpPr>
          <p:spPr>
            <a:xfrm rot="13469414">
              <a:off x="11832667" y="5478949"/>
              <a:ext cx="320592" cy="250730"/>
            </a:xfrm>
            <a:prstGeom prst="triangle">
              <a:avLst>
                <a:gd name="adj" fmla="val 59998"/>
              </a:avLst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9A1DF04-A562-4006-8138-79E42DFE48AE}"/>
                </a:ext>
              </a:extLst>
            </p:cNvPr>
            <p:cNvSpPr/>
            <p:nvPr/>
          </p:nvSpPr>
          <p:spPr>
            <a:xfrm>
              <a:off x="11824662" y="5625528"/>
              <a:ext cx="357897" cy="950476"/>
            </a:xfrm>
            <a:prstGeom prst="rect">
              <a:avLst/>
            </a:prstGeom>
            <a:solidFill>
              <a:srgbClr val="173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6" name="Título 1">
            <a:extLst>
              <a:ext uri="{FF2B5EF4-FFF2-40B4-BE49-F238E27FC236}">
                <a16:creationId xmlns:a16="http://schemas.microsoft.com/office/drawing/2014/main" id="{838D253A-3114-4281-B332-99A22648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95" y="146434"/>
            <a:ext cx="5764470" cy="829598"/>
          </a:xfrm>
          <a:solidFill>
            <a:schemeClr val="bg1"/>
          </a:solidFill>
          <a:ln>
            <a:solidFill>
              <a:srgbClr val="525F6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pt-BR" b="1" dirty="0"/>
              <a:t>Camada de revestimento</a:t>
            </a:r>
          </a:p>
        </p:txBody>
      </p:sp>
      <p:cxnSp>
        <p:nvCxnSpPr>
          <p:cNvPr id="27" name="Straight Arrow Connector 3">
            <a:extLst>
              <a:ext uri="{FF2B5EF4-FFF2-40B4-BE49-F238E27FC236}">
                <a16:creationId xmlns:a16="http://schemas.microsoft.com/office/drawing/2014/main" id="{6C9CBBD6-44F3-4F1D-9E82-AC896D75568F}"/>
              </a:ext>
            </a:extLst>
          </p:cNvPr>
          <p:cNvCxnSpPr>
            <a:cxnSpLocks/>
          </p:cNvCxnSpPr>
          <p:nvPr/>
        </p:nvCxnSpPr>
        <p:spPr>
          <a:xfrm>
            <a:off x="939673" y="900599"/>
            <a:ext cx="5544000" cy="5862"/>
          </a:xfrm>
          <a:prstGeom prst="straightConnector1">
            <a:avLst/>
          </a:prstGeom>
          <a:ln w="28575">
            <a:solidFill>
              <a:srgbClr val="F7B962"/>
            </a:solidFill>
          </a:ln>
          <a:effec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1" name="Imagem 20">
            <a:extLst>
              <a:ext uri="{FF2B5EF4-FFF2-40B4-BE49-F238E27FC236}">
                <a16:creationId xmlns:a16="http://schemas.microsoft.com/office/drawing/2014/main" id="{924F70F0-4BF1-474E-86A8-522CE4B52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23" y="1091098"/>
            <a:ext cx="10491755" cy="5579885"/>
          </a:xfrm>
          <a:prstGeom prst="rect">
            <a:avLst/>
          </a:prstGeom>
          <a:ln>
            <a:solidFill>
              <a:srgbClr val="525F6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5729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3F021-2230-4609-A362-0CC7F74CA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63800"/>
            <a:ext cx="9144000" cy="2387600"/>
          </a:xfrm>
        </p:spPr>
        <p:txBody>
          <a:bodyPr anchor="ctr">
            <a:normAutofit/>
          </a:bodyPr>
          <a:lstStyle/>
          <a:p>
            <a:r>
              <a:rPr lang="pt-BR" b="1" dirty="0"/>
              <a:t>CUSTOS DE MANUTENÇÃO</a:t>
            </a:r>
          </a:p>
        </p:txBody>
      </p:sp>
    </p:spTree>
    <p:extLst>
      <p:ext uri="{BB962C8B-B14F-4D97-AF65-F5344CB8AC3E}">
        <p14:creationId xmlns:p14="http://schemas.microsoft.com/office/powerpoint/2010/main" val="179272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4DE2839-E2CC-4332-A1AC-B5BD6EA4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b="1" dirty="0"/>
              <a:t>Fonte</a:t>
            </a:r>
          </a:p>
        </p:txBody>
      </p:sp>
      <p:cxnSp>
        <p:nvCxnSpPr>
          <p:cNvPr id="5" name="Straight Arrow Connector 3">
            <a:extLst>
              <a:ext uri="{FF2B5EF4-FFF2-40B4-BE49-F238E27FC236}">
                <a16:creationId xmlns:a16="http://schemas.microsoft.com/office/drawing/2014/main" id="{D79EAE08-D759-4B41-B9B2-B6A804A57368}"/>
              </a:ext>
            </a:extLst>
          </p:cNvPr>
          <p:cNvCxnSpPr>
            <a:cxnSpLocks/>
          </p:cNvCxnSpPr>
          <p:nvPr/>
        </p:nvCxnSpPr>
        <p:spPr>
          <a:xfrm>
            <a:off x="942500" y="1350208"/>
            <a:ext cx="1296000" cy="5862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Imagem 19">
            <a:extLst>
              <a:ext uri="{FF2B5EF4-FFF2-40B4-BE49-F238E27FC236}">
                <a16:creationId xmlns:a16="http://schemas.microsoft.com/office/drawing/2014/main" id="{643485DB-DFAF-4FCC-8698-BBE58A699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230" y="1800701"/>
            <a:ext cx="9059539" cy="3962953"/>
          </a:xfrm>
          <a:prstGeom prst="rect">
            <a:avLst/>
          </a:prstGeom>
          <a:ln>
            <a:solidFill>
              <a:srgbClr val="525F6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8048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4DE2839-E2CC-4332-A1AC-B5BD6EA4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b="1" dirty="0"/>
              <a:t>CAVALET </a:t>
            </a:r>
            <a:r>
              <a:rPr lang="pt-BR" b="1" i="1" dirty="0"/>
              <a:t>et al</a:t>
            </a:r>
            <a:r>
              <a:rPr lang="pt-BR" b="1" dirty="0"/>
              <a:t>. (2019)</a:t>
            </a:r>
          </a:p>
        </p:txBody>
      </p:sp>
      <p:cxnSp>
        <p:nvCxnSpPr>
          <p:cNvPr id="5" name="Straight Arrow Connector 3">
            <a:extLst>
              <a:ext uri="{FF2B5EF4-FFF2-40B4-BE49-F238E27FC236}">
                <a16:creationId xmlns:a16="http://schemas.microsoft.com/office/drawing/2014/main" id="{D79EAE08-D759-4B41-B9B2-B6A804A57368}"/>
              </a:ext>
            </a:extLst>
          </p:cNvPr>
          <p:cNvCxnSpPr>
            <a:cxnSpLocks/>
          </p:cNvCxnSpPr>
          <p:nvPr/>
        </p:nvCxnSpPr>
        <p:spPr>
          <a:xfrm>
            <a:off x="942500" y="1350208"/>
            <a:ext cx="4680000" cy="5862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C7B27042-FF54-4299-BB91-715A4CBA7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452" y="1690688"/>
            <a:ext cx="7814042" cy="2104889"/>
          </a:xfrm>
          <a:prstGeom prst="rect">
            <a:avLst/>
          </a:prstGeom>
          <a:ln>
            <a:solidFill>
              <a:srgbClr val="525F6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CB3141-637A-4581-A4AC-FE3BAB3D4524}"/>
              </a:ext>
            </a:extLst>
          </p:cNvPr>
          <p:cNvSpPr txBox="1">
            <a:spLocks/>
          </p:cNvSpPr>
          <p:nvPr/>
        </p:nvSpPr>
        <p:spPr>
          <a:xfrm>
            <a:off x="327181" y="4117145"/>
            <a:ext cx="5732102" cy="20894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dirty="0">
                <a:cs typeface="Calibri"/>
              </a:rPr>
              <a:t>Pavimento flexível dimensionado com o </a:t>
            </a:r>
            <a:r>
              <a:rPr lang="pt-BR" sz="2200" dirty="0" err="1">
                <a:cs typeface="Calibri"/>
              </a:rPr>
              <a:t>MeDiNa</a:t>
            </a:r>
            <a:r>
              <a:rPr lang="pt-BR" sz="2200" dirty="0">
                <a:cs typeface="Calibri"/>
              </a:rPr>
              <a:t> (versão Beta 1.1.2.0 de abril de 2019);</a:t>
            </a:r>
          </a:p>
          <a:p>
            <a:r>
              <a:rPr lang="pt-BR" sz="2200" dirty="0">
                <a:cs typeface="Calibri"/>
              </a:rPr>
              <a:t>Período de projeto de 10 anos;</a:t>
            </a:r>
          </a:p>
          <a:p>
            <a:r>
              <a:rPr lang="pt-BR" sz="2200" dirty="0">
                <a:cs typeface="Calibri"/>
              </a:rPr>
              <a:t>Sub-base: macadame seco;</a:t>
            </a:r>
          </a:p>
          <a:p>
            <a:r>
              <a:rPr lang="pt-BR" sz="2200" dirty="0">
                <a:cs typeface="Calibri"/>
              </a:rPr>
              <a:t>Base: BGS.</a:t>
            </a:r>
          </a:p>
          <a:p>
            <a:endParaRPr lang="pt-BR" sz="2200" dirty="0">
              <a:cs typeface="Calibri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3DECD9-9663-44BF-A31E-43E530DCCED4}"/>
              </a:ext>
            </a:extLst>
          </p:cNvPr>
          <p:cNvSpPr txBox="1">
            <a:spLocks/>
          </p:cNvSpPr>
          <p:nvPr/>
        </p:nvSpPr>
        <p:spPr>
          <a:xfrm>
            <a:off x="6224371" y="4095100"/>
            <a:ext cx="5732102" cy="20894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dirty="0">
                <a:cs typeface="Calibri"/>
              </a:rPr>
              <a:t>Pavimento rígido dimensionado pelo método PCA de 1984 (Publicação IPR-714, Manual de Pavimentos Rígidos, DNIT, 2005);</a:t>
            </a:r>
          </a:p>
          <a:p>
            <a:r>
              <a:rPr lang="pt-BR" sz="2200" dirty="0">
                <a:cs typeface="Calibri"/>
              </a:rPr>
              <a:t>Período de projeto de 20 anos.</a:t>
            </a:r>
          </a:p>
        </p:txBody>
      </p:sp>
    </p:spTree>
    <p:extLst>
      <p:ext uri="{BB962C8B-B14F-4D97-AF65-F5344CB8AC3E}">
        <p14:creationId xmlns:p14="http://schemas.microsoft.com/office/powerpoint/2010/main" val="3122427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4DE2839-E2CC-4332-A1AC-B5BD6EA4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b="1" dirty="0"/>
              <a:t>CAVALET </a:t>
            </a:r>
            <a:r>
              <a:rPr lang="pt-BR" b="1" i="1" dirty="0"/>
              <a:t>et al</a:t>
            </a:r>
            <a:r>
              <a:rPr lang="pt-BR" b="1" dirty="0"/>
              <a:t>. (2019)</a:t>
            </a:r>
          </a:p>
        </p:txBody>
      </p:sp>
      <p:cxnSp>
        <p:nvCxnSpPr>
          <p:cNvPr id="5" name="Straight Arrow Connector 3">
            <a:extLst>
              <a:ext uri="{FF2B5EF4-FFF2-40B4-BE49-F238E27FC236}">
                <a16:creationId xmlns:a16="http://schemas.microsoft.com/office/drawing/2014/main" id="{D79EAE08-D759-4B41-B9B2-B6A804A57368}"/>
              </a:ext>
            </a:extLst>
          </p:cNvPr>
          <p:cNvCxnSpPr>
            <a:cxnSpLocks/>
          </p:cNvCxnSpPr>
          <p:nvPr/>
        </p:nvCxnSpPr>
        <p:spPr>
          <a:xfrm>
            <a:off x="942500" y="1350208"/>
            <a:ext cx="4680000" cy="5862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1D27CCA6-D616-4271-A6F7-1F235552B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150" y="1883414"/>
            <a:ext cx="7703698" cy="1964964"/>
          </a:xfrm>
          <a:prstGeom prst="rect">
            <a:avLst/>
          </a:prstGeom>
          <a:ln>
            <a:solidFill>
              <a:srgbClr val="525F6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4AA0B56-6B82-4F21-A0FF-C5B3465E6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150" y="4224559"/>
            <a:ext cx="7703698" cy="1748617"/>
          </a:xfrm>
          <a:prstGeom prst="rect">
            <a:avLst/>
          </a:prstGeom>
          <a:ln>
            <a:solidFill>
              <a:srgbClr val="525F6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7452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4DE2839-E2CC-4332-A1AC-B5BD6EA4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b="1" dirty="0"/>
              <a:t>CAVALET </a:t>
            </a:r>
            <a:r>
              <a:rPr lang="pt-BR" b="1" i="1" dirty="0"/>
              <a:t>et al</a:t>
            </a:r>
            <a:r>
              <a:rPr lang="pt-BR" b="1" dirty="0"/>
              <a:t>. (2019)</a:t>
            </a:r>
          </a:p>
        </p:txBody>
      </p:sp>
      <p:cxnSp>
        <p:nvCxnSpPr>
          <p:cNvPr id="5" name="Straight Arrow Connector 3">
            <a:extLst>
              <a:ext uri="{FF2B5EF4-FFF2-40B4-BE49-F238E27FC236}">
                <a16:creationId xmlns:a16="http://schemas.microsoft.com/office/drawing/2014/main" id="{D79EAE08-D759-4B41-B9B2-B6A804A57368}"/>
              </a:ext>
            </a:extLst>
          </p:cNvPr>
          <p:cNvCxnSpPr>
            <a:cxnSpLocks/>
          </p:cNvCxnSpPr>
          <p:nvPr/>
        </p:nvCxnSpPr>
        <p:spPr>
          <a:xfrm>
            <a:off x="942500" y="1350208"/>
            <a:ext cx="4680000" cy="5862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84CC083F-E571-4675-A40E-A55CE1D64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152" y="2239830"/>
            <a:ext cx="7703697" cy="1435814"/>
          </a:xfrm>
          <a:prstGeom prst="rect">
            <a:avLst/>
          </a:prstGeom>
          <a:ln>
            <a:solidFill>
              <a:srgbClr val="525F6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1155D9C-7528-43A8-BFBB-AAD39429C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152" y="4224786"/>
            <a:ext cx="7703698" cy="1176763"/>
          </a:xfrm>
          <a:prstGeom prst="rect">
            <a:avLst/>
          </a:prstGeom>
          <a:ln>
            <a:solidFill>
              <a:srgbClr val="525F6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8422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4DE2839-E2CC-4332-A1AC-B5BD6EA4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b="1" dirty="0"/>
              <a:t>CAVALET </a:t>
            </a:r>
            <a:r>
              <a:rPr lang="pt-BR" b="1" i="1" dirty="0"/>
              <a:t>et al</a:t>
            </a:r>
            <a:r>
              <a:rPr lang="pt-BR" b="1" dirty="0"/>
              <a:t>. (2019)</a:t>
            </a:r>
          </a:p>
        </p:txBody>
      </p:sp>
      <p:cxnSp>
        <p:nvCxnSpPr>
          <p:cNvPr id="5" name="Straight Arrow Connector 3">
            <a:extLst>
              <a:ext uri="{FF2B5EF4-FFF2-40B4-BE49-F238E27FC236}">
                <a16:creationId xmlns:a16="http://schemas.microsoft.com/office/drawing/2014/main" id="{D79EAE08-D759-4B41-B9B2-B6A804A57368}"/>
              </a:ext>
            </a:extLst>
          </p:cNvPr>
          <p:cNvCxnSpPr>
            <a:cxnSpLocks/>
          </p:cNvCxnSpPr>
          <p:nvPr/>
        </p:nvCxnSpPr>
        <p:spPr>
          <a:xfrm>
            <a:off x="942500" y="1350208"/>
            <a:ext cx="4680000" cy="5862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D9255E-357F-4E61-8724-3C9F374CE587}"/>
              </a:ext>
            </a:extLst>
          </p:cNvPr>
          <p:cNvSpPr txBox="1">
            <a:spLocks/>
          </p:cNvSpPr>
          <p:nvPr/>
        </p:nvSpPr>
        <p:spPr>
          <a:xfrm>
            <a:off x="8370055" y="1773818"/>
            <a:ext cx="3166239" cy="1701383"/>
          </a:xfrm>
          <a:prstGeom prst="rect">
            <a:avLst/>
          </a:prstGeom>
          <a:solidFill>
            <a:schemeClr val="bg1"/>
          </a:solidFill>
          <a:ln>
            <a:solidFill>
              <a:srgbClr val="525F6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>
                <a:cs typeface="Calibri"/>
              </a:rPr>
              <a:t>Condições de contorno:</a:t>
            </a:r>
          </a:p>
          <a:p>
            <a:r>
              <a:rPr lang="pt-BR" sz="2000" dirty="0">
                <a:cs typeface="Calibri"/>
              </a:rPr>
              <a:t>Sistemas: SICRO e ANP;</a:t>
            </a:r>
          </a:p>
          <a:p>
            <a:r>
              <a:rPr lang="pt-BR" sz="2000" dirty="0">
                <a:cs typeface="Calibri"/>
              </a:rPr>
              <a:t>Mês-base: abr/2019;</a:t>
            </a:r>
          </a:p>
          <a:p>
            <a:r>
              <a:rPr lang="pt-BR" sz="2000" dirty="0">
                <a:cs typeface="Calibri"/>
              </a:rPr>
              <a:t>Estado: PR.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FBD7F12-1AD0-483E-8C75-DA91F154A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94" y="1773819"/>
            <a:ext cx="7703697" cy="4329128"/>
          </a:xfrm>
          <a:prstGeom prst="rect">
            <a:avLst/>
          </a:prstGeom>
          <a:ln>
            <a:solidFill>
              <a:srgbClr val="525F6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791B5C8-52A7-4B21-A48C-0E158DA129C9}"/>
              </a:ext>
            </a:extLst>
          </p:cNvPr>
          <p:cNvSpPr/>
          <p:nvPr/>
        </p:nvSpPr>
        <p:spPr>
          <a:xfrm>
            <a:off x="3186773" y="5663765"/>
            <a:ext cx="3687581" cy="48415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D86DDD61-8D67-4CAB-8330-6F439FE8C9A1}"/>
              </a:ext>
            </a:extLst>
          </p:cNvPr>
          <p:cNvCxnSpPr>
            <a:cxnSpLocks/>
          </p:cNvCxnSpPr>
          <p:nvPr/>
        </p:nvCxnSpPr>
        <p:spPr>
          <a:xfrm flipV="1">
            <a:off x="7039244" y="4997423"/>
            <a:ext cx="1224000" cy="84622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id="{9C53F732-256C-4655-82C2-3DD1925B46E0}"/>
              </a:ext>
            </a:extLst>
          </p:cNvPr>
          <p:cNvSpPr/>
          <p:nvPr/>
        </p:nvSpPr>
        <p:spPr>
          <a:xfrm>
            <a:off x="8370055" y="3938383"/>
            <a:ext cx="3166239" cy="2164564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>
                <a:solidFill>
                  <a:schemeClr val="tx1"/>
                </a:solidFill>
              </a:rPr>
              <a:t>No estudo, o custo de manutenção do pavimento rígido foi 76% menor do que o do pavimento flexível</a:t>
            </a:r>
          </a:p>
        </p:txBody>
      </p:sp>
    </p:spTree>
    <p:extLst>
      <p:ext uri="{BB962C8B-B14F-4D97-AF65-F5344CB8AC3E}">
        <p14:creationId xmlns:p14="http://schemas.microsoft.com/office/powerpoint/2010/main" val="240956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3F021-2230-4609-A362-0CC7F74CA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63800"/>
            <a:ext cx="9144000" cy="2387600"/>
          </a:xfrm>
        </p:spPr>
        <p:txBody>
          <a:bodyPr anchor="ctr">
            <a:normAutofit/>
          </a:bodyPr>
          <a:lstStyle/>
          <a:p>
            <a:r>
              <a:rPr lang="pt-BR" b="1" dirty="0"/>
              <a:t>SAIBA MAIS EM...</a:t>
            </a:r>
          </a:p>
        </p:txBody>
      </p:sp>
    </p:spTree>
    <p:extLst>
      <p:ext uri="{BB962C8B-B14F-4D97-AF65-F5344CB8AC3E}">
        <p14:creationId xmlns:p14="http://schemas.microsoft.com/office/powerpoint/2010/main" val="1813415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D94A6D0B-CA28-40A2-A733-3C88D8F9B4E3}"/>
              </a:ext>
            </a:extLst>
          </p:cNvPr>
          <p:cNvSpPr txBox="1">
            <a:spLocks/>
          </p:cNvSpPr>
          <p:nvPr/>
        </p:nvSpPr>
        <p:spPr>
          <a:xfrm>
            <a:off x="3323449" y="2986519"/>
            <a:ext cx="5545103" cy="884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latin typeface="Calibri"/>
                <a:ea typeface="+mj-lt"/>
                <a:cs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www.dnit.gov.br</a:t>
            </a:r>
            <a:r>
              <a:rPr lang="pt-BR" sz="3200" b="1" dirty="0">
                <a:latin typeface="Calibri"/>
                <a:ea typeface="+mj-lt"/>
                <a:cs typeface="+mj-lt"/>
              </a:rPr>
              <a:t> </a:t>
            </a:r>
            <a:endParaRPr lang="en-US" sz="32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059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5254289-67DD-4170-86BE-15B7A1491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54" y="2786034"/>
            <a:ext cx="11095892" cy="938702"/>
          </a:xfrm>
        </p:spPr>
        <p:txBody>
          <a:bodyPr>
            <a:normAutofit/>
          </a:bodyPr>
          <a:lstStyle/>
          <a:p>
            <a:r>
              <a:rPr lang="pt-BR" sz="4000" b="1" dirty="0">
                <a:ea typeface="+mj-lt"/>
                <a:cs typeface="+mj-lt"/>
              </a:rPr>
              <a:t>Objetivo central</a:t>
            </a:r>
            <a:endParaRPr lang="pt-BR" sz="4000" b="1" dirty="0">
              <a:cs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4E389E-97F9-4C96-BAAB-B52B815E8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3843814"/>
            <a:ext cx="11095892" cy="11461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Análise de </a:t>
            </a:r>
            <a:r>
              <a:rPr lang="pt-BR" b="1" u="sng" dirty="0">
                <a:ea typeface="+mn-lt"/>
                <a:cs typeface="+mn-lt"/>
              </a:rPr>
              <a:t>custos</a:t>
            </a:r>
            <a:r>
              <a:rPr lang="pt-BR" b="1" dirty="0">
                <a:ea typeface="+mn-lt"/>
                <a:cs typeface="+mn-lt"/>
              </a:rPr>
              <a:t> </a:t>
            </a:r>
            <a:r>
              <a:rPr lang="pt-BR" dirty="0">
                <a:ea typeface="+mn-lt"/>
                <a:cs typeface="+mn-lt"/>
              </a:rPr>
              <a:t>de construção dos três principais tipos de pavimento executados no Brasil: flexível, semirrígido e rígido.</a:t>
            </a:r>
            <a:endParaRPr lang="pt-BR" b="1" u="sng" dirty="0">
              <a:cs typeface="Calibri"/>
            </a:endParaRPr>
          </a:p>
        </p:txBody>
      </p:sp>
      <p:cxnSp>
        <p:nvCxnSpPr>
          <p:cNvPr id="6" name="Straight Arrow Connector 3">
            <a:extLst>
              <a:ext uri="{FF2B5EF4-FFF2-40B4-BE49-F238E27FC236}">
                <a16:creationId xmlns:a16="http://schemas.microsoft.com/office/drawing/2014/main" id="{308FF840-DBE9-423B-87BB-960C4EBD481D}"/>
              </a:ext>
            </a:extLst>
          </p:cNvPr>
          <p:cNvCxnSpPr/>
          <p:nvPr/>
        </p:nvCxnSpPr>
        <p:spPr>
          <a:xfrm>
            <a:off x="650630" y="3531144"/>
            <a:ext cx="3240000" cy="5862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2FD9CF2C-83AE-46E5-81D9-9096DE7320A4}"/>
              </a:ext>
            </a:extLst>
          </p:cNvPr>
          <p:cNvSpPr txBox="1">
            <a:spLocks/>
          </p:cNvSpPr>
          <p:nvPr/>
        </p:nvSpPr>
        <p:spPr>
          <a:xfrm>
            <a:off x="533400" y="3282015"/>
            <a:ext cx="11095892" cy="938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ea typeface="+mj-lt"/>
                <a:cs typeface="+mj-lt"/>
              </a:rPr>
              <a:t>Objetivo secundário</a:t>
            </a:r>
            <a:endParaRPr lang="pt-BR" sz="3200" b="1" dirty="0">
              <a:cs typeface="Calibri"/>
            </a:endParaRPr>
          </a:p>
        </p:txBody>
      </p:sp>
      <p:cxnSp>
        <p:nvCxnSpPr>
          <p:cNvPr id="8" name="Straight Arrow Connector 3">
            <a:extLst>
              <a:ext uri="{FF2B5EF4-FFF2-40B4-BE49-F238E27FC236}">
                <a16:creationId xmlns:a16="http://schemas.microsoft.com/office/drawing/2014/main" id="{00EC1241-A133-4C5C-8A98-68BF505C41E5}"/>
              </a:ext>
            </a:extLst>
          </p:cNvPr>
          <p:cNvCxnSpPr/>
          <p:nvPr/>
        </p:nvCxnSpPr>
        <p:spPr>
          <a:xfrm>
            <a:off x="650630" y="4032537"/>
            <a:ext cx="4032000" cy="5862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2AA9C4-13FD-4B61-ADDF-5B65766EE48D}"/>
              </a:ext>
            </a:extLst>
          </p:cNvPr>
          <p:cNvSpPr txBox="1">
            <a:spLocks/>
          </p:cNvSpPr>
          <p:nvPr/>
        </p:nvSpPr>
        <p:spPr>
          <a:xfrm>
            <a:off x="533400" y="4248834"/>
            <a:ext cx="11095892" cy="11461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cs typeface="Calibri"/>
              </a:rPr>
              <a:t>Abordagem </a:t>
            </a:r>
            <a:r>
              <a:rPr lang="pt-BR" i="1" dirty="0" err="1">
                <a:cs typeface="Calibri"/>
              </a:rPr>
              <a:t>en</a:t>
            </a:r>
            <a:r>
              <a:rPr lang="pt-BR" i="1" dirty="0">
                <a:cs typeface="Calibri"/>
              </a:rPr>
              <a:t> passant</a:t>
            </a:r>
            <a:r>
              <a:rPr lang="pt-BR" dirty="0">
                <a:cs typeface="Calibri"/>
              </a:rPr>
              <a:t> dos </a:t>
            </a:r>
            <a:r>
              <a:rPr lang="pt-BR" b="1" u="sng" dirty="0">
                <a:cs typeface="Calibri"/>
              </a:rPr>
              <a:t>custos</a:t>
            </a:r>
            <a:r>
              <a:rPr lang="pt-BR" dirty="0">
                <a:cs typeface="Calibri"/>
              </a:rPr>
              <a:t> de manutenção de pavimentos flexíveis e rígidos.</a:t>
            </a:r>
          </a:p>
        </p:txBody>
      </p:sp>
    </p:spTree>
    <p:extLst>
      <p:ext uri="{BB962C8B-B14F-4D97-AF65-F5344CB8AC3E}">
        <p14:creationId xmlns:p14="http://schemas.microsoft.com/office/powerpoint/2010/main" val="11164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5E-6 -0.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 -0.2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2.08333E-6 -0.2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127794-78F4-4846-9708-A922D6BB996D}"/>
              </a:ext>
            </a:extLst>
          </p:cNvPr>
          <p:cNvSpPr txBox="1">
            <a:spLocks/>
          </p:cNvSpPr>
          <p:nvPr/>
        </p:nvSpPr>
        <p:spPr>
          <a:xfrm>
            <a:off x="3323449" y="2986519"/>
            <a:ext cx="5545103" cy="884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latin typeface="Calibri"/>
                <a:ea typeface="+mj-lt"/>
                <a:cs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www.dnit.gov.br</a:t>
            </a:r>
            <a:r>
              <a:rPr lang="pt-BR" sz="3200" b="1" dirty="0">
                <a:latin typeface="Calibri"/>
                <a:ea typeface="+mj-lt"/>
                <a:cs typeface="+mj-lt"/>
              </a:rPr>
              <a:t> </a:t>
            </a:r>
            <a:endParaRPr lang="en-US" sz="3200" b="1" dirty="0">
              <a:latin typeface="Calibri"/>
              <a:cs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3B3280F-5E79-4C09-BC99-12AA67E80F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433"/>
          <a:stretch/>
        </p:blipFill>
        <p:spPr>
          <a:xfrm>
            <a:off x="3110294" y="506289"/>
            <a:ext cx="6045090" cy="5799614"/>
          </a:xfrm>
          <a:prstGeom prst="rect">
            <a:avLst/>
          </a:prstGeom>
          <a:ln>
            <a:solidFill>
              <a:srgbClr val="525F68"/>
            </a:solidFill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6781041-47C5-4094-B945-F5972F480AF8}"/>
              </a:ext>
            </a:extLst>
          </p:cNvPr>
          <p:cNvSpPr/>
          <p:nvPr/>
        </p:nvSpPr>
        <p:spPr>
          <a:xfrm>
            <a:off x="3260806" y="2957257"/>
            <a:ext cx="1366887" cy="132917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6A61DC0-6716-4883-B002-150F71E76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106" y="1032880"/>
            <a:ext cx="6045089" cy="3148643"/>
          </a:xfrm>
          <a:prstGeom prst="rect">
            <a:avLst/>
          </a:prstGeom>
          <a:ln>
            <a:solidFill>
              <a:srgbClr val="525F68"/>
            </a:solidFill>
          </a:ln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BE01A25D-2D8A-4DC0-BCF5-D4BE1EEA6C37}"/>
              </a:ext>
            </a:extLst>
          </p:cNvPr>
          <p:cNvSpPr/>
          <p:nvPr/>
        </p:nvSpPr>
        <p:spPr>
          <a:xfrm>
            <a:off x="3686107" y="2488442"/>
            <a:ext cx="971448" cy="2914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2DC1BBA-2D4B-4803-BB0A-C046C05F5E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6746" y="1728019"/>
            <a:ext cx="6042970" cy="4591736"/>
          </a:xfrm>
          <a:prstGeom prst="rect">
            <a:avLst/>
          </a:prstGeom>
          <a:ln>
            <a:solidFill>
              <a:srgbClr val="525F68"/>
            </a:solidFill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3B6FE72-B1CA-42D6-96B0-6E7F4C3F73C3}"/>
              </a:ext>
            </a:extLst>
          </p:cNvPr>
          <p:cNvSpPr txBox="1"/>
          <p:nvPr/>
        </p:nvSpPr>
        <p:spPr>
          <a:xfrm>
            <a:off x="4555520" y="3733769"/>
            <a:ext cx="2389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SICRO</a:t>
            </a:r>
          </a:p>
        </p:txBody>
      </p:sp>
      <p:pic>
        <p:nvPicPr>
          <p:cNvPr id="11" name="Imagem 10">
            <a:hlinkClick r:id="rId6"/>
            <a:extLst>
              <a:ext uri="{FF2B5EF4-FFF2-40B4-BE49-F238E27FC236}">
                <a16:creationId xmlns:a16="http://schemas.microsoft.com/office/drawing/2014/main" id="{CDC26FAD-E1DD-45A4-A92E-FDBAB91EF8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0" t="10470" r="28198" b="15704"/>
          <a:stretch/>
        </p:blipFill>
        <p:spPr>
          <a:xfrm>
            <a:off x="9257446" y="3690603"/>
            <a:ext cx="785702" cy="108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7279 -0.2354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46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ódigo QR&#10;&#10;Descrição gerada automaticamente">
            <a:extLst>
              <a:ext uri="{FF2B5EF4-FFF2-40B4-BE49-F238E27FC236}">
                <a16:creationId xmlns:a16="http://schemas.microsoft.com/office/drawing/2014/main" id="{A9E2AE4B-5596-4920-9024-19DCAEF4F0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0" t="42421" r="27253" b="4821"/>
          <a:stretch/>
        </p:blipFill>
        <p:spPr>
          <a:xfrm>
            <a:off x="4357179" y="2225600"/>
            <a:ext cx="3477641" cy="339306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77FF350-5907-4414-8E3A-313161A31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54" y="1002973"/>
            <a:ext cx="11095892" cy="7152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pt-BR" sz="5400" b="1" dirty="0">
                <a:ea typeface="+mn-lt"/>
                <a:cs typeface="+mn-lt"/>
              </a:rPr>
              <a:t>OBRIGADO!</a:t>
            </a:r>
            <a:endParaRPr lang="pt-BR" sz="5400" b="1" u="sng" dirty="0">
              <a:cs typeface="Calibri"/>
            </a:endParaRPr>
          </a:p>
        </p:txBody>
      </p:sp>
      <p:cxnSp>
        <p:nvCxnSpPr>
          <p:cNvPr id="6" name="Straight Arrow Connector 3">
            <a:extLst>
              <a:ext uri="{FF2B5EF4-FFF2-40B4-BE49-F238E27FC236}">
                <a16:creationId xmlns:a16="http://schemas.microsoft.com/office/drawing/2014/main" id="{61769BBF-DE8A-4317-83BA-F6F3D586CA16}"/>
              </a:ext>
            </a:extLst>
          </p:cNvPr>
          <p:cNvCxnSpPr>
            <a:cxnSpLocks/>
          </p:cNvCxnSpPr>
          <p:nvPr/>
        </p:nvCxnSpPr>
        <p:spPr>
          <a:xfrm>
            <a:off x="4422000" y="1809086"/>
            <a:ext cx="3348000" cy="5862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35FA691A-222A-4CED-8A91-4B8FF935C25A}"/>
              </a:ext>
            </a:extLst>
          </p:cNvPr>
          <p:cNvGrpSpPr/>
          <p:nvPr/>
        </p:nvGrpSpPr>
        <p:grpSpPr>
          <a:xfrm>
            <a:off x="2549986" y="5674800"/>
            <a:ext cx="7092027" cy="902574"/>
            <a:chOff x="1525519" y="5477725"/>
            <a:chExt cx="7092027" cy="902574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103E80A7-17F5-48B6-9592-E032B112476F}"/>
                </a:ext>
              </a:extLst>
            </p:cNvPr>
            <p:cNvSpPr txBox="1"/>
            <p:nvPr/>
          </p:nvSpPr>
          <p:spPr>
            <a:xfrm>
              <a:off x="2522984" y="5698179"/>
              <a:ext cx="609456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2400" u="sng" dirty="0"/>
                <a:t>https://www.linkedin.com/in/leandromodesto/</a:t>
              </a:r>
            </a:p>
          </p:txBody>
        </p:sp>
        <p:pic>
          <p:nvPicPr>
            <p:cNvPr id="9" name="Imagem 8" descr="Ícone&#10;&#10;Descrição gerada automaticamente">
              <a:extLst>
                <a:ext uri="{FF2B5EF4-FFF2-40B4-BE49-F238E27FC236}">
                  <a16:creationId xmlns:a16="http://schemas.microsoft.com/office/drawing/2014/main" id="{213ADF21-59F9-4EBE-A04C-0F8646DDA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5519" y="5477725"/>
              <a:ext cx="902574" cy="902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3587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CC1FE9-0C26-4229-8ADA-A082E285C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54" y="2969795"/>
            <a:ext cx="11095892" cy="7152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pt-BR" sz="5400" b="1" dirty="0">
                <a:ea typeface="+mn-lt"/>
                <a:cs typeface="+mn-lt"/>
              </a:rPr>
              <a:t>ANÁLISE DE CUSTOS!!!</a:t>
            </a:r>
            <a:endParaRPr lang="pt-BR" sz="5400" b="1" u="sng" dirty="0">
              <a:cs typeface="Calibri"/>
            </a:endParaRPr>
          </a:p>
        </p:txBody>
      </p:sp>
      <p:cxnSp>
        <p:nvCxnSpPr>
          <p:cNvPr id="5" name="Straight Arrow Connector 3">
            <a:extLst>
              <a:ext uri="{FF2B5EF4-FFF2-40B4-BE49-F238E27FC236}">
                <a16:creationId xmlns:a16="http://schemas.microsoft.com/office/drawing/2014/main" id="{A2342E5C-166A-4CAC-96AF-A8573B578AB1}"/>
              </a:ext>
            </a:extLst>
          </p:cNvPr>
          <p:cNvCxnSpPr>
            <a:cxnSpLocks/>
          </p:cNvCxnSpPr>
          <p:nvPr/>
        </p:nvCxnSpPr>
        <p:spPr>
          <a:xfrm>
            <a:off x="2441100" y="3775908"/>
            <a:ext cx="6624000" cy="5862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1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Fontes de dados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01D8B7D-B26B-4868-9671-48C44E452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58" y="2994782"/>
            <a:ext cx="2389424" cy="87460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088ADD-2370-47AB-BDDD-5F0AD41C0516}"/>
              </a:ext>
            </a:extLst>
          </p:cNvPr>
          <p:cNvSpPr txBox="1"/>
          <p:nvPr/>
        </p:nvSpPr>
        <p:spPr>
          <a:xfrm>
            <a:off x="1221127" y="3001597"/>
            <a:ext cx="2389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002060"/>
                </a:solidFill>
                <a:latin typeface="Arial Black" panose="020B0A04020102020204" pitchFamily="34" charset="0"/>
              </a:rPr>
              <a:t>SICRO</a:t>
            </a:r>
          </a:p>
        </p:txBody>
      </p:sp>
      <p:pic>
        <p:nvPicPr>
          <p:cNvPr id="6" name="Imagem 5">
            <a:hlinkClick r:id="rId3"/>
            <a:extLst>
              <a:ext uri="{FF2B5EF4-FFF2-40B4-BE49-F238E27FC236}">
                <a16:creationId xmlns:a16="http://schemas.microsoft.com/office/drawing/2014/main" id="{F36C5B18-4CEB-4652-8242-6129CA87DD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0" t="10470" r="28198" b="15704"/>
          <a:stretch/>
        </p:blipFill>
        <p:spPr>
          <a:xfrm>
            <a:off x="8471385" y="3031577"/>
            <a:ext cx="1366534" cy="1884567"/>
          </a:xfrm>
          <a:prstGeom prst="rect">
            <a:avLst/>
          </a:prstGeom>
        </p:spPr>
      </p:pic>
      <p:cxnSp>
        <p:nvCxnSpPr>
          <p:cNvPr id="7" name="Straight Arrow Connector 3">
            <a:extLst>
              <a:ext uri="{FF2B5EF4-FFF2-40B4-BE49-F238E27FC236}">
                <a16:creationId xmlns:a16="http://schemas.microsoft.com/office/drawing/2014/main" id="{253366DD-5041-4058-9474-4401F086D4E3}"/>
              </a:ext>
            </a:extLst>
          </p:cNvPr>
          <p:cNvCxnSpPr>
            <a:cxnSpLocks/>
          </p:cNvCxnSpPr>
          <p:nvPr/>
        </p:nvCxnSpPr>
        <p:spPr>
          <a:xfrm>
            <a:off x="942500" y="1350208"/>
            <a:ext cx="3708000" cy="5862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10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3F021-2230-4609-A362-0CC7F74CA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63800"/>
            <a:ext cx="9144000" cy="2387600"/>
          </a:xfrm>
        </p:spPr>
        <p:txBody>
          <a:bodyPr anchor="ctr">
            <a:normAutofit/>
          </a:bodyPr>
          <a:lstStyle/>
          <a:p>
            <a:r>
              <a:rPr lang="pt-BR" b="1" dirty="0"/>
              <a:t>BREVE CONCEITUAÇÃO</a:t>
            </a:r>
          </a:p>
        </p:txBody>
      </p:sp>
    </p:spTree>
    <p:extLst>
      <p:ext uri="{BB962C8B-B14F-4D97-AF65-F5344CB8AC3E}">
        <p14:creationId xmlns:p14="http://schemas.microsoft.com/office/powerpoint/2010/main" val="67826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4DE2839-E2CC-4332-A1AC-B5BD6EA4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b="1" dirty="0"/>
              <a:t>Pavimento flexível</a:t>
            </a:r>
          </a:p>
        </p:txBody>
      </p:sp>
      <p:cxnSp>
        <p:nvCxnSpPr>
          <p:cNvPr id="5" name="Straight Arrow Connector 3">
            <a:extLst>
              <a:ext uri="{FF2B5EF4-FFF2-40B4-BE49-F238E27FC236}">
                <a16:creationId xmlns:a16="http://schemas.microsoft.com/office/drawing/2014/main" id="{D79EAE08-D759-4B41-B9B2-B6A804A57368}"/>
              </a:ext>
            </a:extLst>
          </p:cNvPr>
          <p:cNvCxnSpPr>
            <a:cxnSpLocks/>
          </p:cNvCxnSpPr>
          <p:nvPr/>
        </p:nvCxnSpPr>
        <p:spPr>
          <a:xfrm>
            <a:off x="942500" y="1350208"/>
            <a:ext cx="3996000" cy="5862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0E1802-39FC-4742-939E-58159365AB77}"/>
              </a:ext>
            </a:extLst>
          </p:cNvPr>
          <p:cNvSpPr txBox="1">
            <a:spLocks/>
          </p:cNvSpPr>
          <p:nvPr/>
        </p:nvSpPr>
        <p:spPr>
          <a:xfrm>
            <a:off x="308709" y="1851924"/>
            <a:ext cx="11095891" cy="11461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Publicação IPR - 719, Manual de Pavimentação (2006):</a:t>
            </a:r>
            <a:endParaRPr lang="pt-BR" b="1" u="sng" dirty="0"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8920448-C5D8-4F39-8475-A1E0CBC938D4}"/>
              </a:ext>
            </a:extLst>
          </p:cNvPr>
          <p:cNvSpPr txBox="1"/>
          <p:nvPr/>
        </p:nvSpPr>
        <p:spPr>
          <a:xfrm>
            <a:off x="375140" y="2578295"/>
            <a:ext cx="11302204" cy="1200329"/>
          </a:xfrm>
          <a:prstGeom prst="rect">
            <a:avLst/>
          </a:prstGeom>
          <a:solidFill>
            <a:schemeClr val="bg1"/>
          </a:solidFill>
          <a:ln>
            <a:solidFill>
              <a:srgbClr val="525F6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pt-BR" sz="2400" b="0" i="0" u="none" strike="noStrike" baseline="0" dirty="0"/>
              <a:t>“Aquele em que todas as camadas sofrem deformação elástica significativa (...). Exemplo típico: pavimento constituído por uma base de brita (brita graduada, macadame) ou por uma base de solo </a:t>
            </a:r>
            <a:r>
              <a:rPr lang="pt-BR" sz="2400" b="0" i="0" u="none" strike="noStrike" baseline="0" dirty="0" err="1"/>
              <a:t>pedregulhoso</a:t>
            </a:r>
            <a:r>
              <a:rPr lang="pt-BR" sz="2400" b="0" i="0" u="none" strike="noStrike" baseline="0" dirty="0"/>
              <a:t>, revestida por uma camada asfáltica.”</a:t>
            </a:r>
            <a:endParaRPr lang="pt-BR" sz="24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9AE3D51-DC92-4CA5-84A3-57C2D4EB2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93" y="4597593"/>
            <a:ext cx="9593014" cy="1219370"/>
          </a:xfrm>
          <a:prstGeom prst="rect">
            <a:avLst/>
          </a:prstGeom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923E0E6D-2E11-4097-B717-47897C9D68E6}"/>
              </a:ext>
            </a:extLst>
          </p:cNvPr>
          <p:cNvCxnSpPr>
            <a:cxnSpLocks/>
          </p:cNvCxnSpPr>
          <p:nvPr/>
        </p:nvCxnSpPr>
        <p:spPr>
          <a:xfrm flipV="1">
            <a:off x="8585200" y="4427804"/>
            <a:ext cx="937388" cy="3934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5D7B0E9-6228-44D3-9720-2E5E42FCDC7A}"/>
              </a:ext>
            </a:extLst>
          </p:cNvPr>
          <p:cNvSpPr txBox="1">
            <a:spLocks/>
          </p:cNvSpPr>
          <p:nvPr/>
        </p:nvSpPr>
        <p:spPr>
          <a:xfrm>
            <a:off x="9709607" y="4108391"/>
            <a:ext cx="1192735" cy="5161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2400" dirty="0">
                <a:ea typeface="+mn-lt"/>
                <a:cs typeface="+mn-lt"/>
              </a:rPr>
              <a:t>CBUQ </a:t>
            </a:r>
            <a:endParaRPr lang="pt-BR" sz="2400" b="1" u="sng" dirty="0">
              <a:cs typeface="Calibri"/>
            </a:endParaRP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92F34B58-CF90-484F-A1DB-769C58337D24}"/>
              </a:ext>
            </a:extLst>
          </p:cNvPr>
          <p:cNvCxnSpPr>
            <a:cxnSpLocks/>
          </p:cNvCxnSpPr>
          <p:nvPr/>
        </p:nvCxnSpPr>
        <p:spPr>
          <a:xfrm>
            <a:off x="8784117" y="5011704"/>
            <a:ext cx="792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40AFE27-9762-48D5-96B0-A94F74CCABC8}"/>
              </a:ext>
            </a:extLst>
          </p:cNvPr>
          <p:cNvSpPr txBox="1">
            <a:spLocks/>
          </p:cNvSpPr>
          <p:nvPr/>
        </p:nvSpPr>
        <p:spPr>
          <a:xfrm>
            <a:off x="9763136" y="4561273"/>
            <a:ext cx="1652686" cy="900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2400" dirty="0">
                <a:ea typeface="+mn-lt"/>
                <a:cs typeface="+mn-lt"/>
              </a:rPr>
              <a:t>Solo     estabilizado</a:t>
            </a:r>
            <a:endParaRPr lang="pt-BR" sz="2400" b="1" u="sng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9345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CF425D8-6E78-4D79-ADE2-8C45C4791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93" y="4427804"/>
            <a:ext cx="9840698" cy="134321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4DE2839-E2CC-4332-A1AC-B5BD6EA4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b="1" dirty="0"/>
              <a:t>Pavimento semirrígido</a:t>
            </a:r>
          </a:p>
        </p:txBody>
      </p:sp>
      <p:cxnSp>
        <p:nvCxnSpPr>
          <p:cNvPr id="5" name="Straight Arrow Connector 3">
            <a:extLst>
              <a:ext uri="{FF2B5EF4-FFF2-40B4-BE49-F238E27FC236}">
                <a16:creationId xmlns:a16="http://schemas.microsoft.com/office/drawing/2014/main" id="{D79EAE08-D759-4B41-B9B2-B6A804A57368}"/>
              </a:ext>
            </a:extLst>
          </p:cNvPr>
          <p:cNvCxnSpPr>
            <a:cxnSpLocks/>
          </p:cNvCxnSpPr>
          <p:nvPr/>
        </p:nvCxnSpPr>
        <p:spPr>
          <a:xfrm>
            <a:off x="942500" y="1350208"/>
            <a:ext cx="4968000" cy="5862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0E1802-39FC-4742-939E-58159365AB77}"/>
              </a:ext>
            </a:extLst>
          </p:cNvPr>
          <p:cNvSpPr txBox="1">
            <a:spLocks/>
          </p:cNvSpPr>
          <p:nvPr/>
        </p:nvSpPr>
        <p:spPr>
          <a:xfrm>
            <a:off x="308709" y="1851924"/>
            <a:ext cx="11095891" cy="11461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Publicação IPR - 719, Manual de Pavimentação (2006):</a:t>
            </a:r>
            <a:endParaRPr lang="pt-BR" b="1" u="sng" dirty="0"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8920448-C5D8-4F39-8475-A1E0CBC938D4}"/>
              </a:ext>
            </a:extLst>
          </p:cNvPr>
          <p:cNvSpPr txBox="1"/>
          <p:nvPr/>
        </p:nvSpPr>
        <p:spPr>
          <a:xfrm>
            <a:off x="375140" y="2578295"/>
            <a:ext cx="11302204" cy="1200329"/>
          </a:xfrm>
          <a:prstGeom prst="rect">
            <a:avLst/>
          </a:prstGeom>
          <a:solidFill>
            <a:schemeClr val="bg1"/>
          </a:solidFill>
          <a:ln>
            <a:solidFill>
              <a:srgbClr val="525F6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pt-BR" sz="2400" b="0" i="0" u="none" strike="noStrike" baseline="0" dirty="0"/>
              <a:t>“Caracteriza-se por uma base cimentada por algum aglutinante com propriedades cimentícias como por exemplo, por uma camada de solo cimento revestida por uma camada asfáltica.”</a:t>
            </a:r>
            <a:endParaRPr lang="pt-BR" sz="2400" dirty="0"/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F12E1B23-CE3B-4784-A99B-FF6A23CD6D9A}"/>
              </a:ext>
            </a:extLst>
          </p:cNvPr>
          <p:cNvCxnSpPr>
            <a:cxnSpLocks/>
          </p:cNvCxnSpPr>
          <p:nvPr/>
        </p:nvCxnSpPr>
        <p:spPr>
          <a:xfrm flipV="1">
            <a:off x="8771188" y="4394274"/>
            <a:ext cx="1296000" cy="3321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2069B2F-FADC-4E43-9EEA-917398066619}"/>
              </a:ext>
            </a:extLst>
          </p:cNvPr>
          <p:cNvSpPr txBox="1">
            <a:spLocks/>
          </p:cNvSpPr>
          <p:nvPr/>
        </p:nvSpPr>
        <p:spPr>
          <a:xfrm>
            <a:off x="10179176" y="4118772"/>
            <a:ext cx="1192735" cy="5161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2400" dirty="0">
                <a:ea typeface="+mn-lt"/>
                <a:cs typeface="+mn-lt"/>
              </a:rPr>
              <a:t>CBUQ </a:t>
            </a:r>
            <a:endParaRPr lang="pt-BR" sz="2400" b="1" u="sng" dirty="0">
              <a:cs typeface="Calibri"/>
            </a:endParaRP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BCE15644-DD1E-4C1A-AEE4-328D26B56CBE}"/>
              </a:ext>
            </a:extLst>
          </p:cNvPr>
          <p:cNvCxnSpPr>
            <a:cxnSpLocks/>
          </p:cNvCxnSpPr>
          <p:nvPr/>
        </p:nvCxnSpPr>
        <p:spPr>
          <a:xfrm>
            <a:off x="8931842" y="4908848"/>
            <a:ext cx="1188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3DEE5D8-EEE1-4FA1-B4D9-A67277156DC8}"/>
              </a:ext>
            </a:extLst>
          </p:cNvPr>
          <p:cNvSpPr txBox="1">
            <a:spLocks/>
          </p:cNvSpPr>
          <p:nvPr/>
        </p:nvSpPr>
        <p:spPr>
          <a:xfrm>
            <a:off x="10194166" y="4647920"/>
            <a:ext cx="1652686" cy="516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2400" dirty="0">
                <a:ea typeface="+mn-lt"/>
                <a:cs typeface="+mn-lt"/>
              </a:rPr>
              <a:t>BGTC</a:t>
            </a:r>
            <a:endParaRPr lang="pt-BR" sz="2400" b="1" u="sng" dirty="0">
              <a:cs typeface="Calibri"/>
            </a:endParaRP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3940E88C-F3CE-4098-9585-1DD2A118FEB2}"/>
              </a:ext>
            </a:extLst>
          </p:cNvPr>
          <p:cNvCxnSpPr>
            <a:cxnSpLocks/>
          </p:cNvCxnSpPr>
          <p:nvPr/>
        </p:nvCxnSpPr>
        <p:spPr>
          <a:xfrm>
            <a:off x="9351176" y="5161050"/>
            <a:ext cx="828000" cy="22545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1E531A8-157E-407E-A840-F467BD9316A8}"/>
              </a:ext>
            </a:extLst>
          </p:cNvPr>
          <p:cNvSpPr txBox="1">
            <a:spLocks/>
          </p:cNvSpPr>
          <p:nvPr/>
        </p:nvSpPr>
        <p:spPr>
          <a:xfrm>
            <a:off x="10224146" y="5178704"/>
            <a:ext cx="1652686" cy="516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2400" dirty="0">
                <a:ea typeface="+mn-lt"/>
                <a:cs typeface="+mn-lt"/>
              </a:rPr>
              <a:t>BGS</a:t>
            </a:r>
            <a:endParaRPr lang="pt-BR" sz="2400" b="1" u="sng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4714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55D69F03-EF8D-4F40-ACDC-97149669B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55" y="4479822"/>
            <a:ext cx="9840698" cy="1105696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4DE2839-E2CC-4332-A1AC-B5BD6EA4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b="1" dirty="0"/>
              <a:t>Pavimento rígido</a:t>
            </a:r>
          </a:p>
        </p:txBody>
      </p:sp>
      <p:cxnSp>
        <p:nvCxnSpPr>
          <p:cNvPr id="5" name="Straight Arrow Connector 3">
            <a:extLst>
              <a:ext uri="{FF2B5EF4-FFF2-40B4-BE49-F238E27FC236}">
                <a16:creationId xmlns:a16="http://schemas.microsoft.com/office/drawing/2014/main" id="{D79EAE08-D759-4B41-B9B2-B6A804A57368}"/>
              </a:ext>
            </a:extLst>
          </p:cNvPr>
          <p:cNvCxnSpPr>
            <a:cxnSpLocks/>
          </p:cNvCxnSpPr>
          <p:nvPr/>
        </p:nvCxnSpPr>
        <p:spPr>
          <a:xfrm>
            <a:off x="942500" y="1350208"/>
            <a:ext cx="3744000" cy="5862"/>
          </a:xfrm>
          <a:prstGeom prst="straightConnector1">
            <a:avLst/>
          </a:prstGeom>
          <a:ln w="28575">
            <a:solidFill>
              <a:srgbClr val="F7B96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0E1802-39FC-4742-939E-58159365AB77}"/>
              </a:ext>
            </a:extLst>
          </p:cNvPr>
          <p:cNvSpPr txBox="1">
            <a:spLocks/>
          </p:cNvSpPr>
          <p:nvPr/>
        </p:nvSpPr>
        <p:spPr>
          <a:xfrm>
            <a:off x="308709" y="1851924"/>
            <a:ext cx="11095891" cy="11461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Publicação IPR - 719, Manual de Pavimentação (2006):</a:t>
            </a:r>
            <a:endParaRPr lang="pt-BR" b="1" u="sng" dirty="0"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8920448-C5D8-4F39-8475-A1E0CBC938D4}"/>
              </a:ext>
            </a:extLst>
          </p:cNvPr>
          <p:cNvSpPr txBox="1"/>
          <p:nvPr/>
        </p:nvSpPr>
        <p:spPr>
          <a:xfrm>
            <a:off x="375140" y="2578295"/>
            <a:ext cx="11302204" cy="1200329"/>
          </a:xfrm>
          <a:prstGeom prst="rect">
            <a:avLst/>
          </a:prstGeom>
          <a:solidFill>
            <a:schemeClr val="bg1"/>
          </a:solidFill>
          <a:ln>
            <a:solidFill>
              <a:srgbClr val="525F6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pt-BR" sz="2400" b="0" i="0" u="none" strike="noStrike" baseline="0" dirty="0"/>
              <a:t>“Aquele em que o revestimento tem uma elevada rigidez em relação às camadas inferiores e (...). Exemplo típico: pavimento constituído por lajes de concreto de cimento Portland.”</a:t>
            </a:r>
            <a:endParaRPr lang="pt-BR" sz="2400" dirty="0"/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C47E53AF-3B68-427B-8CE2-F68141F26838}"/>
              </a:ext>
            </a:extLst>
          </p:cNvPr>
          <p:cNvCxnSpPr>
            <a:cxnSpLocks/>
          </p:cNvCxnSpPr>
          <p:nvPr/>
        </p:nvCxnSpPr>
        <p:spPr>
          <a:xfrm flipV="1">
            <a:off x="8982023" y="4450764"/>
            <a:ext cx="1152000" cy="2715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24B233D-3C1D-4B40-8DBB-871C7DB588BA}"/>
              </a:ext>
            </a:extLst>
          </p:cNvPr>
          <p:cNvSpPr txBox="1">
            <a:spLocks/>
          </p:cNvSpPr>
          <p:nvPr/>
        </p:nvSpPr>
        <p:spPr>
          <a:xfrm>
            <a:off x="10287942" y="4182747"/>
            <a:ext cx="1192735" cy="5161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2400" dirty="0">
                <a:ea typeface="+mn-lt"/>
                <a:cs typeface="+mn-lt"/>
              </a:rPr>
              <a:t>PCS </a:t>
            </a:r>
            <a:endParaRPr lang="pt-BR" sz="2400" b="1" u="sng" dirty="0">
              <a:cs typeface="Calibri"/>
            </a:endParaRP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A6BAFD0B-5F1A-4477-AF14-972709820249}"/>
              </a:ext>
            </a:extLst>
          </p:cNvPr>
          <p:cNvCxnSpPr>
            <a:cxnSpLocks/>
          </p:cNvCxnSpPr>
          <p:nvPr/>
        </p:nvCxnSpPr>
        <p:spPr>
          <a:xfrm>
            <a:off x="9335871" y="4970533"/>
            <a:ext cx="828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B83F2AE-E1AA-42C6-ABC1-5F3E9CD018CA}"/>
              </a:ext>
            </a:extLst>
          </p:cNvPr>
          <p:cNvSpPr txBox="1">
            <a:spLocks/>
          </p:cNvSpPr>
          <p:nvPr/>
        </p:nvSpPr>
        <p:spPr>
          <a:xfrm>
            <a:off x="10302932" y="4722305"/>
            <a:ext cx="1652686" cy="516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2400" dirty="0">
                <a:ea typeface="+mn-lt"/>
                <a:cs typeface="+mn-lt"/>
              </a:rPr>
              <a:t>CCR</a:t>
            </a:r>
            <a:endParaRPr lang="pt-BR" sz="2400" b="1" u="sng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51364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699</Words>
  <Application>Microsoft Office PowerPoint</Application>
  <PresentationFormat>Widescreen</PresentationFormat>
  <Paragraphs>118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Tema do Office</vt:lpstr>
      <vt:lpstr>ANÁLISE COMPARATIVA ENTRE PAVIMENTOS FLEXÍVEIS, SEMIRRÍGIDOS E RÍGIDOS</vt:lpstr>
      <vt:lpstr>QUAL É O TIPO DE PAVIMENTO IDEAL PARA O PROJETO?</vt:lpstr>
      <vt:lpstr>Objetivo central</vt:lpstr>
      <vt:lpstr>Apresentação do PowerPoint</vt:lpstr>
      <vt:lpstr>Fontes de dados</vt:lpstr>
      <vt:lpstr>BREVE CONCEITUAÇÃO</vt:lpstr>
      <vt:lpstr>Pavimento flexível</vt:lpstr>
      <vt:lpstr>Pavimento semirrígido</vt:lpstr>
      <vt:lpstr>Pavimento rígido</vt:lpstr>
      <vt:lpstr>SÉRIES HISTÓRICAS</vt:lpstr>
      <vt:lpstr>Preços de insumos</vt:lpstr>
      <vt:lpstr>Preços de CCUs</vt:lpstr>
      <vt:lpstr>Soluções de pavimento - CMG</vt:lpstr>
      <vt:lpstr>CUSTOS DE CONSTRUÇÃO</vt:lpstr>
      <vt:lpstr>Camada de suporte</vt:lpstr>
      <vt:lpstr>Camada de suporte</vt:lpstr>
      <vt:lpstr>Camada de suporte</vt:lpstr>
      <vt:lpstr>CUSTOS DE CONSTRUÇÃO</vt:lpstr>
      <vt:lpstr>Camada de revestimento</vt:lpstr>
      <vt:lpstr>Camada de revestimento</vt:lpstr>
      <vt:lpstr>Camada de revestimento</vt:lpstr>
      <vt:lpstr>CUSTOS DE MANUTENÇÃO</vt:lpstr>
      <vt:lpstr>Fonte</vt:lpstr>
      <vt:lpstr>CAVALET et al. (2019)</vt:lpstr>
      <vt:lpstr>CAVALET et al. (2019)</vt:lpstr>
      <vt:lpstr>CAVALET et al. (2019)</vt:lpstr>
      <vt:lpstr>CAVALET et al. (2019)</vt:lpstr>
      <vt:lpstr>SAIBA MAIS EM...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Marilia Borges</dc:creator>
  <cp:lastModifiedBy>Gabriella Lima</cp:lastModifiedBy>
  <cp:revision>16</cp:revision>
  <dcterms:created xsi:type="dcterms:W3CDTF">2022-03-04T12:39:06Z</dcterms:created>
  <dcterms:modified xsi:type="dcterms:W3CDTF">2022-03-28T19:54:25Z</dcterms:modified>
</cp:coreProperties>
</file>