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62" r:id="rId4"/>
    <p:sldId id="277" r:id="rId5"/>
    <p:sldId id="263" r:id="rId6"/>
    <p:sldId id="264" r:id="rId7"/>
    <p:sldId id="265" r:id="rId8"/>
    <p:sldId id="279" r:id="rId9"/>
    <p:sldId id="269" r:id="rId10"/>
    <p:sldId id="271" r:id="rId11"/>
    <p:sldId id="272" r:id="rId12"/>
    <p:sldId id="274" r:id="rId13"/>
    <p:sldId id="278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2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elly\Desktop\DNIT%20IOWA\Reuni&#227;o%20Mar&#231;o%20de%202022\Cronograma%2015%20meses_%20Mar&#231;o%20de%202022_DNIT_SUB%20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v>Executado 03/22</c:v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Plan1!$A$3:$A$15</c:f>
              <c:strCache>
                <c:ptCount val="13"/>
                <c:pt idx="0">
                  <c:v>Coleta de dados preliminar em trabalhos científicos e sobre estruturação de banco de dados</c:v>
                </c:pt>
                <c:pt idx="1">
                  <c:v>Coleta de dados em projetos rodoviários para estruturação de banco de dados</c:v>
                </c:pt>
                <c:pt idx="2">
                  <c:v>Cadastramento e estruturação integrada de banco de dados</c:v>
                </c:pt>
                <c:pt idx="3">
                  <c:v>Levantamento de dados extraídos a partir da coleta de campo e ensaios de laboratório</c:v>
                </c:pt>
                <c:pt idx="4">
                  <c:v>Análise dos dados e categorização das informações</c:v>
                </c:pt>
                <c:pt idx="5">
                  <c:v>Implantação da estrutura do banco</c:v>
                </c:pt>
                <c:pt idx="6">
                  <c:v>Modelos de previsão de propriedades geotécnicas e desempenho dos pavimentos</c:v>
                </c:pt>
                <c:pt idx="7">
                  <c:v>Construção de mapas temáticos </c:v>
                </c:pt>
                <c:pt idx="8">
                  <c:v>Construção de mapas geotécnicos neurais</c:v>
                </c:pt>
                <c:pt idx="9">
                  <c:v>Elaboração de um manual de estudos geotécnicos</c:v>
                </c:pt>
                <c:pt idx="10">
                  <c:v>Ações de capacitação </c:v>
                </c:pt>
                <c:pt idx="11">
                  <c:v>Relatórios</c:v>
                </c:pt>
                <c:pt idx="12">
                  <c:v>Publicação </c:v>
                </c:pt>
              </c:strCache>
            </c:strRef>
          </c:cat>
          <c:val>
            <c:numRef>
              <c:f>Plan1!$Q$3:$Q$15</c:f>
              <c:numCache>
                <c:formatCode>General</c:formatCode>
                <c:ptCount val="13"/>
                <c:pt idx="0">
                  <c:v>80</c:v>
                </c:pt>
                <c:pt idx="1">
                  <c:v>55</c:v>
                </c:pt>
                <c:pt idx="2">
                  <c:v>15</c:v>
                </c:pt>
                <c:pt idx="3">
                  <c:v>50</c:v>
                </c:pt>
                <c:pt idx="4">
                  <c:v>25</c:v>
                </c:pt>
                <c:pt idx="5">
                  <c:v>0</c:v>
                </c:pt>
                <c:pt idx="6">
                  <c:v>5</c:v>
                </c:pt>
                <c:pt idx="7">
                  <c:v>5</c:v>
                </c:pt>
                <c:pt idx="8">
                  <c:v>0</c:v>
                </c:pt>
                <c:pt idx="9">
                  <c:v>5</c:v>
                </c:pt>
                <c:pt idx="10">
                  <c:v>5</c:v>
                </c:pt>
                <c:pt idx="11">
                  <c:v>25</c:v>
                </c:pt>
                <c:pt idx="1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92-457F-A788-2602544E88F7}"/>
            </c:ext>
          </c:extLst>
        </c:ser>
        <c:ser>
          <c:idx val="1"/>
          <c:order val="1"/>
          <c:tx>
            <c:strRef>
              <c:f>Plan1!$R$2</c:f>
              <c:strCache>
                <c:ptCount val="1"/>
                <c:pt idx="0">
                  <c:v>Previsão 06/22</c:v>
                </c:pt>
              </c:strCache>
            </c:strRef>
          </c:tx>
          <c:spPr>
            <a:solidFill>
              <a:schemeClr val="accent2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Plan1!$U$3:$U$15</c:f>
              <c:numCache>
                <c:formatCode>0</c:formatCode>
                <c:ptCount val="13"/>
                <c:pt idx="0">
                  <c:v>20</c:v>
                </c:pt>
                <c:pt idx="1">
                  <c:v>15</c:v>
                </c:pt>
                <c:pt idx="2">
                  <c:v>5</c:v>
                </c:pt>
                <c:pt idx="3">
                  <c:v>10</c:v>
                </c:pt>
                <c:pt idx="4">
                  <c:v>5</c:v>
                </c:pt>
                <c:pt idx="5">
                  <c:v>0</c:v>
                </c:pt>
                <c:pt idx="6">
                  <c:v>15</c:v>
                </c:pt>
                <c:pt idx="7">
                  <c:v>15</c:v>
                </c:pt>
                <c:pt idx="8">
                  <c:v>10</c:v>
                </c:pt>
                <c:pt idx="9">
                  <c:v>5</c:v>
                </c:pt>
                <c:pt idx="10">
                  <c:v>10</c:v>
                </c:pt>
                <c:pt idx="11">
                  <c:v>12.5</c:v>
                </c:pt>
                <c:pt idx="1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92-457F-A788-2602544E88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11605248"/>
        <c:axId val="111606784"/>
      </c:barChart>
      <c:catAx>
        <c:axId val="11160524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11606784"/>
        <c:crosses val="autoZero"/>
        <c:auto val="0"/>
        <c:lblAlgn val="ctr"/>
        <c:lblOffset val="100"/>
        <c:noMultiLvlLbl val="0"/>
      </c:catAx>
      <c:valAx>
        <c:axId val="111606784"/>
        <c:scaling>
          <c:orientation val="minMax"/>
          <c:max val="100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% Executado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11605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CF533-9001-412D-B46A-092BDECCF77B}" type="datetimeFigureOut">
              <a:rPr lang="pt-BR" smtClean="0"/>
              <a:pPr/>
              <a:t>30/03/2022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4626F-8C08-4CE8-8C64-DD4FC9C938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6B4DD-DCDE-4120-A2B4-9A00A7D747FE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4177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6B4DD-DCDE-4120-A2B4-9A00A7D747FE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4177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6B4DD-DCDE-4120-A2B4-9A00A7D747FE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6826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6B4DD-DCDE-4120-A2B4-9A00A7D747FE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4182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E77D7-1632-43DC-8285-82BF9A411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7253EC-64BF-424F-ADEC-5B5DB91AD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411894-4E72-425A-8246-BC135A4FE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pPr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F8A17E-FB54-4FBD-8D1B-8A41D3AA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CD0172-6152-412F-AD1A-57EC78CB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631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93400-C558-43E1-BAC4-A12EFE5A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E0B996-E885-474D-8D9A-65363A140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AADAE3-A843-441B-8A62-730F778F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pPr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4FA384-2A9F-4384-B0D5-5B63AEC7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3CC029-ECE6-4EAC-BF18-87163A88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48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AE1E56-B353-4E99-BD02-89963933D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E8E0182-44FC-4E16-9CBB-B098403CC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D1E96B-46DB-4965-AB5A-D3735014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pPr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D9AAC7-C3AC-4282-819B-C7D48EF3E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4EA375-8F8B-486E-96F6-C2F8280C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198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29/10/2019</a:t>
            </a:r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INCT – 29/10/2019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F9089B-AF16-48CF-8BA2-5364E3251B6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732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703E5-2A29-47AE-85D5-7850D2117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3E0798-C12E-47C5-AB55-8542634F8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1296DE-6511-40F3-A2B6-E9BDC4C0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pPr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FC4522-B445-4368-B34C-BD261CE7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BFE492-306F-4052-B72C-9B06D9DE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72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36169-2F47-4A3B-8170-A48FDEB7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0D26BD-2FCA-4969-BD06-53CB29FA4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D0070B-B926-426A-B477-5C4C7FB13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pPr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5D83DE-194C-499C-8842-61B4DDF0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65B098-C182-4501-847C-F11D2C7A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33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F56E1-E8C1-4B36-AA90-B881BC3A5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EE6EA4-FD3F-4B90-9022-F43F7AF2F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F44919-FEBD-4B92-B8D4-E6D3E8C78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E8CD96-70E6-490A-B62A-9551E52B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pPr/>
              <a:t>30/03/2022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B7E887-53DA-4498-B891-7A50191F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39AA22-3DEB-435F-8706-856AE147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76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7A9E1-3D66-42FA-9CE6-5C3480C4F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B7BACD-9851-4E73-AC98-9C83E643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BF0582-DE7C-47BE-B8F0-3C364E723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B1542C2-CA34-48E4-95A7-0F790F908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F2789AB-739D-4221-B5F1-267EE89DC7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0AB6852-1B4A-450C-BA16-B82F6475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pPr/>
              <a:t>30/03/2022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65EED2F-F1F5-4602-B7B5-37D7A2CE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D25586-3474-4730-A463-2F2FD37D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72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2F841-88C9-4F41-A1C6-97C7AA81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FA66904-B528-4F9A-8E75-53B6D59A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pPr/>
              <a:t>30/03/2022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1677D-2A73-4B5D-BF58-9C9B514A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4D83D8C-1F03-49DC-A055-56C2AF64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56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4D2C5F-4406-4E46-92EF-542EC9F60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pPr/>
              <a:t>30/03/2022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6924C0B-AA71-40BD-AA4B-94402E3B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F7416D-F206-4495-9969-C67E178B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15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7FE45-8843-4A2F-A352-E59A6A90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A71197-B7D9-4363-A1FB-600523854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B315C35-B351-44B5-8E01-5820B392A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CBC8FF-20E6-4EAE-A3D7-1557E283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pPr/>
              <a:t>30/03/2022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9B1DF8-7A0C-4DE7-976F-68518915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6C49BB-7989-4EAC-B2AC-B3AD8402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97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BC473-23EA-45E2-8AFB-F217DBB5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2A544C9-8CD5-471B-B4EE-B82D6ECAF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E99241-AC02-4564-91F8-6362D9829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2278FC-3B56-4D85-BA2C-59413BC46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pPr/>
              <a:t>30/03/2022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370DD1-4D89-4BF2-83B3-FBCCDD36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80DDAE-472A-4C53-9630-EC142DF8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46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2E4566A-041C-4F4D-AFD2-1B94AD04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584696-6805-4494-B6F3-DAC76CBE3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CAE9A5-EE82-47CC-9CEC-0E9199441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57FD1-8873-467D-BE5E-3B3757E9FB3E}" type="datetimeFigureOut">
              <a:rPr lang="pt-BR" smtClean="0"/>
              <a:pPr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83374E-5746-48AB-B13E-C9D61286E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5F1ED6-5EE3-4D3E-AF6C-D3F707650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FBE7D-63A6-45AB-B216-9BD1B362C0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00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hyperlink" Target="https://drive.google.com/file/d/1ecCDuLtxTj3EjcZz5h-JI5ZCm1q_S-qB/view?usp=sharin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servicos.dnit.gov.br/vgeo/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gif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sv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x.doi.org/10.5216/reec.v12i2.39413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45520395-7429-4DB9-B466-3244E30BEE7A}"/>
              </a:ext>
            </a:extLst>
          </p:cNvPr>
          <p:cNvCxnSpPr>
            <a:cxnSpLocks/>
          </p:cNvCxnSpPr>
          <p:nvPr/>
        </p:nvCxnSpPr>
        <p:spPr>
          <a:xfrm>
            <a:off x="0" y="2171975"/>
            <a:ext cx="1219200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>
            <a:extLst>
              <a:ext uri="{FF2B5EF4-FFF2-40B4-BE49-F238E27FC236}">
                <a16:creationId xmlns:a16="http://schemas.microsoft.com/office/drawing/2014/main" id="{4694302A-CC98-4EA9-BBCF-6F464BC775CF}"/>
              </a:ext>
            </a:extLst>
          </p:cNvPr>
          <p:cNvSpPr txBox="1">
            <a:spLocks/>
          </p:cNvSpPr>
          <p:nvPr/>
        </p:nvSpPr>
        <p:spPr>
          <a:xfrm>
            <a:off x="200025" y="2346158"/>
            <a:ext cx="11420476" cy="1029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000" b="1" i="1" dirty="0">
                <a:effectLst>
                  <a:outerShdw dist="38100" algn="l" rotWithShape="0">
                    <a:srgbClr val="FFFF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SUBPROJETO 2 - PLATAFORMA INTEGRADA DE ESTRUTURAÇÃO E ANÁLISE DE DADOS COM USO DE INTELIGÊNCIA ARTIFICIAL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7E0F7511-E838-4B25-84DF-1681C81475B1}"/>
              </a:ext>
            </a:extLst>
          </p:cNvPr>
          <p:cNvCxnSpPr>
            <a:cxnSpLocks/>
          </p:cNvCxnSpPr>
          <p:nvPr/>
        </p:nvCxnSpPr>
        <p:spPr>
          <a:xfrm>
            <a:off x="0" y="3304206"/>
            <a:ext cx="1219200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Resultado de imagem para universidade federal do ceara logo png">
            <a:extLst>
              <a:ext uri="{FF2B5EF4-FFF2-40B4-BE49-F238E27FC236}">
                <a16:creationId xmlns:a16="http://schemas.microsoft.com/office/drawing/2014/main" id="{8D5E4698-E1F2-4422-B304-8FF028DF7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045" y="136526"/>
            <a:ext cx="782538" cy="128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04D277AE-E6B2-4E10-9F91-39FA4C00A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23" y="3589253"/>
            <a:ext cx="10766987" cy="285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EQUIPE CONTRATADA</a:t>
            </a:r>
          </a:p>
          <a:p>
            <a:pPr algn="ctr">
              <a:lnSpc>
                <a:spcPct val="80000"/>
              </a:lnSpc>
            </a:pPr>
            <a:r>
              <a:rPr lang="pt-BR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Jorge Barbosa Soares (Coordenador Geral)</a:t>
            </a:r>
          </a:p>
          <a:p>
            <a:pPr algn="ctr">
              <a:lnSpc>
                <a:spcPct val="80000"/>
              </a:lnSpc>
            </a:pPr>
            <a:r>
              <a:rPr lang="pt-BR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Suelly Helena de Araújo Barroso (Coordenadora SUB 2</a:t>
            </a:r>
            <a:r>
              <a:rPr lang="pt-BR" sz="14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>
              <a:lnSpc>
                <a:spcPct val="80000"/>
              </a:lnSpc>
            </a:pPr>
            <a:r>
              <a:rPr lang="pt-BR" sz="14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Antônio Júnior Alves Ribeiro (Professor IFCE/Pesquisador)</a:t>
            </a:r>
          </a:p>
          <a:p>
            <a:pPr algn="ctr">
              <a:lnSpc>
                <a:spcPct val="80000"/>
              </a:lnSpc>
            </a:pPr>
            <a:r>
              <a:rPr lang="pt-BR" sz="14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Carla Beatriz Costa de Araújo (Professora UFC/Pesquisadora)</a:t>
            </a:r>
          </a:p>
          <a:p>
            <a:pPr algn="ctr">
              <a:lnSpc>
                <a:spcPct val="80000"/>
              </a:lnSpc>
            </a:pPr>
            <a:r>
              <a:rPr lang="pt-BR" sz="14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Francisco de Assis Franco Vieira (Técnico em Edificações/UFC)</a:t>
            </a:r>
          </a:p>
          <a:p>
            <a:pPr algn="ctr">
              <a:lnSpc>
                <a:spcPct val="80000"/>
              </a:lnSpc>
            </a:pPr>
            <a:r>
              <a:rPr lang="pt-BR" sz="14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Mateus Silva Brito (Mestrando/UFC) </a:t>
            </a:r>
          </a:p>
          <a:p>
            <a:pPr algn="ctr">
              <a:lnSpc>
                <a:spcPct val="80000"/>
              </a:lnSpc>
            </a:pPr>
            <a:r>
              <a:rPr lang="pt-BR" sz="14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Amanda Maria Gomes Sales Silvestre (Bolsista de IC)</a:t>
            </a:r>
          </a:p>
          <a:p>
            <a:pPr algn="ctr">
              <a:lnSpc>
                <a:spcPct val="80000"/>
              </a:lnSpc>
            </a:pPr>
            <a:r>
              <a:rPr lang="pt-BR" sz="14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Mariana Gonçalves da Silva (Bolsista de IC)</a:t>
            </a:r>
          </a:p>
          <a:p>
            <a:pPr algn="ctr">
              <a:lnSpc>
                <a:spcPct val="80000"/>
              </a:lnSpc>
            </a:pPr>
            <a:endParaRPr lang="pt-BR" sz="1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pt-B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EQUIPE COLABORADORA</a:t>
            </a:r>
            <a:endParaRPr lang="pt-BR" sz="1400" dirty="0">
              <a:solidFill>
                <a:srgbClr val="FF0000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pt-BR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Antônia Fabiana Marques Almeida (</a:t>
            </a:r>
            <a:r>
              <a:rPr lang="pt-BR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Professora UFCA/</a:t>
            </a:r>
            <a:r>
              <a:rPr lang="pt-BR" sz="14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Doutoranda UFC)</a:t>
            </a:r>
          </a:p>
          <a:p>
            <a:pPr algn="ctr">
              <a:lnSpc>
                <a:spcPct val="80000"/>
              </a:lnSpc>
            </a:pPr>
            <a:r>
              <a:rPr lang="pt-BR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Sarah Denise Vasconcelos (Professora UNIFOR/Doutoranda UFC)</a:t>
            </a:r>
          </a:p>
          <a:p>
            <a:pPr algn="ctr">
              <a:lnSpc>
                <a:spcPct val="80000"/>
              </a:lnSpc>
            </a:pPr>
            <a:r>
              <a:rPr lang="pt-BR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Wendel Silva Cabral (Professor UFERSA/Pesquisador)</a:t>
            </a:r>
          </a:p>
          <a:p>
            <a:pPr algn="ctr">
              <a:lnSpc>
                <a:spcPct val="80000"/>
              </a:lnSpc>
            </a:pPr>
            <a:r>
              <a:rPr lang="pt-BR" sz="14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Matheus Jesus Ribeiro Araújo (Mestrando/UFC)</a:t>
            </a:r>
          </a:p>
          <a:p>
            <a:pPr algn="ctr">
              <a:lnSpc>
                <a:spcPct val="80000"/>
              </a:lnSpc>
            </a:pPr>
            <a:r>
              <a:rPr lang="pt-BR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Equipe da Superintendência do DNIT/CE</a:t>
            </a:r>
            <a:endParaRPr lang="pt-BR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721C2AA-0A65-430B-8594-D3E60C3AC633}"/>
              </a:ext>
            </a:extLst>
          </p:cNvPr>
          <p:cNvSpPr txBox="1"/>
          <p:nvPr/>
        </p:nvSpPr>
        <p:spPr>
          <a:xfrm>
            <a:off x="0" y="1526536"/>
            <a:ext cx="1219199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000" b="1" i="1">
                <a:effectLst>
                  <a:outerShdw dist="38100" algn="l" rotWithShape="0">
                    <a:srgbClr val="FFFF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pt-BR" dirty="0"/>
              <a:t>Linha de Pesquisa </a:t>
            </a:r>
          </a:p>
        </p:txBody>
      </p:sp>
    </p:spTree>
    <p:extLst>
      <p:ext uri="{BB962C8B-B14F-4D97-AF65-F5344CB8AC3E}">
        <p14:creationId xmlns:p14="http://schemas.microsoft.com/office/powerpoint/2010/main" val="61940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3435532" y="5473333"/>
            <a:ext cx="3066868" cy="120032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1551 </a:t>
            </a:r>
            <a:r>
              <a:rPr lang="pt-BR" sz="2400" dirty="0"/>
              <a:t>Amostras Georreferenciadas pela Equipe do Sub2</a:t>
            </a:r>
          </a:p>
        </p:txBody>
      </p:sp>
      <p:pic>
        <p:nvPicPr>
          <p:cNvPr id="20" name="image10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7654" y="2875573"/>
            <a:ext cx="2570400" cy="36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ítulo 1">
            <a:extLst>
              <a:ext uri="{FF2B5EF4-FFF2-40B4-BE49-F238E27FC236}">
                <a16:creationId xmlns:a16="http://schemas.microsoft.com/office/drawing/2014/main" id="{428ADAB3-E31D-4ECB-A070-6338D3A97D11}"/>
              </a:ext>
            </a:extLst>
          </p:cNvPr>
          <p:cNvSpPr txBox="1">
            <a:spLocks/>
          </p:cNvSpPr>
          <p:nvPr/>
        </p:nvSpPr>
        <p:spPr>
          <a:xfrm>
            <a:off x="0" y="-317"/>
            <a:ext cx="12192000" cy="497371"/>
          </a:xfrm>
          <a:prstGeom prst="rect">
            <a:avLst/>
          </a:prstGeom>
          <a:noFill/>
          <a:ln w="28575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600" b="1" i="1" dirty="0">
                <a:solidFill>
                  <a:srgbClr val="FF0000"/>
                </a:solidFill>
                <a:effectLst>
                  <a:outerShdw dist="38100" algn="l" rotWithShape="0">
                    <a:srgbClr val="FFFF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Atividades Desenvolvidas (Banco de Dados)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08E30073-25D1-48DA-9049-09AC44C3CA2A}"/>
              </a:ext>
            </a:extLst>
          </p:cNvPr>
          <p:cNvSpPr/>
          <p:nvPr/>
        </p:nvSpPr>
        <p:spPr>
          <a:xfrm>
            <a:off x="2338260" y="3722910"/>
            <a:ext cx="235131" cy="1959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6C8529A8-DDD0-4BAD-95A3-D718B666D5CC}"/>
              </a:ext>
            </a:extLst>
          </p:cNvPr>
          <p:cNvCxnSpPr>
            <a:stCxn id="37" idx="1"/>
          </p:cNvCxnSpPr>
          <p:nvPr/>
        </p:nvCxnSpPr>
        <p:spPr>
          <a:xfrm rot="10800000" flipH="1">
            <a:off x="2338259" y="470260"/>
            <a:ext cx="1123399" cy="3350623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ABD08C05-51A9-4B39-BABD-44C8EEA672BD}"/>
              </a:ext>
            </a:extLst>
          </p:cNvPr>
          <p:cNvCxnSpPr/>
          <p:nvPr/>
        </p:nvCxnSpPr>
        <p:spPr>
          <a:xfrm flipV="1">
            <a:off x="2573391" y="3409402"/>
            <a:ext cx="5251262" cy="54864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">
            <a:extLst>
              <a:ext uri="{FF2B5EF4-FFF2-40B4-BE49-F238E27FC236}">
                <a16:creationId xmlns:a16="http://schemas.microsoft.com/office/drawing/2014/main" id="{CFB1BB21-1FAB-4917-8798-4CF2A7EC2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32979" t="19726" r="9919" b="11914"/>
          <a:stretch>
            <a:fillRect/>
          </a:stretch>
        </p:blipFill>
        <p:spPr bwMode="auto">
          <a:xfrm>
            <a:off x="3492283" y="459709"/>
            <a:ext cx="4358496" cy="29336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824865A4-2138-4697-95B9-30ACF07B9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16463" t="13534" r="10010" b="13351"/>
          <a:stretch>
            <a:fillRect/>
          </a:stretch>
        </p:blipFill>
        <p:spPr bwMode="auto">
          <a:xfrm>
            <a:off x="7406635" y="854983"/>
            <a:ext cx="3278782" cy="21313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2" name="CaixaDeTexto 41">
            <a:extLst>
              <a:ext uri="{FF2B5EF4-FFF2-40B4-BE49-F238E27FC236}">
                <a16:creationId xmlns:a16="http://schemas.microsoft.com/office/drawing/2014/main" id="{12148D72-7FE9-468B-91C6-209AC4B9F0D7}"/>
              </a:ext>
            </a:extLst>
          </p:cNvPr>
          <p:cNvSpPr txBox="1"/>
          <p:nvPr/>
        </p:nvSpPr>
        <p:spPr>
          <a:xfrm>
            <a:off x="3435531" y="464677"/>
            <a:ext cx="4493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>
                <a:solidFill>
                  <a:srgbClr val="002060"/>
                </a:solidFill>
              </a:rPr>
              <a:t>Camada shapefile  do subleito do Anel Viário (BR-020)</a:t>
            </a:r>
          </a:p>
        </p:txBody>
      </p:sp>
      <p:pic>
        <p:nvPicPr>
          <p:cNvPr id="43" name="Picture 4">
            <a:extLst>
              <a:ext uri="{FF2B5EF4-FFF2-40B4-BE49-F238E27FC236}">
                <a16:creationId xmlns:a16="http://schemas.microsoft.com/office/drawing/2014/main" id="{A75AB9D2-EDF2-4340-96CD-98263B6DF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05720" y="3683724"/>
            <a:ext cx="3703327" cy="250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Retângulo 43">
            <a:extLst>
              <a:ext uri="{FF2B5EF4-FFF2-40B4-BE49-F238E27FC236}">
                <a16:creationId xmlns:a16="http://schemas.microsoft.com/office/drawing/2014/main" id="{E2AC6084-D3F3-4612-B59C-61F4BB794FB6}"/>
              </a:ext>
            </a:extLst>
          </p:cNvPr>
          <p:cNvSpPr/>
          <p:nvPr/>
        </p:nvSpPr>
        <p:spPr>
          <a:xfrm>
            <a:off x="4039519" y="5036063"/>
            <a:ext cx="330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6"/>
              </a:rPr>
              <a:t>http://servicos.dnit.gov.br/vgeo/</a:t>
            </a:r>
            <a:r>
              <a:rPr lang="pt-BR" dirty="0"/>
              <a:t> </a:t>
            </a:r>
          </a:p>
        </p:txBody>
      </p:sp>
      <p:sp>
        <p:nvSpPr>
          <p:cNvPr id="45" name="Seta para baixo 49">
            <a:extLst>
              <a:ext uri="{FF2B5EF4-FFF2-40B4-BE49-F238E27FC236}">
                <a16:creationId xmlns:a16="http://schemas.microsoft.com/office/drawing/2014/main" id="{3D9B22C4-713F-44CD-85EE-CB77848739D1}"/>
              </a:ext>
            </a:extLst>
          </p:cNvPr>
          <p:cNvSpPr/>
          <p:nvPr/>
        </p:nvSpPr>
        <p:spPr>
          <a:xfrm>
            <a:off x="5451234" y="3765002"/>
            <a:ext cx="204981" cy="38898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E04832CC-9A8D-49F0-B2B1-984033C15911}"/>
              </a:ext>
            </a:extLst>
          </p:cNvPr>
          <p:cNvSpPr txBox="1"/>
          <p:nvPr/>
        </p:nvSpPr>
        <p:spPr>
          <a:xfrm>
            <a:off x="4537170" y="4139470"/>
            <a:ext cx="212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hlinkClick r:id="rId7"/>
              </a:rPr>
              <a:t>Descarregar Camada</a:t>
            </a:r>
            <a:endParaRPr lang="pt-BR" dirty="0"/>
          </a:p>
        </p:txBody>
      </p:sp>
      <p:sp>
        <p:nvSpPr>
          <p:cNvPr id="47" name="Seta para a direita 54">
            <a:extLst>
              <a:ext uri="{FF2B5EF4-FFF2-40B4-BE49-F238E27FC236}">
                <a16:creationId xmlns:a16="http://schemas.microsoft.com/office/drawing/2014/main" id="{B1A56847-2944-4328-BBA5-B3E131F43B3A}"/>
              </a:ext>
            </a:extLst>
          </p:cNvPr>
          <p:cNvSpPr/>
          <p:nvPr/>
        </p:nvSpPr>
        <p:spPr>
          <a:xfrm>
            <a:off x="7265856" y="5201916"/>
            <a:ext cx="493486" cy="22337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Seta para baixo 55">
            <a:extLst>
              <a:ext uri="{FF2B5EF4-FFF2-40B4-BE49-F238E27FC236}">
                <a16:creationId xmlns:a16="http://schemas.microsoft.com/office/drawing/2014/main" id="{DA99FE3A-6AD1-477F-92F0-DA655FEA633F}"/>
              </a:ext>
            </a:extLst>
          </p:cNvPr>
          <p:cNvSpPr/>
          <p:nvPr/>
        </p:nvSpPr>
        <p:spPr>
          <a:xfrm>
            <a:off x="5433817" y="4474749"/>
            <a:ext cx="222404" cy="57387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DBE6D490-D2F3-4B46-B7DE-87F776D3B236}"/>
              </a:ext>
            </a:extLst>
          </p:cNvPr>
          <p:cNvSpPr txBox="1"/>
          <p:nvPr/>
        </p:nvSpPr>
        <p:spPr>
          <a:xfrm>
            <a:off x="7738199" y="3345994"/>
            <a:ext cx="283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Pode ser disponibilizado no </a:t>
            </a:r>
          </a:p>
        </p:txBody>
      </p:sp>
      <p:pic>
        <p:nvPicPr>
          <p:cNvPr id="50" name="Picture 6" descr="VGEO — Português (Brasil)">
            <a:extLst>
              <a:ext uri="{FF2B5EF4-FFF2-40B4-BE49-F238E27FC236}">
                <a16:creationId xmlns:a16="http://schemas.microsoft.com/office/drawing/2014/main" id="{0EA92B31-FCC1-4AC3-8DFB-CFCAD57F5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 l="5223" t="18874" r="4943" b="24369"/>
          <a:stretch>
            <a:fillRect/>
          </a:stretch>
        </p:blipFill>
        <p:spPr bwMode="auto">
          <a:xfrm>
            <a:off x="10431523" y="3250746"/>
            <a:ext cx="1055077" cy="393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841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DBAA5908-7D28-429E-974B-6DF0A6702791}"/>
              </a:ext>
            </a:extLst>
          </p:cNvPr>
          <p:cNvSpPr txBox="1">
            <a:spLocks/>
          </p:cNvSpPr>
          <p:nvPr/>
        </p:nvSpPr>
        <p:spPr>
          <a:xfrm>
            <a:off x="35877" y="-6019"/>
            <a:ext cx="12156123" cy="482935"/>
          </a:xfrm>
          <a:prstGeom prst="rect">
            <a:avLst/>
          </a:prstGeom>
          <a:noFill/>
          <a:ln w="28575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i="1" dirty="0">
                <a:effectLst>
                  <a:outerShdw dist="38100" algn="l" rotWithShape="0">
                    <a:srgbClr val="FFFF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Coleta  e Ensaios de Materiais</a:t>
            </a: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2D8D48AB-F9B2-485C-950C-274AF369CEB0}"/>
              </a:ext>
            </a:extLst>
          </p:cNvPr>
          <p:cNvSpPr txBox="1">
            <a:spLocks/>
          </p:cNvSpPr>
          <p:nvPr/>
        </p:nvSpPr>
        <p:spPr>
          <a:xfrm>
            <a:off x="584697" y="751664"/>
            <a:ext cx="7187704" cy="1688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1200"/>
              </a:spcBef>
            </a:pPr>
            <a:r>
              <a:rPr lang="pt-BR" sz="2000" dirty="0"/>
              <a:t>Para melhorar a </a:t>
            </a:r>
            <a:r>
              <a:rPr lang="pt-BR" sz="2000" b="1" dirty="0">
                <a:solidFill>
                  <a:srgbClr val="FF0000"/>
                </a:solidFill>
              </a:rPr>
              <a:t>representatividade de todos os solos </a:t>
            </a:r>
            <a:r>
              <a:rPr lang="pt-BR" sz="2000" dirty="0"/>
              <a:t>foi projetada uma coleta de amostras em todas as regiões do estado.</a:t>
            </a:r>
          </a:p>
          <a:p>
            <a:pPr lvl="0">
              <a:spcBef>
                <a:spcPts val="1200"/>
              </a:spcBef>
            </a:pPr>
            <a:r>
              <a:rPr lang="pt-BR" sz="2000" dirty="0"/>
              <a:t>Definidas </a:t>
            </a:r>
            <a:r>
              <a:rPr lang="pt-BR" sz="2000" b="1" dirty="0">
                <a:solidFill>
                  <a:srgbClr val="FF0000"/>
                </a:solidFill>
              </a:rPr>
              <a:t>13 amostras </a:t>
            </a:r>
            <a:r>
              <a:rPr lang="pt-BR" sz="2000" dirty="0"/>
              <a:t>localizadas dentro dos limites das ocorrências pedológicas mais representativas. </a:t>
            </a:r>
          </a:p>
          <a:p>
            <a:pPr>
              <a:spcBef>
                <a:spcPts val="1200"/>
              </a:spcBef>
            </a:pPr>
            <a:r>
              <a:rPr lang="pt-BR" sz="2000" dirty="0"/>
              <a:t>Total de </a:t>
            </a:r>
            <a:r>
              <a:rPr lang="pt-BR" sz="2000" b="1" dirty="0">
                <a:solidFill>
                  <a:srgbClr val="FF0000"/>
                </a:solidFill>
              </a:rPr>
              <a:t>120</a:t>
            </a:r>
            <a:r>
              <a:rPr lang="pt-BR" sz="2000" dirty="0">
                <a:solidFill>
                  <a:srgbClr val="FF0000"/>
                </a:solidFill>
              </a:rPr>
              <a:t> </a:t>
            </a:r>
            <a:r>
              <a:rPr lang="pt-BR" sz="2000" b="1" dirty="0">
                <a:solidFill>
                  <a:srgbClr val="FF0000"/>
                </a:solidFill>
              </a:rPr>
              <a:t>ensaios de laboratório nos 13 solos coletados  </a:t>
            </a:r>
            <a:r>
              <a:rPr lang="pt-BR" sz="1800" dirty="0"/>
              <a:t>(densidade real, granulometria, compactação, limite de liquidez, limite de plasticidade, CBR, módulo de resiliência e deformação permanente). </a:t>
            </a:r>
            <a:endParaRPr lang="pt-BR" sz="2000" dirty="0">
              <a:solidFill>
                <a:srgbClr val="FF0000"/>
              </a:solidFill>
            </a:endParaRPr>
          </a:p>
          <a:p>
            <a:pPr lvl="0">
              <a:spcBef>
                <a:spcPts val="1200"/>
              </a:spcBef>
            </a:pPr>
            <a:endParaRPr lang="pt-BR" sz="2000" dirty="0"/>
          </a:p>
          <a:p>
            <a:pPr lvl="0">
              <a:spcBef>
                <a:spcPts val="1200"/>
              </a:spcBef>
            </a:pPr>
            <a:endParaRPr lang="pt-BR" sz="2000" dirty="0"/>
          </a:p>
          <a:p>
            <a:pPr>
              <a:spcBef>
                <a:spcPts val="1200"/>
              </a:spcBef>
            </a:pPr>
            <a:endParaRPr lang="pt-BR" sz="2000" dirty="0"/>
          </a:p>
          <a:p>
            <a:pPr>
              <a:spcBef>
                <a:spcPts val="1200"/>
              </a:spcBef>
            </a:pPr>
            <a:endParaRPr lang="pt-BR" sz="2000" dirty="0"/>
          </a:p>
        </p:txBody>
      </p:sp>
      <p:pic>
        <p:nvPicPr>
          <p:cNvPr id="17" name="image17.png">
            <a:extLst>
              <a:ext uri="{FF2B5EF4-FFF2-40B4-BE49-F238E27FC236}">
                <a16:creationId xmlns:a16="http://schemas.microsoft.com/office/drawing/2014/main" id="{B4C69729-BDB1-4E54-A951-3D8A631E80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883708" y="779084"/>
            <a:ext cx="3807550" cy="538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824C498D-A2F6-4BCC-9688-FB88B45E318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7699" y="5373535"/>
            <a:ext cx="764176" cy="764176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E6AA0571-C92B-472E-BF04-E2DA82455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132" y="3152775"/>
            <a:ext cx="3750801" cy="3262957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D9330852-4CBE-4F8D-94B9-C4F242530FB9}"/>
              </a:ext>
            </a:extLst>
          </p:cNvPr>
          <p:cNvSpPr txBox="1"/>
          <p:nvPr/>
        </p:nvSpPr>
        <p:spPr>
          <a:xfrm>
            <a:off x="4689518" y="6176875"/>
            <a:ext cx="35324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Resultados dos Ensaios</a:t>
            </a:r>
            <a:endParaRPr lang="pt-BR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863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>
            <a:extLst>
              <a:ext uri="{FF2B5EF4-FFF2-40B4-BE49-F238E27FC236}">
                <a16:creationId xmlns:a16="http://schemas.microsoft.com/office/drawing/2014/main" id="{92F45540-299F-49D5-908B-18EE82B31202}"/>
              </a:ext>
            </a:extLst>
          </p:cNvPr>
          <p:cNvSpPr txBox="1">
            <a:spLocks/>
          </p:cNvSpPr>
          <p:nvPr/>
        </p:nvSpPr>
        <p:spPr>
          <a:xfrm>
            <a:off x="-25146" y="-52919"/>
            <a:ext cx="12192000" cy="482935"/>
          </a:xfrm>
          <a:prstGeom prst="rect">
            <a:avLst/>
          </a:prstGeom>
          <a:noFill/>
          <a:ln w="28575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>
                <a:effectLst>
                  <a:outerShdw dist="38100" algn="l" rotWithShape="0">
                    <a:srgbClr val="FFFF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Atividades com Resultados Ano 1 do TED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26E6132F-3556-4D51-93E4-3ECE7F54CA8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6" t="1729" r="40209" b="3178"/>
          <a:stretch/>
        </p:blipFill>
        <p:spPr bwMode="auto">
          <a:xfrm>
            <a:off x="8823052" y="1314993"/>
            <a:ext cx="2606947" cy="34877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image28.jpg">
            <a:extLst>
              <a:ext uri="{FF2B5EF4-FFF2-40B4-BE49-F238E27FC236}">
                <a16:creationId xmlns:a16="http://schemas.microsoft.com/office/drawing/2014/main" id="{5B102A46-4D56-4355-8F3C-32202598696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145" y="1266686"/>
            <a:ext cx="3709961" cy="2417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46.jpg">
            <a:extLst>
              <a:ext uri="{FF2B5EF4-FFF2-40B4-BE49-F238E27FC236}">
                <a16:creationId xmlns:a16="http://schemas.microsoft.com/office/drawing/2014/main" id="{2766092D-3E3A-466D-B340-E85F6EE520E6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864624" y="3761694"/>
            <a:ext cx="3743796" cy="2443164"/>
          </a:xfrm>
          <a:prstGeom prst="rect">
            <a:avLst/>
          </a:prstGeom>
          <a:ln/>
        </p:spPr>
      </p:pic>
      <p:pic>
        <p:nvPicPr>
          <p:cNvPr id="28" name="image12.png">
            <a:extLst>
              <a:ext uri="{FF2B5EF4-FFF2-40B4-BE49-F238E27FC236}">
                <a16:creationId xmlns:a16="http://schemas.microsoft.com/office/drawing/2014/main" id="{6EF4E50F-5B6F-4F45-86C0-6A7B5C5243B3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608805" y="1558833"/>
            <a:ext cx="3973873" cy="2301072"/>
          </a:xfrm>
          <a:prstGeom prst="rect">
            <a:avLst/>
          </a:prstGeom>
          <a:ln w="38100">
            <a:noFill/>
          </a:ln>
        </p:spPr>
      </p:pic>
      <p:sp>
        <p:nvSpPr>
          <p:cNvPr id="30" name="Retângulo 29">
            <a:extLst>
              <a:ext uri="{FF2B5EF4-FFF2-40B4-BE49-F238E27FC236}">
                <a16:creationId xmlns:a16="http://schemas.microsoft.com/office/drawing/2014/main" id="{33829CBA-FBDC-4125-B672-4D4408A562CA}"/>
              </a:ext>
            </a:extLst>
          </p:cNvPr>
          <p:cNvSpPr/>
          <p:nvPr/>
        </p:nvSpPr>
        <p:spPr>
          <a:xfrm>
            <a:off x="621214" y="314695"/>
            <a:ext cx="3863702" cy="107721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</a:rPr>
              <a:t>Previsão do MR </a:t>
            </a:r>
          </a:p>
          <a:p>
            <a:pPr algn="just"/>
            <a:r>
              <a:rPr lang="pt-BR" sz="2000" dirty="0"/>
              <a:t>Modelo Estatístico   </a:t>
            </a:r>
            <a:r>
              <a:rPr lang="pt-BR" sz="2400" dirty="0"/>
              <a:t>x</a:t>
            </a:r>
            <a:r>
              <a:rPr lang="pt-BR" sz="2000" dirty="0"/>
              <a:t>    Modelo IA</a:t>
            </a:r>
          </a:p>
          <a:p>
            <a:pPr algn="just"/>
            <a:r>
              <a:rPr lang="pt-BR" sz="2000" b="1" dirty="0">
                <a:solidFill>
                  <a:srgbClr val="002060"/>
                </a:solidFill>
              </a:rPr>
              <a:t>     </a:t>
            </a:r>
            <a:r>
              <a:rPr lang="pt-BR" sz="1600" b="1" dirty="0">
                <a:solidFill>
                  <a:srgbClr val="002060"/>
                </a:solidFill>
              </a:rPr>
              <a:t>(70 amostras)                    (400 amostras)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C82FE5FD-D541-45FA-9F06-0B0AD8E0048E}"/>
              </a:ext>
            </a:extLst>
          </p:cNvPr>
          <p:cNvSpPr/>
          <p:nvPr/>
        </p:nvSpPr>
        <p:spPr>
          <a:xfrm>
            <a:off x="5572712" y="427071"/>
            <a:ext cx="2212750" cy="70788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</a:rPr>
              <a:t>Mapeamento </a:t>
            </a:r>
          </a:p>
          <a:p>
            <a:pPr algn="ctr"/>
            <a:r>
              <a:rPr lang="pt-BR" sz="2000" dirty="0"/>
              <a:t>(CBR e AASHTO)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C7C62AB1-8538-4463-962A-F0D740CD3C8E}"/>
              </a:ext>
            </a:extLst>
          </p:cNvPr>
          <p:cNvSpPr/>
          <p:nvPr/>
        </p:nvSpPr>
        <p:spPr>
          <a:xfrm>
            <a:off x="8895806" y="734157"/>
            <a:ext cx="2351314" cy="40011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</a:rPr>
              <a:t>Catálogo de RBVT</a:t>
            </a:r>
            <a:endParaRPr lang="pt-BR" sz="1600" b="1" dirty="0">
              <a:solidFill>
                <a:srgbClr val="002060"/>
              </a:solidFill>
            </a:endParaRPr>
          </a:p>
        </p:txBody>
      </p:sp>
      <p:pic>
        <p:nvPicPr>
          <p:cNvPr id="13" name="Imagem 12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4194" y="3915297"/>
            <a:ext cx="4040058" cy="230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1497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6449AB5-A437-4F8D-BD06-11AFC40EF175}"/>
              </a:ext>
            </a:extLst>
          </p:cNvPr>
          <p:cNvSpPr txBox="1">
            <a:spLocks/>
          </p:cNvSpPr>
          <p:nvPr/>
        </p:nvSpPr>
        <p:spPr>
          <a:xfrm>
            <a:off x="3417626" y="-2021"/>
            <a:ext cx="5356746" cy="598921"/>
          </a:xfrm>
          <a:prstGeom prst="rect">
            <a:avLst/>
          </a:prstGeom>
          <a:noFill/>
          <a:ln w="28575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i="1" dirty="0">
                <a:solidFill>
                  <a:srgbClr val="FF0000"/>
                </a:solidFill>
                <a:effectLst>
                  <a:outerShdw dist="38100" algn="l" rotWithShape="0">
                    <a:srgbClr val="FFFF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Cronograma</a:t>
            </a:r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id="{22FDB3FB-3EC2-48A7-856D-53984B10C0A2}"/>
              </a:ext>
            </a:extLst>
          </p:cNvPr>
          <p:cNvSpPr/>
          <p:nvPr/>
        </p:nvSpPr>
        <p:spPr>
          <a:xfrm>
            <a:off x="1278567" y="5325236"/>
            <a:ext cx="916435" cy="595423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08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</a:t>
            </a:r>
            <a:endParaRPr kumimoji="0" lang="en-IN" sz="2000" b="1" i="0" u="none" strike="noStrike" kern="1200" cap="none" spc="0" normalizeH="0" baseline="0" noProof="0" dirty="0">
              <a:ln>
                <a:noFill/>
              </a:ln>
              <a:solidFill>
                <a:srgbClr val="00FF08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21">
            <a:extLst>
              <a:ext uri="{FF2B5EF4-FFF2-40B4-BE49-F238E27FC236}">
                <a16:creationId xmlns:a16="http://schemas.microsoft.com/office/drawing/2014/main" id="{278EC338-E1D4-4C81-AC79-9173EBC629CC}"/>
              </a:ext>
            </a:extLst>
          </p:cNvPr>
          <p:cNvSpPr txBox="1"/>
          <p:nvPr/>
        </p:nvSpPr>
        <p:spPr>
          <a:xfrm>
            <a:off x="2246154" y="5014316"/>
            <a:ext cx="3054943" cy="1200329"/>
          </a:xfrm>
          <a:prstGeom prst="rect">
            <a:avLst/>
          </a:prstGeom>
          <a:solidFill>
            <a:schemeClr val="tx1"/>
          </a:solidFill>
        </p:spPr>
        <p:txBody>
          <a:bodyPr wrap="square" lIns="0" rIns="0" rtlCol="0" anchor="t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MAPAS Temáticos 1 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(solos, tipos de subleito e jazidas) para projeto de pavimentos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9A2F1AD0-36E0-4D3D-ABC1-C362B7DAD37E}"/>
              </a:ext>
            </a:extLst>
          </p:cNvPr>
          <p:cNvSpPr txBox="1"/>
          <p:nvPr/>
        </p:nvSpPr>
        <p:spPr>
          <a:xfrm>
            <a:off x="7136505" y="4982067"/>
            <a:ext cx="3057830" cy="1261884"/>
          </a:xfrm>
          <a:prstGeom prst="rect">
            <a:avLst/>
          </a:prstGeom>
          <a:solidFill>
            <a:schemeClr val="tx1"/>
          </a:solidFill>
        </p:spPr>
        <p:txBody>
          <a:bodyPr wrap="square" lIns="0" rIns="0" rtlCol="0" anchor="t">
            <a:spAutoFit/>
          </a:bodyPr>
          <a:lstStyle/>
          <a:p>
            <a:pPr algn="ctr"/>
            <a:r>
              <a:rPr lang="pt-BR" sz="1900" b="1" dirty="0">
                <a:solidFill>
                  <a:schemeClr val="bg1"/>
                </a:solidFill>
              </a:rPr>
              <a:t>MODELOS </a:t>
            </a:r>
            <a:br>
              <a:rPr lang="pt-BR" sz="1900" b="1" dirty="0">
                <a:solidFill>
                  <a:schemeClr val="bg1"/>
                </a:solidFill>
              </a:rPr>
            </a:br>
            <a:r>
              <a:rPr lang="pt-BR" sz="1900" b="1" dirty="0">
                <a:solidFill>
                  <a:schemeClr val="bg1"/>
                </a:solidFill>
              </a:rPr>
              <a:t>(MR, DP, CBR e classificação de solos) através de IA para projeto de pavimentos</a:t>
            </a: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9F90319A-E062-46BF-8526-CDF4BBE4932E}"/>
              </a:ext>
            </a:extLst>
          </p:cNvPr>
          <p:cNvSpPr/>
          <p:nvPr/>
        </p:nvSpPr>
        <p:spPr>
          <a:xfrm>
            <a:off x="6204872" y="5315297"/>
            <a:ext cx="916435" cy="595423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</a:t>
            </a:r>
            <a:endParaRPr kumimoji="0" lang="en-IN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8" name="Picture 4" descr="✔️ Check Mark Emoji">
            <a:extLst>
              <a:ext uri="{FF2B5EF4-FFF2-40B4-BE49-F238E27FC236}">
                <a16:creationId xmlns:a16="http://schemas.microsoft.com/office/drawing/2014/main" id="{F1B76B2B-ACBA-4425-9A1E-BC2F3D22A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84" y="5235387"/>
            <a:ext cx="575114" cy="57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43730E2C-5376-4743-B388-169C413C40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0073527"/>
              </p:ext>
            </p:extLst>
          </p:nvPr>
        </p:nvGraphicFramePr>
        <p:xfrm>
          <a:off x="0" y="686749"/>
          <a:ext cx="10209846" cy="4333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0B1DCF0D-8A20-4108-A7B6-288026A018CD}"/>
              </a:ext>
            </a:extLst>
          </p:cNvPr>
          <p:cNvSpPr txBox="1"/>
          <p:nvPr/>
        </p:nvSpPr>
        <p:spPr>
          <a:xfrm>
            <a:off x="11416683" y="1713390"/>
            <a:ext cx="557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/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548448C7-29E3-4A16-8D62-F3E6F1FEE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477712"/>
              </p:ext>
            </p:extLst>
          </p:nvPr>
        </p:nvGraphicFramePr>
        <p:xfrm>
          <a:off x="10107346" y="995321"/>
          <a:ext cx="2002643" cy="3508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925">
                  <a:extLst>
                    <a:ext uri="{9D8B030D-6E8A-4147-A177-3AD203B41FA5}">
                      <a16:colId xmlns:a16="http://schemas.microsoft.com/office/drawing/2014/main" val="3318364310"/>
                    </a:ext>
                  </a:extLst>
                </a:gridCol>
                <a:gridCol w="516629">
                  <a:extLst>
                    <a:ext uri="{9D8B030D-6E8A-4147-A177-3AD203B41FA5}">
                      <a16:colId xmlns:a16="http://schemas.microsoft.com/office/drawing/2014/main" val="3814968697"/>
                    </a:ext>
                  </a:extLst>
                </a:gridCol>
                <a:gridCol w="1059089">
                  <a:extLst>
                    <a:ext uri="{9D8B030D-6E8A-4147-A177-3AD203B41FA5}">
                      <a16:colId xmlns:a16="http://schemas.microsoft.com/office/drawing/2014/main" val="14428504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6000" algn="ctr" fontAlgn="ctr">
                        <a:lnSpc>
                          <a:spcPts val="1650"/>
                        </a:lnSpc>
                      </a:pPr>
                      <a:r>
                        <a:rPr lang="pt-BR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Iníc</a:t>
                      </a:r>
                      <a:endParaRPr lang="pt-BR" sz="14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6000" algn="ctr" fontAlgn="ctr">
                        <a:lnSpc>
                          <a:spcPts val="1650"/>
                        </a:lnSpc>
                      </a:pP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lnSpc>
                          <a:spcPts val="1650"/>
                        </a:lnSpc>
                      </a:pPr>
                      <a:r>
                        <a:rPr lang="pt-BR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Tér</a:t>
                      </a:r>
                      <a:endParaRPr lang="pt-BR" sz="14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6000" algn="ctr" fontAlgn="ctr">
                        <a:lnSpc>
                          <a:spcPts val="1650"/>
                        </a:lnSpc>
                      </a:pP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lnSpc>
                          <a:spcPts val="1650"/>
                        </a:lnSpc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Situação</a:t>
                      </a:r>
                    </a:p>
                    <a:p>
                      <a:pPr marL="36000" algn="ctr" fontAlgn="ctr">
                        <a:lnSpc>
                          <a:spcPts val="1650"/>
                        </a:lnSpc>
                      </a:pP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988842"/>
                  </a:ext>
                </a:extLst>
              </a:tr>
              <a:tr h="213785">
                <a:tc>
                  <a:txBody>
                    <a:bodyPr/>
                    <a:lstStyle/>
                    <a:p>
                      <a:pPr marL="36000" indent="0" algn="ctr" fontAlgn="ctr">
                        <a:lnSpc>
                          <a:spcPts val="1650"/>
                        </a:lnSpc>
                        <a:buClr>
                          <a:srgbClr val="00B050"/>
                        </a:buClr>
                        <a:buFontTx/>
                        <a:buNone/>
                      </a:pPr>
                      <a:r>
                        <a:rPr lang="pt-BR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 fontAlgn="ctr">
                        <a:lnSpc>
                          <a:spcPts val="1650"/>
                        </a:lnSpc>
                        <a:buClr>
                          <a:srgbClr val="00B050"/>
                        </a:buClr>
                        <a:buFontTx/>
                        <a:buNone/>
                      </a:pPr>
                      <a:r>
                        <a:rPr lang="pt-BR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 fontAlgn="ctr">
                        <a:lnSpc>
                          <a:spcPts val="1650"/>
                        </a:lnSpc>
                        <a:buClr>
                          <a:srgbClr val="00B05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Prazo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306482"/>
                  </a:ext>
                </a:extLst>
              </a:tr>
              <a:tr h="239032">
                <a:tc>
                  <a:txBody>
                    <a:bodyPr/>
                    <a:lstStyle/>
                    <a:p>
                      <a:pPr marL="36000" indent="0" algn="ctr" fontAlgn="ctr">
                        <a:lnSpc>
                          <a:spcPts val="1650"/>
                        </a:lnSpc>
                        <a:buClr>
                          <a:srgbClr val="00B050"/>
                        </a:buClr>
                        <a:buFontTx/>
                        <a:buNone/>
                      </a:pPr>
                      <a:r>
                        <a:rPr lang="pt-BR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 fontAlgn="ctr">
                        <a:lnSpc>
                          <a:spcPts val="1650"/>
                        </a:lnSpc>
                        <a:buClr>
                          <a:srgbClr val="00B050"/>
                        </a:buClr>
                        <a:buFontTx/>
                        <a:buNone/>
                      </a:pPr>
                      <a:r>
                        <a:rPr lang="pt-BR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 fontAlgn="ctr">
                        <a:lnSpc>
                          <a:spcPts val="1650"/>
                        </a:lnSpc>
                        <a:buClr>
                          <a:srgbClr val="00B05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Adiantado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891802"/>
                  </a:ext>
                </a:extLst>
              </a:tr>
              <a:tr h="213785">
                <a:tc>
                  <a:txBody>
                    <a:bodyPr/>
                    <a:lstStyle/>
                    <a:p>
                      <a:pPr marL="36000" indent="0" algn="ctr" fontAlgn="ctr">
                        <a:lnSpc>
                          <a:spcPts val="1650"/>
                        </a:lnSpc>
                        <a:buClr>
                          <a:srgbClr val="00B050"/>
                        </a:buClr>
                        <a:buFontTx/>
                        <a:buNone/>
                      </a:pPr>
                      <a:r>
                        <a:rPr lang="pt-BR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 fontAlgn="ctr">
                        <a:lnSpc>
                          <a:spcPts val="1650"/>
                        </a:lnSpc>
                        <a:buClr>
                          <a:srgbClr val="00B050"/>
                        </a:buClr>
                        <a:buFontTx/>
                        <a:buNone/>
                      </a:pPr>
                      <a:r>
                        <a:rPr lang="pt-BR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 fontAlgn="ctr">
                        <a:lnSpc>
                          <a:spcPts val="1650"/>
                        </a:lnSpc>
                        <a:buClr>
                          <a:srgbClr val="00B05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Prazo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012630"/>
                  </a:ext>
                </a:extLst>
              </a:tr>
              <a:tr h="259358">
                <a:tc>
                  <a:txBody>
                    <a:bodyPr/>
                    <a:lstStyle/>
                    <a:p>
                      <a:pPr marL="36000" indent="0" algn="ctr" fontAlgn="ctr">
                        <a:lnSpc>
                          <a:spcPts val="1650"/>
                        </a:lnSpc>
                        <a:buClr>
                          <a:srgbClr val="00B050"/>
                        </a:buClr>
                        <a:buFontTx/>
                        <a:buNone/>
                      </a:pPr>
                      <a:r>
                        <a:rPr lang="pt-BR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 fontAlgn="ctr">
                        <a:lnSpc>
                          <a:spcPts val="1650"/>
                        </a:lnSpc>
                        <a:buClr>
                          <a:srgbClr val="00B050"/>
                        </a:buClr>
                        <a:buFontTx/>
                        <a:buNone/>
                      </a:pPr>
                      <a:r>
                        <a:rPr lang="pt-BR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Adiantado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101256"/>
                  </a:ext>
                </a:extLst>
              </a:tr>
              <a:tr h="269668">
                <a:tc>
                  <a:txBody>
                    <a:bodyPr/>
                    <a:lstStyle/>
                    <a:p>
                      <a:pPr marL="36000" indent="0" algn="ctr" fontAlgn="ctr">
                        <a:lnSpc>
                          <a:spcPts val="1650"/>
                        </a:lnSpc>
                        <a:buClr>
                          <a:srgbClr val="00B050"/>
                        </a:buClr>
                        <a:buFontTx/>
                        <a:buNone/>
                      </a:pPr>
                      <a:r>
                        <a:rPr lang="pt-BR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 fontAlgn="ctr">
                        <a:lnSpc>
                          <a:spcPts val="1650"/>
                        </a:lnSpc>
                        <a:buClr>
                          <a:srgbClr val="00B050"/>
                        </a:buClr>
                        <a:buFontTx/>
                        <a:buNone/>
                      </a:pPr>
                      <a:r>
                        <a:rPr lang="pt-BR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Adiantado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84884"/>
                  </a:ext>
                </a:extLst>
              </a:tr>
              <a:tr h="203589">
                <a:tc>
                  <a:txBody>
                    <a:bodyPr/>
                    <a:lstStyle/>
                    <a:p>
                      <a:pPr marL="36000" indent="0" algn="ctr" fontAlgn="ctr">
                        <a:lnSpc>
                          <a:spcPts val="1650"/>
                        </a:lnSpc>
                        <a:buClr>
                          <a:srgbClr val="00B050"/>
                        </a:buClr>
                        <a:buFontTx/>
                        <a:buNone/>
                      </a:pPr>
                      <a:r>
                        <a:rPr lang="pt-BR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 fontAlgn="ctr">
                        <a:lnSpc>
                          <a:spcPts val="1650"/>
                        </a:lnSpc>
                        <a:buClr>
                          <a:srgbClr val="00B050"/>
                        </a:buClr>
                        <a:buFontTx/>
                        <a:buNone/>
                      </a:pPr>
                      <a:r>
                        <a:rPr lang="pt-BR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Prazo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837379"/>
                  </a:ext>
                </a:extLst>
              </a:tr>
              <a:tr h="224880">
                <a:tc>
                  <a:txBody>
                    <a:bodyPr/>
                    <a:lstStyle/>
                    <a:p>
                      <a:pPr marL="36000" indent="0" algn="ctr" fontAlgn="ctr">
                        <a:lnSpc>
                          <a:spcPts val="1650"/>
                        </a:lnSpc>
                        <a:buClr>
                          <a:srgbClr val="00B050"/>
                        </a:buClr>
                        <a:buFontTx/>
                        <a:buNone/>
                      </a:pPr>
                      <a:r>
                        <a:rPr lang="pt-BR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 fontAlgn="ctr">
                        <a:lnSpc>
                          <a:spcPts val="1650"/>
                        </a:lnSpc>
                        <a:buClr>
                          <a:srgbClr val="00B050"/>
                        </a:buClr>
                        <a:buFontTx/>
                        <a:buNone/>
                      </a:pPr>
                      <a:r>
                        <a:rPr lang="pt-BR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Prazo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426424"/>
                  </a:ext>
                </a:extLst>
              </a:tr>
              <a:tr h="214564">
                <a:tc>
                  <a:txBody>
                    <a:bodyPr/>
                    <a:lstStyle/>
                    <a:p>
                      <a:pPr marL="36000" indent="0" algn="ctr" fontAlgn="ctr">
                        <a:lnSpc>
                          <a:spcPts val="1650"/>
                        </a:lnSpc>
                        <a:buClr>
                          <a:srgbClr val="00B050"/>
                        </a:buClr>
                        <a:buFontTx/>
                        <a:buNone/>
                      </a:pPr>
                      <a:r>
                        <a:rPr lang="pt-BR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 fontAlgn="ctr">
                        <a:lnSpc>
                          <a:spcPts val="1650"/>
                        </a:lnSpc>
                        <a:buClr>
                          <a:srgbClr val="00B050"/>
                        </a:buClr>
                        <a:buFontTx/>
                        <a:buNone/>
                      </a:pPr>
                      <a:r>
                        <a:rPr lang="pt-BR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Prazo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681932"/>
                  </a:ext>
                </a:extLst>
              </a:tr>
              <a:tr h="271612">
                <a:tc>
                  <a:txBody>
                    <a:bodyPr/>
                    <a:lstStyle/>
                    <a:p>
                      <a:pPr marL="36000" indent="0" algn="ctr" fontAlgn="ctr">
                        <a:lnSpc>
                          <a:spcPts val="1650"/>
                        </a:lnSpc>
                        <a:buClr>
                          <a:srgbClr val="00B050"/>
                        </a:buClr>
                        <a:buFontTx/>
                        <a:buNone/>
                      </a:pPr>
                      <a:r>
                        <a:rPr lang="pt-BR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 fontAlgn="ctr">
                        <a:lnSpc>
                          <a:spcPts val="1650"/>
                        </a:lnSpc>
                        <a:buClr>
                          <a:srgbClr val="00B050"/>
                        </a:buClr>
                        <a:buFontTx/>
                        <a:buNone/>
                      </a:pPr>
                      <a:r>
                        <a:rPr lang="pt-BR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Prazo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44949"/>
                  </a:ext>
                </a:extLst>
              </a:tr>
              <a:tr h="229542">
                <a:tc>
                  <a:txBody>
                    <a:bodyPr/>
                    <a:lstStyle/>
                    <a:p>
                      <a:pPr marL="36000" indent="0" algn="ctr" fontAlgn="ctr">
                        <a:lnSpc>
                          <a:spcPts val="1650"/>
                        </a:lnSpc>
                        <a:buClr>
                          <a:srgbClr val="00B050"/>
                        </a:buClr>
                        <a:buFontTx/>
                        <a:buNone/>
                      </a:pPr>
                      <a:r>
                        <a:rPr lang="pt-BR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 fontAlgn="ctr">
                        <a:lnSpc>
                          <a:spcPts val="1650"/>
                        </a:lnSpc>
                        <a:buClr>
                          <a:srgbClr val="00B050"/>
                        </a:buClr>
                        <a:buFontTx/>
                        <a:buNone/>
                      </a:pPr>
                      <a:r>
                        <a:rPr lang="pt-BR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Adiantado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122187"/>
                  </a:ext>
                </a:extLst>
              </a:tr>
              <a:tr h="259358">
                <a:tc>
                  <a:txBody>
                    <a:bodyPr/>
                    <a:lstStyle/>
                    <a:p>
                      <a:pPr marL="36000" indent="0" algn="ctr" fontAlgn="ctr">
                        <a:lnSpc>
                          <a:spcPts val="1650"/>
                        </a:lnSpc>
                        <a:buClr>
                          <a:srgbClr val="00B050"/>
                        </a:buClr>
                        <a:buFontTx/>
                        <a:buNone/>
                      </a:pPr>
                      <a:r>
                        <a:rPr lang="pt-BR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 fontAlgn="ctr">
                        <a:lnSpc>
                          <a:spcPts val="1650"/>
                        </a:lnSpc>
                        <a:buClr>
                          <a:srgbClr val="00B050"/>
                        </a:buClr>
                        <a:buFontTx/>
                        <a:buNone/>
                      </a:pPr>
                      <a:r>
                        <a:rPr lang="pt-BR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Adiantado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943782"/>
                  </a:ext>
                </a:extLst>
              </a:tr>
              <a:tr h="224324">
                <a:tc>
                  <a:txBody>
                    <a:bodyPr/>
                    <a:lstStyle/>
                    <a:p>
                      <a:pPr marL="36000" indent="0" algn="ctr" fontAlgn="ctr">
                        <a:lnSpc>
                          <a:spcPts val="1650"/>
                        </a:lnSpc>
                        <a:buClr>
                          <a:srgbClr val="00B050"/>
                        </a:buClr>
                        <a:buFontTx/>
                        <a:buNone/>
                      </a:pPr>
                      <a:r>
                        <a:rPr lang="pt-BR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 fontAlgn="ctr">
                        <a:lnSpc>
                          <a:spcPts val="1650"/>
                        </a:lnSpc>
                        <a:buClr>
                          <a:srgbClr val="00B050"/>
                        </a:buClr>
                        <a:buFontTx/>
                        <a:buNone/>
                      </a:pPr>
                      <a:r>
                        <a:rPr lang="pt-BR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Prazo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5041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000" indent="0" algn="ctr" fontAlgn="ctr">
                        <a:lnSpc>
                          <a:spcPts val="1650"/>
                        </a:lnSpc>
                        <a:buClr>
                          <a:srgbClr val="00B050"/>
                        </a:buClr>
                        <a:buFontTx/>
                        <a:buNone/>
                      </a:pPr>
                      <a:r>
                        <a:rPr lang="pt-BR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 fontAlgn="ctr">
                        <a:lnSpc>
                          <a:spcPts val="1650"/>
                        </a:lnSpc>
                        <a:buClr>
                          <a:srgbClr val="00B050"/>
                        </a:buClr>
                        <a:buFontTx/>
                        <a:buNone/>
                      </a:pPr>
                      <a:r>
                        <a:rPr lang="pt-BR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Adiantado</a:t>
                      </a:r>
                    </a:p>
                  </a:txBody>
                  <a:tcPr marL="3256" marR="3256" marT="32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249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13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9AFDAC84-F419-4AC6-9878-73E38C8A2402}"/>
              </a:ext>
            </a:extLst>
          </p:cNvPr>
          <p:cNvSpPr txBox="1">
            <a:spLocks/>
          </p:cNvSpPr>
          <p:nvPr/>
        </p:nvSpPr>
        <p:spPr>
          <a:xfrm>
            <a:off x="-175079" y="1295270"/>
            <a:ext cx="4989251" cy="482935"/>
          </a:xfrm>
          <a:prstGeom prst="rect">
            <a:avLst/>
          </a:prstGeom>
          <a:noFill/>
          <a:ln w="28575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i="1" dirty="0">
                <a:solidFill>
                  <a:srgbClr val="FF0000"/>
                </a:solidFill>
                <a:effectLst>
                  <a:outerShdw dist="38100" algn="l" rotWithShape="0">
                    <a:srgbClr val="FFFF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Entregas do Primeiro Ano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22F9C2CE-2398-45F0-B394-CCFB3F3FDC60}"/>
              </a:ext>
            </a:extLst>
          </p:cNvPr>
          <p:cNvSpPr txBox="1">
            <a:spLocks/>
          </p:cNvSpPr>
          <p:nvPr/>
        </p:nvSpPr>
        <p:spPr>
          <a:xfrm>
            <a:off x="405062" y="1721427"/>
            <a:ext cx="8320927" cy="45656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/>
              <a:t>Gestão e organização de 47 projetos </a:t>
            </a:r>
            <a:r>
              <a:rPr lang="pt-BR" sz="1800" dirty="0"/>
              <a:t>fornecidos pelo DNIT </a:t>
            </a:r>
            <a:br>
              <a:rPr lang="pt-BR" sz="1800" dirty="0"/>
            </a:br>
            <a:r>
              <a:rPr lang="pt-BR" sz="1800" dirty="0"/>
              <a:t>(</a:t>
            </a:r>
            <a:r>
              <a:rPr lang="pt-BR" sz="1800" b="1" dirty="0"/>
              <a:t>BR-222, BR-020, BR-116, BR-226, BR-304, BR-402 e BR-403</a:t>
            </a:r>
            <a:r>
              <a:rPr lang="pt-BR" sz="1800" dirty="0"/>
              <a:t>);</a:t>
            </a:r>
          </a:p>
          <a:p>
            <a:r>
              <a:rPr lang="pt-BR" sz="1800" b="1" dirty="0"/>
              <a:t>Estruturação e construção de banco de dados geotécnico georreferenciado</a:t>
            </a:r>
            <a:r>
              <a:rPr lang="pt-BR" sz="1800" dirty="0"/>
              <a:t> para cadastro das informações de campo e laboratório, tendo como  base projetos rodoviários e literatura científica;</a:t>
            </a:r>
          </a:p>
          <a:p>
            <a:r>
              <a:rPr lang="pt-BR" sz="1800" dirty="0"/>
              <a:t>Planejamento e </a:t>
            </a:r>
            <a:r>
              <a:rPr lang="pt-BR" sz="1800" b="1" dirty="0"/>
              <a:t>coleta de 13 solos </a:t>
            </a:r>
            <a:r>
              <a:rPr lang="pt-BR" sz="1800" dirty="0"/>
              <a:t>para alimentação de banco de dados  (</a:t>
            </a:r>
            <a:r>
              <a:rPr lang="pt-BR" sz="1800" b="1" dirty="0" err="1"/>
              <a:t>Barbalha</a:t>
            </a:r>
            <a:r>
              <a:rPr lang="pt-BR" sz="1800" b="1" dirty="0"/>
              <a:t>, Paraipaba, Baturité, Crateús...</a:t>
            </a:r>
            <a:r>
              <a:rPr lang="pt-BR" sz="1800" dirty="0"/>
              <a:t>);</a:t>
            </a:r>
          </a:p>
          <a:p>
            <a:pPr lvl="0"/>
            <a:r>
              <a:rPr lang="pt-BR" sz="1800" dirty="0"/>
              <a:t>Realização de cerca de </a:t>
            </a:r>
            <a:r>
              <a:rPr lang="pt-BR" sz="1800" b="1" dirty="0"/>
              <a:t>100</a:t>
            </a:r>
            <a:r>
              <a:rPr lang="pt-BR" sz="1800" dirty="0"/>
              <a:t> </a:t>
            </a:r>
            <a:r>
              <a:rPr lang="pt-BR" sz="1800" b="1" dirty="0"/>
              <a:t>ensaios de laboratório</a:t>
            </a:r>
            <a:r>
              <a:rPr lang="pt-BR" sz="1800" dirty="0"/>
              <a:t>; </a:t>
            </a:r>
          </a:p>
          <a:p>
            <a:pPr lvl="0"/>
            <a:r>
              <a:rPr lang="pt-BR" sz="1800" dirty="0"/>
              <a:t>Correção, discussão e </a:t>
            </a:r>
            <a:r>
              <a:rPr lang="pt-BR" sz="1800" b="1" dirty="0"/>
              <a:t>fechamento com o DNIT acerca da IS 247;</a:t>
            </a:r>
          </a:p>
          <a:p>
            <a:pPr lvl="0"/>
            <a:r>
              <a:rPr lang="pt-BR" sz="1800" dirty="0"/>
              <a:t>Elaboração de proposta preliminar para o IPR sobre </a:t>
            </a:r>
            <a:r>
              <a:rPr lang="pt-BR" sz="1800" dirty="0">
                <a:effectLst/>
                <a:ea typeface="Calibri" panose="020F0502020204030204" pitchFamily="34" charset="0"/>
              </a:rPr>
              <a:t>os </a:t>
            </a:r>
            <a:r>
              <a:rPr lang="pt-BR" sz="1800" b="1" dirty="0">
                <a:effectLst/>
                <a:ea typeface="Calibri" panose="020F0502020204030204" pitchFamily="34" charset="0"/>
              </a:rPr>
              <a:t>fatores de conversão de volumes </a:t>
            </a:r>
            <a:r>
              <a:rPr lang="pt-BR" sz="1800" dirty="0">
                <a:effectLst/>
                <a:ea typeface="Calibri" panose="020F0502020204030204" pitchFamily="34" charset="0"/>
              </a:rPr>
              <a:t>em obras de terraplanagem;</a:t>
            </a:r>
            <a:endParaRPr lang="pt-BR" sz="1800" dirty="0"/>
          </a:p>
          <a:p>
            <a:r>
              <a:rPr lang="pt-BR" sz="1800" dirty="0"/>
              <a:t>Elaboração de </a:t>
            </a:r>
            <a:r>
              <a:rPr lang="pt-BR" sz="1800" b="1" dirty="0"/>
              <a:t>texto resumido</a:t>
            </a:r>
            <a:r>
              <a:rPr lang="pt-BR" sz="1800" dirty="0"/>
              <a:t> sobre o </a:t>
            </a:r>
            <a:r>
              <a:rPr lang="pt-BR" sz="1800" b="1" dirty="0"/>
              <a:t>Manual  Geotécnico</a:t>
            </a:r>
            <a:r>
              <a:rPr lang="pt-BR" sz="1800" dirty="0"/>
              <a:t> do Método </a:t>
            </a:r>
            <a:r>
              <a:rPr lang="pt-BR" sz="1800" dirty="0" err="1"/>
              <a:t>MeDiNa</a:t>
            </a:r>
            <a:r>
              <a:rPr lang="pt-BR" sz="1800" dirty="0"/>
              <a:t>;</a:t>
            </a:r>
          </a:p>
          <a:p>
            <a:r>
              <a:rPr lang="pt-BR" sz="1800" dirty="0"/>
              <a:t>Redação de </a:t>
            </a:r>
            <a:r>
              <a:rPr lang="pt-BR" sz="1800" b="1" dirty="0"/>
              <a:t>artigos científicos</a:t>
            </a:r>
            <a:r>
              <a:rPr lang="pt-BR" sz="1800" dirty="0"/>
              <a:t>.</a:t>
            </a:r>
          </a:p>
          <a:p>
            <a:pPr marL="0" lvl="0" indent="0">
              <a:buNone/>
            </a:pPr>
            <a:endParaRPr lang="pt-BR" sz="1800" dirty="0"/>
          </a:p>
          <a:p>
            <a:pPr lvl="0"/>
            <a:endParaRPr lang="pt-BR" sz="1800" dirty="0"/>
          </a:p>
          <a:p>
            <a:endParaRPr lang="pt-BR" sz="18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1D26114-84CD-4FFE-858D-95FCBEE4C8D8}"/>
              </a:ext>
            </a:extLst>
          </p:cNvPr>
          <p:cNvSpPr txBox="1"/>
          <p:nvPr/>
        </p:nvSpPr>
        <p:spPr>
          <a:xfrm>
            <a:off x="187833" y="149676"/>
            <a:ext cx="7647432" cy="11541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300" b="1" dirty="0"/>
              <a:t>OBJETIVO: </a:t>
            </a:r>
            <a:r>
              <a:rPr lang="pt-BR" sz="2300" dirty="0"/>
              <a:t>Construir uma </a:t>
            </a:r>
            <a:r>
              <a:rPr lang="pt-BR" sz="2300" b="1" dirty="0"/>
              <a:t>plataforma digital</a:t>
            </a:r>
            <a:r>
              <a:rPr lang="pt-BR" sz="2300" dirty="0"/>
              <a:t> para </a:t>
            </a:r>
            <a:r>
              <a:rPr lang="pt-BR" sz="2300" b="1" dirty="0"/>
              <a:t>geração de modelos e mapas temáticos </a:t>
            </a:r>
            <a:r>
              <a:rPr lang="pt-BR" sz="2300" dirty="0"/>
              <a:t>de interesse à tomada de decisão dos gestores públicos do DNIT.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0F29E1E-DCA8-40AB-9FE5-5C02443DB79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51979" y="992784"/>
            <a:ext cx="3254578" cy="4602646"/>
          </a:xfrm>
          <a:prstGeom prst="rect">
            <a:avLst/>
          </a:prstGeom>
        </p:spPr>
      </p:pic>
      <p:pic>
        <p:nvPicPr>
          <p:cNvPr id="17" name="image17.png">
            <a:extLst>
              <a:ext uri="{FF2B5EF4-FFF2-40B4-BE49-F238E27FC236}">
                <a16:creationId xmlns:a16="http://schemas.microsoft.com/office/drawing/2014/main" id="{B4C69729-BDB1-4E54-A951-3D8A631E807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661431" y="1005848"/>
            <a:ext cx="3256256" cy="460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135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253322CE-9C5F-49CD-B0DA-35F210BC49AF}"/>
              </a:ext>
            </a:extLst>
          </p:cNvPr>
          <p:cNvSpPr/>
          <p:nvPr/>
        </p:nvSpPr>
        <p:spPr>
          <a:xfrm>
            <a:off x="698272" y="1189033"/>
            <a:ext cx="3225846" cy="5081140"/>
          </a:xfrm>
          <a:prstGeom prst="roundRect">
            <a:avLst/>
          </a:prstGeom>
          <a:noFill/>
          <a:ln w="635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C11108AE-DC7E-4FB1-BC44-D101C55FF306}"/>
              </a:ext>
            </a:extLst>
          </p:cNvPr>
          <p:cNvSpPr/>
          <p:nvPr/>
        </p:nvSpPr>
        <p:spPr>
          <a:xfrm>
            <a:off x="4026222" y="1228788"/>
            <a:ext cx="3558206" cy="5106699"/>
          </a:xfrm>
          <a:prstGeom prst="roundRect">
            <a:avLst/>
          </a:prstGeom>
          <a:noFill/>
          <a:ln w="635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08E4D5FE-05E9-4A05-98B7-BA56AEFBB50B}"/>
              </a:ext>
            </a:extLst>
          </p:cNvPr>
          <p:cNvSpPr/>
          <p:nvPr/>
        </p:nvSpPr>
        <p:spPr>
          <a:xfrm>
            <a:off x="7711984" y="1182407"/>
            <a:ext cx="3558206" cy="5179206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F13AB3E4-D62D-44B5-9B5B-C14C98619945}"/>
              </a:ext>
            </a:extLst>
          </p:cNvPr>
          <p:cNvSpPr/>
          <p:nvPr/>
        </p:nvSpPr>
        <p:spPr>
          <a:xfrm>
            <a:off x="1442865" y="553449"/>
            <a:ext cx="176881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     Dados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F8A8BEEB-A9B3-4CD2-9D35-FEB74C45DE1C}"/>
              </a:ext>
            </a:extLst>
          </p:cNvPr>
          <p:cNvSpPr/>
          <p:nvPr/>
        </p:nvSpPr>
        <p:spPr>
          <a:xfrm>
            <a:off x="4292311" y="564671"/>
            <a:ext cx="3018089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       Processamento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D37A2A69-929B-4AFE-898B-53E3CA47A0FA}"/>
              </a:ext>
            </a:extLst>
          </p:cNvPr>
          <p:cNvSpPr/>
          <p:nvPr/>
        </p:nvSpPr>
        <p:spPr>
          <a:xfrm>
            <a:off x="8278205" y="566273"/>
            <a:ext cx="2522735" cy="5232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     Resultados</a:t>
            </a:r>
          </a:p>
        </p:txBody>
      </p:sp>
      <p:pic>
        <p:nvPicPr>
          <p:cNvPr id="43" name="Gráfico 42" descr="Diagrama de rede estrutura de tópicos">
            <a:extLst>
              <a:ext uri="{FF2B5EF4-FFF2-40B4-BE49-F238E27FC236}">
                <a16:creationId xmlns:a16="http://schemas.microsoft.com/office/drawing/2014/main" id="{923A390A-5DB2-454E-BBEE-792DEBA7D6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3594" y="548340"/>
            <a:ext cx="541634" cy="541634"/>
          </a:xfrm>
          <a:prstGeom prst="rect">
            <a:avLst/>
          </a:prstGeom>
        </p:spPr>
      </p:pic>
      <p:pic>
        <p:nvPicPr>
          <p:cNvPr id="44" name="Gráfico 43" descr="Pesquisa de Pasta estrutura de tópicos">
            <a:extLst>
              <a:ext uri="{FF2B5EF4-FFF2-40B4-BE49-F238E27FC236}">
                <a16:creationId xmlns:a16="http://schemas.microsoft.com/office/drawing/2014/main" id="{EB3AE53A-0EEE-4236-80E6-847B71564E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68283" y="501879"/>
            <a:ext cx="593035" cy="593035"/>
          </a:xfrm>
          <a:prstGeom prst="rect">
            <a:avLst/>
          </a:prstGeom>
        </p:spPr>
      </p:pic>
      <p:pic>
        <p:nvPicPr>
          <p:cNvPr id="45" name="Gráfico 44" descr="Área de Transferência Marcada com preenchimento sólido">
            <a:extLst>
              <a:ext uri="{FF2B5EF4-FFF2-40B4-BE49-F238E27FC236}">
                <a16:creationId xmlns:a16="http://schemas.microsoft.com/office/drawing/2014/main" id="{876BF6A6-A3C1-4C17-B6F8-53A9CD96A9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33529" y="548261"/>
            <a:ext cx="579783" cy="579783"/>
          </a:xfrm>
          <a:prstGeom prst="rect">
            <a:avLst/>
          </a:prstGeom>
        </p:spPr>
      </p:pic>
      <p:pic>
        <p:nvPicPr>
          <p:cNvPr id="46" name="Picture 2" descr="http://mundogeo.com/wp-content/uploads/2014/01/Mapeamento-digital.jpg">
            <a:extLst>
              <a:ext uri="{FF2B5EF4-FFF2-40B4-BE49-F238E27FC236}">
                <a16:creationId xmlns:a16="http://schemas.microsoft.com/office/drawing/2014/main" id="{744C453F-6E0A-40D3-80FA-DB93EE8EF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84843" y="1611085"/>
            <a:ext cx="1141040" cy="1124177"/>
          </a:xfrm>
          <a:prstGeom prst="rect">
            <a:avLst/>
          </a:prstGeom>
          <a:noFill/>
        </p:spPr>
      </p:pic>
      <p:pic>
        <p:nvPicPr>
          <p:cNvPr id="47" name="Imagem 46">
            <a:extLst>
              <a:ext uri="{FF2B5EF4-FFF2-40B4-BE49-F238E27FC236}">
                <a16:creationId xmlns:a16="http://schemas.microsoft.com/office/drawing/2014/main" id="{4C2A0300-E188-412B-938F-EBCDE86B16B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0" b="33205"/>
          <a:stretch/>
        </p:blipFill>
        <p:spPr bwMode="auto">
          <a:xfrm>
            <a:off x="918770" y="4621051"/>
            <a:ext cx="2856396" cy="1403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Imagem 47">
            <a:extLst>
              <a:ext uri="{FF2B5EF4-FFF2-40B4-BE49-F238E27FC236}">
                <a16:creationId xmlns:a16="http://schemas.microsoft.com/office/drawing/2014/main" id="{C0A22C86-F9D1-44B9-AAF4-44F0FA26E52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18222"/>
          <a:stretch/>
        </p:blipFill>
        <p:spPr>
          <a:xfrm>
            <a:off x="1318779" y="2927077"/>
            <a:ext cx="2155942" cy="1543363"/>
          </a:xfrm>
          <a:prstGeom prst="rect">
            <a:avLst/>
          </a:prstGeom>
        </p:spPr>
      </p:pic>
      <p:pic>
        <p:nvPicPr>
          <p:cNvPr id="49" name="Picture 2" descr="Redes Neurais Artificiais">
            <a:extLst>
              <a:ext uri="{FF2B5EF4-FFF2-40B4-BE49-F238E27FC236}">
                <a16:creationId xmlns:a16="http://schemas.microsoft.com/office/drawing/2014/main" id="{3A5F43ED-C4DA-468E-A18F-C2D0215FB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084" y="3220932"/>
            <a:ext cx="2889466" cy="164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Imagem 49">
            <a:extLst>
              <a:ext uri="{FF2B5EF4-FFF2-40B4-BE49-F238E27FC236}">
                <a16:creationId xmlns:a16="http://schemas.microsoft.com/office/drawing/2014/main" id="{013EE930-13D3-455B-A049-EEFDFA4AE4C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81535" y="1265404"/>
            <a:ext cx="1660910" cy="1301110"/>
          </a:xfrm>
          <a:prstGeom prst="rect">
            <a:avLst/>
          </a:prstGeom>
        </p:spPr>
      </p:pic>
      <p:pic>
        <p:nvPicPr>
          <p:cNvPr id="53" name="Picture 3">
            <a:extLst>
              <a:ext uri="{FF2B5EF4-FFF2-40B4-BE49-F238E27FC236}">
                <a16:creationId xmlns:a16="http://schemas.microsoft.com/office/drawing/2014/main" id="{A7C3AE11-8348-4712-A0AB-D1D1C5E7D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 l="30924" t="35167" r="29545" b="16005"/>
          <a:stretch>
            <a:fillRect/>
          </a:stretch>
        </p:blipFill>
        <p:spPr bwMode="auto">
          <a:xfrm>
            <a:off x="4787887" y="4771003"/>
            <a:ext cx="2109301" cy="146479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8" name="Retângulo 57">
            <a:extLst>
              <a:ext uri="{FF2B5EF4-FFF2-40B4-BE49-F238E27FC236}">
                <a16:creationId xmlns:a16="http://schemas.microsoft.com/office/drawing/2014/main" id="{3BFE25B8-72AE-4304-9665-119E9743E2A3}"/>
              </a:ext>
            </a:extLst>
          </p:cNvPr>
          <p:cNvSpPr/>
          <p:nvPr/>
        </p:nvSpPr>
        <p:spPr>
          <a:xfrm>
            <a:off x="7964766" y="1597320"/>
            <a:ext cx="3149615" cy="4924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1300" b="1" dirty="0"/>
              <a:t>MR = 1658,09 - 340,08xɣ</a:t>
            </a:r>
            <a:r>
              <a:rPr lang="pt-BR" sz="1300" b="1" baseline="-25000" dirty="0"/>
              <a:t>d</a:t>
            </a:r>
            <a:r>
              <a:rPr lang="pt-BR" sz="1300" b="1" dirty="0"/>
              <a:t> + 3,72xCBR - 7,93x#</a:t>
            </a:r>
            <a:r>
              <a:rPr lang="pt-BR" sz="1300" b="1" baseline="-25000" dirty="0"/>
              <a:t>10</a:t>
            </a:r>
            <a:r>
              <a:rPr lang="pt-BR" sz="1300" b="1" dirty="0"/>
              <a:t> - 0,32x#</a:t>
            </a:r>
            <a:r>
              <a:rPr lang="pt-BR" sz="1300" b="1" baseline="-25000" dirty="0"/>
              <a:t>40 </a:t>
            </a:r>
            <a:r>
              <a:rPr lang="pt-BR" sz="1300" b="1" dirty="0"/>
              <a:t>- 1,43x#</a:t>
            </a:r>
            <a:r>
              <a:rPr lang="pt-BR" sz="1300" b="1" baseline="-25000" dirty="0"/>
              <a:t>200 </a:t>
            </a:r>
            <a:endParaRPr lang="pt-BR" sz="1300" b="1" dirty="0"/>
          </a:p>
        </p:txBody>
      </p:sp>
      <p:pic>
        <p:nvPicPr>
          <p:cNvPr id="59" name="Imagem 58" descr="C:\Users\Ana\Desktop\Dissertação\Banco de Dados - GERAL\Mapas\aplicaçãocbr_RLM.jpg">
            <a:extLst>
              <a:ext uri="{FF2B5EF4-FFF2-40B4-BE49-F238E27FC236}">
                <a16:creationId xmlns:a16="http://schemas.microsoft.com/office/drawing/2014/main" id="{2A8C46B4-277E-413F-AAED-5BBE4C5B30D3}"/>
              </a:ext>
            </a:extLst>
          </p:cNvPr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8" t="4190" r="7547" b="7263"/>
          <a:stretch/>
        </p:blipFill>
        <p:spPr bwMode="auto">
          <a:xfrm>
            <a:off x="7827757" y="2160600"/>
            <a:ext cx="3028903" cy="257128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Imagem 59" descr="MR.jpeg">
            <a:extLst>
              <a:ext uri="{FF2B5EF4-FFF2-40B4-BE49-F238E27FC236}">
                <a16:creationId xmlns:a16="http://schemas.microsoft.com/office/drawing/2014/main" id="{8CBCFBC4-0900-48BE-AD3B-D8F750F47174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596426" y="3168151"/>
            <a:ext cx="2462367" cy="3042685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61" name="Picture 4" descr="User manual icon flat style Royalty Free Vector Image">
            <a:extLst>
              <a:ext uri="{FF2B5EF4-FFF2-40B4-BE49-F238E27FC236}">
                <a16:creationId xmlns:a16="http://schemas.microsoft.com/office/drawing/2014/main" id="{54DD6892-6247-48DA-BB1F-4C1A444D6C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0" t="5370" r="6200" b="20234"/>
          <a:stretch/>
        </p:blipFill>
        <p:spPr bwMode="auto">
          <a:xfrm>
            <a:off x="7857755" y="4978605"/>
            <a:ext cx="1190467" cy="109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Seta: para Baixo 61">
            <a:extLst>
              <a:ext uri="{FF2B5EF4-FFF2-40B4-BE49-F238E27FC236}">
                <a16:creationId xmlns:a16="http://schemas.microsoft.com/office/drawing/2014/main" id="{036DC05D-F05D-4B6F-A485-EA601E6973B7}"/>
              </a:ext>
            </a:extLst>
          </p:cNvPr>
          <p:cNvSpPr/>
          <p:nvPr/>
        </p:nvSpPr>
        <p:spPr>
          <a:xfrm rot="16200000">
            <a:off x="3481890" y="587344"/>
            <a:ext cx="685332" cy="5180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Seta: para Baixo 62">
            <a:extLst>
              <a:ext uri="{FF2B5EF4-FFF2-40B4-BE49-F238E27FC236}">
                <a16:creationId xmlns:a16="http://schemas.microsoft.com/office/drawing/2014/main" id="{BA96D6AF-132C-4C1A-917E-D05C2E8D62AC}"/>
              </a:ext>
            </a:extLst>
          </p:cNvPr>
          <p:cNvSpPr/>
          <p:nvPr/>
        </p:nvSpPr>
        <p:spPr>
          <a:xfrm rot="16200000">
            <a:off x="7476999" y="556037"/>
            <a:ext cx="685332" cy="5180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1BCA9B40-E999-488C-B094-ACCA8BE6C7E4}"/>
              </a:ext>
            </a:extLst>
          </p:cNvPr>
          <p:cNvSpPr txBox="1"/>
          <p:nvPr/>
        </p:nvSpPr>
        <p:spPr>
          <a:xfrm>
            <a:off x="0" y="-39189"/>
            <a:ext cx="289911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b="1" i="1" dirty="0">
                <a:effectLst>
                  <a:outerShdw dist="38100" algn="l" rotWithShape="0">
                    <a:srgbClr val="FFFF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SUBPROJETO 2</a:t>
            </a:r>
            <a:endParaRPr lang="pt-BR" sz="3000" dirty="0"/>
          </a:p>
        </p:txBody>
      </p:sp>
      <p:sp>
        <p:nvSpPr>
          <p:cNvPr id="67" name="Retângulo 66">
            <a:extLst>
              <a:ext uri="{FF2B5EF4-FFF2-40B4-BE49-F238E27FC236}">
                <a16:creationId xmlns:a16="http://schemas.microsoft.com/office/drawing/2014/main" id="{56E42766-6EFE-4E1D-8E0A-ADB25B05496B}"/>
              </a:ext>
            </a:extLst>
          </p:cNvPr>
          <p:cNvSpPr/>
          <p:nvPr/>
        </p:nvSpPr>
        <p:spPr>
          <a:xfrm>
            <a:off x="1219837" y="2476737"/>
            <a:ext cx="216344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/>
            <a:r>
              <a:rPr lang="pt-BR" dirty="0">
                <a:solidFill>
                  <a:srgbClr val="002060"/>
                </a:solidFill>
              </a:rPr>
              <a:t>Literatura  e Projetos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DCDCB950-BE34-4A03-9830-15B616A6EC31}"/>
              </a:ext>
            </a:extLst>
          </p:cNvPr>
          <p:cNvSpPr/>
          <p:nvPr/>
        </p:nvSpPr>
        <p:spPr>
          <a:xfrm>
            <a:off x="1398327" y="4125778"/>
            <a:ext cx="201107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/>
            <a:r>
              <a:rPr lang="pt-BR" dirty="0">
                <a:solidFill>
                  <a:srgbClr val="002060"/>
                </a:solidFill>
              </a:rPr>
              <a:t>Coleta de Amostras</a:t>
            </a:r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id="{1B43E29D-0F7F-4423-9E25-4545405ED338}"/>
              </a:ext>
            </a:extLst>
          </p:cNvPr>
          <p:cNvSpPr/>
          <p:nvPr/>
        </p:nvSpPr>
        <p:spPr>
          <a:xfrm>
            <a:off x="1903147" y="5741535"/>
            <a:ext cx="87924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/>
            <a:r>
              <a:rPr lang="pt-BR" dirty="0">
                <a:solidFill>
                  <a:srgbClr val="002060"/>
                </a:solidFill>
              </a:rPr>
              <a:t>Ensaios</a:t>
            </a:r>
          </a:p>
        </p:txBody>
      </p:sp>
      <p:sp>
        <p:nvSpPr>
          <p:cNvPr id="73" name="Retângulo 72">
            <a:extLst>
              <a:ext uri="{FF2B5EF4-FFF2-40B4-BE49-F238E27FC236}">
                <a16:creationId xmlns:a16="http://schemas.microsoft.com/office/drawing/2014/main" id="{B722E0C8-67DC-4119-86F9-AACD188AF4A5}"/>
              </a:ext>
            </a:extLst>
          </p:cNvPr>
          <p:cNvSpPr/>
          <p:nvPr/>
        </p:nvSpPr>
        <p:spPr>
          <a:xfrm>
            <a:off x="8797137" y="1172342"/>
            <a:ext cx="1013069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/>
            <a:r>
              <a:rPr lang="pt-BR" dirty="0">
                <a:solidFill>
                  <a:srgbClr val="002060"/>
                </a:solidFill>
              </a:rPr>
              <a:t>Modelos</a:t>
            </a:r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1DF9EE88-35A9-4B9B-B6F2-C23F222ED383}"/>
              </a:ext>
            </a:extLst>
          </p:cNvPr>
          <p:cNvSpPr/>
          <p:nvPr/>
        </p:nvSpPr>
        <p:spPr>
          <a:xfrm>
            <a:off x="4230404" y="4371623"/>
            <a:ext cx="38078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/>
            <a:r>
              <a:rPr lang="pt-BR" dirty="0">
                <a:solidFill>
                  <a:srgbClr val="002060"/>
                </a:solidFill>
              </a:rPr>
              <a:t>IA</a:t>
            </a:r>
          </a:p>
        </p:txBody>
      </p:sp>
      <p:sp>
        <p:nvSpPr>
          <p:cNvPr id="79" name="Retângulo 78">
            <a:extLst>
              <a:ext uri="{FF2B5EF4-FFF2-40B4-BE49-F238E27FC236}">
                <a16:creationId xmlns:a16="http://schemas.microsoft.com/office/drawing/2014/main" id="{E55ADD47-334C-4F7F-BC32-AE62B184F227}"/>
              </a:ext>
            </a:extLst>
          </p:cNvPr>
          <p:cNvSpPr/>
          <p:nvPr/>
        </p:nvSpPr>
        <p:spPr>
          <a:xfrm>
            <a:off x="7879471" y="2431038"/>
            <a:ext cx="1387899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2060"/>
                </a:solidFill>
              </a:rPr>
              <a:t>Mapas</a:t>
            </a:r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09DAC8CB-08C3-44CB-BEFB-228DE1374892}"/>
              </a:ext>
            </a:extLst>
          </p:cNvPr>
          <p:cNvSpPr/>
          <p:nvPr/>
        </p:nvSpPr>
        <p:spPr>
          <a:xfrm>
            <a:off x="8264026" y="5739478"/>
            <a:ext cx="1387899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2060"/>
                </a:solidFill>
              </a:rPr>
              <a:t>Manuais</a:t>
            </a:r>
          </a:p>
        </p:txBody>
      </p:sp>
      <p:graphicFrame>
        <p:nvGraphicFramePr>
          <p:cNvPr id="39" name="Tabela 38"/>
          <p:cNvGraphicFramePr>
            <a:graphicFrameLocks noGrp="1"/>
          </p:cNvGraphicFramePr>
          <p:nvPr/>
        </p:nvGraphicFramePr>
        <p:xfrm>
          <a:off x="4352473" y="1418243"/>
          <a:ext cx="2164442" cy="1586865"/>
        </p:xfrm>
        <a:graphic>
          <a:graphicData uri="http://schemas.openxmlformats.org/drawingml/2006/table">
            <a:tbl>
              <a:tblPr/>
              <a:tblGrid>
                <a:gridCol w="33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62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57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DEN (g/cm3)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CBR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σ3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σ</a:t>
                      </a:r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50,069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51,246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51,472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51,873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52,532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1" name="Retângulo 70">
            <a:extLst>
              <a:ext uri="{FF2B5EF4-FFF2-40B4-BE49-F238E27FC236}">
                <a16:creationId xmlns:a16="http://schemas.microsoft.com/office/drawing/2014/main" id="{823E28E2-0A95-440A-BC9A-D38791B06411}"/>
              </a:ext>
            </a:extLst>
          </p:cNvPr>
          <p:cNvSpPr/>
          <p:nvPr/>
        </p:nvSpPr>
        <p:spPr>
          <a:xfrm>
            <a:off x="5278155" y="2787643"/>
            <a:ext cx="168434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/>
            <a:r>
              <a:rPr lang="pt-BR" dirty="0">
                <a:solidFill>
                  <a:srgbClr val="002060"/>
                </a:solidFill>
              </a:rPr>
              <a:t>Banco de Dados</a:t>
            </a:r>
          </a:p>
        </p:txBody>
      </p:sp>
    </p:spTree>
    <p:extLst>
      <p:ext uri="{BB962C8B-B14F-4D97-AF65-F5344CB8AC3E}">
        <p14:creationId xmlns:p14="http://schemas.microsoft.com/office/powerpoint/2010/main" val="16383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8" grpId="0" animBg="1"/>
      <p:bldP spid="42" grpId="0" animBg="1"/>
      <p:bldP spid="58" grpId="0" animBg="1"/>
      <p:bldP spid="62" grpId="0" animBg="1"/>
      <p:bldP spid="63" grpId="0" animBg="1"/>
      <p:bldP spid="73" grpId="0" animBg="1"/>
      <p:bldP spid="77" grpId="0" animBg="1"/>
      <p:bldP spid="79" grpId="0" animBg="1"/>
      <p:bldP spid="80" grpId="0" animBg="1"/>
      <p:bldP spid="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FA76E13C-1CC1-4853-8AA5-98A35E16CB2A}"/>
              </a:ext>
            </a:extLst>
          </p:cNvPr>
          <p:cNvSpPr txBox="1">
            <a:spLocks/>
          </p:cNvSpPr>
          <p:nvPr/>
        </p:nvSpPr>
        <p:spPr>
          <a:xfrm>
            <a:off x="35877" y="-6019"/>
            <a:ext cx="12156123" cy="482935"/>
          </a:xfrm>
          <a:prstGeom prst="rect">
            <a:avLst/>
          </a:prstGeom>
          <a:noFill/>
          <a:ln w="28575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i="1" dirty="0">
                <a:solidFill>
                  <a:srgbClr val="FF0000"/>
                </a:solidFill>
                <a:effectLst>
                  <a:outerShdw dist="38100" algn="l" rotWithShape="0">
                    <a:srgbClr val="FFFF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Metodologia Empregada</a:t>
            </a:r>
          </a:p>
        </p:txBody>
      </p:sp>
      <p:sp>
        <p:nvSpPr>
          <p:cNvPr id="9" name="Retângulo 8"/>
          <p:cNvSpPr/>
          <p:nvPr/>
        </p:nvSpPr>
        <p:spPr>
          <a:xfrm>
            <a:off x="640081" y="524868"/>
            <a:ext cx="3905794" cy="1384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800" dirty="0"/>
              <a:t> </a:t>
            </a:r>
            <a:r>
              <a:rPr lang="pt-BR" sz="2800" b="1" dirty="0"/>
              <a:t>Organização das Informações Geotécnicas em uma  Base de Dados</a:t>
            </a:r>
          </a:p>
        </p:txBody>
      </p: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5158755" y="695601"/>
          <a:ext cx="2214579" cy="335758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64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2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0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3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0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0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7671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600" u="none" strike="noStrike" dirty="0"/>
                        <a:t>  FURO</a:t>
                      </a:r>
                      <a:endParaRPr lang="pt-BR" sz="6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u="none" strike="noStrike"/>
                        <a:t> </a:t>
                      </a:r>
                      <a:endParaRPr lang="pt-BR" sz="600" b="1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01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02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03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04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05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71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600" u="none" strike="noStrike"/>
                        <a:t>  PROFUNDIDADE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DE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0,00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0,00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0,00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0,00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0,00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71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 (m)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ATÉ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1,00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1,00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1,00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1,00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1,00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71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600" u="none" strike="noStrike"/>
                        <a:t>ESTACA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 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20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30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40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71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600" u="none" strike="noStrike"/>
                        <a:t>QUILOMETRO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 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0+000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0+200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0+400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0+600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0+800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71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GRANULOMETRIA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% PASSANDO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2"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7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1"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67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3/8"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67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Nº 4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/>
                        <a:t>100</a:t>
                      </a:r>
                      <a:endParaRPr lang="pt-BR" sz="6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67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Nº 10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95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96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67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Nº 40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/>
                        <a:t>80</a:t>
                      </a:r>
                      <a:endParaRPr lang="pt-BR" sz="6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78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84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86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76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67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Nº 200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13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17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15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13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671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LL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NL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NL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NL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NL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NL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671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IP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NP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NP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NP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NP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NP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671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/>
                        <a:t>AASHTO</a:t>
                      </a:r>
                      <a:endParaRPr lang="pt-BR" sz="6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A-2-4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A-2-4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/>
                        <a:t>A-2-4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A-2-4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A-2-4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671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/>
                        <a:t>PROCTOR NORMAL</a:t>
                      </a:r>
                      <a:endParaRPr lang="pt-BR" sz="600" b="0" i="0" u="none" strike="noStrike" dirty="0"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600" u="none" strike="noStrike"/>
                        <a:t>Hótima (%)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 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7,8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6,7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8,3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9,7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8,3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67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600" u="none" strike="noStrike"/>
                        <a:t>Dmáx (g/cm</a:t>
                      </a:r>
                      <a:r>
                        <a:rPr lang="pt-BR" sz="600" u="none" strike="noStrike" baseline="30000"/>
                        <a:t>3</a:t>
                      </a:r>
                      <a:r>
                        <a:rPr lang="pt-BR" sz="600" u="none" strike="noStrike"/>
                        <a:t>)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 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1,710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1,640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1,750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1,630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1,740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67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600" u="none" strike="noStrike"/>
                        <a:t>Expansão (%)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 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0,00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0,00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0,00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0,00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0,00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67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600" u="none" strike="noStrike"/>
                        <a:t>I.S.C (%)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 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15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8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16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11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/>
                        <a:t>13</a:t>
                      </a:r>
                      <a:endParaRPr lang="pt-BR" sz="6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 l="35860" t="39071" r="37792" b="11122"/>
          <a:stretch>
            <a:fillRect/>
          </a:stretch>
        </p:blipFill>
        <p:spPr bwMode="auto">
          <a:xfrm>
            <a:off x="5487376" y="4085435"/>
            <a:ext cx="2286016" cy="2429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/>
          <a:srcRect l="19247" t="27528" r="17063" b="9972"/>
          <a:stretch>
            <a:fillRect/>
          </a:stretch>
        </p:blipFill>
        <p:spPr bwMode="auto">
          <a:xfrm>
            <a:off x="7340266" y="635303"/>
            <a:ext cx="4380695" cy="241693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/>
          <a:srcRect l="30924" t="35167" r="29545" b="16005"/>
          <a:stretch>
            <a:fillRect/>
          </a:stretch>
        </p:blipFill>
        <p:spPr bwMode="auto">
          <a:xfrm>
            <a:off x="7759513" y="3083719"/>
            <a:ext cx="3395842" cy="235822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3" name="Chave esquerda 22"/>
          <p:cNvSpPr/>
          <p:nvPr/>
        </p:nvSpPr>
        <p:spPr>
          <a:xfrm>
            <a:off x="4794067" y="929147"/>
            <a:ext cx="265472" cy="5678129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670217" y="2740955"/>
            <a:ext cx="3696013" cy="5232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Literatura e Projetos</a:t>
            </a:r>
          </a:p>
        </p:txBody>
      </p:sp>
      <p:sp>
        <p:nvSpPr>
          <p:cNvPr id="25" name="Seta para baixo 24"/>
          <p:cNvSpPr/>
          <p:nvPr/>
        </p:nvSpPr>
        <p:spPr>
          <a:xfrm>
            <a:off x="2374490" y="1991032"/>
            <a:ext cx="457200" cy="569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A26CEDD-42E0-4EB2-9569-1A709D4F7F38}"/>
              </a:ext>
            </a:extLst>
          </p:cNvPr>
          <p:cNvSpPr txBox="1"/>
          <p:nvPr/>
        </p:nvSpPr>
        <p:spPr>
          <a:xfrm>
            <a:off x="449943" y="4087533"/>
            <a:ext cx="4310743" cy="1815882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100" dirty="0"/>
              <a:t>Total de amostras dos Projetos do DNIT = </a:t>
            </a:r>
            <a:r>
              <a:rPr lang="pt-BR" sz="2100" b="1" dirty="0"/>
              <a:t>3275 </a:t>
            </a:r>
            <a:r>
              <a:rPr lang="pt-BR" dirty="0"/>
              <a:t>(Características Convencionais: </a:t>
            </a:r>
            <a:r>
              <a:rPr lang="pt-BR" dirty="0" err="1"/>
              <a:t>Gran</a:t>
            </a:r>
            <a:r>
              <a:rPr lang="pt-BR" dirty="0"/>
              <a:t>, LL, IP, CBR,...)</a:t>
            </a:r>
            <a:endParaRPr lang="pt-BR" sz="2100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100" dirty="0"/>
              <a:t>Total de amostras da Literatura = </a:t>
            </a:r>
            <a:r>
              <a:rPr lang="pt-BR" sz="2100" b="1" dirty="0"/>
              <a:t>400 </a:t>
            </a:r>
            <a:r>
              <a:rPr lang="pt-BR" dirty="0"/>
              <a:t>(Características de Rigidez)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63836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FA76E13C-1CC1-4853-8AA5-98A35E16CB2A}"/>
              </a:ext>
            </a:extLst>
          </p:cNvPr>
          <p:cNvSpPr txBox="1">
            <a:spLocks/>
          </p:cNvSpPr>
          <p:nvPr/>
        </p:nvSpPr>
        <p:spPr>
          <a:xfrm>
            <a:off x="35877" y="-15958"/>
            <a:ext cx="12156123" cy="482935"/>
          </a:xfrm>
          <a:prstGeom prst="rect">
            <a:avLst/>
          </a:prstGeom>
          <a:noFill/>
          <a:ln w="28575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i="1" dirty="0">
                <a:solidFill>
                  <a:srgbClr val="FF0000"/>
                </a:solidFill>
                <a:effectLst>
                  <a:outerShdw dist="38100" algn="l" rotWithShape="0">
                    <a:srgbClr val="FFFF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Metodologia Empregada</a:t>
            </a:r>
          </a:p>
        </p:txBody>
      </p:sp>
      <p:sp>
        <p:nvSpPr>
          <p:cNvPr id="23" name="Chave esquerda 22"/>
          <p:cNvSpPr/>
          <p:nvPr/>
        </p:nvSpPr>
        <p:spPr>
          <a:xfrm>
            <a:off x="4924697" y="903021"/>
            <a:ext cx="265472" cy="5678129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809902" y="3134768"/>
            <a:ext cx="3984167" cy="181588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Prática Nacional em Projetos de Dimensionamento Empírico </a:t>
            </a:r>
          </a:p>
        </p:txBody>
      </p:sp>
      <p:sp>
        <p:nvSpPr>
          <p:cNvPr id="25" name="Seta para baixo 24"/>
          <p:cNvSpPr/>
          <p:nvPr/>
        </p:nvSpPr>
        <p:spPr>
          <a:xfrm>
            <a:off x="2635747" y="2197930"/>
            <a:ext cx="457200" cy="7804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783771" y="524868"/>
            <a:ext cx="4117750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sz="2400" b="1" dirty="0"/>
              <a:t>Diminuição dos Custos com Sondagens, Ensaios de Laboratório, Tempo de Coleta e Análise de Dados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555300" y="2773623"/>
            <a:ext cx="5572164" cy="357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5555300" y="1273425"/>
            <a:ext cx="5572164" cy="357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5555300" y="2344995"/>
            <a:ext cx="5572164" cy="4286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023121"/>
              </p:ext>
            </p:extLst>
          </p:nvPr>
        </p:nvGraphicFramePr>
        <p:xfrm>
          <a:off x="5182849" y="3202251"/>
          <a:ext cx="2214579" cy="335758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64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2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0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3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0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0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7671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600" u="none" strike="noStrike" dirty="0"/>
                        <a:t>  FURO</a:t>
                      </a:r>
                      <a:endParaRPr lang="pt-BR" sz="6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u="none" strike="noStrike"/>
                        <a:t> </a:t>
                      </a:r>
                      <a:endParaRPr lang="pt-BR" sz="600" b="1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01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02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03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04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/>
                        <a:t>05</a:t>
                      </a:r>
                      <a:endParaRPr lang="pt-BR" sz="6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71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600" u="none" strike="noStrike"/>
                        <a:t>  PROFUNDIDADE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DE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0,00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0,00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0,00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/>
                        <a:t>0,00</a:t>
                      </a:r>
                      <a:endParaRPr lang="pt-BR" sz="6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0,00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71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 (m)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ATÉ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1,00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1,00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1,00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1,00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1,00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71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600" u="none" strike="noStrike"/>
                        <a:t>ESTACA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 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20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30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40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71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600" u="none" strike="noStrike"/>
                        <a:t>QUILOMETRO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 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0+000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0+200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0+400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0+600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0+800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71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GRANULOMETRIA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% PASSANDO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2"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/>
                        <a:t>100</a:t>
                      </a:r>
                      <a:endParaRPr lang="pt-BR" sz="6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7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1"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67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3/8"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67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Nº 4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/>
                        <a:t>100</a:t>
                      </a:r>
                      <a:endParaRPr lang="pt-BR" sz="6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67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Nº 10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95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/>
                        <a:t>96</a:t>
                      </a:r>
                      <a:endParaRPr lang="pt-BR" sz="6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67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Nº 40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/>
                        <a:t>80</a:t>
                      </a:r>
                      <a:endParaRPr lang="pt-BR" sz="6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78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84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86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/>
                        <a:t>76</a:t>
                      </a:r>
                      <a:endParaRPr lang="pt-BR" sz="6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67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Nº 200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13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17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15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13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671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LL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NL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NL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NL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NL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NL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671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IP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NP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NP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NP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NP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NP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671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/>
                        <a:t>AASHTO</a:t>
                      </a:r>
                      <a:endParaRPr lang="pt-BR" sz="6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A-2-4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A-2-4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/>
                        <a:t>A-2-4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A-2-4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A-2-4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671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/>
                        <a:t>PROCTOR NORMAL</a:t>
                      </a:r>
                      <a:endParaRPr lang="pt-BR" sz="600" b="0" i="0" u="none" strike="noStrike" dirty="0">
                        <a:latin typeface="Arial"/>
                      </a:endParaRPr>
                    </a:p>
                  </a:txBody>
                  <a:tcPr marL="0" marR="0" marT="0" marB="0" vert="vert27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600" u="none" strike="noStrike"/>
                        <a:t>Hótima (%)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 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7,8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6,7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8,3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9,7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8,3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67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600" u="none" strike="noStrike"/>
                        <a:t>Dmáx (g/cm</a:t>
                      </a:r>
                      <a:r>
                        <a:rPr lang="pt-BR" sz="600" u="none" strike="noStrike" baseline="30000"/>
                        <a:t>3</a:t>
                      </a:r>
                      <a:r>
                        <a:rPr lang="pt-BR" sz="600" u="none" strike="noStrike"/>
                        <a:t>)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 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1,710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1,640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1,750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1,630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1,740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67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600" u="none" strike="noStrike"/>
                        <a:t>Expansão (%)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 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0,00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0,00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0,00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0,00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0,00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67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600" u="none" strike="noStrike"/>
                        <a:t>I.S.C (%)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 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15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8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16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/>
                        <a:t>11</a:t>
                      </a:r>
                      <a:endParaRPr lang="pt-BR" sz="6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/>
                        <a:t>13</a:t>
                      </a:r>
                      <a:endParaRPr lang="pt-BR" sz="6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2" name="CaixaDeTexto 21"/>
          <p:cNvSpPr txBox="1"/>
          <p:nvPr/>
        </p:nvSpPr>
        <p:spPr>
          <a:xfrm>
            <a:off x="7548240" y="3218839"/>
            <a:ext cx="2376933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</a:rPr>
              <a:t>Total ~= R$ 1.000,00 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7634272" y="4520291"/>
            <a:ext cx="1484702" cy="70788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</a:rPr>
              <a:t>MR = R$ ???</a:t>
            </a:r>
          </a:p>
          <a:p>
            <a:r>
              <a:rPr lang="pt-BR" sz="2000" b="1" dirty="0">
                <a:solidFill>
                  <a:srgbClr val="C00000"/>
                </a:solidFill>
              </a:rPr>
              <a:t>DP = R$ ???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7599031" y="3736623"/>
            <a:ext cx="2614114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/>
              <a:t>Equipamento Triaxial </a:t>
            </a:r>
          </a:p>
          <a:p>
            <a:r>
              <a:rPr lang="pt-BR" sz="2000" b="1" dirty="0"/>
              <a:t>R$ 450.000 - 1.000.000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8460B00-B00E-4BAA-8FCA-910E4E66EC1B}"/>
              </a:ext>
            </a:extLst>
          </p:cNvPr>
          <p:cNvGrpSpPr/>
          <p:nvPr/>
        </p:nvGrpSpPr>
        <p:grpSpPr>
          <a:xfrm>
            <a:off x="10696830" y="3821831"/>
            <a:ext cx="573886" cy="1000926"/>
            <a:chOff x="10973273" y="4981284"/>
            <a:chExt cx="573886" cy="1000926"/>
          </a:xfrm>
        </p:grpSpPr>
        <p:cxnSp>
          <p:nvCxnSpPr>
            <p:cNvPr id="28" name="Conector de seta reta 27"/>
            <p:cNvCxnSpPr>
              <a:cxnSpLocks/>
            </p:cNvCxnSpPr>
            <p:nvPr/>
          </p:nvCxnSpPr>
          <p:spPr>
            <a:xfrm rot="5400000" flipH="1" flipV="1">
              <a:off x="10474001" y="5481350"/>
              <a:ext cx="1000132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de seta reta 28"/>
            <p:cNvCxnSpPr>
              <a:cxnSpLocks/>
            </p:cNvCxnSpPr>
            <p:nvPr/>
          </p:nvCxnSpPr>
          <p:spPr>
            <a:xfrm rot="5400000" flipH="1" flipV="1">
              <a:off x="10626401" y="5480556"/>
              <a:ext cx="1000132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de seta reta 29"/>
            <p:cNvCxnSpPr>
              <a:cxnSpLocks/>
            </p:cNvCxnSpPr>
            <p:nvPr/>
          </p:nvCxnSpPr>
          <p:spPr>
            <a:xfrm rot="5400000" flipH="1" flipV="1">
              <a:off x="10760547" y="5480556"/>
              <a:ext cx="1000132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de seta reta 30"/>
            <p:cNvCxnSpPr>
              <a:cxnSpLocks/>
            </p:cNvCxnSpPr>
            <p:nvPr/>
          </p:nvCxnSpPr>
          <p:spPr>
            <a:xfrm rot="5400000" flipH="1" flipV="1">
              <a:off x="10903423" y="5480556"/>
              <a:ext cx="1000132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de seta reta 31"/>
            <p:cNvCxnSpPr>
              <a:cxnSpLocks/>
            </p:cNvCxnSpPr>
            <p:nvPr/>
          </p:nvCxnSpPr>
          <p:spPr>
            <a:xfrm rot="5400000" flipH="1" flipV="1">
              <a:off x="11046299" y="5480556"/>
              <a:ext cx="1000132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CaixaDeTexto 32"/>
          <p:cNvSpPr txBox="1"/>
          <p:nvPr/>
        </p:nvSpPr>
        <p:spPr>
          <a:xfrm>
            <a:off x="10513682" y="3327127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 Custos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7468402" y="5385699"/>
            <a:ext cx="4385560" cy="9541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accent4"/>
                </a:solidFill>
              </a:rPr>
              <a:t>Cotações: UFC/IFCE/Empresas</a:t>
            </a:r>
          </a:p>
          <a:p>
            <a:r>
              <a:rPr lang="pt-BR" sz="2000" b="1" dirty="0">
                <a:solidFill>
                  <a:srgbClr val="002060"/>
                </a:solidFill>
              </a:rPr>
              <a:t>MR ~= R$ 2.000,00 </a:t>
            </a:r>
            <a:r>
              <a:rPr lang="pt-BR" sz="2000" b="1" dirty="0">
                <a:solidFill>
                  <a:srgbClr val="FF0000"/>
                </a:solidFill>
              </a:rPr>
              <a:t>(Tempo: 1 a 3 horas)</a:t>
            </a:r>
          </a:p>
          <a:p>
            <a:r>
              <a:rPr lang="pt-BR" sz="2000" b="1" dirty="0">
                <a:solidFill>
                  <a:srgbClr val="002060"/>
                </a:solidFill>
              </a:rPr>
              <a:t>DP ~= R$ 10.000,00 </a:t>
            </a:r>
            <a:r>
              <a:rPr lang="pt-BR" sz="2000" b="1" dirty="0">
                <a:solidFill>
                  <a:srgbClr val="FF0000"/>
                </a:solidFill>
              </a:rPr>
              <a:t>(Tempo: 15 dias)</a:t>
            </a:r>
          </a:p>
        </p:txBody>
      </p:sp>
      <p:grpSp>
        <p:nvGrpSpPr>
          <p:cNvPr id="37" name="Grupo 36"/>
          <p:cNvGrpSpPr/>
          <p:nvPr/>
        </p:nvGrpSpPr>
        <p:grpSpPr>
          <a:xfrm>
            <a:off x="5412424" y="674272"/>
            <a:ext cx="5750759" cy="2385103"/>
            <a:chOff x="5543054" y="739587"/>
            <a:chExt cx="5750759" cy="2385103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237" t="37515" r="26250" b="27723"/>
            <a:stretch>
              <a:fillRect/>
            </a:stretch>
          </p:blipFill>
          <p:spPr bwMode="auto">
            <a:xfrm>
              <a:off x="5543054" y="899652"/>
              <a:ext cx="5750759" cy="2225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CaixaDeTexto 35"/>
            <p:cNvSpPr txBox="1"/>
            <p:nvPr/>
          </p:nvSpPr>
          <p:spPr>
            <a:xfrm>
              <a:off x="6373905" y="739587"/>
              <a:ext cx="43022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/>
                <a:t>Valores Médios – Base: Empresas do Ceará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83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22" grpId="0" animBg="1"/>
      <p:bldP spid="26" grpId="0" animBg="1"/>
      <p:bldP spid="27" grpId="0" animBg="1"/>
      <p:bldP spid="33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867872" y="395992"/>
            <a:ext cx="4557261" cy="138499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Uso de Modelos em Projetos de Dimensionamento Mecanístico-Empírico</a:t>
            </a:r>
          </a:p>
        </p:txBody>
      </p:sp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2" cstate="print"/>
          <a:srcRect l="11707" t="14659" r="13622" b="6228"/>
          <a:stretch>
            <a:fillRect/>
          </a:stretch>
        </p:blipFill>
        <p:spPr bwMode="auto">
          <a:xfrm>
            <a:off x="7908644" y="1974290"/>
            <a:ext cx="3120759" cy="185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4" descr="AF2903 Road Construction and Maintenance Mechanistic-Empirical Pavement  Design Guide MEPDG (Flexible Pavements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8000" y="3089128"/>
            <a:ext cx="2527170" cy="2471505"/>
          </a:xfrm>
          <a:prstGeom prst="rect">
            <a:avLst/>
          </a:prstGeom>
          <a:noFill/>
        </p:spPr>
      </p:pic>
      <p:pic>
        <p:nvPicPr>
          <p:cNvPr id="43" name="Picture 1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 l="25287" t="37294" r="55496" b="56847"/>
          <a:stretch>
            <a:fillRect/>
          </a:stretch>
        </p:blipFill>
        <p:spPr bwMode="auto">
          <a:xfrm>
            <a:off x="3798987" y="4612942"/>
            <a:ext cx="3136694" cy="53771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4" name="Picture 14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 l="25286" t="83193" r="54399" b="6065"/>
          <a:stretch>
            <a:fillRect/>
          </a:stretch>
        </p:blipFill>
        <p:spPr bwMode="auto">
          <a:xfrm>
            <a:off x="7978199" y="3949789"/>
            <a:ext cx="3065394" cy="91133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1" name="Picture 11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 l="25286" t="46083" r="54399" b="46104"/>
          <a:stretch>
            <a:fillRect/>
          </a:stretch>
        </p:blipFill>
        <p:spPr bwMode="auto">
          <a:xfrm>
            <a:off x="8005543" y="5064896"/>
            <a:ext cx="3399435" cy="7350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2" name="Picture 12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 l="25286" t="60731" r="56595" b="33410"/>
          <a:stretch>
            <a:fillRect/>
          </a:stretch>
        </p:blipFill>
        <p:spPr bwMode="auto">
          <a:xfrm>
            <a:off x="3772801" y="3537505"/>
            <a:ext cx="3162880" cy="57506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8" name="CaixaDeTexto 17"/>
          <p:cNvSpPr txBox="1"/>
          <p:nvPr/>
        </p:nvSpPr>
        <p:spPr>
          <a:xfrm>
            <a:off x="8347165" y="1058088"/>
            <a:ext cx="2364377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Rodovias de Baixo Volume de Tráfego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902824" y="2203265"/>
            <a:ext cx="2525486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Diversos </a:t>
            </a:r>
            <a:r>
              <a:rPr lang="pt-BR" sz="2200" b="1" u="sng" dirty="0"/>
              <a:t>Níveis</a:t>
            </a:r>
            <a:r>
              <a:rPr lang="pt-BR" sz="2200" b="1" dirty="0"/>
              <a:t> de Dimensionamento</a:t>
            </a:r>
          </a:p>
        </p:txBody>
      </p:sp>
    </p:spTree>
    <p:extLst>
      <p:ext uri="{BB962C8B-B14F-4D97-AF65-F5344CB8AC3E}">
        <p14:creationId xmlns:p14="http://schemas.microsoft.com/office/powerpoint/2010/main" val="163836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have esquerda 22"/>
          <p:cNvSpPr/>
          <p:nvPr/>
        </p:nvSpPr>
        <p:spPr>
          <a:xfrm>
            <a:off x="5767042" y="746265"/>
            <a:ext cx="265472" cy="5678129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1104858" y="208690"/>
            <a:ext cx="4557261" cy="1384995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Potencial Prática Nacional para o dimensionamento de pavimentos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7085041" y="4635936"/>
            <a:ext cx="3427197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sz="1050" b="1" dirty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pt-BR" sz="1600" b="1" dirty="0">
                <a:latin typeface="Times New Roman" pitchFamily="18" charset="0"/>
                <a:cs typeface="Times New Roman" pitchFamily="18" charset="0"/>
              </a:rPr>
              <a:t>(MPa)</a:t>
            </a: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= 696,05 + 21OT + 130,73DEN + 2,8CBR – 135,72EXP + 6,88LL  + 13,53IP – 8,14(P25,4) + 10,76(P9,5) – 26,30(P4,76) + 20,85(P2) – 7(P0,42) -6,63(P0,074) + 3135,97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σ3 – 522,52σ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d – 34,26</a:t>
            </a:r>
            <a:r>
              <a:rPr lang="pt-BR" sz="1600" dirty="0" err="1">
                <a:latin typeface="Times New Roman" pitchFamily="18" charset="0"/>
                <a:cs typeface="Times New Roman" pitchFamily="18" charset="0"/>
              </a:rPr>
              <a:t>Class</a:t>
            </a:r>
            <a:endParaRPr lang="pt-BR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2"/>
          <a:srcRect l="18667" t="8789" r="19839" b="9179"/>
          <a:stretch>
            <a:fillRect/>
          </a:stretch>
        </p:blipFill>
        <p:spPr bwMode="auto">
          <a:xfrm>
            <a:off x="6185221" y="850656"/>
            <a:ext cx="4735367" cy="355152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40" name="Imagem 39" descr="MR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7625" y="1944565"/>
            <a:ext cx="3680320" cy="4547680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3291839" y="1854925"/>
            <a:ext cx="2521133" cy="707886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/>
              <a:t>Modelo Gerado com </a:t>
            </a:r>
            <a:r>
              <a:rPr lang="pt-BR" sz="2000" b="1" dirty="0"/>
              <a:t>150</a:t>
            </a:r>
            <a:r>
              <a:rPr lang="pt-BR" sz="2000" dirty="0"/>
              <a:t> variações de M</a:t>
            </a:r>
            <a:r>
              <a:rPr lang="pt-BR" sz="1200" dirty="0"/>
              <a:t>R</a:t>
            </a:r>
            <a:r>
              <a:rPr lang="pt-BR" dirty="0"/>
              <a:t>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63836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/>
          <a:srcRect l="1824" t="24425" r="15269" b="11122"/>
          <a:stretch>
            <a:fillRect/>
          </a:stretch>
        </p:blipFill>
        <p:spPr bwMode="auto">
          <a:xfrm>
            <a:off x="626039" y="715150"/>
            <a:ext cx="8498957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FA76E13C-1CC1-4853-8AA5-98A35E16CB2A}"/>
              </a:ext>
            </a:extLst>
          </p:cNvPr>
          <p:cNvSpPr txBox="1">
            <a:spLocks/>
          </p:cNvSpPr>
          <p:nvPr/>
        </p:nvSpPr>
        <p:spPr>
          <a:xfrm>
            <a:off x="35877" y="-6019"/>
            <a:ext cx="12156123" cy="482935"/>
          </a:xfrm>
          <a:prstGeom prst="rect">
            <a:avLst/>
          </a:prstGeom>
          <a:noFill/>
          <a:ln w="28575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i="1" dirty="0">
                <a:solidFill>
                  <a:srgbClr val="FF0000"/>
                </a:solidFill>
                <a:effectLst>
                  <a:outerShdw dist="38100" algn="l" rotWithShape="0">
                    <a:srgbClr val="FFFF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Metodologia Empregada</a:t>
            </a:r>
          </a:p>
        </p:txBody>
      </p:sp>
      <p:grpSp>
        <p:nvGrpSpPr>
          <p:cNvPr id="2" name="Grupo 15"/>
          <p:cNvGrpSpPr/>
          <p:nvPr/>
        </p:nvGrpSpPr>
        <p:grpSpPr>
          <a:xfrm>
            <a:off x="0" y="715150"/>
            <a:ext cx="12190413" cy="285752"/>
            <a:chOff x="0" y="715150"/>
            <a:chExt cx="12190413" cy="285752"/>
          </a:xfrm>
        </p:grpSpPr>
        <p:cxnSp>
          <p:nvCxnSpPr>
            <p:cNvPr id="23" name="Conector reto 22"/>
            <p:cNvCxnSpPr/>
            <p:nvPr/>
          </p:nvCxnSpPr>
          <p:spPr>
            <a:xfrm>
              <a:off x="0" y="858026"/>
              <a:ext cx="8595536" cy="15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 rot="5400000">
              <a:off x="8595536" y="715150"/>
              <a:ext cx="214314" cy="21431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 rot="5400000">
              <a:off x="8666974" y="786588"/>
              <a:ext cx="214314" cy="21431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>
              <a:off x="8881288" y="858026"/>
              <a:ext cx="3309125" cy="15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/>
          <a:srcRect l="13847" t="24598" r="6631" b="31456"/>
          <a:stretch>
            <a:fillRect/>
          </a:stretch>
        </p:blipFill>
        <p:spPr bwMode="auto">
          <a:xfrm>
            <a:off x="795130" y="3236807"/>
            <a:ext cx="1034671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CaixaDeTexto 16"/>
          <p:cNvSpPr txBox="1"/>
          <p:nvPr/>
        </p:nvSpPr>
        <p:spPr>
          <a:xfrm>
            <a:off x="8705815" y="1947125"/>
            <a:ext cx="3231397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400</a:t>
            </a:r>
            <a:r>
              <a:rPr lang="pt-BR" dirty="0">
                <a:solidFill>
                  <a:srgbClr val="002060"/>
                </a:solidFill>
              </a:rPr>
              <a:t> Amostras da Literatura (MR)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8393758" y="3638039"/>
            <a:ext cx="3310458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3275</a:t>
            </a:r>
            <a:r>
              <a:rPr lang="pt-BR" dirty="0">
                <a:solidFill>
                  <a:srgbClr val="002060"/>
                </a:solidFill>
              </a:rPr>
              <a:t> Amostras dos Projetos DNIT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/>
          <a:srcRect l="37482" t="21377" r="6296" b="8640"/>
          <a:stretch>
            <a:fillRect/>
          </a:stretch>
        </p:blipFill>
        <p:spPr bwMode="auto">
          <a:xfrm>
            <a:off x="4413949" y="1002499"/>
            <a:ext cx="7315200" cy="5119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182" y="2905125"/>
            <a:ext cx="55245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CaixaDeTexto 21"/>
          <p:cNvSpPr txBox="1"/>
          <p:nvPr/>
        </p:nvSpPr>
        <p:spPr>
          <a:xfrm>
            <a:off x="9058536" y="3126939"/>
            <a:ext cx="2384912" cy="92333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1551</a:t>
            </a:r>
            <a:r>
              <a:rPr lang="pt-BR" dirty="0"/>
              <a:t> Amostras do DNIT georreferenciadas pela Equipe do Sub 2.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7210547" y="1085715"/>
            <a:ext cx="4335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Detalhes em: </a:t>
            </a:r>
            <a:r>
              <a:rPr lang="pt-BR" b="1" dirty="0"/>
              <a:t>Ribeiro, Silva e Barroso (2016)</a:t>
            </a:r>
          </a:p>
          <a:p>
            <a:r>
              <a:rPr lang="pt-BR" sz="1400" dirty="0">
                <a:solidFill>
                  <a:srgbClr val="002060"/>
                </a:solidFill>
                <a:hlinkClick r:id="rId6"/>
              </a:rPr>
              <a:t>http://dx.doi.org/10.5216/</a:t>
            </a:r>
            <a:r>
              <a:rPr lang="pt-BR" sz="1400" dirty="0" err="1">
                <a:solidFill>
                  <a:srgbClr val="002060"/>
                </a:solidFill>
                <a:hlinkClick r:id="rId6"/>
              </a:rPr>
              <a:t>reec</a:t>
            </a:r>
            <a:r>
              <a:rPr lang="pt-BR" sz="1400" dirty="0">
                <a:solidFill>
                  <a:srgbClr val="002060"/>
                </a:solidFill>
                <a:hlinkClick r:id="rId6"/>
              </a:rPr>
              <a:t>.v12i2.39413</a:t>
            </a:r>
            <a:r>
              <a:rPr lang="pt-BR" sz="14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83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22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FA76E13C-1CC1-4853-8AA5-98A35E16CB2A}"/>
              </a:ext>
            </a:extLst>
          </p:cNvPr>
          <p:cNvSpPr txBox="1">
            <a:spLocks/>
          </p:cNvSpPr>
          <p:nvPr/>
        </p:nvSpPr>
        <p:spPr>
          <a:xfrm>
            <a:off x="1873188" y="85422"/>
            <a:ext cx="8149701" cy="482935"/>
          </a:xfrm>
          <a:prstGeom prst="rect">
            <a:avLst/>
          </a:prstGeom>
          <a:noFill/>
          <a:ln w="28575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i="1" dirty="0">
                <a:solidFill>
                  <a:srgbClr val="FF0000"/>
                </a:solidFill>
                <a:effectLst>
                  <a:outerShdw dist="38100" algn="l" rotWithShape="0">
                    <a:srgbClr val="FFFF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Atividades Desenvolvidas (Banco de Dados)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65B2E092-1E7A-466D-B047-E7D4BE58319B}"/>
              </a:ext>
            </a:extLst>
          </p:cNvPr>
          <p:cNvSpPr txBox="1">
            <a:spLocks/>
          </p:cNvSpPr>
          <p:nvPr/>
        </p:nvSpPr>
        <p:spPr>
          <a:xfrm>
            <a:off x="956419" y="747744"/>
            <a:ext cx="8260847" cy="20384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BR" sz="2000" b="1" dirty="0"/>
              <a:t>Identificados </a:t>
            </a:r>
            <a:r>
              <a:rPr lang="pt-BR" sz="2000" b="1" dirty="0">
                <a:solidFill>
                  <a:srgbClr val="0070C0"/>
                </a:solidFill>
              </a:rPr>
              <a:t>67 projetos geotécnicos </a:t>
            </a:r>
            <a:r>
              <a:rPr lang="pt-BR" sz="2000" b="1" dirty="0"/>
              <a:t>para conversão no formato digital, sendo que </a:t>
            </a:r>
            <a:r>
              <a:rPr lang="pt-BR" sz="2000" b="1" dirty="0">
                <a:solidFill>
                  <a:srgbClr val="0070C0"/>
                </a:solidFill>
              </a:rPr>
              <a:t>47 (70%) </a:t>
            </a:r>
            <a:r>
              <a:rPr lang="pt-BR" sz="2000" b="1" dirty="0"/>
              <a:t>já foram processados para compor o BD;</a:t>
            </a:r>
          </a:p>
          <a:p>
            <a:pPr lvl="0" algn="just"/>
            <a:r>
              <a:rPr lang="pt-BR" sz="2000" b="1" dirty="0">
                <a:solidFill>
                  <a:srgbClr val="0070C0"/>
                </a:solidFill>
              </a:rPr>
              <a:t>Levantamento de outros estudos geotécnicos </a:t>
            </a:r>
            <a:r>
              <a:rPr lang="pt-BR" sz="2000" b="1" dirty="0"/>
              <a:t>de projetos rodoviários municipais, estaduais e federais para enriquecer a base de dados. </a:t>
            </a:r>
            <a:br>
              <a:rPr lang="pt-BR" sz="2000" b="1" dirty="0"/>
            </a:br>
            <a:r>
              <a:rPr lang="pt-BR" sz="2000" b="1" dirty="0"/>
              <a:t>Trechos: BR-222, BR-020, BR-116, CE-085, CE-040, CE-010, CE-155, CE-153, CE-187, CE-388, CE-292.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50F29E1E-DCA8-40AB-9FE5-5C02443DB79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3192" y="1841864"/>
            <a:ext cx="2849502" cy="4029784"/>
          </a:xfrm>
          <a:prstGeom prst="rect">
            <a:avLst/>
          </a:prstGeom>
        </p:spPr>
      </p:pic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D49F4F7E-04A4-41E5-ABD6-D6875A84D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500460"/>
              </p:ext>
            </p:extLst>
          </p:nvPr>
        </p:nvGraphicFramePr>
        <p:xfrm>
          <a:off x="927463" y="2743415"/>
          <a:ext cx="8169379" cy="33752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5262">
                  <a:extLst>
                    <a:ext uri="{9D8B030D-6E8A-4147-A177-3AD203B41FA5}">
                      <a16:colId xmlns:a16="http://schemas.microsoft.com/office/drawing/2014/main" val="2030145027"/>
                    </a:ext>
                  </a:extLst>
                </a:gridCol>
                <a:gridCol w="578919">
                  <a:extLst>
                    <a:ext uri="{9D8B030D-6E8A-4147-A177-3AD203B41FA5}">
                      <a16:colId xmlns:a16="http://schemas.microsoft.com/office/drawing/2014/main" val="1781412703"/>
                    </a:ext>
                  </a:extLst>
                </a:gridCol>
                <a:gridCol w="1931390">
                  <a:extLst>
                    <a:ext uri="{9D8B030D-6E8A-4147-A177-3AD203B41FA5}">
                      <a16:colId xmlns:a16="http://schemas.microsoft.com/office/drawing/2014/main" val="3075824102"/>
                    </a:ext>
                  </a:extLst>
                </a:gridCol>
                <a:gridCol w="668751">
                  <a:extLst>
                    <a:ext uri="{9D8B030D-6E8A-4147-A177-3AD203B41FA5}">
                      <a16:colId xmlns:a16="http://schemas.microsoft.com/office/drawing/2014/main" val="3602348569"/>
                    </a:ext>
                  </a:extLst>
                </a:gridCol>
                <a:gridCol w="650784">
                  <a:extLst>
                    <a:ext uri="{9D8B030D-6E8A-4147-A177-3AD203B41FA5}">
                      <a16:colId xmlns:a16="http://schemas.microsoft.com/office/drawing/2014/main" val="2191733164"/>
                    </a:ext>
                  </a:extLst>
                </a:gridCol>
                <a:gridCol w="561950">
                  <a:extLst>
                    <a:ext uri="{9D8B030D-6E8A-4147-A177-3AD203B41FA5}">
                      <a16:colId xmlns:a16="http://schemas.microsoft.com/office/drawing/2014/main" val="1510979705"/>
                    </a:ext>
                  </a:extLst>
                </a:gridCol>
                <a:gridCol w="1544114">
                  <a:extLst>
                    <a:ext uri="{9D8B030D-6E8A-4147-A177-3AD203B41FA5}">
                      <a16:colId xmlns:a16="http://schemas.microsoft.com/office/drawing/2014/main" val="4174374739"/>
                    </a:ext>
                  </a:extLst>
                </a:gridCol>
                <a:gridCol w="958209">
                  <a:extLst>
                    <a:ext uri="{9D8B030D-6E8A-4147-A177-3AD203B41FA5}">
                      <a16:colId xmlns:a16="http://schemas.microsoft.com/office/drawing/2014/main" val="449229900"/>
                    </a:ext>
                  </a:extLst>
                </a:gridCol>
              </a:tblGrid>
              <a:tr h="493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Rodovias/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Anos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Trechos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Km Inicial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Km Final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Ext. (km)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Tipos de Projetos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Acesso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04569077"/>
                  </a:ext>
                </a:extLst>
              </a:tr>
              <a:tr h="8008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BR-020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2005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Divisa PI/CE - Fortaleza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0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84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84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Engenharia Rodoviária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sng" dirty="0">
                          <a:effectLst/>
                          <a:hlinkClick r:id="" action="ppaction://noaction"/>
                        </a:rPr>
                        <a:t>Acessar Projeto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25026103"/>
                  </a:ext>
                </a:extLst>
              </a:tr>
              <a:tr h="1001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BR-020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2003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Divisa PI/CE - Entroncamento com a BR-020 (Contorno de Fortaleza)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303,3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365,6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62,3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Restauração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sng" dirty="0">
                          <a:effectLst/>
                          <a:hlinkClick r:id="" action="ppaction://noaction"/>
                        </a:rPr>
                        <a:t>Acessar Projeto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90774632"/>
                  </a:ext>
                </a:extLst>
              </a:tr>
              <a:tr h="1001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BR-020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2003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Divisa PI/CE - Entroncamento com a BR-020 (Contorno de Fortaleza)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303,3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365,6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62,3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Restauração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u="sng" dirty="0">
                          <a:effectLst/>
                          <a:hlinkClick r:id="" action="ppaction://noaction"/>
                        </a:rPr>
                        <a:t>Acessar Projeto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31441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8361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1382</Words>
  <Application>Microsoft Office PowerPoint</Application>
  <PresentationFormat>Widescreen</PresentationFormat>
  <Paragraphs>479</Paragraphs>
  <Slides>13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Open Sans</vt:lpstr>
      <vt:lpstr>Times New Roman</vt:lpstr>
      <vt:lpstr>Wingdings</vt:lpstr>
      <vt:lpstr>Wingdings 2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Marilia Borges</dc:creator>
  <cp:lastModifiedBy>Gabriella Lima</cp:lastModifiedBy>
  <cp:revision>88</cp:revision>
  <dcterms:created xsi:type="dcterms:W3CDTF">2022-03-04T12:39:06Z</dcterms:created>
  <dcterms:modified xsi:type="dcterms:W3CDTF">2022-03-30T12:08:59Z</dcterms:modified>
</cp:coreProperties>
</file>