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61" r:id="rId4"/>
    <p:sldId id="264" r:id="rId5"/>
    <p:sldId id="263" r:id="rId6"/>
    <p:sldId id="278" r:id="rId7"/>
    <p:sldId id="265" r:id="rId8"/>
    <p:sldId id="376" r:id="rId9"/>
    <p:sldId id="267" r:id="rId10"/>
    <p:sldId id="260" r:id="rId11"/>
    <p:sldId id="259" r:id="rId12"/>
    <p:sldId id="377" r:id="rId13"/>
    <p:sldId id="374" r:id="rId14"/>
    <p:sldId id="303" r:id="rId15"/>
    <p:sldId id="268" r:id="rId16"/>
    <p:sldId id="276" r:id="rId1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E6822D-7574-4837-9178-15D150790D9F}" type="datetimeFigureOut">
              <a:rPr lang="pt-BR" smtClean="0"/>
              <a:t>28/03/2022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ABD98B-E092-4188-9706-42E6686D27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219659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0" name="Google Shape;200;g5465e7bc0b_1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8601" name="Google Shape;201;g5465e7bc0b_1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 dirty="0">
              <a:solidFill>
                <a:srgbClr val="3C4043"/>
              </a:solidFill>
              <a:highlight>
                <a:srgbClr val="FFFFFF"/>
              </a:highlight>
              <a:latin typeface="Roboto" panose="02000000000000000000"/>
              <a:ea typeface="Roboto" panose="02000000000000000000"/>
              <a:cs typeface="Roboto" panose="02000000000000000000"/>
              <a:sym typeface="Roboto" panose="0200000000000000000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4" name="Google Shape;200;g5465e7bc0b_1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8655" name="Google Shape;201;g5465e7bc0b_1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>
              <a:solidFill>
                <a:srgbClr val="3C4043"/>
              </a:solidFill>
              <a:highlight>
                <a:srgbClr val="FFFFFF"/>
              </a:highlight>
              <a:latin typeface="Roboto" panose="02000000000000000000"/>
              <a:ea typeface="Roboto" panose="02000000000000000000"/>
              <a:cs typeface="Roboto" panose="02000000000000000000"/>
              <a:sym typeface="Roboto" panose="0200000000000000000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34" name="Espaço Reservado para Imagem de Slide 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</p:spPr>
      </p:sp>
      <p:sp>
        <p:nvSpPr>
          <p:cNvPr id="1048835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pt-BR" dirty="0" err="1">
                <a:sym typeface="+mn-ea"/>
              </a:rPr>
              <a:t>Payback</a:t>
            </a:r>
            <a:r>
              <a:rPr lang="pt-BR" dirty="0">
                <a:sym typeface="+mn-ea"/>
              </a:rPr>
              <a:t> ou VPL? (evitar correlação)</a:t>
            </a:r>
          </a:p>
          <a:p>
            <a:pPr algn="ctr"/>
            <a:r>
              <a:rPr lang="pt-BR" dirty="0">
                <a:sym typeface="+mn-ea"/>
              </a:rPr>
              <a:t>Trazer todos objetivos para o ISA</a:t>
            </a:r>
          </a:p>
          <a:p>
            <a:pPr algn="ctr"/>
            <a:r>
              <a:rPr lang="pt-BR" dirty="0">
                <a:sym typeface="+mn-ea"/>
              </a:rPr>
              <a:t>Estruturar como calcular os indicadores de objetivos por empreendimento para o ISA</a:t>
            </a:r>
            <a:endParaRPr lang="pt-BR" dirty="0"/>
          </a:p>
          <a:p>
            <a:pPr algn="ctr"/>
            <a:endParaRPr lang="pt-BR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4" name="Google Shape;200;g5465e7bc0b_1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8665" name="Google Shape;201;g5465e7bc0b_1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>
              <a:solidFill>
                <a:srgbClr val="3C4043"/>
              </a:solidFill>
              <a:highlight>
                <a:srgbClr val="FFFFFF"/>
              </a:highlight>
              <a:latin typeface="Roboto" panose="02000000000000000000"/>
              <a:ea typeface="Roboto" panose="02000000000000000000"/>
              <a:cs typeface="Roboto" panose="02000000000000000000"/>
              <a:sym typeface="Roboto" panose="0200000000000000000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6E77D7-1632-43DC-8285-82BF9A411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37253EC-64BF-424F-ADEC-5B5DB91AD3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5411894-4E72-425A-8246-BC135A4FE4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57FD1-8873-467D-BE5E-3B3757E9FB3E}" type="datetimeFigureOut">
              <a:rPr lang="pt-BR" smtClean="0"/>
              <a:t>28/03/2022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FF8A17E-FB54-4FBD-8D1B-8A41D3AAC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4CD0172-6152-412F-AD1A-57EC78CB7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FBE7D-63A6-45AB-B216-9BD1B362C07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563115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A93400-C558-43E1-BAC4-A12EFE5AA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5EE0B996-E885-474D-8D9A-65363A1400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EAADAE3-A843-441B-8A62-730F778F2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57FD1-8873-467D-BE5E-3B3757E9FB3E}" type="datetimeFigureOut">
              <a:rPr lang="pt-BR" smtClean="0"/>
              <a:t>28/03/2022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84FA384-2A9F-4384-B0D5-5B63AEC7C3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03CC029-ECE6-4EAC-BF18-87163A88E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FBE7D-63A6-45AB-B216-9BD1B362C07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37482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BAE1E56-B353-4E99-BD02-89963933D5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AE8E0182-44FC-4E16-9CBB-B098403CC0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0D1E96B-46DB-4965-AB5A-D3735014F9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57FD1-8873-467D-BE5E-3B3757E9FB3E}" type="datetimeFigureOut">
              <a:rPr lang="pt-BR" smtClean="0"/>
              <a:t>28/03/2022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0D9AAC7-C3AC-4282-819B-C7D48EF3E0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04EA375-8F8B-486E-96F6-C2F8280C0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FBE7D-63A6-45AB-B216-9BD1B362C07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811981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" name="Grupo 6"/>
          <p:cNvGrpSpPr/>
          <p:nvPr userDrawn="1"/>
        </p:nvGrpSpPr>
        <p:grpSpPr>
          <a:xfrm>
            <a:off x="0" y="191976"/>
            <a:ext cx="12192000" cy="654355"/>
            <a:chOff x="0" y="332656"/>
            <a:chExt cx="9144000" cy="792000"/>
          </a:xfrm>
        </p:grpSpPr>
        <p:sp>
          <p:nvSpPr>
            <p:cNvPr id="1048592" name="Retângulo 2"/>
            <p:cNvSpPr/>
            <p:nvPr/>
          </p:nvSpPr>
          <p:spPr>
            <a:xfrm>
              <a:off x="1043608" y="332656"/>
              <a:ext cx="8100392" cy="792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22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48593" name="Retângulo 3"/>
            <p:cNvSpPr/>
            <p:nvPr/>
          </p:nvSpPr>
          <p:spPr>
            <a:xfrm>
              <a:off x="0" y="332656"/>
              <a:ext cx="899592" cy="791102"/>
            </a:xfrm>
            <a:prstGeom prst="rect">
              <a:avLst/>
            </a:prstGeom>
            <a:solidFill>
              <a:srgbClr val="0D72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 dirty="0"/>
            </a:p>
          </p:txBody>
        </p:sp>
      </p:grpSp>
      <p:grpSp>
        <p:nvGrpSpPr>
          <p:cNvPr id="67" name="Grupo 1"/>
          <p:cNvGrpSpPr/>
          <p:nvPr userDrawn="1"/>
        </p:nvGrpSpPr>
        <p:grpSpPr>
          <a:xfrm>
            <a:off x="-1" y="6233257"/>
            <a:ext cx="12200960" cy="508113"/>
            <a:chOff x="-1" y="6233255"/>
            <a:chExt cx="12200960" cy="508113"/>
          </a:xfrm>
        </p:grpSpPr>
        <p:sp>
          <p:nvSpPr>
            <p:cNvPr id="1048594" name="Retângulo 6"/>
            <p:cNvSpPr/>
            <p:nvPr/>
          </p:nvSpPr>
          <p:spPr>
            <a:xfrm>
              <a:off x="-1" y="6233255"/>
              <a:ext cx="11296357" cy="508113"/>
            </a:xfrm>
            <a:prstGeom prst="rect">
              <a:avLst/>
            </a:prstGeom>
            <a:solidFill>
              <a:srgbClr val="0D72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indent="0" algn="r" defTabSz="914377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pt-BR" sz="1400" b="1" dirty="0">
                <a:solidFill>
                  <a:srgbClr val="00B050"/>
                </a:solidFill>
                <a:cs typeface="Arial" panose="020B0604020202020204" pitchFamily="34" charset="0"/>
              </a:endParaRPr>
            </a:p>
          </p:txBody>
        </p:sp>
        <p:pic>
          <p:nvPicPr>
            <p:cNvPr id="2097153" name="Picture 2"/>
            <p:cNvPicPr>
              <a:picLocks noChangeAspect="1" noChangeArrowheads="1"/>
            </p:cNvPicPr>
            <p:nvPr/>
          </p:nvPicPr>
          <p:blipFill rotWithShape="1">
            <a:blip r:embed="rId2" cstate="print"/>
            <a:srcRect t="14181" r="2341" b="14459"/>
            <a:stretch>
              <a:fillRect/>
            </a:stretch>
          </p:blipFill>
          <p:spPr bwMode="auto">
            <a:xfrm>
              <a:off x="11296356" y="6233255"/>
              <a:ext cx="904603" cy="50811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48595" name="Espaço Reservado para Texto 28"/>
          <p:cNvSpPr>
            <a:spLocks noGrp="1"/>
          </p:cNvSpPr>
          <p:nvPr>
            <p:ph type="body" sz="quarter" idx="10"/>
          </p:nvPr>
        </p:nvSpPr>
        <p:spPr>
          <a:xfrm>
            <a:off x="73459" y="1172495"/>
            <a:ext cx="11084069" cy="4526341"/>
          </a:xfrm>
        </p:spPr>
        <p:txBody>
          <a:bodyPr/>
          <a:lstStyle/>
          <a:p>
            <a:pPr lvl="0"/>
            <a:endParaRPr lang="pt-BR" dirty="0"/>
          </a:p>
        </p:txBody>
      </p:sp>
      <p:sp>
        <p:nvSpPr>
          <p:cNvPr id="1048596" name="Título 29"/>
          <p:cNvSpPr>
            <a:spLocks noGrp="1"/>
          </p:cNvSpPr>
          <p:nvPr>
            <p:ph type="title" hasCustomPrompt="1"/>
          </p:nvPr>
        </p:nvSpPr>
        <p:spPr>
          <a:xfrm>
            <a:off x="1391476" y="191977"/>
            <a:ext cx="10886661" cy="653612"/>
          </a:xfrm>
        </p:spPr>
        <p:txBody>
          <a:bodyPr/>
          <a:lstStyle>
            <a:lvl1pPr>
              <a:defRPr lang="pt-BR" sz="2400" b="1" kern="1200" baseline="0" dirty="0">
                <a:solidFill>
                  <a:srgbClr val="0D7239"/>
                </a:solidFill>
                <a:latin typeface="Abadi" panose="020B0604020104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27125798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2">
  <p:cSld name="Title + text 2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7" name="Google Shape;50;p7"/>
          <p:cNvSpPr txBox="1">
            <a:spLocks noGrp="1"/>
          </p:cNvSpPr>
          <p:nvPr>
            <p:ph type="ctrTitle"/>
          </p:nvPr>
        </p:nvSpPr>
        <p:spPr>
          <a:xfrm>
            <a:off x="7242667" y="947567"/>
            <a:ext cx="3850800" cy="273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mbria" panose="02040503050406030204" pitchFamily="18" charset="0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2133">
                <a:solidFill>
                  <a:srgbClr val="000000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2133">
                <a:solidFill>
                  <a:srgbClr val="000000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2133">
                <a:solidFill>
                  <a:srgbClr val="000000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2133">
                <a:solidFill>
                  <a:srgbClr val="000000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2133">
                <a:solidFill>
                  <a:srgbClr val="000000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2133">
                <a:solidFill>
                  <a:srgbClr val="000000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2133">
                <a:solidFill>
                  <a:srgbClr val="000000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2133">
                <a:solidFill>
                  <a:srgbClr val="000000"/>
                </a:solidFill>
              </a:defRPr>
            </a:lvl9pPr>
          </a:lstStyle>
          <a:p>
            <a:endParaRPr dirty="0"/>
          </a:p>
        </p:txBody>
      </p:sp>
      <p:sp>
        <p:nvSpPr>
          <p:cNvPr id="1048588" name="Google Shape;51;p7"/>
          <p:cNvSpPr txBox="1">
            <a:spLocks noGrp="1"/>
          </p:cNvSpPr>
          <p:nvPr>
            <p:ph type="subTitle" idx="1"/>
          </p:nvPr>
        </p:nvSpPr>
        <p:spPr>
          <a:xfrm>
            <a:off x="7151400" y="3632833"/>
            <a:ext cx="3942000" cy="237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601414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B703E5-2A29-47AE-85D5-7850D2117B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D3E0798-C12E-47C5-AB55-8542634F8C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61296DE-6511-40F3-A2B6-E9BDC4C08B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57FD1-8873-467D-BE5E-3B3757E9FB3E}" type="datetimeFigureOut">
              <a:rPr lang="pt-BR" smtClean="0"/>
              <a:t>28/03/2022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9FC4522-B445-4368-B34C-BD261CE75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4BFE492-306F-4052-B72C-9B06D9DEBE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FBE7D-63A6-45AB-B216-9BD1B362C07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1572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536169-2F47-4A3B-8170-A48FDEB72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C0D26BD-2FCA-4969-BD06-53CB29FA4A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4D0070B-B926-426A-B477-5C4C7FB138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57FD1-8873-467D-BE5E-3B3757E9FB3E}" type="datetimeFigureOut">
              <a:rPr lang="pt-BR" smtClean="0"/>
              <a:t>28/03/2022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55D83DE-194C-499C-8842-61B4DDF03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A65B098-C182-4501-847C-F11D2C7A5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FBE7D-63A6-45AB-B216-9BD1B362C07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333340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38F56E1-E8C1-4B36-AA90-B881BC3A53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CEE6EA4-FD3F-4B90-9022-F43F7AF2F2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6F44919-FEBD-4B92-B8D4-E6D3E8C786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7E8CD96-70E6-490A-B62A-9551E52B2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57FD1-8873-467D-BE5E-3B3757E9FB3E}" type="datetimeFigureOut">
              <a:rPr lang="pt-BR" smtClean="0"/>
              <a:t>28/03/2022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0B7E887-53DA-4498-B891-7A50191F8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539AA22-3DEB-435F-8706-856AE147A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FBE7D-63A6-45AB-B216-9BD1B362C07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0766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87A9E1-3D66-42FA-9CE6-5C3480C4F9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7B7BACD-9851-4E73-AC98-9C83E643F0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8ABF0582-DE7C-47BE-B8F0-3C364E7235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EB1542C2-CA34-48E4-95A7-0F790F9088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1F2789AB-739D-4221-B5F1-267EE89DC77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40AB6852-1B4A-450C-BA16-B82F647501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57FD1-8873-467D-BE5E-3B3757E9FB3E}" type="datetimeFigureOut">
              <a:rPr lang="pt-BR" smtClean="0"/>
              <a:t>28/03/2022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B65EED2F-F1F5-4602-B7B5-37D7A2CE39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2FD25586-3474-4730-A463-2F2FD37D2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FBE7D-63A6-45AB-B216-9BD1B362C07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57265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32F841-88C9-4F41-A1C6-97C7AA813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8FA66904-B528-4F9A-8E75-53B6D59A17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57FD1-8873-467D-BE5E-3B3757E9FB3E}" type="datetimeFigureOut">
              <a:rPr lang="pt-BR" smtClean="0"/>
              <a:t>28/03/2022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19E1677D-2A73-4B5D-BF58-9C9B514AD5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D4D83D8C-1F03-49DC-A055-56C2AF649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FBE7D-63A6-45AB-B216-9BD1B362C07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82561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984D2C5F-4406-4E46-92EF-542EC9F60F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57FD1-8873-467D-BE5E-3B3757E9FB3E}" type="datetimeFigureOut">
              <a:rPr lang="pt-BR" smtClean="0"/>
              <a:t>28/03/2022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B6924C0B-AA71-40BD-AA4B-94402E3BC8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60F7416D-F206-4495-9969-C67E178B1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FBE7D-63A6-45AB-B216-9BD1B362C07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061593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37FE45-8843-4A2F-A352-E59A6A9022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6A71197-B7D9-4363-A1FB-6005238549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0B315C35-B351-44B5-8E01-5820B392AD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BCBC8FF-20E6-4EAE-A3D7-1557E28383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57FD1-8873-467D-BE5E-3B3757E9FB3E}" type="datetimeFigureOut">
              <a:rPr lang="pt-BR" smtClean="0"/>
              <a:t>28/03/2022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159B1DF8-7A0C-4DE7-976F-685189155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96C49BB-7989-4EAC-B2AC-B3AD84023B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FBE7D-63A6-45AB-B216-9BD1B362C07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769785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3BC473-23EA-45E2-8AFB-F217DBB594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A2A544C9-8CD5-471B-B4EE-B82D6ECAFF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14E99241-AC02-4564-91F8-6362D98296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52278FC-3B56-4D85-BA2C-59413BC469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57FD1-8873-467D-BE5E-3B3757E9FB3E}" type="datetimeFigureOut">
              <a:rPr lang="pt-BR" smtClean="0"/>
              <a:t>28/03/2022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B370DD1-4D89-4BF2-83B3-FBCCDD364B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E80DDAE-472A-4C53-9630-EC142DF86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FBE7D-63A6-45AB-B216-9BD1B362C07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224699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52E4566A-041C-4F4D-AFD2-1B94AD0436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6584696-6805-4494-B6F3-DAC76CBE3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3CAE9A5-EE82-47CC-9CEC-0E91994417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257FD1-8873-467D-BE5E-3B3757E9FB3E}" type="datetimeFigureOut">
              <a:rPr lang="pt-BR" smtClean="0"/>
              <a:t>28/03/2022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583374E-5746-48AB-B13E-C9D61286EC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A5F1ED6-5EE3-4D3E-AF6C-D3F7076500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AFBE7D-63A6-45AB-B216-9BD1B362C07C}" type="slidenum">
              <a:rPr lang="pt-BR" smtClean="0"/>
              <a:t>‹nº›</a:t>
            </a:fld>
            <a:endParaRPr lang="pt-BR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BE29538F-4D3E-4F35-B806-E1AD5018032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176963"/>
            <a:ext cx="1185602" cy="741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2003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svg"/><Relationship Id="rId18" Type="http://schemas.openxmlformats.org/officeDocument/2006/relationships/image" Target="../media/image28.png"/><Relationship Id="rId3" Type="http://schemas.openxmlformats.org/officeDocument/2006/relationships/image" Target="../media/image13.svg"/><Relationship Id="rId7" Type="http://schemas.openxmlformats.org/officeDocument/2006/relationships/image" Target="../media/image17.svg"/><Relationship Id="rId12" Type="http://schemas.openxmlformats.org/officeDocument/2006/relationships/image" Target="../media/image22.png"/><Relationship Id="rId17" Type="http://schemas.openxmlformats.org/officeDocument/2006/relationships/image" Target="../media/image27.svg"/><Relationship Id="rId2" Type="http://schemas.openxmlformats.org/officeDocument/2006/relationships/image" Target="../media/image12.png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1.svg"/><Relationship Id="rId5" Type="http://schemas.openxmlformats.org/officeDocument/2006/relationships/image" Target="../media/image15.svg"/><Relationship Id="rId15" Type="http://schemas.openxmlformats.org/officeDocument/2006/relationships/image" Target="../media/image25.svg"/><Relationship Id="rId10" Type="http://schemas.openxmlformats.org/officeDocument/2006/relationships/image" Target="../media/image20.png"/><Relationship Id="rId19" Type="http://schemas.openxmlformats.org/officeDocument/2006/relationships/image" Target="../media/image29.svg"/><Relationship Id="rId4" Type="http://schemas.openxmlformats.org/officeDocument/2006/relationships/image" Target="../media/image14.png"/><Relationship Id="rId9" Type="http://schemas.openxmlformats.org/officeDocument/2006/relationships/image" Target="../media/image19.svg"/><Relationship Id="rId1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svg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5.png"/><Relationship Id="rId7" Type="http://schemas.openxmlformats.org/officeDocument/2006/relationships/image" Target="../media/image11.sv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png"/><Relationship Id="rId5" Type="http://schemas.microsoft.com/office/2007/relationships/hdphoto" Target="../media/hdphoto1.wdp"/><Relationship Id="rId4" Type="http://schemas.openxmlformats.org/officeDocument/2006/relationships/image" Target="../media/image36.png"/><Relationship Id="rId9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E3F021-2230-4609-A362-0CC7F74CA8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9292" y="1122363"/>
            <a:ext cx="9890620" cy="2387600"/>
          </a:xfrm>
        </p:spPr>
        <p:txBody>
          <a:bodyPr/>
          <a:lstStyle/>
          <a:p>
            <a:r>
              <a:rPr lang="pt-BR" dirty="0"/>
              <a:t>Plano Setorial Hidroviário - PSH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A971F86-490B-425D-B4EE-D2824A2D14C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t-BR" sz="2400" b="1" dirty="0"/>
              <a:t>Empresa de Planejamento e Logística - EPL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t-BR" sz="2400" dirty="0"/>
              <a:t>Diretoria de Planejamento - DPL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t-BR" sz="2400" dirty="0"/>
              <a:t>Gerência de Pesquisa e Desenvolvimento Logístico - GEPDL</a:t>
            </a:r>
          </a:p>
          <a:p>
            <a:endParaRPr lang="pt-BR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29883A7-2474-43E9-9183-65AB467A74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916" y="5279265"/>
            <a:ext cx="2454971" cy="1534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94077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: Cantos Arredondados 2">
            <a:extLst>
              <a:ext uri="{FF2B5EF4-FFF2-40B4-BE49-F238E27FC236}">
                <a16:creationId xmlns:a16="http://schemas.microsoft.com/office/drawing/2014/main" id="{84E0290F-9BA2-44E8-B898-675B81F6D14B}"/>
              </a:ext>
            </a:extLst>
          </p:cNvPr>
          <p:cNvSpPr/>
          <p:nvPr/>
        </p:nvSpPr>
        <p:spPr>
          <a:xfrm>
            <a:off x="5159229" y="1015068"/>
            <a:ext cx="6640886" cy="4116532"/>
          </a:xfrm>
          <a:prstGeom prst="roundRect">
            <a:avLst/>
          </a:prstGeom>
          <a:solidFill>
            <a:schemeClr val="accent5">
              <a:lumMod val="40000"/>
              <a:lumOff val="60000"/>
              <a:alpha val="4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F3D0D02-1451-4A54-B844-E879F60E20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885" y="531430"/>
            <a:ext cx="4449220" cy="556929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z="4000" dirty="0">
                <a:solidFill>
                  <a:schemeClr val="accent6">
                    <a:lumMod val="75000"/>
                  </a:schemeClr>
                </a:solidFill>
              </a:rPr>
              <a:t>Lista de Obras</a:t>
            </a:r>
            <a:br>
              <a:rPr lang="pt-BR" sz="40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pt-BR" sz="2400" i="1" dirty="0">
                <a:solidFill>
                  <a:schemeClr val="accent6">
                    <a:lumMod val="75000"/>
                  </a:schemeClr>
                </a:solidFill>
                <a:effectLst/>
              </a:rPr>
              <a:t>(enviados pela DAQ 2021, </a:t>
            </a:r>
            <a:br>
              <a:rPr lang="pt-BR" sz="2400" i="1" dirty="0">
                <a:solidFill>
                  <a:schemeClr val="accent6">
                    <a:lumMod val="75000"/>
                  </a:schemeClr>
                </a:solidFill>
                <a:effectLst/>
              </a:rPr>
            </a:br>
            <a:r>
              <a:rPr lang="pt-BR" sz="2400" i="1" dirty="0">
                <a:solidFill>
                  <a:schemeClr val="accent6">
                    <a:lumMod val="75000"/>
                  </a:schemeClr>
                </a:solidFill>
                <a:effectLst/>
              </a:rPr>
              <a:t>*em atualização)</a:t>
            </a:r>
            <a:endParaRPr lang="pt-BR" sz="4000" i="1" dirty="0">
              <a:solidFill>
                <a:schemeClr val="accent6">
                  <a:lumMod val="75000"/>
                </a:schemeClr>
              </a:solidFill>
              <a:effectLst/>
            </a:endParaRPr>
          </a:p>
        </p:txBody>
      </p:sp>
      <p:sp>
        <p:nvSpPr>
          <p:cNvPr id="4" name="Retângulo 3" descr="Guindaste">
            <a:extLst>
              <a:ext uri="{FF2B5EF4-FFF2-40B4-BE49-F238E27FC236}">
                <a16:creationId xmlns:a16="http://schemas.microsoft.com/office/drawing/2014/main" id="{B1E8B8E7-02D7-4806-B8A9-5DC1D120D4E2}"/>
              </a:ext>
            </a:extLst>
          </p:cNvPr>
          <p:cNvSpPr/>
          <p:nvPr/>
        </p:nvSpPr>
        <p:spPr>
          <a:xfrm>
            <a:off x="6002097" y="1169047"/>
            <a:ext cx="720615" cy="720615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" name="Forma Livre: Forma 5">
            <a:extLst>
              <a:ext uri="{FF2B5EF4-FFF2-40B4-BE49-F238E27FC236}">
                <a16:creationId xmlns:a16="http://schemas.microsoft.com/office/drawing/2014/main" id="{53FC8321-1D25-4D54-A303-A26FE4C3D6B2}"/>
              </a:ext>
            </a:extLst>
          </p:cNvPr>
          <p:cNvSpPr/>
          <p:nvPr/>
        </p:nvSpPr>
        <p:spPr>
          <a:xfrm>
            <a:off x="5561721" y="1865011"/>
            <a:ext cx="1601367" cy="680581"/>
          </a:xfrm>
          <a:custGeom>
            <a:avLst/>
            <a:gdLst>
              <a:gd name="connsiteX0" fmla="*/ 0 w 1601367"/>
              <a:gd name="connsiteY0" fmla="*/ 0 h 680581"/>
              <a:gd name="connsiteX1" fmla="*/ 1601367 w 1601367"/>
              <a:gd name="connsiteY1" fmla="*/ 0 h 680581"/>
              <a:gd name="connsiteX2" fmla="*/ 1601367 w 1601367"/>
              <a:gd name="connsiteY2" fmla="*/ 680581 h 680581"/>
              <a:gd name="connsiteX3" fmla="*/ 0 w 1601367"/>
              <a:gd name="connsiteY3" fmla="*/ 680581 h 680581"/>
              <a:gd name="connsiteX4" fmla="*/ 0 w 1601367"/>
              <a:gd name="connsiteY4" fmla="*/ 0 h 680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01367" h="680581">
                <a:moveTo>
                  <a:pt x="0" y="0"/>
                </a:moveTo>
                <a:lnTo>
                  <a:pt x="1601367" y="0"/>
                </a:lnTo>
                <a:lnTo>
                  <a:pt x="1601367" y="680581"/>
                </a:lnTo>
                <a:lnTo>
                  <a:pt x="0" y="68058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t" anchorCtr="0">
            <a:noAutofit/>
          </a:bodyPr>
          <a:lstStyle/>
          <a:p>
            <a:pPr marL="0" lvl="0" indent="0" algn="ctr" defTabSz="71120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t-BR" sz="1200" kern="1200" dirty="0"/>
              <a:t>31 novas Eclusas</a:t>
            </a:r>
            <a:endParaRPr lang="en-US" sz="1200" kern="1200" dirty="0"/>
          </a:p>
        </p:txBody>
      </p:sp>
      <p:sp>
        <p:nvSpPr>
          <p:cNvPr id="7" name="Retângulo 6" descr="Ferramentas">
            <a:extLst>
              <a:ext uri="{FF2B5EF4-FFF2-40B4-BE49-F238E27FC236}">
                <a16:creationId xmlns:a16="http://schemas.microsoft.com/office/drawing/2014/main" id="{9840CA40-E7D5-4FB0-8200-E96F62AF3DA1}"/>
              </a:ext>
            </a:extLst>
          </p:cNvPr>
          <p:cNvSpPr/>
          <p:nvPr/>
        </p:nvSpPr>
        <p:spPr>
          <a:xfrm>
            <a:off x="8026316" y="1169047"/>
            <a:ext cx="720615" cy="720615"/>
          </a:xfrm>
          <a:prstGeom prst="rect">
            <a:avLst/>
          </a:prstGeo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8" name="Forma Livre: Forma 7">
            <a:extLst>
              <a:ext uri="{FF2B5EF4-FFF2-40B4-BE49-F238E27FC236}">
                <a16:creationId xmlns:a16="http://schemas.microsoft.com/office/drawing/2014/main" id="{8F702850-FF97-4D10-900E-765D2A9CB3F4}"/>
              </a:ext>
            </a:extLst>
          </p:cNvPr>
          <p:cNvSpPr/>
          <p:nvPr/>
        </p:nvSpPr>
        <p:spPr>
          <a:xfrm>
            <a:off x="7342659" y="1865011"/>
            <a:ext cx="1969121" cy="680581"/>
          </a:xfrm>
          <a:custGeom>
            <a:avLst/>
            <a:gdLst>
              <a:gd name="connsiteX0" fmla="*/ 0 w 1601367"/>
              <a:gd name="connsiteY0" fmla="*/ 0 h 680581"/>
              <a:gd name="connsiteX1" fmla="*/ 1601367 w 1601367"/>
              <a:gd name="connsiteY1" fmla="*/ 0 h 680581"/>
              <a:gd name="connsiteX2" fmla="*/ 1601367 w 1601367"/>
              <a:gd name="connsiteY2" fmla="*/ 680581 h 680581"/>
              <a:gd name="connsiteX3" fmla="*/ 0 w 1601367"/>
              <a:gd name="connsiteY3" fmla="*/ 680581 h 680581"/>
              <a:gd name="connsiteX4" fmla="*/ 0 w 1601367"/>
              <a:gd name="connsiteY4" fmla="*/ 0 h 680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01367" h="680581">
                <a:moveTo>
                  <a:pt x="0" y="0"/>
                </a:moveTo>
                <a:lnTo>
                  <a:pt x="1601367" y="0"/>
                </a:lnTo>
                <a:lnTo>
                  <a:pt x="1601367" y="680581"/>
                </a:lnTo>
                <a:lnTo>
                  <a:pt x="0" y="68058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t" anchorCtr="0">
            <a:noAutofit/>
          </a:bodyPr>
          <a:lstStyle/>
          <a:p>
            <a:pPr marL="0" lvl="0" indent="0" algn="ctr" defTabSz="71120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t-BR" sz="1200" kern="1200" dirty="0"/>
              <a:t>Melhoramento e manutenção de 10 Eclusas</a:t>
            </a:r>
            <a:endParaRPr lang="en-US" sz="1200" kern="1200" dirty="0"/>
          </a:p>
        </p:txBody>
      </p:sp>
      <p:sp>
        <p:nvSpPr>
          <p:cNvPr id="9" name="Retângulo 8" descr="Escavadora">
            <a:extLst>
              <a:ext uri="{FF2B5EF4-FFF2-40B4-BE49-F238E27FC236}">
                <a16:creationId xmlns:a16="http://schemas.microsoft.com/office/drawing/2014/main" id="{BEBACBD8-1EDD-45B6-9B22-A89990481573}"/>
              </a:ext>
            </a:extLst>
          </p:cNvPr>
          <p:cNvSpPr/>
          <p:nvPr/>
        </p:nvSpPr>
        <p:spPr>
          <a:xfrm>
            <a:off x="9991813" y="1169047"/>
            <a:ext cx="720615" cy="720615"/>
          </a:xfrm>
          <a:prstGeom prst="rect">
            <a:avLst/>
          </a:prstGeom>
          <a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0" name="Forma Livre: Forma 9">
            <a:extLst>
              <a:ext uri="{FF2B5EF4-FFF2-40B4-BE49-F238E27FC236}">
                <a16:creationId xmlns:a16="http://schemas.microsoft.com/office/drawing/2014/main" id="{2230F415-BCCD-4436-AE6B-308D2767D68C}"/>
              </a:ext>
            </a:extLst>
          </p:cNvPr>
          <p:cNvSpPr/>
          <p:nvPr/>
        </p:nvSpPr>
        <p:spPr>
          <a:xfrm>
            <a:off x="9551437" y="1865011"/>
            <a:ext cx="1601367" cy="680581"/>
          </a:xfrm>
          <a:custGeom>
            <a:avLst/>
            <a:gdLst>
              <a:gd name="connsiteX0" fmla="*/ 0 w 1601367"/>
              <a:gd name="connsiteY0" fmla="*/ 0 h 680581"/>
              <a:gd name="connsiteX1" fmla="*/ 1601367 w 1601367"/>
              <a:gd name="connsiteY1" fmla="*/ 0 h 680581"/>
              <a:gd name="connsiteX2" fmla="*/ 1601367 w 1601367"/>
              <a:gd name="connsiteY2" fmla="*/ 680581 h 680581"/>
              <a:gd name="connsiteX3" fmla="*/ 0 w 1601367"/>
              <a:gd name="connsiteY3" fmla="*/ 680581 h 680581"/>
              <a:gd name="connsiteX4" fmla="*/ 0 w 1601367"/>
              <a:gd name="connsiteY4" fmla="*/ 0 h 680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01367" h="680581">
                <a:moveTo>
                  <a:pt x="0" y="0"/>
                </a:moveTo>
                <a:lnTo>
                  <a:pt x="1601367" y="0"/>
                </a:lnTo>
                <a:lnTo>
                  <a:pt x="1601367" y="680581"/>
                </a:lnTo>
                <a:lnTo>
                  <a:pt x="0" y="68058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t" anchorCtr="0">
            <a:noAutofit/>
          </a:bodyPr>
          <a:lstStyle/>
          <a:p>
            <a:pPr marL="0" lvl="0" indent="0" algn="ctr" defTabSz="71120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t-BR" sz="1400" b="1" kern="12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Derrocamento do </a:t>
            </a:r>
            <a:r>
              <a:rPr lang="pt-BR" sz="1400" b="1" kern="1200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Pedral</a:t>
            </a:r>
            <a:r>
              <a:rPr lang="pt-BR" sz="1400" b="1" kern="12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do Lourenço</a:t>
            </a:r>
            <a:endParaRPr lang="en-US" sz="1400" b="1" kern="12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tângulo 10" descr="Engrenagens">
            <a:extLst>
              <a:ext uri="{FF2B5EF4-FFF2-40B4-BE49-F238E27FC236}">
                <a16:creationId xmlns:a16="http://schemas.microsoft.com/office/drawing/2014/main" id="{18AA545A-EBCB-40E2-A7AD-4A5EA3529478}"/>
              </a:ext>
            </a:extLst>
          </p:cNvPr>
          <p:cNvSpPr/>
          <p:nvPr/>
        </p:nvSpPr>
        <p:spPr>
          <a:xfrm>
            <a:off x="6002098" y="2308693"/>
            <a:ext cx="720615" cy="720615"/>
          </a:xfrm>
          <a:prstGeom prst="rect">
            <a:avLst/>
          </a:prstGeom>
          <a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2" name="Forma Livre: Forma 11">
            <a:extLst>
              <a:ext uri="{FF2B5EF4-FFF2-40B4-BE49-F238E27FC236}">
                <a16:creationId xmlns:a16="http://schemas.microsoft.com/office/drawing/2014/main" id="{57BB3110-8F37-475E-8D8F-4AF10D8C8BF5}"/>
              </a:ext>
            </a:extLst>
          </p:cNvPr>
          <p:cNvSpPr/>
          <p:nvPr/>
        </p:nvSpPr>
        <p:spPr>
          <a:xfrm>
            <a:off x="5561722" y="3004657"/>
            <a:ext cx="1601367" cy="680581"/>
          </a:xfrm>
          <a:custGeom>
            <a:avLst/>
            <a:gdLst>
              <a:gd name="connsiteX0" fmla="*/ 0 w 1601367"/>
              <a:gd name="connsiteY0" fmla="*/ 0 h 680581"/>
              <a:gd name="connsiteX1" fmla="*/ 1601367 w 1601367"/>
              <a:gd name="connsiteY1" fmla="*/ 0 h 680581"/>
              <a:gd name="connsiteX2" fmla="*/ 1601367 w 1601367"/>
              <a:gd name="connsiteY2" fmla="*/ 680581 h 680581"/>
              <a:gd name="connsiteX3" fmla="*/ 0 w 1601367"/>
              <a:gd name="connsiteY3" fmla="*/ 680581 h 680581"/>
              <a:gd name="connsiteX4" fmla="*/ 0 w 1601367"/>
              <a:gd name="connsiteY4" fmla="*/ 0 h 680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01367" h="680581">
                <a:moveTo>
                  <a:pt x="0" y="0"/>
                </a:moveTo>
                <a:lnTo>
                  <a:pt x="1601367" y="0"/>
                </a:lnTo>
                <a:lnTo>
                  <a:pt x="1601367" y="680581"/>
                </a:lnTo>
                <a:lnTo>
                  <a:pt x="0" y="68058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t" anchorCtr="0">
            <a:noAutofit/>
          </a:bodyPr>
          <a:lstStyle/>
          <a:p>
            <a:pPr marL="0" lvl="0" indent="0" algn="ctr" defTabSz="71120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t-BR" sz="1400" b="1" kern="12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Operação das Eclusas de Tucuruí</a:t>
            </a:r>
            <a:endParaRPr lang="en-US" sz="1400" b="1" kern="12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Retângulo 12" descr="Escavadora">
            <a:extLst>
              <a:ext uri="{FF2B5EF4-FFF2-40B4-BE49-F238E27FC236}">
                <a16:creationId xmlns:a16="http://schemas.microsoft.com/office/drawing/2014/main" id="{34843490-1F72-483C-BA2B-CAE7DF68A8DA}"/>
              </a:ext>
            </a:extLst>
          </p:cNvPr>
          <p:cNvSpPr/>
          <p:nvPr/>
        </p:nvSpPr>
        <p:spPr>
          <a:xfrm>
            <a:off x="8026317" y="2308693"/>
            <a:ext cx="720615" cy="720615"/>
          </a:xfrm>
          <a:prstGeom prst="rect">
            <a:avLst/>
          </a:prstGeom>
          <a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5" name="Forma Livre: Forma 14">
            <a:extLst>
              <a:ext uri="{FF2B5EF4-FFF2-40B4-BE49-F238E27FC236}">
                <a16:creationId xmlns:a16="http://schemas.microsoft.com/office/drawing/2014/main" id="{B8D06C9E-050A-4047-A057-25ABDBD3B456}"/>
              </a:ext>
            </a:extLst>
          </p:cNvPr>
          <p:cNvSpPr/>
          <p:nvPr/>
        </p:nvSpPr>
        <p:spPr>
          <a:xfrm>
            <a:off x="7585941" y="3004657"/>
            <a:ext cx="1601367" cy="680581"/>
          </a:xfrm>
          <a:custGeom>
            <a:avLst/>
            <a:gdLst>
              <a:gd name="connsiteX0" fmla="*/ 0 w 1601367"/>
              <a:gd name="connsiteY0" fmla="*/ 0 h 680581"/>
              <a:gd name="connsiteX1" fmla="*/ 1601367 w 1601367"/>
              <a:gd name="connsiteY1" fmla="*/ 0 h 680581"/>
              <a:gd name="connsiteX2" fmla="*/ 1601367 w 1601367"/>
              <a:gd name="connsiteY2" fmla="*/ 680581 h 680581"/>
              <a:gd name="connsiteX3" fmla="*/ 0 w 1601367"/>
              <a:gd name="connsiteY3" fmla="*/ 680581 h 680581"/>
              <a:gd name="connsiteX4" fmla="*/ 0 w 1601367"/>
              <a:gd name="connsiteY4" fmla="*/ 0 h 680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01367" h="680581">
                <a:moveTo>
                  <a:pt x="0" y="0"/>
                </a:moveTo>
                <a:lnTo>
                  <a:pt x="1601367" y="0"/>
                </a:lnTo>
                <a:lnTo>
                  <a:pt x="1601367" y="680581"/>
                </a:lnTo>
                <a:lnTo>
                  <a:pt x="0" y="68058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t" anchorCtr="0">
            <a:noAutofit/>
          </a:bodyPr>
          <a:lstStyle/>
          <a:p>
            <a:pPr marL="0" lvl="0" indent="0" algn="ctr" defTabSz="71120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t-BR" sz="1400" b="1" kern="12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Derrocamento do Rio Tapajós</a:t>
            </a:r>
            <a:endParaRPr lang="en-US" sz="1400" b="1" kern="12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Retângulo 15" descr="Proibido">
            <a:extLst>
              <a:ext uri="{FF2B5EF4-FFF2-40B4-BE49-F238E27FC236}">
                <a16:creationId xmlns:a16="http://schemas.microsoft.com/office/drawing/2014/main" id="{28E44E37-2B20-4DDB-8D2E-C5D86441C8B4}"/>
              </a:ext>
            </a:extLst>
          </p:cNvPr>
          <p:cNvSpPr/>
          <p:nvPr/>
        </p:nvSpPr>
        <p:spPr>
          <a:xfrm>
            <a:off x="9991814" y="2308693"/>
            <a:ext cx="720615" cy="720615"/>
          </a:xfrm>
          <a:prstGeom prst="rect">
            <a:avLst/>
          </a:prstGeom>
          <a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7" name="Forma Livre: Forma 16">
            <a:extLst>
              <a:ext uri="{FF2B5EF4-FFF2-40B4-BE49-F238E27FC236}">
                <a16:creationId xmlns:a16="http://schemas.microsoft.com/office/drawing/2014/main" id="{784082F4-9970-4811-A1F2-C015CF7CF7FE}"/>
              </a:ext>
            </a:extLst>
          </p:cNvPr>
          <p:cNvSpPr/>
          <p:nvPr/>
        </p:nvSpPr>
        <p:spPr>
          <a:xfrm>
            <a:off x="9551438" y="3004657"/>
            <a:ext cx="1773700" cy="680581"/>
          </a:xfrm>
          <a:custGeom>
            <a:avLst/>
            <a:gdLst>
              <a:gd name="connsiteX0" fmla="*/ 0 w 1601367"/>
              <a:gd name="connsiteY0" fmla="*/ 0 h 680581"/>
              <a:gd name="connsiteX1" fmla="*/ 1601367 w 1601367"/>
              <a:gd name="connsiteY1" fmla="*/ 0 h 680581"/>
              <a:gd name="connsiteX2" fmla="*/ 1601367 w 1601367"/>
              <a:gd name="connsiteY2" fmla="*/ 680581 h 680581"/>
              <a:gd name="connsiteX3" fmla="*/ 0 w 1601367"/>
              <a:gd name="connsiteY3" fmla="*/ 680581 h 680581"/>
              <a:gd name="connsiteX4" fmla="*/ 0 w 1601367"/>
              <a:gd name="connsiteY4" fmla="*/ 0 h 680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01367" h="680581">
                <a:moveTo>
                  <a:pt x="0" y="0"/>
                </a:moveTo>
                <a:lnTo>
                  <a:pt x="1601367" y="0"/>
                </a:lnTo>
                <a:lnTo>
                  <a:pt x="1601367" y="680581"/>
                </a:lnTo>
                <a:lnTo>
                  <a:pt x="0" y="68058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t" anchorCtr="0">
            <a:noAutofit/>
          </a:bodyPr>
          <a:lstStyle/>
          <a:p>
            <a:pPr marL="0" lvl="0" indent="0" algn="ctr" defTabSz="71120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t-BR" sz="1200" kern="1200" dirty="0"/>
              <a:t>Manutenção e instalação de sinalização</a:t>
            </a:r>
            <a:endParaRPr lang="en-US" sz="1200" kern="1200" dirty="0"/>
          </a:p>
        </p:txBody>
      </p:sp>
      <p:sp>
        <p:nvSpPr>
          <p:cNvPr id="18" name="Retângulo 17" descr="Gráfico de barras">
            <a:extLst>
              <a:ext uri="{FF2B5EF4-FFF2-40B4-BE49-F238E27FC236}">
                <a16:creationId xmlns:a16="http://schemas.microsoft.com/office/drawing/2014/main" id="{DB1D8278-6249-46D3-AE82-0F481E5FA871}"/>
              </a:ext>
            </a:extLst>
          </p:cNvPr>
          <p:cNvSpPr/>
          <p:nvPr/>
        </p:nvSpPr>
        <p:spPr>
          <a:xfrm>
            <a:off x="6002097" y="3547096"/>
            <a:ext cx="720615" cy="720615"/>
          </a:xfrm>
          <a:prstGeom prst="rect">
            <a:avLst/>
          </a:prstGeom>
          <a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9" name="Forma Livre: Forma 18">
            <a:extLst>
              <a:ext uri="{FF2B5EF4-FFF2-40B4-BE49-F238E27FC236}">
                <a16:creationId xmlns:a16="http://schemas.microsoft.com/office/drawing/2014/main" id="{B747A6A5-3FE0-40F7-9DD6-8DF29FFD5ADA}"/>
              </a:ext>
            </a:extLst>
          </p:cNvPr>
          <p:cNvSpPr/>
          <p:nvPr/>
        </p:nvSpPr>
        <p:spPr>
          <a:xfrm>
            <a:off x="5301389" y="4267710"/>
            <a:ext cx="1961914" cy="680581"/>
          </a:xfrm>
          <a:custGeom>
            <a:avLst/>
            <a:gdLst>
              <a:gd name="connsiteX0" fmla="*/ 0 w 1601367"/>
              <a:gd name="connsiteY0" fmla="*/ 0 h 680581"/>
              <a:gd name="connsiteX1" fmla="*/ 1601367 w 1601367"/>
              <a:gd name="connsiteY1" fmla="*/ 0 h 680581"/>
              <a:gd name="connsiteX2" fmla="*/ 1601367 w 1601367"/>
              <a:gd name="connsiteY2" fmla="*/ 680581 h 680581"/>
              <a:gd name="connsiteX3" fmla="*/ 0 w 1601367"/>
              <a:gd name="connsiteY3" fmla="*/ 680581 h 680581"/>
              <a:gd name="connsiteX4" fmla="*/ 0 w 1601367"/>
              <a:gd name="connsiteY4" fmla="*/ 0 h 680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01367" h="680581">
                <a:moveTo>
                  <a:pt x="0" y="0"/>
                </a:moveTo>
                <a:lnTo>
                  <a:pt x="1601367" y="0"/>
                </a:lnTo>
                <a:lnTo>
                  <a:pt x="1601367" y="680581"/>
                </a:lnTo>
                <a:lnTo>
                  <a:pt x="0" y="68058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t" anchorCtr="0">
            <a:noAutofit/>
          </a:bodyPr>
          <a:lstStyle/>
          <a:p>
            <a:pPr marL="0" lvl="0" indent="0" algn="ctr" defTabSz="71120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t-BR" sz="1200" kern="1200" dirty="0"/>
              <a:t>Planos de Monitoramento Hidroviário (PMH) </a:t>
            </a:r>
            <a:endParaRPr lang="en-US" sz="1200" kern="1200" dirty="0"/>
          </a:p>
        </p:txBody>
      </p:sp>
      <p:sp>
        <p:nvSpPr>
          <p:cNvPr id="20" name="Retângulo 19" descr="Robô">
            <a:extLst>
              <a:ext uri="{FF2B5EF4-FFF2-40B4-BE49-F238E27FC236}">
                <a16:creationId xmlns:a16="http://schemas.microsoft.com/office/drawing/2014/main" id="{F20C0341-9CB2-44BF-A342-C276ECA1924A}"/>
              </a:ext>
            </a:extLst>
          </p:cNvPr>
          <p:cNvSpPr/>
          <p:nvPr/>
        </p:nvSpPr>
        <p:spPr>
          <a:xfrm>
            <a:off x="8026316" y="3547096"/>
            <a:ext cx="720615" cy="720615"/>
          </a:xfrm>
          <a:prstGeom prst="rect">
            <a:avLst/>
          </a:prstGeom>
          <a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1" name="Forma Livre: Forma 20">
            <a:extLst>
              <a:ext uri="{FF2B5EF4-FFF2-40B4-BE49-F238E27FC236}">
                <a16:creationId xmlns:a16="http://schemas.microsoft.com/office/drawing/2014/main" id="{FEC5E2E5-1A39-4EDE-90E4-DEA3CB1B06B1}"/>
              </a:ext>
            </a:extLst>
          </p:cNvPr>
          <p:cNvSpPr/>
          <p:nvPr/>
        </p:nvSpPr>
        <p:spPr>
          <a:xfrm>
            <a:off x="7364312" y="4267711"/>
            <a:ext cx="2044622" cy="680581"/>
          </a:xfrm>
          <a:custGeom>
            <a:avLst/>
            <a:gdLst>
              <a:gd name="connsiteX0" fmla="*/ 0 w 1601367"/>
              <a:gd name="connsiteY0" fmla="*/ 0 h 680581"/>
              <a:gd name="connsiteX1" fmla="*/ 1601367 w 1601367"/>
              <a:gd name="connsiteY1" fmla="*/ 0 h 680581"/>
              <a:gd name="connsiteX2" fmla="*/ 1601367 w 1601367"/>
              <a:gd name="connsiteY2" fmla="*/ 680581 h 680581"/>
              <a:gd name="connsiteX3" fmla="*/ 0 w 1601367"/>
              <a:gd name="connsiteY3" fmla="*/ 680581 h 680581"/>
              <a:gd name="connsiteX4" fmla="*/ 0 w 1601367"/>
              <a:gd name="connsiteY4" fmla="*/ 0 h 680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01367" h="680581">
                <a:moveTo>
                  <a:pt x="0" y="0"/>
                </a:moveTo>
                <a:lnTo>
                  <a:pt x="1601367" y="0"/>
                </a:lnTo>
                <a:lnTo>
                  <a:pt x="1601367" y="680581"/>
                </a:lnTo>
                <a:lnTo>
                  <a:pt x="0" y="68058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t" anchorCtr="0">
            <a:noAutofit/>
          </a:bodyPr>
          <a:lstStyle/>
          <a:p>
            <a:pPr marL="0" lvl="0" indent="0" algn="ctr" defTabSz="71120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t-BR" sz="1400" b="1" kern="12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Modernização das Eclusas Tietê-Paraná e Atlântico Sul</a:t>
            </a:r>
            <a:endParaRPr lang="en-US" sz="1400" b="1" kern="12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Retângulo 21" descr="Escavadora">
            <a:extLst>
              <a:ext uri="{FF2B5EF4-FFF2-40B4-BE49-F238E27FC236}">
                <a16:creationId xmlns:a16="http://schemas.microsoft.com/office/drawing/2014/main" id="{FA6B844D-447E-4B3D-84E3-ADBD52CE9E3A}"/>
              </a:ext>
            </a:extLst>
          </p:cNvPr>
          <p:cNvSpPr/>
          <p:nvPr/>
        </p:nvSpPr>
        <p:spPr>
          <a:xfrm>
            <a:off x="9991813" y="3547096"/>
            <a:ext cx="720615" cy="720615"/>
          </a:xfrm>
          <a:prstGeom prst="rect">
            <a:avLst/>
          </a:prstGeom>
          <a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3" name="Forma Livre: Forma 22">
            <a:extLst>
              <a:ext uri="{FF2B5EF4-FFF2-40B4-BE49-F238E27FC236}">
                <a16:creationId xmlns:a16="http://schemas.microsoft.com/office/drawing/2014/main" id="{E746F870-8B57-4C6D-93A6-AF1E84DA3BA2}"/>
              </a:ext>
            </a:extLst>
          </p:cNvPr>
          <p:cNvSpPr/>
          <p:nvPr/>
        </p:nvSpPr>
        <p:spPr>
          <a:xfrm>
            <a:off x="9551437" y="4201115"/>
            <a:ext cx="1601367" cy="680581"/>
          </a:xfrm>
          <a:custGeom>
            <a:avLst/>
            <a:gdLst>
              <a:gd name="connsiteX0" fmla="*/ 0 w 1601367"/>
              <a:gd name="connsiteY0" fmla="*/ 0 h 680581"/>
              <a:gd name="connsiteX1" fmla="*/ 1601367 w 1601367"/>
              <a:gd name="connsiteY1" fmla="*/ 0 h 680581"/>
              <a:gd name="connsiteX2" fmla="*/ 1601367 w 1601367"/>
              <a:gd name="connsiteY2" fmla="*/ 680581 h 680581"/>
              <a:gd name="connsiteX3" fmla="*/ 0 w 1601367"/>
              <a:gd name="connsiteY3" fmla="*/ 680581 h 680581"/>
              <a:gd name="connsiteX4" fmla="*/ 0 w 1601367"/>
              <a:gd name="connsiteY4" fmla="*/ 0 h 680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01367" h="680581">
                <a:moveTo>
                  <a:pt x="0" y="0"/>
                </a:moveTo>
                <a:lnTo>
                  <a:pt x="1601367" y="0"/>
                </a:lnTo>
                <a:lnTo>
                  <a:pt x="1601367" y="680581"/>
                </a:lnTo>
                <a:lnTo>
                  <a:pt x="0" y="68058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t" anchorCtr="0">
            <a:noAutofit/>
          </a:bodyPr>
          <a:lstStyle/>
          <a:p>
            <a:pPr algn="ctr" defTabSz="711200">
              <a:spcBef>
                <a:spcPct val="0"/>
              </a:spcBef>
              <a:spcAft>
                <a:spcPct val="35000"/>
              </a:spcAft>
            </a:pPr>
            <a:r>
              <a:rPr lang="en-US" sz="1200" dirty="0" err="1"/>
              <a:t>Obras</a:t>
            </a:r>
            <a:r>
              <a:rPr lang="en-US" sz="1200" dirty="0"/>
              <a:t> de </a:t>
            </a:r>
            <a:r>
              <a:rPr lang="en-US" sz="1200" dirty="0" err="1"/>
              <a:t>Dragagem</a:t>
            </a:r>
            <a:endParaRPr lang="en-US" sz="1200" dirty="0"/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E5CF3618-AD9D-4528-8291-F9DDA1AE97FE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603238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pt-BR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4400" b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/>
              <a:t>Ações hidroviárias</a:t>
            </a:r>
          </a:p>
        </p:txBody>
      </p:sp>
      <p:sp>
        <p:nvSpPr>
          <p:cNvPr id="24" name="Retângulo 23" descr="Escavadora">
            <a:extLst>
              <a:ext uri="{FF2B5EF4-FFF2-40B4-BE49-F238E27FC236}">
                <a16:creationId xmlns:a16="http://schemas.microsoft.com/office/drawing/2014/main" id="{A19A7586-8765-4E3D-B42C-55F4E9A2D6AA}"/>
              </a:ext>
            </a:extLst>
          </p:cNvPr>
          <p:cNvSpPr/>
          <p:nvPr/>
        </p:nvSpPr>
        <p:spPr>
          <a:xfrm>
            <a:off x="6877251" y="5174486"/>
            <a:ext cx="884702" cy="884702"/>
          </a:xfrm>
          <a:prstGeom prst="rect">
            <a:avLst/>
          </a:prstGeom>
          <a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5" name="Forma Livre: Forma 24">
            <a:extLst>
              <a:ext uri="{FF2B5EF4-FFF2-40B4-BE49-F238E27FC236}">
                <a16:creationId xmlns:a16="http://schemas.microsoft.com/office/drawing/2014/main" id="{DF5853B3-8A06-4E5E-9554-849E63BC8359}"/>
              </a:ext>
            </a:extLst>
          </p:cNvPr>
          <p:cNvSpPr/>
          <p:nvPr/>
        </p:nvSpPr>
        <p:spPr>
          <a:xfrm>
            <a:off x="6299372" y="5996015"/>
            <a:ext cx="1966006" cy="765000"/>
          </a:xfrm>
          <a:custGeom>
            <a:avLst/>
            <a:gdLst>
              <a:gd name="connsiteX0" fmla="*/ 0 w 1966006"/>
              <a:gd name="connsiteY0" fmla="*/ 0 h 765000"/>
              <a:gd name="connsiteX1" fmla="*/ 1966006 w 1966006"/>
              <a:gd name="connsiteY1" fmla="*/ 0 h 765000"/>
              <a:gd name="connsiteX2" fmla="*/ 1966006 w 1966006"/>
              <a:gd name="connsiteY2" fmla="*/ 765000 h 765000"/>
              <a:gd name="connsiteX3" fmla="*/ 0 w 1966006"/>
              <a:gd name="connsiteY3" fmla="*/ 765000 h 765000"/>
              <a:gd name="connsiteX4" fmla="*/ 0 w 1966006"/>
              <a:gd name="connsiteY4" fmla="*/ 0 h 76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66006" h="765000">
                <a:moveTo>
                  <a:pt x="0" y="0"/>
                </a:moveTo>
                <a:lnTo>
                  <a:pt x="1966006" y="0"/>
                </a:lnTo>
                <a:lnTo>
                  <a:pt x="1966006" y="765000"/>
                </a:lnTo>
                <a:lnTo>
                  <a:pt x="0" y="7650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t" anchorCtr="0">
            <a:noAutofit/>
          </a:bodyPr>
          <a:lstStyle/>
          <a:p>
            <a:pPr marL="0" lvl="0" indent="0" algn="ctr" defTabSz="71120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t-BR" kern="1200" dirty="0"/>
              <a:t>203 obras</a:t>
            </a:r>
            <a:endParaRPr lang="en-US" kern="1200" dirty="0"/>
          </a:p>
        </p:txBody>
      </p:sp>
      <p:sp>
        <p:nvSpPr>
          <p:cNvPr id="26" name="Retângulo 25" descr="Moedas">
            <a:extLst>
              <a:ext uri="{FF2B5EF4-FFF2-40B4-BE49-F238E27FC236}">
                <a16:creationId xmlns:a16="http://schemas.microsoft.com/office/drawing/2014/main" id="{E240CCFB-17AE-4107-94A7-FE20824E131E}"/>
              </a:ext>
            </a:extLst>
          </p:cNvPr>
          <p:cNvSpPr/>
          <p:nvPr/>
        </p:nvSpPr>
        <p:spPr>
          <a:xfrm>
            <a:off x="8679308" y="5175610"/>
            <a:ext cx="884702" cy="884702"/>
          </a:xfrm>
          <a:prstGeom prst="rect">
            <a:avLst/>
          </a:prstGeom>
          <a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7" name="Forma Livre: Forma 26">
            <a:extLst>
              <a:ext uri="{FF2B5EF4-FFF2-40B4-BE49-F238E27FC236}">
                <a16:creationId xmlns:a16="http://schemas.microsoft.com/office/drawing/2014/main" id="{A5B7D863-CBA2-4B5A-A133-9A426FB641A5}"/>
              </a:ext>
            </a:extLst>
          </p:cNvPr>
          <p:cNvSpPr/>
          <p:nvPr/>
        </p:nvSpPr>
        <p:spPr>
          <a:xfrm>
            <a:off x="8101429" y="5997139"/>
            <a:ext cx="2077043" cy="765000"/>
          </a:xfrm>
          <a:custGeom>
            <a:avLst/>
            <a:gdLst>
              <a:gd name="connsiteX0" fmla="*/ 0 w 1966006"/>
              <a:gd name="connsiteY0" fmla="*/ 0 h 765000"/>
              <a:gd name="connsiteX1" fmla="*/ 1966006 w 1966006"/>
              <a:gd name="connsiteY1" fmla="*/ 0 h 765000"/>
              <a:gd name="connsiteX2" fmla="*/ 1966006 w 1966006"/>
              <a:gd name="connsiteY2" fmla="*/ 765000 h 765000"/>
              <a:gd name="connsiteX3" fmla="*/ 0 w 1966006"/>
              <a:gd name="connsiteY3" fmla="*/ 765000 h 765000"/>
              <a:gd name="connsiteX4" fmla="*/ 0 w 1966006"/>
              <a:gd name="connsiteY4" fmla="*/ 0 h 76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66006" h="765000">
                <a:moveTo>
                  <a:pt x="0" y="0"/>
                </a:moveTo>
                <a:lnTo>
                  <a:pt x="1966006" y="0"/>
                </a:lnTo>
                <a:lnTo>
                  <a:pt x="1966006" y="765000"/>
                </a:lnTo>
                <a:lnTo>
                  <a:pt x="0" y="7650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t" anchorCtr="0">
            <a:noAutofit/>
          </a:bodyPr>
          <a:lstStyle/>
          <a:p>
            <a:pPr marL="0" lvl="0" indent="0" algn="ctr" defTabSz="71120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t-BR" kern="1200" dirty="0"/>
              <a:t>Mais de R$ 45 bilhões em investimentos</a:t>
            </a:r>
            <a:endParaRPr lang="en-US" kern="1200" dirty="0"/>
          </a:p>
        </p:txBody>
      </p:sp>
    </p:spTree>
    <p:extLst>
      <p:ext uri="{BB962C8B-B14F-4D97-AF65-F5344CB8AC3E}">
        <p14:creationId xmlns:p14="http://schemas.microsoft.com/office/powerpoint/2010/main" val="24863860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F3D0D02-1451-4A54-B844-E879F60E20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885" y="531430"/>
            <a:ext cx="4270829" cy="5569291"/>
          </a:xfrm>
        </p:spPr>
        <p:txBody>
          <a:bodyPr>
            <a:normAutofit/>
          </a:bodyPr>
          <a:lstStyle/>
          <a:p>
            <a:r>
              <a:rPr lang="pt-BR" sz="4000" dirty="0">
                <a:solidFill>
                  <a:schemeClr val="accent6">
                    <a:lumMod val="75000"/>
                  </a:schemeClr>
                </a:solidFill>
              </a:rPr>
              <a:t>Empreendimentos e Iniciativas Táticas</a:t>
            </a:r>
            <a:br>
              <a:rPr lang="pt-BR" sz="40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pt-BR" sz="2400" i="1" dirty="0">
                <a:solidFill>
                  <a:schemeClr val="accent6">
                    <a:lumMod val="75000"/>
                  </a:schemeClr>
                </a:solidFill>
                <a:effectLst/>
              </a:rPr>
              <a:t>(proposição inicial de agrupamento inicial pela EPL, a ser validado)</a:t>
            </a:r>
            <a:endParaRPr lang="pt-BR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Retângulo 5" descr="Rebocador">
            <a:extLst>
              <a:ext uri="{FF2B5EF4-FFF2-40B4-BE49-F238E27FC236}">
                <a16:creationId xmlns:a16="http://schemas.microsoft.com/office/drawing/2014/main" id="{29064A73-3515-43AE-9C96-00653641BE10}"/>
              </a:ext>
            </a:extLst>
          </p:cNvPr>
          <p:cNvSpPr/>
          <p:nvPr/>
        </p:nvSpPr>
        <p:spPr>
          <a:xfrm>
            <a:off x="5679046" y="1718190"/>
            <a:ext cx="884702" cy="884702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7" name="Forma Livre: Forma 6">
            <a:extLst>
              <a:ext uri="{FF2B5EF4-FFF2-40B4-BE49-F238E27FC236}">
                <a16:creationId xmlns:a16="http://schemas.microsoft.com/office/drawing/2014/main" id="{834587E1-AFC1-407F-B8A5-947CEFE101B6}"/>
              </a:ext>
            </a:extLst>
          </p:cNvPr>
          <p:cNvSpPr/>
          <p:nvPr/>
        </p:nvSpPr>
        <p:spPr>
          <a:xfrm>
            <a:off x="4947115" y="2630395"/>
            <a:ext cx="2453969" cy="765000"/>
          </a:xfrm>
          <a:custGeom>
            <a:avLst/>
            <a:gdLst>
              <a:gd name="connsiteX0" fmla="*/ 0 w 2453969"/>
              <a:gd name="connsiteY0" fmla="*/ 0 h 765000"/>
              <a:gd name="connsiteX1" fmla="*/ 2453969 w 2453969"/>
              <a:gd name="connsiteY1" fmla="*/ 0 h 765000"/>
              <a:gd name="connsiteX2" fmla="*/ 2453969 w 2453969"/>
              <a:gd name="connsiteY2" fmla="*/ 765000 h 765000"/>
              <a:gd name="connsiteX3" fmla="*/ 0 w 2453969"/>
              <a:gd name="connsiteY3" fmla="*/ 765000 h 765000"/>
              <a:gd name="connsiteX4" fmla="*/ 0 w 2453969"/>
              <a:gd name="connsiteY4" fmla="*/ 0 h 76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53969" h="765000">
                <a:moveTo>
                  <a:pt x="0" y="0"/>
                </a:moveTo>
                <a:lnTo>
                  <a:pt x="2453969" y="0"/>
                </a:lnTo>
                <a:lnTo>
                  <a:pt x="2453969" y="765000"/>
                </a:lnTo>
                <a:lnTo>
                  <a:pt x="0" y="7650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t" anchorCtr="0">
            <a:noAutofit/>
          </a:bodyPr>
          <a:lstStyle/>
          <a:p>
            <a:pPr marL="0" lvl="0" indent="0" algn="ctr" defTabSz="71120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t-BR" sz="1600" dirty="0"/>
              <a:t>25</a:t>
            </a:r>
            <a:r>
              <a:rPr lang="pt-BR" sz="1600" kern="1200" dirty="0"/>
              <a:t>* Empreendimentos Hidroviários</a:t>
            </a:r>
            <a:endParaRPr lang="en-US" sz="1600" kern="1200" dirty="0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DEF96B84-4CC2-43CC-9E78-518B2C917FE0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4400" b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/>
              <a:t>Ações hidroviárias</a:t>
            </a:r>
          </a:p>
        </p:txBody>
      </p:sp>
      <p:sp>
        <p:nvSpPr>
          <p:cNvPr id="5" name="Retângulo: Cantos Arredondados 10">
            <a:extLst>
              <a:ext uri="{FF2B5EF4-FFF2-40B4-BE49-F238E27FC236}">
                <a16:creationId xmlns:a16="http://schemas.microsoft.com/office/drawing/2014/main" id="{894C79DC-6743-4FE4-BE02-72019C80C1E9}"/>
              </a:ext>
            </a:extLst>
          </p:cNvPr>
          <p:cNvSpPr/>
          <p:nvPr/>
        </p:nvSpPr>
        <p:spPr>
          <a:xfrm>
            <a:off x="1686902" y="6011420"/>
            <a:ext cx="8325316" cy="601016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>
              <a:spcBef>
                <a:spcPts val="800"/>
              </a:spcBef>
            </a:pPr>
            <a:r>
              <a:rPr lang="pt-BR" sz="1465" dirty="0"/>
              <a:t>(*) Obs. A lista de empreendimentos e iniciativas tende a ser gradualmente ajustada ao longo da realização do diagnóstico e das simulações de cenários</a:t>
            </a:r>
          </a:p>
        </p:txBody>
      </p:sp>
      <p:pic>
        <p:nvPicPr>
          <p:cNvPr id="19" name="Gráfico 18" descr="Área de transferência Mista com preenchimento sólido">
            <a:extLst>
              <a:ext uri="{FF2B5EF4-FFF2-40B4-BE49-F238E27FC236}">
                <a16:creationId xmlns:a16="http://schemas.microsoft.com/office/drawing/2014/main" id="{1CBBE17B-D4EB-4C55-A934-AE995801F3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638800" y="4374617"/>
            <a:ext cx="914400" cy="914400"/>
          </a:xfrm>
          <a:prstGeom prst="rect">
            <a:avLst/>
          </a:prstGeom>
        </p:spPr>
      </p:pic>
      <p:sp>
        <p:nvSpPr>
          <p:cNvPr id="20" name="Forma Livre: Forma 19">
            <a:extLst>
              <a:ext uri="{FF2B5EF4-FFF2-40B4-BE49-F238E27FC236}">
                <a16:creationId xmlns:a16="http://schemas.microsoft.com/office/drawing/2014/main" id="{C9DE48D7-DCFC-4AF6-A173-57B1BB689274}"/>
              </a:ext>
            </a:extLst>
          </p:cNvPr>
          <p:cNvSpPr/>
          <p:nvPr/>
        </p:nvSpPr>
        <p:spPr>
          <a:xfrm>
            <a:off x="5045138" y="5332824"/>
            <a:ext cx="2071545" cy="765000"/>
          </a:xfrm>
          <a:custGeom>
            <a:avLst/>
            <a:gdLst>
              <a:gd name="connsiteX0" fmla="*/ 0 w 2453969"/>
              <a:gd name="connsiteY0" fmla="*/ 0 h 765000"/>
              <a:gd name="connsiteX1" fmla="*/ 2453969 w 2453969"/>
              <a:gd name="connsiteY1" fmla="*/ 0 h 765000"/>
              <a:gd name="connsiteX2" fmla="*/ 2453969 w 2453969"/>
              <a:gd name="connsiteY2" fmla="*/ 765000 h 765000"/>
              <a:gd name="connsiteX3" fmla="*/ 0 w 2453969"/>
              <a:gd name="connsiteY3" fmla="*/ 765000 h 765000"/>
              <a:gd name="connsiteX4" fmla="*/ 0 w 2453969"/>
              <a:gd name="connsiteY4" fmla="*/ 0 h 76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53969" h="765000">
                <a:moveTo>
                  <a:pt x="0" y="0"/>
                </a:moveTo>
                <a:lnTo>
                  <a:pt x="2453969" y="0"/>
                </a:lnTo>
                <a:lnTo>
                  <a:pt x="2453969" y="765000"/>
                </a:lnTo>
                <a:lnTo>
                  <a:pt x="0" y="7650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t" anchorCtr="0">
            <a:noAutofit/>
          </a:bodyPr>
          <a:lstStyle/>
          <a:p>
            <a:pPr marL="0" lvl="0" indent="0" algn="ctr" defTabSz="71120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t-BR" sz="1600" kern="1200" dirty="0"/>
              <a:t>22* Iniciativas Hidroviárias</a:t>
            </a:r>
            <a:endParaRPr lang="en-US" sz="1600" kern="1200" dirty="0"/>
          </a:p>
        </p:txBody>
      </p:sp>
      <p:sp>
        <p:nvSpPr>
          <p:cNvPr id="21" name="Chave Esquerda 20">
            <a:extLst>
              <a:ext uri="{FF2B5EF4-FFF2-40B4-BE49-F238E27FC236}">
                <a16:creationId xmlns:a16="http://schemas.microsoft.com/office/drawing/2014/main" id="{35FC2C64-E5A0-4B0B-93F7-2FAB19671145}"/>
              </a:ext>
            </a:extLst>
          </p:cNvPr>
          <p:cNvSpPr/>
          <p:nvPr/>
        </p:nvSpPr>
        <p:spPr>
          <a:xfrm>
            <a:off x="7001126" y="1351507"/>
            <a:ext cx="581934" cy="2464691"/>
          </a:xfrm>
          <a:prstGeom prst="leftBrac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153B0D88-C9C0-44B6-9B2B-07FECD076672}"/>
              </a:ext>
            </a:extLst>
          </p:cNvPr>
          <p:cNvSpPr txBox="1"/>
          <p:nvPr/>
        </p:nvSpPr>
        <p:spPr>
          <a:xfrm>
            <a:off x="7383551" y="1496288"/>
            <a:ext cx="480845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accent6"/>
                </a:solidFill>
              </a:rPr>
              <a:t>Trechos hidroviários com potencial de parceria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accent6"/>
                </a:solidFill>
              </a:rPr>
              <a:t>Trechos hidroviários em obras públicas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accent6"/>
                </a:solidFill>
              </a:rPr>
              <a:t>Implantação e operação de eclusas – parcerias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accent6"/>
                </a:solidFill>
              </a:rPr>
              <a:t>Implantação e operação de eclusas – obras públicas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accent6"/>
                </a:solidFill>
              </a:rPr>
              <a:t>Programas de manutenção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accent6"/>
                </a:solidFill>
              </a:rPr>
              <a:t>Serviços de adequação e ampliação de infraestruturas</a:t>
            </a:r>
          </a:p>
        </p:txBody>
      </p:sp>
      <p:sp>
        <p:nvSpPr>
          <p:cNvPr id="23" name="Chave Esquerda 22">
            <a:extLst>
              <a:ext uri="{FF2B5EF4-FFF2-40B4-BE49-F238E27FC236}">
                <a16:creationId xmlns:a16="http://schemas.microsoft.com/office/drawing/2014/main" id="{10C451B9-90AA-4BC5-AC93-CC097402C2B7}"/>
              </a:ext>
            </a:extLst>
          </p:cNvPr>
          <p:cNvSpPr/>
          <p:nvPr/>
        </p:nvSpPr>
        <p:spPr>
          <a:xfrm>
            <a:off x="7018659" y="4330810"/>
            <a:ext cx="581934" cy="1525039"/>
          </a:xfrm>
          <a:prstGeom prst="leftBrac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E1F716AE-87AD-42BC-81D1-F20656D475FA}"/>
              </a:ext>
            </a:extLst>
          </p:cNvPr>
          <p:cNvSpPr txBox="1"/>
          <p:nvPr/>
        </p:nvSpPr>
        <p:spPr>
          <a:xfrm>
            <a:off x="7401083" y="4497065"/>
            <a:ext cx="354654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accent6"/>
                </a:solidFill>
              </a:rPr>
              <a:t>Modernização regulatória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accent6"/>
                </a:solidFill>
              </a:rPr>
              <a:t>Ações de capacitação setorial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accent6"/>
                </a:solidFill>
              </a:rPr>
              <a:t>Melhorias em serviços regulados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accent6"/>
                </a:solidFill>
              </a:rPr>
              <a:t>Gestão ambiental</a:t>
            </a:r>
          </a:p>
        </p:txBody>
      </p:sp>
    </p:spTree>
    <p:extLst>
      <p:ext uri="{BB962C8B-B14F-4D97-AF65-F5344CB8AC3E}">
        <p14:creationId xmlns:p14="http://schemas.microsoft.com/office/powerpoint/2010/main" val="24739027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3C146B0D-3F55-4C06-8575-CE9157AAA6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2517" y="828382"/>
            <a:ext cx="5634177" cy="30835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BC0DB0FC-5D25-4BC0-A06C-3D54DB9D94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7029" y="2795465"/>
            <a:ext cx="5975735" cy="33270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5109ED90-4342-4FC8-9679-4F28F249B3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097" b="99869" l="474" r="99448">
                        <a14:foregroundMark x1="15075" y1="8650" x2="15075" y2="8650"/>
                        <a14:foregroundMark x1="9392" y1="2883" x2="3631" y2="6160"/>
                        <a14:foregroundMark x1="3631" y1="6160" x2="5683" y2="12058"/>
                        <a14:foregroundMark x1="1736" y1="4718" x2="2210" y2="13499"/>
                        <a14:foregroundMark x1="15627" y1="3014" x2="2841" y2="3932"/>
                        <a14:foregroundMark x1="2841" y1="3932" x2="1894" y2="13106"/>
                        <a14:foregroundMark x1="1894" y1="13106" x2="18863" y2="14417"/>
                        <a14:foregroundMark x1="18863" y1="14417" x2="19337" y2="14417"/>
                        <a14:foregroundMark x1="1894" y1="26343" x2="2526" y2="39056"/>
                        <a14:foregroundMark x1="2526" y1="39056" x2="23994" y2="39974"/>
                        <a14:foregroundMark x1="23994" y1="39974" x2="22968" y2="26212"/>
                        <a14:foregroundMark x1="22968" y1="26212" x2="1894" y2="26868"/>
                        <a14:foregroundMark x1="6630" y1="91350" x2="158" y2="90957"/>
                        <a14:foregroundMark x1="158" y1="90957" x2="2447" y2="96855"/>
                        <a14:foregroundMark x1="2447" y1="96855" x2="7577" y2="98558"/>
                        <a14:foregroundMark x1="7577" y1="98558" x2="13181" y2="96986"/>
                        <a14:foregroundMark x1="13181" y1="96986" x2="5367" y2="90433"/>
                        <a14:foregroundMark x1="5367" y1="90433" x2="3631" y2="91088"/>
                        <a14:foregroundMark x1="4341" y1="98558" x2="1815" y2="98689"/>
                        <a14:foregroundMark x1="83978" y1="52687" x2="83662" y2="60026"/>
                        <a14:foregroundMark x1="83662" y1="60026" x2="84373" y2="59764"/>
                        <a14:foregroundMark x1="92344" y1="61599" x2="92344" y2="61599"/>
                        <a14:foregroundMark x1="91713" y1="50983" x2="86977" y2="50983"/>
                        <a14:foregroundMark x1="86977" y1="50983" x2="81610" y2="53735"/>
                        <a14:foregroundMark x1="81610" y1="53735" x2="80426" y2="64482"/>
                        <a14:foregroundMark x1="80426" y1="64482" x2="81689" y2="66448"/>
                        <a14:foregroundMark x1="87293" y1="47051" x2="75612" y2="48624"/>
                        <a14:foregroundMark x1="75612" y1="48624" x2="74428" y2="70773"/>
                        <a14:foregroundMark x1="74428" y1="70773" x2="87609" y2="74443"/>
                        <a14:foregroundMark x1="87609" y1="74443" x2="94712" y2="73132"/>
                        <a14:foregroundMark x1="94712" y1="73132" x2="95896" y2="53604"/>
                        <a14:foregroundMark x1="95896" y1="53604" x2="90055" y2="47837"/>
                        <a14:foregroundMark x1="90055" y1="47837" x2="84846" y2="47706"/>
                        <a14:foregroundMark x1="84846" y1="47706" x2="84688" y2="47706"/>
                        <a14:foregroundMark x1="68193" y1="29096" x2="60221" y2="29620"/>
                        <a14:foregroundMark x1="60221" y1="29620" x2="55801" y2="32110"/>
                        <a14:foregroundMark x1="55801" y1="32110" x2="66614" y2="36304"/>
                        <a14:foregroundMark x1="66614" y1="36304" x2="69061" y2="30537"/>
                        <a14:foregroundMark x1="69061" y1="30537" x2="57064" y2="27916"/>
                        <a14:foregroundMark x1="27230" y1="16383" x2="5604" y2="15596"/>
                        <a14:foregroundMark x1="5604" y1="15596" x2="4499" y2="25950"/>
                        <a14:foregroundMark x1="4499" y1="25950" x2="23678" y2="28834"/>
                        <a14:foregroundMark x1="23678" y1="28834" x2="30308" y2="18873"/>
                        <a14:foregroundMark x1="30308" y1="18873" x2="24152" y2="14941"/>
                        <a14:foregroundMark x1="24152" y1="14941" x2="16654" y2="17955"/>
                        <a14:foregroundMark x1="10655" y1="20446" x2="6788" y2="22805"/>
                        <a14:foregroundMark x1="12076" y1="17824" x2="11523" y2="25164"/>
                        <a14:foregroundMark x1="12234" y1="16776" x2="12313" y2="25688"/>
                        <a14:foregroundMark x1="12313" y1="25688" x2="12313" y2="25688"/>
                        <a14:foregroundMark x1="15312" y1="15596" x2="15706" y2="24246"/>
                        <a14:foregroundMark x1="4736" y1="17431" x2="3867" y2="23460"/>
                        <a14:foregroundMark x1="3710" y1="43644" x2="9392" y2="77851"/>
                        <a14:foregroundMark x1="9392" y1="77851" x2="16654" y2="83748"/>
                        <a14:foregroundMark x1="16654" y1="83748" x2="21231" y2="52163"/>
                        <a14:foregroundMark x1="21231" y1="52163" x2="10418" y2="50459"/>
                        <a14:foregroundMark x1="10418" y1="50459" x2="6077" y2="47313"/>
                        <a14:foregroundMark x1="6077" y1="47313" x2="14286" y2="45872"/>
                        <a14:foregroundMark x1="14286" y1="45872" x2="15627" y2="46003"/>
                        <a14:foregroundMark x1="12155" y1="41415" x2="12549" y2="58191"/>
                        <a14:foregroundMark x1="12549" y1="58191" x2="12549" y2="58191"/>
                        <a14:foregroundMark x1="10734" y1="42857" x2="10576" y2="48493"/>
                        <a14:foregroundMark x1="16575" y1="42333" x2="3631" y2="42333"/>
                        <a14:foregroundMark x1="2920" y1="45085" x2="2289" y2="50328"/>
                        <a14:foregroundMark x1="3867" y1="42988" x2="2210" y2="50459"/>
                        <a14:foregroundMark x1="2210" y1="50459" x2="3788" y2="51507"/>
                        <a14:foregroundMark x1="2289" y1="45740" x2="1973" y2="48231"/>
                        <a14:foregroundMark x1="2526" y1="43119" x2="2526" y2="50590"/>
                        <a14:foregroundMark x1="2526" y1="50590" x2="2526" y2="50590"/>
                        <a14:foregroundMark x1="2447" y1="43512" x2="1579" y2="52031"/>
                        <a14:foregroundMark x1="1579" y1="52031" x2="1736" y2="52031"/>
                        <a14:foregroundMark x1="3078" y1="50066" x2="3473" y2="60550"/>
                        <a14:foregroundMark x1="3473" y1="60550" x2="8129" y2="76540"/>
                        <a14:foregroundMark x1="8129" y1="76540" x2="11681" y2="79292"/>
                        <a14:foregroundMark x1="15627" y1="81782" x2="10655" y2="92267"/>
                        <a14:foregroundMark x1="12549" y1="75098" x2="10655" y2="93447"/>
                        <a14:foregroundMark x1="15075" y1="83224" x2="14444" y2="91481"/>
                        <a14:foregroundMark x1="17285" y1="82176" x2="14049" y2="94364"/>
                        <a14:foregroundMark x1="22494" y1="51245" x2="20758" y2="68414"/>
                        <a14:foregroundMark x1="20758" y1="68414" x2="20758" y2="68414"/>
                        <a14:foregroundMark x1="78058" y1="60288" x2="47830" y2="60288"/>
                        <a14:foregroundMark x1="47830" y1="60288" x2="54538" y2="41153"/>
                        <a14:foregroundMark x1="54538" y1="41153" x2="67245" y2="37484"/>
                        <a14:foregroundMark x1="67245" y1="37484" x2="70560" y2="49410"/>
                        <a14:foregroundMark x1="70560" y1="49410" x2="71981" y2="64089"/>
                        <a14:foregroundMark x1="72060" y1="59109" x2="58090" y2="58060"/>
                        <a14:foregroundMark x1="58090" y1="58060" x2="66219" y2="46527"/>
                        <a14:foregroundMark x1="66219" y1="46527" x2="55643" y2="42333"/>
                        <a14:foregroundMark x1="55643" y1="42333" x2="67640" y2="38794"/>
                        <a14:foregroundMark x1="67640" y1="38794" x2="69771" y2="40498"/>
                        <a14:foregroundMark x1="70166" y1="40498" x2="70797" y2="49410"/>
                        <a14:foregroundMark x1="70797" y1="49410" x2="70639" y2="41153"/>
                        <a14:foregroundMark x1="70639" y1="41153" x2="70245" y2="46527"/>
                        <a14:foregroundMark x1="71271" y1="45872" x2="69692" y2="36304"/>
                        <a14:foregroundMark x1="69692" y1="36304" x2="69534" y2="37221"/>
                        <a14:foregroundMark x1="72060" y1="38925" x2="67167" y2="42202"/>
                        <a14:foregroundMark x1="67167" y1="42202" x2="67167" y2="42202"/>
                        <a14:foregroundMark x1="70955" y1="38925" x2="69455" y2="46265"/>
                        <a14:foregroundMark x1="63457" y1="60026" x2="50592" y2="63303"/>
                        <a14:foregroundMark x1="50592" y1="63303" x2="58090" y2="59633"/>
                        <a14:foregroundMark x1="58090" y1="59633" x2="60142" y2="61992"/>
                        <a14:foregroundMark x1="59905" y1="62254" x2="48145" y2="63041"/>
                        <a14:foregroundMark x1="48145" y1="63041" x2="49329" y2="61992"/>
                        <a14:foregroundMark x1="60221" y1="61861" x2="62747" y2="60813"/>
                        <a14:foregroundMark x1="91397" y1="46003" x2="96843" y2="48493"/>
                        <a14:foregroundMark x1="96843" y1="48493" x2="98185" y2="47969"/>
                        <a14:foregroundMark x1="98264" y1="47051" x2="88477" y2="47706"/>
                        <a14:foregroundMark x1="88477" y1="47706" x2="88477" y2="47706"/>
                        <a14:foregroundMark x1="90450" y1="45216" x2="73244" y2="53735"/>
                        <a14:foregroundMark x1="73244" y1="53735" x2="73165" y2="53997"/>
                        <a14:foregroundMark x1="75454" y1="43119" x2="86346" y2="46265"/>
                        <a14:foregroundMark x1="86346" y1="46265" x2="77585" y2="41940"/>
                        <a14:foregroundMark x1="77585" y1="41940" x2="75927" y2="51900"/>
                        <a14:foregroundMark x1="75927" y1="51900" x2="77901" y2="52949"/>
                        <a14:foregroundMark x1="92186" y1="44561" x2="81926" y2="48493"/>
                        <a14:foregroundMark x1="81926" y1="48493" x2="82005" y2="48100"/>
                        <a14:foregroundMark x1="92581" y1="44561" x2="86819" y2="44692"/>
                        <a14:foregroundMark x1="86819" y1="44692" x2="73007" y2="53211"/>
                        <a14:foregroundMark x1="73007" y1="53211" x2="72534" y2="67235"/>
                        <a14:foregroundMark x1="72534" y1="67235" x2="82163" y2="80210"/>
                        <a14:foregroundMark x1="82163" y1="80210" x2="92344" y2="79685"/>
                        <a14:foregroundMark x1="92344" y1="79685" x2="95738" y2="75098"/>
                        <a14:foregroundMark x1="95738" y1="75098" x2="98264" y2="67366"/>
                        <a14:foregroundMark x1="98264" y1="67366" x2="98816" y2="53342"/>
                        <a14:foregroundMark x1="98816" y1="53342" x2="91397" y2="45216"/>
                        <a14:foregroundMark x1="91397" y1="45216" x2="84925" y2="45347"/>
                        <a14:foregroundMark x1="99526" y1="67366" x2="96685" y2="66186"/>
                        <a14:foregroundMark x1="99211" y1="68676" x2="96764" y2="72870"/>
                        <a14:foregroundMark x1="99053" y1="71035" x2="95738" y2="75885"/>
                        <a14:foregroundMark x1="99132" y1="72477" x2="96764" y2="76016"/>
                        <a14:foregroundMark x1="98974" y1="73788" x2="97632" y2="75229"/>
                        <a14:foregroundMark x1="74665" y1="78768" x2="73165" y2="69594"/>
                        <a14:foregroundMark x1="73165" y1="69594" x2="78453" y2="75098"/>
                        <a14:foregroundMark x1="78453" y1="75098" x2="73007" y2="74705"/>
                        <a14:foregroundMark x1="73007" y1="74705" x2="73086" y2="74705"/>
                        <a14:foregroundMark x1="98500" y1="53735" x2="95975" y2="46265"/>
                        <a14:foregroundMark x1="95975" y1="46265" x2="92660" y2="46134"/>
                        <a14:foregroundMark x1="98974" y1="52031" x2="96054" y2="44561"/>
                        <a14:foregroundMark x1="98895" y1="44823" x2="94870" y2="47313"/>
                        <a14:foregroundMark x1="96054" y1="45478" x2="94554" y2="46920"/>
                        <a14:foregroundMark x1="97001" y1="45740" x2="92265" y2="46265"/>
                        <a14:foregroundMark x1="96212" y1="45216" x2="91634" y2="44561"/>
                        <a14:foregroundMark x1="48934" y1="63434" x2="48934" y2="78768"/>
                        <a14:foregroundMark x1="48934" y1="78768" x2="25178" y2="78637"/>
                        <a14:foregroundMark x1="25178" y1="78637" x2="21784" y2="73788"/>
                        <a14:foregroundMark x1="21784" y1="73788" x2="21784" y2="72870"/>
                        <a14:foregroundMark x1="22494" y1="77064" x2="24704" y2="78899"/>
                        <a14:foregroundMark x1="24546" y1="78899" x2="21863" y2="77326"/>
                        <a14:foregroundMark x1="22178" y1="43119" x2="43646" y2="41678"/>
                        <a14:foregroundMark x1="43646" y1="41678" x2="48145" y2="42857"/>
                        <a14:foregroundMark x1="48145" y1="42857" x2="49645" y2="49803"/>
                        <a14:foregroundMark x1="49645" y1="49803" x2="49645" y2="49803"/>
                        <a14:foregroundMark x1="25178" y1="24509" x2="26914" y2="33945"/>
                        <a14:foregroundMark x1="26914" y1="33945" x2="26993" y2="41415"/>
                        <a14:foregroundMark x1="26993" y1="41415" x2="26756" y2="42333"/>
                        <a14:foregroundMark x1="24862" y1="16907" x2="24783" y2="2883"/>
                        <a14:foregroundMark x1="24783" y1="2883" x2="631" y2="2359"/>
                        <a14:foregroundMark x1="631" y1="2359" x2="1657" y2="15465"/>
                        <a14:foregroundMark x1="1657" y1="15465" x2="3946" y2="18480"/>
                        <a14:foregroundMark x1="16022" y1="96592" x2="13575" y2="95544"/>
                        <a14:foregroundMark x1="16022" y1="96723" x2="16180" y2="88860"/>
                        <a14:foregroundMark x1="16180" y1="88860" x2="15154" y2="96723"/>
                        <a14:foregroundMark x1="16101" y1="98427" x2="15785" y2="98820"/>
                        <a14:foregroundMark x1="15864" y1="98165" x2="15864" y2="9986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70589" y="4562047"/>
            <a:ext cx="3709381" cy="22338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Gráfico 9" descr="Seta: curva ligeira com preenchimento sólido">
            <a:extLst>
              <a:ext uri="{FF2B5EF4-FFF2-40B4-BE49-F238E27FC236}">
                <a16:creationId xmlns:a16="http://schemas.microsoft.com/office/drawing/2014/main" id="{62D4AED6-1952-42A9-A4CC-20F64B6161B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3123930" flipV="1">
            <a:off x="6025903" y="2316987"/>
            <a:ext cx="749808" cy="749808"/>
          </a:xfrm>
          <a:prstGeom prst="rect">
            <a:avLst/>
          </a:prstGeom>
        </p:spPr>
      </p:pic>
      <p:pic>
        <p:nvPicPr>
          <p:cNvPr id="11" name="Gráfico 10" descr="Seta: curva ligeira com preenchimento sólido">
            <a:extLst>
              <a:ext uri="{FF2B5EF4-FFF2-40B4-BE49-F238E27FC236}">
                <a16:creationId xmlns:a16="http://schemas.microsoft.com/office/drawing/2014/main" id="{7C46E076-F7D6-4F1A-866D-BFBEA974297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3132073" flipV="1">
            <a:off x="4889130" y="3274009"/>
            <a:ext cx="749808" cy="749808"/>
          </a:xfrm>
          <a:prstGeom prst="rect">
            <a:avLst/>
          </a:prstGeom>
        </p:spPr>
      </p:pic>
      <p:pic>
        <p:nvPicPr>
          <p:cNvPr id="1028" name="Picture 4" descr="VISUM - railML.org (EN)">
            <a:extLst>
              <a:ext uri="{FF2B5EF4-FFF2-40B4-BE49-F238E27FC236}">
                <a16:creationId xmlns:a16="http://schemas.microsoft.com/office/drawing/2014/main" id="{1F1AFF2D-1963-4952-ACF1-A1E5D9D752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001"/>
          <a:stretch/>
        </p:blipFill>
        <p:spPr bwMode="auto">
          <a:xfrm>
            <a:off x="10706613" y="5839905"/>
            <a:ext cx="1054638" cy="258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rcGIS Pro | Software de Mapeamento GIS 2D, 3D &amp; 4D">
            <a:extLst>
              <a:ext uri="{FF2B5EF4-FFF2-40B4-BE49-F238E27FC236}">
                <a16:creationId xmlns:a16="http://schemas.microsoft.com/office/drawing/2014/main" id="{88EDF477-ADB1-4EBA-87BF-6EC64A1CCB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309" y="841902"/>
            <a:ext cx="624581" cy="624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9DE9734C-CC42-4F01-9B01-E073255F8E3F}"/>
              </a:ext>
            </a:extLst>
          </p:cNvPr>
          <p:cNvSpPr txBox="1"/>
          <p:nvPr/>
        </p:nvSpPr>
        <p:spPr>
          <a:xfrm>
            <a:off x="1124443" y="3859228"/>
            <a:ext cx="397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Base Geográfica (ETL interna e externa) </a:t>
            </a:r>
          </a:p>
        </p:txBody>
      </p:sp>
      <p:sp>
        <p:nvSpPr>
          <p:cNvPr id="3" name="Texto Explicativo: Linha Dobrada Dupla com Borda e Ênfase 2">
            <a:extLst>
              <a:ext uri="{FF2B5EF4-FFF2-40B4-BE49-F238E27FC236}">
                <a16:creationId xmlns:a16="http://schemas.microsoft.com/office/drawing/2014/main" id="{33ED52B3-D719-412F-A0EB-C0283667B461}"/>
              </a:ext>
            </a:extLst>
          </p:cNvPr>
          <p:cNvSpPr/>
          <p:nvPr/>
        </p:nvSpPr>
        <p:spPr>
          <a:xfrm>
            <a:off x="9764785" y="1633173"/>
            <a:ext cx="2281691" cy="973466"/>
          </a:xfrm>
          <a:prstGeom prst="accentBorder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98276"/>
              <a:gd name="adj6" fmla="val -64463"/>
              <a:gd name="adj7" fmla="val 197416"/>
              <a:gd name="adj8" fmla="val -83337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800" dirty="0">
                <a:solidFill>
                  <a:srgbClr val="0F4E6A"/>
                </a:solidFill>
              </a:rPr>
              <a:t>~2000 Links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800" dirty="0">
                <a:solidFill>
                  <a:srgbClr val="0F4E6A"/>
                </a:solidFill>
              </a:rPr>
              <a:t>~1000 nós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800" dirty="0">
                <a:solidFill>
                  <a:srgbClr val="0F4E6A"/>
                </a:solidFill>
              </a:rPr>
              <a:t>76.584 quilômetros 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14A4222B-7203-45B2-B69D-D419533EF219}"/>
              </a:ext>
            </a:extLst>
          </p:cNvPr>
          <p:cNvSpPr txBox="1"/>
          <p:nvPr/>
        </p:nvSpPr>
        <p:spPr>
          <a:xfrm>
            <a:off x="7029017" y="6126580"/>
            <a:ext cx="1957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Base de Simulação</a:t>
            </a:r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id="{49F8AFAA-93DF-4BE1-9785-28C33B07B126}"/>
              </a:ext>
            </a:extLst>
          </p:cNvPr>
          <p:cNvSpPr txBox="1">
            <a:spLocks/>
          </p:cNvSpPr>
          <p:nvPr/>
        </p:nvSpPr>
        <p:spPr>
          <a:xfrm>
            <a:off x="1669176" y="-19136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pt-BR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4400" b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2133">
                <a:solidFill>
                  <a:srgbClr val="000000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2133">
                <a:solidFill>
                  <a:srgbClr val="000000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2133">
                <a:solidFill>
                  <a:srgbClr val="000000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2133">
                <a:solidFill>
                  <a:srgbClr val="000000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2133">
                <a:solidFill>
                  <a:srgbClr val="000000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2133">
                <a:solidFill>
                  <a:srgbClr val="000000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2133">
                <a:solidFill>
                  <a:srgbClr val="000000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2133">
                <a:solidFill>
                  <a:srgbClr val="000000"/>
                </a:solidFill>
              </a:defRPr>
            </a:lvl9pPr>
          </a:lstStyle>
          <a:p>
            <a:r>
              <a:rPr lang="pt-BR" sz="3600" dirty="0"/>
              <a:t>Base de dados e plataforma de simulação</a:t>
            </a:r>
          </a:p>
        </p:txBody>
      </p:sp>
    </p:spTree>
    <p:extLst>
      <p:ext uri="{BB962C8B-B14F-4D97-AF65-F5344CB8AC3E}">
        <p14:creationId xmlns:p14="http://schemas.microsoft.com/office/powerpoint/2010/main" val="7735711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5" name="Google Shape;203;p30"/>
          <p:cNvSpPr/>
          <p:nvPr/>
        </p:nvSpPr>
        <p:spPr>
          <a:xfrm>
            <a:off x="0" y="221464"/>
            <a:ext cx="12192000" cy="76808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pt-BR" sz="28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Rede semântica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pt-BR" sz="28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Estruturação dos indicadores finalísticos</a:t>
            </a:r>
            <a:endParaRPr sz="28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2" name="Espaço Reservado para Conteúdo 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17945" y="123190"/>
            <a:ext cx="5009515" cy="6612255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48726" name="Retângulo: Cantos Arredondados 10"/>
          <p:cNvSpPr/>
          <p:nvPr/>
        </p:nvSpPr>
        <p:spPr>
          <a:xfrm>
            <a:off x="239607" y="1404650"/>
            <a:ext cx="5517727" cy="257977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marL="381000" indent="-3810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pt-BR" sz="1465" dirty="0"/>
              <a:t>O Portifólio de índices e indicadores definidos na rede semântica são os mesmos em todos os Planos Setoriais, e tendem a ser mantidos </a:t>
            </a:r>
            <a:r>
              <a:rPr lang="pt-BR" sz="1465" i="1" dirty="0"/>
              <a:t>(com algum refinamento evolutivo natural) </a:t>
            </a:r>
            <a:r>
              <a:rPr lang="pt-BR" sz="1465" dirty="0"/>
              <a:t>para os próximos ciclos de planejamento</a:t>
            </a:r>
          </a:p>
          <a:p>
            <a:pPr marL="381000" indent="-3810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pt-BR" sz="1465" dirty="0"/>
              <a:t>As redações estabelecidas se baseiam em manuais técnicos e literatura especializada, mas as redações foram ajustadas para ganhar um contexto de uso multi-setorial.</a:t>
            </a:r>
          </a:p>
          <a:p>
            <a:pPr marL="381000" indent="-3810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pt-BR" sz="1465" dirty="0"/>
              <a:t>As métricas de cada setor podem ser específicas, de acordo com os dados disponíveis e as especificidades técnicas</a:t>
            </a: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395" y="4135120"/>
            <a:ext cx="5649595" cy="2545715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48692" name="Retângulo: Cantos Arredondados 5"/>
          <p:cNvSpPr/>
          <p:nvPr/>
        </p:nvSpPr>
        <p:spPr>
          <a:xfrm>
            <a:off x="5084022" y="6511471"/>
            <a:ext cx="2023932" cy="270788"/>
          </a:xfrm>
          <a:prstGeom prst="roundRect">
            <a:avLst/>
          </a:prstGeom>
          <a:solidFill>
            <a:schemeClr val="tx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t-BR" sz="1065" i="1" dirty="0"/>
              <a:t>conforme revisão 10.2 (</a:t>
            </a:r>
            <a:r>
              <a:rPr lang="pt-BR" sz="1065" i="1" dirty="0" err="1"/>
              <a:t>mar</a:t>
            </a:r>
            <a:r>
              <a:rPr lang="pt-BR" sz="1065" i="1" dirty="0"/>
              <a:t>/22)</a:t>
            </a:r>
          </a:p>
        </p:txBody>
      </p:sp>
    </p:spTree>
    <p:extLst>
      <p:ext uri="{BB962C8B-B14F-4D97-AF65-F5344CB8AC3E}">
        <p14:creationId xmlns:p14="http://schemas.microsoft.com/office/powerpoint/2010/main" val="18985894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2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Índice de Priorização de Ações (IPA)</a:t>
            </a:r>
            <a:endParaRPr lang="pt-BR" i="1" dirty="0"/>
          </a:p>
        </p:txBody>
      </p:sp>
      <p:sp>
        <p:nvSpPr>
          <p:cNvPr id="1048822" name="Espaço Reservado para Texto 1"/>
          <p:cNvSpPr>
            <a:spLocks noGrp="1"/>
          </p:cNvSpPr>
          <p:nvPr>
            <p:ph type="body" sz="quarter" idx="4294967295"/>
          </p:nvPr>
        </p:nvSpPr>
        <p:spPr>
          <a:xfrm>
            <a:off x="5479535" y="2359096"/>
            <a:ext cx="6311457" cy="3057760"/>
          </a:xfrm>
        </p:spPr>
        <p:txBody>
          <a:bodyPr wrap="square">
            <a:spAutoFit/>
          </a:bodyPr>
          <a:lstStyle/>
          <a:p>
            <a:pPr>
              <a:lnSpc>
                <a:spcPct val="95000"/>
              </a:lnSpc>
              <a:buFont typeface="Courier New" panose="02070309020205020404" pitchFamily="49" charset="0"/>
              <a:buChar char="o"/>
            </a:pPr>
            <a:r>
              <a:rPr lang="pt-BR" sz="1600" b="1" dirty="0"/>
              <a:t>IEF – Indicador Econômico-Financeiro</a:t>
            </a:r>
          </a:p>
          <a:p>
            <a:pPr>
              <a:lnSpc>
                <a:spcPct val="95000"/>
              </a:lnSpc>
              <a:buFont typeface="Courier New" panose="02070309020205020404" pitchFamily="49" charset="0"/>
              <a:buChar char="o"/>
            </a:pPr>
            <a:endParaRPr lang="pt-BR" sz="2000" b="1" dirty="0">
              <a:latin typeface="+mn-lt"/>
            </a:endParaRPr>
          </a:p>
          <a:p>
            <a:pPr>
              <a:lnSpc>
                <a:spcPct val="95000"/>
              </a:lnSpc>
              <a:buFont typeface="Courier New" panose="02070309020205020404" pitchFamily="49" charset="0"/>
              <a:buChar char="o"/>
            </a:pPr>
            <a:r>
              <a:rPr lang="pt-BR" sz="1600" b="1" dirty="0"/>
              <a:t>IBG - Índice de Benefício Generalizado</a:t>
            </a:r>
          </a:p>
          <a:p>
            <a:pPr>
              <a:lnSpc>
                <a:spcPct val="95000"/>
              </a:lnSpc>
              <a:buFont typeface="Courier New" panose="02070309020205020404" pitchFamily="49" charset="0"/>
              <a:buChar char="o"/>
            </a:pPr>
            <a:endParaRPr lang="pt-BR" dirty="0">
              <a:latin typeface="+mn-lt"/>
            </a:endParaRPr>
          </a:p>
          <a:p>
            <a:pPr lvl="1">
              <a:lnSpc>
                <a:spcPct val="95000"/>
              </a:lnSpc>
              <a:spcBef>
                <a:spcPts val="800"/>
              </a:spcBef>
              <a:buFont typeface="Courier New" panose="02070309020205020404" pitchFamily="49" charset="0"/>
              <a:buChar char="o"/>
            </a:pPr>
            <a:r>
              <a:rPr lang="pt-BR" sz="1200" b="1" i="1" dirty="0">
                <a:latin typeface="+mn-lt"/>
              </a:rPr>
              <a:t>Indicadores de Resultados:</a:t>
            </a:r>
            <a:r>
              <a:rPr lang="pt-BR" sz="1200" i="1" dirty="0">
                <a:latin typeface="+mn-lt"/>
              </a:rPr>
              <a:t> Desenvolvimento Sócio-econômico; Integração/Intercâmbio; Desenvolvimento Tecnológico; Desenvolvimento da Infraestrutura</a:t>
            </a:r>
          </a:p>
          <a:p>
            <a:pPr lvl="1">
              <a:lnSpc>
                <a:spcPct val="95000"/>
              </a:lnSpc>
              <a:spcBef>
                <a:spcPts val="800"/>
              </a:spcBef>
              <a:buFont typeface="Courier New" panose="02070309020205020404" pitchFamily="49" charset="0"/>
              <a:buChar char="o"/>
            </a:pPr>
            <a:r>
              <a:rPr lang="pt-BR" sz="1200" b="1" i="1" dirty="0">
                <a:latin typeface="+mn-lt"/>
              </a:rPr>
              <a:t>Indicadores de Propriedades:</a:t>
            </a:r>
            <a:r>
              <a:rPr lang="pt-BR" sz="1200" i="1" dirty="0">
                <a:latin typeface="+mn-lt"/>
              </a:rPr>
              <a:t> Nível de Serviço; Acessibilidade; Eficiência Operacional; Segurança; Sutentabilidade; Atualidade; Satisfação do Usuário</a:t>
            </a:r>
          </a:p>
          <a:p>
            <a:pPr lvl="2">
              <a:lnSpc>
                <a:spcPct val="5000"/>
              </a:lnSpc>
              <a:buFont typeface="Courier New" panose="02070309020205020404" pitchFamily="49" charset="0"/>
              <a:buChar char="o"/>
            </a:pPr>
            <a:endParaRPr lang="pt-BR" sz="900" dirty="0"/>
          </a:p>
          <a:p>
            <a:pPr lvl="2">
              <a:lnSpc>
                <a:spcPct val="5000"/>
              </a:lnSpc>
              <a:buFont typeface="Courier New" panose="02070309020205020404" pitchFamily="49" charset="0"/>
              <a:buChar char="o"/>
            </a:pPr>
            <a:endParaRPr lang="pt-BR" sz="900" dirty="0"/>
          </a:p>
          <a:p>
            <a:pPr>
              <a:lnSpc>
                <a:spcPct val="95000"/>
              </a:lnSpc>
              <a:buFont typeface="Courier New" panose="02070309020205020404" pitchFamily="49" charset="0"/>
              <a:buChar char="o"/>
            </a:pPr>
            <a:r>
              <a:rPr lang="pt-BR" sz="1600" b="1" dirty="0"/>
              <a:t>IEST – Índice Estratégico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aixaDeTexto 13">
                <a:extLst>
                  <a:ext uri="{FF2B5EF4-FFF2-40B4-BE49-F238E27FC236}">
                    <a16:creationId xmlns:a16="http://schemas.microsoft.com/office/drawing/2014/main" id="{127BB44A-8133-452F-82AA-2218A63A4A6F}"/>
                  </a:ext>
                </a:extLst>
              </p:cNvPr>
              <p:cNvSpPr txBox="1"/>
              <p:nvPr/>
            </p:nvSpPr>
            <p:spPr>
              <a:xfrm>
                <a:off x="6366892" y="2660644"/>
                <a:ext cx="178348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/>
                  <a:t>IEF </a:t>
                </a:r>
                <a14:m>
                  <m:oMath xmlns:m="http://schemas.openxmlformats.org/officeDocument/2006/math">
                    <m:r>
                      <a:rPr lang="pt-BR" i="1" smtClean="0">
                        <a:latin typeface="Cambria Math" panose="02040503050406030204"/>
                      </a:rPr>
                      <m:t>=</m:t>
                    </m:r>
                    <m:r>
                      <a:rPr lang="pt-BR" b="0" i="1" smtClean="0">
                        <a:latin typeface="Cambria Math" panose="02040503050406030204"/>
                      </a:rPr>
                      <m:t> </m:t>
                    </m:r>
                    <m:r>
                      <a:rPr lang="pt-BR" b="0" i="1" smtClean="0">
                        <a:latin typeface="Cambria Math" panose="02040503050406030204"/>
                      </a:rPr>
                      <m:t>𝑇𝐼𝑅</m:t>
                    </m:r>
                  </m:oMath>
                </a14:m>
                <a:endParaRPr lang="pt-BR" b="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4" name="CaixaDeTexto 13">
                <a:extLst>
                  <a:ext uri="{FF2B5EF4-FFF2-40B4-BE49-F238E27FC236}">
                    <a16:creationId xmlns:a16="http://schemas.microsoft.com/office/drawing/2014/main" id="{127BB44A-8133-452F-82AA-2218A63A4A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6892" y="2660644"/>
                <a:ext cx="1783483" cy="369332"/>
              </a:xfrm>
              <a:prstGeom prst="rect">
                <a:avLst/>
              </a:prstGeom>
              <a:blipFill>
                <a:blip r:embed="rId3"/>
                <a:stretch>
                  <a:fillRect l="-2730" t="-8197" b="-2459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49AB7635-03C0-4C3A-B9BA-4E5DA9DEE88B}"/>
                  </a:ext>
                </a:extLst>
              </p:cNvPr>
              <p:cNvSpPr txBox="1"/>
              <p:nvPr/>
            </p:nvSpPr>
            <p:spPr>
              <a:xfrm>
                <a:off x="6366892" y="3411995"/>
                <a:ext cx="5724636" cy="3782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/>
                  <a:t>IBG </a:t>
                </a:r>
                <a14:m>
                  <m:oMath xmlns:m="http://schemas.openxmlformats.org/officeDocument/2006/math">
                    <m:r>
                      <a:rPr lang="pt-BR" b="0" i="1" smtClean="0">
                        <a:latin typeface="Cambria Math" panose="02040503050406030204"/>
                      </a:rPr>
                      <m:t>= </m:t>
                    </m:r>
                    <m:sSub>
                      <m:sSubPr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0" i="1" smtClean="0">
                            <a:latin typeface="Cambria Math" panose="02040503050406030204"/>
                            <a:ea typeface="Cambria Math" panose="02040503050406030204"/>
                          </a:rPr>
                          <m:t>𝛽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pt-BR" b="0" i="1" smtClean="0">
                        <a:latin typeface="Cambria Math" panose="02040503050406030204" pitchFamily="18" charset="0"/>
                      </a:rPr>
                      <m:t>𝑅𝑒𝑠𝑢𝑙𝑡𝑎𝑑𝑜𝑠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0" i="1" smtClean="0">
                            <a:latin typeface="Cambria Math" panose="02040503050406030204"/>
                            <a:ea typeface="Cambria Math" panose="02040503050406030204"/>
                          </a:rPr>
                          <m:t>𝛽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pt-BR" b="0" i="1" smtClean="0">
                        <a:latin typeface="Cambria Math" panose="02040503050406030204" pitchFamily="18" charset="0"/>
                      </a:rPr>
                      <m:t>𝑃𝑟𝑜𝑝𝑟𝑖𝑒𝑑𝑎𝑑𝑒𝑠</m:t>
                    </m:r>
                  </m:oMath>
                </a14:m>
                <a:endParaRPr lang="pt-BR" b="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49AB7635-03C0-4C3A-B9BA-4E5DA9DEE8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6892" y="3411995"/>
                <a:ext cx="5724636" cy="378245"/>
              </a:xfrm>
              <a:prstGeom prst="rect">
                <a:avLst/>
              </a:prstGeom>
              <a:blipFill>
                <a:blip r:embed="rId4"/>
                <a:stretch>
                  <a:fillRect l="-851" t="-9677" b="-2258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876FF9B5-4756-4A3E-B796-E1C81DE082DE}"/>
                  </a:ext>
                </a:extLst>
              </p:cNvPr>
              <p:cNvSpPr txBox="1"/>
              <p:nvPr/>
            </p:nvSpPr>
            <p:spPr>
              <a:xfrm>
                <a:off x="6366892" y="5304140"/>
                <a:ext cx="586892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/>
                  <a:t>IEST </a:t>
                </a:r>
                <a14:m>
                  <m:oMath xmlns:m="http://schemas.openxmlformats.org/officeDocument/2006/math">
                    <m:r>
                      <a:rPr lang="pt-BR" b="0" i="1" smtClean="0">
                        <a:latin typeface="Cambria Math" panose="02040503050406030204"/>
                      </a:rPr>
                      <m:t>=</m:t>
                    </m:r>
                    <m:sSub>
                      <m:sSubPr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0" i="1" smtClean="0">
                            <a:latin typeface="Cambria Math" panose="02040503050406030204"/>
                            <a:ea typeface="Cambria Math" panose="02040503050406030204"/>
                          </a:rPr>
                          <m:t>𝜃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/>
                          </a:rPr>
                          <m:t>1</m:t>
                        </m:r>
                      </m:sub>
                    </m:sSub>
                    <m:r>
                      <a:rPr lang="pt-BR" b="0" i="1" smtClean="0">
                        <a:latin typeface="Cambria Math" panose="02040503050406030204" pitchFamily="18" charset="0"/>
                      </a:rPr>
                      <m:t>𝐼𝑛𝑠𝑒𝑟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çã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𝑜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_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𝑒𝑠𝑡𝑟𝑎𝑡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é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𝑔𝑖𝑐𝑎</m:t>
                    </m:r>
                    <m:r>
                      <a:rPr lang="pt-BR" b="0" i="1" smtClean="0">
                        <a:latin typeface="Cambria Math" panose="02040503050406030204"/>
                      </a:rPr>
                      <m:t>+</m:t>
                    </m:r>
                    <m:sSub>
                      <m:sSubPr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 panose="02040503050406030204"/>
                            <a:ea typeface="Cambria Math" panose="02040503050406030204"/>
                          </a:rPr>
                          <m:t>𝜃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/>
                          </a:rPr>
                          <m:t>2</m:t>
                        </m:r>
                      </m:sub>
                    </m:sSub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/>
                      </a:rPr>
                      <m:t>𝑆𝑡𝑎𝑡𝑢𝑠</m:t>
                    </m:r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/>
                      </a:rPr>
                      <m:t>_</m:t>
                    </m:r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/>
                        <a:cs typeface="Cambria Math" panose="02040503050406030204" pitchFamily="18" charset="0"/>
                      </a:rPr>
                      <m:t>𝑒𝑚𝑝𝑟</m:t>
                    </m:r>
                  </m:oMath>
                </a14:m>
                <a:endParaRPr lang="pt-BR" b="0" i="1" dirty="0">
                  <a:latin typeface="Cambria Math" panose="02040503050406030204" pitchFamily="18" charset="0"/>
                  <a:ea typeface="Cambria Math" panose="02040503050406030204"/>
                </a:endParaRPr>
              </a:p>
            </p:txBody>
          </p:sp>
        </mc:Choice>
        <mc:Fallback xmlns="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876FF9B5-4756-4A3E-B796-E1C81DE082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6892" y="5304140"/>
                <a:ext cx="5868921" cy="369332"/>
              </a:xfrm>
              <a:prstGeom prst="rect">
                <a:avLst/>
              </a:prstGeom>
              <a:blipFill>
                <a:blip r:embed="rId5"/>
                <a:stretch>
                  <a:fillRect l="-831" t="-8197" b="-2459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ângulo: Cantos Arredondados 1">
                <a:extLst>
                  <a:ext uri="{FF2B5EF4-FFF2-40B4-BE49-F238E27FC236}">
                    <a16:creationId xmlns:a16="http://schemas.microsoft.com/office/drawing/2014/main" id="{CC94BB03-D307-4438-8F39-65F2E53CC9FF}"/>
                  </a:ext>
                </a:extLst>
              </p:cNvPr>
              <p:cNvSpPr/>
              <p:nvPr/>
            </p:nvSpPr>
            <p:spPr>
              <a:xfrm>
                <a:off x="5311755" y="6173045"/>
                <a:ext cx="4704700" cy="600522"/>
              </a:xfrm>
              <a:prstGeom prst="round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BR" sz="1400" i="1" dirty="0">
                    <a:solidFill>
                      <a:schemeClr val="tx1"/>
                    </a:solidFill>
                    <a:latin typeface="+mj-lt"/>
                  </a:rPr>
                  <a:t>Pesos (</a:t>
                </a:r>
                <a14:m>
                  <m:oMath xmlns:m="http://schemas.openxmlformats.org/officeDocument/2006/math">
                    <m:r>
                      <a:rPr lang="pt-BR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/>
                      </a:rPr>
                      <m:t>𝛽</m:t>
                    </m:r>
                    <m:r>
                      <a:rPr lang="pt-BR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/>
                      </a:rPr>
                      <m:t>, </m:t>
                    </m:r>
                    <m:r>
                      <a:rPr lang="pt-BR" sz="14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/>
                      </a:rPr>
                      <m:t>𝜃</m:t>
                    </m:r>
                  </m:oMath>
                </a14:m>
                <a:r>
                  <a:rPr lang="pt-BR" sz="1400" i="1" dirty="0">
                    <a:solidFill>
                      <a:schemeClr val="tx1"/>
                    </a:solidFill>
                    <a:latin typeface="+mj-lt"/>
                  </a:rPr>
                  <a:t>) definido setorialmente por análise multicritério</a:t>
                </a:r>
              </a:p>
            </p:txBody>
          </p:sp>
        </mc:Choice>
        <mc:Fallback xmlns="">
          <p:sp>
            <p:nvSpPr>
              <p:cNvPr id="2" name="Retângulo: Cantos Arredondados 1">
                <a:extLst>
                  <a:ext uri="{FF2B5EF4-FFF2-40B4-BE49-F238E27FC236}">
                    <a16:creationId xmlns:a16="http://schemas.microsoft.com/office/drawing/2014/main" id="{CC94BB03-D307-4438-8F39-65F2E53CC9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1755" y="6173045"/>
                <a:ext cx="4704700" cy="600522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Imagem 16">
            <a:extLst>
              <a:ext uri="{FF2B5EF4-FFF2-40B4-BE49-F238E27FC236}">
                <a16:creationId xmlns:a16="http://schemas.microsoft.com/office/drawing/2014/main" id="{CB4631A1-6BB6-4F05-B620-9CF268ED924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5287" y="3234315"/>
            <a:ext cx="4677115" cy="2069471"/>
          </a:xfrm>
          <a:prstGeom prst="rect">
            <a:avLst/>
          </a:prstGeom>
        </p:spPr>
      </p:pic>
      <p:sp>
        <p:nvSpPr>
          <p:cNvPr id="4" name="Chave Esquerda 3">
            <a:extLst>
              <a:ext uri="{FF2B5EF4-FFF2-40B4-BE49-F238E27FC236}">
                <a16:creationId xmlns:a16="http://schemas.microsoft.com/office/drawing/2014/main" id="{3306B783-308B-4D15-9445-D4F0B3E5AA3F}"/>
              </a:ext>
            </a:extLst>
          </p:cNvPr>
          <p:cNvSpPr/>
          <p:nvPr/>
        </p:nvSpPr>
        <p:spPr>
          <a:xfrm>
            <a:off x="5192786" y="2190261"/>
            <a:ext cx="286749" cy="3598143"/>
          </a:xfrm>
          <a:prstGeom prst="leftBrace">
            <a:avLst>
              <a:gd name="adj1" fmla="val 8333"/>
              <a:gd name="adj2" fmla="val 54081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Retângulo: Cantos Arredondados 17">
            <a:extLst>
              <a:ext uri="{FF2B5EF4-FFF2-40B4-BE49-F238E27FC236}">
                <a16:creationId xmlns:a16="http://schemas.microsoft.com/office/drawing/2014/main" id="{CCA88167-544A-445B-80D5-5FFE3BB25FDD}"/>
              </a:ext>
            </a:extLst>
          </p:cNvPr>
          <p:cNvSpPr/>
          <p:nvPr/>
        </p:nvSpPr>
        <p:spPr>
          <a:xfrm>
            <a:off x="320306" y="1988428"/>
            <a:ext cx="4704700" cy="60052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600" dirty="0">
                <a:solidFill>
                  <a:schemeClr val="tx1"/>
                </a:solidFill>
              </a:rPr>
              <a:t>As ações (especialmente os empreendimentos) serão avaliados e priorizados de acordo com seus respectivos resultados nas simulações de cenários, adotando-se os indicadores definidos na rede semântica, conforme a seguinte métrica: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1" name="Google Shape;205;p30"/>
          <p:cNvSpPr txBox="1">
            <a:spLocks noGrp="1"/>
          </p:cNvSpPr>
          <p:nvPr>
            <p:ph type="ctrTitle"/>
          </p:nvPr>
        </p:nvSpPr>
        <p:spPr>
          <a:xfrm>
            <a:off x="897624" y="259657"/>
            <a:ext cx="9798340" cy="14635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Bef>
                <a:spcPct val="0"/>
              </a:spcBef>
            </a:pPr>
            <a:r>
              <a:rPr lang="pt-BR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Planos setoriais - Estrutura Proposta</a:t>
            </a:r>
            <a:endParaRPr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048662" name="CaixaDeTexto 6"/>
          <p:cNvSpPr txBox="1"/>
          <p:nvPr/>
        </p:nvSpPr>
        <p:spPr>
          <a:xfrm>
            <a:off x="903035" y="1461970"/>
            <a:ext cx="6048672" cy="4811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38099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pt-BR" sz="2133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Plano Setorial</a:t>
            </a:r>
          </a:p>
          <a:p>
            <a:pPr lvl="1" indent="-380990">
              <a:spcBef>
                <a:spcPts val="800"/>
              </a:spcBef>
              <a:buFont typeface="Courier New" panose="02070309020205020404" pitchFamily="49" charset="0"/>
              <a:buChar char="o"/>
            </a:pPr>
            <a:r>
              <a:rPr lang="pt-BR" sz="1467" i="1" dirty="0">
                <a:latin typeface="Calibri" panose="020F0502020204030204" pitchFamily="34" charset="0"/>
              </a:rPr>
              <a:t>Objetivos, Estratégias e Indicadores</a:t>
            </a:r>
          </a:p>
          <a:p>
            <a:pPr lvl="1" indent="-380990">
              <a:spcBef>
                <a:spcPts val="800"/>
              </a:spcBef>
              <a:buFont typeface="Courier New" panose="02070309020205020404" pitchFamily="49" charset="0"/>
              <a:buChar char="o"/>
            </a:pPr>
            <a:r>
              <a:rPr lang="pt-BR" sz="1467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Diagnóstico Setorial (Estado referencial dos indicadores selecionados)</a:t>
            </a:r>
          </a:p>
          <a:p>
            <a:pPr lvl="1" indent="-380990">
              <a:spcBef>
                <a:spcPts val="800"/>
              </a:spcBef>
              <a:buFont typeface="Courier New" panose="02070309020205020404" pitchFamily="49" charset="0"/>
              <a:buChar char="o"/>
            </a:pPr>
            <a:r>
              <a:rPr lang="pt-BR" sz="1467" i="1" dirty="0">
                <a:latin typeface="Calibri" panose="020F0502020204030204" pitchFamily="34" charset="0"/>
              </a:rPr>
              <a:t>Prognóstico (Cenários Referenciais Adotados)</a:t>
            </a:r>
          </a:p>
          <a:p>
            <a:pPr lvl="1" indent="-380990">
              <a:spcBef>
                <a:spcPts val="800"/>
              </a:spcBef>
              <a:buFont typeface="Courier New" panose="02070309020205020404" pitchFamily="49" charset="0"/>
              <a:buChar char="o"/>
            </a:pPr>
            <a:r>
              <a:rPr lang="pt-BR" sz="1467" i="1" dirty="0">
                <a:latin typeface="Calibri" panose="020F0502020204030204" pitchFamily="34" charset="0"/>
              </a:rPr>
              <a:t>Premissas Táticas (critérios de priorização e ponderação adotados)</a:t>
            </a:r>
          </a:p>
          <a:p>
            <a:pPr lvl="1" indent="-380990">
              <a:spcBef>
                <a:spcPts val="800"/>
              </a:spcBef>
              <a:buFont typeface="Courier New" panose="02070309020205020404" pitchFamily="49" charset="0"/>
              <a:buChar char="o"/>
            </a:pPr>
            <a:r>
              <a:rPr lang="pt-BR" sz="1467" i="1" dirty="0">
                <a:latin typeface="Calibri" panose="020F0502020204030204" pitchFamily="34" charset="0"/>
              </a:rPr>
              <a:t>Carteiras de empreendimentos priorizados</a:t>
            </a:r>
          </a:p>
          <a:p>
            <a:pPr lvl="1" indent="-380990">
              <a:spcBef>
                <a:spcPts val="800"/>
              </a:spcBef>
              <a:buFont typeface="Courier New" panose="02070309020205020404" pitchFamily="49" charset="0"/>
              <a:buChar char="o"/>
            </a:pPr>
            <a:r>
              <a:rPr lang="pt-BR" sz="1467" i="1" dirty="0">
                <a:latin typeface="Calibri" panose="020F0502020204030204" pitchFamily="34" charset="0"/>
              </a:rPr>
              <a:t>Plano de Ações (empreendimentos e iniciativas)</a:t>
            </a:r>
          </a:p>
          <a:p>
            <a:pPr indent="-38099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pt-BR" sz="2133" b="1" dirty="0">
                <a:latin typeface="Calibri" panose="020F0502020204030204" pitchFamily="34" charset="0"/>
              </a:rPr>
              <a:t>Anexos (volumes adicionais)</a:t>
            </a:r>
          </a:p>
          <a:p>
            <a:pPr lvl="1" indent="-380990">
              <a:spcBef>
                <a:spcPts val="800"/>
              </a:spcBef>
              <a:buFont typeface="Courier New" panose="02070309020205020404" pitchFamily="49" charset="0"/>
              <a:buChar char="o"/>
            </a:pPr>
            <a:r>
              <a:rPr lang="pt-BR" sz="1600" dirty="0">
                <a:latin typeface="Calibri" panose="020F0502020204030204" pitchFamily="34" charset="0"/>
              </a:rPr>
              <a:t>Plano Setorial de Parcerias</a:t>
            </a:r>
          </a:p>
          <a:p>
            <a:pPr lvl="1" indent="-380990">
              <a:spcBef>
                <a:spcPts val="800"/>
              </a:spcBef>
              <a:buFont typeface="Courier New" panose="02070309020205020404" pitchFamily="49" charset="0"/>
              <a:buChar char="o"/>
            </a:pPr>
            <a:r>
              <a:rPr lang="pt-BR" sz="1600" dirty="0">
                <a:latin typeface="Calibri" panose="020F0502020204030204" pitchFamily="34" charset="0"/>
              </a:rPr>
              <a:t>Plano Setorial de Ações Públicas</a:t>
            </a:r>
          </a:p>
          <a:p>
            <a:pPr lvl="1" indent="-380990">
              <a:spcBef>
                <a:spcPts val="800"/>
              </a:spcBef>
              <a:buFont typeface="Courier New" panose="02070309020205020404" pitchFamily="49" charset="0"/>
              <a:buChar char="o"/>
            </a:pPr>
            <a:r>
              <a:rPr lang="pt-BR" sz="1600" dirty="0">
                <a:latin typeface="Calibri" panose="020F0502020204030204" pitchFamily="34" charset="0"/>
              </a:rPr>
              <a:t>Relatório da participação social</a:t>
            </a:r>
          </a:p>
          <a:p>
            <a:pPr lvl="1" indent="-380990">
              <a:spcBef>
                <a:spcPts val="800"/>
              </a:spcBef>
              <a:buFont typeface="Courier New" panose="02070309020205020404" pitchFamily="49" charset="0"/>
              <a:buChar char="o"/>
            </a:pPr>
            <a:r>
              <a:rPr lang="pt-BR" sz="1600" dirty="0">
                <a:latin typeface="Calibri" panose="020F0502020204030204" pitchFamily="34" charset="0"/>
              </a:rPr>
              <a:t>Sistema de Monitoramento e Avaliação </a:t>
            </a:r>
            <a:r>
              <a:rPr lang="pt-BR" sz="1600" i="1" dirty="0">
                <a:latin typeface="Calibri" panose="020F0502020204030204" pitchFamily="34" charset="0"/>
              </a:rPr>
              <a:t>(gestão e monitoramento do plano setorial; indicadores)</a:t>
            </a:r>
          </a:p>
          <a:p>
            <a:pPr lvl="1" indent="-380990">
              <a:spcBef>
                <a:spcPts val="800"/>
              </a:spcBef>
              <a:buFont typeface="Courier New" panose="02070309020205020404" pitchFamily="49" charset="0"/>
              <a:buChar char="o"/>
            </a:pPr>
            <a:r>
              <a:rPr lang="pt-BR" sz="1600" dirty="0">
                <a:latin typeface="Calibri" panose="020F0502020204030204" pitchFamily="34" charset="0"/>
              </a:rPr>
              <a:t>Sumário Executivo</a:t>
            </a:r>
          </a:p>
        </p:txBody>
      </p:sp>
      <p:sp>
        <p:nvSpPr>
          <p:cNvPr id="1048663" name="Retângulo: Cantos Arredondados 4"/>
          <p:cNvSpPr/>
          <p:nvPr/>
        </p:nvSpPr>
        <p:spPr>
          <a:xfrm>
            <a:off x="7009505" y="1921728"/>
            <a:ext cx="4800533" cy="3744416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80990" indent="-380990">
              <a:spcBef>
                <a:spcPts val="1600"/>
              </a:spcBef>
              <a:buFont typeface="Arial" panose="020B0604020202020204" pitchFamily="34" charset="0"/>
              <a:buChar char="•"/>
            </a:pPr>
            <a:r>
              <a:rPr lang="pt-BR" sz="1467" dirty="0"/>
              <a:t>A Estrutura proposta será igual para a todos os Planos Setoriais, e tende a ser mantida ao longo dos próximos ciclos de planejamento;</a:t>
            </a:r>
          </a:p>
          <a:p>
            <a:pPr marL="380990" indent="-380990">
              <a:spcBef>
                <a:spcPts val="1600"/>
              </a:spcBef>
              <a:buFont typeface="Arial" panose="020B0604020202020204" pitchFamily="34" charset="0"/>
              <a:buChar char="•"/>
            </a:pPr>
            <a:r>
              <a:rPr lang="pt-BR" sz="1467" dirty="0"/>
              <a:t>O conteúdo e detalhamento de cada capítulo ou anexo tende a variar entre diferentes setores, de acordo com a disponibilidade de dados, maturidade de mercado, atuação de vinculadas e participação social;</a:t>
            </a:r>
          </a:p>
          <a:p>
            <a:pPr marL="380990" indent="-380990">
              <a:spcBef>
                <a:spcPts val="1600"/>
              </a:spcBef>
              <a:buFont typeface="Arial" panose="020B0604020202020204" pitchFamily="34" charset="0"/>
              <a:buChar char="•"/>
            </a:pPr>
            <a:r>
              <a:rPr lang="pt-BR" sz="1467" dirty="0"/>
              <a:t>A ideia é promover uma troca de boas práticas entre diferentes setores, para que, ao longo do próximos ciclos de planejamento, as estruturas e conteúdos de cada seção se tornem cada vez mais padronizados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E3F021-2230-4609-A362-0CC7F74CA8B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b="1" dirty="0">
                <a:solidFill>
                  <a:schemeClr val="accent5">
                    <a:lumMod val="50000"/>
                  </a:schemeClr>
                </a:solidFill>
              </a:rPr>
              <a:t>Obrigado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A971F86-490B-425D-B4EE-D2824A2D14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787569"/>
            <a:ext cx="9144000" cy="165576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t-BR" sz="1800" b="1" dirty="0"/>
              <a:t>George Lavor Teixeira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t-BR" sz="1800" dirty="0"/>
              <a:t>Coordenação de Planos – Coordenador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t-BR" sz="1800" dirty="0"/>
              <a:t>Gerência de Pesquisa e Desenvolvimento Logístico – GEPDL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t-BR" sz="1800" dirty="0"/>
              <a:t>Diretoria de Planejamento - DPL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t-BR" sz="1800" dirty="0"/>
              <a:t>Empresa de Planejamento e Logística - EPL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pt-BR" sz="18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pt-BR" sz="1800" dirty="0"/>
          </a:p>
        </p:txBody>
      </p:sp>
      <p:sp>
        <p:nvSpPr>
          <p:cNvPr id="4" name="Subtítulo 2">
            <a:extLst>
              <a:ext uri="{FF2B5EF4-FFF2-40B4-BE49-F238E27FC236}">
                <a16:creationId xmlns:a16="http://schemas.microsoft.com/office/drawing/2014/main" id="{600A952A-1B08-4FC5-A0DB-B5AC38E249E4}"/>
              </a:ext>
            </a:extLst>
          </p:cNvPr>
          <p:cNvSpPr txBox="1">
            <a:spLocks/>
          </p:cNvSpPr>
          <p:nvPr/>
        </p:nvSpPr>
        <p:spPr>
          <a:xfrm>
            <a:off x="1524000" y="5720937"/>
            <a:ext cx="9144000" cy="4406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t-BR" sz="1600" b="1" dirty="0"/>
              <a:t>gpdl@epl.gov.br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31976663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154A44-CFC5-48AA-8507-5DDA556710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Sumário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04B45D9-BD68-4981-9767-5A746CABE1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1342"/>
            <a:ext cx="10515600" cy="4351338"/>
          </a:xfrm>
        </p:spPr>
        <p:txBody>
          <a:bodyPr>
            <a:normAutofit/>
          </a:bodyPr>
          <a:lstStyle/>
          <a:p>
            <a:r>
              <a:rPr lang="pt-BR" sz="1800" dirty="0"/>
              <a:t>Contexto – Planejamento Integrado de Transportes</a:t>
            </a:r>
          </a:p>
          <a:p>
            <a:r>
              <a:rPr lang="pt-BR" sz="1800" dirty="0"/>
              <a:t>Os Planos Setoriais - expectativas</a:t>
            </a:r>
          </a:p>
          <a:p>
            <a:r>
              <a:rPr lang="pt-BR" sz="1800" dirty="0"/>
              <a:t>Metodologia geral para o PSH</a:t>
            </a:r>
          </a:p>
          <a:p>
            <a:r>
              <a:rPr lang="pt-BR" sz="1800" dirty="0"/>
              <a:t>Abordagem institucional</a:t>
            </a:r>
          </a:p>
          <a:p>
            <a:r>
              <a:rPr lang="pt-BR" sz="1800" dirty="0"/>
              <a:t>O setor hidroviário – visão inicial adotada</a:t>
            </a:r>
          </a:p>
          <a:p>
            <a:r>
              <a:rPr lang="pt-BR" sz="1800" dirty="0"/>
              <a:t>Ações hidroviárias (empreendimentos, obras e iniciativas)</a:t>
            </a:r>
          </a:p>
          <a:p>
            <a:r>
              <a:rPr lang="pt-BR" sz="1800" dirty="0"/>
              <a:t>Sistema de Indicadores finalísticos – rede semântica</a:t>
            </a:r>
          </a:p>
          <a:p>
            <a:r>
              <a:rPr lang="pt-BR" sz="1800" dirty="0"/>
              <a:t>Priorização de empreendimentos</a:t>
            </a:r>
          </a:p>
          <a:p>
            <a:r>
              <a:rPr lang="pt-BR" sz="1800" dirty="0"/>
              <a:t>Estrutura do PSH (produtos e relatórios finais)</a:t>
            </a:r>
          </a:p>
        </p:txBody>
      </p:sp>
    </p:spTree>
    <p:extLst>
      <p:ext uri="{BB962C8B-B14F-4D97-AF65-F5344CB8AC3E}">
        <p14:creationId xmlns:p14="http://schemas.microsoft.com/office/powerpoint/2010/main" val="7753682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4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0876" y="3717106"/>
            <a:ext cx="6066164" cy="3167940"/>
          </a:xfrm>
          <a:prstGeom prst="rect">
            <a:avLst/>
          </a:prstGeom>
        </p:spPr>
      </p:pic>
      <p:sp>
        <p:nvSpPr>
          <p:cNvPr id="1048597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altLang="en-US" sz="3200" b="1" dirty="0"/>
              <a:t>Contextualização</a:t>
            </a:r>
            <a:br>
              <a:rPr lang="pt-BR" altLang="en-US" sz="3200" b="1" dirty="0"/>
            </a:br>
            <a:r>
              <a:rPr lang="pt-BR" altLang="en-US" sz="3200" b="1" dirty="0"/>
              <a:t>Planejamento Integrado de Transportes (PIT)</a:t>
            </a:r>
          </a:p>
        </p:txBody>
      </p:sp>
      <p:pic>
        <p:nvPicPr>
          <p:cNvPr id="2097155" name="Imagem 7"/>
          <p:cNvPicPr>
            <a:picLocks noChangeAspect="1"/>
          </p:cNvPicPr>
          <p:nvPr/>
        </p:nvPicPr>
        <p:blipFill rotWithShape="1">
          <a:blip r:embed="rId4"/>
          <a:srcRect l="2263" t="1983" r="49292" b="55074"/>
          <a:stretch>
            <a:fillRect/>
          </a:stretch>
        </p:blipFill>
        <p:spPr>
          <a:xfrm>
            <a:off x="5209371" y="1738117"/>
            <a:ext cx="4266353" cy="18872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E06A50FB-B7D0-463F-ACCA-B8953ED24C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2035" y="1605878"/>
            <a:ext cx="3316160" cy="21288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D0AC3F4B-DC48-40CE-8E6F-734740BB3016}"/>
              </a:ext>
            </a:extLst>
          </p:cNvPr>
          <p:cNvSpPr txBox="1"/>
          <p:nvPr/>
        </p:nvSpPr>
        <p:spPr>
          <a:xfrm>
            <a:off x="369644" y="3733101"/>
            <a:ext cx="10264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PNT, 2018</a:t>
            </a:r>
          </a:p>
        </p:txBody>
      </p:sp>
      <p:sp>
        <p:nvSpPr>
          <p:cNvPr id="5" name="Seta: para a Direita 4">
            <a:extLst>
              <a:ext uri="{FF2B5EF4-FFF2-40B4-BE49-F238E27FC236}">
                <a16:creationId xmlns:a16="http://schemas.microsoft.com/office/drawing/2014/main" id="{5C55095B-BAE4-45B8-931F-8B967A6A2356}"/>
              </a:ext>
            </a:extLst>
          </p:cNvPr>
          <p:cNvSpPr/>
          <p:nvPr/>
        </p:nvSpPr>
        <p:spPr>
          <a:xfrm>
            <a:off x="4114888" y="2324822"/>
            <a:ext cx="709039" cy="5623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Seta: Curva para a Esquerda 5">
            <a:extLst>
              <a:ext uri="{FF2B5EF4-FFF2-40B4-BE49-F238E27FC236}">
                <a16:creationId xmlns:a16="http://schemas.microsoft.com/office/drawing/2014/main" id="{669A6A0B-E69F-476A-A258-6B23DCDDBD99}"/>
              </a:ext>
            </a:extLst>
          </p:cNvPr>
          <p:cNvSpPr/>
          <p:nvPr/>
        </p:nvSpPr>
        <p:spPr>
          <a:xfrm>
            <a:off x="9937099" y="2324822"/>
            <a:ext cx="2083919" cy="3865397"/>
          </a:xfrm>
          <a:prstGeom prst="curvedLeftArrow">
            <a:avLst>
              <a:gd name="adj1" fmla="val 16111"/>
              <a:gd name="adj2" fmla="val 69787"/>
              <a:gd name="adj3" fmla="val 3052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83EC6B6C-4207-4D8E-BD7B-8273143DF24C}"/>
              </a:ext>
            </a:extLst>
          </p:cNvPr>
          <p:cNvSpPr txBox="1"/>
          <p:nvPr/>
        </p:nvSpPr>
        <p:spPr>
          <a:xfrm>
            <a:off x="9281237" y="3600170"/>
            <a:ext cx="2541119" cy="701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r">
              <a:buFont typeface="Arial" panose="020B0604020202020204" pitchFamily="34" charset="0"/>
              <a:buChar char="•"/>
            </a:pPr>
            <a:r>
              <a:rPr lang="pt-BR" sz="1400" b="1" dirty="0">
                <a:solidFill>
                  <a:schemeClr val="accent1"/>
                </a:solidFill>
              </a:rPr>
              <a:t>Institui o PIT</a:t>
            </a:r>
          </a:p>
          <a:p>
            <a:pPr marL="285750" indent="-285750" algn="r">
              <a:lnSpc>
                <a:spcPts val="12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sz="1400" b="1" dirty="0">
                <a:solidFill>
                  <a:schemeClr val="accent1"/>
                </a:solidFill>
              </a:rPr>
              <a:t>Estabelece o sistema de Planos de Transporte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D558D6-D7CD-4D55-B564-9D729A07E1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Planos Setoriais - expectativas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D15DFD0-4BE2-4399-9C92-6FB311749C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000" dirty="0"/>
              <a:t>Dar sequência no PNL</a:t>
            </a:r>
          </a:p>
          <a:p>
            <a:pPr lvl="1"/>
            <a:r>
              <a:rPr lang="pt-BR" sz="1800" i="1" dirty="0"/>
              <a:t>estabelecendo e consolidando um modelo de planejamento cíclico e permanente</a:t>
            </a:r>
            <a:endParaRPr lang="pt-BR" sz="2000" i="1" dirty="0"/>
          </a:p>
          <a:p>
            <a:r>
              <a:rPr lang="pt-BR" sz="2000" dirty="0"/>
              <a:t>Detalhar e refinar modelos, custos referenciais e bases de dados</a:t>
            </a:r>
          </a:p>
          <a:p>
            <a:pPr lvl="1"/>
            <a:r>
              <a:rPr lang="pt-BR" sz="1800" i="1" dirty="0"/>
              <a:t>Dotando o governo federal e a sociedade de um ferramental multimodal integrado</a:t>
            </a:r>
          </a:p>
          <a:p>
            <a:r>
              <a:rPr lang="pt-BR" sz="2000" dirty="0"/>
              <a:t>Entregar um Plano de Ações setoriais priorizadas para o próximo ciclo</a:t>
            </a:r>
          </a:p>
          <a:p>
            <a:pPr lvl="1"/>
            <a:r>
              <a:rPr lang="pt-BR" sz="1800" i="1" dirty="0"/>
              <a:t>Considerando Empreendimentos (ações de “obras”) e Iniciativas (ações “não-obras”)</a:t>
            </a:r>
          </a:p>
          <a:p>
            <a:r>
              <a:rPr lang="pt-BR" sz="2000" dirty="0"/>
              <a:t>Identificar oportunidades de parcerias privadas</a:t>
            </a:r>
          </a:p>
          <a:p>
            <a:pPr lvl="1"/>
            <a:r>
              <a:rPr lang="pt-BR" sz="1800" i="1" dirty="0"/>
              <a:t>Atração de investimentos e modernização do setor</a:t>
            </a:r>
          </a:p>
          <a:p>
            <a:r>
              <a:rPr lang="pt-BR" sz="2000" dirty="0"/>
              <a:t>Apoiar na estruturação e planejamento do orçamento público</a:t>
            </a:r>
          </a:p>
          <a:p>
            <a:pPr lvl="1"/>
            <a:r>
              <a:rPr lang="pt-BR" sz="1800" i="1" dirty="0"/>
              <a:t>Buscando a economicidade e máximo retorno social sobre o investimento público</a:t>
            </a:r>
          </a:p>
        </p:txBody>
      </p:sp>
    </p:spTree>
    <p:extLst>
      <p:ext uri="{BB962C8B-B14F-4D97-AF65-F5344CB8AC3E}">
        <p14:creationId xmlns:p14="http://schemas.microsoft.com/office/powerpoint/2010/main" val="7230409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4" name="Google Shape;203;p30"/>
          <p:cNvSpPr/>
          <p:nvPr/>
        </p:nvSpPr>
        <p:spPr>
          <a:xfrm rot="-5400000">
            <a:off x="4259068" y="-3976557"/>
            <a:ext cx="842235" cy="93603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endParaRPr sz="3200" b="1">
              <a:latin typeface="+mj-lt"/>
              <a:ea typeface="+mj-ea"/>
              <a:cs typeface="+mj-cs"/>
            </a:endParaRPr>
          </a:p>
        </p:txBody>
      </p:sp>
      <p:sp>
        <p:nvSpPr>
          <p:cNvPr id="1048636" name="Retângulo 1"/>
          <p:cNvSpPr/>
          <p:nvPr/>
        </p:nvSpPr>
        <p:spPr>
          <a:xfrm>
            <a:off x="47328" y="3249070"/>
            <a:ext cx="2880320" cy="672075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600" b="1" dirty="0"/>
              <a:t>Levantamentos iniciais </a:t>
            </a:r>
          </a:p>
          <a:p>
            <a:pPr algn="ctr"/>
            <a:r>
              <a:rPr lang="pt-BR" sz="1467" dirty="0"/>
              <a:t>(obras / infraestruturas)</a:t>
            </a:r>
          </a:p>
        </p:txBody>
      </p:sp>
      <p:sp>
        <p:nvSpPr>
          <p:cNvPr id="1048637" name="Retângulo 5"/>
          <p:cNvSpPr/>
          <p:nvPr/>
        </p:nvSpPr>
        <p:spPr>
          <a:xfrm>
            <a:off x="60285" y="2084439"/>
            <a:ext cx="4608512" cy="1068621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600" b="1" dirty="0"/>
              <a:t>Objetivos, Indicadores e Padronização conceitual</a:t>
            </a:r>
          </a:p>
        </p:txBody>
      </p:sp>
      <p:sp>
        <p:nvSpPr>
          <p:cNvPr id="1048638" name="Retângulo 6"/>
          <p:cNvSpPr/>
          <p:nvPr/>
        </p:nvSpPr>
        <p:spPr>
          <a:xfrm>
            <a:off x="47329" y="4024242"/>
            <a:ext cx="2880320" cy="1625095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600" b="1" dirty="0"/>
              <a:t>Atualização de bases e cenários</a:t>
            </a:r>
          </a:p>
          <a:p>
            <a:pPr marL="228594" indent="-228594">
              <a:buFont typeface="Arial" panose="020B0604020202020204" pitchFamily="34" charset="0"/>
              <a:buChar char="•"/>
            </a:pPr>
            <a:r>
              <a:rPr lang="pt-BR" sz="1467" i="1" dirty="0"/>
              <a:t>base cadastral e base de simulação</a:t>
            </a:r>
          </a:p>
          <a:p>
            <a:pPr marL="228594" indent="-228594">
              <a:buFont typeface="Arial" panose="020B0604020202020204" pitchFamily="34" charset="0"/>
              <a:buChar char="•"/>
            </a:pPr>
            <a:r>
              <a:rPr lang="pt-BR" sz="1467" i="1" dirty="0"/>
              <a:t>Premissas de modelagem</a:t>
            </a:r>
          </a:p>
          <a:p>
            <a:pPr marL="228594" indent="-228594">
              <a:buFont typeface="Arial" panose="020B0604020202020204" pitchFamily="34" charset="0"/>
              <a:buChar char="•"/>
            </a:pPr>
            <a:r>
              <a:rPr lang="pt-BR" sz="1467" i="1" dirty="0"/>
              <a:t>Primeira consolidação dos empreendimentos</a:t>
            </a:r>
          </a:p>
        </p:txBody>
      </p:sp>
      <p:sp>
        <p:nvSpPr>
          <p:cNvPr id="1048639" name="Retângulo 7"/>
          <p:cNvSpPr/>
          <p:nvPr/>
        </p:nvSpPr>
        <p:spPr>
          <a:xfrm>
            <a:off x="4703171" y="3236979"/>
            <a:ext cx="5137245" cy="2688299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600" b="1" dirty="0"/>
              <a:t>Prognósticos</a:t>
            </a:r>
            <a:endParaRPr lang="pt-BR" sz="1400" b="1" dirty="0"/>
          </a:p>
          <a:p>
            <a:pPr algn="ctr"/>
            <a:endParaRPr lang="pt-BR" sz="1467" dirty="0"/>
          </a:p>
          <a:p>
            <a:pPr algn="ctr"/>
            <a:r>
              <a:rPr lang="pt-BR" sz="1467" dirty="0"/>
              <a:t>Simulações e Avaliações </a:t>
            </a:r>
          </a:p>
          <a:p>
            <a:pPr algn="ctr"/>
            <a:r>
              <a:rPr lang="pt-BR" sz="1467" dirty="0"/>
              <a:t>(demanda, impactos e indicadores)</a:t>
            </a:r>
          </a:p>
          <a:p>
            <a:pPr algn="ctr"/>
            <a:r>
              <a:rPr lang="pt-BR" sz="1467" dirty="0"/>
              <a:t>+</a:t>
            </a:r>
          </a:p>
          <a:p>
            <a:pPr algn="ctr"/>
            <a:r>
              <a:rPr lang="pt-BR" sz="1467" dirty="0"/>
              <a:t>Revisão dos empreendimentos</a:t>
            </a:r>
          </a:p>
          <a:p>
            <a:pPr algn="ctr"/>
            <a:r>
              <a:rPr lang="pt-BR" sz="1467" dirty="0"/>
              <a:t>(ajustes, proposições e reagrupamentos)</a:t>
            </a:r>
          </a:p>
        </p:txBody>
      </p:sp>
      <p:sp>
        <p:nvSpPr>
          <p:cNvPr id="1048640" name="Retângulo 8"/>
          <p:cNvSpPr/>
          <p:nvPr/>
        </p:nvSpPr>
        <p:spPr>
          <a:xfrm>
            <a:off x="3023658" y="3249070"/>
            <a:ext cx="1610441" cy="2396260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467" b="1" dirty="0"/>
              <a:t>     </a:t>
            </a:r>
            <a:r>
              <a:rPr lang="pt-BR" sz="1600" b="1" dirty="0"/>
              <a:t>Diagnósticos</a:t>
            </a:r>
          </a:p>
          <a:p>
            <a:pPr marL="228594" indent="-228594">
              <a:buFont typeface="Arial" panose="020B0604020202020204" pitchFamily="34" charset="0"/>
              <a:buChar char="•"/>
            </a:pPr>
            <a:r>
              <a:rPr lang="pt-BR" sz="1467" i="1" dirty="0"/>
              <a:t>Caracterização</a:t>
            </a:r>
          </a:p>
          <a:p>
            <a:pPr marL="228594" indent="-228594">
              <a:buFont typeface="Arial" panose="020B0604020202020204" pitchFamily="34" charset="0"/>
              <a:buChar char="•"/>
            </a:pPr>
            <a:r>
              <a:rPr lang="pt-BR" sz="1467" i="1" dirty="0"/>
              <a:t>Avaliação</a:t>
            </a:r>
          </a:p>
          <a:p>
            <a:pPr algn="ctr"/>
            <a:endParaRPr lang="pt-BR" sz="1467" b="1" dirty="0"/>
          </a:p>
        </p:txBody>
      </p:sp>
      <p:sp>
        <p:nvSpPr>
          <p:cNvPr id="1048641" name="Retângulo 9"/>
          <p:cNvSpPr/>
          <p:nvPr/>
        </p:nvSpPr>
        <p:spPr>
          <a:xfrm>
            <a:off x="9887748" y="3236978"/>
            <a:ext cx="2160915" cy="16321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600" b="1" dirty="0"/>
              <a:t>Planos de Ação</a:t>
            </a:r>
          </a:p>
          <a:p>
            <a:pPr marL="228594" indent="-228594">
              <a:buFont typeface="Arial" panose="020B0604020202020204" pitchFamily="34" charset="0"/>
              <a:buChar char="•"/>
            </a:pPr>
            <a:r>
              <a:rPr lang="pt-BR" sz="1467" i="1" dirty="0" err="1"/>
              <a:t>Pré</a:t>
            </a:r>
            <a:r>
              <a:rPr lang="pt-BR" sz="1467" i="1" dirty="0"/>
              <a:t>-viabilidade</a:t>
            </a:r>
          </a:p>
          <a:p>
            <a:pPr marL="228594" indent="-228594">
              <a:buFont typeface="Arial" panose="020B0604020202020204" pitchFamily="34" charset="0"/>
              <a:buChar char="•"/>
            </a:pPr>
            <a:r>
              <a:rPr lang="pt-BR" sz="1467" i="1" dirty="0"/>
              <a:t>Ponderação </a:t>
            </a:r>
          </a:p>
          <a:p>
            <a:pPr marL="228594" indent="-228594">
              <a:buFont typeface="Arial" panose="020B0604020202020204" pitchFamily="34" charset="0"/>
              <a:buChar char="•"/>
            </a:pPr>
            <a:r>
              <a:rPr lang="pt-BR" sz="1467" i="1" dirty="0"/>
              <a:t>Priorização</a:t>
            </a:r>
          </a:p>
        </p:txBody>
      </p:sp>
      <p:sp>
        <p:nvSpPr>
          <p:cNvPr id="1048642" name="Retângulo 10"/>
          <p:cNvSpPr/>
          <p:nvPr/>
        </p:nvSpPr>
        <p:spPr>
          <a:xfrm>
            <a:off x="9887747" y="4949258"/>
            <a:ext cx="2160915" cy="78399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600" b="1" dirty="0"/>
              <a:t>Consulta Pública</a:t>
            </a:r>
          </a:p>
        </p:txBody>
      </p:sp>
      <p:sp>
        <p:nvSpPr>
          <p:cNvPr id="1048643" name="Retângulo 11"/>
          <p:cNvSpPr/>
          <p:nvPr/>
        </p:nvSpPr>
        <p:spPr>
          <a:xfrm>
            <a:off x="9887747" y="5845179"/>
            <a:ext cx="2160915" cy="94619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600" b="1" dirty="0"/>
              <a:t>Consolidação final</a:t>
            </a:r>
          </a:p>
          <a:p>
            <a:pPr marL="228594" indent="-228594">
              <a:buFont typeface="Arial" panose="020B0604020202020204" pitchFamily="34" charset="0"/>
              <a:buChar char="•"/>
            </a:pPr>
            <a:r>
              <a:rPr lang="pt-BR" sz="1400" i="1" dirty="0"/>
              <a:t>Planos de Parceria</a:t>
            </a:r>
          </a:p>
          <a:p>
            <a:pPr marL="228594" indent="-228594">
              <a:buFont typeface="Arial" panose="020B0604020202020204" pitchFamily="34" charset="0"/>
              <a:buChar char="•"/>
            </a:pPr>
            <a:r>
              <a:rPr lang="pt-BR" sz="1400" i="1" dirty="0"/>
              <a:t>Relatórios Finais</a:t>
            </a:r>
          </a:p>
        </p:txBody>
      </p:sp>
      <p:sp>
        <p:nvSpPr>
          <p:cNvPr id="1048644" name="Seta: para Baixo 3"/>
          <p:cNvSpPr/>
          <p:nvPr/>
        </p:nvSpPr>
        <p:spPr>
          <a:xfrm>
            <a:off x="431371" y="2865028"/>
            <a:ext cx="384043" cy="4675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/>
          </a:p>
        </p:txBody>
      </p:sp>
      <p:grpSp>
        <p:nvGrpSpPr>
          <p:cNvPr id="83" name="Agrupar 13"/>
          <p:cNvGrpSpPr/>
          <p:nvPr/>
        </p:nvGrpSpPr>
        <p:grpSpPr>
          <a:xfrm rot="5400000">
            <a:off x="1248757" y="3568096"/>
            <a:ext cx="406291" cy="809195"/>
            <a:chOff x="5779450" y="1287688"/>
            <a:chExt cx="448734" cy="485750"/>
          </a:xfrm>
        </p:grpSpPr>
        <p:sp>
          <p:nvSpPr>
            <p:cNvPr id="1048645" name="Seta: Curva para Cima 4"/>
            <p:cNvSpPr/>
            <p:nvPr/>
          </p:nvSpPr>
          <p:spPr>
            <a:xfrm>
              <a:off x="5796136" y="1563638"/>
              <a:ext cx="432048" cy="209800"/>
            </a:xfrm>
            <a:prstGeom prst="curved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2400">
                <a:solidFill>
                  <a:schemeClr val="tx1"/>
                </a:solidFill>
              </a:endParaRPr>
            </a:p>
          </p:txBody>
        </p:sp>
        <p:sp>
          <p:nvSpPr>
            <p:cNvPr id="1048646" name="Seta: Curva para Baixo 12"/>
            <p:cNvSpPr/>
            <p:nvPr/>
          </p:nvSpPr>
          <p:spPr>
            <a:xfrm flipH="1">
              <a:off x="5779450" y="1287688"/>
              <a:ext cx="432048" cy="209800"/>
            </a:xfrm>
            <a:prstGeom prst="curved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2400">
                <a:solidFill>
                  <a:schemeClr val="tx1"/>
                </a:solidFill>
              </a:endParaRPr>
            </a:p>
          </p:txBody>
        </p:sp>
      </p:grpSp>
      <p:sp>
        <p:nvSpPr>
          <p:cNvPr id="1048647" name="Seta: para Baixo 14"/>
          <p:cNvSpPr/>
          <p:nvPr/>
        </p:nvSpPr>
        <p:spPr>
          <a:xfrm rot="16200000">
            <a:off x="2776194" y="4673627"/>
            <a:ext cx="596578" cy="5356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/>
          </a:p>
        </p:txBody>
      </p:sp>
      <p:sp>
        <p:nvSpPr>
          <p:cNvPr id="1048648" name="Seta: para Baixo 17"/>
          <p:cNvSpPr/>
          <p:nvPr/>
        </p:nvSpPr>
        <p:spPr>
          <a:xfrm rot="16200000">
            <a:off x="4462289" y="4652733"/>
            <a:ext cx="535639" cy="68948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/>
          </a:p>
        </p:txBody>
      </p:sp>
      <p:sp>
        <p:nvSpPr>
          <p:cNvPr id="1048649" name="Seta: Curva para Cima 19"/>
          <p:cNvSpPr/>
          <p:nvPr/>
        </p:nvSpPr>
        <p:spPr>
          <a:xfrm rot="5400000">
            <a:off x="5215608" y="4699820"/>
            <a:ext cx="629229" cy="349499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>
              <a:solidFill>
                <a:schemeClr val="tx1"/>
              </a:solidFill>
            </a:endParaRPr>
          </a:p>
        </p:txBody>
      </p:sp>
      <p:sp>
        <p:nvSpPr>
          <p:cNvPr id="1048650" name="Seta: Curva para Baixo 20"/>
          <p:cNvSpPr/>
          <p:nvPr/>
        </p:nvSpPr>
        <p:spPr>
          <a:xfrm rot="5400000" flipH="1">
            <a:off x="8790852" y="4676209"/>
            <a:ext cx="657617" cy="349499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>
              <a:solidFill>
                <a:schemeClr val="tx1"/>
              </a:solidFill>
            </a:endParaRPr>
          </a:p>
        </p:txBody>
      </p:sp>
      <p:sp>
        <p:nvSpPr>
          <p:cNvPr id="1048651" name="Seta: para Baixo 21"/>
          <p:cNvSpPr/>
          <p:nvPr/>
        </p:nvSpPr>
        <p:spPr>
          <a:xfrm rot="16200000">
            <a:off x="9629307" y="3278581"/>
            <a:ext cx="535639" cy="68948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/>
          </a:p>
        </p:txBody>
      </p:sp>
      <p:sp>
        <p:nvSpPr>
          <p:cNvPr id="1048652" name="Seta: para Baixo 22"/>
          <p:cNvSpPr/>
          <p:nvPr/>
        </p:nvSpPr>
        <p:spPr>
          <a:xfrm>
            <a:off x="10601139" y="4559955"/>
            <a:ext cx="505012" cy="59723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/>
          </a:p>
        </p:txBody>
      </p:sp>
      <p:sp>
        <p:nvSpPr>
          <p:cNvPr id="1048653" name="Seta: para Baixo 23"/>
          <p:cNvSpPr/>
          <p:nvPr/>
        </p:nvSpPr>
        <p:spPr>
          <a:xfrm>
            <a:off x="10582088" y="5529461"/>
            <a:ext cx="571688" cy="49685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/>
          </a:p>
        </p:txBody>
      </p:sp>
      <p:sp>
        <p:nvSpPr>
          <p:cNvPr id="26" name="Título 1">
            <a:extLst>
              <a:ext uri="{FF2B5EF4-FFF2-40B4-BE49-F238E27FC236}">
                <a16:creationId xmlns:a16="http://schemas.microsoft.com/office/drawing/2014/main" id="{BCC3E525-ECA5-4EFC-808B-67B53B299C19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2133">
                <a:solidFill>
                  <a:srgbClr val="000000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2133">
                <a:solidFill>
                  <a:srgbClr val="000000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2133">
                <a:solidFill>
                  <a:srgbClr val="000000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2133">
                <a:solidFill>
                  <a:srgbClr val="000000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2133">
                <a:solidFill>
                  <a:srgbClr val="000000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2133">
                <a:solidFill>
                  <a:srgbClr val="000000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2133">
                <a:solidFill>
                  <a:srgbClr val="000000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2133">
                <a:solidFill>
                  <a:srgbClr val="000000"/>
                </a:solidFill>
              </a:defRPr>
            </a:lvl9pPr>
          </a:lstStyle>
          <a:p>
            <a:r>
              <a:rPr lang="pt-BR" altLang="en-US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Metodologia – visão geral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Espaço Reservado para Conteúdo 1">
            <a:extLst>
              <a:ext uri="{FF2B5EF4-FFF2-40B4-BE49-F238E27FC236}">
                <a16:creationId xmlns:a16="http://schemas.microsoft.com/office/drawing/2014/main" id="{1856194E-90D8-48A0-A4B8-7C465DE169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3973" y="1015810"/>
            <a:ext cx="7958944" cy="4906818"/>
          </a:xfrm>
          <a:prstGeom prst="rect">
            <a:avLst/>
          </a:prstGeom>
          <a:ln w="3175">
            <a:solidFill>
              <a:schemeClr val="tx1"/>
            </a:solidFill>
          </a:ln>
          <a:effectLst/>
        </p:spPr>
      </p:pic>
      <p:sp>
        <p:nvSpPr>
          <p:cNvPr id="1048723" name="Google Shape;203;p30"/>
          <p:cNvSpPr/>
          <p:nvPr/>
        </p:nvSpPr>
        <p:spPr>
          <a:xfrm>
            <a:off x="239349" y="260650"/>
            <a:ext cx="5536936" cy="76808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lvl="0"/>
            <a:r>
              <a:rPr lang="pt-BR" sz="2133" b="1" dirty="0">
                <a:solidFill>
                  <a:schemeClr val="lt1"/>
                </a:solidFill>
                <a:latin typeface="Cambria" panose="02040503050406030204" pitchFamily="18" charset="0"/>
              </a:rPr>
              <a:t>Rede semântica</a:t>
            </a:r>
          </a:p>
          <a:p>
            <a:pPr lvl="0"/>
            <a:r>
              <a:rPr lang="pt-BR" sz="2400" dirty="0">
                <a:solidFill>
                  <a:schemeClr val="lt1"/>
                </a:solidFill>
                <a:latin typeface="Cambria" panose="02040503050406030204" pitchFamily="18" charset="0"/>
              </a:rPr>
              <a:t>Principais aplicações diretas</a:t>
            </a:r>
            <a:endParaRPr sz="2400" dirty="0">
              <a:latin typeface="Cambria" panose="02040503050406030204" pitchFamily="18" charset="0"/>
            </a:endParaRPr>
          </a:p>
        </p:txBody>
      </p:sp>
      <p:sp>
        <p:nvSpPr>
          <p:cNvPr id="1048724" name="Retângulo 3"/>
          <p:cNvSpPr/>
          <p:nvPr/>
        </p:nvSpPr>
        <p:spPr>
          <a:xfrm>
            <a:off x="370398" y="1807593"/>
            <a:ext cx="3753733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160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t-BR" sz="1600" dirty="0"/>
              <a:t>Identificação e Modelagem das bases de dados cadastrais - geográfica e relacional (Componentes e Ambiente)</a:t>
            </a:r>
          </a:p>
          <a:p>
            <a:pPr indent="2160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t-BR" sz="1600" dirty="0"/>
              <a:t>Definição dos indicadores finalísticos (Resultados e Propriedades)</a:t>
            </a:r>
          </a:p>
          <a:p>
            <a:pPr indent="2160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t-BR" sz="1600" dirty="0"/>
              <a:t>Padronização de Objetivos e Diretrizes (Resultados, Propriedades e Componentes)</a:t>
            </a:r>
          </a:p>
          <a:p>
            <a:pPr indent="2160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t-BR" sz="1600" dirty="0"/>
              <a:t>Estruturação do diagnóstico (Componentes e Propriedades)</a:t>
            </a:r>
          </a:p>
          <a:p>
            <a:pPr indent="2160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t-BR" sz="1600" dirty="0"/>
              <a:t>Consolidação do Plano, com distinção entre as Ações do plano setorial e os Processos de gestão a serem conduzidos de forma corrente (Mecanismos)</a:t>
            </a:r>
          </a:p>
        </p:txBody>
      </p:sp>
      <p:sp>
        <p:nvSpPr>
          <p:cNvPr id="2" name="Elipse 1">
            <a:extLst>
              <a:ext uri="{FF2B5EF4-FFF2-40B4-BE49-F238E27FC236}">
                <a16:creationId xmlns:a16="http://schemas.microsoft.com/office/drawing/2014/main" id="{E6651D0D-7F0F-493D-B993-A38E60DCEAB8}"/>
              </a:ext>
            </a:extLst>
          </p:cNvPr>
          <p:cNvSpPr/>
          <p:nvPr/>
        </p:nvSpPr>
        <p:spPr>
          <a:xfrm>
            <a:off x="8098971" y="158009"/>
            <a:ext cx="3974495" cy="4525955"/>
          </a:xfrm>
          <a:prstGeom prst="ellipse">
            <a:avLst/>
          </a:prstGeom>
          <a:solidFill>
            <a:schemeClr val="accent3">
              <a:lumMod val="40000"/>
              <a:lumOff val="60000"/>
              <a:alpha val="26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lang="pt-B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Bases de dados</a:t>
            </a:r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4DEB7BAA-C4C6-4C6D-BB50-94BB9D41C7F0}"/>
              </a:ext>
            </a:extLst>
          </p:cNvPr>
          <p:cNvSpPr/>
          <p:nvPr/>
        </p:nvSpPr>
        <p:spPr>
          <a:xfrm>
            <a:off x="3856650" y="757906"/>
            <a:ext cx="4055707" cy="4768792"/>
          </a:xfrm>
          <a:prstGeom prst="ellipse">
            <a:avLst/>
          </a:prstGeom>
          <a:solidFill>
            <a:schemeClr val="accent5">
              <a:lumMod val="40000"/>
              <a:lumOff val="60000"/>
              <a:alpha val="26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lang="pt-B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Indicadores</a:t>
            </a:r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C31F906A-597A-44F7-8614-232E40E8F16D}"/>
              </a:ext>
            </a:extLst>
          </p:cNvPr>
          <p:cNvSpPr/>
          <p:nvPr/>
        </p:nvSpPr>
        <p:spPr>
          <a:xfrm>
            <a:off x="8304247" y="4459176"/>
            <a:ext cx="3974495" cy="1763478"/>
          </a:xfrm>
          <a:prstGeom prst="ellipse">
            <a:avLst/>
          </a:prstGeom>
          <a:solidFill>
            <a:schemeClr val="accent1">
              <a:lumMod val="10000"/>
              <a:lumOff val="90000"/>
              <a:alpha val="26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b" anchorCtr="0"/>
          <a:lstStyle/>
          <a:p>
            <a:pPr algn="ctr"/>
            <a:r>
              <a:rPr lang="pt-B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Plano de Ação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D558D6-D7CD-4D55-B564-9D729A07E1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Abordagem institucional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D15DFD0-4BE2-4399-9C92-6FB311749C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400" dirty="0"/>
              <a:t>O plano não é só do MINFRA, mas de todo o setor</a:t>
            </a:r>
          </a:p>
          <a:p>
            <a:r>
              <a:rPr lang="pt-BR" sz="2400" dirty="0"/>
              <a:t>Necessidade de consideração e incorporação de estudos anteriores e em andamento</a:t>
            </a:r>
          </a:p>
          <a:p>
            <a:r>
              <a:rPr lang="pt-BR" sz="2400" dirty="0"/>
              <a:t>Necessidade de participação ativa e coordenada das vinculadas (DNIT, </a:t>
            </a:r>
            <a:r>
              <a:rPr lang="pt-BR" sz="2400" dirty="0" err="1"/>
              <a:t>Antaq</a:t>
            </a:r>
            <a:r>
              <a:rPr lang="pt-BR" sz="2400" dirty="0"/>
              <a:t>) e dos demais atores institucionais (Marinha do Brasil, MDR, entidades e associações privadas, </a:t>
            </a:r>
            <a:r>
              <a:rPr lang="pt-BR" sz="2400" dirty="0" err="1"/>
              <a:t>etc</a:t>
            </a:r>
            <a:r>
              <a:rPr lang="pt-BR" sz="2400" dirty="0"/>
              <a:t>)</a:t>
            </a:r>
          </a:p>
          <a:p>
            <a:r>
              <a:rPr lang="pt-BR" sz="2400" dirty="0"/>
              <a:t>Essencial a abordagem multimodal – especialmente com relação ao setor portuário e aos serviços de navegação (interior, cabotagem, longo curso)</a:t>
            </a:r>
          </a:p>
        </p:txBody>
      </p:sp>
    </p:spTree>
    <p:extLst>
      <p:ext uri="{BB962C8B-B14F-4D97-AF65-F5344CB8AC3E}">
        <p14:creationId xmlns:p14="http://schemas.microsoft.com/office/powerpoint/2010/main" val="24605773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rma Livre: Forma 2">
            <a:extLst>
              <a:ext uri="{FF2B5EF4-FFF2-40B4-BE49-F238E27FC236}">
                <a16:creationId xmlns:a16="http://schemas.microsoft.com/office/drawing/2014/main" id="{62FD3C77-CFAF-4DC8-8F75-BB00C46C1A7A}"/>
              </a:ext>
            </a:extLst>
          </p:cNvPr>
          <p:cNvSpPr/>
          <p:nvPr/>
        </p:nvSpPr>
        <p:spPr>
          <a:xfrm>
            <a:off x="873210" y="1488219"/>
            <a:ext cx="2707199" cy="489600"/>
          </a:xfrm>
          <a:custGeom>
            <a:avLst/>
            <a:gdLst>
              <a:gd name="connsiteX0" fmla="*/ 0 w 1837531"/>
              <a:gd name="connsiteY0" fmla="*/ 0 h 489600"/>
              <a:gd name="connsiteX1" fmla="*/ 1837531 w 1837531"/>
              <a:gd name="connsiteY1" fmla="*/ 0 h 489600"/>
              <a:gd name="connsiteX2" fmla="*/ 1837531 w 1837531"/>
              <a:gd name="connsiteY2" fmla="*/ 489600 h 489600"/>
              <a:gd name="connsiteX3" fmla="*/ 0 w 1837531"/>
              <a:gd name="connsiteY3" fmla="*/ 489600 h 489600"/>
              <a:gd name="connsiteX4" fmla="*/ 0 w 1837531"/>
              <a:gd name="connsiteY4" fmla="*/ 0 h 48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37531" h="489600">
                <a:moveTo>
                  <a:pt x="0" y="0"/>
                </a:moveTo>
                <a:lnTo>
                  <a:pt x="1837531" y="0"/>
                </a:lnTo>
                <a:lnTo>
                  <a:pt x="1837531" y="489600"/>
                </a:lnTo>
                <a:lnTo>
                  <a:pt x="0" y="489600"/>
                </a:lnTo>
                <a:lnTo>
                  <a:pt x="0" y="0"/>
                </a:lnTo>
                <a:close/>
              </a:path>
            </a:pathLst>
          </a:custGeom>
          <a:solidFill>
            <a:srgbClr val="0F4E6A"/>
          </a:solidFill>
          <a:ln>
            <a:solidFill>
              <a:srgbClr val="0F4E6A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0904" tIns="69088" rIns="120904" bIns="69088" numCol="1" spcCol="1270" anchor="ctr" anchorCtr="0">
            <a:noAutofit/>
          </a:bodyPr>
          <a:lstStyle/>
          <a:p>
            <a:pPr marL="0" lvl="0" indent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t-BR" sz="1700" kern="1200" dirty="0">
                <a:solidFill>
                  <a:srgbClr val="DADADA"/>
                </a:solidFill>
              </a:rPr>
              <a:t>Componentes</a:t>
            </a:r>
          </a:p>
        </p:txBody>
      </p:sp>
      <p:sp>
        <p:nvSpPr>
          <p:cNvPr id="5" name="Forma Livre: Forma 4">
            <a:extLst>
              <a:ext uri="{FF2B5EF4-FFF2-40B4-BE49-F238E27FC236}">
                <a16:creationId xmlns:a16="http://schemas.microsoft.com/office/drawing/2014/main" id="{F87AA5E2-B165-4F61-80A5-F049F0C8BBD8}"/>
              </a:ext>
            </a:extLst>
          </p:cNvPr>
          <p:cNvSpPr/>
          <p:nvPr/>
        </p:nvSpPr>
        <p:spPr>
          <a:xfrm>
            <a:off x="873209" y="1977819"/>
            <a:ext cx="2707200" cy="1670611"/>
          </a:xfrm>
          <a:custGeom>
            <a:avLst/>
            <a:gdLst>
              <a:gd name="connsiteX0" fmla="*/ 0 w 1837531"/>
              <a:gd name="connsiteY0" fmla="*/ 0 h 3135304"/>
              <a:gd name="connsiteX1" fmla="*/ 1837531 w 1837531"/>
              <a:gd name="connsiteY1" fmla="*/ 0 h 3135304"/>
              <a:gd name="connsiteX2" fmla="*/ 1837531 w 1837531"/>
              <a:gd name="connsiteY2" fmla="*/ 3135304 h 3135304"/>
              <a:gd name="connsiteX3" fmla="*/ 0 w 1837531"/>
              <a:gd name="connsiteY3" fmla="*/ 3135304 h 3135304"/>
              <a:gd name="connsiteX4" fmla="*/ 0 w 1837531"/>
              <a:gd name="connsiteY4" fmla="*/ 0 h 3135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37531" h="3135304">
                <a:moveTo>
                  <a:pt x="0" y="0"/>
                </a:moveTo>
                <a:lnTo>
                  <a:pt x="1837531" y="0"/>
                </a:lnTo>
                <a:lnTo>
                  <a:pt x="1837531" y="3135304"/>
                </a:lnTo>
                <a:lnTo>
                  <a:pt x="0" y="3135304"/>
                </a:lnTo>
                <a:lnTo>
                  <a:pt x="0" y="0"/>
                </a:lnTo>
                <a:close/>
              </a:path>
            </a:pathLst>
          </a:custGeom>
          <a:solidFill>
            <a:srgbClr val="DADADA"/>
          </a:solidFill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0678" tIns="90678" rIns="120904" bIns="136017" numCol="1" spcCol="1270" anchor="t" anchorCtr="0">
            <a:noAutofit/>
          </a:bodyPr>
          <a:lstStyle/>
          <a:p>
            <a:pPr marL="171450" lvl="1" indent="-171450" algn="l" defTabSz="7556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pt-BR" sz="1700" kern="1200" dirty="0">
                <a:solidFill>
                  <a:srgbClr val="0F4E6A"/>
                </a:solidFill>
              </a:rPr>
              <a:t>Vias Navegáveis</a:t>
            </a:r>
          </a:p>
          <a:p>
            <a:pPr marL="171450" lvl="1" indent="-171450" defTabSz="7556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pt-BR" sz="1700" dirty="0">
                <a:solidFill>
                  <a:srgbClr val="0F4E6A"/>
                </a:solidFill>
              </a:rPr>
              <a:t>Barragens e Eclusas</a:t>
            </a:r>
          </a:p>
          <a:p>
            <a:pPr marL="171450" lvl="1" indent="-171450" defTabSz="7556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pt-BR" sz="1700" dirty="0">
                <a:solidFill>
                  <a:srgbClr val="0F4E6A"/>
                </a:solidFill>
              </a:rPr>
              <a:t>Guias correntes</a:t>
            </a:r>
          </a:p>
          <a:p>
            <a:pPr marL="171450" lvl="1" indent="-171450" defTabSz="7556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pt-BR" sz="1700" dirty="0">
                <a:solidFill>
                  <a:srgbClr val="0F4E6A"/>
                </a:solidFill>
              </a:rPr>
              <a:t>Terminais</a:t>
            </a:r>
          </a:p>
          <a:p>
            <a:pPr marL="171450" lvl="1" indent="-171450" defTabSz="7556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pt-BR" sz="1700" dirty="0">
                <a:solidFill>
                  <a:srgbClr val="0F4E6A"/>
                </a:solidFill>
              </a:rPr>
              <a:t>Embarcações e comboios</a:t>
            </a:r>
          </a:p>
          <a:p>
            <a:pPr marL="171450" lvl="1" indent="-171450" defTabSz="7556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pt-BR" sz="1700" dirty="0">
                <a:solidFill>
                  <a:srgbClr val="0F4E6A"/>
                </a:solidFill>
              </a:rPr>
              <a:t>Auxílio à navegação</a:t>
            </a:r>
          </a:p>
        </p:txBody>
      </p:sp>
      <p:sp>
        <p:nvSpPr>
          <p:cNvPr id="6" name="Forma Livre: Forma 5">
            <a:extLst>
              <a:ext uri="{FF2B5EF4-FFF2-40B4-BE49-F238E27FC236}">
                <a16:creationId xmlns:a16="http://schemas.microsoft.com/office/drawing/2014/main" id="{4C15A82E-3C52-447F-B530-46227F50FBEF}"/>
              </a:ext>
            </a:extLst>
          </p:cNvPr>
          <p:cNvSpPr/>
          <p:nvPr/>
        </p:nvSpPr>
        <p:spPr>
          <a:xfrm>
            <a:off x="8592107" y="1742916"/>
            <a:ext cx="2708247" cy="489600"/>
          </a:xfrm>
          <a:custGeom>
            <a:avLst/>
            <a:gdLst>
              <a:gd name="connsiteX0" fmla="*/ 0 w 1837531"/>
              <a:gd name="connsiteY0" fmla="*/ 0 h 489600"/>
              <a:gd name="connsiteX1" fmla="*/ 1837531 w 1837531"/>
              <a:gd name="connsiteY1" fmla="*/ 0 h 489600"/>
              <a:gd name="connsiteX2" fmla="*/ 1837531 w 1837531"/>
              <a:gd name="connsiteY2" fmla="*/ 489600 h 489600"/>
              <a:gd name="connsiteX3" fmla="*/ 0 w 1837531"/>
              <a:gd name="connsiteY3" fmla="*/ 489600 h 489600"/>
              <a:gd name="connsiteX4" fmla="*/ 0 w 1837531"/>
              <a:gd name="connsiteY4" fmla="*/ 0 h 48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37531" h="489600">
                <a:moveTo>
                  <a:pt x="0" y="0"/>
                </a:moveTo>
                <a:lnTo>
                  <a:pt x="1837531" y="0"/>
                </a:lnTo>
                <a:lnTo>
                  <a:pt x="1837531" y="489600"/>
                </a:lnTo>
                <a:lnTo>
                  <a:pt x="0" y="489600"/>
                </a:lnTo>
                <a:lnTo>
                  <a:pt x="0" y="0"/>
                </a:lnTo>
                <a:close/>
              </a:path>
            </a:pathLst>
          </a:custGeom>
          <a:solidFill>
            <a:srgbClr val="0F4E6A"/>
          </a:solidFill>
          <a:ln w="12700" cap="flat" cmpd="sng" algn="ctr">
            <a:solidFill>
              <a:srgbClr val="0F4E6A"/>
            </a:solidFill>
            <a:prstDash val="solid"/>
            <a:miter lim="800000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20904" tIns="69088" rIns="120904" bIns="69088" numCol="1" spcCol="1270" anchor="ctr" anchorCtr="0">
            <a:noAutofit/>
          </a:bodyPr>
          <a:lstStyle/>
          <a:p>
            <a:pPr marL="0" lvl="0" indent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t-BR" sz="1700" kern="1200" dirty="0">
                <a:solidFill>
                  <a:srgbClr val="DADADA"/>
                </a:solidFill>
              </a:rPr>
              <a:t>Serviços</a:t>
            </a:r>
          </a:p>
        </p:txBody>
      </p:sp>
      <p:sp>
        <p:nvSpPr>
          <p:cNvPr id="7" name="Forma Livre: Forma 6">
            <a:extLst>
              <a:ext uri="{FF2B5EF4-FFF2-40B4-BE49-F238E27FC236}">
                <a16:creationId xmlns:a16="http://schemas.microsoft.com/office/drawing/2014/main" id="{8F955A80-AE43-4B9A-B883-F36707D6448D}"/>
              </a:ext>
            </a:extLst>
          </p:cNvPr>
          <p:cNvSpPr/>
          <p:nvPr/>
        </p:nvSpPr>
        <p:spPr>
          <a:xfrm>
            <a:off x="8592106" y="2232516"/>
            <a:ext cx="2708248" cy="1670611"/>
          </a:xfrm>
          <a:custGeom>
            <a:avLst/>
            <a:gdLst>
              <a:gd name="connsiteX0" fmla="*/ 0 w 1837531"/>
              <a:gd name="connsiteY0" fmla="*/ 0 h 3135304"/>
              <a:gd name="connsiteX1" fmla="*/ 1837531 w 1837531"/>
              <a:gd name="connsiteY1" fmla="*/ 0 h 3135304"/>
              <a:gd name="connsiteX2" fmla="*/ 1837531 w 1837531"/>
              <a:gd name="connsiteY2" fmla="*/ 3135304 h 3135304"/>
              <a:gd name="connsiteX3" fmla="*/ 0 w 1837531"/>
              <a:gd name="connsiteY3" fmla="*/ 3135304 h 3135304"/>
              <a:gd name="connsiteX4" fmla="*/ 0 w 1837531"/>
              <a:gd name="connsiteY4" fmla="*/ 0 h 3135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37531" h="3135304">
                <a:moveTo>
                  <a:pt x="0" y="0"/>
                </a:moveTo>
                <a:lnTo>
                  <a:pt x="1837531" y="0"/>
                </a:lnTo>
                <a:lnTo>
                  <a:pt x="1837531" y="3135304"/>
                </a:lnTo>
                <a:lnTo>
                  <a:pt x="0" y="3135304"/>
                </a:lnTo>
                <a:lnTo>
                  <a:pt x="0" y="0"/>
                </a:lnTo>
                <a:close/>
              </a:path>
            </a:pathLst>
          </a:custGeom>
          <a:solidFill>
            <a:srgbClr val="DADADA">
              <a:alpha val="90000"/>
            </a:srgbClr>
          </a:solidFill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0678" tIns="90678" rIns="120904" bIns="136017" numCol="1" spcCol="1270" anchor="t" anchorCtr="0">
            <a:noAutofit/>
          </a:bodyPr>
          <a:lstStyle/>
          <a:p>
            <a:pPr marL="171450" lvl="1" indent="-171450" defTabSz="7556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pt-BR" sz="1700" dirty="0">
                <a:solidFill>
                  <a:srgbClr val="0F4E6A"/>
                </a:solidFill>
              </a:rPr>
              <a:t>Transporte de cargas </a:t>
            </a:r>
          </a:p>
          <a:p>
            <a:pPr marL="171450" lvl="1" indent="-171450" defTabSz="7556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pt-BR" sz="1700" dirty="0">
                <a:solidFill>
                  <a:srgbClr val="0F4E6A"/>
                </a:solidFill>
              </a:rPr>
              <a:t>Transporte de passageiros</a:t>
            </a:r>
          </a:p>
          <a:p>
            <a:pPr marL="171450" lvl="1" indent="-171450" defTabSz="7556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pt-BR" sz="1700" dirty="0">
                <a:solidFill>
                  <a:srgbClr val="0F4E6A"/>
                </a:solidFill>
              </a:rPr>
              <a:t>Obras de melhoramento</a:t>
            </a:r>
          </a:p>
          <a:p>
            <a:pPr marL="171450" lvl="1" indent="-171450" defTabSz="7556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pt-BR" sz="1700" dirty="0">
                <a:solidFill>
                  <a:srgbClr val="0F4E6A"/>
                </a:solidFill>
              </a:rPr>
              <a:t>Operação de eclusas</a:t>
            </a:r>
          </a:p>
          <a:p>
            <a:pPr marL="171450" lvl="1" indent="-171450" defTabSz="7556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pt-BR" sz="1700" dirty="0">
                <a:solidFill>
                  <a:srgbClr val="0F4E6A"/>
                </a:solidFill>
              </a:rPr>
              <a:t>Operação hidroviária</a:t>
            </a:r>
          </a:p>
          <a:p>
            <a:pPr marL="171450" lvl="1" indent="-171450" defTabSz="7556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pt-BR" sz="1700" dirty="0">
                <a:solidFill>
                  <a:srgbClr val="0F4E6A"/>
                </a:solidFill>
              </a:rPr>
              <a:t>Manutenção</a:t>
            </a:r>
          </a:p>
        </p:txBody>
      </p:sp>
      <p:sp>
        <p:nvSpPr>
          <p:cNvPr id="8" name="Forma Livre: Forma 7">
            <a:extLst>
              <a:ext uri="{FF2B5EF4-FFF2-40B4-BE49-F238E27FC236}">
                <a16:creationId xmlns:a16="http://schemas.microsoft.com/office/drawing/2014/main" id="{3F7A90FC-0B0A-4A0E-A719-6E48867B3CFC}"/>
              </a:ext>
            </a:extLst>
          </p:cNvPr>
          <p:cNvSpPr/>
          <p:nvPr/>
        </p:nvSpPr>
        <p:spPr>
          <a:xfrm>
            <a:off x="7859816" y="4006909"/>
            <a:ext cx="2707200" cy="489600"/>
          </a:xfrm>
          <a:custGeom>
            <a:avLst/>
            <a:gdLst>
              <a:gd name="connsiteX0" fmla="*/ 0 w 1837531"/>
              <a:gd name="connsiteY0" fmla="*/ 0 h 489600"/>
              <a:gd name="connsiteX1" fmla="*/ 1837531 w 1837531"/>
              <a:gd name="connsiteY1" fmla="*/ 0 h 489600"/>
              <a:gd name="connsiteX2" fmla="*/ 1837531 w 1837531"/>
              <a:gd name="connsiteY2" fmla="*/ 489600 h 489600"/>
              <a:gd name="connsiteX3" fmla="*/ 0 w 1837531"/>
              <a:gd name="connsiteY3" fmla="*/ 489600 h 489600"/>
              <a:gd name="connsiteX4" fmla="*/ 0 w 1837531"/>
              <a:gd name="connsiteY4" fmla="*/ 0 h 48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37531" h="489600">
                <a:moveTo>
                  <a:pt x="0" y="0"/>
                </a:moveTo>
                <a:lnTo>
                  <a:pt x="1837531" y="0"/>
                </a:lnTo>
                <a:lnTo>
                  <a:pt x="1837531" y="489600"/>
                </a:lnTo>
                <a:lnTo>
                  <a:pt x="0" y="489600"/>
                </a:lnTo>
                <a:lnTo>
                  <a:pt x="0" y="0"/>
                </a:lnTo>
                <a:close/>
              </a:path>
            </a:pathLst>
          </a:custGeom>
          <a:solidFill>
            <a:srgbClr val="0F4E6A"/>
          </a:solidFill>
          <a:ln>
            <a:solidFill>
              <a:srgbClr val="0F4E6A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0904" tIns="69088" rIns="120904" bIns="69088" numCol="1" spcCol="1270" anchor="ctr" anchorCtr="0">
            <a:noAutofit/>
          </a:bodyPr>
          <a:lstStyle/>
          <a:p>
            <a:pPr marL="0" lvl="0" indent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t-BR" sz="1700" kern="1200" dirty="0">
                <a:solidFill>
                  <a:srgbClr val="DADADA"/>
                </a:solidFill>
              </a:rPr>
              <a:t>Atores</a:t>
            </a:r>
          </a:p>
        </p:txBody>
      </p:sp>
      <p:sp>
        <p:nvSpPr>
          <p:cNvPr id="9" name="Forma Livre: Forma 8">
            <a:extLst>
              <a:ext uri="{FF2B5EF4-FFF2-40B4-BE49-F238E27FC236}">
                <a16:creationId xmlns:a16="http://schemas.microsoft.com/office/drawing/2014/main" id="{6561263A-9D13-4727-A17B-B9276BD2E517}"/>
              </a:ext>
            </a:extLst>
          </p:cNvPr>
          <p:cNvSpPr/>
          <p:nvPr/>
        </p:nvSpPr>
        <p:spPr>
          <a:xfrm>
            <a:off x="7859818" y="4496509"/>
            <a:ext cx="2707200" cy="2209091"/>
          </a:xfrm>
          <a:custGeom>
            <a:avLst/>
            <a:gdLst>
              <a:gd name="connsiteX0" fmla="*/ 0 w 1837531"/>
              <a:gd name="connsiteY0" fmla="*/ 0 h 3135304"/>
              <a:gd name="connsiteX1" fmla="*/ 1837531 w 1837531"/>
              <a:gd name="connsiteY1" fmla="*/ 0 h 3135304"/>
              <a:gd name="connsiteX2" fmla="*/ 1837531 w 1837531"/>
              <a:gd name="connsiteY2" fmla="*/ 3135304 h 3135304"/>
              <a:gd name="connsiteX3" fmla="*/ 0 w 1837531"/>
              <a:gd name="connsiteY3" fmla="*/ 3135304 h 3135304"/>
              <a:gd name="connsiteX4" fmla="*/ 0 w 1837531"/>
              <a:gd name="connsiteY4" fmla="*/ 0 h 3135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37531" h="3135304">
                <a:moveTo>
                  <a:pt x="0" y="0"/>
                </a:moveTo>
                <a:lnTo>
                  <a:pt x="1837531" y="0"/>
                </a:lnTo>
                <a:lnTo>
                  <a:pt x="1837531" y="3135304"/>
                </a:lnTo>
                <a:lnTo>
                  <a:pt x="0" y="3135304"/>
                </a:lnTo>
                <a:lnTo>
                  <a:pt x="0" y="0"/>
                </a:lnTo>
                <a:close/>
              </a:path>
            </a:pathLst>
          </a:custGeom>
          <a:solidFill>
            <a:srgbClr val="DADADA">
              <a:alpha val="90000"/>
            </a:srgbClr>
          </a:solidFill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0678" tIns="90678" rIns="120904" bIns="136017" numCol="1" spcCol="1270" anchor="t" anchorCtr="0">
            <a:noAutofit/>
          </a:bodyPr>
          <a:lstStyle/>
          <a:p>
            <a:pPr marL="171450" lvl="1" indent="-171450" defTabSz="7556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pt-BR" sz="1700" dirty="0">
                <a:solidFill>
                  <a:srgbClr val="0F4E6A"/>
                </a:solidFill>
              </a:rPr>
              <a:t>MINFRA</a:t>
            </a:r>
          </a:p>
          <a:p>
            <a:pPr marL="171450" lvl="1" indent="-171450" defTabSz="7556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pt-BR" sz="1700" dirty="0">
                <a:solidFill>
                  <a:srgbClr val="0F4E6A"/>
                </a:solidFill>
              </a:rPr>
              <a:t>DNIT</a:t>
            </a:r>
          </a:p>
          <a:p>
            <a:pPr marL="171450" lvl="1" indent="-171450" defTabSz="7556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pt-BR" sz="1700" dirty="0">
                <a:solidFill>
                  <a:srgbClr val="0F4E6A"/>
                </a:solidFill>
              </a:rPr>
              <a:t>ANTAQ</a:t>
            </a:r>
          </a:p>
          <a:p>
            <a:pPr marL="171450" lvl="1" indent="-171450" defTabSz="7556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pt-BR" sz="1700" dirty="0">
                <a:solidFill>
                  <a:srgbClr val="0F4E6A"/>
                </a:solidFill>
              </a:rPr>
              <a:t>Marinha do Brasil</a:t>
            </a:r>
          </a:p>
          <a:p>
            <a:pPr marL="171450" lvl="1" indent="-171450" defTabSz="7556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pt-BR" sz="1700" dirty="0">
                <a:solidFill>
                  <a:srgbClr val="0F4E6A"/>
                </a:solidFill>
              </a:rPr>
              <a:t>Marinha Mercante</a:t>
            </a:r>
          </a:p>
          <a:p>
            <a:pPr marL="171450" lvl="1" indent="-171450" defTabSz="7556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pt-BR" sz="1700" dirty="0">
                <a:solidFill>
                  <a:srgbClr val="0F4E6A"/>
                </a:solidFill>
              </a:rPr>
              <a:t>Produtores</a:t>
            </a:r>
          </a:p>
          <a:p>
            <a:pPr marL="171450" lvl="1" indent="-171450" defTabSz="7556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pt-BR" sz="1700" dirty="0">
                <a:solidFill>
                  <a:srgbClr val="0F4E6A"/>
                </a:solidFill>
              </a:rPr>
              <a:t>Transportadores</a:t>
            </a:r>
          </a:p>
          <a:p>
            <a:pPr marL="171450" lvl="1" indent="-171450" defTabSz="7556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pt-BR" sz="1700" dirty="0">
                <a:solidFill>
                  <a:srgbClr val="0F4E6A"/>
                </a:solidFill>
              </a:rPr>
              <a:t>Investidores</a:t>
            </a:r>
          </a:p>
        </p:txBody>
      </p:sp>
      <p:sp>
        <p:nvSpPr>
          <p:cNvPr id="10" name="Forma Livre: Forma 9">
            <a:extLst>
              <a:ext uri="{FF2B5EF4-FFF2-40B4-BE49-F238E27FC236}">
                <a16:creationId xmlns:a16="http://schemas.microsoft.com/office/drawing/2014/main" id="{3E76CF0E-0F37-4FE0-81D0-80083C1D3580}"/>
              </a:ext>
            </a:extLst>
          </p:cNvPr>
          <p:cNvSpPr/>
          <p:nvPr/>
        </p:nvSpPr>
        <p:spPr>
          <a:xfrm>
            <a:off x="1624982" y="3922453"/>
            <a:ext cx="2708247" cy="489600"/>
          </a:xfrm>
          <a:custGeom>
            <a:avLst/>
            <a:gdLst>
              <a:gd name="connsiteX0" fmla="*/ 0 w 1837531"/>
              <a:gd name="connsiteY0" fmla="*/ 0 h 489600"/>
              <a:gd name="connsiteX1" fmla="*/ 1837531 w 1837531"/>
              <a:gd name="connsiteY1" fmla="*/ 0 h 489600"/>
              <a:gd name="connsiteX2" fmla="*/ 1837531 w 1837531"/>
              <a:gd name="connsiteY2" fmla="*/ 489600 h 489600"/>
              <a:gd name="connsiteX3" fmla="*/ 0 w 1837531"/>
              <a:gd name="connsiteY3" fmla="*/ 489600 h 489600"/>
              <a:gd name="connsiteX4" fmla="*/ 0 w 1837531"/>
              <a:gd name="connsiteY4" fmla="*/ 0 h 48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37531" h="489600">
                <a:moveTo>
                  <a:pt x="0" y="0"/>
                </a:moveTo>
                <a:lnTo>
                  <a:pt x="1837531" y="0"/>
                </a:lnTo>
                <a:lnTo>
                  <a:pt x="1837531" y="489600"/>
                </a:lnTo>
                <a:lnTo>
                  <a:pt x="0" y="489600"/>
                </a:lnTo>
                <a:lnTo>
                  <a:pt x="0" y="0"/>
                </a:lnTo>
                <a:close/>
              </a:path>
            </a:pathLst>
          </a:custGeom>
          <a:solidFill>
            <a:srgbClr val="0F4E6A"/>
          </a:solidFill>
          <a:ln>
            <a:solidFill>
              <a:srgbClr val="0F4E6A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0904" tIns="69088" rIns="120904" bIns="69088" numCol="1" spcCol="1270" anchor="ctr" anchorCtr="0">
            <a:noAutofit/>
          </a:bodyPr>
          <a:lstStyle/>
          <a:p>
            <a:pPr marL="0" lvl="0" indent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t-BR" sz="1700" kern="1200" dirty="0">
                <a:solidFill>
                  <a:srgbClr val="DADADA"/>
                </a:solidFill>
              </a:rPr>
              <a:t>Ambiente</a:t>
            </a:r>
          </a:p>
        </p:txBody>
      </p:sp>
      <p:sp>
        <p:nvSpPr>
          <p:cNvPr id="11" name="Forma Livre: Forma 10">
            <a:extLst>
              <a:ext uri="{FF2B5EF4-FFF2-40B4-BE49-F238E27FC236}">
                <a16:creationId xmlns:a16="http://schemas.microsoft.com/office/drawing/2014/main" id="{5FE173CE-277D-47D3-9881-CAA8118D270C}"/>
              </a:ext>
            </a:extLst>
          </p:cNvPr>
          <p:cNvSpPr/>
          <p:nvPr/>
        </p:nvSpPr>
        <p:spPr>
          <a:xfrm>
            <a:off x="1626029" y="4412054"/>
            <a:ext cx="2707200" cy="2212266"/>
          </a:xfrm>
          <a:custGeom>
            <a:avLst/>
            <a:gdLst>
              <a:gd name="connsiteX0" fmla="*/ 0 w 1837531"/>
              <a:gd name="connsiteY0" fmla="*/ 0 h 3135304"/>
              <a:gd name="connsiteX1" fmla="*/ 1837531 w 1837531"/>
              <a:gd name="connsiteY1" fmla="*/ 0 h 3135304"/>
              <a:gd name="connsiteX2" fmla="*/ 1837531 w 1837531"/>
              <a:gd name="connsiteY2" fmla="*/ 3135304 h 3135304"/>
              <a:gd name="connsiteX3" fmla="*/ 0 w 1837531"/>
              <a:gd name="connsiteY3" fmla="*/ 3135304 h 3135304"/>
              <a:gd name="connsiteX4" fmla="*/ 0 w 1837531"/>
              <a:gd name="connsiteY4" fmla="*/ 0 h 3135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37531" h="3135304">
                <a:moveTo>
                  <a:pt x="0" y="0"/>
                </a:moveTo>
                <a:lnTo>
                  <a:pt x="1837531" y="0"/>
                </a:lnTo>
                <a:lnTo>
                  <a:pt x="1837531" y="3135304"/>
                </a:lnTo>
                <a:lnTo>
                  <a:pt x="0" y="3135304"/>
                </a:lnTo>
                <a:lnTo>
                  <a:pt x="0" y="0"/>
                </a:lnTo>
                <a:close/>
              </a:path>
            </a:pathLst>
          </a:custGeom>
          <a:solidFill>
            <a:srgbClr val="DADADA">
              <a:alpha val="90000"/>
            </a:srgbClr>
          </a:solidFill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none" lIns="90678" tIns="72000" rIns="120904" bIns="396000" numCol="1" spcCol="1270" anchor="t" anchorCtr="0">
            <a:noAutofit/>
          </a:bodyPr>
          <a:lstStyle/>
          <a:p>
            <a:pPr marL="171450" lvl="1" indent="-171450" algn="l" defTabSz="7556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pt-BR" sz="1700" kern="1200" dirty="0">
                <a:solidFill>
                  <a:srgbClr val="0F4E6A"/>
                </a:solidFill>
              </a:rPr>
              <a:t>Regiões hidrográficas</a:t>
            </a:r>
          </a:p>
          <a:p>
            <a:pPr marL="171450" lvl="1" indent="-171450" defTabSz="7556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pt-BR" sz="1700" dirty="0">
                <a:solidFill>
                  <a:srgbClr val="0F4E6A"/>
                </a:solidFill>
              </a:rPr>
              <a:t>Regulatório</a:t>
            </a:r>
          </a:p>
          <a:p>
            <a:pPr marL="171450" lvl="1" indent="-171450" defTabSz="7556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pt-BR" sz="1700" dirty="0">
                <a:solidFill>
                  <a:srgbClr val="0F4E6A"/>
                </a:solidFill>
              </a:rPr>
              <a:t>Meio Ambiente</a:t>
            </a:r>
          </a:p>
          <a:p>
            <a:pPr marL="171450" lvl="1" indent="-171450" defTabSz="7556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pt-BR" sz="1700" dirty="0">
                <a:solidFill>
                  <a:srgbClr val="0F4E6A"/>
                </a:solidFill>
              </a:rPr>
              <a:t>Inflação</a:t>
            </a:r>
          </a:p>
          <a:p>
            <a:pPr marL="171450" lvl="1" indent="-171450" defTabSz="7556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pt-BR" sz="1700" dirty="0">
                <a:solidFill>
                  <a:srgbClr val="0F4E6A"/>
                </a:solidFill>
              </a:rPr>
              <a:t>Cotação do US$</a:t>
            </a:r>
          </a:p>
          <a:p>
            <a:pPr marL="171450" lvl="1" indent="-171450" defTabSz="7556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pt-BR" sz="1700" dirty="0">
                <a:solidFill>
                  <a:srgbClr val="0F4E6A"/>
                </a:solidFill>
              </a:rPr>
              <a:t>Demanda</a:t>
            </a:r>
          </a:p>
          <a:p>
            <a:pPr marL="171450" lvl="1" indent="-171450" defTabSz="7556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pt-BR" sz="1700" dirty="0">
                <a:solidFill>
                  <a:srgbClr val="0F4E6A"/>
                </a:solidFill>
              </a:rPr>
              <a:t>Preço dos insumos</a:t>
            </a:r>
          </a:p>
          <a:p>
            <a:pPr marL="171450" lvl="1" indent="-171450" defTabSz="7556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pt-BR" sz="1700" dirty="0">
                <a:solidFill>
                  <a:srgbClr val="0F4E6A"/>
                </a:solidFill>
              </a:rPr>
              <a:t>Tecnológico</a:t>
            </a:r>
          </a:p>
        </p:txBody>
      </p:sp>
      <p:sp>
        <p:nvSpPr>
          <p:cNvPr id="12" name="Forma Livre: Forma 11">
            <a:extLst>
              <a:ext uri="{FF2B5EF4-FFF2-40B4-BE49-F238E27FC236}">
                <a16:creationId xmlns:a16="http://schemas.microsoft.com/office/drawing/2014/main" id="{C430DFBB-E4B6-44BD-9A21-704E3EA5A547}"/>
              </a:ext>
            </a:extLst>
          </p:cNvPr>
          <p:cNvSpPr/>
          <p:nvPr/>
        </p:nvSpPr>
        <p:spPr>
          <a:xfrm>
            <a:off x="4642812" y="2933413"/>
            <a:ext cx="2906375" cy="989040"/>
          </a:xfrm>
          <a:custGeom>
            <a:avLst/>
            <a:gdLst>
              <a:gd name="connsiteX0" fmla="*/ 0 w 1837531"/>
              <a:gd name="connsiteY0" fmla="*/ 0 h 489600"/>
              <a:gd name="connsiteX1" fmla="*/ 1837531 w 1837531"/>
              <a:gd name="connsiteY1" fmla="*/ 0 h 489600"/>
              <a:gd name="connsiteX2" fmla="*/ 1837531 w 1837531"/>
              <a:gd name="connsiteY2" fmla="*/ 489600 h 489600"/>
              <a:gd name="connsiteX3" fmla="*/ 0 w 1837531"/>
              <a:gd name="connsiteY3" fmla="*/ 489600 h 489600"/>
              <a:gd name="connsiteX4" fmla="*/ 0 w 1837531"/>
              <a:gd name="connsiteY4" fmla="*/ 0 h 48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37531" h="489600">
                <a:moveTo>
                  <a:pt x="0" y="0"/>
                </a:moveTo>
                <a:lnTo>
                  <a:pt x="1837531" y="0"/>
                </a:lnTo>
                <a:lnTo>
                  <a:pt x="1837531" y="489600"/>
                </a:lnTo>
                <a:lnTo>
                  <a:pt x="0" y="489600"/>
                </a:lnTo>
                <a:lnTo>
                  <a:pt x="0" y="0"/>
                </a:lnTo>
                <a:close/>
              </a:path>
            </a:pathLst>
          </a:custGeom>
          <a:solidFill>
            <a:srgbClr val="0F4E6A"/>
          </a:solidFill>
          <a:ln>
            <a:solidFill>
              <a:srgbClr val="0F4E6A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0904" tIns="69088" rIns="120904" bIns="69088" numCol="1" spcCol="1270" anchor="ctr" anchorCtr="0">
            <a:noAutofit/>
          </a:bodyPr>
          <a:lstStyle/>
          <a:p>
            <a:pPr marL="0" lvl="0" indent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t-BR" sz="4000" kern="1200" dirty="0">
                <a:solidFill>
                  <a:srgbClr val="DADADA"/>
                </a:solidFill>
              </a:rPr>
              <a:t>Setor Hidroviário</a:t>
            </a:r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46878FD2-EB6E-4C87-AA4A-7552B5D84DB4}"/>
              </a:ext>
            </a:extLst>
          </p:cNvPr>
          <p:cNvSpPr/>
          <p:nvPr/>
        </p:nvSpPr>
        <p:spPr>
          <a:xfrm>
            <a:off x="4642812" y="2933413"/>
            <a:ext cx="2906375" cy="9890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Retângulo 24">
            <a:extLst>
              <a:ext uri="{FF2B5EF4-FFF2-40B4-BE49-F238E27FC236}">
                <a16:creationId xmlns:a16="http://schemas.microsoft.com/office/drawing/2014/main" id="{C875FB0A-D15F-4542-9C8A-1152E1C91754}"/>
              </a:ext>
            </a:extLst>
          </p:cNvPr>
          <p:cNvSpPr/>
          <p:nvPr/>
        </p:nvSpPr>
        <p:spPr>
          <a:xfrm>
            <a:off x="873209" y="1977819"/>
            <a:ext cx="2707199" cy="16706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noFill/>
            </a:endParaRPr>
          </a:p>
        </p:txBody>
      </p:sp>
      <p:pic>
        <p:nvPicPr>
          <p:cNvPr id="32" name="Gráfico 31" descr="Seta: curva ligeira com preenchimento sólido">
            <a:extLst>
              <a:ext uri="{FF2B5EF4-FFF2-40B4-BE49-F238E27FC236}">
                <a16:creationId xmlns:a16="http://schemas.microsoft.com/office/drawing/2014/main" id="{4EBD7BF7-D66E-4DEC-8BD0-0846910447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0345801">
            <a:off x="7577748" y="2746308"/>
            <a:ext cx="749808" cy="749808"/>
          </a:xfrm>
          <a:prstGeom prst="rect">
            <a:avLst/>
          </a:prstGeom>
        </p:spPr>
      </p:pic>
      <p:pic>
        <p:nvPicPr>
          <p:cNvPr id="33" name="Gráfico 32" descr="Seta: curva ligeira com preenchimento sólido">
            <a:extLst>
              <a:ext uri="{FF2B5EF4-FFF2-40B4-BE49-F238E27FC236}">
                <a16:creationId xmlns:a16="http://schemas.microsoft.com/office/drawing/2014/main" id="{616C4A59-9647-4276-8776-D6998CF6F2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3123930" flipV="1">
            <a:off x="7577747" y="3224631"/>
            <a:ext cx="749808" cy="749808"/>
          </a:xfrm>
          <a:prstGeom prst="rect">
            <a:avLst/>
          </a:prstGeom>
        </p:spPr>
      </p:pic>
      <p:pic>
        <p:nvPicPr>
          <p:cNvPr id="34" name="Gráfico 33" descr="Seta: curva ligeira com preenchimento sólido">
            <a:extLst>
              <a:ext uri="{FF2B5EF4-FFF2-40B4-BE49-F238E27FC236}">
                <a16:creationId xmlns:a16="http://schemas.microsoft.com/office/drawing/2014/main" id="{48E92D3F-F555-430A-BBAE-4A22DBC6B8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17949" flipH="1">
            <a:off x="3864443" y="2746309"/>
            <a:ext cx="749808" cy="749808"/>
          </a:xfrm>
          <a:prstGeom prst="rect">
            <a:avLst/>
          </a:prstGeom>
        </p:spPr>
      </p:pic>
      <p:pic>
        <p:nvPicPr>
          <p:cNvPr id="35" name="Gráfico 34" descr="Seta: curva ligeira com preenchimento sólido">
            <a:extLst>
              <a:ext uri="{FF2B5EF4-FFF2-40B4-BE49-F238E27FC236}">
                <a16:creationId xmlns:a16="http://schemas.microsoft.com/office/drawing/2014/main" id="{3361442F-8851-4D0A-97A4-DC69F59F10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8476070" flipH="1" flipV="1">
            <a:off x="3864442" y="3224632"/>
            <a:ext cx="749808" cy="749808"/>
          </a:xfrm>
          <a:prstGeom prst="rect">
            <a:avLst/>
          </a:prstGeom>
        </p:spPr>
      </p:pic>
      <p:sp>
        <p:nvSpPr>
          <p:cNvPr id="17" name="Título 1">
            <a:extLst>
              <a:ext uri="{FF2B5EF4-FFF2-40B4-BE49-F238E27FC236}">
                <a16:creationId xmlns:a16="http://schemas.microsoft.com/office/drawing/2014/main" id="{4077B88D-6699-4E3D-9114-2B6E5853229F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4400" b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2133">
                <a:solidFill>
                  <a:srgbClr val="000000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2133">
                <a:solidFill>
                  <a:srgbClr val="000000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2133">
                <a:solidFill>
                  <a:srgbClr val="000000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2133">
                <a:solidFill>
                  <a:srgbClr val="000000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2133">
                <a:solidFill>
                  <a:srgbClr val="000000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2133">
                <a:solidFill>
                  <a:srgbClr val="000000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2133">
                <a:solidFill>
                  <a:srgbClr val="000000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2133">
                <a:solidFill>
                  <a:srgbClr val="000000"/>
                </a:solidFill>
              </a:defRPr>
            </a:lvl9pPr>
          </a:lstStyle>
          <a:p>
            <a:r>
              <a:rPr lang="pt-BR" dirty="0"/>
              <a:t>O setor Hidroviário – proposta de avaliação</a:t>
            </a:r>
          </a:p>
        </p:txBody>
      </p:sp>
      <p:sp>
        <p:nvSpPr>
          <p:cNvPr id="18" name="Título 1">
            <a:extLst>
              <a:ext uri="{FF2B5EF4-FFF2-40B4-BE49-F238E27FC236}">
                <a16:creationId xmlns:a16="http://schemas.microsoft.com/office/drawing/2014/main" id="{33C59F84-3430-49F1-932E-23C46ECA813E}"/>
              </a:ext>
            </a:extLst>
          </p:cNvPr>
          <p:cNvSpPr txBox="1">
            <a:spLocks/>
          </p:cNvSpPr>
          <p:nvPr/>
        </p:nvSpPr>
        <p:spPr>
          <a:xfrm>
            <a:off x="4572359" y="3509521"/>
            <a:ext cx="3087927" cy="1518715"/>
          </a:xfrm>
          <a:prstGeom prst="rect">
            <a:avLst/>
          </a:prstGeom>
        </p:spPr>
        <p:txBody>
          <a:bodyPr spcFirstLastPara="1" vert="horz" wrap="square" lIns="91440" tIns="45720" rIns="91440" bIns="45720" rtlCol="0" anchor="ctr" anchorCtr="0">
            <a:normAutofit/>
          </a:bodyPr>
          <a:lstStyle>
            <a:lvl1pPr lvl="0" algn="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400" kern="1200">
                <a:solidFill>
                  <a:schemeClr val="tx1"/>
                </a:solidFill>
                <a:latin typeface="Cambria" panose="02040503050406030204" pitchFamily="18" charset="0"/>
                <a:ea typeface="+mj-ea"/>
                <a:cs typeface="+mj-cs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2133">
                <a:solidFill>
                  <a:srgbClr val="000000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2133">
                <a:solidFill>
                  <a:srgbClr val="000000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2133">
                <a:solidFill>
                  <a:srgbClr val="000000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2133">
                <a:solidFill>
                  <a:srgbClr val="000000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2133">
                <a:solidFill>
                  <a:srgbClr val="000000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2133">
                <a:solidFill>
                  <a:srgbClr val="000000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2133">
                <a:solidFill>
                  <a:srgbClr val="000000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2133">
                <a:solidFill>
                  <a:srgbClr val="000000"/>
                </a:solidFill>
              </a:defRPr>
            </a:lvl9pPr>
          </a:lstStyle>
          <a:p>
            <a:pPr algn="ctr"/>
            <a:r>
              <a:rPr lang="pt-BR" sz="1800" i="1" dirty="0">
                <a:solidFill>
                  <a:schemeClr val="accent6">
                    <a:lumMod val="75000"/>
                  </a:schemeClr>
                </a:solidFill>
              </a:rPr>
              <a:t>(organização inicial, em elaboração)</a:t>
            </a:r>
            <a:endParaRPr lang="pt-BR" sz="3200" i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19693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D558D6-D7CD-4D55-B564-9D729A07E1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Levantamentos iniciais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D15DFD0-4BE2-4399-9C92-6FB311749C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Normativas (legislação, portarias, SNV, </a:t>
            </a:r>
            <a:r>
              <a:rPr lang="pt-BR" dirty="0" err="1"/>
              <a:t>Dnit</a:t>
            </a:r>
            <a:r>
              <a:rPr lang="pt-BR" dirty="0"/>
              <a:t>, </a:t>
            </a:r>
            <a:r>
              <a:rPr lang="pt-BR" dirty="0" err="1"/>
              <a:t>Antaq</a:t>
            </a:r>
            <a:r>
              <a:rPr lang="pt-BR" dirty="0"/>
              <a:t>, ABNT...)</a:t>
            </a:r>
          </a:p>
          <a:p>
            <a:r>
              <a:rPr lang="pt-BR" dirty="0"/>
              <a:t>Planos e Estudos (PHE, PNIH, </a:t>
            </a:r>
            <a:r>
              <a:rPr lang="pt-BR" dirty="0" err="1"/>
              <a:t>EVTEAs</a:t>
            </a:r>
            <a:r>
              <a:rPr lang="pt-BR" dirty="0"/>
              <a:t>)</a:t>
            </a:r>
          </a:p>
          <a:p>
            <a:r>
              <a:rPr lang="pt-BR" dirty="0"/>
              <a:t>Ações </a:t>
            </a:r>
            <a:r>
              <a:rPr lang="pt-BR" sz="2000" i="1" dirty="0"/>
              <a:t>(em andamento e já planejadas)</a:t>
            </a:r>
            <a:endParaRPr lang="pt-BR" i="1" dirty="0"/>
          </a:p>
          <a:p>
            <a:pPr lvl="1"/>
            <a:r>
              <a:rPr lang="pt-BR" dirty="0"/>
              <a:t>Empreendimentos</a:t>
            </a:r>
          </a:p>
          <a:p>
            <a:pPr lvl="1"/>
            <a:r>
              <a:rPr lang="pt-BR" dirty="0"/>
              <a:t>Iniciativas</a:t>
            </a:r>
          </a:p>
          <a:p>
            <a:r>
              <a:rPr lang="pt-BR" dirty="0"/>
              <a:t>Custos referenciais</a:t>
            </a:r>
          </a:p>
        </p:txBody>
      </p:sp>
    </p:spTree>
    <p:extLst>
      <p:ext uri="{BB962C8B-B14F-4D97-AF65-F5344CB8AC3E}">
        <p14:creationId xmlns:p14="http://schemas.microsoft.com/office/powerpoint/2010/main" val="355700335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Personalizada 1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2A4F1C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298</TotalTime>
  <Words>1223</Words>
  <Application>Microsoft Office PowerPoint</Application>
  <PresentationFormat>Widescreen</PresentationFormat>
  <Paragraphs>194</Paragraphs>
  <Slides>16</Slides>
  <Notes>4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16</vt:i4>
      </vt:variant>
    </vt:vector>
  </HeadingPairs>
  <TitlesOfParts>
    <vt:vector size="25" baseType="lpstr">
      <vt:lpstr>Abadi</vt:lpstr>
      <vt:lpstr>Arial</vt:lpstr>
      <vt:lpstr>Calibri</vt:lpstr>
      <vt:lpstr>Calibri Light</vt:lpstr>
      <vt:lpstr>Cambria</vt:lpstr>
      <vt:lpstr>Cambria Math</vt:lpstr>
      <vt:lpstr>Courier New</vt:lpstr>
      <vt:lpstr>Roboto</vt:lpstr>
      <vt:lpstr>Tema do Office</vt:lpstr>
      <vt:lpstr>Plano Setorial Hidroviário - PSH</vt:lpstr>
      <vt:lpstr>Sumário</vt:lpstr>
      <vt:lpstr>Contextualização Planejamento Integrado de Transportes (PIT)</vt:lpstr>
      <vt:lpstr>Planos Setoriais - expectativas</vt:lpstr>
      <vt:lpstr>Apresentação do PowerPoint</vt:lpstr>
      <vt:lpstr>Apresentação do PowerPoint</vt:lpstr>
      <vt:lpstr>Abordagem institucional</vt:lpstr>
      <vt:lpstr>Apresentação do PowerPoint</vt:lpstr>
      <vt:lpstr>Levantamentos iniciais</vt:lpstr>
      <vt:lpstr>Lista de Obras (enviados pela DAQ 2021,  *em atualização)</vt:lpstr>
      <vt:lpstr>Empreendimentos e Iniciativas Táticas (proposição inicial de agrupamento inicial pela EPL, a ser validado)</vt:lpstr>
      <vt:lpstr>Apresentação do PowerPoint</vt:lpstr>
      <vt:lpstr>Apresentação do PowerPoint</vt:lpstr>
      <vt:lpstr>Índice de Priorização de Ações (IPA)</vt:lpstr>
      <vt:lpstr>Planos setoriais - Estrutura Proposta</vt:lpstr>
      <vt:lpstr>Obrigado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Marilia Borges</dc:creator>
  <cp:lastModifiedBy>Gabriella Lima</cp:lastModifiedBy>
  <cp:revision>31</cp:revision>
  <dcterms:created xsi:type="dcterms:W3CDTF">2022-03-04T12:39:06Z</dcterms:created>
  <dcterms:modified xsi:type="dcterms:W3CDTF">2022-03-28T20:28:33Z</dcterms:modified>
</cp:coreProperties>
</file>