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79" r:id="rId7"/>
    <p:sldId id="260" r:id="rId8"/>
    <p:sldId id="261" r:id="rId9"/>
    <p:sldId id="280" r:id="rId10"/>
    <p:sldId id="262" r:id="rId11"/>
    <p:sldId id="263" r:id="rId12"/>
    <p:sldId id="264" r:id="rId13"/>
    <p:sldId id="265" r:id="rId14"/>
    <p:sldId id="266" r:id="rId15"/>
    <p:sldId id="281" r:id="rId16"/>
    <p:sldId id="267" r:id="rId17"/>
    <p:sldId id="272" r:id="rId18"/>
    <p:sldId id="28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6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gov.br/infraestrutura/pt-br/assuntos/transporte-terrestre/plano-setorial-de-transportes-terrestre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katia.Tancon@infraestrutura.gov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Plano Setorial de Transportes Terrestres - PSTT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7569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b="1" dirty="0"/>
              <a:t>Ministério da Infraestrutura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Secretaria Nacional de Transportes Terrestres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Departamento de Planejamento, Gestão e Projetos Especiais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00A952A-1B08-4FC5-A0DB-B5AC38E249E4}"/>
              </a:ext>
            </a:extLst>
          </p:cNvPr>
          <p:cNvSpPr txBox="1">
            <a:spLocks/>
          </p:cNvSpPr>
          <p:nvPr/>
        </p:nvSpPr>
        <p:spPr>
          <a:xfrm>
            <a:off x="1524000" y="6026427"/>
            <a:ext cx="9144000" cy="44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 b="1" dirty="0"/>
              <a:t>Março de 2022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PSTT – FASE 1</a:t>
            </a:r>
          </a:p>
        </p:txBody>
      </p:sp>
      <p:grpSp>
        <p:nvGrpSpPr>
          <p:cNvPr id="16" name="Grupo 5">
            <a:extLst>
              <a:ext uri="{FF2B5EF4-FFF2-40B4-BE49-F238E27FC236}">
                <a16:creationId xmlns:a16="http://schemas.microsoft.com/office/drawing/2014/main" id="{07B43C88-13F6-4BE6-BCA5-EADB825F33BD}"/>
              </a:ext>
            </a:extLst>
          </p:cNvPr>
          <p:cNvGrpSpPr/>
          <p:nvPr/>
        </p:nvGrpSpPr>
        <p:grpSpPr>
          <a:xfrm>
            <a:off x="850229" y="2288229"/>
            <a:ext cx="7272130" cy="4138933"/>
            <a:chOff x="192943" y="2060620"/>
            <a:chExt cx="7981668" cy="4542767"/>
          </a:xfrm>
        </p:grpSpPr>
        <p:pic>
          <p:nvPicPr>
            <p:cNvPr id="17" name="Picture 2" descr="Energy Appraiser Certification - Course Materials Icon - NIA">
              <a:extLst>
                <a:ext uri="{FF2B5EF4-FFF2-40B4-BE49-F238E27FC236}">
                  <a16:creationId xmlns:a16="http://schemas.microsoft.com/office/drawing/2014/main" id="{77C3C07B-9D6E-4AB8-90CA-1485BF266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14" y="2060620"/>
              <a:ext cx="1267528" cy="1267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Objetivo Ícone - Download Grátis, PNG e Vetores">
              <a:extLst>
                <a:ext uri="{FF2B5EF4-FFF2-40B4-BE49-F238E27FC236}">
                  <a16:creationId xmlns:a16="http://schemas.microsoft.com/office/drawing/2014/main" id="{ACAAC7BF-997D-4477-BE8D-734C40425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805" y="2157518"/>
              <a:ext cx="1073731" cy="1073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Consulta Ícone - Download Grátis, PNG e Vetores">
              <a:extLst>
                <a:ext uri="{FF2B5EF4-FFF2-40B4-BE49-F238E27FC236}">
                  <a16:creationId xmlns:a16="http://schemas.microsoft.com/office/drawing/2014/main" id="{655DE9EC-ECC2-4E15-9736-85F6E712A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999" y="2060620"/>
              <a:ext cx="1192953" cy="1192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sboço táticas do futebol | Ícone Gratis">
              <a:extLst>
                <a:ext uri="{FF2B5EF4-FFF2-40B4-BE49-F238E27FC236}">
                  <a16:creationId xmlns:a16="http://schemas.microsoft.com/office/drawing/2014/main" id="{D13FE277-2F83-4F46-8180-DFB45E783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529" y="4740572"/>
              <a:ext cx="1072569" cy="1072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Imagens de clipart&quot; | Clip arts grátis">
              <a:extLst>
                <a:ext uri="{FF2B5EF4-FFF2-40B4-BE49-F238E27FC236}">
                  <a16:creationId xmlns:a16="http://schemas.microsoft.com/office/drawing/2014/main" id="{F6189D2F-5FAF-4BAB-A33F-FE236590E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950" y="4852362"/>
              <a:ext cx="1252006" cy="957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6" descr="Diretrizes de direitos autorais - ícones de computador grátis">
              <a:extLst>
                <a:ext uri="{FF2B5EF4-FFF2-40B4-BE49-F238E27FC236}">
                  <a16:creationId xmlns:a16="http://schemas.microsoft.com/office/drawing/2014/main" id="{B77EEED2-B878-4165-A525-0ED56043A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14" y="4696710"/>
              <a:ext cx="1166859" cy="1166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Conector de seta reta 19">
              <a:extLst>
                <a:ext uri="{FF2B5EF4-FFF2-40B4-BE49-F238E27FC236}">
                  <a16:creationId xmlns:a16="http://schemas.microsoft.com/office/drawing/2014/main" id="{824500C6-64A8-4795-9218-B2C12F53DD68}"/>
                </a:ext>
              </a:extLst>
            </p:cNvPr>
            <p:cNvCxnSpPr/>
            <p:nvPr/>
          </p:nvCxnSpPr>
          <p:spPr>
            <a:xfrm flipV="1">
              <a:off x="2201012" y="2642347"/>
              <a:ext cx="1165123" cy="14749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8DEBFD45-FFF6-440D-8FC6-EC1038B4917C}"/>
                </a:ext>
              </a:extLst>
            </p:cNvPr>
            <p:cNvSpPr txBox="1"/>
            <p:nvPr/>
          </p:nvSpPr>
          <p:spPr>
            <a:xfrm>
              <a:off x="409939" y="3231249"/>
              <a:ext cx="20352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Planos, programas e estudos temáticos setoriais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DB050E4F-BB3D-4565-A9DA-A6C6E090FD03}"/>
                </a:ext>
              </a:extLst>
            </p:cNvPr>
            <p:cNvSpPr txBox="1"/>
            <p:nvPr/>
          </p:nvSpPr>
          <p:spPr>
            <a:xfrm>
              <a:off x="1765934" y="2372777"/>
              <a:ext cx="2035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2">
                      <a:lumMod val="75000"/>
                    </a:schemeClr>
                  </a:solidFill>
                </a:rPr>
                <a:t>definição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DF7E02CE-64DA-4A54-85F8-69C9507CE71B}"/>
                </a:ext>
              </a:extLst>
            </p:cNvPr>
            <p:cNvSpPr txBox="1"/>
            <p:nvPr/>
          </p:nvSpPr>
          <p:spPr>
            <a:xfrm>
              <a:off x="3025032" y="3231249"/>
              <a:ext cx="2035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accent4">
                      <a:lumMod val="75000"/>
                    </a:schemeClr>
                  </a:solidFill>
                </a:rPr>
                <a:t>Objetivos Táticos Setoriais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9D1EA3AD-AB08-45AD-BFD4-40D083D0C089}"/>
                </a:ext>
              </a:extLst>
            </p:cNvPr>
            <p:cNvSpPr txBox="1"/>
            <p:nvPr/>
          </p:nvSpPr>
          <p:spPr>
            <a:xfrm>
              <a:off x="5559085" y="3275111"/>
              <a:ext cx="2035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Consulta Estruturada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1A3B1303-C53D-49D3-B9E0-0B243E6AA454}"/>
                </a:ext>
              </a:extLst>
            </p:cNvPr>
            <p:cNvSpPr txBox="1"/>
            <p:nvPr/>
          </p:nvSpPr>
          <p:spPr>
            <a:xfrm>
              <a:off x="5687174" y="5944985"/>
              <a:ext cx="2035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accent4">
                      <a:lumMod val="75000"/>
                    </a:schemeClr>
                  </a:solidFill>
                </a:rPr>
                <a:t>Iniciativas Táticas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0B412DC6-96E0-44E7-8F00-CEF12CD4F9F4}"/>
                </a:ext>
              </a:extLst>
            </p:cNvPr>
            <p:cNvSpPr txBox="1"/>
            <p:nvPr/>
          </p:nvSpPr>
          <p:spPr>
            <a:xfrm>
              <a:off x="3057268" y="5926278"/>
              <a:ext cx="2035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Consulta Pública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42E892F5-45AB-45C1-A53B-835F4294B258}"/>
                </a:ext>
              </a:extLst>
            </p:cNvPr>
            <p:cNvSpPr txBox="1"/>
            <p:nvPr/>
          </p:nvSpPr>
          <p:spPr>
            <a:xfrm>
              <a:off x="192943" y="5864723"/>
              <a:ext cx="22787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accent6">
                      <a:lumMod val="75000"/>
                    </a:schemeClr>
                  </a:solidFill>
                </a:rPr>
                <a:t>Diretrizes setoriais </a:t>
              </a:r>
              <a:r>
                <a:rPr lang="pt-BR" sz="1400" dirty="0">
                  <a:solidFill>
                    <a:schemeClr val="accent6">
                      <a:lumMod val="75000"/>
                    </a:schemeClr>
                  </a:solidFill>
                </a:rPr>
                <a:t>(Objetivos Táticos Setoriais e Iniciativas Táticas)</a:t>
              </a:r>
            </a:p>
          </p:txBody>
        </p:sp>
        <p:cxnSp>
          <p:nvCxnSpPr>
            <p:cNvPr id="39" name="Conector de seta reta 28">
              <a:extLst>
                <a:ext uri="{FF2B5EF4-FFF2-40B4-BE49-F238E27FC236}">
                  <a16:creationId xmlns:a16="http://schemas.microsoft.com/office/drawing/2014/main" id="{D9D23A77-E8BD-40A9-9B97-49B52CCA4872}"/>
                </a:ext>
              </a:extLst>
            </p:cNvPr>
            <p:cNvCxnSpPr/>
            <p:nvPr/>
          </p:nvCxnSpPr>
          <p:spPr>
            <a:xfrm flipH="1" flipV="1">
              <a:off x="4761946" y="2633927"/>
              <a:ext cx="1262053" cy="1684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8A288438-0A97-4E90-881A-43EE008031BE}"/>
                </a:ext>
              </a:extLst>
            </p:cNvPr>
            <p:cNvSpPr txBox="1"/>
            <p:nvPr/>
          </p:nvSpPr>
          <p:spPr>
            <a:xfrm>
              <a:off x="4445499" y="2372776"/>
              <a:ext cx="2035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2">
                      <a:lumMod val="75000"/>
                    </a:schemeClr>
                  </a:solidFill>
                </a:rPr>
                <a:t>validação</a:t>
              </a:r>
            </a:p>
          </p:txBody>
        </p:sp>
        <p:cxnSp>
          <p:nvCxnSpPr>
            <p:cNvPr id="41" name="Conector de seta reta 30">
              <a:extLst>
                <a:ext uri="{FF2B5EF4-FFF2-40B4-BE49-F238E27FC236}">
                  <a16:creationId xmlns:a16="http://schemas.microsoft.com/office/drawing/2014/main" id="{02C3646F-1482-4B65-9ADE-66C4FDF4D08C}"/>
                </a:ext>
              </a:extLst>
            </p:cNvPr>
            <p:cNvCxnSpPr/>
            <p:nvPr/>
          </p:nvCxnSpPr>
          <p:spPr>
            <a:xfrm>
              <a:off x="6640706" y="3669267"/>
              <a:ext cx="6315" cy="85966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2A24429E-049E-4AA8-A9FE-E18CFF467EEC}"/>
                </a:ext>
              </a:extLst>
            </p:cNvPr>
            <p:cNvSpPr txBox="1"/>
            <p:nvPr/>
          </p:nvSpPr>
          <p:spPr>
            <a:xfrm>
              <a:off x="6139334" y="3914587"/>
              <a:ext cx="2035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2">
                      <a:lumMod val="75000"/>
                    </a:schemeClr>
                  </a:solidFill>
                </a:rPr>
                <a:t>definição</a:t>
              </a:r>
            </a:p>
          </p:txBody>
        </p:sp>
        <p:cxnSp>
          <p:nvCxnSpPr>
            <p:cNvPr id="43" name="Conector de seta reta 32">
              <a:extLst>
                <a:ext uri="{FF2B5EF4-FFF2-40B4-BE49-F238E27FC236}">
                  <a16:creationId xmlns:a16="http://schemas.microsoft.com/office/drawing/2014/main" id="{A9E668A4-CA40-4745-98B0-8C6F3320212A}"/>
                </a:ext>
              </a:extLst>
            </p:cNvPr>
            <p:cNvCxnSpPr/>
            <p:nvPr/>
          </p:nvCxnSpPr>
          <p:spPr>
            <a:xfrm flipV="1">
              <a:off x="4836173" y="5258272"/>
              <a:ext cx="1165123" cy="14749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CB3B279C-6D86-43FE-A5FC-396A2864F27C}"/>
                </a:ext>
              </a:extLst>
            </p:cNvPr>
            <p:cNvSpPr txBox="1"/>
            <p:nvPr/>
          </p:nvSpPr>
          <p:spPr>
            <a:xfrm>
              <a:off x="4401095" y="4988702"/>
              <a:ext cx="2035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2">
                      <a:lumMod val="75000"/>
                    </a:schemeClr>
                  </a:solidFill>
                </a:rPr>
                <a:t>validação</a:t>
              </a:r>
            </a:p>
          </p:txBody>
        </p:sp>
        <p:cxnSp>
          <p:nvCxnSpPr>
            <p:cNvPr id="45" name="Conector de seta reta 34">
              <a:extLst>
                <a:ext uri="{FF2B5EF4-FFF2-40B4-BE49-F238E27FC236}">
                  <a16:creationId xmlns:a16="http://schemas.microsoft.com/office/drawing/2014/main" id="{BFC4A794-29F6-46F2-8ACA-14FE0D47DE9F}"/>
                </a:ext>
              </a:extLst>
            </p:cNvPr>
            <p:cNvCxnSpPr/>
            <p:nvPr/>
          </p:nvCxnSpPr>
          <p:spPr>
            <a:xfrm flipH="1" flipV="1">
              <a:off x="2082381" y="5247804"/>
              <a:ext cx="1262053" cy="1684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D5C10623-205F-477A-8331-EBD490B4247D}"/>
                </a:ext>
              </a:extLst>
            </p:cNvPr>
            <p:cNvSpPr txBox="1"/>
            <p:nvPr/>
          </p:nvSpPr>
          <p:spPr>
            <a:xfrm>
              <a:off x="1765934" y="4986653"/>
              <a:ext cx="2035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2">
                      <a:lumMod val="75000"/>
                    </a:schemeClr>
                  </a:solidFill>
                </a:rPr>
                <a:t>definição</a:t>
              </a:r>
            </a:p>
          </p:txBody>
        </p: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D7EB879-84A2-431A-8E8F-DFCF755C3717}"/>
              </a:ext>
            </a:extLst>
          </p:cNvPr>
          <p:cNvSpPr txBox="1"/>
          <p:nvPr/>
        </p:nvSpPr>
        <p:spPr>
          <a:xfrm>
            <a:off x="850229" y="1416610"/>
            <a:ext cx="965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Diretrizes para aproveitamento de </a:t>
            </a:r>
            <a:r>
              <a:rPr lang="pt-BR" b="1" dirty="0"/>
              <a:t>oportunidades</a:t>
            </a:r>
            <a:r>
              <a:rPr lang="pt-BR" dirty="0"/>
              <a:t> e enfrentamento de </a:t>
            </a:r>
            <a:r>
              <a:rPr lang="pt-BR" b="1" dirty="0"/>
              <a:t>necessidades </a:t>
            </a:r>
            <a:r>
              <a:rPr lang="pt-BR" dirty="0"/>
              <a:t>setoriais</a:t>
            </a:r>
          </a:p>
          <a:p>
            <a:pPr algn="just"/>
            <a:r>
              <a:rPr lang="pt-BR" i="1" dirty="0"/>
              <a:t>(subsistemas de transportes terrestres)</a:t>
            </a:r>
          </a:p>
        </p:txBody>
      </p:sp>
    </p:spTree>
    <p:extLst>
      <p:ext uri="{BB962C8B-B14F-4D97-AF65-F5344CB8AC3E}">
        <p14:creationId xmlns:p14="http://schemas.microsoft.com/office/powerpoint/2010/main" val="343790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Objetivo Ícone - Download Grátis, PNG e Vetores">
            <a:extLst>
              <a:ext uri="{FF2B5EF4-FFF2-40B4-BE49-F238E27FC236}">
                <a16:creationId xmlns:a16="http://schemas.microsoft.com/office/drawing/2014/main" id="{A6DF2C85-B7FD-49F5-BB55-CB6F7CE8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27" y="919314"/>
            <a:ext cx="926333" cy="9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9286F28F-27F0-4676-8EE6-AEAF90ED77B0}"/>
              </a:ext>
            </a:extLst>
          </p:cNvPr>
          <p:cNvSpPr txBox="1"/>
          <p:nvPr/>
        </p:nvSpPr>
        <p:spPr>
          <a:xfrm>
            <a:off x="1498075" y="1155589"/>
            <a:ext cx="351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Objetivos Táticos Setoriais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4285C84A-84DA-4854-B07C-CA6D44066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34" t="37541" r="61896" b="43303"/>
          <a:stretch/>
        </p:blipFill>
        <p:spPr>
          <a:xfrm>
            <a:off x="1143681" y="2224479"/>
            <a:ext cx="1401288" cy="1401289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A7508160-AC34-4128-9735-189A2C396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06" t="37865" r="34606" b="42979"/>
          <a:stretch/>
        </p:blipFill>
        <p:spPr>
          <a:xfrm>
            <a:off x="2882190" y="2232017"/>
            <a:ext cx="1377538" cy="1401290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9C709110-5623-449A-8B1D-3230F9BAEF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26" t="59132" r="61896" b="21875"/>
          <a:stretch/>
        </p:blipFill>
        <p:spPr>
          <a:xfrm>
            <a:off x="4596950" y="2236354"/>
            <a:ext cx="1389414" cy="1389414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A3BD9E08-C4A4-4CC5-8B33-CC1FD4307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98" t="59294" r="34515" b="22037"/>
          <a:stretch/>
        </p:blipFill>
        <p:spPr>
          <a:xfrm>
            <a:off x="6323586" y="2267644"/>
            <a:ext cx="1377538" cy="1365663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BEF6756C-EBF5-4F2E-ACA2-34D485C862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34" t="24716" r="61896" b="56291"/>
          <a:stretch/>
        </p:blipFill>
        <p:spPr>
          <a:xfrm>
            <a:off x="8038346" y="2267644"/>
            <a:ext cx="1401288" cy="1389413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C090624B-930C-421A-88D0-87DDB3E4D3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807" t="24716" r="34605" b="56615"/>
          <a:stretch/>
        </p:blipFill>
        <p:spPr>
          <a:xfrm>
            <a:off x="1167431" y="4188254"/>
            <a:ext cx="1377538" cy="1365663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31D35831-5024-49AD-A5FC-DD9CF8A09C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26" t="46144" r="61987" b="34700"/>
          <a:stretch/>
        </p:blipFill>
        <p:spPr>
          <a:xfrm>
            <a:off x="2882190" y="4188254"/>
            <a:ext cx="1377539" cy="1401289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32E6098A-901D-4E47-836D-9CC39AC7C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807" t="46307" r="34514" b="34213"/>
          <a:stretch/>
        </p:blipFill>
        <p:spPr>
          <a:xfrm>
            <a:off x="4623060" y="4164504"/>
            <a:ext cx="1389414" cy="1425039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14D1F9B5-F734-4CE4-B06F-1C1DE00569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34" t="67897" r="61896" b="12947"/>
          <a:stretch/>
        </p:blipFill>
        <p:spPr>
          <a:xfrm>
            <a:off x="6373540" y="4174739"/>
            <a:ext cx="1401288" cy="1401288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9B3A759A-1A4E-4437-810B-B32A48B2F0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080" t="68223" r="34424" b="13108"/>
          <a:stretch/>
        </p:blipFill>
        <p:spPr>
          <a:xfrm>
            <a:off x="8106314" y="4188254"/>
            <a:ext cx="1365662" cy="1365663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67811AE9-4807-43D2-AC69-2FD862291D36}"/>
              </a:ext>
            </a:extLst>
          </p:cNvPr>
          <p:cNvSpPr txBox="1"/>
          <p:nvPr/>
        </p:nvSpPr>
        <p:spPr>
          <a:xfrm>
            <a:off x="1582487" y="1869332"/>
            <a:ext cx="563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01.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71951845-017E-4A34-87BE-C4F487966EF2}"/>
              </a:ext>
            </a:extLst>
          </p:cNvPr>
          <p:cNvSpPr txBox="1"/>
          <p:nvPr/>
        </p:nvSpPr>
        <p:spPr>
          <a:xfrm>
            <a:off x="3289244" y="1895547"/>
            <a:ext cx="563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02.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CE3771E1-E464-4434-85BD-E84474139B4C}"/>
              </a:ext>
            </a:extLst>
          </p:cNvPr>
          <p:cNvSpPr txBox="1"/>
          <p:nvPr/>
        </p:nvSpPr>
        <p:spPr>
          <a:xfrm>
            <a:off x="5087978" y="1869332"/>
            <a:ext cx="563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03.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0A7B9E15-A442-4629-AD5A-CD1C2C9042A4}"/>
              </a:ext>
            </a:extLst>
          </p:cNvPr>
          <p:cNvSpPr txBox="1"/>
          <p:nvPr/>
        </p:nvSpPr>
        <p:spPr>
          <a:xfrm>
            <a:off x="6730640" y="1883016"/>
            <a:ext cx="563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04.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38212B3-8A73-483F-93D2-22E6AA590334}"/>
              </a:ext>
            </a:extLst>
          </p:cNvPr>
          <p:cNvSpPr txBox="1"/>
          <p:nvPr/>
        </p:nvSpPr>
        <p:spPr>
          <a:xfrm>
            <a:off x="8457275" y="1897985"/>
            <a:ext cx="563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05.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02CAFBD8-BF21-4269-8567-8F13EF3BEFB7}"/>
              </a:ext>
            </a:extLst>
          </p:cNvPr>
          <p:cNvSpPr txBox="1"/>
          <p:nvPr/>
        </p:nvSpPr>
        <p:spPr>
          <a:xfrm>
            <a:off x="1574094" y="3862037"/>
            <a:ext cx="563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06.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8B2C0BEB-980A-4BB3-BD0C-844AF6D65D88}"/>
              </a:ext>
            </a:extLst>
          </p:cNvPr>
          <p:cNvSpPr txBox="1"/>
          <p:nvPr/>
        </p:nvSpPr>
        <p:spPr>
          <a:xfrm>
            <a:off x="3289244" y="3880886"/>
            <a:ext cx="563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07.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7D3055F2-137D-4FE6-8A2A-165DE3253EDD}"/>
              </a:ext>
            </a:extLst>
          </p:cNvPr>
          <p:cNvSpPr txBox="1"/>
          <p:nvPr/>
        </p:nvSpPr>
        <p:spPr>
          <a:xfrm>
            <a:off x="5009942" y="3878756"/>
            <a:ext cx="563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08.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38448BB9-DDB7-48E6-B8AE-1471D6023D00}"/>
              </a:ext>
            </a:extLst>
          </p:cNvPr>
          <p:cNvSpPr txBox="1"/>
          <p:nvPr/>
        </p:nvSpPr>
        <p:spPr>
          <a:xfrm>
            <a:off x="6802923" y="3877117"/>
            <a:ext cx="563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09.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2CDBCEC5-CBFB-4525-BDDB-91A8BCB69536}"/>
              </a:ext>
            </a:extLst>
          </p:cNvPr>
          <p:cNvSpPr txBox="1"/>
          <p:nvPr/>
        </p:nvSpPr>
        <p:spPr>
          <a:xfrm>
            <a:off x="8509494" y="3886826"/>
            <a:ext cx="563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66753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>
            <a:extLst>
              <a:ext uri="{FF2B5EF4-FFF2-40B4-BE49-F238E27FC236}">
                <a16:creationId xmlns:a16="http://schemas.microsoft.com/office/drawing/2014/main" id="{9286F28F-27F0-4676-8EE6-AEAF90ED77B0}"/>
              </a:ext>
            </a:extLst>
          </p:cNvPr>
          <p:cNvSpPr txBox="1"/>
          <p:nvPr/>
        </p:nvSpPr>
        <p:spPr>
          <a:xfrm>
            <a:off x="1922144" y="1155588"/>
            <a:ext cx="351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Iniciativas Táticas</a:t>
            </a:r>
          </a:p>
        </p:txBody>
      </p:sp>
      <p:pic>
        <p:nvPicPr>
          <p:cNvPr id="24" name="Picture 10" descr="Esboço táticas do futebol | Ícone Gratis">
            <a:extLst>
              <a:ext uri="{FF2B5EF4-FFF2-40B4-BE49-F238E27FC236}">
                <a16:creationId xmlns:a16="http://schemas.microsoft.com/office/drawing/2014/main" id="{74FEF510-A635-45A0-B3CE-7BEE86E5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65" y="937024"/>
            <a:ext cx="837239" cy="83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9E0D0E9C-727B-45FF-956A-7AD8F5D17C87}"/>
              </a:ext>
            </a:extLst>
          </p:cNvPr>
          <p:cNvSpPr txBox="1"/>
          <p:nvPr/>
        </p:nvSpPr>
        <p:spPr>
          <a:xfrm>
            <a:off x="414546" y="1976044"/>
            <a:ext cx="568145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PLANEJAMENTO DE TRANSPORTES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Critérios para priorização de investimentos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Priorização de investimentos a partir de corredores logísticos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Aumento da capacidade de corredores logísticos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Incentivo a serviços intermodais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Diretrizes para fomento e aperfeiçoamento do transporte de passageiros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Manutenção de rodovias federais não pavimentadas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Padronização da demanda por transporte nos projetos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Disciplinamento de normativos e determinação técnica nos editais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Mecanismos de aperfeiçoamento do ambiente de negócios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Subsídio ao desenvolvimento urbano e regional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03436727-27C2-43E0-B0CE-F3EB442E9369}"/>
              </a:ext>
            </a:extLst>
          </p:cNvPr>
          <p:cNvCxnSpPr/>
          <p:nvPr/>
        </p:nvCxnSpPr>
        <p:spPr>
          <a:xfrm>
            <a:off x="469135" y="1976044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30ECC8CD-3C46-4560-8A09-B6B077B487A1}"/>
              </a:ext>
            </a:extLst>
          </p:cNvPr>
          <p:cNvCxnSpPr/>
          <p:nvPr/>
        </p:nvCxnSpPr>
        <p:spPr>
          <a:xfrm>
            <a:off x="455487" y="2319512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53A09DD-500B-4D22-94D7-5F5C11B012F6}"/>
              </a:ext>
            </a:extLst>
          </p:cNvPr>
          <p:cNvSpPr txBox="1"/>
          <p:nvPr/>
        </p:nvSpPr>
        <p:spPr>
          <a:xfrm>
            <a:off x="414544" y="4903619"/>
            <a:ext cx="568145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CONCESSÕES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Estruturação dos novos contratos de concessão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Mecanismos de financiamento cruzado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Mecanismos de incentivos nas concessões rodoviárias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Alocação de riscos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Outorga de longo prazo para manutenção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Cobrança de pedágios proporcionais nas concessões rodoviárias</a:t>
            </a: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FE912EC5-D603-4028-A7CB-0DE6D5BDF088}"/>
              </a:ext>
            </a:extLst>
          </p:cNvPr>
          <p:cNvCxnSpPr/>
          <p:nvPr/>
        </p:nvCxnSpPr>
        <p:spPr>
          <a:xfrm>
            <a:off x="469133" y="4903619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046D161-F6E1-4DE6-B64A-BA86599D7B0F}"/>
              </a:ext>
            </a:extLst>
          </p:cNvPr>
          <p:cNvCxnSpPr/>
          <p:nvPr/>
        </p:nvCxnSpPr>
        <p:spPr>
          <a:xfrm>
            <a:off x="455485" y="5247087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78CF250-E100-4777-B8CA-A586D4BAC42D}"/>
              </a:ext>
            </a:extLst>
          </p:cNvPr>
          <p:cNvSpPr txBox="1"/>
          <p:nvPr/>
        </p:nvSpPr>
        <p:spPr>
          <a:xfrm>
            <a:off x="6314363" y="1976044"/>
            <a:ext cx="568145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TRANSPORTE FERROVIÁRIO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Diretrizes para desenvolvimento do transporte ferroviário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Transporte ferroviário de passageiros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Utilização de ramais desativados ou subutilizados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Autorização ferroviária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Monitoramento dos serviços de transporte ferroviário de passageiros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Sinalização e redução dos conflitos urbanos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Direito de passagem e Operador Ferroviário Independente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48462EDC-F6B2-4F8D-8E13-17FEF4B90513}"/>
              </a:ext>
            </a:extLst>
          </p:cNvPr>
          <p:cNvCxnSpPr/>
          <p:nvPr/>
        </p:nvCxnSpPr>
        <p:spPr>
          <a:xfrm>
            <a:off x="6368952" y="1976044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99F4C9D0-53CA-4619-B031-A2F42D58F8A7}"/>
              </a:ext>
            </a:extLst>
          </p:cNvPr>
          <p:cNvCxnSpPr/>
          <p:nvPr/>
        </p:nvCxnSpPr>
        <p:spPr>
          <a:xfrm>
            <a:off x="6355304" y="2319512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F83D79A-9263-4F85-8104-2B6099F0D997}"/>
              </a:ext>
            </a:extLst>
          </p:cNvPr>
          <p:cNvSpPr txBox="1"/>
          <p:nvPr/>
        </p:nvSpPr>
        <p:spPr>
          <a:xfrm>
            <a:off x="6355302" y="4911892"/>
            <a:ext cx="568145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TRÂNSITO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Agenda regulatória DENATRAN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3E268150-119D-448B-A358-59E8000D8400}"/>
              </a:ext>
            </a:extLst>
          </p:cNvPr>
          <p:cNvCxnSpPr/>
          <p:nvPr/>
        </p:nvCxnSpPr>
        <p:spPr>
          <a:xfrm>
            <a:off x="6409893" y="4888118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592E7CB1-85ED-454D-80A4-1FE2CA281A16}"/>
              </a:ext>
            </a:extLst>
          </p:cNvPr>
          <p:cNvCxnSpPr/>
          <p:nvPr/>
        </p:nvCxnSpPr>
        <p:spPr>
          <a:xfrm>
            <a:off x="6409893" y="5247087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0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>
            <a:extLst>
              <a:ext uri="{FF2B5EF4-FFF2-40B4-BE49-F238E27FC236}">
                <a16:creationId xmlns:a16="http://schemas.microsoft.com/office/drawing/2014/main" id="{9286F28F-27F0-4676-8EE6-AEAF90ED77B0}"/>
              </a:ext>
            </a:extLst>
          </p:cNvPr>
          <p:cNvSpPr txBox="1"/>
          <p:nvPr/>
        </p:nvSpPr>
        <p:spPr>
          <a:xfrm>
            <a:off x="1922144" y="1155588"/>
            <a:ext cx="351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Iniciativas Táticas</a:t>
            </a:r>
          </a:p>
        </p:txBody>
      </p:sp>
      <p:pic>
        <p:nvPicPr>
          <p:cNvPr id="24" name="Picture 10" descr="Esboço táticas do futebol | Ícone Gratis">
            <a:extLst>
              <a:ext uri="{FF2B5EF4-FFF2-40B4-BE49-F238E27FC236}">
                <a16:creationId xmlns:a16="http://schemas.microsoft.com/office/drawing/2014/main" id="{74FEF510-A635-45A0-B3CE-7BEE86E5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65" y="937024"/>
            <a:ext cx="837239" cy="83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0A7CD49-EA0F-4918-907C-6DFF1B8EFFE8}"/>
              </a:ext>
            </a:extLst>
          </p:cNvPr>
          <p:cNvSpPr txBox="1"/>
          <p:nvPr/>
        </p:nvSpPr>
        <p:spPr>
          <a:xfrm>
            <a:off x="487334" y="1976044"/>
            <a:ext cx="568145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FISCALIZAÇÃO E MONITORAMENTO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Segurança viária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Sistema nacional de monitoramento e vigilância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Transporte de produtos perigosos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Fiscalização dinâmica de veículos de carga</a:t>
            </a: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F09DB68-A801-4C94-B6E5-281921783EE0}"/>
              </a:ext>
            </a:extLst>
          </p:cNvPr>
          <p:cNvCxnSpPr/>
          <p:nvPr/>
        </p:nvCxnSpPr>
        <p:spPr>
          <a:xfrm>
            <a:off x="541923" y="1976044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A136365-90D7-4D0A-93AC-BCAAFC6EB2F5}"/>
              </a:ext>
            </a:extLst>
          </p:cNvPr>
          <p:cNvCxnSpPr/>
          <p:nvPr/>
        </p:nvCxnSpPr>
        <p:spPr>
          <a:xfrm>
            <a:off x="528275" y="2319512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169E827-624A-4E9D-88B4-211610BD2198}"/>
              </a:ext>
            </a:extLst>
          </p:cNvPr>
          <p:cNvSpPr txBox="1"/>
          <p:nvPr/>
        </p:nvSpPr>
        <p:spPr>
          <a:xfrm>
            <a:off x="487332" y="3416009"/>
            <a:ext cx="568145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INTERCÂMBIO E PARCERIAS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Transporte internacional de cargas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Cooperação com as Forças Armadas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Intercâmbio com outros órgãos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Articulação com demais unidades federativas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Capacitação de servidores e trabalhadores setoriais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Fórum Nacional de Transportes Terrestres</a:t>
            </a: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EAEC58BE-6A5E-45DF-BCA9-EF6692A5FE13}"/>
              </a:ext>
            </a:extLst>
          </p:cNvPr>
          <p:cNvCxnSpPr/>
          <p:nvPr/>
        </p:nvCxnSpPr>
        <p:spPr>
          <a:xfrm>
            <a:off x="541921" y="3416009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DABB4CD-D90B-48A5-9117-0E14CF56401B}"/>
              </a:ext>
            </a:extLst>
          </p:cNvPr>
          <p:cNvCxnSpPr/>
          <p:nvPr/>
        </p:nvCxnSpPr>
        <p:spPr>
          <a:xfrm>
            <a:off x="528273" y="3759477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C0A6424-29BC-4790-8AED-63CC3103ABAE}"/>
              </a:ext>
            </a:extLst>
          </p:cNvPr>
          <p:cNvSpPr txBox="1"/>
          <p:nvPr/>
        </p:nvSpPr>
        <p:spPr>
          <a:xfrm>
            <a:off x="6387151" y="1976044"/>
            <a:ext cx="56814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SUSTENTABILIDADE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Revisão e padronização de normativos junto aos órgãos ambientais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Padronização dos programas ambientais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Transferência de obrigações para condicionantes ambientais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Eficiência energética setorial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Financiamento verde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Créditos de carbono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Índice de Desempenho Ambiental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Mapeamento de risco climático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85C2E17B-C1F2-4CCE-930F-1E03819D56B4}"/>
              </a:ext>
            </a:extLst>
          </p:cNvPr>
          <p:cNvCxnSpPr/>
          <p:nvPr/>
        </p:nvCxnSpPr>
        <p:spPr>
          <a:xfrm>
            <a:off x="6441740" y="1976044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42B25D93-59B0-4395-8C55-425E60AEA09A}"/>
              </a:ext>
            </a:extLst>
          </p:cNvPr>
          <p:cNvCxnSpPr/>
          <p:nvPr/>
        </p:nvCxnSpPr>
        <p:spPr>
          <a:xfrm>
            <a:off x="6428092" y="2319512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63FEEF5-3A4C-4AE5-897C-CA04D7A735B0}"/>
              </a:ext>
            </a:extLst>
          </p:cNvPr>
          <p:cNvSpPr txBox="1"/>
          <p:nvPr/>
        </p:nvSpPr>
        <p:spPr>
          <a:xfrm>
            <a:off x="6428090" y="4584340"/>
            <a:ext cx="568145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LEGISLAÇÃO E SISTEMA JURÍDICO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Alterações legislativas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Alteração na relação das rodovias federais no Sistema Nacional de Viação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Capacitação em métodos de resolução de conflitos</a:t>
            </a:r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A44A09C6-6E25-446C-8B34-F370EDF40DF5}"/>
              </a:ext>
            </a:extLst>
          </p:cNvPr>
          <p:cNvCxnSpPr/>
          <p:nvPr/>
        </p:nvCxnSpPr>
        <p:spPr>
          <a:xfrm>
            <a:off x="6482681" y="4560566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B1443047-6600-4D22-9831-F797D40FFC0E}"/>
              </a:ext>
            </a:extLst>
          </p:cNvPr>
          <p:cNvCxnSpPr/>
          <p:nvPr/>
        </p:nvCxnSpPr>
        <p:spPr>
          <a:xfrm>
            <a:off x="6482681" y="4919535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24F533E3-067B-456A-A177-0C33FD1AEF41}"/>
              </a:ext>
            </a:extLst>
          </p:cNvPr>
          <p:cNvSpPr txBox="1"/>
          <p:nvPr/>
        </p:nvSpPr>
        <p:spPr>
          <a:xfrm>
            <a:off x="500978" y="5300628"/>
            <a:ext cx="568145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INFORMAÇÕES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Desenvolvimento de portal eletrônico interativo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Utilização de </a:t>
            </a:r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big data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Desenvolvimento de ranking qualitativo de rodovias</a:t>
            </a: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BFCD46AA-6477-4CEF-A377-5FA192742D3C}"/>
              </a:ext>
            </a:extLst>
          </p:cNvPr>
          <p:cNvCxnSpPr/>
          <p:nvPr/>
        </p:nvCxnSpPr>
        <p:spPr>
          <a:xfrm>
            <a:off x="555567" y="5300510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302D5E23-82E8-4CFA-9103-4A83CEBD4244}"/>
              </a:ext>
            </a:extLst>
          </p:cNvPr>
          <p:cNvCxnSpPr/>
          <p:nvPr/>
        </p:nvCxnSpPr>
        <p:spPr>
          <a:xfrm>
            <a:off x="541919" y="5643978"/>
            <a:ext cx="56405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4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2E3250F4-2267-4357-B0DE-3BA9B61BA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1" t="12205" r="65859" b="4099"/>
          <a:stretch/>
        </p:blipFill>
        <p:spPr>
          <a:xfrm>
            <a:off x="632138" y="1574771"/>
            <a:ext cx="2942816" cy="415550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E44C1347-7EAC-40A5-BD8B-369C65B947CE}"/>
              </a:ext>
            </a:extLst>
          </p:cNvPr>
          <p:cNvGrpSpPr/>
          <p:nvPr/>
        </p:nvGrpSpPr>
        <p:grpSpPr>
          <a:xfrm>
            <a:off x="5497543" y="1127726"/>
            <a:ext cx="1245940" cy="1620799"/>
            <a:chOff x="5356800" y="1289884"/>
            <a:chExt cx="1245940" cy="1620799"/>
          </a:xfrm>
        </p:grpSpPr>
        <p:pic>
          <p:nvPicPr>
            <p:cNvPr id="27" name="Imagem 26" descr="Código QR&#10;&#10;Descrição gerada automaticamente">
              <a:extLst>
                <a:ext uri="{FF2B5EF4-FFF2-40B4-BE49-F238E27FC236}">
                  <a16:creationId xmlns:a16="http://schemas.microsoft.com/office/drawing/2014/main" id="{EF039275-52FD-4733-A929-F8FABB4A6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800" y="1289884"/>
              <a:ext cx="1245940" cy="1245940"/>
            </a:xfrm>
            <a:prstGeom prst="rect">
              <a:avLst/>
            </a:prstGeom>
          </p:spPr>
        </p:pic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6CE345FC-F020-4721-97FA-387C2E5166A0}"/>
                </a:ext>
              </a:extLst>
            </p:cNvPr>
            <p:cNvSpPr txBox="1"/>
            <p:nvPr/>
          </p:nvSpPr>
          <p:spPr>
            <a:xfrm>
              <a:off x="5356800" y="2449018"/>
              <a:ext cx="12459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hlinkClick r:id="rId4"/>
                </a:rPr>
                <a:t>Portal PSTT</a:t>
              </a:r>
              <a:endParaRPr lang="pt-BR" sz="1200" dirty="0"/>
            </a:p>
            <a:p>
              <a:pPr algn="ctr"/>
              <a:endParaRPr lang="pt-BR" sz="1200" dirty="0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43B5FE4F-0BA9-4A93-A415-6CEB8DAEF7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02" t="21016" r="22339" b="6216"/>
          <a:stretch/>
        </p:blipFill>
        <p:spPr>
          <a:xfrm>
            <a:off x="6893169" y="1127726"/>
            <a:ext cx="4170370" cy="30007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C7755C3-2013-41E8-AD7E-6D07ECCA5362}"/>
              </a:ext>
            </a:extLst>
          </p:cNvPr>
          <p:cNvSpPr txBox="1"/>
          <p:nvPr/>
        </p:nvSpPr>
        <p:spPr>
          <a:xfrm>
            <a:off x="632138" y="1022870"/>
            <a:ext cx="965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Principais </a:t>
            </a:r>
            <a:r>
              <a:rPr lang="pt-BR" b="1" dirty="0"/>
              <a:t>produtos</a:t>
            </a:r>
            <a:r>
              <a:rPr lang="pt-BR" dirty="0"/>
              <a:t>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62284B-4F84-4187-A2B9-91BC10A68246}"/>
              </a:ext>
            </a:extLst>
          </p:cNvPr>
          <p:cNvSpPr txBox="1"/>
          <p:nvPr/>
        </p:nvSpPr>
        <p:spPr>
          <a:xfrm>
            <a:off x="3681278" y="4406835"/>
            <a:ext cx="6913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Relatório de Diretrizes Setoriais</a:t>
            </a:r>
            <a:r>
              <a:rPr lang="pt-BR" sz="1600" b="1" i="1" dirty="0"/>
              <a:t>:</a:t>
            </a:r>
            <a:r>
              <a:rPr lang="pt-BR" sz="1600" b="1" dirty="0"/>
              <a:t> </a:t>
            </a:r>
            <a:r>
              <a:rPr lang="pt-BR" sz="1600" dirty="0"/>
              <a:t>apresenta a versão final das diretrizes setoriais, de nível tático, responsáveis pelo desenvolvimento e aperfeiçoamento do setor de transportes terrestres para além das questões de infraestrutura. As referidas diretrizes encontram-se divididas em dois elementos previamente definidos: os </a:t>
            </a:r>
            <a:r>
              <a:rPr lang="pt-BR" sz="1600" i="1" dirty="0"/>
              <a:t>Objetivos Táticos Setoriais </a:t>
            </a:r>
            <a:r>
              <a:rPr lang="pt-BR" sz="1600" dirty="0"/>
              <a:t>e as </a:t>
            </a:r>
            <a:r>
              <a:rPr lang="pt-BR" sz="1600" i="1" dirty="0"/>
              <a:t>Iniciativas Táticas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47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4265"/>
            <a:ext cx="10515600" cy="27041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O CICLO DE PLANEJAMENTO DE TRANSPORTES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O NÍVEL TÁTICO DE PLANEJAMENTO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PSTT – FASE 1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rgbClr val="0070C0"/>
                </a:solidFill>
              </a:rPr>
              <a:t>PSTT – FASE 2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64019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PSTT – FASE 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20AE15-1B09-4E1F-A44A-9C30B7679574}"/>
              </a:ext>
            </a:extLst>
          </p:cNvPr>
          <p:cNvSpPr txBox="1"/>
          <p:nvPr/>
        </p:nvSpPr>
        <p:spPr>
          <a:xfrm>
            <a:off x="838200" y="1367522"/>
            <a:ext cx="10626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Levantamento dos </a:t>
            </a:r>
            <a:r>
              <a:rPr lang="pt-BR" b="1" dirty="0"/>
              <a:t>empreendimentos</a:t>
            </a:r>
            <a:r>
              <a:rPr lang="pt-BR" dirty="0"/>
              <a:t> e das </a:t>
            </a:r>
            <a:r>
              <a:rPr lang="pt-BR" b="1" dirty="0"/>
              <a:t>iniciativas</a:t>
            </a:r>
            <a:r>
              <a:rPr lang="pt-BR" dirty="0"/>
              <a:t> a serem executados, segundo ordem de prioridade e no âmbito do horizonte de planejamento, para melhor desempenho do setor de transportes terrestres</a:t>
            </a:r>
            <a:endParaRPr lang="pt-BR" i="1" dirty="0"/>
          </a:p>
        </p:txBody>
      </p:sp>
      <p:pic>
        <p:nvPicPr>
          <p:cNvPr id="4" name="Picture 8" descr="Solução - ícones de diversos grátis">
            <a:extLst>
              <a:ext uri="{FF2B5EF4-FFF2-40B4-BE49-F238E27FC236}">
                <a16:creationId xmlns:a16="http://schemas.microsoft.com/office/drawing/2014/main" id="{9A111F97-6173-4BEE-8FF7-CC20D5BF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28" y="2360837"/>
            <a:ext cx="1101765" cy="11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rioridade | Ícone Gratis">
            <a:extLst>
              <a:ext uri="{FF2B5EF4-FFF2-40B4-BE49-F238E27FC236}">
                <a16:creationId xmlns:a16="http://schemas.microsoft.com/office/drawing/2014/main" id="{693F9281-F588-43C2-B92C-0E4889065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64" y="2385231"/>
            <a:ext cx="866951" cy="8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Análise - ícones de o negócio grátis">
            <a:extLst>
              <a:ext uri="{FF2B5EF4-FFF2-40B4-BE49-F238E27FC236}">
                <a16:creationId xmlns:a16="http://schemas.microsoft.com/office/drawing/2014/main" id="{DBAAA9A5-EB38-48EF-AAB8-4B59E392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55" y="2470695"/>
            <a:ext cx="757093" cy="75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Monitoramento gráfico com lupa - ícones de o negócio grátis">
            <a:extLst>
              <a:ext uri="{FF2B5EF4-FFF2-40B4-BE49-F238E27FC236}">
                <a16:creationId xmlns:a16="http://schemas.microsoft.com/office/drawing/2014/main" id="{CADDF21C-1DA2-4587-A012-31C969D7C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38" y="4405424"/>
            <a:ext cx="975541" cy="9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ome">
            <a:extLst>
              <a:ext uri="{FF2B5EF4-FFF2-40B4-BE49-F238E27FC236}">
                <a16:creationId xmlns:a16="http://schemas.microsoft.com/office/drawing/2014/main" id="{38B7D06F-91D2-4E9B-B40C-204BE6819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569" y="4333765"/>
            <a:ext cx="975541" cy="9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Cifrão | Ícone Gratis">
            <a:extLst>
              <a:ext uri="{FF2B5EF4-FFF2-40B4-BE49-F238E27FC236}">
                <a16:creationId xmlns:a16="http://schemas.microsoft.com/office/drawing/2014/main" id="{0314C1BC-B9F6-41C4-B049-A810BDD12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601" y="4418729"/>
            <a:ext cx="757093" cy="75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3AB522E-2E8D-4540-B872-49D44EC6E6ED}"/>
              </a:ext>
            </a:extLst>
          </p:cNvPr>
          <p:cNvSpPr/>
          <p:nvPr/>
        </p:nvSpPr>
        <p:spPr>
          <a:xfrm>
            <a:off x="1000533" y="3534232"/>
            <a:ext cx="2162354" cy="5275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Soluções logísticas </a:t>
            </a:r>
            <a:r>
              <a:rPr lang="pt-BR" sz="1600" dirty="0"/>
              <a:t>nos cenários estratégicos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3B4A228-4EF6-4E6B-B136-97647FE45B21}"/>
              </a:ext>
            </a:extLst>
          </p:cNvPr>
          <p:cNvSpPr/>
          <p:nvPr/>
        </p:nvSpPr>
        <p:spPr>
          <a:xfrm>
            <a:off x="4250247" y="3539276"/>
            <a:ext cx="2999554" cy="3314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Priorização </a:t>
            </a:r>
            <a:r>
              <a:rPr lang="pt-BR" sz="1600" dirty="0"/>
              <a:t>das ações setoriais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C76A1786-452C-41AE-B59A-21467910B067}"/>
              </a:ext>
            </a:extLst>
          </p:cNvPr>
          <p:cNvSpPr/>
          <p:nvPr/>
        </p:nvSpPr>
        <p:spPr>
          <a:xfrm>
            <a:off x="8518124" y="3471755"/>
            <a:ext cx="2999554" cy="48999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Análise de </a:t>
            </a:r>
            <a:r>
              <a:rPr lang="pt-BR" sz="1600" b="1" dirty="0"/>
              <a:t>pré-viabilidade </a:t>
            </a:r>
            <a:r>
              <a:rPr lang="pt-BR" sz="1600" dirty="0"/>
              <a:t>das ações setoriais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20CBC3D-DC6F-4483-95BC-36A1C9D75930}"/>
              </a:ext>
            </a:extLst>
          </p:cNvPr>
          <p:cNvSpPr/>
          <p:nvPr/>
        </p:nvSpPr>
        <p:spPr>
          <a:xfrm>
            <a:off x="920333" y="5386521"/>
            <a:ext cx="2322753" cy="5275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Monitoramento</a:t>
            </a:r>
            <a:r>
              <a:rPr lang="pt-BR" sz="1600" dirty="0"/>
              <a:t> e </a:t>
            </a:r>
            <a:r>
              <a:rPr lang="pt-BR" sz="1600" b="1" dirty="0"/>
              <a:t>avaliação</a:t>
            </a:r>
            <a:r>
              <a:rPr lang="pt-BR" sz="1600" dirty="0"/>
              <a:t> dos resultados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66F441BA-D6AD-40DD-B630-2F0158DE1CD4}"/>
              </a:ext>
            </a:extLst>
          </p:cNvPr>
          <p:cNvSpPr/>
          <p:nvPr/>
        </p:nvSpPr>
        <p:spPr>
          <a:xfrm>
            <a:off x="3965838" y="5318488"/>
            <a:ext cx="3568371" cy="64633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Indicação das infraestruturas a serem tratadas com </a:t>
            </a:r>
            <a:r>
              <a:rPr lang="pt-BR" sz="1600" b="1" dirty="0"/>
              <a:t>recursos públicos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4F6A35C-35D2-4AC8-A3CA-14B18FAD6DDF}"/>
              </a:ext>
            </a:extLst>
          </p:cNvPr>
          <p:cNvSpPr/>
          <p:nvPr/>
        </p:nvSpPr>
        <p:spPr>
          <a:xfrm>
            <a:off x="8256961" y="5318488"/>
            <a:ext cx="3568371" cy="64633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Indicação das infraestruturas a serem tratadas por meio de </a:t>
            </a:r>
            <a:r>
              <a:rPr lang="pt-BR" sz="1600" b="1" dirty="0"/>
              <a:t>parcerias</a:t>
            </a:r>
          </a:p>
        </p:txBody>
      </p:sp>
    </p:spTree>
    <p:extLst>
      <p:ext uri="{BB962C8B-B14F-4D97-AF65-F5344CB8AC3E}">
        <p14:creationId xmlns:p14="http://schemas.microsoft.com/office/powerpoint/2010/main" val="3735113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ixaDeTexto 33">
            <a:extLst>
              <a:ext uri="{FF2B5EF4-FFF2-40B4-BE49-F238E27FC236}">
                <a16:creationId xmlns:a16="http://schemas.microsoft.com/office/drawing/2014/main" id="{2A28ABAC-2FAD-4F30-9719-C387E23E9CC1}"/>
              </a:ext>
            </a:extLst>
          </p:cNvPr>
          <p:cNvSpPr txBox="1"/>
          <p:nvPr/>
        </p:nvSpPr>
        <p:spPr>
          <a:xfrm>
            <a:off x="632138" y="1022870"/>
            <a:ext cx="965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Parcerias</a:t>
            </a:r>
            <a:r>
              <a:rPr lang="pt-BR" dirty="0"/>
              <a:t>:</a:t>
            </a:r>
          </a:p>
        </p:txBody>
      </p:sp>
      <p:pic>
        <p:nvPicPr>
          <p:cNvPr id="37" name="Picture 2" descr="Ver a imagem de origem">
            <a:extLst>
              <a:ext uri="{FF2B5EF4-FFF2-40B4-BE49-F238E27FC236}">
                <a16:creationId xmlns:a16="http://schemas.microsoft.com/office/drawing/2014/main" id="{61198811-96E7-44D4-AB13-0A36E0E72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0" b="89920" l="6700" r="93100">
                        <a14:foregroundMark x1="21900" y1="23840" x2="21900" y2="23840"/>
                        <a14:foregroundMark x1="17300" y1="42080" x2="17300" y2="42080"/>
                        <a14:foregroundMark x1="15200" y1="57120" x2="15200" y2="57120"/>
                        <a14:foregroundMark x1="6700" y1="24320" x2="6700" y2="24320"/>
                        <a14:foregroundMark x1="6700" y1="25440" x2="6700" y2="25440"/>
                        <a14:foregroundMark x1="68200" y1="33120" x2="68200" y2="33120"/>
                        <a14:foregroundMark x1="80300" y1="58240" x2="80300" y2="58240"/>
                        <a14:foregroundMark x1="93100" y1="57920" x2="93100" y2="57920"/>
                        <a14:foregroundMark x1="7200" y1="72960" x2="7200" y2="72960"/>
                        <a14:foregroundMark x1="8500" y1="71200" x2="8500" y2="71200"/>
                        <a14:foregroundMark x1="10000" y1="73600" x2="10000" y2="73600"/>
                        <a14:foregroundMark x1="13100" y1="75680" x2="13100" y2="75680"/>
                        <a14:foregroundMark x1="14700" y1="74240" x2="14700" y2="74240"/>
                        <a14:foregroundMark x1="15600" y1="73920" x2="15600" y2="73920"/>
                        <a14:foregroundMark x1="20400" y1="76000" x2="20400" y2="76000"/>
                        <a14:foregroundMark x1="22000" y1="74560" x2="22000" y2="74560"/>
                        <a14:foregroundMark x1="26200" y1="75200" x2="26200" y2="75200"/>
                        <a14:foregroundMark x1="27600" y1="73920" x2="27600" y2="73920"/>
                        <a14:foregroundMark x1="27800" y1="75680" x2="27800" y2="75680"/>
                        <a14:foregroundMark x1="31600" y1="73600" x2="31600" y2="73600"/>
                        <a14:foregroundMark x1="34100" y1="73280" x2="34100" y2="73280"/>
                        <a14:foregroundMark x1="36400" y1="74240" x2="36400" y2="74240"/>
                        <a14:foregroundMark x1="38200" y1="74560" x2="38200" y2="74560"/>
                        <a14:foregroundMark x1="39900" y1="75680" x2="39900" y2="75680"/>
                        <a14:foregroundMark x1="41800" y1="74880" x2="41800" y2="74880"/>
                        <a14:foregroundMark x1="42800" y1="74560" x2="57200" y2="74240"/>
                        <a14:foregroundMark x1="7000" y1="73600" x2="44100" y2="74240"/>
                        <a14:foregroundMark x1="44100" y1="74240" x2="80900" y2="73920"/>
                        <a14:foregroundMark x1="80900" y1="73920" x2="87100" y2="74880"/>
                        <a14:foregroundMark x1="75400" y1="57920" x2="75400" y2="57920"/>
                        <a14:foregroundMark x1="82900" y1="58560" x2="82900" y2="58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11" y="2416561"/>
            <a:ext cx="2226941" cy="139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AC7D6121-F9C4-4304-9477-8810CE9CA9C6}"/>
              </a:ext>
            </a:extLst>
          </p:cNvPr>
          <p:cNvSpPr txBox="1"/>
          <p:nvPr/>
        </p:nvSpPr>
        <p:spPr>
          <a:xfrm>
            <a:off x="632138" y="3708062"/>
            <a:ext cx="3462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Acordo de Cooperação Técnica n° 11/2020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C42C3FF5-DDBA-4C7A-9381-311AA6255487}"/>
              </a:ext>
            </a:extLst>
          </p:cNvPr>
          <p:cNvSpPr txBox="1"/>
          <p:nvPr/>
        </p:nvSpPr>
        <p:spPr>
          <a:xfrm>
            <a:off x="990644" y="4015839"/>
            <a:ext cx="274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Plano de Trabalho n° 02/2021/ EPL-SNTT</a:t>
            </a:r>
          </a:p>
          <a:p>
            <a:pPr algn="ctr"/>
            <a:r>
              <a:rPr lang="pt-BR" sz="1200" dirty="0"/>
              <a:t>(jul.21 / dez.22)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92658EF8-F342-41AE-8755-DF59E156BBD0}"/>
              </a:ext>
            </a:extLst>
          </p:cNvPr>
          <p:cNvSpPr/>
          <p:nvPr/>
        </p:nvSpPr>
        <p:spPr>
          <a:xfrm>
            <a:off x="1185124" y="1981525"/>
            <a:ext cx="2226941" cy="30777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Executivo</a:t>
            </a:r>
            <a:endParaRPr lang="pt-BR" sz="1600" dirty="0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AB68AC0C-F2C3-4251-BFB2-A6255BECB7D7}"/>
              </a:ext>
            </a:extLst>
          </p:cNvPr>
          <p:cNvSpPr/>
          <p:nvPr/>
        </p:nvSpPr>
        <p:spPr>
          <a:xfrm>
            <a:off x="6096000" y="1022870"/>
            <a:ext cx="2226941" cy="30777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Apoio</a:t>
            </a:r>
            <a:endParaRPr lang="pt-BR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A2AB29-198F-4C25-A10C-5D59AF193F60}"/>
              </a:ext>
            </a:extLst>
          </p:cNvPr>
          <p:cNvSpPr txBox="1"/>
          <p:nvPr/>
        </p:nvSpPr>
        <p:spPr>
          <a:xfrm>
            <a:off x="5465925" y="1535049"/>
            <a:ext cx="3515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GTAC</a:t>
            </a:r>
          </a:p>
          <a:p>
            <a:r>
              <a:rPr lang="pt-BR" sz="1600" b="1" dirty="0"/>
              <a:t>Grupo de Trabalho de Apoio Conjunto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05082B96-0616-4932-9236-9EBE7A8ADDC0}"/>
              </a:ext>
            </a:extLst>
          </p:cNvPr>
          <p:cNvSpPr txBox="1"/>
          <p:nvPr/>
        </p:nvSpPr>
        <p:spPr>
          <a:xfrm>
            <a:off x="5786413" y="2538745"/>
            <a:ext cx="2745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SNTT/MINFRA; SFPP/MINFRA; ANTT; </a:t>
            </a:r>
            <a:r>
              <a:rPr lang="pt-BR" sz="1400" b="1" dirty="0"/>
              <a:t>DNIT;</a:t>
            </a:r>
            <a:r>
              <a:rPr lang="pt-BR" sz="1400" dirty="0"/>
              <a:t> VALEC; EPL</a:t>
            </a:r>
          </a:p>
          <a:p>
            <a:pPr algn="ctr"/>
            <a:r>
              <a:rPr lang="pt-BR" sz="1200" i="1" dirty="0"/>
              <a:t>(Portaria n° 986/21)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95336A77-3806-4F7E-82F0-AF968C6217F0}"/>
              </a:ext>
            </a:extLst>
          </p:cNvPr>
          <p:cNvSpPr txBox="1"/>
          <p:nvPr/>
        </p:nvSpPr>
        <p:spPr>
          <a:xfrm>
            <a:off x="5851000" y="3296220"/>
            <a:ext cx="274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Instância consultiva e de validação de critérios, metas e indicadores</a:t>
            </a:r>
          </a:p>
        </p:txBody>
      </p:sp>
      <p:pic>
        <p:nvPicPr>
          <p:cNvPr id="1026" name="Picture 2" descr="Ver a imagem de origem">
            <a:extLst>
              <a:ext uri="{FF2B5EF4-FFF2-40B4-BE49-F238E27FC236}">
                <a16:creationId xmlns:a16="http://schemas.microsoft.com/office/drawing/2014/main" id="{C55BC2F6-FB1F-4FEA-B3AA-7744E6DD1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7"/>
          <a:stretch/>
        </p:blipFill>
        <p:spPr bwMode="auto">
          <a:xfrm>
            <a:off x="6188249" y="4477504"/>
            <a:ext cx="1941404" cy="6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ixaDeTexto 50">
            <a:extLst>
              <a:ext uri="{FF2B5EF4-FFF2-40B4-BE49-F238E27FC236}">
                <a16:creationId xmlns:a16="http://schemas.microsoft.com/office/drawing/2014/main" id="{07EF24D5-6BC0-406E-AFE7-672AFF07E8A1}"/>
              </a:ext>
            </a:extLst>
          </p:cNvPr>
          <p:cNvSpPr txBox="1"/>
          <p:nvPr/>
        </p:nvSpPr>
        <p:spPr>
          <a:xfrm>
            <a:off x="5359607" y="5322951"/>
            <a:ext cx="370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Acordo de Cooperação Técnica n° 1/2021/SNTT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78B61ED-C0D3-4A6C-B195-379FC6E65552}"/>
              </a:ext>
            </a:extLst>
          </p:cNvPr>
          <p:cNvSpPr txBox="1"/>
          <p:nvPr/>
        </p:nvSpPr>
        <p:spPr>
          <a:xfrm>
            <a:off x="5786413" y="5664927"/>
            <a:ext cx="274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Plano de Trabalho n° 01/2021/SNTT</a:t>
            </a:r>
          </a:p>
          <a:p>
            <a:pPr algn="ctr"/>
            <a:r>
              <a:rPr lang="pt-BR" sz="1200" dirty="0"/>
              <a:t>(set.21 / mar.23)</a:t>
            </a:r>
          </a:p>
        </p:txBody>
      </p:sp>
    </p:spTree>
    <p:extLst>
      <p:ext uri="{BB962C8B-B14F-4D97-AF65-F5344CB8AC3E}">
        <p14:creationId xmlns:p14="http://schemas.microsoft.com/office/powerpoint/2010/main" val="424828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4265"/>
            <a:ext cx="10515600" cy="27041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O CICLO DE PLANEJAMENTO DE TRANSPORTES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O NÍVEL TÁTICO DE PLANEJAMENTO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PSTT – FASE 1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PSTT – FASE 2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rgbClr val="0070C0"/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63023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CONSIDERAÇÕES FINAIS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BDFD73C-F603-492E-95BD-E6D437C7DD58}"/>
              </a:ext>
            </a:extLst>
          </p:cNvPr>
          <p:cNvSpPr txBox="1"/>
          <p:nvPr/>
        </p:nvSpPr>
        <p:spPr>
          <a:xfrm>
            <a:off x="651106" y="2015114"/>
            <a:ext cx="1025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Conclusão PSTT – Fase 1 </a:t>
            </a:r>
            <a:r>
              <a:rPr lang="pt-BR" dirty="0"/>
              <a:t>&gt;&gt; definidas as ações (iniciativas) para o desenvolvimento e o aperfeiçoamento setorial, consubstanciadas nos </a:t>
            </a:r>
            <a:r>
              <a:rPr lang="pt-BR" u="sng" dirty="0"/>
              <a:t>Objetivos Táticos Setoriais </a:t>
            </a:r>
            <a:r>
              <a:rPr lang="pt-BR" dirty="0"/>
              <a:t>e nas </a:t>
            </a:r>
            <a:r>
              <a:rPr lang="pt-BR" u="sng" dirty="0"/>
              <a:t>Iniciativas Táticas</a:t>
            </a:r>
            <a:r>
              <a:rPr lang="pt-BR" dirty="0"/>
              <a:t>. </a:t>
            </a:r>
            <a:endParaRPr lang="pt-BR" sz="1600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80DBFAD-7F90-4547-B90E-4C73F1483EE7}"/>
              </a:ext>
            </a:extLst>
          </p:cNvPr>
          <p:cNvSpPr txBox="1"/>
          <p:nvPr/>
        </p:nvSpPr>
        <p:spPr>
          <a:xfrm>
            <a:off x="651105" y="3282394"/>
            <a:ext cx="102513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Estruturação PSTT – Fase 2 </a:t>
            </a:r>
            <a:r>
              <a:rPr lang="pt-BR" dirty="0"/>
              <a:t>&gt;&gt; estabelecimento de tratativas, metas, atividades e produtos a serem executados, por meio de parceria com a Empresa de Planejamento e Logística (EPL), para o cumprimento das exigências para o nível tático no âmbito do Planejamento Integrado de Transportes: </a:t>
            </a:r>
          </a:p>
          <a:p>
            <a:pPr algn="just"/>
            <a:r>
              <a:rPr lang="pt-BR" dirty="0"/>
              <a:t>	(i) definição de soluções logísticas; </a:t>
            </a:r>
          </a:p>
          <a:p>
            <a:pPr algn="just"/>
            <a:r>
              <a:rPr lang="pt-BR" dirty="0"/>
              <a:t>	(</a:t>
            </a:r>
            <a:r>
              <a:rPr lang="pt-BR" dirty="0" err="1"/>
              <a:t>ii</a:t>
            </a:r>
            <a:r>
              <a:rPr lang="pt-BR" dirty="0"/>
              <a:t>) análise de impactos; </a:t>
            </a:r>
          </a:p>
          <a:p>
            <a:pPr algn="just"/>
            <a:r>
              <a:rPr lang="pt-BR" dirty="0"/>
              <a:t>	(</a:t>
            </a:r>
            <a:r>
              <a:rPr lang="pt-BR" dirty="0" err="1"/>
              <a:t>iii</a:t>
            </a:r>
            <a:r>
              <a:rPr lang="pt-BR" dirty="0"/>
              <a:t>) priorização; </a:t>
            </a:r>
          </a:p>
          <a:p>
            <a:pPr algn="just"/>
            <a:r>
              <a:rPr lang="pt-BR" dirty="0"/>
              <a:t>	(</a:t>
            </a:r>
            <a:r>
              <a:rPr lang="pt-BR" dirty="0" err="1"/>
              <a:t>iv</a:t>
            </a:r>
            <a:r>
              <a:rPr lang="pt-BR" dirty="0"/>
              <a:t>) definição das carteiras de projetos públicos e privados; </a:t>
            </a:r>
          </a:p>
          <a:p>
            <a:pPr algn="just"/>
            <a:r>
              <a:rPr lang="pt-BR" dirty="0"/>
              <a:t>	(v) definição de metas e indicadores; e </a:t>
            </a:r>
          </a:p>
          <a:p>
            <a:pPr algn="just"/>
            <a:r>
              <a:rPr lang="pt-BR" dirty="0"/>
              <a:t>	(vi) gestão da avaliação e monitoramento do Plano Setorial.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54414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4265"/>
            <a:ext cx="10515600" cy="27041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1800" b="1" dirty="0"/>
              <a:t>O CICLO DE PLANEJAMENTO DE TRANSPORTES</a:t>
            </a:r>
          </a:p>
          <a:p>
            <a:pPr>
              <a:spcAft>
                <a:spcPts val="1200"/>
              </a:spcAft>
            </a:pPr>
            <a:r>
              <a:rPr lang="pt-BR" sz="1800" b="1" dirty="0"/>
              <a:t>O NÍVEL TÁTICO DE PLANEJAMENTO</a:t>
            </a:r>
          </a:p>
          <a:p>
            <a:pPr>
              <a:spcAft>
                <a:spcPts val="1200"/>
              </a:spcAft>
            </a:pPr>
            <a:r>
              <a:rPr lang="pt-BR" sz="1800" b="1" dirty="0"/>
              <a:t>PSTT – FASE 1</a:t>
            </a:r>
          </a:p>
          <a:p>
            <a:pPr>
              <a:spcAft>
                <a:spcPts val="1200"/>
              </a:spcAft>
            </a:pPr>
            <a:r>
              <a:rPr lang="pt-BR" sz="1800" b="1" dirty="0"/>
              <a:t>PSTT – FASE 2</a:t>
            </a:r>
          </a:p>
          <a:p>
            <a:pPr>
              <a:spcAft>
                <a:spcPts val="1200"/>
              </a:spcAft>
            </a:pPr>
            <a:r>
              <a:rPr lang="pt-BR" sz="1800" b="1" dirty="0"/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274DBBD-575C-46CD-AA14-B434150FD7A0}"/>
              </a:ext>
            </a:extLst>
          </p:cNvPr>
          <p:cNvSpPr txBox="1"/>
          <p:nvPr/>
        </p:nvSpPr>
        <p:spPr>
          <a:xfrm>
            <a:off x="651105" y="2015114"/>
            <a:ext cx="10448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Tecnicidade no desenvolvimento dos produtos </a:t>
            </a:r>
            <a:r>
              <a:rPr lang="pt-BR" dirty="0"/>
              <a:t>&gt;&gt; compromisso de envolvimento da equipe técnica da EPL responsável pela elaboração do Plano Nacional de Logística (PNL 2035), garantindo a utilização dos mesmos critérios, parâmetros e premissas usados no âmbito do plano estratégico </a:t>
            </a:r>
            <a:r>
              <a:rPr lang="pt-BR" dirty="0" err="1"/>
              <a:t>macrossetorial</a:t>
            </a:r>
            <a:r>
              <a:rPr lang="pt-BR" dirty="0"/>
              <a:t> bem como do apoio da SFPP na articulação e integração dos planos setoriais.</a:t>
            </a:r>
            <a:endParaRPr lang="pt-BR" sz="16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82366B-EEA6-48F5-A988-69223C5203C6}"/>
              </a:ext>
            </a:extLst>
          </p:cNvPr>
          <p:cNvSpPr txBox="1"/>
          <p:nvPr/>
        </p:nvSpPr>
        <p:spPr>
          <a:xfrm>
            <a:off x="651105" y="3919557"/>
            <a:ext cx="10448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Integração de planejamento </a:t>
            </a:r>
            <a:r>
              <a:rPr lang="pt-BR" dirty="0"/>
              <a:t>&gt;&gt; estabelecimento de um Grupo de Trabalho de Apoio Conjunto entre o MInfra (SNTT e SFPP) e as entidades vinculadas competentes (ANTT, DNIT, EPL e VALEC) para as definições e integrações entre as instâncias de planejamento tático e operacionais.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57754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Obrigada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7569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b="1" dirty="0"/>
              <a:t>Katia Matsumoto Tancon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Coordenadora-Geral de Planejamento e Projetos Especiais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Departamento de Planejamento, Gestão e Projetos Especiais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Secretaria Nacional de Transportes Terrestres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Ministério da Infraestrutura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00A952A-1B08-4FC5-A0DB-B5AC38E249E4}"/>
              </a:ext>
            </a:extLst>
          </p:cNvPr>
          <p:cNvSpPr txBox="1">
            <a:spLocks/>
          </p:cNvSpPr>
          <p:nvPr/>
        </p:nvSpPr>
        <p:spPr>
          <a:xfrm>
            <a:off x="1524000" y="5720937"/>
            <a:ext cx="9144000" cy="44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 b="1" dirty="0">
                <a:hlinkClick r:id="rId2"/>
              </a:rPr>
              <a:t>katia.tancon@infraestrutura.gov.br</a:t>
            </a:r>
            <a:endParaRPr lang="pt-BR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9766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4265"/>
            <a:ext cx="10515600" cy="27041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rgbClr val="0070C0"/>
                </a:solidFill>
              </a:rPr>
              <a:t>O CICLO DE PLANEJAMENTO DE TRANSPORTES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O NÍVEL TÁTICO DE PLANEJAMENTO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PSTT – FASE 1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PSTT – FASE 2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51053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O CICLO DE PLANEJAMENTO DE TRANSPORTES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4810"/>
          </a:xfrm>
        </p:spPr>
        <p:txBody>
          <a:bodyPr/>
          <a:lstStyle/>
          <a:p>
            <a:r>
              <a:rPr lang="pt-BR" sz="2400" dirty="0"/>
              <a:t>O</a:t>
            </a:r>
            <a:r>
              <a:rPr lang="pt-BR" sz="2400" b="1" dirty="0"/>
              <a:t> Planejamento Integrado de Transportes </a:t>
            </a:r>
            <a:r>
              <a:rPr lang="pt-BR" sz="2400" dirty="0"/>
              <a:t>– PIT</a:t>
            </a:r>
          </a:p>
          <a:p>
            <a:pPr marL="0" indent="0">
              <a:buNone/>
            </a:pPr>
            <a:r>
              <a:rPr lang="pt-BR" sz="1400" dirty="0"/>
              <a:t>      (Portaria n° 123/20 e n° 792/21)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742E92-A212-4779-AFCE-2921D3948DD4}"/>
              </a:ext>
            </a:extLst>
          </p:cNvPr>
          <p:cNvSpPr txBox="1"/>
          <p:nvPr/>
        </p:nvSpPr>
        <p:spPr>
          <a:xfrm>
            <a:off x="930965" y="2967335"/>
            <a:ext cx="9790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Contempla os subsistemas federais rodoviário, ferroviário, </a:t>
            </a:r>
            <a:r>
              <a:rPr lang="pt-BR" dirty="0" err="1"/>
              <a:t>aquaviário</a:t>
            </a:r>
            <a:r>
              <a:rPr lang="pt-BR" dirty="0"/>
              <a:t> e aeroviário, e as ligações viárias e logísticas entre esses subsistemas e desses com os sistemas de viação dos Estados, do Distrito Federal e dos Municípios.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911E173-FD4D-4A3C-9611-531F8DBB15DD}"/>
              </a:ext>
            </a:extLst>
          </p:cNvPr>
          <p:cNvSpPr txBox="1"/>
          <p:nvPr/>
        </p:nvSpPr>
        <p:spPr>
          <a:xfrm>
            <a:off x="930965" y="4207565"/>
            <a:ext cx="979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Responsável por concatenar e disciplinar os instrumentos de planejamento do Setor de Transportes do Governo Federal por meio de um sistema de encadeamento de planos, com destaque para o </a:t>
            </a:r>
            <a:r>
              <a:rPr lang="pt-BR" b="1" dirty="0"/>
              <a:t>Plano Nacional de Logística </a:t>
            </a:r>
            <a:r>
              <a:rPr lang="pt-BR" dirty="0"/>
              <a:t>(referência macrossetorial), os </a:t>
            </a:r>
            <a:r>
              <a:rPr lang="pt-BR" b="1" dirty="0"/>
              <a:t>Planos Setoriais </a:t>
            </a:r>
            <a:r>
              <a:rPr lang="pt-BR" dirty="0"/>
              <a:t>(específicos para os subsistemas de transportes) e os </a:t>
            </a:r>
            <a:r>
              <a:rPr lang="pt-BR" b="1" dirty="0"/>
              <a:t>Plano Geral de Parcerias </a:t>
            </a:r>
            <a:r>
              <a:rPr lang="pt-BR" dirty="0"/>
              <a:t>e</a:t>
            </a:r>
            <a:r>
              <a:rPr lang="pt-BR" b="1" dirty="0"/>
              <a:t> Plano Geral de Ações Públicas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7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61F6279-C60D-4703-988A-38BFA20101A0}"/>
              </a:ext>
            </a:extLst>
          </p:cNvPr>
          <p:cNvSpPr txBox="1"/>
          <p:nvPr/>
        </p:nvSpPr>
        <p:spPr>
          <a:xfrm>
            <a:off x="954607" y="1559430"/>
            <a:ext cx="915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Horizonte de </a:t>
            </a:r>
            <a:r>
              <a:rPr lang="pt-BR" b="1" dirty="0"/>
              <a:t>30 (trinta) anos</a:t>
            </a:r>
            <a:r>
              <a:rPr lang="pt-BR" dirty="0"/>
              <a:t>, atualizado a cada ciclo de </a:t>
            </a:r>
            <a:r>
              <a:rPr lang="pt-BR" b="1" dirty="0"/>
              <a:t>04 (quatro) anos</a:t>
            </a:r>
            <a:r>
              <a:rPr lang="pt-BR" dirty="0"/>
              <a:t>.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64BB487-081F-40EB-8005-20B4057D11C3}"/>
              </a:ext>
            </a:extLst>
          </p:cNvPr>
          <p:cNvGrpSpPr/>
          <p:nvPr/>
        </p:nvGrpSpPr>
        <p:grpSpPr>
          <a:xfrm>
            <a:off x="627564" y="2227555"/>
            <a:ext cx="9810656" cy="2701684"/>
            <a:chOff x="368436" y="3985829"/>
            <a:chExt cx="9810656" cy="2701684"/>
          </a:xfrm>
        </p:grpSpPr>
        <p:sp>
          <p:nvSpPr>
            <p:cNvPr id="5" name="Hexágono 4">
              <a:extLst>
                <a:ext uri="{FF2B5EF4-FFF2-40B4-BE49-F238E27FC236}">
                  <a16:creationId xmlns:a16="http://schemas.microsoft.com/office/drawing/2014/main" id="{A893AD3E-0929-4CFA-B5AE-872B8362B5BE}"/>
                </a:ext>
              </a:extLst>
            </p:cNvPr>
            <p:cNvSpPr/>
            <p:nvPr/>
          </p:nvSpPr>
          <p:spPr>
            <a:xfrm>
              <a:off x="1508895" y="4614512"/>
              <a:ext cx="1245174" cy="1073426"/>
            </a:xfrm>
            <a:prstGeom prst="hexagon">
              <a:avLst/>
            </a:prstGeom>
            <a:noFill/>
            <a:ln w="95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0D5331CC-951D-4437-89ED-F1CB08CA9187}"/>
                </a:ext>
              </a:extLst>
            </p:cNvPr>
            <p:cNvSpPr/>
            <p:nvPr/>
          </p:nvSpPr>
          <p:spPr>
            <a:xfrm>
              <a:off x="3563050" y="4614512"/>
              <a:ext cx="1245174" cy="1073426"/>
            </a:xfrm>
            <a:prstGeom prst="hexagon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E250497A-7D9B-4516-AB3B-7912C2012B68}"/>
                </a:ext>
              </a:extLst>
            </p:cNvPr>
            <p:cNvSpPr/>
            <p:nvPr/>
          </p:nvSpPr>
          <p:spPr>
            <a:xfrm>
              <a:off x="5617205" y="4614512"/>
              <a:ext cx="1245174" cy="1073426"/>
            </a:xfrm>
            <a:prstGeom prst="hexagon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2C5615BD-0FFF-4AB6-9FE4-582D246D522A}"/>
                </a:ext>
              </a:extLst>
            </p:cNvPr>
            <p:cNvSpPr/>
            <p:nvPr/>
          </p:nvSpPr>
          <p:spPr>
            <a:xfrm>
              <a:off x="7671360" y="4614512"/>
              <a:ext cx="1245174" cy="1073426"/>
            </a:xfrm>
            <a:prstGeom prst="hexagon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5B2A8A4-D734-4661-A0D7-BE0BDA6A4FD3}"/>
                </a:ext>
              </a:extLst>
            </p:cNvPr>
            <p:cNvSpPr txBox="1"/>
            <p:nvPr/>
          </p:nvSpPr>
          <p:spPr>
            <a:xfrm>
              <a:off x="1647777" y="4981948"/>
              <a:ext cx="96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</a:rPr>
                <a:t>1° ano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C5948A09-70A7-4483-BD8C-194F2CBDEDF7}"/>
                </a:ext>
              </a:extLst>
            </p:cNvPr>
            <p:cNvSpPr txBox="1"/>
            <p:nvPr/>
          </p:nvSpPr>
          <p:spPr>
            <a:xfrm>
              <a:off x="3701932" y="4981948"/>
              <a:ext cx="96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</a:rPr>
                <a:t>2° ano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E848599-3FE5-445B-8085-B05249A901ED}"/>
                </a:ext>
              </a:extLst>
            </p:cNvPr>
            <p:cNvSpPr txBox="1"/>
            <p:nvPr/>
          </p:nvSpPr>
          <p:spPr>
            <a:xfrm>
              <a:off x="5756087" y="4981948"/>
              <a:ext cx="96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</a:rPr>
                <a:t>3° ano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3DE7213A-D57D-43E2-B966-EAFF23B37B62}"/>
                </a:ext>
              </a:extLst>
            </p:cNvPr>
            <p:cNvSpPr txBox="1"/>
            <p:nvPr/>
          </p:nvSpPr>
          <p:spPr>
            <a:xfrm>
              <a:off x="7810242" y="4981948"/>
              <a:ext cx="96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</a:rPr>
                <a:t>4° ano</a:t>
              </a:r>
            </a:p>
          </p:txBody>
        </p:sp>
        <p:pic>
          <p:nvPicPr>
            <p:cNvPr id="13" name="Imagem 12" descr="Interface gráfica do usuário, Aplicativo&#10;&#10;Descrição gerada automaticamente">
              <a:extLst>
                <a:ext uri="{FF2B5EF4-FFF2-40B4-BE49-F238E27FC236}">
                  <a16:creationId xmlns:a16="http://schemas.microsoft.com/office/drawing/2014/main" id="{A310FB4C-ADB7-496B-AD2B-FF4E217839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50000"/>
            </a:blip>
            <a:srcRect l="53115" t="57202" r="39202" b="30382"/>
            <a:stretch/>
          </p:blipFill>
          <p:spPr>
            <a:xfrm>
              <a:off x="1813895" y="3985829"/>
              <a:ext cx="635171" cy="577143"/>
            </a:xfrm>
            <a:prstGeom prst="rect">
              <a:avLst/>
            </a:prstGeom>
          </p:spPr>
        </p:pic>
        <p:pic>
          <p:nvPicPr>
            <p:cNvPr id="14" name="Imagem 13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0E9A1197-E360-4EBD-83B7-19886A265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50000"/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50000" t="36346" r="18805" b="39100"/>
            <a:stretch/>
          </p:blipFill>
          <p:spPr>
            <a:xfrm>
              <a:off x="7876502" y="4160392"/>
              <a:ext cx="834887" cy="369445"/>
            </a:xfrm>
            <a:prstGeom prst="rect">
              <a:avLst/>
            </a:prstGeom>
          </p:spPr>
        </p:pic>
        <p:pic>
          <p:nvPicPr>
            <p:cNvPr id="15" name="Imagem 14" descr="Interface gráfica do usuário, Aplicativo&#10;&#10;Descrição gerada automaticamente">
              <a:extLst>
                <a:ext uri="{FF2B5EF4-FFF2-40B4-BE49-F238E27FC236}">
                  <a16:creationId xmlns:a16="http://schemas.microsoft.com/office/drawing/2014/main" id="{63271521-6EF3-4260-8A33-D4336B725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35000"/>
            </a:blip>
            <a:srcRect l="53804" t="47807" r="24022" b="47254"/>
            <a:stretch/>
          </p:blipFill>
          <p:spPr>
            <a:xfrm>
              <a:off x="2760949" y="5104401"/>
              <a:ext cx="747794" cy="93647"/>
            </a:xfrm>
            <a:prstGeom prst="rect">
              <a:avLst/>
            </a:prstGeom>
          </p:spPr>
        </p:pic>
        <p:pic>
          <p:nvPicPr>
            <p:cNvPr id="16" name="Imagem 15" descr="Interface gráfica do usuário, Aplicativo&#10;&#10;Descrição gerada automaticamente">
              <a:extLst>
                <a:ext uri="{FF2B5EF4-FFF2-40B4-BE49-F238E27FC236}">
                  <a16:creationId xmlns:a16="http://schemas.microsoft.com/office/drawing/2014/main" id="{EC0FC7EE-838E-44CD-A05E-361D2DD5D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50000"/>
            </a:blip>
            <a:srcRect l="53804" t="47807" r="24022" b="47254"/>
            <a:stretch/>
          </p:blipFill>
          <p:spPr>
            <a:xfrm>
              <a:off x="4831316" y="5104401"/>
              <a:ext cx="747794" cy="93647"/>
            </a:xfrm>
            <a:prstGeom prst="rect">
              <a:avLst/>
            </a:prstGeom>
          </p:spPr>
        </p:pic>
        <p:pic>
          <p:nvPicPr>
            <p:cNvPr id="17" name="Imagem 16" descr="Interface gráfica do usuário, Aplicativo&#10;&#10;Descrição gerada automaticamente">
              <a:extLst>
                <a:ext uri="{FF2B5EF4-FFF2-40B4-BE49-F238E27FC236}">
                  <a16:creationId xmlns:a16="http://schemas.microsoft.com/office/drawing/2014/main" id="{C1C4AD3B-FC49-4C2E-AC70-B833308AB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53804" t="47807" r="24022" b="47254"/>
            <a:stretch/>
          </p:blipFill>
          <p:spPr>
            <a:xfrm>
              <a:off x="6892972" y="5104401"/>
              <a:ext cx="747794" cy="93647"/>
            </a:xfrm>
            <a:prstGeom prst="rect">
              <a:avLst/>
            </a:prstGeom>
          </p:spPr>
        </p:pic>
        <p:cxnSp>
          <p:nvCxnSpPr>
            <p:cNvPr id="18" name="Conector: Angulado 17">
              <a:extLst>
                <a:ext uri="{FF2B5EF4-FFF2-40B4-BE49-F238E27FC236}">
                  <a16:creationId xmlns:a16="http://schemas.microsoft.com/office/drawing/2014/main" id="{F8E14F0D-A9E7-4F92-8ECA-E44D33C8B5BB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rot="10800000" flipV="1">
              <a:off x="764501" y="5151225"/>
              <a:ext cx="744394" cy="967686"/>
            </a:xfrm>
            <a:prstGeom prst="bentConnector2">
              <a:avLst/>
            </a:prstGeom>
            <a:ln cap="rnd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: Angulado 18">
              <a:extLst>
                <a:ext uri="{FF2B5EF4-FFF2-40B4-BE49-F238E27FC236}">
                  <a16:creationId xmlns:a16="http://schemas.microsoft.com/office/drawing/2014/main" id="{6F60DA93-16EE-4ECD-B1CF-A3EE02FD87D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859229" y="5210487"/>
              <a:ext cx="906616" cy="788088"/>
            </a:xfrm>
            <a:prstGeom prst="bentConnector3">
              <a:avLst>
                <a:gd name="adj1" fmla="val -1256"/>
              </a:avLst>
            </a:prstGeom>
            <a:ln cap="rnd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CF5CDFD7-86ED-4B16-B2A5-79CF2F4BBD93}"/>
                </a:ext>
              </a:extLst>
            </p:cNvPr>
            <p:cNvSpPr txBox="1"/>
            <p:nvPr/>
          </p:nvSpPr>
          <p:spPr>
            <a:xfrm>
              <a:off x="368436" y="6163181"/>
              <a:ext cx="8665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</a:rPr>
                <a:t>PPA</a:t>
              </a:r>
            </a:p>
            <a:p>
              <a:pPr algn="ctr"/>
              <a:r>
                <a:rPr lang="pt-BR" sz="1200" i="1" dirty="0">
                  <a:solidFill>
                    <a:schemeClr val="accent1">
                      <a:lumMod val="75000"/>
                    </a:schemeClr>
                  </a:solidFill>
                </a:rPr>
                <a:t>(presente)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6BC7537C-39D6-44D5-A8AF-083171BE4F23}"/>
                </a:ext>
              </a:extLst>
            </p:cNvPr>
            <p:cNvSpPr txBox="1"/>
            <p:nvPr/>
          </p:nvSpPr>
          <p:spPr>
            <a:xfrm>
              <a:off x="9312537" y="6118911"/>
              <a:ext cx="8665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accent1">
                      <a:lumMod val="75000"/>
                    </a:schemeClr>
                  </a:solidFill>
                </a:rPr>
                <a:t>PPA</a:t>
              </a:r>
            </a:p>
            <a:p>
              <a:pPr algn="ctr"/>
              <a:r>
                <a:rPr lang="pt-BR" sz="1200" i="1" dirty="0">
                  <a:solidFill>
                    <a:schemeClr val="accent1">
                      <a:lumMod val="75000"/>
                    </a:schemeClr>
                  </a:solidFill>
                </a:rPr>
                <a:t>(futuro)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FF9847B3-8CF6-4CF4-A4E7-42A72FBA7476}"/>
                </a:ext>
              </a:extLst>
            </p:cNvPr>
            <p:cNvSpPr txBox="1"/>
            <p:nvPr/>
          </p:nvSpPr>
          <p:spPr>
            <a:xfrm>
              <a:off x="1286684" y="5748794"/>
              <a:ext cx="162903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Plano Nacional de Logística - PNL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4DFC410F-A5EC-4920-B3D3-71204AEEC56B}"/>
                </a:ext>
              </a:extLst>
            </p:cNvPr>
            <p:cNvSpPr txBox="1"/>
            <p:nvPr/>
          </p:nvSpPr>
          <p:spPr>
            <a:xfrm>
              <a:off x="3371120" y="5804354"/>
              <a:ext cx="162903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Planos Setoriais(*)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BFC166B9-950C-4F32-B16D-F2249E081C43}"/>
                </a:ext>
              </a:extLst>
            </p:cNvPr>
            <p:cNvSpPr txBox="1"/>
            <p:nvPr/>
          </p:nvSpPr>
          <p:spPr>
            <a:xfrm>
              <a:off x="5425275" y="5804354"/>
              <a:ext cx="162903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Planos Setoriais(*)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E155029D-35AF-4225-B072-BCDE3FD3A5D7}"/>
                </a:ext>
              </a:extLst>
            </p:cNvPr>
            <p:cNvSpPr txBox="1"/>
            <p:nvPr/>
          </p:nvSpPr>
          <p:spPr>
            <a:xfrm>
              <a:off x="7354554" y="5794961"/>
              <a:ext cx="187878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Plano Geral de Parcerias</a:t>
              </a:r>
            </a:p>
            <a:p>
              <a:pPr algn="ctr"/>
              <a:r>
                <a:rPr lang="pt-BR" sz="13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</a:p>
            <a:p>
              <a:pPr algn="ctr"/>
              <a:r>
                <a:rPr lang="pt-BR" sz="13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Plano Geral de Ações Públicas</a:t>
              </a: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9E28253-A9D4-4DB2-997F-5921F273C59E}"/>
              </a:ext>
            </a:extLst>
          </p:cNvPr>
          <p:cNvSpPr txBox="1"/>
          <p:nvPr/>
        </p:nvSpPr>
        <p:spPr>
          <a:xfrm>
            <a:off x="954607" y="5393853"/>
            <a:ext cx="915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(*) </a:t>
            </a:r>
            <a:r>
              <a:rPr lang="pt-BR" sz="1400" dirty="0"/>
              <a:t>Onde se insere o Plano Setorial de Transportes Terrestres (PSTT), para os modos rodoviário e ferroviário, além do Plano Setorial Portuário (PSPortos), o Plano Setorial Hidroviário (PSH) e o Plano Aeroviário Nacional (PAN).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09739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4265"/>
            <a:ext cx="10515600" cy="27041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O CICLO DE PLANEJAMENTO DE TRANSPORTES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rgbClr val="0070C0"/>
                </a:solidFill>
              </a:rPr>
              <a:t>O NÍVEL TÁTICO DE PLANEJAMENTO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PSTT – FASE 1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PSTT – FASE 2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77125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O NÍVEL TÁTICO DE PLANEJAMENTO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6E3B9DB-53B2-443A-8FA9-65665E187A7C}"/>
              </a:ext>
            </a:extLst>
          </p:cNvPr>
          <p:cNvGrpSpPr/>
          <p:nvPr/>
        </p:nvGrpSpPr>
        <p:grpSpPr>
          <a:xfrm>
            <a:off x="7233965" y="2014331"/>
            <a:ext cx="4119835" cy="3554553"/>
            <a:chOff x="7233965" y="1961322"/>
            <a:chExt cx="4119835" cy="3554553"/>
          </a:xfrm>
        </p:grpSpPr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2FAD237A-D147-401F-AF49-64B9AEC86ED6}"/>
                </a:ext>
              </a:extLst>
            </p:cNvPr>
            <p:cNvSpPr/>
            <p:nvPr/>
          </p:nvSpPr>
          <p:spPr>
            <a:xfrm>
              <a:off x="7233965" y="1964293"/>
              <a:ext cx="4119835" cy="355158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Triângulo isósceles 8">
              <a:extLst>
                <a:ext uri="{FF2B5EF4-FFF2-40B4-BE49-F238E27FC236}">
                  <a16:creationId xmlns:a16="http://schemas.microsoft.com/office/drawing/2014/main" id="{9B40D20D-8F49-4256-85FC-93A3BF071BB1}"/>
                </a:ext>
              </a:extLst>
            </p:cNvPr>
            <p:cNvSpPr/>
            <p:nvPr/>
          </p:nvSpPr>
          <p:spPr>
            <a:xfrm>
              <a:off x="7858275" y="1961322"/>
              <a:ext cx="2871214" cy="2475185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Triângulo isósceles 7">
              <a:extLst>
                <a:ext uri="{FF2B5EF4-FFF2-40B4-BE49-F238E27FC236}">
                  <a16:creationId xmlns:a16="http://schemas.microsoft.com/office/drawing/2014/main" id="{572CB239-1DEF-4495-AEA0-9DF85791BB64}"/>
                </a:ext>
              </a:extLst>
            </p:cNvPr>
            <p:cNvSpPr/>
            <p:nvPr/>
          </p:nvSpPr>
          <p:spPr>
            <a:xfrm>
              <a:off x="8704162" y="1961322"/>
              <a:ext cx="1179444" cy="101676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5BF9FE06-80FF-46FC-8109-E233A207A33E}"/>
              </a:ext>
            </a:extLst>
          </p:cNvPr>
          <p:cNvSpPr/>
          <p:nvPr/>
        </p:nvSpPr>
        <p:spPr>
          <a:xfrm>
            <a:off x="838199" y="1675846"/>
            <a:ext cx="6639074" cy="1340405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C62D1CEB-FD2E-4670-A632-63ED1C08681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7477273" y="2346049"/>
            <a:ext cx="1521750" cy="176663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48C63F-B54D-44D7-80F6-D5AE7DD0BE0B}"/>
              </a:ext>
            </a:extLst>
          </p:cNvPr>
          <p:cNvSpPr txBox="1"/>
          <p:nvPr/>
        </p:nvSpPr>
        <p:spPr>
          <a:xfrm>
            <a:off x="1081507" y="1657010"/>
            <a:ext cx="6395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Nível estratégico: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individualizado no PNL 2035, traz cenários referenciais de demanda e oferta, além de delimitar os objetivos estratégicos, os indicadores e as metas globais setoriais a partir de referenciais (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benchmarks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indicando as necessidades e oportunidades para a rede multimodal.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89CEB52-6689-4E96-A038-FF7C77FA3EFB}"/>
              </a:ext>
            </a:extLst>
          </p:cNvPr>
          <p:cNvSpPr txBox="1"/>
          <p:nvPr/>
        </p:nvSpPr>
        <p:spPr>
          <a:xfrm>
            <a:off x="647698" y="3250554"/>
            <a:ext cx="6395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Nível tático: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delimitado pelos Planos Setoriais, os principais produtos são os 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Planos de Ações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(privados e públicos) com o portfólio dos investimentos setoriais em empreendimentos e/ou iniciativas, analisados em termos de pré-viabilidade, priorizados e com definições prévias dos modelos de financiamento e parcerias, quando for o caso.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546339A9-FFF8-4688-AAA3-C9D70B53661A}"/>
              </a:ext>
            </a:extLst>
          </p:cNvPr>
          <p:cNvSpPr/>
          <p:nvPr/>
        </p:nvSpPr>
        <p:spPr>
          <a:xfrm>
            <a:off x="439443" y="3242072"/>
            <a:ext cx="6639074" cy="1340405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090291B-9A39-449C-9044-DC5FB45A7DE3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7078517" y="3657600"/>
            <a:ext cx="1376166" cy="254675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67C5035-7619-480B-B9EA-FF4B7046D52B}"/>
              </a:ext>
            </a:extLst>
          </p:cNvPr>
          <p:cNvSpPr txBox="1"/>
          <p:nvPr/>
        </p:nvSpPr>
        <p:spPr>
          <a:xfrm>
            <a:off x="439443" y="4810422"/>
            <a:ext cx="6395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Nível operacional: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personificado pelos planos de exploração e estudos de viabilidade específicos para um determinado componente individual da infraestrutura, preocupa-se com a elaboração de projetos e detalhamento de ações, inclusive em termos de prazos, custos e receitas.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85AD46C7-4566-443A-A1BF-34049CCB5A4D}"/>
              </a:ext>
            </a:extLst>
          </p:cNvPr>
          <p:cNvSpPr/>
          <p:nvPr/>
        </p:nvSpPr>
        <p:spPr>
          <a:xfrm>
            <a:off x="317789" y="4793457"/>
            <a:ext cx="6639074" cy="1094184"/>
          </a:xfrm>
          <a:prstGeom prst="round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AE3F77A1-9BB5-448D-91AC-C2B33166DC4F}"/>
              </a:ext>
            </a:extLst>
          </p:cNvPr>
          <p:cNvCxnSpPr>
            <a:stCxn id="32" idx="3"/>
          </p:cNvCxnSpPr>
          <p:nvPr/>
        </p:nvCxnSpPr>
        <p:spPr>
          <a:xfrm flipV="1">
            <a:off x="6956863" y="4810422"/>
            <a:ext cx="766300" cy="530127"/>
          </a:xfrm>
          <a:prstGeom prst="bentConnector3">
            <a:avLst>
              <a:gd name="adj1" fmla="val 33478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36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DC44053-7C4C-4CF5-8A5E-DAA13C89C354}"/>
              </a:ext>
            </a:extLst>
          </p:cNvPr>
          <p:cNvSpPr/>
          <p:nvPr/>
        </p:nvSpPr>
        <p:spPr>
          <a:xfrm>
            <a:off x="1749287" y="1272209"/>
            <a:ext cx="8536766" cy="49952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id="{E0666E8D-E9FF-4656-8A6C-5C3F93607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38" y="590530"/>
            <a:ext cx="3521324" cy="13633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Imagem 3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BA5FA78-5499-417C-BAB9-3DC85FCD0D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duotone>
              <a:srgbClr val="36AFCE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72" b="57943" l="58419" r="67716">
                        <a14:foregroundMark x1="67789" y1="49349" x2="67789" y2="49349"/>
                        <a14:foregroundMark x1="62738" y1="44661" x2="62738" y2="44661"/>
                        <a14:foregroundMark x1="63836" y1="51172" x2="63836" y2="51172"/>
                        <a14:foregroundMark x1="58931" y1="54167" x2="58931" y2="54167"/>
                        <a14:foregroundMark x1="59956" y1="57943" x2="59956" y2="57943"/>
                        <a14:foregroundMark x1="60688" y1="43229" x2="60688" y2="43229"/>
                        <a14:foregroundMark x1="59810" y1="38672" x2="59810" y2="3867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296" t="37590" r="31147" b="40104"/>
          <a:stretch/>
        </p:blipFill>
        <p:spPr>
          <a:xfrm>
            <a:off x="3218703" y="2102279"/>
            <a:ext cx="753056" cy="863093"/>
          </a:xfrm>
          <a:prstGeom prst="rect">
            <a:avLst/>
          </a:prstGeom>
        </p:spPr>
      </p:pic>
      <p:pic>
        <p:nvPicPr>
          <p:cNvPr id="40" name="Imagem 39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3EBA98DE-000C-416C-A313-41D7DE4412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36AFCE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6" b="55729" l="58712" r="76208">
                        <a14:foregroundMark x1="69253" y1="45313" x2="69253" y2="45313"/>
                        <a14:foregroundMark x1="68228" y1="44661" x2="68228" y2="44661"/>
                        <a14:foregroundMark x1="76281" y1="46224" x2="76281" y2="46224"/>
                        <a14:foregroundMark x1="58712" y1="55859" x2="58712" y2="55859"/>
                        <a14:foregroundMark x1="63031" y1="47786" x2="63031" y2="47786"/>
                        <a14:foregroundMark x1="60322" y1="47396" x2="60322" y2="47396"/>
                        <a14:foregroundMark x1="62152" y1="48047" x2="62152" y2="48047"/>
                        <a14:foregroundMark x1="62006" y1="48958" x2="62006" y2="48958"/>
                        <a14:foregroundMark x1="61640" y1="44141" x2="61640" y2="44141"/>
                        <a14:foregroundMark x1="62006" y1="41016" x2="62006" y2="41016"/>
                        <a14:foregroundMark x1="70425" y1="49479" x2="70425" y2="49479"/>
                        <a14:foregroundMark x1="70864" y1="47917" x2="70864" y2="47917"/>
                        <a14:backgroundMark x1="61933" y1="47135" x2="61933" y2="47135"/>
                        <a14:backgroundMark x1="62079" y1="46875" x2="62079" y2="46875"/>
                        <a14:backgroundMark x1="63177" y1="46354" x2="63177" y2="46354"/>
                        <a14:backgroundMark x1="61713" y1="41536" x2="61713" y2="41536"/>
                        <a14:backgroundMark x1="60102" y1="42969" x2="60102" y2="42969"/>
                        <a14:backgroundMark x1="71376" y1="52083" x2="71376" y2="52083"/>
                        <a14:backgroundMark x1="70205" y1="48828" x2="70205" y2="4882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7541" t="39339" r="22664" b="42541"/>
          <a:stretch/>
        </p:blipFill>
        <p:spPr>
          <a:xfrm>
            <a:off x="5525845" y="2102279"/>
            <a:ext cx="1587764" cy="863093"/>
          </a:xfrm>
          <a:prstGeom prst="rect">
            <a:avLst/>
          </a:prstGeom>
        </p:spPr>
      </p:pic>
      <p:pic>
        <p:nvPicPr>
          <p:cNvPr id="41" name="Picture 2" descr="Tempo restante - ícones de interface grátis">
            <a:extLst>
              <a:ext uri="{FF2B5EF4-FFF2-40B4-BE49-F238E27FC236}">
                <a16:creationId xmlns:a16="http://schemas.microsoft.com/office/drawing/2014/main" id="{052B0EBD-4BDA-410B-9E31-E59853F7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44" y="2159783"/>
            <a:ext cx="654528" cy="69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m 4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3B6009D-99A0-4206-A97D-5D8B281D25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rgbClr val="36AFCE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063" b="58724" l="59883" r="70132">
                        <a14:foregroundMark x1="63031" y1="50130" x2="63031" y2="50130"/>
                        <a14:foregroundMark x1="66837" y1="39063" x2="66837" y2="39063"/>
                        <a14:foregroundMark x1="67643" y1="41536" x2="67643" y2="41536"/>
                        <a14:foregroundMark x1="68521" y1="41797" x2="68521" y2="41797"/>
                        <a14:foregroundMark x1="69327" y1="41406" x2="69327" y2="41406"/>
                        <a14:foregroundMark x1="69985" y1="41406" x2="69985" y2="41406"/>
                        <a14:foregroundMark x1="65007" y1="42969" x2="65007" y2="42969"/>
                        <a14:foregroundMark x1="64788" y1="44531" x2="64788" y2="44531"/>
                        <a14:foregroundMark x1="65007" y1="45573" x2="65007" y2="45573"/>
                        <a14:foregroundMark x1="64861" y1="52604" x2="64861" y2="52604"/>
                        <a14:foregroundMark x1="64861" y1="54036" x2="64861" y2="54036"/>
                        <a14:foregroundMark x1="64788" y1="55599" x2="64788" y2="55599"/>
                        <a14:foregroundMark x1="64861" y1="56641" x2="64861" y2="56641"/>
                        <a14:foregroundMark x1="66032" y1="57943" x2="66032" y2="57943"/>
                        <a14:foregroundMark x1="66911" y1="58333" x2="66911" y2="58333"/>
                        <a14:foregroundMark x1="67643" y1="58203" x2="67643" y2="58203"/>
                        <a14:foregroundMark x1="68375" y1="58333" x2="68375" y2="58333"/>
                        <a14:foregroundMark x1="69327" y1="57943" x2="69327" y2="57943"/>
                        <a14:foregroundMark x1="69766" y1="58203" x2="69766" y2="58203"/>
                        <a14:foregroundMark x1="69985" y1="56380" x2="69985" y2="56380"/>
                        <a14:foregroundMark x1="69985" y1="55078" x2="69985" y2="55078"/>
                        <a14:foregroundMark x1="69912" y1="53776" x2="69912" y2="53776"/>
                        <a14:foregroundMark x1="70059" y1="52604" x2="70059" y2="52604"/>
                        <a14:foregroundMark x1="69912" y1="51172" x2="69912" y2="51172"/>
                        <a14:foregroundMark x1="69912" y1="49740" x2="69912" y2="49740"/>
                        <a14:foregroundMark x1="69912" y1="48307" x2="69912" y2="48307"/>
                        <a14:foregroundMark x1="69985" y1="47005" x2="69985" y2="47005"/>
                        <a14:foregroundMark x1="69985" y1="45703" x2="69985" y2="45703"/>
                        <a14:foregroundMark x1="70132" y1="44531" x2="70132" y2="44531"/>
                        <a14:foregroundMark x1="69985" y1="43099" x2="69985" y2="43099"/>
                      </a14:backgroundRemoval>
                    </a14:imgEffect>
                  </a14:imgLayer>
                </a14:imgProps>
              </a:ext>
            </a:extLst>
          </a:blip>
          <a:srcRect l="58887" t="36902" r="29130" b="38738"/>
          <a:stretch/>
        </p:blipFill>
        <p:spPr>
          <a:xfrm>
            <a:off x="7397607" y="3812016"/>
            <a:ext cx="753055" cy="909109"/>
          </a:xfrm>
          <a:prstGeom prst="rect">
            <a:avLst/>
          </a:prstGeom>
        </p:spPr>
      </p:pic>
      <p:pic>
        <p:nvPicPr>
          <p:cNvPr id="43" name="Imagem 4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9D4D800-196F-4192-96F4-1CA90A118E2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rgbClr val="36AFCE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802" b="58073" l="59590" r="70498">
                        <a14:foregroundMark x1="64714" y1="58333" x2="64714" y2="58333"/>
                        <a14:foregroundMark x1="70425" y1="50911" x2="70425" y2="50911"/>
                        <a14:foregroundMark x1="70644" y1="47656" x2="70644" y2="47656"/>
                        <a14:foregroundMark x1="59663" y1="49219" x2="59663" y2="49219"/>
                        <a14:foregroundMark x1="65081" y1="38802" x2="65081" y2="38802"/>
                        <a14:foregroundMark x1="69985" y1="47135" x2="69985" y2="4713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8887" t="37288" r="28696" b="39404"/>
          <a:stretch/>
        </p:blipFill>
        <p:spPr>
          <a:xfrm>
            <a:off x="3971759" y="3745150"/>
            <a:ext cx="936628" cy="104400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F565BA9-E847-494E-8714-A1193A133167}"/>
              </a:ext>
            </a:extLst>
          </p:cNvPr>
          <p:cNvSpPr/>
          <p:nvPr/>
        </p:nvSpPr>
        <p:spPr>
          <a:xfrm>
            <a:off x="2801349" y="3106049"/>
            <a:ext cx="1587764" cy="317561"/>
          </a:xfrm>
          <a:prstGeom prst="roundRect">
            <a:avLst/>
          </a:prstGeom>
          <a:solidFill>
            <a:srgbClr val="2F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Caráter tático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3EFF737A-52A0-4C1A-BCEB-F44F1B8F46AB}"/>
              </a:ext>
            </a:extLst>
          </p:cNvPr>
          <p:cNvSpPr/>
          <p:nvPr/>
        </p:nvSpPr>
        <p:spPr>
          <a:xfrm>
            <a:off x="5181205" y="3033399"/>
            <a:ext cx="2277044" cy="608214"/>
          </a:xfrm>
          <a:prstGeom prst="roundRect">
            <a:avLst/>
          </a:prstGeom>
          <a:solidFill>
            <a:srgbClr val="2F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Subsistemas rodoviário e ferroviário</a:t>
            </a: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B612BF09-8811-4238-805A-BECDD2FF709B}"/>
              </a:ext>
            </a:extLst>
          </p:cNvPr>
          <p:cNvSpPr/>
          <p:nvPr/>
        </p:nvSpPr>
        <p:spPr>
          <a:xfrm>
            <a:off x="8239126" y="2991788"/>
            <a:ext cx="1587764" cy="608213"/>
          </a:xfrm>
          <a:prstGeom prst="roundRect">
            <a:avLst/>
          </a:prstGeom>
          <a:solidFill>
            <a:srgbClr val="2F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Curto e médio prazos</a:t>
            </a: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04F4DB7E-07EC-4DDC-B775-C95B40500D9F}"/>
              </a:ext>
            </a:extLst>
          </p:cNvPr>
          <p:cNvSpPr/>
          <p:nvPr/>
        </p:nvSpPr>
        <p:spPr>
          <a:xfrm>
            <a:off x="6069793" y="4789152"/>
            <a:ext cx="3380371" cy="909109"/>
          </a:xfrm>
          <a:prstGeom prst="roundRect">
            <a:avLst/>
          </a:prstGeom>
          <a:solidFill>
            <a:srgbClr val="2F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Desdobramento das iniciativas e estratégias para ações das entidades vinculadas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3EDB9A8E-000A-451E-8FE0-5BDA70CF7BD5}"/>
              </a:ext>
            </a:extLst>
          </p:cNvPr>
          <p:cNvSpPr/>
          <p:nvPr/>
        </p:nvSpPr>
        <p:spPr>
          <a:xfrm>
            <a:off x="3073360" y="4860396"/>
            <a:ext cx="2733427" cy="625123"/>
          </a:xfrm>
          <a:prstGeom prst="roundRect">
            <a:avLst/>
          </a:prstGeom>
          <a:solidFill>
            <a:srgbClr val="2F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Caráter inédito: dificuldades e oportunidades inerentes</a:t>
            </a:r>
          </a:p>
        </p:txBody>
      </p:sp>
    </p:spTree>
    <p:extLst>
      <p:ext uri="{BB962C8B-B14F-4D97-AF65-F5344CB8AC3E}">
        <p14:creationId xmlns:p14="http://schemas.microsoft.com/office/powerpoint/2010/main" val="3720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4265"/>
            <a:ext cx="10515600" cy="27041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O CICLO DE PLANEJAMENTO DE TRANSPORTES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O NÍVEL TÁTICO DE PLANEJAMENTO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rgbClr val="0070C0"/>
                </a:solidFill>
              </a:rPr>
              <a:t>PSTT – FASE 1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PSTT – FASE 2</a:t>
            </a:r>
          </a:p>
          <a:p>
            <a:pPr>
              <a:spcAft>
                <a:spcPts val="1200"/>
              </a:spcAft>
            </a:pPr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644272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1474</Words>
  <Application>Microsoft Office PowerPoint</Application>
  <PresentationFormat>Widescreen</PresentationFormat>
  <Paragraphs>198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Plano Setorial de Transportes Terrestres - PSTT</vt:lpstr>
      <vt:lpstr>Sumário</vt:lpstr>
      <vt:lpstr>Sumário</vt:lpstr>
      <vt:lpstr>O CICLO DE PLANEJAMENTO DE TRANSPORTES</vt:lpstr>
      <vt:lpstr>Apresentação do PowerPoint</vt:lpstr>
      <vt:lpstr>Sumário</vt:lpstr>
      <vt:lpstr>O NÍVEL TÁTICO DE PLANEJAMENTO</vt:lpstr>
      <vt:lpstr>Apresentação do PowerPoint</vt:lpstr>
      <vt:lpstr>Sumário</vt:lpstr>
      <vt:lpstr>PSTT – FASE 1</vt:lpstr>
      <vt:lpstr>Apresentação do PowerPoint</vt:lpstr>
      <vt:lpstr>Apresentação do PowerPoint</vt:lpstr>
      <vt:lpstr>Apresentação do PowerPoint</vt:lpstr>
      <vt:lpstr>Apresentação do PowerPoint</vt:lpstr>
      <vt:lpstr>Sumário</vt:lpstr>
      <vt:lpstr>PSTT – FASE 2</vt:lpstr>
      <vt:lpstr>Apresentação do PowerPoint</vt:lpstr>
      <vt:lpstr>Sumário</vt:lpstr>
      <vt:lpstr>CONSIDERAÇÕES FINAIS</vt:lpstr>
      <vt:lpstr>Apresentação do PowerPoint</vt:lpstr>
      <vt:lpstr>Obrigada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29</cp:revision>
  <dcterms:created xsi:type="dcterms:W3CDTF">2022-03-04T12:39:06Z</dcterms:created>
  <dcterms:modified xsi:type="dcterms:W3CDTF">2022-03-26T01:00:28Z</dcterms:modified>
</cp:coreProperties>
</file>