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7" r:id="rId2"/>
    <p:sldId id="346" r:id="rId3"/>
    <p:sldId id="365" r:id="rId4"/>
    <p:sldId id="347" r:id="rId5"/>
    <p:sldId id="350" r:id="rId6"/>
    <p:sldId id="367" r:id="rId7"/>
    <p:sldId id="351" r:id="rId8"/>
    <p:sldId id="352" r:id="rId9"/>
    <p:sldId id="354" r:id="rId10"/>
    <p:sldId id="353" r:id="rId11"/>
    <p:sldId id="358" r:id="rId12"/>
    <p:sldId id="359" r:id="rId13"/>
    <p:sldId id="360" r:id="rId14"/>
    <p:sldId id="364" r:id="rId15"/>
    <p:sldId id="368" r:id="rId16"/>
    <p:sldId id="366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De Lima Fonseca" initials="IDLF" lastIdx="1" clrIdx="0">
    <p:extLst>
      <p:ext uri="{19B8F6BF-5375-455C-9EA6-DF929625EA0E}">
        <p15:presenceInfo xmlns:p15="http://schemas.microsoft.com/office/powerpoint/2012/main" userId="S::isabelle.fonseca@dnit.gov.br::89987cf4-3c5a-4681-a0ad-05ea69e17d0c" providerId="AD"/>
      </p:ext>
    </p:extLst>
  </p:cmAuthor>
  <p:cmAuthor id="2" name="Rosangela Santos Vieira Gasel" initials="RSVG" lastIdx="2" clrIdx="1">
    <p:extLst>
      <p:ext uri="{19B8F6BF-5375-455C-9EA6-DF929625EA0E}">
        <p15:presenceInfo xmlns:p15="http://schemas.microsoft.com/office/powerpoint/2012/main" userId="Rosangela Santos Vieira G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5D"/>
    <a:srgbClr val="3EB0A6"/>
    <a:srgbClr val="F7B962"/>
    <a:srgbClr val="1D88C9"/>
    <a:srgbClr val="00B050"/>
    <a:srgbClr val="0007E4"/>
    <a:srgbClr val="FF0000"/>
    <a:srgbClr val="FFFFFF"/>
    <a:srgbClr val="92C6DF"/>
    <a:srgbClr val="D48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73555" autoAdjust="0"/>
  </p:normalViewPr>
  <p:slideViewPr>
    <p:cSldViewPr snapToGrid="0">
      <p:cViewPr varScale="1">
        <p:scale>
          <a:sx n="50" d="100"/>
          <a:sy n="50" d="100"/>
        </p:scale>
        <p:origin x="1548" y="54"/>
      </p:cViewPr>
      <p:guideLst>
        <p:guide orient="horz" pos="164"/>
        <p:guide pos="166"/>
        <p:guide pos="7469"/>
        <p:guide orient="horz" pos="4110"/>
        <p:guide pos="393"/>
        <p:guide orient="horz" pos="1162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A886-4472-4D18-AFC0-A43EC7D38980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EE2D-3257-470C-B1C9-B640D239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70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C2B5D"/>
                </a:solidFill>
              </a:rPr>
              <a:t>Gestão</a:t>
            </a:r>
            <a:r>
              <a:rPr lang="pt-BR" sz="1200" baseline="0" dirty="0">
                <a:solidFill>
                  <a:srgbClr val="0C2B5D"/>
                </a:solidFill>
              </a:rPr>
              <a:t> e Fiscalização da Faixa - </a:t>
            </a:r>
            <a:r>
              <a:rPr lang="pt-BR" sz="1200" dirty="0">
                <a:solidFill>
                  <a:srgbClr val="0C2B5D"/>
                </a:solidFill>
              </a:rPr>
              <a:t>Quando necessário esclarecer dimensão da largura da Faixa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97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8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9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4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48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7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77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6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53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1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EE2D-3257-470C-B1C9-B640D239536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5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5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gdr@dnit.gov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64" y="1972368"/>
            <a:ext cx="10715223" cy="23876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+mn-cs"/>
              </a:rPr>
              <a:t>Reconhecimento de Faixa de Domínio Existente e </a:t>
            </a:r>
            <a:b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+mn-cs"/>
              </a:rPr>
            </a:br>
            <a: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+mn-cs"/>
              </a:rPr>
              <a:t>Manual de Regularização Fundiária</a:t>
            </a:r>
          </a:p>
        </p:txBody>
      </p:sp>
    </p:spTree>
    <p:extLst>
      <p:ext uri="{BB962C8B-B14F-4D97-AF65-F5344CB8AC3E}">
        <p14:creationId xmlns:p14="http://schemas.microsoft.com/office/powerpoint/2010/main" val="280600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E9AC71-25B7-4AE6-B92B-8DF31AED5C09}"/>
              </a:ext>
            </a:extLst>
          </p:cNvPr>
          <p:cNvSpPr txBox="1">
            <a:spLocks/>
          </p:cNvSpPr>
          <p:nvPr/>
        </p:nvSpPr>
        <p:spPr>
          <a:xfrm>
            <a:off x="666095" y="810199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SISTEMA DE GESTÃO DO PROFAIXA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grpSp>
        <p:nvGrpSpPr>
          <p:cNvPr id="5" name="Agrupar 1">
            <a:extLst>
              <a:ext uri="{FF2B5EF4-FFF2-40B4-BE49-F238E27FC236}">
                <a16:creationId xmlns:a16="http://schemas.microsoft.com/office/drawing/2014/main" id="{EF2F3071-5288-4A9F-A8AF-D9334BA2CECB}"/>
              </a:ext>
            </a:extLst>
          </p:cNvPr>
          <p:cNvGrpSpPr/>
          <p:nvPr/>
        </p:nvGrpSpPr>
        <p:grpSpPr>
          <a:xfrm>
            <a:off x="934693" y="1748901"/>
            <a:ext cx="9219727" cy="4614748"/>
            <a:chOff x="2637310" y="1926334"/>
            <a:chExt cx="9219727" cy="461474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A83180D-70C3-433D-A985-9DC47A993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" b="4442"/>
            <a:stretch/>
          </p:blipFill>
          <p:spPr>
            <a:xfrm>
              <a:off x="2637310" y="1926334"/>
              <a:ext cx="9219727" cy="4614748"/>
            </a:xfrm>
            <a:prstGeom prst="rect">
              <a:avLst/>
            </a:prstGeom>
          </p:spPr>
        </p:pic>
        <p:grpSp>
          <p:nvGrpSpPr>
            <p:cNvPr id="7" name="Agrupar 7">
              <a:extLst>
                <a:ext uri="{FF2B5EF4-FFF2-40B4-BE49-F238E27FC236}">
                  <a16:creationId xmlns:a16="http://schemas.microsoft.com/office/drawing/2014/main" id="{E5AB5B67-BB5D-4FA9-BFAD-E84ED5449872}"/>
                </a:ext>
              </a:extLst>
            </p:cNvPr>
            <p:cNvGrpSpPr/>
            <p:nvPr/>
          </p:nvGrpSpPr>
          <p:grpSpPr>
            <a:xfrm>
              <a:off x="2904345" y="3184403"/>
              <a:ext cx="3510949" cy="339268"/>
              <a:chOff x="3667857" y="2489018"/>
              <a:chExt cx="3510949" cy="339268"/>
            </a:xfrm>
            <a:solidFill>
              <a:srgbClr val="FF0000"/>
            </a:solidFill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7" name="Conector de Seta Reta 8">
                <a:extLst>
                  <a:ext uri="{FF2B5EF4-FFF2-40B4-BE49-F238E27FC236}">
                    <a16:creationId xmlns:a16="http://schemas.microsoft.com/office/drawing/2014/main" id="{3DED6584-E011-4C93-8D0B-0FFE31182218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 flipV="1">
                <a:off x="3667857" y="2636582"/>
                <a:ext cx="389797" cy="191704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74B0BA6-99B8-4382-83C6-3C10622AA8E4}"/>
                  </a:ext>
                </a:extLst>
              </p:cNvPr>
              <p:cNvSpPr/>
              <p:nvPr/>
            </p:nvSpPr>
            <p:spPr>
              <a:xfrm>
                <a:off x="4057654" y="2489018"/>
                <a:ext cx="3121152" cy="2951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Camada de Áreas a Regularizar</a:t>
                </a:r>
              </a:p>
            </p:txBody>
          </p:sp>
        </p:grpSp>
        <p:grpSp>
          <p:nvGrpSpPr>
            <p:cNvPr id="8" name="Agrupar 10">
              <a:extLst>
                <a:ext uri="{FF2B5EF4-FFF2-40B4-BE49-F238E27FC236}">
                  <a16:creationId xmlns:a16="http://schemas.microsoft.com/office/drawing/2014/main" id="{21537BDA-56F3-4E4F-A1BE-A44C050CC52A}"/>
                </a:ext>
              </a:extLst>
            </p:cNvPr>
            <p:cNvGrpSpPr/>
            <p:nvPr/>
          </p:nvGrpSpPr>
          <p:grpSpPr>
            <a:xfrm>
              <a:off x="2892624" y="3840264"/>
              <a:ext cx="2555632" cy="246344"/>
              <a:chOff x="3641619" y="3759180"/>
              <a:chExt cx="2555632" cy="246344"/>
            </a:xfrm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" name="Conector de Seta Reta 11">
                <a:extLst>
                  <a:ext uri="{FF2B5EF4-FFF2-40B4-BE49-F238E27FC236}">
                    <a16:creationId xmlns:a16="http://schemas.microsoft.com/office/drawing/2014/main" id="{8F2575CE-A0C5-46F3-AC79-A4D5AB4F4C79}"/>
                  </a:ext>
                </a:extLst>
              </p:cNvPr>
              <p:cNvCxnSpPr>
                <a:endCxn id="16" idx="1"/>
              </p:cNvCxnSpPr>
              <p:nvPr/>
            </p:nvCxnSpPr>
            <p:spPr>
              <a:xfrm>
                <a:off x="3641619" y="3759180"/>
                <a:ext cx="392725" cy="13671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A57A5AA5-B67D-45C3-9976-AFFBD2900F6B}"/>
                  </a:ext>
                </a:extLst>
              </p:cNvPr>
              <p:cNvSpPr/>
              <p:nvPr/>
            </p:nvSpPr>
            <p:spPr>
              <a:xfrm>
                <a:off x="4034344" y="3786273"/>
                <a:ext cx="2162907" cy="21925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88900"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Camada de Imóveis</a:t>
                </a:r>
              </a:p>
            </p:txBody>
          </p:sp>
        </p:grpSp>
        <p:grpSp>
          <p:nvGrpSpPr>
            <p:cNvPr id="9" name="Agrupar 13">
              <a:extLst>
                <a:ext uri="{FF2B5EF4-FFF2-40B4-BE49-F238E27FC236}">
                  <a16:creationId xmlns:a16="http://schemas.microsoft.com/office/drawing/2014/main" id="{F174633C-E822-4BAE-9018-14A6AB5E6D5D}"/>
                </a:ext>
              </a:extLst>
            </p:cNvPr>
            <p:cNvGrpSpPr/>
            <p:nvPr/>
          </p:nvGrpSpPr>
          <p:grpSpPr>
            <a:xfrm>
              <a:off x="2898488" y="3563818"/>
              <a:ext cx="2558561" cy="219251"/>
              <a:chOff x="3648807" y="3946668"/>
              <a:chExt cx="2558561" cy="219251"/>
            </a:xfrm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3" name="Conector de Seta Reta 14">
                <a:extLst>
                  <a:ext uri="{FF2B5EF4-FFF2-40B4-BE49-F238E27FC236}">
                    <a16:creationId xmlns:a16="http://schemas.microsoft.com/office/drawing/2014/main" id="{D34DE2FA-5CAA-4B7E-B068-798A1091990E}"/>
                  </a:ext>
                </a:extLst>
              </p:cNvPr>
              <p:cNvCxnSpPr/>
              <p:nvPr/>
            </p:nvCxnSpPr>
            <p:spPr>
              <a:xfrm>
                <a:off x="3648807" y="4044940"/>
                <a:ext cx="386861" cy="8792"/>
              </a:xfrm>
              <a:prstGeom prst="straightConnector1">
                <a:avLst/>
              </a:prstGeom>
              <a:ln w="28575">
                <a:solidFill>
                  <a:srgbClr val="0007E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DED5E52-62C0-43C2-B1BD-AA46F97D290F}"/>
                  </a:ext>
                </a:extLst>
              </p:cNvPr>
              <p:cNvSpPr/>
              <p:nvPr/>
            </p:nvSpPr>
            <p:spPr>
              <a:xfrm>
                <a:off x="4044461" y="3946668"/>
                <a:ext cx="2162907" cy="219251"/>
              </a:xfrm>
              <a:prstGeom prst="rect">
                <a:avLst/>
              </a:prstGeom>
              <a:solidFill>
                <a:srgbClr val="0007E4"/>
              </a:solidFill>
              <a:ln>
                <a:solidFill>
                  <a:srgbClr val="0007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Camada de Faixas</a:t>
                </a:r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8C84CA-0ACF-45C9-A5E0-7D375F84AD12}"/>
                </a:ext>
              </a:extLst>
            </p:cNvPr>
            <p:cNvSpPr/>
            <p:nvPr/>
          </p:nvSpPr>
          <p:spPr>
            <a:xfrm>
              <a:off x="9516004" y="2240572"/>
              <a:ext cx="2229682" cy="4213376"/>
            </a:xfrm>
            <a:prstGeom prst="rect">
              <a:avLst/>
            </a:prstGeom>
            <a:noFill/>
            <a:ln w="57150">
              <a:solidFill>
                <a:srgbClr val="3EB0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2AA3A82-8548-4A99-84A8-F0136023820C}"/>
                </a:ext>
              </a:extLst>
            </p:cNvPr>
            <p:cNvSpPr txBox="1"/>
            <p:nvPr/>
          </p:nvSpPr>
          <p:spPr>
            <a:xfrm>
              <a:off x="7247173" y="4086608"/>
              <a:ext cx="2145323" cy="64633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EB0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3EB0A6"/>
                  </a:solidFill>
                </a:rPr>
                <a:t>Ações para análise das informações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3A42AA5-4EC8-4308-997F-A075FEEB7D45}"/>
                </a:ext>
              </a:extLst>
            </p:cNvPr>
            <p:cNvSpPr/>
            <p:nvPr/>
          </p:nvSpPr>
          <p:spPr>
            <a:xfrm>
              <a:off x="2637310" y="2154921"/>
              <a:ext cx="1256940" cy="281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0202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E1676A2-D74E-4675-80A1-0E7F36CFAA07}"/>
              </a:ext>
            </a:extLst>
          </p:cNvPr>
          <p:cNvSpPr txBox="1"/>
          <p:nvPr/>
        </p:nvSpPr>
        <p:spPr>
          <a:xfrm>
            <a:off x="1402416" y="2169216"/>
            <a:ext cx="92890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MANUAL PARA IDENTIFICAÇÃO E REGULARIZAÇÃO DAS FAIXAS DE DOMÍNIO DA UNIÃO</a:t>
            </a:r>
            <a:endParaRPr lang="pt-BR" sz="5400" dirty="0">
              <a:solidFill>
                <a:srgbClr val="0C2B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1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A08674-8B7A-48D8-9CEA-6F28D8B4F265}"/>
              </a:ext>
            </a:extLst>
          </p:cNvPr>
          <p:cNvSpPr txBox="1"/>
          <p:nvPr/>
        </p:nvSpPr>
        <p:spPr>
          <a:xfrm>
            <a:off x="3258728" y="2175867"/>
            <a:ext cx="375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C2B5D"/>
                </a:solidFill>
              </a:rPr>
              <a:t>Procedimentos Técnicos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5922C8-2513-4483-A210-7E6F4D3E0490}"/>
              </a:ext>
            </a:extLst>
          </p:cNvPr>
          <p:cNvSpPr txBox="1"/>
          <p:nvPr/>
        </p:nvSpPr>
        <p:spPr>
          <a:xfrm>
            <a:off x="3712925" y="3421375"/>
            <a:ext cx="375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C2B5D"/>
                </a:solidFill>
              </a:rPr>
              <a:t>Procedimentos Jurídicos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CA7C3-66AC-477A-A3A0-5622327198F7}"/>
              </a:ext>
            </a:extLst>
          </p:cNvPr>
          <p:cNvSpPr txBox="1"/>
          <p:nvPr/>
        </p:nvSpPr>
        <p:spPr>
          <a:xfrm>
            <a:off x="3111715" y="4640082"/>
            <a:ext cx="445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C2B5D"/>
                </a:solidFill>
              </a:rPr>
              <a:t>Procedimentos Operacionais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48E746-1AC2-46DE-8D21-49BD01A9D021}"/>
              </a:ext>
            </a:extLst>
          </p:cNvPr>
          <p:cNvSpPr/>
          <p:nvPr/>
        </p:nvSpPr>
        <p:spPr>
          <a:xfrm>
            <a:off x="8460359" y="2578933"/>
            <a:ext cx="3147868" cy="2037024"/>
          </a:xfrm>
          <a:prstGeom prst="rect">
            <a:avLst/>
          </a:prstGeom>
          <a:solidFill>
            <a:schemeClr val="bg1"/>
          </a:solidFill>
          <a:ln w="38100">
            <a:solidFill>
              <a:srgbClr val="3EB0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C2B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e Regularização </a:t>
            </a:r>
            <a:r>
              <a:rPr lang="pt-BR" sz="2000" dirty="0">
                <a:solidFill>
                  <a:srgbClr val="0C2B5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faixas de domínio das rodovias federais do SNV</a:t>
            </a:r>
            <a:endParaRPr lang="pt-BR" sz="2000" dirty="0">
              <a:solidFill>
                <a:srgbClr val="0C2B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2529457E-5B05-4817-BC47-433B9D705190}"/>
              </a:ext>
            </a:extLst>
          </p:cNvPr>
          <p:cNvSpPr>
            <a:spLocks/>
          </p:cNvSpPr>
          <p:nvPr/>
        </p:nvSpPr>
        <p:spPr bwMode="auto">
          <a:xfrm>
            <a:off x="547719" y="1012010"/>
            <a:ext cx="3826474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b="1" dirty="0">
                <a:solidFill>
                  <a:srgbClr val="1E3766"/>
                </a:solidFill>
                <a:latin typeface="+mn-lt"/>
                <a:cs typeface="Tahoma" panose="020B0604030504040204" pitchFamily="34" charset="0"/>
              </a:rPr>
              <a:t>OBJETIVO</a:t>
            </a:r>
          </a:p>
        </p:txBody>
      </p:sp>
      <p:sp>
        <p:nvSpPr>
          <p:cNvPr id="9" name="Chave Esquerda 42">
            <a:extLst>
              <a:ext uri="{FF2B5EF4-FFF2-40B4-BE49-F238E27FC236}">
                <a16:creationId xmlns:a16="http://schemas.microsoft.com/office/drawing/2014/main" id="{64A5FE50-C1DE-4450-91BB-068D944C4232}"/>
              </a:ext>
            </a:extLst>
          </p:cNvPr>
          <p:cNvSpPr/>
          <p:nvPr/>
        </p:nvSpPr>
        <p:spPr>
          <a:xfrm rot="10800000">
            <a:off x="7588153" y="2452376"/>
            <a:ext cx="614149" cy="2569985"/>
          </a:xfrm>
          <a:prstGeom prst="leftBrace">
            <a:avLst>
              <a:gd name="adj1" fmla="val 59444"/>
              <a:gd name="adj2" fmla="val 50552"/>
            </a:avLst>
          </a:prstGeom>
          <a:ln w="57150">
            <a:solidFill>
              <a:srgbClr val="F7B9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micírculo 50">
            <a:extLst>
              <a:ext uri="{FF2B5EF4-FFF2-40B4-BE49-F238E27FC236}">
                <a16:creationId xmlns:a16="http://schemas.microsoft.com/office/drawing/2014/main" id="{71035988-2406-4A8D-BF6C-A8C0D73456D2}"/>
              </a:ext>
            </a:extLst>
          </p:cNvPr>
          <p:cNvSpPr/>
          <p:nvPr/>
        </p:nvSpPr>
        <p:spPr>
          <a:xfrm rot="5400000">
            <a:off x="640819" y="2343022"/>
            <a:ext cx="2835844" cy="2679929"/>
          </a:xfrm>
          <a:prstGeom prst="blockArc">
            <a:avLst>
              <a:gd name="adj1" fmla="val 12451583"/>
              <a:gd name="adj2" fmla="val 20377494"/>
              <a:gd name="adj3" fmla="val 3059"/>
            </a:avLst>
          </a:prstGeom>
          <a:solidFill>
            <a:srgbClr val="F7B9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ED4C352-FB19-46A0-BC84-4B0B289205D4}"/>
              </a:ext>
            </a:extLst>
          </p:cNvPr>
          <p:cNvSpPr/>
          <p:nvPr/>
        </p:nvSpPr>
        <p:spPr>
          <a:xfrm>
            <a:off x="2603945" y="2284564"/>
            <a:ext cx="286603" cy="308299"/>
          </a:xfrm>
          <a:prstGeom prst="ellipse">
            <a:avLst/>
          </a:prstGeom>
          <a:solidFill>
            <a:srgbClr val="1D88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079CB0F-32C4-43C5-B0F4-FCF7DE027815}"/>
              </a:ext>
            </a:extLst>
          </p:cNvPr>
          <p:cNvSpPr/>
          <p:nvPr/>
        </p:nvSpPr>
        <p:spPr>
          <a:xfrm>
            <a:off x="3233489" y="3528836"/>
            <a:ext cx="286603" cy="308299"/>
          </a:xfrm>
          <a:prstGeom prst="ellipse">
            <a:avLst/>
          </a:prstGeom>
          <a:solidFill>
            <a:srgbClr val="1D88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21BAB3D-8237-4215-8C85-E69B2A5B60E4}"/>
              </a:ext>
            </a:extLst>
          </p:cNvPr>
          <p:cNvSpPr/>
          <p:nvPr/>
        </p:nvSpPr>
        <p:spPr>
          <a:xfrm>
            <a:off x="2481730" y="4749410"/>
            <a:ext cx="286603" cy="308299"/>
          </a:xfrm>
          <a:prstGeom prst="ellipse">
            <a:avLst/>
          </a:prstGeom>
          <a:solidFill>
            <a:srgbClr val="1D88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4F0B8F-FF7D-46E2-9CC9-0F64A7B1FE6C}"/>
              </a:ext>
            </a:extLst>
          </p:cNvPr>
          <p:cNvSpPr txBox="1"/>
          <p:nvPr/>
        </p:nvSpPr>
        <p:spPr>
          <a:xfrm>
            <a:off x="3285614" y="5436300"/>
            <a:ext cx="5620772" cy="1015663"/>
          </a:xfrm>
          <a:prstGeom prst="rect">
            <a:avLst/>
          </a:prstGeom>
          <a:solidFill>
            <a:srgbClr val="FFFFFF"/>
          </a:solidFill>
          <a:ln w="28575">
            <a:solidFill>
              <a:srgbClr val="1D88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Visando dar </a:t>
            </a:r>
            <a:r>
              <a:rPr lang="pt-BR" sz="2000" b="1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agilidade aos processos </a:t>
            </a:r>
            <a:r>
              <a:rPr lang="pt-BR" sz="20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e </a:t>
            </a:r>
            <a:r>
              <a:rPr lang="pt-BR" sz="2000" b="1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melhor assessoramento </a:t>
            </a:r>
            <a:r>
              <a:rPr lang="pt-BR" sz="20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às Superintendências e instituições setoriais.</a:t>
            </a:r>
            <a:endParaRPr lang="pt-BR" sz="2000" dirty="0">
              <a:solidFill>
                <a:srgbClr val="0C2B5D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9E7D4E-04F5-4C4F-AE40-2ADC08630646}"/>
              </a:ext>
            </a:extLst>
          </p:cNvPr>
          <p:cNvSpPr/>
          <p:nvPr/>
        </p:nvSpPr>
        <p:spPr>
          <a:xfrm>
            <a:off x="457416" y="2350660"/>
            <a:ext cx="2679928" cy="2582264"/>
          </a:xfrm>
          <a:prstGeom prst="ellipse">
            <a:avLst/>
          </a:prstGeom>
          <a:solidFill>
            <a:srgbClr val="F7B9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ESTABELECER </a:t>
            </a:r>
          </a:p>
          <a:p>
            <a:pPr algn="ctr"/>
            <a:r>
              <a:rPr lang="pt-BR" sz="2400" b="1" dirty="0"/>
              <a:t>DIRETRIZES</a:t>
            </a:r>
          </a:p>
        </p:txBody>
      </p:sp>
    </p:spTree>
    <p:extLst>
      <p:ext uri="{BB962C8B-B14F-4D97-AF65-F5344CB8AC3E}">
        <p14:creationId xmlns:p14="http://schemas.microsoft.com/office/powerpoint/2010/main" val="79781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95F995-EF2A-4012-B16D-9B4B75492084}"/>
              </a:ext>
            </a:extLst>
          </p:cNvPr>
          <p:cNvSpPr txBox="1"/>
          <p:nvPr/>
        </p:nvSpPr>
        <p:spPr>
          <a:xfrm>
            <a:off x="582009" y="1815039"/>
            <a:ext cx="107727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Procedimento de Reconhecimento de Faixa de Domínio Existente;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3766"/>
              </a:solidFill>
              <a:cs typeface="Calibri"/>
            </a:endParaRP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Definir procedimentos técnicos, jurídicos e operacionais para identificação e regularização das faixas de domínio, com base no Decreto  n° 8.376/2014;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3766"/>
              </a:solidFill>
              <a:cs typeface="Calibri"/>
            </a:endParaRP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Apresentar soluções para os casos práticos de irregularidades na Faixa de Domínio que serão identificados; 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3766"/>
              </a:solidFill>
              <a:cs typeface="Calibri"/>
            </a:endParaRP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Definição dos agentes dentro de cada ação nos cenários práticos;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74845B-8305-4707-9684-53931E3DA741}"/>
              </a:ext>
            </a:extLst>
          </p:cNvPr>
          <p:cNvSpPr txBox="1">
            <a:spLocks/>
          </p:cNvSpPr>
          <p:nvPr/>
        </p:nvSpPr>
        <p:spPr>
          <a:xfrm>
            <a:off x="582009" y="876337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PONTOS DO MANUAL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30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74845B-8305-4707-9684-53931E3DA741}"/>
              </a:ext>
            </a:extLst>
          </p:cNvPr>
          <p:cNvSpPr txBox="1">
            <a:spLocks/>
          </p:cNvSpPr>
          <p:nvPr/>
        </p:nvSpPr>
        <p:spPr>
          <a:xfrm>
            <a:off x="582009" y="876337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DOS CASOS PRÁTICOS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6" name="Retângulo: Cantos Arredondados 7">
            <a:extLst>
              <a:ext uri="{FF2B5EF4-FFF2-40B4-BE49-F238E27FC236}">
                <a16:creationId xmlns:a16="http://schemas.microsoft.com/office/drawing/2014/main" id="{28D45C34-2146-4DE1-A5AC-9562B59C8862}"/>
              </a:ext>
            </a:extLst>
          </p:cNvPr>
          <p:cNvSpPr/>
          <p:nvPr/>
        </p:nvSpPr>
        <p:spPr>
          <a:xfrm>
            <a:off x="892940" y="3151110"/>
            <a:ext cx="3711715" cy="748018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Imóvel Desapropriado com pendência documental</a:t>
            </a:r>
          </a:p>
        </p:txBody>
      </p:sp>
      <p:sp>
        <p:nvSpPr>
          <p:cNvPr id="7" name="Retângulo: Cantos Arredondados 13">
            <a:extLst>
              <a:ext uri="{FF2B5EF4-FFF2-40B4-BE49-F238E27FC236}">
                <a16:creationId xmlns:a16="http://schemas.microsoft.com/office/drawing/2014/main" id="{4E63B57F-0750-48A7-BDC6-5980FAD10AEB}"/>
              </a:ext>
            </a:extLst>
          </p:cNvPr>
          <p:cNvSpPr/>
          <p:nvPr/>
        </p:nvSpPr>
        <p:spPr>
          <a:xfrm>
            <a:off x="5768376" y="3346448"/>
            <a:ext cx="2494800" cy="938702"/>
          </a:xfrm>
          <a:prstGeom prst="roundRect">
            <a:avLst/>
          </a:pr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Envolvimento de Agentes/Setores do DNIT</a:t>
            </a:r>
          </a:p>
        </p:txBody>
      </p:sp>
      <p:sp>
        <p:nvSpPr>
          <p:cNvPr id="8" name="Retângulo: Cantos Arredondados 17">
            <a:extLst>
              <a:ext uri="{FF2B5EF4-FFF2-40B4-BE49-F238E27FC236}">
                <a16:creationId xmlns:a16="http://schemas.microsoft.com/office/drawing/2014/main" id="{38D08471-115A-40EE-9838-AF8F48D1E7BF}"/>
              </a:ext>
            </a:extLst>
          </p:cNvPr>
          <p:cNvSpPr/>
          <p:nvPr/>
        </p:nvSpPr>
        <p:spPr>
          <a:xfrm>
            <a:off x="9190082" y="3346448"/>
            <a:ext cx="2200275" cy="938702"/>
          </a:xfrm>
          <a:prstGeom prst="roundRect">
            <a:avLst/>
          </a:prstGeom>
          <a:solidFill>
            <a:srgbClr val="3EB0A6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Regularização das Faixas de Domínio</a:t>
            </a:r>
          </a:p>
        </p:txBody>
      </p:sp>
      <p:sp>
        <p:nvSpPr>
          <p:cNvPr id="9" name="Retângulo: Cantos Arredondados 7">
            <a:extLst>
              <a:ext uri="{FF2B5EF4-FFF2-40B4-BE49-F238E27FC236}">
                <a16:creationId xmlns:a16="http://schemas.microsoft.com/office/drawing/2014/main" id="{C7731E68-AC6C-4843-8257-34D95EFA022A}"/>
              </a:ext>
            </a:extLst>
          </p:cNvPr>
          <p:cNvSpPr/>
          <p:nvPr/>
        </p:nvSpPr>
        <p:spPr>
          <a:xfrm>
            <a:off x="892940" y="4113251"/>
            <a:ext cx="3711715" cy="748018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Imóvel Apossado Administrativamente</a:t>
            </a:r>
          </a:p>
        </p:txBody>
      </p:sp>
      <p:sp>
        <p:nvSpPr>
          <p:cNvPr id="10" name="Retângulo: Cantos Arredondados 7">
            <a:extLst>
              <a:ext uri="{FF2B5EF4-FFF2-40B4-BE49-F238E27FC236}">
                <a16:creationId xmlns:a16="http://schemas.microsoft.com/office/drawing/2014/main" id="{BCACA8E9-0550-4ACD-B3E6-366644FC3BB3}"/>
              </a:ext>
            </a:extLst>
          </p:cNvPr>
          <p:cNvSpPr/>
          <p:nvPr/>
        </p:nvSpPr>
        <p:spPr>
          <a:xfrm>
            <a:off x="892940" y="2188969"/>
            <a:ext cx="3711715" cy="748018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da faixa de Domínio Existente e estabelecimento de limites físicos</a:t>
            </a:r>
          </a:p>
        </p:txBody>
      </p:sp>
      <p:sp>
        <p:nvSpPr>
          <p:cNvPr id="11" name="Retângulo: Cantos Arredondados 7">
            <a:extLst>
              <a:ext uri="{FF2B5EF4-FFF2-40B4-BE49-F238E27FC236}">
                <a16:creationId xmlns:a16="http://schemas.microsoft.com/office/drawing/2014/main" id="{364559D1-7858-49D0-83D5-DEAAE8EE92F1}"/>
              </a:ext>
            </a:extLst>
          </p:cNvPr>
          <p:cNvSpPr/>
          <p:nvPr/>
        </p:nvSpPr>
        <p:spPr>
          <a:xfrm>
            <a:off x="892940" y="5075392"/>
            <a:ext cx="3711715" cy="748018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Permissão de Uso da Faixa de Domínio</a:t>
            </a:r>
          </a:p>
        </p:txBody>
      </p:sp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C2E29832-723A-47CC-BF72-DBF2888DD850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4604655" y="2562978"/>
            <a:ext cx="1163721" cy="12528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4EADF275-4E09-4D39-A468-9296BDF89CB2}"/>
              </a:ext>
            </a:extLst>
          </p:cNvPr>
          <p:cNvCxnSpPr>
            <a:stCxn id="11" idx="3"/>
            <a:endCxn id="7" idx="1"/>
          </p:cNvCxnSpPr>
          <p:nvPr/>
        </p:nvCxnSpPr>
        <p:spPr>
          <a:xfrm flipV="1">
            <a:off x="4604655" y="3815799"/>
            <a:ext cx="1163721" cy="16336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F027B0E1-4199-4593-AA92-A73D24573ABE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4604655" y="3815799"/>
            <a:ext cx="1163721" cy="6714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A2D81442-AA74-4C48-BF8E-B9CF6EDCE3DE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604655" y="3525119"/>
            <a:ext cx="1163721" cy="2906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28EAD7B-A0B1-4300-8361-F1D299748DFD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263176" y="3815799"/>
            <a:ext cx="926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áfico 22" descr="Rede social">
            <a:extLst>
              <a:ext uri="{FF2B5EF4-FFF2-40B4-BE49-F238E27FC236}">
                <a16:creationId xmlns:a16="http://schemas.microsoft.com/office/drawing/2014/main" id="{6946E651-36E9-4F27-9373-D221E6CCA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135" y="2863053"/>
            <a:ext cx="777694" cy="777694"/>
          </a:xfrm>
          <a:prstGeom prst="rect">
            <a:avLst/>
          </a:prstGeom>
        </p:spPr>
      </p:pic>
      <p:pic>
        <p:nvPicPr>
          <p:cNvPr id="25" name="Gráfico 24" descr="Debate de ideias do grupo">
            <a:extLst>
              <a:ext uri="{FF2B5EF4-FFF2-40B4-BE49-F238E27FC236}">
                <a16:creationId xmlns:a16="http://schemas.microsoft.com/office/drawing/2014/main" id="{01DD0B1C-602A-4104-BAC3-6838916C0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313" y="1520704"/>
            <a:ext cx="728576" cy="728576"/>
          </a:xfrm>
          <a:prstGeom prst="rect">
            <a:avLst/>
          </a:prstGeom>
        </p:spPr>
      </p:pic>
      <p:pic>
        <p:nvPicPr>
          <p:cNvPr id="29" name="Gráfico 28" descr="Fita">
            <a:extLst>
              <a:ext uri="{FF2B5EF4-FFF2-40B4-BE49-F238E27FC236}">
                <a16:creationId xmlns:a16="http://schemas.microsoft.com/office/drawing/2014/main" id="{7D251346-4707-4EBB-AEC2-0BE54E905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6110" y="2936987"/>
            <a:ext cx="651992" cy="6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7F3675-C2A9-461E-BC3D-7A9ADD514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23" y="758733"/>
            <a:ext cx="6188048" cy="5838917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4189FAF-D75F-4970-8EA2-9C810F93734B}"/>
              </a:ext>
            </a:extLst>
          </p:cNvPr>
          <p:cNvSpPr>
            <a:spLocks/>
          </p:cNvSpPr>
          <p:nvPr/>
        </p:nvSpPr>
        <p:spPr bwMode="auto">
          <a:xfrm>
            <a:off x="527847" y="1481242"/>
            <a:ext cx="6961523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3200" b="1" dirty="0">
                <a:solidFill>
                  <a:srgbClr val="1E3766"/>
                </a:solidFill>
                <a:latin typeface="+mn-lt"/>
                <a:cs typeface="Tahoma" panose="020B0604030504040204" pitchFamily="34" charset="0"/>
              </a:rPr>
              <a:t>LOTES DOS CONTRATOS</a:t>
            </a:r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E37643C4-E3C5-4E13-AC0F-B2C960EE00B5}"/>
              </a:ext>
            </a:extLst>
          </p:cNvPr>
          <p:cNvGraphicFramePr>
            <a:graphicFrameLocks noGrp="1"/>
          </p:cNvGraphicFramePr>
          <p:nvPr/>
        </p:nvGraphicFramePr>
        <p:xfrm>
          <a:off x="789283" y="2409119"/>
          <a:ext cx="4833940" cy="39026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31539">
                  <a:extLst>
                    <a:ext uri="{9D8B030D-6E8A-4147-A177-3AD203B41FA5}">
                      <a16:colId xmlns:a16="http://schemas.microsoft.com/office/drawing/2014/main" val="3470903730"/>
                    </a:ext>
                  </a:extLst>
                </a:gridCol>
                <a:gridCol w="1656322">
                  <a:extLst>
                    <a:ext uri="{9D8B030D-6E8A-4147-A177-3AD203B41FA5}">
                      <a16:colId xmlns:a16="http://schemas.microsoft.com/office/drawing/2014/main" val="3861024221"/>
                    </a:ext>
                  </a:extLst>
                </a:gridCol>
                <a:gridCol w="1546079">
                  <a:extLst>
                    <a:ext uri="{9D8B030D-6E8A-4147-A177-3AD203B41FA5}">
                      <a16:colId xmlns:a16="http://schemas.microsoft.com/office/drawing/2014/main" val="3002284557"/>
                    </a:ext>
                  </a:extLst>
                </a:gridCol>
              </a:tblGrid>
              <a:tr h="337987"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LOTE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0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37124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dirty="0">
                          <a:solidFill>
                            <a:srgbClr val="0C2B5D"/>
                          </a:solidFill>
                          <a:latin typeface="+mn-lt"/>
                        </a:rPr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EXTENSÃO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TOTAL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307432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/>
                      <a:r>
                        <a:rPr lang="pt-BR" sz="1400" i="0" dirty="0">
                          <a:solidFill>
                            <a:srgbClr val="0C2B5D"/>
                          </a:solidFill>
                          <a:latin typeface="+mn-lt"/>
                        </a:rPr>
                        <a:t>Centro-Oeste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7.279,34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15.878,54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320188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/>
                      <a:r>
                        <a:rPr lang="pt-BR" sz="1400" i="0" dirty="0">
                          <a:solidFill>
                            <a:srgbClr val="0C2B5D"/>
                          </a:solidFill>
                          <a:latin typeface="+mn-lt"/>
                        </a:rPr>
                        <a:t>Norte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8.599,20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780228"/>
                  </a:ext>
                </a:extLst>
              </a:tr>
              <a:tr h="3019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LOTE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8B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52017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EXTENSÃO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TOTAL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507612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Nordeste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17.413,70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17.413,70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638677"/>
                  </a:ext>
                </a:extLst>
              </a:tr>
              <a:tr h="3019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LOTE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66588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EXTENSÃO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C2B5D"/>
                          </a:solidFill>
                          <a:latin typeface="+mn-lt"/>
                        </a:rPr>
                        <a:t>TOTAL (km)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616681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Sudeste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6.206,40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13.881,54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690871"/>
                  </a:ext>
                </a:extLst>
              </a:tr>
              <a:tr h="328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Sul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C2B5D"/>
                          </a:solidFill>
                          <a:latin typeface="+mn-lt"/>
                        </a:rPr>
                        <a:t>7.675,14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452763"/>
                  </a:ext>
                </a:extLst>
              </a:tr>
              <a:tr h="3286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0C2B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 GERAL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rgbClr val="0C2B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47.173,78 km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7858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E1BF187-3AE7-406E-9E18-5C4697180908}"/>
              </a:ext>
            </a:extLst>
          </p:cNvPr>
          <p:cNvSpPr txBox="1"/>
          <p:nvPr/>
        </p:nvSpPr>
        <p:spPr>
          <a:xfrm>
            <a:off x="8142513" y="2276963"/>
            <a:ext cx="707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F9CBBA-5C28-4CC4-A0BB-05AACDA50BB5}"/>
              </a:ext>
            </a:extLst>
          </p:cNvPr>
          <p:cNvSpPr txBox="1"/>
          <p:nvPr/>
        </p:nvSpPr>
        <p:spPr>
          <a:xfrm>
            <a:off x="8496299" y="3562328"/>
            <a:ext cx="122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CENTRO-OESTE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8C1A41-DE54-48D1-A566-460B40BBEF13}"/>
              </a:ext>
            </a:extLst>
          </p:cNvPr>
          <p:cNvSpPr txBox="1"/>
          <p:nvPr/>
        </p:nvSpPr>
        <p:spPr>
          <a:xfrm>
            <a:off x="10215947" y="2755230"/>
            <a:ext cx="93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NORDESTE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C0BF53-9EF2-4F1A-BE2C-E476E4B6BE0A}"/>
              </a:ext>
            </a:extLst>
          </p:cNvPr>
          <p:cNvSpPr txBox="1"/>
          <p:nvPr/>
        </p:nvSpPr>
        <p:spPr>
          <a:xfrm>
            <a:off x="9195706" y="5230513"/>
            <a:ext cx="84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3D57AC-B075-496E-824F-0584B7468112}"/>
              </a:ext>
            </a:extLst>
          </p:cNvPr>
          <p:cNvSpPr txBox="1"/>
          <p:nvPr/>
        </p:nvSpPr>
        <p:spPr>
          <a:xfrm>
            <a:off x="9841350" y="4188527"/>
            <a:ext cx="84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SUDESTE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142B38D-1B1B-4100-8419-FE57492DD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33" y="351692"/>
            <a:ext cx="3859725" cy="8989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159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74845B-8305-4707-9684-53931E3DA741}"/>
              </a:ext>
            </a:extLst>
          </p:cNvPr>
          <p:cNvSpPr txBox="1">
            <a:spLocks/>
          </p:cNvSpPr>
          <p:nvPr/>
        </p:nvSpPr>
        <p:spPr>
          <a:xfrm>
            <a:off x="582009" y="876337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AÇÕES EM ANDAMENTO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95F995-EF2A-4012-B16D-9B4B75492084}"/>
              </a:ext>
            </a:extLst>
          </p:cNvPr>
          <p:cNvSpPr txBox="1"/>
          <p:nvPr/>
        </p:nvSpPr>
        <p:spPr>
          <a:xfrm>
            <a:off x="905162" y="2679907"/>
            <a:ext cx="107727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Acesso à API do INCRA (SIGEF E SICAR)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1E3766"/>
              </a:solidFill>
              <a:cs typeface="Calibri"/>
            </a:endParaRP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3766"/>
                </a:solidFill>
                <a:cs typeface="Calibri"/>
              </a:rPr>
              <a:t>Acordo de Cooperação com IRIB (Instituto de Registro Imobiliário do Brasil)</a:t>
            </a:r>
          </a:p>
        </p:txBody>
      </p:sp>
    </p:spTree>
    <p:extLst>
      <p:ext uri="{BB962C8B-B14F-4D97-AF65-F5344CB8AC3E}">
        <p14:creationId xmlns:p14="http://schemas.microsoft.com/office/powerpoint/2010/main" val="373527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82C6857-E00D-4409-90DF-6B458F826848}"/>
              </a:ext>
            </a:extLst>
          </p:cNvPr>
          <p:cNvSpPr txBox="1"/>
          <p:nvPr/>
        </p:nvSpPr>
        <p:spPr>
          <a:xfrm>
            <a:off x="1214082" y="2221524"/>
            <a:ext cx="1003264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 dirty="0" err="1">
                <a:solidFill>
                  <a:srgbClr val="1E3766"/>
                </a:solidFill>
                <a:cs typeface="Calibri"/>
              </a:rPr>
              <a:t>Obrigada</a:t>
            </a:r>
            <a:r>
              <a:rPr lang="en-US" sz="6000" b="1" dirty="0">
                <a:solidFill>
                  <a:srgbClr val="1E3766"/>
                </a:solidFill>
                <a:cs typeface="Calibri"/>
              </a:rPr>
              <a:t>!</a:t>
            </a:r>
          </a:p>
          <a:p>
            <a:pPr algn="l"/>
            <a:endParaRPr lang="en-US" sz="6000" b="1" dirty="0">
              <a:solidFill>
                <a:srgbClr val="1E3766"/>
              </a:solidFill>
              <a:cs typeface="Calibri"/>
            </a:endParaRPr>
          </a:p>
          <a:p>
            <a:pPr algn="l"/>
            <a:r>
              <a:rPr lang="en-US" sz="2400" b="1" dirty="0">
                <a:solidFill>
                  <a:srgbClr val="1E3766"/>
                </a:solidFill>
                <a:cs typeface="Calibri"/>
              </a:rPr>
              <a:t>Michele Mitie </a:t>
            </a:r>
            <a:r>
              <a:rPr lang="en-US" sz="2400" b="1" dirty="0" err="1">
                <a:solidFill>
                  <a:srgbClr val="1E3766"/>
                </a:solidFill>
                <a:cs typeface="Calibri"/>
              </a:rPr>
              <a:t>Arake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rgbClr val="1E3766"/>
                </a:solidFill>
                <a:cs typeface="Calibri"/>
              </a:rPr>
              <a:t>Fragoso</a:t>
            </a:r>
            <a:endParaRPr lang="en-US" sz="2400" b="1" dirty="0">
              <a:solidFill>
                <a:srgbClr val="1E3766"/>
              </a:solidFill>
              <a:cs typeface="Calibri"/>
            </a:endParaRPr>
          </a:p>
          <a:p>
            <a:pPr algn="l"/>
            <a:r>
              <a:rPr lang="en-US" sz="2400" b="1" dirty="0" err="1">
                <a:solidFill>
                  <a:srgbClr val="1E3766"/>
                </a:solidFill>
                <a:cs typeface="Calibri"/>
              </a:rPr>
              <a:t>Coordenação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rgbClr val="1E3766"/>
                </a:solidFill>
                <a:cs typeface="Calibri"/>
              </a:rPr>
              <a:t>Geral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 de </a:t>
            </a:r>
            <a:r>
              <a:rPr lang="en-US" sz="2400" b="1" dirty="0" err="1">
                <a:solidFill>
                  <a:srgbClr val="1E3766"/>
                </a:solidFill>
                <a:cs typeface="Calibri"/>
              </a:rPr>
              <a:t>Desapropriação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 e </a:t>
            </a:r>
            <a:r>
              <a:rPr lang="en-US" sz="2400" b="1" dirty="0" err="1">
                <a:solidFill>
                  <a:srgbClr val="1E3766"/>
                </a:solidFill>
                <a:cs typeface="Calibri"/>
              </a:rPr>
              <a:t>Reassentamento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/DPP </a:t>
            </a:r>
          </a:p>
          <a:p>
            <a:pPr algn="l"/>
            <a:r>
              <a:rPr lang="en-US" sz="2400" b="1" dirty="0">
                <a:solidFill>
                  <a:srgbClr val="1E3766"/>
                </a:solidFill>
                <a:cs typeface="Calibri"/>
              </a:rPr>
              <a:t>Email: </a:t>
            </a:r>
            <a:r>
              <a:rPr lang="en-US" sz="2400" b="1" dirty="0">
                <a:solidFill>
                  <a:srgbClr val="1E3766"/>
                </a:solidFill>
                <a:cs typeface="Calibri"/>
                <a:hlinkClick r:id="rId3"/>
              </a:rPr>
              <a:t>cgdr@dnit.gov.br</a:t>
            </a:r>
            <a:endParaRPr lang="en-US" sz="2400" b="1" dirty="0">
              <a:solidFill>
                <a:srgbClr val="1E3766"/>
              </a:solidFill>
              <a:cs typeface="Calibri"/>
            </a:endParaRPr>
          </a:p>
          <a:p>
            <a:pPr algn="l"/>
            <a:r>
              <a:rPr lang="en-US" sz="2400" b="1" dirty="0" err="1">
                <a:solidFill>
                  <a:srgbClr val="1E3766"/>
                </a:solidFill>
                <a:cs typeface="Calibri"/>
              </a:rPr>
              <a:t>Telefone</a:t>
            </a:r>
            <a:r>
              <a:rPr lang="en-US" sz="2400" b="1" dirty="0">
                <a:solidFill>
                  <a:srgbClr val="1E3766"/>
                </a:solidFill>
                <a:cs typeface="Calibri"/>
              </a:rPr>
              <a:t>: (61) 3315-4414</a:t>
            </a:r>
          </a:p>
        </p:txBody>
      </p:sp>
    </p:spTree>
    <p:extLst>
      <p:ext uri="{BB962C8B-B14F-4D97-AF65-F5344CB8AC3E}">
        <p14:creationId xmlns:p14="http://schemas.microsoft.com/office/powerpoint/2010/main" val="422820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E1676A2-D74E-4675-80A1-0E7F36CFAA07}"/>
              </a:ext>
            </a:extLst>
          </p:cNvPr>
          <p:cNvSpPr txBox="1"/>
          <p:nvPr/>
        </p:nvSpPr>
        <p:spPr>
          <a:xfrm>
            <a:off x="457200" y="1891639"/>
            <a:ext cx="110431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RECONHECIMENTO DE FAIXA</a:t>
            </a:r>
          </a:p>
          <a:p>
            <a:pPr algn="ctr"/>
            <a:r>
              <a:rPr lang="pt-BR" sz="5400" b="1" dirty="0">
                <a:solidFill>
                  <a:srgbClr val="0C2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DOMINIO EXISTENTE</a:t>
            </a:r>
            <a:endParaRPr lang="pt-BR" sz="5400" dirty="0">
              <a:solidFill>
                <a:srgbClr val="0C2B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AB70D1C4-31E2-4018-80B5-8C02E40712A1}"/>
              </a:ext>
            </a:extLst>
          </p:cNvPr>
          <p:cNvSpPr>
            <a:spLocks/>
          </p:cNvSpPr>
          <p:nvPr/>
        </p:nvSpPr>
        <p:spPr bwMode="auto">
          <a:xfrm>
            <a:off x="931985" y="1092033"/>
            <a:ext cx="3826474" cy="6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PT" sz="4800" b="1" dirty="0">
                <a:solidFill>
                  <a:srgbClr val="1E3766"/>
                </a:solidFill>
                <a:latin typeface="+mn-lt"/>
                <a:cs typeface="Tahoma" panose="020B0604030504040204" pitchFamily="34" charset="0"/>
              </a:rPr>
              <a:t>OBJETIVO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42B38D-1B1B-4100-8419-FE57492DD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0" y="3325198"/>
            <a:ext cx="1506856" cy="350962"/>
          </a:xfrm>
          <a:prstGeom prst="rect">
            <a:avLst/>
          </a:prstGeom>
          <a:effectLst/>
        </p:spPr>
      </p:pic>
      <p:sp>
        <p:nvSpPr>
          <p:cNvPr id="8" name="CaixaDeTexto 7"/>
          <p:cNvSpPr txBox="1"/>
          <p:nvPr/>
        </p:nvSpPr>
        <p:spPr>
          <a:xfrm>
            <a:off x="2620107" y="1986370"/>
            <a:ext cx="8809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ANTEPROJETO E PROJETO BÁSICO DE DESAPROPRIAÇÃO/REASSENTAMENTO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E3766"/>
                </a:solidFill>
                <a:ea typeface="+mj-lt"/>
                <a:cs typeface="+mj-lt"/>
              </a:rPr>
              <a:t>DECRETO Nº 8.376/2014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E3766"/>
                </a:solidFill>
                <a:ea typeface="+mj-lt"/>
                <a:cs typeface="+mj-lt"/>
              </a:rPr>
              <a:t>GESTÃO E FISCALIZAÇÃO DA FAIXA DE DOMÍNIO</a:t>
            </a:r>
          </a:p>
        </p:txBody>
      </p:sp>
      <p:grpSp>
        <p:nvGrpSpPr>
          <p:cNvPr id="9" name="Agrupar 44">
            <a:extLst>
              <a:ext uri="{FF2B5EF4-FFF2-40B4-BE49-F238E27FC236}">
                <a16:creationId xmlns:a16="http://schemas.microsoft.com/office/drawing/2014/main" id="{B04CB4D1-30A5-4F68-8700-9C4079687C5B}"/>
              </a:ext>
            </a:extLst>
          </p:cNvPr>
          <p:cNvGrpSpPr/>
          <p:nvPr/>
        </p:nvGrpSpPr>
        <p:grpSpPr>
          <a:xfrm>
            <a:off x="931985" y="2006219"/>
            <a:ext cx="731196" cy="706214"/>
            <a:chOff x="4680741" y="6731590"/>
            <a:chExt cx="1315126" cy="1364068"/>
          </a:xfrm>
          <a:solidFill>
            <a:srgbClr val="0C2B5D"/>
          </a:solidFill>
        </p:grpSpPr>
        <p:sp>
          <p:nvSpPr>
            <p:cNvPr id="10" name="Forma Livre: Forma 21">
              <a:extLst>
                <a:ext uri="{FF2B5EF4-FFF2-40B4-BE49-F238E27FC236}">
                  <a16:creationId xmlns:a16="http://schemas.microsoft.com/office/drawing/2014/main" id="{3D36ED39-20C3-4544-8FFB-C08246D64D0D}"/>
                </a:ext>
              </a:extLst>
            </p:cNvPr>
            <p:cNvSpPr/>
            <p:nvPr/>
          </p:nvSpPr>
          <p:spPr>
            <a:xfrm>
              <a:off x="4931269" y="6731590"/>
              <a:ext cx="459924" cy="139184"/>
            </a:xfrm>
            <a:custGeom>
              <a:avLst/>
              <a:gdLst>
                <a:gd name="connsiteX0" fmla="*/ 69740 w 459924"/>
                <a:gd name="connsiteY0" fmla="*/ 139184 h 139184"/>
                <a:gd name="connsiteX1" fmla="*/ 390185 w 459924"/>
                <a:gd name="connsiteY1" fmla="*/ 139184 h 139184"/>
                <a:gd name="connsiteX2" fmla="*/ 439623 w 459924"/>
                <a:gd name="connsiteY2" fmla="*/ 118883 h 139184"/>
                <a:gd name="connsiteX3" fmla="*/ 459924 w 459924"/>
                <a:gd name="connsiteY3" fmla="*/ 69444 h 139184"/>
                <a:gd name="connsiteX4" fmla="*/ 390185 w 459924"/>
                <a:gd name="connsiteY4" fmla="*/ 0 h 139184"/>
                <a:gd name="connsiteX5" fmla="*/ 69740 w 459924"/>
                <a:gd name="connsiteY5" fmla="*/ 0 h 139184"/>
                <a:gd name="connsiteX6" fmla="*/ 20301 w 459924"/>
                <a:gd name="connsiteY6" fmla="*/ 20301 h 139184"/>
                <a:gd name="connsiteX7" fmla="*/ 0 w 459924"/>
                <a:gd name="connsiteY7" fmla="*/ 69444 h 139184"/>
                <a:gd name="connsiteX8" fmla="*/ 69740 w 459924"/>
                <a:gd name="connsiteY8" fmla="*/ 139184 h 1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24" h="139184">
                  <a:moveTo>
                    <a:pt x="69740" y="139184"/>
                  </a:moveTo>
                  <a:lnTo>
                    <a:pt x="390185" y="139184"/>
                  </a:lnTo>
                  <a:cubicBezTo>
                    <a:pt x="409606" y="139184"/>
                    <a:pt x="426969" y="131537"/>
                    <a:pt x="439623" y="118883"/>
                  </a:cubicBezTo>
                  <a:cubicBezTo>
                    <a:pt x="451980" y="106229"/>
                    <a:pt x="459924" y="88579"/>
                    <a:pt x="459924" y="69444"/>
                  </a:cubicBezTo>
                  <a:cubicBezTo>
                    <a:pt x="459924" y="31198"/>
                    <a:pt x="428729" y="0"/>
                    <a:pt x="390185" y="0"/>
                  </a:cubicBezTo>
                  <a:lnTo>
                    <a:pt x="69740" y="0"/>
                  </a:lnTo>
                  <a:cubicBezTo>
                    <a:pt x="50616" y="0"/>
                    <a:pt x="32955" y="7945"/>
                    <a:pt x="20301" y="20301"/>
                  </a:cubicBezTo>
                  <a:cubicBezTo>
                    <a:pt x="7647" y="32955"/>
                    <a:pt x="0" y="50319"/>
                    <a:pt x="0" y="69444"/>
                  </a:cubicBezTo>
                  <a:cubicBezTo>
                    <a:pt x="0" y="108001"/>
                    <a:pt x="31195" y="139184"/>
                    <a:pt x="69740" y="139184"/>
                  </a:cubicBezTo>
                  <a:close/>
                </a:path>
              </a:pathLst>
            </a:custGeom>
            <a:grpFill/>
            <a:ln w="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22">
              <a:extLst>
                <a:ext uri="{FF2B5EF4-FFF2-40B4-BE49-F238E27FC236}">
                  <a16:creationId xmlns:a16="http://schemas.microsoft.com/office/drawing/2014/main" id="{55A6E0BB-EAAF-4339-B8E9-2AE9051E0E86}"/>
                </a:ext>
              </a:extLst>
            </p:cNvPr>
            <p:cNvSpPr/>
            <p:nvPr/>
          </p:nvSpPr>
          <p:spPr>
            <a:xfrm>
              <a:off x="5231160" y="7257925"/>
              <a:ext cx="764707" cy="764763"/>
            </a:xfrm>
            <a:custGeom>
              <a:avLst/>
              <a:gdLst>
                <a:gd name="connsiteX0" fmla="*/ 742540 w 764707"/>
                <a:gd name="connsiteY0" fmla="*/ 451851 h 764763"/>
                <a:gd name="connsiteX1" fmla="*/ 764708 w 764707"/>
                <a:gd name="connsiteY1" fmla="*/ 424283 h 764763"/>
                <a:gd name="connsiteX2" fmla="*/ 764696 w 764707"/>
                <a:gd name="connsiteY2" fmla="*/ 340462 h 764763"/>
                <a:gd name="connsiteX3" fmla="*/ 742528 w 764707"/>
                <a:gd name="connsiteY3" fmla="*/ 312609 h 764763"/>
                <a:gd name="connsiteX4" fmla="*/ 647895 w 764707"/>
                <a:gd name="connsiteY4" fmla="*/ 291011 h 764763"/>
                <a:gd name="connsiteX5" fmla="*/ 634254 w 764707"/>
                <a:gd name="connsiteY5" fmla="*/ 259185 h 764763"/>
                <a:gd name="connsiteX6" fmla="*/ 686250 w 764707"/>
                <a:gd name="connsiteY6" fmla="*/ 177063 h 764763"/>
                <a:gd name="connsiteX7" fmla="*/ 682277 w 764707"/>
                <a:gd name="connsiteY7" fmla="*/ 141825 h 764763"/>
                <a:gd name="connsiteX8" fmla="*/ 622883 w 764707"/>
                <a:gd name="connsiteY8" fmla="*/ 82431 h 764763"/>
                <a:gd name="connsiteX9" fmla="*/ 587645 w 764707"/>
                <a:gd name="connsiteY9" fmla="*/ 78447 h 764763"/>
                <a:gd name="connsiteX10" fmla="*/ 503812 w 764707"/>
                <a:gd name="connsiteY10" fmla="*/ 131298 h 764763"/>
                <a:gd name="connsiteX11" fmla="*/ 473972 w 764707"/>
                <a:gd name="connsiteY11" fmla="*/ 119072 h 764763"/>
                <a:gd name="connsiteX12" fmla="*/ 451518 w 764707"/>
                <a:gd name="connsiteY12" fmla="*/ 22168 h 764763"/>
                <a:gd name="connsiteX13" fmla="*/ 423950 w 764707"/>
                <a:gd name="connsiteY13" fmla="*/ 0 h 764763"/>
                <a:gd name="connsiteX14" fmla="*/ 340437 w 764707"/>
                <a:gd name="connsiteY14" fmla="*/ 36 h 764763"/>
                <a:gd name="connsiteX15" fmla="*/ 312869 w 764707"/>
                <a:gd name="connsiteY15" fmla="*/ 22204 h 764763"/>
                <a:gd name="connsiteX16" fmla="*/ 290700 w 764707"/>
                <a:gd name="connsiteY16" fmla="*/ 119108 h 764763"/>
                <a:gd name="connsiteX17" fmla="*/ 260861 w 764707"/>
                <a:gd name="connsiteY17" fmla="*/ 131334 h 764763"/>
                <a:gd name="connsiteX18" fmla="*/ 176753 w 764707"/>
                <a:gd name="connsiteY18" fmla="*/ 78482 h 764763"/>
                <a:gd name="connsiteX19" fmla="*/ 141515 w 764707"/>
                <a:gd name="connsiteY19" fmla="*/ 82467 h 764763"/>
                <a:gd name="connsiteX20" fmla="*/ 82407 w 764707"/>
                <a:gd name="connsiteY20" fmla="*/ 141861 h 764763"/>
                <a:gd name="connsiteX21" fmla="*/ 78435 w 764707"/>
                <a:gd name="connsiteY21" fmla="*/ 177099 h 764763"/>
                <a:gd name="connsiteX22" fmla="*/ 130157 w 764707"/>
                <a:gd name="connsiteY22" fmla="*/ 259504 h 764763"/>
                <a:gd name="connsiteX23" fmla="*/ 116801 w 764707"/>
                <a:gd name="connsiteY23" fmla="*/ 291043 h 764763"/>
                <a:gd name="connsiteX24" fmla="*/ 22168 w 764707"/>
                <a:gd name="connsiteY24" fmla="*/ 312641 h 764763"/>
                <a:gd name="connsiteX25" fmla="*/ 0 w 764707"/>
                <a:gd name="connsiteY25" fmla="*/ 340494 h 764763"/>
                <a:gd name="connsiteX26" fmla="*/ 0 w 764707"/>
                <a:gd name="connsiteY26" fmla="*/ 424328 h 764763"/>
                <a:gd name="connsiteX27" fmla="*/ 22168 w 764707"/>
                <a:gd name="connsiteY27" fmla="*/ 451896 h 764763"/>
                <a:gd name="connsiteX28" fmla="*/ 113957 w 764707"/>
                <a:gd name="connsiteY28" fmla="*/ 472922 h 764763"/>
                <a:gd name="connsiteX29" fmla="*/ 128455 w 764707"/>
                <a:gd name="connsiteY29" fmla="*/ 508447 h 764763"/>
                <a:gd name="connsiteX30" fmla="*/ 78444 w 764707"/>
                <a:gd name="connsiteY30" fmla="*/ 587725 h 764763"/>
                <a:gd name="connsiteX31" fmla="*/ 82416 w 764707"/>
                <a:gd name="connsiteY31" fmla="*/ 622964 h 764763"/>
                <a:gd name="connsiteX32" fmla="*/ 141524 w 764707"/>
                <a:gd name="connsiteY32" fmla="*/ 682072 h 764763"/>
                <a:gd name="connsiteX33" fmla="*/ 176763 w 764707"/>
                <a:gd name="connsiteY33" fmla="*/ 686056 h 764763"/>
                <a:gd name="connsiteX34" fmla="*/ 254339 w 764707"/>
                <a:gd name="connsiteY34" fmla="*/ 637175 h 764763"/>
                <a:gd name="connsiteX35" fmla="*/ 292421 w 764707"/>
                <a:gd name="connsiteY35" fmla="*/ 653373 h 764763"/>
                <a:gd name="connsiteX36" fmla="*/ 312877 w 764707"/>
                <a:gd name="connsiteY36" fmla="*/ 742595 h 764763"/>
                <a:gd name="connsiteX37" fmla="*/ 340445 w 764707"/>
                <a:gd name="connsiteY37" fmla="*/ 764763 h 764763"/>
                <a:gd name="connsiteX38" fmla="*/ 423992 w 764707"/>
                <a:gd name="connsiteY38" fmla="*/ 764763 h 764763"/>
                <a:gd name="connsiteX39" fmla="*/ 451560 w 764707"/>
                <a:gd name="connsiteY39" fmla="*/ 742595 h 764763"/>
                <a:gd name="connsiteX40" fmla="*/ 472016 w 764707"/>
                <a:gd name="connsiteY40" fmla="*/ 653090 h 764763"/>
                <a:gd name="connsiteX41" fmla="*/ 510098 w 764707"/>
                <a:gd name="connsiteY41" fmla="*/ 637177 h 764763"/>
                <a:gd name="connsiteX42" fmla="*/ 587675 w 764707"/>
                <a:gd name="connsiteY42" fmla="*/ 686058 h 764763"/>
                <a:gd name="connsiteX43" fmla="*/ 622913 w 764707"/>
                <a:gd name="connsiteY43" fmla="*/ 682074 h 764763"/>
                <a:gd name="connsiteX44" fmla="*/ 682307 w 764707"/>
                <a:gd name="connsiteY44" fmla="*/ 622966 h 764763"/>
                <a:gd name="connsiteX45" fmla="*/ 686279 w 764707"/>
                <a:gd name="connsiteY45" fmla="*/ 587727 h 764763"/>
                <a:gd name="connsiteX46" fmla="*/ 636269 w 764707"/>
                <a:gd name="connsiteY46" fmla="*/ 508735 h 764763"/>
                <a:gd name="connsiteX47" fmla="*/ 650754 w 764707"/>
                <a:gd name="connsiteY47" fmla="*/ 472924 h 764763"/>
                <a:gd name="connsiteX48" fmla="*/ 382515 w 764707"/>
                <a:gd name="connsiteY48" fmla="*/ 501006 h 764763"/>
                <a:gd name="connsiteX49" fmla="*/ 263727 w 764707"/>
                <a:gd name="connsiteY49" fmla="*/ 382230 h 764763"/>
                <a:gd name="connsiteX50" fmla="*/ 382515 w 764707"/>
                <a:gd name="connsiteY50" fmla="*/ 263740 h 764763"/>
                <a:gd name="connsiteX51" fmla="*/ 501005 w 764707"/>
                <a:gd name="connsiteY51" fmla="*/ 382230 h 764763"/>
                <a:gd name="connsiteX52" fmla="*/ 382515 w 764707"/>
                <a:gd name="connsiteY52" fmla="*/ 501006 h 76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64707" h="764763">
                  <a:moveTo>
                    <a:pt x="742540" y="451851"/>
                  </a:moveTo>
                  <a:cubicBezTo>
                    <a:pt x="755610" y="449008"/>
                    <a:pt x="764708" y="437639"/>
                    <a:pt x="764708" y="424283"/>
                  </a:cubicBezTo>
                  <a:lnTo>
                    <a:pt x="764696" y="340462"/>
                  </a:lnTo>
                  <a:cubicBezTo>
                    <a:pt x="764696" y="327106"/>
                    <a:pt x="755598" y="315451"/>
                    <a:pt x="742528" y="312609"/>
                  </a:cubicBezTo>
                  <a:lnTo>
                    <a:pt x="647895" y="291011"/>
                  </a:lnTo>
                  <a:cubicBezTo>
                    <a:pt x="643911" y="280212"/>
                    <a:pt x="639368" y="269699"/>
                    <a:pt x="634254" y="259185"/>
                  </a:cubicBezTo>
                  <a:lnTo>
                    <a:pt x="686250" y="177063"/>
                  </a:lnTo>
                  <a:cubicBezTo>
                    <a:pt x="693350" y="165979"/>
                    <a:pt x="691649" y="151208"/>
                    <a:pt x="682277" y="141825"/>
                  </a:cubicBezTo>
                  <a:lnTo>
                    <a:pt x="622883" y="82431"/>
                  </a:lnTo>
                  <a:cubicBezTo>
                    <a:pt x="613500" y="73047"/>
                    <a:pt x="599014" y="71632"/>
                    <a:pt x="587645" y="78447"/>
                  </a:cubicBezTo>
                  <a:lnTo>
                    <a:pt x="503812" y="131298"/>
                  </a:lnTo>
                  <a:cubicBezTo>
                    <a:pt x="494154" y="126755"/>
                    <a:pt x="484200" y="122485"/>
                    <a:pt x="473972" y="119072"/>
                  </a:cubicBezTo>
                  <a:lnTo>
                    <a:pt x="451518" y="22168"/>
                  </a:lnTo>
                  <a:cubicBezTo>
                    <a:pt x="448676" y="9098"/>
                    <a:pt x="437306" y="0"/>
                    <a:pt x="423950" y="0"/>
                  </a:cubicBezTo>
                  <a:lnTo>
                    <a:pt x="340437" y="36"/>
                  </a:lnTo>
                  <a:cubicBezTo>
                    <a:pt x="327366" y="36"/>
                    <a:pt x="315711" y="9407"/>
                    <a:pt x="312869" y="22204"/>
                  </a:cubicBezTo>
                  <a:lnTo>
                    <a:pt x="290700" y="119108"/>
                  </a:lnTo>
                  <a:cubicBezTo>
                    <a:pt x="280472" y="122521"/>
                    <a:pt x="270530" y="126779"/>
                    <a:pt x="260861" y="131334"/>
                  </a:cubicBezTo>
                  <a:lnTo>
                    <a:pt x="176753" y="78482"/>
                  </a:lnTo>
                  <a:cubicBezTo>
                    <a:pt x="165384" y="71382"/>
                    <a:pt x="150898" y="73083"/>
                    <a:pt x="141515" y="82467"/>
                  </a:cubicBezTo>
                  <a:lnTo>
                    <a:pt x="82407" y="141861"/>
                  </a:lnTo>
                  <a:cubicBezTo>
                    <a:pt x="73036" y="151232"/>
                    <a:pt x="71323" y="166015"/>
                    <a:pt x="78435" y="177099"/>
                  </a:cubicBezTo>
                  <a:lnTo>
                    <a:pt x="130157" y="259504"/>
                  </a:lnTo>
                  <a:cubicBezTo>
                    <a:pt x="125328" y="269732"/>
                    <a:pt x="120773" y="280246"/>
                    <a:pt x="116801" y="291043"/>
                  </a:cubicBezTo>
                  <a:lnTo>
                    <a:pt x="22168" y="312641"/>
                  </a:lnTo>
                  <a:cubicBezTo>
                    <a:pt x="9383" y="315484"/>
                    <a:pt x="0" y="327139"/>
                    <a:pt x="0" y="340494"/>
                  </a:cubicBezTo>
                  <a:lnTo>
                    <a:pt x="0" y="424328"/>
                  </a:lnTo>
                  <a:cubicBezTo>
                    <a:pt x="0" y="437684"/>
                    <a:pt x="9383" y="449053"/>
                    <a:pt x="22168" y="451896"/>
                  </a:cubicBezTo>
                  <a:lnTo>
                    <a:pt x="113957" y="472922"/>
                  </a:lnTo>
                  <a:cubicBezTo>
                    <a:pt x="117930" y="485136"/>
                    <a:pt x="122770" y="497077"/>
                    <a:pt x="128455" y="508447"/>
                  </a:cubicBezTo>
                  <a:lnTo>
                    <a:pt x="78444" y="587725"/>
                  </a:lnTo>
                  <a:cubicBezTo>
                    <a:pt x="71344" y="599095"/>
                    <a:pt x="73045" y="613581"/>
                    <a:pt x="82416" y="622964"/>
                  </a:cubicBezTo>
                  <a:lnTo>
                    <a:pt x="141524" y="682072"/>
                  </a:lnTo>
                  <a:cubicBezTo>
                    <a:pt x="150908" y="691455"/>
                    <a:pt x="165679" y="693156"/>
                    <a:pt x="176763" y="686056"/>
                  </a:cubicBezTo>
                  <a:lnTo>
                    <a:pt x="254339" y="637175"/>
                  </a:lnTo>
                  <a:cubicBezTo>
                    <a:pt x="266553" y="643430"/>
                    <a:pt x="279350" y="648830"/>
                    <a:pt x="292421" y="653373"/>
                  </a:cubicBezTo>
                  <a:lnTo>
                    <a:pt x="312877" y="742595"/>
                  </a:lnTo>
                  <a:cubicBezTo>
                    <a:pt x="315720" y="755665"/>
                    <a:pt x="327375" y="764763"/>
                    <a:pt x="340445" y="764763"/>
                  </a:cubicBezTo>
                  <a:lnTo>
                    <a:pt x="423992" y="764763"/>
                  </a:lnTo>
                  <a:cubicBezTo>
                    <a:pt x="437348" y="764763"/>
                    <a:pt x="448718" y="755665"/>
                    <a:pt x="451560" y="742595"/>
                  </a:cubicBezTo>
                  <a:lnTo>
                    <a:pt x="472016" y="653090"/>
                  </a:lnTo>
                  <a:cubicBezTo>
                    <a:pt x="485372" y="648832"/>
                    <a:pt x="497872" y="643432"/>
                    <a:pt x="510098" y="637177"/>
                  </a:cubicBezTo>
                  <a:lnTo>
                    <a:pt x="587675" y="686058"/>
                  </a:lnTo>
                  <a:cubicBezTo>
                    <a:pt x="599045" y="693158"/>
                    <a:pt x="613530" y="691457"/>
                    <a:pt x="622913" y="682074"/>
                  </a:cubicBezTo>
                  <a:lnTo>
                    <a:pt x="682307" y="622966"/>
                  </a:lnTo>
                  <a:cubicBezTo>
                    <a:pt x="691679" y="613582"/>
                    <a:pt x="693391" y="599097"/>
                    <a:pt x="686279" y="587727"/>
                  </a:cubicBezTo>
                  <a:lnTo>
                    <a:pt x="636269" y="508735"/>
                  </a:lnTo>
                  <a:cubicBezTo>
                    <a:pt x="641954" y="497365"/>
                    <a:pt x="646782" y="485437"/>
                    <a:pt x="650754" y="472924"/>
                  </a:cubicBezTo>
                  <a:close/>
                  <a:moveTo>
                    <a:pt x="382515" y="501006"/>
                  </a:moveTo>
                  <a:cubicBezTo>
                    <a:pt x="317150" y="501006"/>
                    <a:pt x="263727" y="447582"/>
                    <a:pt x="263727" y="382230"/>
                  </a:cubicBezTo>
                  <a:cubicBezTo>
                    <a:pt x="263727" y="316877"/>
                    <a:pt x="317150" y="263740"/>
                    <a:pt x="382515" y="263740"/>
                  </a:cubicBezTo>
                  <a:cubicBezTo>
                    <a:pt x="447867" y="263740"/>
                    <a:pt x="501005" y="316877"/>
                    <a:pt x="501005" y="382230"/>
                  </a:cubicBezTo>
                  <a:cubicBezTo>
                    <a:pt x="501005" y="447582"/>
                    <a:pt x="447867" y="501006"/>
                    <a:pt x="382515" y="501006"/>
                  </a:cubicBezTo>
                  <a:close/>
                </a:path>
              </a:pathLst>
            </a:custGeom>
            <a:grpFill/>
            <a:ln w="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23">
              <a:extLst>
                <a:ext uri="{FF2B5EF4-FFF2-40B4-BE49-F238E27FC236}">
                  <a16:creationId xmlns:a16="http://schemas.microsoft.com/office/drawing/2014/main" id="{804B2404-B619-43FD-819B-176FE43A4F4B}"/>
                </a:ext>
              </a:extLst>
            </p:cNvPr>
            <p:cNvSpPr/>
            <p:nvPr/>
          </p:nvSpPr>
          <p:spPr>
            <a:xfrm>
              <a:off x="4680741" y="6801006"/>
              <a:ext cx="961058" cy="1294652"/>
            </a:xfrm>
            <a:custGeom>
              <a:avLst/>
              <a:gdLst>
                <a:gd name="connsiteX0" fmla="*/ 193795 w 961058"/>
                <a:gd name="connsiteY0" fmla="*/ 13 h 1294652"/>
                <a:gd name="connsiteX1" fmla="*/ 28412 w 961058"/>
                <a:gd name="connsiteY1" fmla="*/ 13 h 1294652"/>
                <a:gd name="connsiteX2" fmla="*/ 0 w 961058"/>
                <a:gd name="connsiteY2" fmla="*/ 28426 h 1294652"/>
                <a:gd name="connsiteX3" fmla="*/ 0 w 961058"/>
                <a:gd name="connsiteY3" fmla="*/ 1266241 h 1294652"/>
                <a:gd name="connsiteX4" fmla="*/ 28412 w 961058"/>
                <a:gd name="connsiteY4" fmla="*/ 1294653 h 1294652"/>
                <a:gd name="connsiteX5" fmla="*/ 932630 w 961058"/>
                <a:gd name="connsiteY5" fmla="*/ 1294653 h 1294652"/>
                <a:gd name="connsiteX6" fmla="*/ 958200 w 961058"/>
                <a:gd name="connsiteY6" fmla="*/ 1278455 h 1294652"/>
                <a:gd name="connsiteX7" fmla="*/ 890850 w 961058"/>
                <a:gd name="connsiteY7" fmla="*/ 1278455 h 1294652"/>
                <a:gd name="connsiteX8" fmla="*/ 807872 w 961058"/>
                <a:gd name="connsiteY8" fmla="*/ 1211391 h 1294652"/>
                <a:gd name="connsiteX9" fmla="*/ 797359 w 961058"/>
                <a:gd name="connsiteY9" fmla="*/ 1165923 h 1294652"/>
                <a:gd name="connsiteX10" fmla="*/ 757578 w 961058"/>
                <a:gd name="connsiteY10" fmla="*/ 1190934 h 1294652"/>
                <a:gd name="connsiteX11" fmla="*/ 712110 w 961058"/>
                <a:gd name="connsiteY11" fmla="*/ 1204004 h 1294652"/>
                <a:gd name="connsiteX12" fmla="*/ 651872 w 961058"/>
                <a:gd name="connsiteY12" fmla="*/ 1178993 h 1294652"/>
                <a:gd name="connsiteX13" fmla="*/ 592764 w 961058"/>
                <a:gd name="connsiteY13" fmla="*/ 1119885 h 1294652"/>
                <a:gd name="connsiteX14" fmla="*/ 580550 w 961058"/>
                <a:gd name="connsiteY14" fmla="*/ 1014466 h 1294652"/>
                <a:gd name="connsiteX15" fmla="*/ 605847 w 961058"/>
                <a:gd name="connsiteY15" fmla="*/ 974685 h 1294652"/>
                <a:gd name="connsiteX16" fmla="*/ 559809 w 961058"/>
                <a:gd name="connsiteY16" fmla="*/ 964172 h 1294652"/>
                <a:gd name="connsiteX17" fmla="*/ 493601 w 961058"/>
                <a:gd name="connsiteY17" fmla="*/ 881194 h 1294652"/>
                <a:gd name="connsiteX18" fmla="*/ 493601 w 961058"/>
                <a:gd name="connsiteY18" fmla="*/ 797373 h 1294652"/>
                <a:gd name="connsiteX19" fmla="*/ 560382 w 961058"/>
                <a:gd name="connsiteY19" fmla="*/ 714109 h 1294652"/>
                <a:gd name="connsiteX20" fmla="*/ 605564 w 961058"/>
                <a:gd name="connsiteY20" fmla="*/ 703596 h 1294652"/>
                <a:gd name="connsiteX21" fmla="*/ 580838 w 961058"/>
                <a:gd name="connsiteY21" fmla="*/ 664098 h 1294652"/>
                <a:gd name="connsiteX22" fmla="*/ 592493 w 961058"/>
                <a:gd name="connsiteY22" fmla="*/ 558679 h 1294652"/>
                <a:gd name="connsiteX23" fmla="*/ 651601 w 961058"/>
                <a:gd name="connsiteY23" fmla="*/ 499285 h 1294652"/>
                <a:gd name="connsiteX24" fmla="*/ 712125 w 961058"/>
                <a:gd name="connsiteY24" fmla="*/ 474274 h 1294652"/>
                <a:gd name="connsiteX25" fmla="*/ 757307 w 961058"/>
                <a:gd name="connsiteY25" fmla="*/ 487059 h 1294652"/>
                <a:gd name="connsiteX26" fmla="*/ 797374 w 961058"/>
                <a:gd name="connsiteY26" fmla="*/ 512343 h 1294652"/>
                <a:gd name="connsiteX27" fmla="*/ 807887 w 961058"/>
                <a:gd name="connsiteY27" fmla="*/ 466306 h 1294652"/>
                <a:gd name="connsiteX28" fmla="*/ 890865 w 961058"/>
                <a:gd name="connsiteY28" fmla="*/ 400098 h 1294652"/>
                <a:gd name="connsiteX29" fmla="*/ 961058 w 961058"/>
                <a:gd name="connsiteY29" fmla="*/ 400098 h 1294652"/>
                <a:gd name="connsiteX30" fmla="*/ 961046 w 961058"/>
                <a:gd name="connsiteY30" fmla="*/ 28412 h 1294652"/>
                <a:gd name="connsiteX31" fmla="*/ 932634 w 961058"/>
                <a:gd name="connsiteY31" fmla="*/ 0 h 1294652"/>
                <a:gd name="connsiteX32" fmla="*/ 767251 w 961058"/>
                <a:gd name="connsiteY32" fmla="*/ 0 h 1294652"/>
                <a:gd name="connsiteX33" fmla="*/ 730883 w 961058"/>
                <a:gd name="connsiteY33" fmla="*/ 89234 h 1294652"/>
                <a:gd name="connsiteX34" fmla="*/ 640805 w 961058"/>
                <a:gd name="connsiteY34" fmla="*/ 126744 h 1294652"/>
                <a:gd name="connsiteX35" fmla="*/ 320269 w 961058"/>
                <a:gd name="connsiteY35" fmla="*/ 126744 h 1294652"/>
                <a:gd name="connsiteX36" fmla="*/ 193812 w 961058"/>
                <a:gd name="connsiteY36" fmla="*/ 0 h 1294652"/>
                <a:gd name="connsiteX37" fmla="*/ 420274 w 961058"/>
                <a:gd name="connsiteY37" fmla="*/ 968716 h 1294652"/>
                <a:gd name="connsiteX38" fmla="*/ 182141 w 961058"/>
                <a:gd name="connsiteY38" fmla="*/ 968716 h 1294652"/>
                <a:gd name="connsiteX39" fmla="*/ 153728 w 961058"/>
                <a:gd name="connsiteY39" fmla="*/ 940303 h 1294652"/>
                <a:gd name="connsiteX40" fmla="*/ 182141 w 961058"/>
                <a:gd name="connsiteY40" fmla="*/ 911891 h 1294652"/>
                <a:gd name="connsiteX41" fmla="*/ 420274 w 961058"/>
                <a:gd name="connsiteY41" fmla="*/ 911891 h 1294652"/>
                <a:gd name="connsiteX42" fmla="*/ 448687 w 961058"/>
                <a:gd name="connsiteY42" fmla="*/ 940303 h 1294652"/>
                <a:gd name="connsiteX43" fmla="*/ 420274 w 961058"/>
                <a:gd name="connsiteY43" fmla="*/ 968716 h 1294652"/>
                <a:gd name="connsiteX44" fmla="*/ 420274 w 961058"/>
                <a:gd name="connsiteY44" fmla="*/ 838571 h 1294652"/>
                <a:gd name="connsiteX45" fmla="*/ 182141 w 961058"/>
                <a:gd name="connsiteY45" fmla="*/ 838571 h 1294652"/>
                <a:gd name="connsiteX46" fmla="*/ 153728 w 961058"/>
                <a:gd name="connsiteY46" fmla="*/ 810159 h 1294652"/>
                <a:gd name="connsiteX47" fmla="*/ 182141 w 961058"/>
                <a:gd name="connsiteY47" fmla="*/ 781746 h 1294652"/>
                <a:gd name="connsiteX48" fmla="*/ 420274 w 961058"/>
                <a:gd name="connsiteY48" fmla="*/ 781746 h 1294652"/>
                <a:gd name="connsiteX49" fmla="*/ 448687 w 961058"/>
                <a:gd name="connsiteY49" fmla="*/ 810159 h 1294652"/>
                <a:gd name="connsiteX50" fmla="*/ 420274 w 961058"/>
                <a:gd name="connsiteY50" fmla="*/ 838571 h 1294652"/>
                <a:gd name="connsiteX51" fmla="*/ 420274 w 961058"/>
                <a:gd name="connsiteY51" fmla="*/ 708140 h 1294652"/>
                <a:gd name="connsiteX52" fmla="*/ 182141 w 961058"/>
                <a:gd name="connsiteY52" fmla="*/ 708140 h 1294652"/>
                <a:gd name="connsiteX53" fmla="*/ 153728 w 961058"/>
                <a:gd name="connsiteY53" fmla="*/ 679728 h 1294652"/>
                <a:gd name="connsiteX54" fmla="*/ 182141 w 961058"/>
                <a:gd name="connsiteY54" fmla="*/ 651316 h 1294652"/>
                <a:gd name="connsiteX55" fmla="*/ 420274 w 961058"/>
                <a:gd name="connsiteY55" fmla="*/ 651316 h 1294652"/>
                <a:gd name="connsiteX56" fmla="*/ 448687 w 961058"/>
                <a:gd name="connsiteY56" fmla="*/ 679728 h 1294652"/>
                <a:gd name="connsiteX57" fmla="*/ 420274 w 961058"/>
                <a:gd name="connsiteY57" fmla="*/ 708140 h 1294652"/>
                <a:gd name="connsiteX58" fmla="*/ 420274 w 961058"/>
                <a:gd name="connsiteY58" fmla="*/ 577995 h 1294652"/>
                <a:gd name="connsiteX59" fmla="*/ 182141 w 961058"/>
                <a:gd name="connsiteY59" fmla="*/ 577995 h 1294652"/>
                <a:gd name="connsiteX60" fmla="*/ 153728 w 961058"/>
                <a:gd name="connsiteY60" fmla="*/ 549583 h 1294652"/>
                <a:gd name="connsiteX61" fmla="*/ 182141 w 961058"/>
                <a:gd name="connsiteY61" fmla="*/ 521171 h 1294652"/>
                <a:gd name="connsiteX62" fmla="*/ 420274 w 961058"/>
                <a:gd name="connsiteY62" fmla="*/ 521171 h 1294652"/>
                <a:gd name="connsiteX63" fmla="*/ 448687 w 961058"/>
                <a:gd name="connsiteY63" fmla="*/ 549583 h 1294652"/>
                <a:gd name="connsiteX64" fmla="*/ 420274 w 961058"/>
                <a:gd name="connsiteY64" fmla="*/ 577995 h 1294652"/>
                <a:gd name="connsiteX65" fmla="*/ 683121 w 961058"/>
                <a:gd name="connsiteY65" fmla="*/ 447564 h 1294652"/>
                <a:gd name="connsiteX66" fmla="*/ 182131 w 961058"/>
                <a:gd name="connsiteY66" fmla="*/ 447564 h 1294652"/>
                <a:gd name="connsiteX67" fmla="*/ 153719 w 961058"/>
                <a:gd name="connsiteY67" fmla="*/ 419152 h 1294652"/>
                <a:gd name="connsiteX68" fmla="*/ 182131 w 961058"/>
                <a:gd name="connsiteY68" fmla="*/ 390740 h 1294652"/>
                <a:gd name="connsiteX69" fmla="*/ 683121 w 961058"/>
                <a:gd name="connsiteY69" fmla="*/ 390740 h 1294652"/>
                <a:gd name="connsiteX70" fmla="*/ 711533 w 961058"/>
                <a:gd name="connsiteY70" fmla="*/ 419152 h 1294652"/>
                <a:gd name="connsiteX71" fmla="*/ 683121 w 961058"/>
                <a:gd name="connsiteY71" fmla="*/ 447564 h 1294652"/>
                <a:gd name="connsiteX72" fmla="*/ 683121 w 961058"/>
                <a:gd name="connsiteY72" fmla="*/ 260583 h 1294652"/>
                <a:gd name="connsiteX73" fmla="*/ 711533 w 961058"/>
                <a:gd name="connsiteY73" fmla="*/ 288995 h 1294652"/>
                <a:gd name="connsiteX74" fmla="*/ 683121 w 961058"/>
                <a:gd name="connsiteY74" fmla="*/ 317407 h 1294652"/>
                <a:gd name="connsiteX75" fmla="*/ 182131 w 961058"/>
                <a:gd name="connsiteY75" fmla="*/ 317419 h 1294652"/>
                <a:gd name="connsiteX76" fmla="*/ 153719 w 961058"/>
                <a:gd name="connsiteY76" fmla="*/ 289007 h 1294652"/>
                <a:gd name="connsiteX77" fmla="*/ 182131 w 961058"/>
                <a:gd name="connsiteY77" fmla="*/ 260595 h 129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961058" h="1294652">
                  <a:moveTo>
                    <a:pt x="193795" y="13"/>
                  </a:moveTo>
                  <a:lnTo>
                    <a:pt x="28412" y="13"/>
                  </a:lnTo>
                  <a:cubicBezTo>
                    <a:pt x="12785" y="13"/>
                    <a:pt x="0" y="12513"/>
                    <a:pt x="0" y="28426"/>
                  </a:cubicBezTo>
                  <a:lnTo>
                    <a:pt x="0" y="1266241"/>
                  </a:lnTo>
                  <a:cubicBezTo>
                    <a:pt x="0" y="1281868"/>
                    <a:pt x="12785" y="1294653"/>
                    <a:pt x="28412" y="1294653"/>
                  </a:cubicBezTo>
                  <a:lnTo>
                    <a:pt x="932630" y="1294653"/>
                  </a:lnTo>
                  <a:cubicBezTo>
                    <a:pt x="944000" y="1294653"/>
                    <a:pt x="953656" y="1288112"/>
                    <a:pt x="958200" y="1278455"/>
                  </a:cubicBezTo>
                  <a:lnTo>
                    <a:pt x="890850" y="1278455"/>
                  </a:lnTo>
                  <a:cubicBezTo>
                    <a:pt x="851069" y="1278455"/>
                    <a:pt x="816114" y="1250328"/>
                    <a:pt x="807872" y="1211391"/>
                  </a:cubicBezTo>
                  <a:lnTo>
                    <a:pt x="797359" y="1165923"/>
                  </a:lnTo>
                  <a:lnTo>
                    <a:pt x="757578" y="1190934"/>
                  </a:lnTo>
                  <a:cubicBezTo>
                    <a:pt x="744222" y="1199461"/>
                    <a:pt x="728309" y="1204004"/>
                    <a:pt x="712110" y="1204004"/>
                  </a:cubicBezTo>
                  <a:cubicBezTo>
                    <a:pt x="689656" y="1204004"/>
                    <a:pt x="667500" y="1194906"/>
                    <a:pt x="651872" y="1178993"/>
                  </a:cubicBezTo>
                  <a:lnTo>
                    <a:pt x="592764" y="1119885"/>
                  </a:lnTo>
                  <a:cubicBezTo>
                    <a:pt x="564352" y="1091759"/>
                    <a:pt x="559523" y="1048276"/>
                    <a:pt x="580550" y="1014466"/>
                  </a:cubicBezTo>
                  <a:lnTo>
                    <a:pt x="605847" y="974685"/>
                  </a:lnTo>
                  <a:lnTo>
                    <a:pt x="559809" y="964172"/>
                  </a:lnTo>
                  <a:cubicBezTo>
                    <a:pt x="520884" y="955359"/>
                    <a:pt x="493601" y="921261"/>
                    <a:pt x="493601" y="881194"/>
                  </a:cubicBezTo>
                  <a:lnTo>
                    <a:pt x="493601" y="797373"/>
                  </a:lnTo>
                  <a:cubicBezTo>
                    <a:pt x="493601" y="757592"/>
                    <a:pt x="521728" y="722637"/>
                    <a:pt x="560382" y="714109"/>
                  </a:cubicBezTo>
                  <a:lnTo>
                    <a:pt x="605564" y="703596"/>
                  </a:lnTo>
                  <a:lnTo>
                    <a:pt x="580838" y="664098"/>
                  </a:lnTo>
                  <a:cubicBezTo>
                    <a:pt x="559526" y="631417"/>
                    <a:pt x="564640" y="586805"/>
                    <a:pt x="592493" y="558679"/>
                  </a:cubicBezTo>
                  <a:lnTo>
                    <a:pt x="651601" y="499285"/>
                  </a:lnTo>
                  <a:cubicBezTo>
                    <a:pt x="667799" y="483086"/>
                    <a:pt x="689397" y="474274"/>
                    <a:pt x="712125" y="474274"/>
                  </a:cubicBezTo>
                  <a:cubicBezTo>
                    <a:pt x="728038" y="474274"/>
                    <a:pt x="743664" y="478531"/>
                    <a:pt x="757307" y="487059"/>
                  </a:cubicBezTo>
                  <a:lnTo>
                    <a:pt x="797374" y="512343"/>
                  </a:lnTo>
                  <a:lnTo>
                    <a:pt x="807887" y="466306"/>
                  </a:lnTo>
                  <a:cubicBezTo>
                    <a:pt x="816414" y="428224"/>
                    <a:pt x="851367" y="400098"/>
                    <a:pt x="890865" y="400098"/>
                  </a:cubicBezTo>
                  <a:lnTo>
                    <a:pt x="961058" y="400098"/>
                  </a:lnTo>
                  <a:lnTo>
                    <a:pt x="961046" y="28412"/>
                  </a:lnTo>
                  <a:cubicBezTo>
                    <a:pt x="961046" y="12499"/>
                    <a:pt x="948547" y="0"/>
                    <a:pt x="932634" y="0"/>
                  </a:cubicBezTo>
                  <a:lnTo>
                    <a:pt x="767251" y="0"/>
                  </a:lnTo>
                  <a:cubicBezTo>
                    <a:pt x="767251" y="32967"/>
                    <a:pt x="753895" y="65352"/>
                    <a:pt x="730883" y="89234"/>
                  </a:cubicBezTo>
                  <a:cubicBezTo>
                    <a:pt x="706443" y="113389"/>
                    <a:pt x="674619" y="126744"/>
                    <a:pt x="640805" y="126744"/>
                  </a:cubicBezTo>
                  <a:lnTo>
                    <a:pt x="320269" y="126744"/>
                  </a:lnTo>
                  <a:cubicBezTo>
                    <a:pt x="250362" y="126744"/>
                    <a:pt x="193812" y="69907"/>
                    <a:pt x="193812" y="0"/>
                  </a:cubicBezTo>
                  <a:close/>
                  <a:moveTo>
                    <a:pt x="420274" y="968716"/>
                  </a:moveTo>
                  <a:lnTo>
                    <a:pt x="182141" y="968716"/>
                  </a:lnTo>
                  <a:cubicBezTo>
                    <a:pt x="166513" y="968716"/>
                    <a:pt x="153728" y="955931"/>
                    <a:pt x="153728" y="940303"/>
                  </a:cubicBezTo>
                  <a:cubicBezTo>
                    <a:pt x="153728" y="924676"/>
                    <a:pt x="166513" y="911891"/>
                    <a:pt x="182141" y="911891"/>
                  </a:cubicBezTo>
                  <a:lnTo>
                    <a:pt x="420274" y="911891"/>
                  </a:lnTo>
                  <a:cubicBezTo>
                    <a:pt x="435902" y="911891"/>
                    <a:pt x="448687" y="924676"/>
                    <a:pt x="448687" y="940303"/>
                  </a:cubicBezTo>
                  <a:cubicBezTo>
                    <a:pt x="448687" y="955931"/>
                    <a:pt x="435902" y="968716"/>
                    <a:pt x="420274" y="968716"/>
                  </a:cubicBezTo>
                  <a:close/>
                  <a:moveTo>
                    <a:pt x="420274" y="838571"/>
                  </a:moveTo>
                  <a:lnTo>
                    <a:pt x="182141" y="838571"/>
                  </a:lnTo>
                  <a:cubicBezTo>
                    <a:pt x="166513" y="838571"/>
                    <a:pt x="153728" y="825786"/>
                    <a:pt x="153728" y="810159"/>
                  </a:cubicBezTo>
                  <a:cubicBezTo>
                    <a:pt x="153728" y="794246"/>
                    <a:pt x="166513" y="781746"/>
                    <a:pt x="182141" y="781746"/>
                  </a:cubicBezTo>
                  <a:lnTo>
                    <a:pt x="420274" y="781746"/>
                  </a:lnTo>
                  <a:cubicBezTo>
                    <a:pt x="435902" y="781746"/>
                    <a:pt x="448687" y="794246"/>
                    <a:pt x="448687" y="810159"/>
                  </a:cubicBezTo>
                  <a:cubicBezTo>
                    <a:pt x="448687" y="825786"/>
                    <a:pt x="435902" y="838571"/>
                    <a:pt x="420274" y="838571"/>
                  </a:cubicBezTo>
                  <a:close/>
                  <a:moveTo>
                    <a:pt x="420274" y="708140"/>
                  </a:moveTo>
                  <a:lnTo>
                    <a:pt x="182141" y="708140"/>
                  </a:lnTo>
                  <a:cubicBezTo>
                    <a:pt x="166513" y="708140"/>
                    <a:pt x="153728" y="695355"/>
                    <a:pt x="153728" y="679728"/>
                  </a:cubicBezTo>
                  <a:cubicBezTo>
                    <a:pt x="153728" y="664100"/>
                    <a:pt x="166513" y="651316"/>
                    <a:pt x="182141" y="651316"/>
                  </a:cubicBezTo>
                  <a:lnTo>
                    <a:pt x="420274" y="651316"/>
                  </a:lnTo>
                  <a:cubicBezTo>
                    <a:pt x="435902" y="651316"/>
                    <a:pt x="448687" y="664100"/>
                    <a:pt x="448687" y="679728"/>
                  </a:cubicBezTo>
                  <a:cubicBezTo>
                    <a:pt x="448687" y="695355"/>
                    <a:pt x="435902" y="708140"/>
                    <a:pt x="420274" y="708140"/>
                  </a:cubicBezTo>
                  <a:close/>
                  <a:moveTo>
                    <a:pt x="420274" y="577995"/>
                  </a:moveTo>
                  <a:lnTo>
                    <a:pt x="182141" y="577995"/>
                  </a:lnTo>
                  <a:cubicBezTo>
                    <a:pt x="166513" y="577995"/>
                    <a:pt x="153728" y="565210"/>
                    <a:pt x="153728" y="549583"/>
                  </a:cubicBezTo>
                  <a:cubicBezTo>
                    <a:pt x="153728" y="533670"/>
                    <a:pt x="166513" y="521171"/>
                    <a:pt x="182141" y="521171"/>
                  </a:cubicBezTo>
                  <a:lnTo>
                    <a:pt x="420274" y="521171"/>
                  </a:lnTo>
                  <a:cubicBezTo>
                    <a:pt x="435902" y="521171"/>
                    <a:pt x="448687" y="533670"/>
                    <a:pt x="448687" y="549583"/>
                  </a:cubicBezTo>
                  <a:cubicBezTo>
                    <a:pt x="448687" y="565210"/>
                    <a:pt x="435902" y="577995"/>
                    <a:pt x="420274" y="577995"/>
                  </a:cubicBezTo>
                  <a:close/>
                  <a:moveTo>
                    <a:pt x="683121" y="447564"/>
                  </a:moveTo>
                  <a:lnTo>
                    <a:pt x="182131" y="447564"/>
                  </a:lnTo>
                  <a:cubicBezTo>
                    <a:pt x="166504" y="447564"/>
                    <a:pt x="153719" y="434779"/>
                    <a:pt x="153719" y="419152"/>
                  </a:cubicBezTo>
                  <a:cubicBezTo>
                    <a:pt x="153719" y="403525"/>
                    <a:pt x="166504" y="390740"/>
                    <a:pt x="182131" y="390740"/>
                  </a:cubicBezTo>
                  <a:lnTo>
                    <a:pt x="683121" y="390740"/>
                  </a:lnTo>
                  <a:cubicBezTo>
                    <a:pt x="698749" y="390740"/>
                    <a:pt x="711533" y="403525"/>
                    <a:pt x="711533" y="419152"/>
                  </a:cubicBezTo>
                  <a:cubicBezTo>
                    <a:pt x="711545" y="434779"/>
                    <a:pt x="698761" y="447564"/>
                    <a:pt x="683121" y="447564"/>
                  </a:cubicBezTo>
                  <a:close/>
                  <a:moveTo>
                    <a:pt x="683121" y="260583"/>
                  </a:moveTo>
                  <a:cubicBezTo>
                    <a:pt x="698749" y="260583"/>
                    <a:pt x="711533" y="273083"/>
                    <a:pt x="711533" y="288995"/>
                  </a:cubicBezTo>
                  <a:cubicBezTo>
                    <a:pt x="711533" y="304623"/>
                    <a:pt x="698749" y="317407"/>
                    <a:pt x="683121" y="317407"/>
                  </a:cubicBezTo>
                  <a:lnTo>
                    <a:pt x="182131" y="317419"/>
                  </a:lnTo>
                  <a:cubicBezTo>
                    <a:pt x="166504" y="317419"/>
                    <a:pt x="153719" y="304634"/>
                    <a:pt x="153719" y="289007"/>
                  </a:cubicBezTo>
                  <a:cubicBezTo>
                    <a:pt x="153719" y="273094"/>
                    <a:pt x="166504" y="260595"/>
                    <a:pt x="182131" y="260595"/>
                  </a:cubicBezTo>
                  <a:close/>
                </a:path>
              </a:pathLst>
            </a:custGeom>
            <a:grpFill/>
            <a:ln w="3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13" name="Gráfico 17">
            <a:extLst>
              <a:ext uri="{FF2B5EF4-FFF2-40B4-BE49-F238E27FC236}">
                <a16:creationId xmlns:a16="http://schemas.microsoft.com/office/drawing/2014/main" id="{38C4CADA-D098-44F3-84BF-6017D58C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5472"/>
          <a:stretch/>
        </p:blipFill>
        <p:spPr>
          <a:xfrm>
            <a:off x="832508" y="3965093"/>
            <a:ext cx="1267630" cy="10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DD6F71-F99D-4FAF-9839-4E265A80C1A8}"/>
              </a:ext>
            </a:extLst>
          </p:cNvPr>
          <p:cNvSpPr txBox="1">
            <a:spLocks/>
          </p:cNvSpPr>
          <p:nvPr/>
        </p:nvSpPr>
        <p:spPr>
          <a:xfrm>
            <a:off x="562707" y="1178169"/>
            <a:ext cx="10673862" cy="13364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5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INSTRUÇÃO NORMATIVA Nº 75/2021/DNIT</a:t>
            </a:r>
          </a:p>
          <a:p>
            <a:pPr algn="ctr"/>
            <a:r>
              <a:rPr lang="pt-BR" sz="5100" dirty="0">
                <a:solidFill>
                  <a:srgbClr val="0C2B5D"/>
                </a:solidFill>
              </a:rPr>
              <a:t>Dispõe sobre as desapropriação no âmbito do Departamento Nacional de Infraestrutura de Transporte – DNIT.</a:t>
            </a:r>
          </a:p>
          <a:p>
            <a:endParaRPr lang="en-US" sz="40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D9B36F-1D16-485B-8661-2BD77BC8DE3C}"/>
              </a:ext>
            </a:extLst>
          </p:cNvPr>
          <p:cNvSpPr txBox="1"/>
          <p:nvPr/>
        </p:nvSpPr>
        <p:spPr>
          <a:xfrm>
            <a:off x="562707" y="2954217"/>
            <a:ext cx="10673862" cy="269044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600" b="1">
                <a:solidFill>
                  <a:srgbClr val="1E3766"/>
                </a:solidFill>
                <a:latin typeface="Calibri"/>
                <a:ea typeface="+mj-lt"/>
                <a:cs typeface="+mj-lt"/>
              </a:defRPr>
            </a:lvl1pPr>
          </a:lstStyle>
          <a:p>
            <a:r>
              <a:rPr lang="pt-BR" sz="3600" dirty="0"/>
              <a:t>Parte II  da IN nº 75/2021/DNIT SEDE </a:t>
            </a:r>
          </a:p>
          <a:p>
            <a:pPr>
              <a:lnSpc>
                <a:spcPct val="70000"/>
              </a:lnSpc>
            </a:pPr>
            <a:r>
              <a:rPr lang="pt-BR" sz="2800" dirty="0">
                <a:solidFill>
                  <a:srgbClr val="0C2B5D"/>
                </a:solidFill>
                <a:latin typeface="+mj-lt"/>
                <a:ea typeface="+mj-ea"/>
                <a:cs typeface="+mj-cs"/>
              </a:rPr>
              <a:t>Trata do procedimento para o Reconhecimento de Faixa de Domínio Existente: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C2B5D"/>
                </a:solidFill>
                <a:latin typeface="+mj-lt"/>
                <a:ea typeface="+mj-ea"/>
                <a:cs typeface="+mj-cs"/>
              </a:rPr>
              <a:t>Comissão de Reconhecimento de faixa de domínio existente;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C2B5D"/>
                </a:solidFill>
                <a:latin typeface="+mj-lt"/>
                <a:ea typeface="+mj-ea"/>
                <a:cs typeface="+mj-cs"/>
              </a:rPr>
              <a:t>Relatório Técnico da Faixa de Domínio;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C2B5D"/>
                </a:solidFill>
                <a:latin typeface="+mj-lt"/>
                <a:ea typeface="+mj-ea"/>
                <a:cs typeface="+mj-cs"/>
              </a:rPr>
              <a:t>Termo de Reconhecimento de Faixa de Domínio Existente.</a:t>
            </a:r>
          </a:p>
        </p:txBody>
      </p:sp>
    </p:spTree>
    <p:extLst>
      <p:ext uri="{BB962C8B-B14F-4D97-AF65-F5344CB8AC3E}">
        <p14:creationId xmlns:p14="http://schemas.microsoft.com/office/powerpoint/2010/main" val="28522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28">
            <a:extLst>
              <a:ext uri="{FF2B5EF4-FFF2-40B4-BE49-F238E27FC236}">
                <a16:creationId xmlns:a16="http://schemas.microsoft.com/office/drawing/2014/main" id="{EB8E4E9A-73D9-40E1-A679-3F8C57937DAE}"/>
              </a:ext>
            </a:extLst>
          </p:cNvPr>
          <p:cNvSpPr/>
          <p:nvPr/>
        </p:nvSpPr>
        <p:spPr>
          <a:xfrm>
            <a:off x="4000320" y="2845099"/>
            <a:ext cx="676781" cy="85569"/>
          </a:xfrm>
          <a:custGeom>
            <a:avLst/>
            <a:gdLst>
              <a:gd name="connsiteX0" fmla="*/ 0 w 529792"/>
              <a:gd name="connsiteY0" fmla="*/ 45720 h 91440"/>
              <a:gd name="connsiteX1" fmla="*/ 529792 w 52979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792" h="91440">
                <a:moveTo>
                  <a:pt x="0" y="45720"/>
                </a:moveTo>
                <a:lnTo>
                  <a:pt x="529792" y="4572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6" tIns="42918" rIns="263587" bIns="429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5" name="Forma Livre 29">
            <a:extLst>
              <a:ext uri="{FF2B5EF4-FFF2-40B4-BE49-F238E27FC236}">
                <a16:creationId xmlns:a16="http://schemas.microsoft.com/office/drawing/2014/main" id="{AD1A53B2-488D-4F63-83A3-71CCCB6DE564}"/>
              </a:ext>
            </a:extLst>
          </p:cNvPr>
          <p:cNvSpPr/>
          <p:nvPr/>
        </p:nvSpPr>
        <p:spPr>
          <a:xfrm>
            <a:off x="1241505" y="2100234"/>
            <a:ext cx="2628100" cy="1696169"/>
          </a:xfrm>
          <a:custGeom>
            <a:avLst/>
            <a:gdLst>
              <a:gd name="connsiteX0" fmla="*/ 0 w 2436487"/>
              <a:gd name="connsiteY0" fmla="*/ 730946 h 1461892"/>
              <a:gd name="connsiteX1" fmla="*/ 1218244 w 2436487"/>
              <a:gd name="connsiteY1" fmla="*/ 0 h 1461892"/>
              <a:gd name="connsiteX2" fmla="*/ 2436488 w 2436487"/>
              <a:gd name="connsiteY2" fmla="*/ 730946 h 1461892"/>
              <a:gd name="connsiteX3" fmla="*/ 1218244 w 2436487"/>
              <a:gd name="connsiteY3" fmla="*/ 1461892 h 1461892"/>
              <a:gd name="connsiteX4" fmla="*/ 0 w 2436487"/>
              <a:gd name="connsiteY4" fmla="*/ 730946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730946"/>
                </a:moveTo>
                <a:cubicBezTo>
                  <a:pt x="0" y="327256"/>
                  <a:pt x="545426" y="0"/>
                  <a:pt x="1218244" y="0"/>
                </a:cubicBezTo>
                <a:cubicBezTo>
                  <a:pt x="1891062" y="0"/>
                  <a:pt x="2436488" y="327256"/>
                  <a:pt x="2436488" y="730946"/>
                </a:cubicBezTo>
                <a:cubicBezTo>
                  <a:pt x="2436488" y="1134636"/>
                  <a:pt x="1891062" y="1461892"/>
                  <a:pt x="1218244" y="1461892"/>
                </a:cubicBezTo>
                <a:cubicBezTo>
                  <a:pt x="545426" y="1461892"/>
                  <a:pt x="0" y="1134636"/>
                  <a:pt x="0" y="730946"/>
                </a:cubicBezTo>
                <a:close/>
              </a:path>
            </a:pathLst>
          </a:custGeom>
          <a:solidFill>
            <a:srgbClr val="3EB0A6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719" tIns="334993" rIns="477719" bIns="334993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>
                <a:solidFill>
                  <a:schemeClr val="bg1"/>
                </a:solidFill>
              </a:rPr>
              <a:t>INICIO DO PROCEDIMENTO DE RECONHECIMENTO DE FD EXISTENTE</a:t>
            </a:r>
          </a:p>
        </p:txBody>
      </p:sp>
      <p:sp>
        <p:nvSpPr>
          <p:cNvPr id="6" name="Forma Livre 31">
            <a:extLst>
              <a:ext uri="{FF2B5EF4-FFF2-40B4-BE49-F238E27FC236}">
                <a16:creationId xmlns:a16="http://schemas.microsoft.com/office/drawing/2014/main" id="{A8FFC9D7-BC22-4932-BD65-EEDD76C133B4}"/>
              </a:ext>
            </a:extLst>
          </p:cNvPr>
          <p:cNvSpPr/>
          <p:nvPr/>
        </p:nvSpPr>
        <p:spPr>
          <a:xfrm>
            <a:off x="4811002" y="2160946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kern="1200" dirty="0"/>
              <a:t>NOMEAÇÃO DA COMISSÃO DE RECONHECIMENTO DE FD EXISTENTE</a:t>
            </a:r>
          </a:p>
        </p:txBody>
      </p:sp>
      <p:sp>
        <p:nvSpPr>
          <p:cNvPr id="7" name="Forma Livre 32">
            <a:extLst>
              <a:ext uri="{FF2B5EF4-FFF2-40B4-BE49-F238E27FC236}">
                <a16:creationId xmlns:a16="http://schemas.microsoft.com/office/drawing/2014/main" id="{2713F267-F97D-4274-91FF-F4CB583BFE75}"/>
              </a:ext>
            </a:extLst>
          </p:cNvPr>
          <p:cNvSpPr/>
          <p:nvPr/>
        </p:nvSpPr>
        <p:spPr>
          <a:xfrm>
            <a:off x="2724675" y="3767477"/>
            <a:ext cx="7281451" cy="723369"/>
          </a:xfrm>
          <a:custGeom>
            <a:avLst/>
            <a:gdLst>
              <a:gd name="connsiteX0" fmla="*/ 5993758 w 5993758"/>
              <a:gd name="connsiteY0" fmla="*/ 0 h 529792"/>
              <a:gd name="connsiteX1" fmla="*/ 5993758 w 5993758"/>
              <a:gd name="connsiteY1" fmla="*/ 281996 h 529792"/>
              <a:gd name="connsiteX2" fmla="*/ 0 w 5993758"/>
              <a:gd name="connsiteY2" fmla="*/ 281996 h 529792"/>
              <a:gd name="connsiteX3" fmla="*/ 0 w 5993758"/>
              <a:gd name="connsiteY3" fmla="*/ 529792 h 5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3758" h="529792">
                <a:moveTo>
                  <a:pt x="5993758" y="0"/>
                </a:moveTo>
                <a:lnTo>
                  <a:pt x="5993758" y="281996"/>
                </a:lnTo>
                <a:lnTo>
                  <a:pt x="0" y="281996"/>
                </a:lnTo>
                <a:lnTo>
                  <a:pt x="0" y="529792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9082" tIns="262094" rIns="2859082" bIns="2620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8" name="Forma Livre 33">
            <a:extLst>
              <a:ext uri="{FF2B5EF4-FFF2-40B4-BE49-F238E27FC236}">
                <a16:creationId xmlns:a16="http://schemas.microsoft.com/office/drawing/2014/main" id="{751B9287-4BB5-4A4F-945D-150966C779EC}"/>
              </a:ext>
            </a:extLst>
          </p:cNvPr>
          <p:cNvSpPr/>
          <p:nvPr/>
        </p:nvSpPr>
        <p:spPr>
          <a:xfrm>
            <a:off x="8689321" y="2135860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1D88C9"/>
          </a:solidFill>
          <a:ln>
            <a:solidFill>
              <a:schemeClr val="accent1"/>
            </a:solidFill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kern="1200" dirty="0"/>
              <a:t>ABERTURA DE PROCESSO ADMINISTRATIVO</a:t>
            </a:r>
          </a:p>
        </p:txBody>
      </p:sp>
      <p:sp>
        <p:nvSpPr>
          <p:cNvPr id="9" name="Forma Livre 34">
            <a:extLst>
              <a:ext uri="{FF2B5EF4-FFF2-40B4-BE49-F238E27FC236}">
                <a16:creationId xmlns:a16="http://schemas.microsoft.com/office/drawing/2014/main" id="{965315E8-570D-486A-9D93-6EAAE5278457}"/>
              </a:ext>
            </a:extLst>
          </p:cNvPr>
          <p:cNvSpPr/>
          <p:nvPr/>
        </p:nvSpPr>
        <p:spPr>
          <a:xfrm>
            <a:off x="4000320" y="5314443"/>
            <a:ext cx="797875" cy="74330"/>
          </a:xfrm>
          <a:custGeom>
            <a:avLst/>
            <a:gdLst>
              <a:gd name="connsiteX0" fmla="*/ 0 w 529792"/>
              <a:gd name="connsiteY0" fmla="*/ 45720 h 91440"/>
              <a:gd name="connsiteX1" fmla="*/ 529792 w 52979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792" h="91440">
                <a:moveTo>
                  <a:pt x="0" y="45720"/>
                </a:moveTo>
                <a:lnTo>
                  <a:pt x="529792" y="4572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6" tIns="42918" rIns="263587" bIns="429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10" name="Forma Livre 36">
            <a:extLst>
              <a:ext uri="{FF2B5EF4-FFF2-40B4-BE49-F238E27FC236}">
                <a16:creationId xmlns:a16="http://schemas.microsoft.com/office/drawing/2014/main" id="{F4B585AD-CC79-46AC-BC8A-AEF3A7B8A864}"/>
              </a:ext>
            </a:extLst>
          </p:cNvPr>
          <p:cNvSpPr/>
          <p:nvPr/>
        </p:nvSpPr>
        <p:spPr>
          <a:xfrm>
            <a:off x="7613122" y="5327655"/>
            <a:ext cx="862090" cy="78228"/>
          </a:xfrm>
          <a:custGeom>
            <a:avLst/>
            <a:gdLst>
              <a:gd name="connsiteX0" fmla="*/ 0 w 529792"/>
              <a:gd name="connsiteY0" fmla="*/ 45720 h 91440"/>
              <a:gd name="connsiteX1" fmla="*/ 529792 w 52979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792" h="91440">
                <a:moveTo>
                  <a:pt x="0" y="45720"/>
                </a:moveTo>
                <a:lnTo>
                  <a:pt x="529792" y="4572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6" tIns="42918" rIns="263587" bIns="429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11" name="Forma Livre 37">
            <a:extLst>
              <a:ext uri="{FF2B5EF4-FFF2-40B4-BE49-F238E27FC236}">
                <a16:creationId xmlns:a16="http://schemas.microsoft.com/office/drawing/2014/main" id="{18FA8853-3CA2-4B4F-9E9D-6215D6BC2FE7}"/>
              </a:ext>
            </a:extLst>
          </p:cNvPr>
          <p:cNvSpPr/>
          <p:nvPr/>
        </p:nvSpPr>
        <p:spPr>
          <a:xfrm>
            <a:off x="4894237" y="4635485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1D88C9"/>
          </a:solidFill>
          <a:ln>
            <a:solidFill>
              <a:schemeClr val="accent1"/>
            </a:solidFill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kern="1200" dirty="0"/>
              <a:t>AVALIAÇÃO RELATÓRIO FINAL E PARECER TÉCNICO DA COMISSÃO</a:t>
            </a:r>
          </a:p>
        </p:txBody>
      </p:sp>
      <p:sp>
        <p:nvSpPr>
          <p:cNvPr id="12" name="Forma Livre 38">
            <a:extLst>
              <a:ext uri="{FF2B5EF4-FFF2-40B4-BE49-F238E27FC236}">
                <a16:creationId xmlns:a16="http://schemas.microsoft.com/office/drawing/2014/main" id="{6B5C8811-76E3-4F2E-8F55-9A7FDD9350DB}"/>
              </a:ext>
            </a:extLst>
          </p:cNvPr>
          <p:cNvSpPr/>
          <p:nvPr/>
        </p:nvSpPr>
        <p:spPr>
          <a:xfrm>
            <a:off x="8689321" y="4612107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F7B962"/>
          </a:solidFill>
          <a:ln>
            <a:solidFill>
              <a:srgbClr val="F7B962"/>
            </a:solidFill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kern="1200" dirty="0"/>
              <a:t>TERMO DE RECONHECIMENTO DE FD EXISTENTE EMITIDO PELO SUPERINTENDENTE</a:t>
            </a:r>
          </a:p>
        </p:txBody>
      </p:sp>
      <p:sp>
        <p:nvSpPr>
          <p:cNvPr id="13" name="Forma Livre 39">
            <a:extLst>
              <a:ext uri="{FF2B5EF4-FFF2-40B4-BE49-F238E27FC236}">
                <a16:creationId xmlns:a16="http://schemas.microsoft.com/office/drawing/2014/main" id="{BCD302F6-84EC-436B-86A6-CEC05A30C44D}"/>
              </a:ext>
            </a:extLst>
          </p:cNvPr>
          <p:cNvSpPr/>
          <p:nvPr/>
        </p:nvSpPr>
        <p:spPr>
          <a:xfrm>
            <a:off x="1433118" y="4620662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dirty="0"/>
              <a:t>APROVAÇÃO</a:t>
            </a:r>
            <a:r>
              <a:rPr lang="pt-BR" sz="1700" b="1" kern="1200" dirty="0"/>
              <a:t> RELATÓRIO PRELIMINAR PELA COMISSÃO</a:t>
            </a:r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300" b="1" kern="1200" dirty="0"/>
              <a:t>FAIXA DOCUMENTADA</a:t>
            </a:r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300" b="1" kern="1200" dirty="0"/>
              <a:t>FAIXA CONSOLIDADA</a:t>
            </a:r>
          </a:p>
        </p:txBody>
      </p:sp>
      <p:sp>
        <p:nvSpPr>
          <p:cNvPr id="14" name="Forma Livre 28">
            <a:extLst>
              <a:ext uri="{FF2B5EF4-FFF2-40B4-BE49-F238E27FC236}">
                <a16:creationId xmlns:a16="http://schemas.microsoft.com/office/drawing/2014/main" id="{E76CE179-9364-475B-8BFF-0AFC7430D383}"/>
              </a:ext>
            </a:extLst>
          </p:cNvPr>
          <p:cNvSpPr/>
          <p:nvPr/>
        </p:nvSpPr>
        <p:spPr>
          <a:xfrm>
            <a:off x="7378204" y="2849533"/>
            <a:ext cx="1177216" cy="162270"/>
          </a:xfrm>
          <a:custGeom>
            <a:avLst/>
            <a:gdLst>
              <a:gd name="connsiteX0" fmla="*/ 0 w 529792"/>
              <a:gd name="connsiteY0" fmla="*/ 45720 h 91440"/>
              <a:gd name="connsiteX1" fmla="*/ 529792 w 52979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792" h="91440">
                <a:moveTo>
                  <a:pt x="0" y="45720"/>
                </a:moveTo>
                <a:lnTo>
                  <a:pt x="529792" y="4572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6" tIns="42918" rIns="263587" bIns="429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E66947-D930-4D46-8038-CD3BF816A6E3}"/>
              </a:ext>
            </a:extLst>
          </p:cNvPr>
          <p:cNvSpPr txBox="1">
            <a:spLocks/>
          </p:cNvSpPr>
          <p:nvPr/>
        </p:nvSpPr>
        <p:spPr>
          <a:xfrm>
            <a:off x="1241505" y="1016893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PROCESSO DE RECONHECIMENTO DA IN Nº 75/2021/DNIT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16" name="Forma Livre 35">
            <a:extLst>
              <a:ext uri="{FF2B5EF4-FFF2-40B4-BE49-F238E27FC236}">
                <a16:creationId xmlns:a16="http://schemas.microsoft.com/office/drawing/2014/main" id="{66806388-9CBC-458B-B0C1-BCFA17FDFE17}"/>
              </a:ext>
            </a:extLst>
          </p:cNvPr>
          <p:cNvSpPr/>
          <p:nvPr/>
        </p:nvSpPr>
        <p:spPr>
          <a:xfrm>
            <a:off x="1434711" y="4617511"/>
            <a:ext cx="2436487" cy="1461892"/>
          </a:xfrm>
          <a:custGeom>
            <a:avLst/>
            <a:gdLst>
              <a:gd name="connsiteX0" fmla="*/ 0 w 2436487"/>
              <a:gd name="connsiteY0" fmla="*/ 0 h 1461892"/>
              <a:gd name="connsiteX1" fmla="*/ 2436487 w 2436487"/>
              <a:gd name="connsiteY1" fmla="*/ 0 h 1461892"/>
              <a:gd name="connsiteX2" fmla="*/ 2436487 w 2436487"/>
              <a:gd name="connsiteY2" fmla="*/ 1461892 h 1461892"/>
              <a:gd name="connsiteX3" fmla="*/ 0 w 2436487"/>
              <a:gd name="connsiteY3" fmla="*/ 1461892 h 1461892"/>
              <a:gd name="connsiteX4" fmla="*/ 0 w 2436487"/>
              <a:gd name="connsiteY4" fmla="*/ 0 h 14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487" h="1461892">
                <a:moveTo>
                  <a:pt x="0" y="0"/>
                </a:moveTo>
                <a:lnTo>
                  <a:pt x="2436487" y="0"/>
                </a:lnTo>
                <a:lnTo>
                  <a:pt x="2436487" y="1461892"/>
                </a:lnTo>
                <a:lnTo>
                  <a:pt x="0" y="1461892"/>
                </a:lnTo>
                <a:lnTo>
                  <a:pt x="0" y="0"/>
                </a:lnTo>
                <a:close/>
              </a:path>
            </a:pathLst>
          </a:cu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b="1" dirty="0"/>
              <a:t>AVALIAÇÃO RELATÓRIO PRELIMINAR PELA COMISSÃO</a:t>
            </a:r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300" b="1" kern="1200" dirty="0"/>
              <a:t>FAIXA DOCUMENTADA</a:t>
            </a:r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300" b="1" kern="1200" dirty="0"/>
              <a:t>FAIXA CONSOLIDADA</a:t>
            </a:r>
          </a:p>
        </p:txBody>
      </p:sp>
    </p:spTree>
    <p:extLst>
      <p:ext uri="{BB962C8B-B14F-4D97-AF65-F5344CB8AC3E}">
        <p14:creationId xmlns:p14="http://schemas.microsoft.com/office/powerpoint/2010/main" val="13841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66947-D930-4D46-8038-CD3BF816A6E3}"/>
              </a:ext>
            </a:extLst>
          </p:cNvPr>
          <p:cNvSpPr txBox="1">
            <a:spLocks/>
          </p:cNvSpPr>
          <p:nvPr/>
        </p:nvSpPr>
        <p:spPr>
          <a:xfrm>
            <a:off x="696382" y="964140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COMISSÃO DE RECONHECIMENTO DE FAIXA DE DOMÍNIO EXISTENTE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9E9996-8364-4758-9312-1A31359DA055}"/>
              </a:ext>
            </a:extLst>
          </p:cNvPr>
          <p:cNvSpPr txBox="1"/>
          <p:nvPr/>
        </p:nvSpPr>
        <p:spPr>
          <a:xfrm>
            <a:off x="696382" y="2272119"/>
            <a:ext cx="104192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C2B5D"/>
                </a:solidFill>
                <a:ea typeface="Times New Roman" panose="02020603050405020304" pitchFamily="18" charset="0"/>
              </a:rPr>
              <a:t>I - um servidor lotado no setor responsável pelas desapropriações na Superintendência Regional do DNIT - SR/DNIT; </a:t>
            </a:r>
          </a:p>
          <a:p>
            <a:pPr algn="just"/>
            <a:r>
              <a:rPr lang="pt-BR" sz="2800" b="1" dirty="0">
                <a:solidFill>
                  <a:srgbClr val="0C2B5D"/>
                </a:solidFill>
                <a:ea typeface="Times New Roman" panose="02020603050405020304" pitchFamily="18" charset="0"/>
              </a:rPr>
              <a:t>II - um servidor lotado no Serviço de Operações; </a:t>
            </a:r>
          </a:p>
          <a:p>
            <a:pPr algn="just"/>
            <a:r>
              <a:rPr lang="pt-BR" sz="2800" b="1" dirty="0">
                <a:solidFill>
                  <a:srgbClr val="0C2B5D"/>
                </a:solidFill>
                <a:ea typeface="Times New Roman" panose="02020603050405020304" pitchFamily="18" charset="0"/>
              </a:rPr>
              <a:t>III - um servidor lotado na Unidade Local com jurisdição sob o trecho. </a:t>
            </a:r>
          </a:p>
          <a:p>
            <a:pPr algn="just"/>
            <a:endParaRPr lang="pt-BR" sz="2800" dirty="0">
              <a:solidFill>
                <a:srgbClr val="0C2B5D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rgbClr val="0C2B5D"/>
                </a:solidFill>
                <a:ea typeface="Times New Roman" panose="02020603050405020304" pitchFamily="18" charset="0"/>
              </a:rPr>
              <a:t>É recomendável a participação de servidores na comissão que conheçam as particularidades do trecho em questão e que detenham conhecimento sobre os procedimentos e ritos administrativos concernentes à Faixa de Domínio.</a:t>
            </a:r>
          </a:p>
        </p:txBody>
      </p:sp>
    </p:spTree>
    <p:extLst>
      <p:ext uri="{BB962C8B-B14F-4D97-AF65-F5344CB8AC3E}">
        <p14:creationId xmlns:p14="http://schemas.microsoft.com/office/powerpoint/2010/main" val="30997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9E9996-8364-4758-9312-1A31359DA055}"/>
              </a:ext>
            </a:extLst>
          </p:cNvPr>
          <p:cNvSpPr txBox="1"/>
          <p:nvPr/>
        </p:nvSpPr>
        <p:spPr>
          <a:xfrm>
            <a:off x="553472" y="2705932"/>
            <a:ext cx="68230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C2B5D"/>
                </a:solidFill>
                <a:ea typeface="Times New Roman" panose="02020603050405020304" pitchFamily="18" charset="0"/>
              </a:rPr>
              <a:t>É</a:t>
            </a:r>
            <a:r>
              <a:rPr lang="pt-BR" sz="28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 a faixa de domínio de via federal </a:t>
            </a:r>
            <a:r>
              <a:rPr lang="pt-BR" sz="2800" b="1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referente a empreendimento viário já executado</a:t>
            </a:r>
            <a:r>
              <a:rPr lang="pt-BR" sz="28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, registrada textualmente ou representada graficamente em: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Projeto geométrico;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800" i="1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As built</a:t>
            </a:r>
            <a:r>
              <a:rPr lang="pt-BR" sz="2800" i="1" dirty="0">
                <a:solidFill>
                  <a:srgbClr val="0C2B5D"/>
                </a:solidFill>
                <a:ea typeface="Times New Roman" panose="02020603050405020304" pitchFamily="18" charset="0"/>
              </a:rPr>
              <a:t>;</a:t>
            </a:r>
            <a:endParaRPr lang="pt-BR" sz="2800" dirty="0">
              <a:solidFill>
                <a:srgbClr val="0C2B5D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Portaria de Declaração de Utilidade Pública – DUP</a:t>
            </a:r>
            <a:r>
              <a:rPr lang="pt-BR" sz="2800" dirty="0">
                <a:solidFill>
                  <a:srgbClr val="0C2B5D"/>
                </a:solidFill>
                <a:ea typeface="Times New Roman" panose="02020603050405020304" pitchFamily="18" charset="0"/>
              </a:rPr>
              <a:t>;</a:t>
            </a:r>
            <a:endParaRPr lang="pt-BR" sz="2800" dirty="0">
              <a:solidFill>
                <a:srgbClr val="0C2B5D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  <a:ea typeface="Times New Roman" panose="02020603050405020304" pitchFamily="18" charset="0"/>
              </a:rPr>
              <a:t>P</a:t>
            </a:r>
            <a:r>
              <a:rPr lang="pt-BR" sz="2800" dirty="0">
                <a:solidFill>
                  <a:srgbClr val="0C2B5D"/>
                </a:solidFill>
                <a:effectLst/>
                <a:ea typeface="Times New Roman" panose="02020603050405020304" pitchFamily="18" charset="0"/>
              </a:rPr>
              <a:t>rojeto de desapropriação.</a:t>
            </a:r>
            <a:endParaRPr lang="pt-BR" sz="2800" dirty="0">
              <a:solidFill>
                <a:srgbClr val="0C2B5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5DF4A2-4E71-4C9B-803E-7F9524EECD71}"/>
              </a:ext>
            </a:extLst>
          </p:cNvPr>
          <p:cNvSpPr txBox="1">
            <a:spLocks/>
          </p:cNvSpPr>
          <p:nvPr/>
        </p:nvSpPr>
        <p:spPr>
          <a:xfrm>
            <a:off x="553472" y="1080250"/>
            <a:ext cx="11095892" cy="1625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RELATÓRIO TÉCNICO DA FAIXA DE DOMÍNIO</a:t>
            </a:r>
          </a:p>
          <a:p>
            <a:endParaRPr lang="en-US" sz="32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  <a:p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Faixa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Documentada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6" name="Retângulo: Cantos Arredondados 8">
            <a:extLst>
              <a:ext uri="{FF2B5EF4-FFF2-40B4-BE49-F238E27FC236}">
                <a16:creationId xmlns:a16="http://schemas.microsoft.com/office/drawing/2014/main" id="{7ADBA221-AF5D-452F-94EB-157612501CD8}"/>
              </a:ext>
            </a:extLst>
          </p:cNvPr>
          <p:cNvSpPr/>
          <p:nvPr/>
        </p:nvSpPr>
        <p:spPr>
          <a:xfrm>
            <a:off x="8490856" y="1359477"/>
            <a:ext cx="2759529" cy="938702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definição de Faixa Documentada é necessário:</a:t>
            </a:r>
          </a:p>
        </p:txBody>
      </p:sp>
      <p:sp>
        <p:nvSpPr>
          <p:cNvPr id="7" name="Retângulo: Cantos Arredondados 13">
            <a:extLst>
              <a:ext uri="{FF2B5EF4-FFF2-40B4-BE49-F238E27FC236}">
                <a16:creationId xmlns:a16="http://schemas.microsoft.com/office/drawing/2014/main" id="{E4DE9EB7-190A-46F8-A2B4-7DA515259C53}"/>
              </a:ext>
            </a:extLst>
          </p:cNvPr>
          <p:cNvSpPr/>
          <p:nvPr/>
        </p:nvSpPr>
        <p:spPr>
          <a:xfrm>
            <a:off x="8490855" y="2705932"/>
            <a:ext cx="2759529" cy="938702"/>
          </a:xfrm>
          <a:prstGeom prst="roundRect">
            <a:avLst/>
          </a:pr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de pesquisas documentais</a:t>
            </a:r>
          </a:p>
        </p:txBody>
      </p:sp>
      <p:sp>
        <p:nvSpPr>
          <p:cNvPr id="8" name="Retângulo: Cantos Arredondados 14">
            <a:extLst>
              <a:ext uri="{FF2B5EF4-FFF2-40B4-BE49-F238E27FC236}">
                <a16:creationId xmlns:a16="http://schemas.microsoft.com/office/drawing/2014/main" id="{6AFA4CCF-5B70-4ECD-B8EF-58D94C4DD949}"/>
              </a:ext>
            </a:extLst>
          </p:cNvPr>
          <p:cNvSpPr/>
          <p:nvPr/>
        </p:nvSpPr>
        <p:spPr>
          <a:xfrm>
            <a:off x="8490855" y="4070877"/>
            <a:ext cx="2759529" cy="938702"/>
          </a:xfrm>
          <a:prstGeom prst="roundRect">
            <a:avLst/>
          </a:pr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 de poligonais georreferencias de imóveis lindeiros </a:t>
            </a:r>
          </a:p>
        </p:txBody>
      </p:sp>
      <p:sp>
        <p:nvSpPr>
          <p:cNvPr id="9" name="Retângulo: Cantos Arredondados 15">
            <a:extLst>
              <a:ext uri="{FF2B5EF4-FFF2-40B4-BE49-F238E27FC236}">
                <a16:creationId xmlns:a16="http://schemas.microsoft.com/office/drawing/2014/main" id="{34E030E1-6B3D-4527-9CE7-4EB9190B4223}"/>
              </a:ext>
            </a:extLst>
          </p:cNvPr>
          <p:cNvSpPr/>
          <p:nvPr/>
        </p:nvSpPr>
        <p:spPr>
          <a:xfrm>
            <a:off x="8490856" y="5444836"/>
            <a:ext cx="2759529" cy="938702"/>
          </a:xfrm>
          <a:prstGeom prst="roundRect">
            <a:avLst/>
          </a:prstGeom>
          <a:solidFill>
            <a:srgbClr val="3EB0A6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dimensão da Faixa Documentada</a:t>
            </a:r>
          </a:p>
        </p:txBody>
      </p:sp>
      <p:cxnSp>
        <p:nvCxnSpPr>
          <p:cNvPr id="10" name="Conector de Seta Reta 23">
            <a:extLst>
              <a:ext uri="{FF2B5EF4-FFF2-40B4-BE49-F238E27FC236}">
                <a16:creationId xmlns:a16="http://schemas.microsoft.com/office/drawing/2014/main" id="{015F1020-C5AC-46C2-B764-61B697654CB1}"/>
              </a:ext>
            </a:extLst>
          </p:cNvPr>
          <p:cNvCxnSpPr>
            <a:cxnSpLocks/>
          </p:cNvCxnSpPr>
          <p:nvPr/>
        </p:nvCxnSpPr>
        <p:spPr>
          <a:xfrm flipH="1">
            <a:off x="9864513" y="5074574"/>
            <a:ext cx="3053" cy="323165"/>
          </a:xfrm>
          <a:prstGeom prst="straightConnector1">
            <a:avLst/>
          </a:prstGeom>
          <a:ln w="57150">
            <a:solidFill>
              <a:srgbClr val="F7B96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22">
            <a:extLst>
              <a:ext uri="{FF2B5EF4-FFF2-40B4-BE49-F238E27FC236}">
                <a16:creationId xmlns:a16="http://schemas.microsoft.com/office/drawing/2014/main" id="{89C7ABE9-E965-4541-9A7E-1B16DA40F260}"/>
              </a:ext>
            </a:extLst>
          </p:cNvPr>
          <p:cNvCxnSpPr>
            <a:cxnSpLocks/>
          </p:cNvCxnSpPr>
          <p:nvPr/>
        </p:nvCxnSpPr>
        <p:spPr>
          <a:xfrm flipH="1">
            <a:off x="9867566" y="3682717"/>
            <a:ext cx="3053" cy="323165"/>
          </a:xfrm>
          <a:prstGeom prst="straightConnector1">
            <a:avLst/>
          </a:prstGeom>
          <a:ln w="57150">
            <a:solidFill>
              <a:srgbClr val="F7B96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9E9996-8364-4758-9312-1A31359DA055}"/>
              </a:ext>
            </a:extLst>
          </p:cNvPr>
          <p:cNvSpPr txBox="1"/>
          <p:nvPr/>
        </p:nvSpPr>
        <p:spPr>
          <a:xfrm>
            <a:off x="563064" y="2497548"/>
            <a:ext cx="75161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C2B5D"/>
                </a:solidFill>
              </a:rPr>
              <a:t>É a faixa de domínio </a:t>
            </a:r>
            <a:r>
              <a:rPr lang="pt-BR" sz="2800" b="1" dirty="0">
                <a:solidFill>
                  <a:srgbClr val="0C2B5D"/>
                </a:solidFill>
              </a:rPr>
              <a:t>efetivamente ocupada</a:t>
            </a:r>
            <a:r>
              <a:rPr lang="pt-BR" sz="2800" dirty="0">
                <a:solidFill>
                  <a:srgbClr val="0C2B5D"/>
                </a:solidFill>
              </a:rPr>
              <a:t> por via federal, </a:t>
            </a:r>
            <a:r>
              <a:rPr lang="pt-BR" sz="2800" b="1" dirty="0">
                <a:solidFill>
                  <a:srgbClr val="0C2B5D"/>
                </a:solidFill>
              </a:rPr>
              <a:t>fisicamente delimitada </a:t>
            </a:r>
            <a:r>
              <a:rPr lang="pt-BR" sz="2800" dirty="0">
                <a:solidFill>
                  <a:srgbClr val="0C2B5D"/>
                </a:solidFill>
              </a:rPr>
              <a:t>por</a:t>
            </a:r>
            <a:r>
              <a:rPr lang="pt-BR" sz="2800" b="1" dirty="0">
                <a:solidFill>
                  <a:srgbClr val="0C2B5D"/>
                </a:solidFill>
              </a:rPr>
              <a:t>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C2B5D"/>
                </a:solidFill>
              </a:rPr>
              <a:t>Cercas que separam a via dos imóveis marginais,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C2B5D"/>
                </a:solidFill>
              </a:rPr>
              <a:t>Benfeitorias lindeiras;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C2B5D"/>
                </a:solidFill>
              </a:rPr>
              <a:t>Pelos limites da roçada, poda ou limpeza realizada pela autoridade administrativa competente;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C2B5D"/>
                </a:solidFill>
              </a:rPr>
              <a:t>Pelos limites da área fiscalizada pela autoridade administrativa competente;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C2B5D"/>
                </a:solidFill>
              </a:rPr>
              <a:t>Ou por qualquer delimitação física existente entre a área destinada ao uso público da via e a área de uso privado.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5DF4A2-4E71-4C9B-803E-7F9524EECD71}"/>
              </a:ext>
            </a:extLst>
          </p:cNvPr>
          <p:cNvSpPr txBox="1">
            <a:spLocks/>
          </p:cNvSpPr>
          <p:nvPr/>
        </p:nvSpPr>
        <p:spPr>
          <a:xfrm>
            <a:off x="563064" y="826477"/>
            <a:ext cx="11095892" cy="150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RELATÓRIO TÉCNICO DA FAIXA DE DOMÍNIO</a:t>
            </a:r>
          </a:p>
          <a:p>
            <a:endParaRPr lang="en-US" sz="3200" b="1" dirty="0">
              <a:solidFill>
                <a:srgbClr val="1E3766"/>
              </a:solidFill>
              <a:latin typeface="Calibri"/>
              <a:ea typeface="+mj-lt"/>
              <a:cs typeface="+mj-lt"/>
            </a:endParaRPr>
          </a:p>
          <a:p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Faixa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3200" b="1" dirty="0" err="1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Consolidada</a:t>
            </a:r>
            <a:endParaRPr lang="en-US" sz="3200" b="1" strike="sngStrike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tângulo: Cantos Arredondados 8">
            <a:extLst>
              <a:ext uri="{FF2B5EF4-FFF2-40B4-BE49-F238E27FC236}">
                <a16:creationId xmlns:a16="http://schemas.microsoft.com/office/drawing/2014/main" id="{7ADBA221-AF5D-452F-94EB-157612501CD8}"/>
              </a:ext>
            </a:extLst>
          </p:cNvPr>
          <p:cNvSpPr/>
          <p:nvPr/>
        </p:nvSpPr>
        <p:spPr>
          <a:xfrm>
            <a:off x="8490856" y="1359477"/>
            <a:ext cx="2759529" cy="938702"/>
          </a:xfrm>
          <a:prstGeom prst="roundRect">
            <a:avLst/>
          </a:prstGeom>
          <a:solidFill>
            <a:srgbClr val="1D88C9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definição de Faixa Consolidada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necessário:</a:t>
            </a:r>
          </a:p>
        </p:txBody>
      </p:sp>
      <p:sp>
        <p:nvSpPr>
          <p:cNvPr id="7" name="Retângulo: Cantos Arredondados 13">
            <a:extLst>
              <a:ext uri="{FF2B5EF4-FFF2-40B4-BE49-F238E27FC236}">
                <a16:creationId xmlns:a16="http://schemas.microsoft.com/office/drawing/2014/main" id="{E4DE9EB7-190A-46F8-A2B4-7DA515259C53}"/>
              </a:ext>
            </a:extLst>
          </p:cNvPr>
          <p:cNvSpPr/>
          <p:nvPr/>
        </p:nvSpPr>
        <p:spPr>
          <a:xfrm>
            <a:off x="8490855" y="2696919"/>
            <a:ext cx="2759529" cy="938702"/>
          </a:xfrm>
          <a:prstGeom prst="roundRect">
            <a:avLst/>
          </a:pr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Levantamento topográfico planialtimétrico</a:t>
            </a:r>
          </a:p>
        </p:txBody>
      </p:sp>
      <p:sp>
        <p:nvSpPr>
          <p:cNvPr id="8" name="Retângulo: Cantos Arredondados 14">
            <a:extLst>
              <a:ext uri="{FF2B5EF4-FFF2-40B4-BE49-F238E27FC236}">
                <a16:creationId xmlns:a16="http://schemas.microsoft.com/office/drawing/2014/main" id="{6AFA4CCF-5B70-4ECD-B8EF-58D94C4DD949}"/>
              </a:ext>
            </a:extLst>
          </p:cNvPr>
          <p:cNvSpPr/>
          <p:nvPr/>
        </p:nvSpPr>
        <p:spPr>
          <a:xfrm>
            <a:off x="8490855" y="4070877"/>
            <a:ext cx="2759529" cy="938702"/>
          </a:xfrm>
          <a:prstGeom prst="roundRect">
            <a:avLst/>
          </a:prstGeom>
          <a:solidFill>
            <a:srgbClr val="F7B962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Levantamento de históricos dos limites da faixa</a:t>
            </a:r>
          </a:p>
        </p:txBody>
      </p:sp>
      <p:sp>
        <p:nvSpPr>
          <p:cNvPr id="9" name="Retângulo: Cantos Arredondados 15">
            <a:extLst>
              <a:ext uri="{FF2B5EF4-FFF2-40B4-BE49-F238E27FC236}">
                <a16:creationId xmlns:a16="http://schemas.microsoft.com/office/drawing/2014/main" id="{34E030E1-6B3D-4527-9CE7-4EB9190B4223}"/>
              </a:ext>
            </a:extLst>
          </p:cNvPr>
          <p:cNvSpPr/>
          <p:nvPr/>
        </p:nvSpPr>
        <p:spPr>
          <a:xfrm>
            <a:off x="8490856" y="5444836"/>
            <a:ext cx="2759529" cy="938702"/>
          </a:xfrm>
          <a:prstGeom prst="roundRect">
            <a:avLst/>
          </a:prstGeom>
          <a:solidFill>
            <a:srgbClr val="3EB0A6"/>
          </a:solidFill>
          <a:ln>
            <a:noFill/>
          </a:ln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dimensão da Faixa Consolidada</a:t>
            </a:r>
          </a:p>
        </p:txBody>
      </p:sp>
      <p:cxnSp>
        <p:nvCxnSpPr>
          <p:cNvPr id="10" name="Conector de Seta Reta 21">
            <a:extLst>
              <a:ext uri="{FF2B5EF4-FFF2-40B4-BE49-F238E27FC236}">
                <a16:creationId xmlns:a16="http://schemas.microsoft.com/office/drawing/2014/main" id="{B332E88E-A10E-4120-89B7-5DE913CE1B0A}"/>
              </a:ext>
            </a:extLst>
          </p:cNvPr>
          <p:cNvCxnSpPr>
            <a:cxnSpLocks/>
          </p:cNvCxnSpPr>
          <p:nvPr/>
        </p:nvCxnSpPr>
        <p:spPr>
          <a:xfrm flipH="1">
            <a:off x="9870619" y="2335966"/>
            <a:ext cx="3053" cy="323165"/>
          </a:xfrm>
          <a:prstGeom prst="straightConnector1">
            <a:avLst/>
          </a:prstGeom>
          <a:ln w="57150">
            <a:solidFill>
              <a:srgbClr val="F7B96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22">
            <a:extLst>
              <a:ext uri="{FF2B5EF4-FFF2-40B4-BE49-F238E27FC236}">
                <a16:creationId xmlns:a16="http://schemas.microsoft.com/office/drawing/2014/main" id="{89C7ABE9-E965-4541-9A7E-1B16DA40F260}"/>
              </a:ext>
            </a:extLst>
          </p:cNvPr>
          <p:cNvCxnSpPr>
            <a:cxnSpLocks/>
          </p:cNvCxnSpPr>
          <p:nvPr/>
        </p:nvCxnSpPr>
        <p:spPr>
          <a:xfrm flipH="1">
            <a:off x="9867566" y="3682717"/>
            <a:ext cx="3053" cy="323165"/>
          </a:xfrm>
          <a:prstGeom prst="straightConnector1">
            <a:avLst/>
          </a:prstGeom>
          <a:ln w="57150">
            <a:solidFill>
              <a:srgbClr val="F7B96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3">
            <a:extLst>
              <a:ext uri="{FF2B5EF4-FFF2-40B4-BE49-F238E27FC236}">
                <a16:creationId xmlns:a16="http://schemas.microsoft.com/office/drawing/2014/main" id="{015F1020-C5AC-46C2-B764-61B697654CB1}"/>
              </a:ext>
            </a:extLst>
          </p:cNvPr>
          <p:cNvCxnSpPr>
            <a:cxnSpLocks/>
          </p:cNvCxnSpPr>
          <p:nvPr/>
        </p:nvCxnSpPr>
        <p:spPr>
          <a:xfrm flipH="1">
            <a:off x="9864513" y="5074574"/>
            <a:ext cx="3053" cy="323165"/>
          </a:xfrm>
          <a:prstGeom prst="straightConnector1">
            <a:avLst/>
          </a:prstGeom>
          <a:ln w="57150">
            <a:solidFill>
              <a:srgbClr val="F7B96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C15CC85-B2E6-4487-90B4-16835DB0F8E7}"/>
              </a:ext>
            </a:extLst>
          </p:cNvPr>
          <p:cNvSpPr txBox="1"/>
          <p:nvPr/>
        </p:nvSpPr>
        <p:spPr>
          <a:xfrm>
            <a:off x="558940" y="5600017"/>
            <a:ext cx="10969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</a:rPr>
              <a:t>Permitirá melhor Gestão das Faixas de Domínio.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7DB8C4-458F-4FFE-8435-813F8D681007}"/>
              </a:ext>
            </a:extLst>
          </p:cNvPr>
          <p:cNvSpPr txBox="1"/>
          <p:nvPr/>
        </p:nvSpPr>
        <p:spPr>
          <a:xfrm>
            <a:off x="558940" y="3469965"/>
            <a:ext cx="10969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</a:rPr>
              <a:t>Identifica os limites das Faixas de Domínio para proceder à regularização fundiária;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98235B-6BE0-4684-8A5A-5348CF6C581D}"/>
              </a:ext>
            </a:extLst>
          </p:cNvPr>
          <p:cNvSpPr txBox="1"/>
          <p:nvPr/>
        </p:nvSpPr>
        <p:spPr>
          <a:xfrm>
            <a:off x="558940" y="2654147"/>
            <a:ext cx="10969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</a:rPr>
              <a:t>Substituirá qualquer documentação pretérita;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ABBC75-E9D8-49BA-961B-55A6F4D2252F}"/>
              </a:ext>
            </a:extLst>
          </p:cNvPr>
          <p:cNvSpPr txBox="1"/>
          <p:nvPr/>
        </p:nvSpPr>
        <p:spPr>
          <a:xfrm>
            <a:off x="558940" y="4534991"/>
            <a:ext cx="10969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C2B5D"/>
                </a:solidFill>
              </a:rPr>
              <a:t>Os limites de Faixa de Domínio Existente reconhecida serão disponibilizados no </a:t>
            </a:r>
            <a:r>
              <a:rPr lang="pt-BR" sz="2800" dirty="0" err="1">
                <a:solidFill>
                  <a:srgbClr val="0C2B5D"/>
                </a:solidFill>
              </a:rPr>
              <a:t>Vgeo</a:t>
            </a:r>
            <a:r>
              <a:rPr lang="pt-BR" sz="2800" dirty="0">
                <a:solidFill>
                  <a:srgbClr val="0C2B5D"/>
                </a:solidFill>
              </a:rPr>
              <a:t>/DNIT</a:t>
            </a:r>
            <a:r>
              <a:rPr lang="pt-BR" sz="2800" i="1" dirty="0">
                <a:solidFill>
                  <a:srgbClr val="0C2B5D"/>
                </a:solidFill>
              </a:rPr>
              <a:t>;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5DF4A2-4E71-4C9B-803E-7F9524EECD71}"/>
              </a:ext>
            </a:extLst>
          </p:cNvPr>
          <p:cNvSpPr txBox="1">
            <a:spLocks/>
          </p:cNvSpPr>
          <p:nvPr/>
        </p:nvSpPr>
        <p:spPr>
          <a:xfrm>
            <a:off x="563064" y="1089710"/>
            <a:ext cx="11464813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TERMO DE RECONHECIMENTO DE FAIXA DE DOMÍNIO EXISTENTE</a:t>
            </a:r>
            <a:endParaRPr lang="en-US" sz="3200" b="1" strike="sngStrike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09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6689</TotalTime>
  <Words>791</Words>
  <Application>Microsoft Office PowerPoint</Application>
  <PresentationFormat>Widescreen</PresentationFormat>
  <Paragraphs>148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Tema do Office</vt:lpstr>
      <vt:lpstr>Reconhecimento de Faixa de Domínio Existente e  Manual de Regularização Fundiária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DNIT</dc:creator>
  <cp:lastModifiedBy>Gabriella Lima</cp:lastModifiedBy>
  <cp:revision>195</cp:revision>
  <dcterms:created xsi:type="dcterms:W3CDTF">2021-02-08T22:20:20Z</dcterms:created>
  <dcterms:modified xsi:type="dcterms:W3CDTF">2022-03-29T11:51:54Z</dcterms:modified>
</cp:coreProperties>
</file>