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5" r:id="rId5"/>
    <p:sldId id="279" r:id="rId6"/>
    <p:sldId id="273" r:id="rId7"/>
    <p:sldId id="280" r:id="rId8"/>
    <p:sldId id="278" r:id="rId9"/>
    <p:sldId id="272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21"/>
    <a:srgbClr val="096276"/>
    <a:srgbClr val="142C39"/>
    <a:srgbClr val="E5EAF0"/>
    <a:srgbClr val="0C6075"/>
    <a:srgbClr val="17323F"/>
    <a:srgbClr val="DADADB"/>
    <a:srgbClr val="0F5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6708"/>
            <a:ext cx="9144000" cy="1792509"/>
          </a:xfrm>
        </p:spPr>
        <p:txBody>
          <a:bodyPr>
            <a:noAutofit/>
          </a:bodyPr>
          <a:lstStyle/>
          <a:p>
            <a:r>
              <a:rPr lang="pt-BR" dirty="0"/>
              <a:t>MODELAGEM </a:t>
            </a:r>
            <a:br>
              <a:rPr lang="pt-BR" dirty="0"/>
            </a:br>
            <a:r>
              <a:rPr lang="pt-BR" dirty="0"/>
              <a:t>ALBUM DE PASSARELAS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1292"/>
            <a:ext cx="9144000" cy="1655762"/>
          </a:xfrm>
        </p:spPr>
        <p:txBody>
          <a:bodyPr/>
          <a:lstStyle/>
          <a:p>
            <a:r>
              <a:rPr lang="pt-BR" dirty="0"/>
              <a:t>ÁLBUM DE PROJETOS-TIPO DE PASSARELAS PARA PEDESTRES – IPR-748</a:t>
            </a:r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32DF131E-4ECC-42E8-94AD-3159B6F152D0}"/>
              </a:ext>
            </a:extLst>
          </p:cNvPr>
          <p:cNvSpPr txBox="1"/>
          <p:nvPr/>
        </p:nvSpPr>
        <p:spPr>
          <a:xfrm>
            <a:off x="1397636" y="1729577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rgbClr val="0C6075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01</a:t>
            </a:r>
            <a:endParaRPr lang="ko-KR" altLang="en-US" sz="12000" b="1" dirty="0">
              <a:solidFill>
                <a:srgbClr val="0C6075"/>
              </a:solidFill>
              <a:latin typeface="Open Sans Extrabold" pitchFamily="34" charset="0"/>
              <a:cs typeface="Open Sans Extrabold" pitchFamily="34" charset="0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FD2DEFC-B66D-4080-AA8B-97413BFD1FF5}"/>
              </a:ext>
            </a:extLst>
          </p:cNvPr>
          <p:cNvGrpSpPr/>
          <p:nvPr/>
        </p:nvGrpSpPr>
        <p:grpSpPr>
          <a:xfrm>
            <a:off x="1611831" y="3456022"/>
            <a:ext cx="3610313" cy="924500"/>
            <a:chOff x="2676932" y="3377547"/>
            <a:chExt cx="2853337" cy="924500"/>
          </a:xfrm>
        </p:grpSpPr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20DFA88A-0D6E-4D47-AB16-4C35A8DDCBF7}"/>
                </a:ext>
              </a:extLst>
            </p:cNvPr>
            <p:cNvSpPr txBox="1"/>
            <p:nvPr/>
          </p:nvSpPr>
          <p:spPr>
            <a:xfrm>
              <a:off x="2676932" y="3377547"/>
              <a:ext cx="261192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rgbClr val="096276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CONTEXTUALIZAÇÃO</a:t>
              </a:r>
              <a:endParaRPr lang="ko-KR" altLang="en-US" sz="2000" b="1" dirty="0">
                <a:solidFill>
                  <a:srgbClr val="096276"/>
                </a:solidFill>
                <a:latin typeface="Open Sans Semibold" pitchFamily="34" charset="0"/>
                <a:cs typeface="Open Sans Semibold" pitchFamily="34" charset="0"/>
              </a:endParaRPr>
            </a:p>
            <a:p>
              <a:endParaRPr lang="ko-KR" altLang="en-US" sz="2000" b="1" dirty="0">
                <a:solidFill>
                  <a:srgbClr val="0C6075"/>
                </a:solidFill>
                <a:latin typeface="Open Sans Semibold" pitchFamily="34" charset="0"/>
                <a:cs typeface="Open Sans Semibold" pitchFamily="34" charset="0"/>
              </a:endParaRPr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FA9D6F1C-FF2A-4D4D-8BB7-D0302CADDC9D}"/>
                </a:ext>
              </a:extLst>
            </p:cNvPr>
            <p:cNvSpPr txBox="1"/>
            <p:nvPr/>
          </p:nvSpPr>
          <p:spPr>
            <a:xfrm>
              <a:off x="2676932" y="3840382"/>
              <a:ext cx="28533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0C6075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1.1 BIBILIOTECA BIM DO DNIT</a:t>
              </a:r>
            </a:p>
            <a:p>
              <a:endParaRPr lang="en-US" altLang="ko-KR" sz="1000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endParaRPr>
            </a:p>
          </p:txBody>
        </p:sp>
      </p:grpSp>
      <p:sp>
        <p:nvSpPr>
          <p:cNvPr id="8" name="TextBox 2">
            <a:extLst>
              <a:ext uri="{FF2B5EF4-FFF2-40B4-BE49-F238E27FC236}">
                <a16:creationId xmlns:a16="http://schemas.microsoft.com/office/drawing/2014/main" id="{0BBCA17E-E271-4907-940D-7C8E0C8CECF4}"/>
              </a:ext>
            </a:extLst>
          </p:cNvPr>
          <p:cNvSpPr txBox="1"/>
          <p:nvPr/>
        </p:nvSpPr>
        <p:spPr>
          <a:xfrm>
            <a:off x="6055462" y="1687521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rgbClr val="F3922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02</a:t>
            </a:r>
            <a:endParaRPr lang="ko-KR" altLang="en-US" sz="12000" b="1" dirty="0">
              <a:solidFill>
                <a:srgbClr val="F39221"/>
              </a:solidFill>
              <a:latin typeface="Open Sans Extrabold" pitchFamily="34" charset="0"/>
              <a:cs typeface="Open Sans Extrabold" pitchFamily="34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F1289714-0DCF-4617-92F5-9AFB9EE34FAF}"/>
              </a:ext>
            </a:extLst>
          </p:cNvPr>
          <p:cNvGrpSpPr/>
          <p:nvPr/>
        </p:nvGrpSpPr>
        <p:grpSpPr>
          <a:xfrm>
            <a:off x="6303257" y="3472039"/>
            <a:ext cx="4509284" cy="1139943"/>
            <a:chOff x="2676933" y="3377547"/>
            <a:chExt cx="2907220" cy="11399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2B920F-EC18-4008-A757-81D4F3445D65}"/>
                </a:ext>
              </a:extLst>
            </p:cNvPr>
            <p:cNvSpPr txBox="1"/>
            <p:nvPr/>
          </p:nvSpPr>
          <p:spPr>
            <a:xfrm>
              <a:off x="2676933" y="3377547"/>
              <a:ext cx="270907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rgbClr val="0C6075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ÁLBUM DE PASSARELAS</a:t>
              </a:r>
            </a:p>
            <a:p>
              <a:endParaRPr lang="ko-KR" altLang="en-US" sz="2000" b="1" dirty="0">
                <a:solidFill>
                  <a:srgbClr val="0C6075"/>
                </a:solidFill>
                <a:latin typeface="Open Sans Semibold" pitchFamily="34" charset="0"/>
                <a:cs typeface="Open Sans Semibold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A79867-4906-4E84-888A-0EFF340539A3}"/>
                </a:ext>
              </a:extLst>
            </p:cNvPr>
            <p:cNvSpPr txBox="1"/>
            <p:nvPr/>
          </p:nvSpPr>
          <p:spPr>
            <a:xfrm>
              <a:off x="2730815" y="3840382"/>
              <a:ext cx="285333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0C6075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2.1 </a:t>
              </a:r>
              <a:r>
                <a:rPr lang="en-US" altLang="ko-KR" sz="1400" b="1" dirty="0">
                  <a:solidFill>
                    <a:srgbClr val="096276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ESCOPO INICIAL</a:t>
              </a:r>
            </a:p>
            <a:p>
              <a:endParaRPr lang="en-US" altLang="ko-KR" sz="1000" dirty="0">
                <a:solidFill>
                  <a:srgbClr val="09627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endParaRPr>
            </a:p>
            <a:p>
              <a:r>
                <a:rPr lang="en-US" altLang="ko-KR" sz="1400" dirty="0">
                  <a:solidFill>
                    <a:srgbClr val="096276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2.2 </a:t>
              </a:r>
              <a:r>
                <a:rPr lang="en-US" altLang="ko-KR" sz="1400" b="1" dirty="0">
                  <a:solidFill>
                    <a:srgbClr val="096276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TEMPLATE DO ÁLBUM DE PASSARELAS</a:t>
              </a:r>
              <a:endParaRPr lang="en-US" altLang="ko-KR" sz="1100" dirty="0">
                <a:solidFill>
                  <a:srgbClr val="09627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14FAE54-32AC-4587-9729-D2FB0F616B1B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AGENDA</a:t>
            </a:r>
            <a:endParaRPr lang="en-US" sz="3200" b="1" dirty="0">
              <a:solidFill>
                <a:srgbClr val="0F59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60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519C5EB3-9033-48BD-9183-9238031EE327}"/>
              </a:ext>
            </a:extLst>
          </p:cNvPr>
          <p:cNvSpPr/>
          <p:nvPr/>
        </p:nvSpPr>
        <p:spPr>
          <a:xfrm>
            <a:off x="3657929" y="1610306"/>
            <a:ext cx="4412512" cy="888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33D9F5-522E-448C-9FF9-88FFFF296BB8}"/>
              </a:ext>
            </a:extLst>
          </p:cNvPr>
          <p:cNvSpPr txBox="1">
            <a:spLocks/>
          </p:cNvSpPr>
          <p:nvPr/>
        </p:nvSpPr>
        <p:spPr>
          <a:xfrm>
            <a:off x="2555410" y="824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17323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rPr>
              <a:t>BIBLIOTECA BIM DO DNIT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0B32B5-08C6-41BE-AC9A-BC71CCFDCF20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Contextualização</a:t>
            </a:r>
            <a:endParaRPr lang="en-US" sz="3200" b="1" dirty="0">
              <a:solidFill>
                <a:srgbClr val="0F5971"/>
              </a:solidFill>
              <a:latin typeface="Calibri"/>
              <a:cs typeface="Calibri"/>
            </a:endParaRPr>
          </a:p>
        </p:txBody>
      </p:sp>
      <p:cxnSp>
        <p:nvCxnSpPr>
          <p:cNvPr id="6" name="Straight Arrow Connector 3">
            <a:extLst>
              <a:ext uri="{FF2B5EF4-FFF2-40B4-BE49-F238E27FC236}">
                <a16:creationId xmlns:a16="http://schemas.microsoft.com/office/drawing/2014/main" id="{7AA2ECE7-DE46-4365-A6DB-9EE98A8DE837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4A0A59-C810-4FB6-8CED-49020657B82F}"/>
              </a:ext>
            </a:extLst>
          </p:cNvPr>
          <p:cNvSpPr txBox="1"/>
          <p:nvPr/>
        </p:nvSpPr>
        <p:spPr>
          <a:xfrm>
            <a:off x="1391574" y="2484077"/>
            <a:ext cx="89452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rgbClr val="F3922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OBJETIVO</a:t>
            </a:r>
          </a:p>
          <a:p>
            <a:pPr algn="ctr"/>
            <a:endParaRPr lang="en-US" altLang="ko-KR" b="1" dirty="0">
              <a:solidFill>
                <a:srgbClr val="142C39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pPr algn="ctr"/>
            <a:r>
              <a:rPr lang="en-US" altLang="ko-KR" b="1" dirty="0">
                <a:solidFill>
                  <a:srgbClr val="09627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COLABORAR NA DISSEMINAÇÃO DO BIM E SUBSIDIAR AS EMPRESAS</a:t>
            </a:r>
          </a:p>
          <a:p>
            <a:pPr algn="ctr"/>
            <a:endParaRPr lang="en-US" altLang="ko-KR" b="1" dirty="0">
              <a:solidFill>
                <a:srgbClr val="096276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pPr algn="ctr"/>
            <a:r>
              <a:rPr lang="en-US" altLang="ko-KR" b="1" dirty="0">
                <a:solidFill>
                  <a:srgbClr val="09627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CONTRATADAS E SOCIEDADE GERAL COM ELEMENTOS MODELADOS EM BIM</a:t>
            </a:r>
            <a:endParaRPr lang="en-US" altLang="ko-KR" sz="1800" b="1" dirty="0">
              <a:solidFill>
                <a:srgbClr val="096276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702CAEE-803B-4B0A-9202-DA2458CA1472}"/>
              </a:ext>
            </a:extLst>
          </p:cNvPr>
          <p:cNvSpPr txBox="1"/>
          <p:nvPr/>
        </p:nvSpPr>
        <p:spPr>
          <a:xfrm>
            <a:off x="3898148" y="1816359"/>
            <a:ext cx="3932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9627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BIBLIOTECA BIM DO DNIT  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18A636A-2AC9-40DD-9D71-9E451324611C}"/>
              </a:ext>
            </a:extLst>
          </p:cNvPr>
          <p:cNvSpPr/>
          <p:nvPr/>
        </p:nvSpPr>
        <p:spPr>
          <a:xfrm>
            <a:off x="1937326" y="4600463"/>
            <a:ext cx="8172536" cy="888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7B8FFFA-FA81-404D-B8D3-CEEA5322169A}"/>
              </a:ext>
            </a:extLst>
          </p:cNvPr>
          <p:cNvSpPr txBox="1"/>
          <p:nvPr/>
        </p:nvSpPr>
        <p:spPr>
          <a:xfrm>
            <a:off x="2681055" y="4629007"/>
            <a:ext cx="6366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39221"/>
                </a:solidFill>
              </a:rPr>
              <a:t>ÁLBUM DE PROJETOS-TIPO </a:t>
            </a:r>
          </a:p>
          <a:p>
            <a:pPr algn="ctr"/>
            <a:r>
              <a:rPr lang="pt-BR" sz="2400" b="1" dirty="0">
                <a:solidFill>
                  <a:srgbClr val="F39221"/>
                </a:solidFill>
              </a:rPr>
              <a:t>DE PASSARELAS PARA PEDESTRES – IPR-748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23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F2BC3D8D-E6BA-4514-A54F-921A20488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76" y="3994599"/>
            <a:ext cx="3211611" cy="18991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43B1E5F-037E-4ECF-AA48-7D6EEEBC9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60" y="4185001"/>
            <a:ext cx="3786947" cy="215418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5E1BFA1-3FE5-453E-95EA-9059EF120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963" y="1299653"/>
            <a:ext cx="2246684" cy="272214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B814FD3-E9EB-40DE-BA62-CB25F0171C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87" y="3967514"/>
            <a:ext cx="812040" cy="1882072"/>
          </a:xfrm>
          <a:prstGeom prst="rect">
            <a:avLst/>
          </a:prstGeo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33D9F5-522E-448C-9FF9-88FFFF296BB8}"/>
              </a:ext>
            </a:extLst>
          </p:cNvPr>
          <p:cNvSpPr txBox="1">
            <a:spLocks/>
          </p:cNvSpPr>
          <p:nvPr/>
        </p:nvSpPr>
        <p:spPr>
          <a:xfrm>
            <a:off x="2555410" y="824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17323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rPr>
              <a:t>ESCOPO INICIAL</a:t>
            </a:r>
          </a:p>
        </p:txBody>
      </p:sp>
      <p:cxnSp>
        <p:nvCxnSpPr>
          <p:cNvPr id="6" name="Straight Arrow Connector 3">
            <a:extLst>
              <a:ext uri="{FF2B5EF4-FFF2-40B4-BE49-F238E27FC236}">
                <a16:creationId xmlns:a16="http://schemas.microsoft.com/office/drawing/2014/main" id="{7AA2ECE7-DE46-4365-A6DB-9EE98A8DE837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F87D1F-1BDC-4C6F-B264-408526285BD3}"/>
              </a:ext>
            </a:extLst>
          </p:cNvPr>
          <p:cNvSpPr txBox="1"/>
          <p:nvPr/>
        </p:nvSpPr>
        <p:spPr>
          <a:xfrm>
            <a:off x="1361724" y="1616438"/>
            <a:ext cx="922693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b="1" dirty="0">
              <a:solidFill>
                <a:srgbClr val="002D69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r>
              <a:rPr lang="en-US" altLang="ko-KR" b="1" dirty="0">
                <a:solidFill>
                  <a:srgbClr val="002D69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DISPONIBILIZAR OS ELEMENTOS, “FAMÍLIAS” MODELADAS, DA PASSARELA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solidFill>
                <a:srgbClr val="002D69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r>
              <a:rPr lang="en-US" altLang="ko-KR" b="1" dirty="0">
                <a:solidFill>
                  <a:srgbClr val="002D69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DISPONIBILIZAR O TEMPLATE DA PASSARELA</a:t>
            </a:r>
          </a:p>
          <a:p>
            <a:endParaRPr lang="en-US" altLang="ko-KR" b="1" dirty="0">
              <a:solidFill>
                <a:srgbClr val="002D69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r>
              <a:rPr lang="en-US" altLang="ko-KR" b="1" dirty="0">
                <a:solidFill>
                  <a:srgbClr val="002D69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TESTAR O MODELO EM UM PROJETO PILOTO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800" b="1" dirty="0">
              <a:solidFill>
                <a:srgbClr val="002D69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5310D2-37BF-4114-A472-20E382BF58C3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Álbum</a:t>
            </a:r>
            <a:r>
              <a:rPr lang="en-US" sz="3200" b="1" dirty="0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 de </a:t>
            </a:r>
            <a:r>
              <a:rPr lang="en-US" sz="3200" b="1" dirty="0" err="1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Passarelas</a:t>
            </a:r>
            <a:r>
              <a:rPr lang="en-US" sz="3200" b="1" dirty="0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en-US" sz="3200" b="1" dirty="0" err="1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Modulares</a:t>
            </a:r>
            <a:endParaRPr lang="en-US" sz="3200" b="1" dirty="0">
              <a:solidFill>
                <a:srgbClr val="0F5971"/>
              </a:solidFill>
              <a:latin typeface="Calibri"/>
              <a:cs typeface="Calibri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968698D-47FD-447A-8E34-6B7DCDFBD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52" y="4225899"/>
            <a:ext cx="1687655" cy="1490861"/>
          </a:xfrm>
          <a:prstGeom prst="rect">
            <a:avLst/>
          </a:prstGeom>
        </p:spPr>
      </p:pic>
      <p:pic>
        <p:nvPicPr>
          <p:cNvPr id="18" name="Gráfico 17" descr="Marca de seleção">
            <a:extLst>
              <a:ext uri="{FF2B5EF4-FFF2-40B4-BE49-F238E27FC236}">
                <a16:creationId xmlns:a16="http://schemas.microsoft.com/office/drawing/2014/main" id="{BEAF1CE2-BE33-4676-A0AC-2AF8CD114D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811" y="1820508"/>
            <a:ext cx="526312" cy="526312"/>
          </a:xfrm>
          <a:prstGeom prst="rect">
            <a:avLst/>
          </a:prstGeom>
        </p:spPr>
      </p:pic>
      <p:pic>
        <p:nvPicPr>
          <p:cNvPr id="19" name="Gráfico 18" descr="Marca de seleção">
            <a:extLst>
              <a:ext uri="{FF2B5EF4-FFF2-40B4-BE49-F238E27FC236}">
                <a16:creationId xmlns:a16="http://schemas.microsoft.com/office/drawing/2014/main" id="{9DDE42F2-516B-46B6-9A91-3D83E5D3C3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2552" y="2346820"/>
            <a:ext cx="526312" cy="526312"/>
          </a:xfrm>
          <a:prstGeom prst="rect">
            <a:avLst/>
          </a:prstGeom>
        </p:spPr>
      </p:pic>
      <p:pic>
        <p:nvPicPr>
          <p:cNvPr id="22" name="Gráfico 21" descr="Marca de seleção">
            <a:extLst>
              <a:ext uri="{FF2B5EF4-FFF2-40B4-BE49-F238E27FC236}">
                <a16:creationId xmlns:a16="http://schemas.microsoft.com/office/drawing/2014/main" id="{4408AFDB-22F9-4102-9936-96292956A3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2552" y="2873132"/>
            <a:ext cx="526312" cy="5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8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33D9F5-522E-448C-9FF9-88FFFF296BB8}"/>
              </a:ext>
            </a:extLst>
          </p:cNvPr>
          <p:cNvSpPr txBox="1">
            <a:spLocks/>
          </p:cNvSpPr>
          <p:nvPr/>
        </p:nvSpPr>
        <p:spPr>
          <a:xfrm>
            <a:off x="2555410" y="824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>
                <a:solidFill>
                  <a:srgbClr val="17323F"/>
                </a:solidFill>
              </a:rPr>
              <a:t>TEMPLATE DE PASSARELA-TIPO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17323F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0B32B5-08C6-41BE-AC9A-BC71CCFDCF20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Album de </a:t>
            </a:r>
            <a:r>
              <a:rPr lang="en-US" sz="3200" b="1" dirty="0" err="1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Passarelas</a:t>
            </a:r>
            <a:endParaRPr lang="en-US" sz="3200" b="1" dirty="0">
              <a:solidFill>
                <a:srgbClr val="0F5971"/>
              </a:solidFill>
              <a:latin typeface="Calibri"/>
              <a:cs typeface="Calibri"/>
            </a:endParaRPr>
          </a:p>
        </p:txBody>
      </p:sp>
      <p:cxnSp>
        <p:nvCxnSpPr>
          <p:cNvPr id="6" name="Straight Arrow Connector 3">
            <a:extLst>
              <a:ext uri="{FF2B5EF4-FFF2-40B4-BE49-F238E27FC236}">
                <a16:creationId xmlns:a16="http://schemas.microsoft.com/office/drawing/2014/main" id="{7AA2ECE7-DE46-4365-A6DB-9EE98A8DE837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TOPOGRAFIA 2_Grande.mp4">
            <a:hlinkClick r:id="" action="ppaction://media"/>
            <a:extLst>
              <a:ext uri="{FF2B5EF4-FFF2-40B4-BE49-F238E27FC236}">
                <a16:creationId xmlns:a16="http://schemas.microsoft.com/office/drawing/2014/main" id="{07C53694-BAE1-4968-B1DC-C92AC1C5CB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8038" t="10436" r="16536" b="12762"/>
          <a:stretch/>
        </p:blipFill>
        <p:spPr>
          <a:xfrm>
            <a:off x="1189992" y="1866065"/>
            <a:ext cx="4260203" cy="2813035"/>
          </a:xfrm>
          <a:prstGeom prst="rect">
            <a:avLst/>
          </a:prstGeom>
        </p:spPr>
      </p:pic>
      <p:pic>
        <p:nvPicPr>
          <p:cNvPr id="10" name="TOPOGRAFIA - A800, A320_Grande.mp4">
            <a:hlinkClick r:id="" action="ppaction://media"/>
            <a:extLst>
              <a:ext uri="{FF2B5EF4-FFF2-40B4-BE49-F238E27FC236}">
                <a16:creationId xmlns:a16="http://schemas.microsoft.com/office/drawing/2014/main" id="{AE195373-29D8-469F-8CFA-1E8DA12CA42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14523" t="8359" r="16345" b="12473"/>
          <a:stretch/>
        </p:blipFill>
        <p:spPr>
          <a:xfrm>
            <a:off x="6337968" y="1906204"/>
            <a:ext cx="4367952" cy="2813616"/>
          </a:xfrm>
          <a:prstGeom prst="rect">
            <a:avLst/>
          </a:prstGeom>
        </p:spPr>
      </p:pic>
      <p:sp>
        <p:nvSpPr>
          <p:cNvPr id="11" name="Google Shape;261;p28">
            <a:extLst>
              <a:ext uri="{FF2B5EF4-FFF2-40B4-BE49-F238E27FC236}">
                <a16:creationId xmlns:a16="http://schemas.microsoft.com/office/drawing/2014/main" id="{2B1EA44C-4ED1-4BF2-B678-3272663DB892}"/>
              </a:ext>
            </a:extLst>
          </p:cNvPr>
          <p:cNvSpPr txBox="1">
            <a:spLocks/>
          </p:cNvSpPr>
          <p:nvPr/>
        </p:nvSpPr>
        <p:spPr>
          <a:xfrm flipH="1">
            <a:off x="1849071" y="5159557"/>
            <a:ext cx="2722928" cy="58479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ssistant Light" panose="00000400000000000000" charset="-79"/>
                <a:ea typeface="Arial"/>
                <a:cs typeface="Assistant Light" panose="00000400000000000000" charset="-79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lang="pt-BR" sz="1600" b="1" dirty="0">
                <a:solidFill>
                  <a:srgbClr val="096276"/>
                </a:solidFill>
                <a:latin typeface="Nunito Sans" pitchFamily="2" charset="0"/>
                <a:sym typeface="Arial"/>
              </a:rPr>
              <a:t>PASSARELA METÁLICA  5 MÓDULOS</a:t>
            </a:r>
          </a:p>
          <a:p>
            <a:pPr algn="ctr"/>
            <a:r>
              <a:rPr lang="pt-BR" sz="1600" b="1" dirty="0">
                <a:solidFill>
                  <a:srgbClr val="096276"/>
                </a:solidFill>
              </a:rPr>
              <a:t>35m – 30m - 25m - 20m – 15m</a:t>
            </a:r>
          </a:p>
        </p:txBody>
      </p:sp>
      <p:sp>
        <p:nvSpPr>
          <p:cNvPr id="12" name="Google Shape;261;p28">
            <a:extLst>
              <a:ext uri="{FF2B5EF4-FFF2-40B4-BE49-F238E27FC236}">
                <a16:creationId xmlns:a16="http://schemas.microsoft.com/office/drawing/2014/main" id="{3B3812C2-FD04-483B-A93E-F02EDC76F773}"/>
              </a:ext>
            </a:extLst>
          </p:cNvPr>
          <p:cNvSpPr txBox="1">
            <a:spLocks/>
          </p:cNvSpPr>
          <p:nvPr/>
        </p:nvSpPr>
        <p:spPr>
          <a:xfrm flipH="1">
            <a:off x="6794608" y="5112923"/>
            <a:ext cx="3911311" cy="123471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ssistant Light" panose="00000400000000000000" charset="-79"/>
                <a:ea typeface="Arial"/>
                <a:cs typeface="Assistant Light" panose="00000400000000000000" charset="-79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lang="pt-BR" sz="1600" b="1" dirty="0">
                <a:solidFill>
                  <a:srgbClr val="096276"/>
                </a:solidFill>
                <a:latin typeface="Nunito Sans" pitchFamily="2" charset="0"/>
                <a:sym typeface="Arial"/>
              </a:rPr>
              <a:t>ACESSOS - 7 MÓDULOS</a:t>
            </a:r>
          </a:p>
          <a:p>
            <a:pPr algn="ctr"/>
            <a:r>
              <a:rPr lang="pt-BR" sz="1600" b="1" dirty="0">
                <a:solidFill>
                  <a:srgbClr val="096276"/>
                </a:solidFill>
                <a:latin typeface="Nunito Sans" pitchFamily="2" charset="0"/>
                <a:sym typeface="Arial"/>
              </a:rPr>
              <a:t>A800 – A720 –A640 – A560 – A480 – A400 – A320</a:t>
            </a:r>
            <a:endParaRPr lang="pt-BR" sz="1600" b="1" dirty="0">
              <a:solidFill>
                <a:srgbClr val="096276"/>
              </a:solidFill>
            </a:endParaRPr>
          </a:p>
        </p:txBody>
      </p:sp>
      <p:sp>
        <p:nvSpPr>
          <p:cNvPr id="8" name="Google Shape;261;p28">
            <a:extLst>
              <a:ext uri="{FF2B5EF4-FFF2-40B4-BE49-F238E27FC236}">
                <a16:creationId xmlns:a16="http://schemas.microsoft.com/office/drawing/2014/main" id="{813DCE63-97E1-4CB4-B2CA-0F314EDB4B84}"/>
              </a:ext>
            </a:extLst>
          </p:cNvPr>
          <p:cNvSpPr txBox="1">
            <a:spLocks/>
          </p:cNvSpPr>
          <p:nvPr/>
        </p:nvSpPr>
        <p:spPr>
          <a:xfrm flipH="1">
            <a:off x="4772600" y="3865843"/>
            <a:ext cx="2646800" cy="95491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ssistant Light" panose="00000400000000000000" charset="-79"/>
                <a:ea typeface="Arial"/>
                <a:cs typeface="Assistant Light" panose="00000400000000000000" charset="-79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lang="pt-BR" sz="1600" b="1" dirty="0">
                <a:solidFill>
                  <a:srgbClr val="096276"/>
                </a:solidFill>
                <a:latin typeface="Nunito Sans" pitchFamily="2" charset="0"/>
                <a:sym typeface="Arial"/>
              </a:rPr>
              <a:t>PARAMETRIZAÇÃO DOS ELEMENTOS TIPO DO PROJETO</a:t>
            </a:r>
            <a:endParaRPr lang="pt-BR" sz="1600" b="1" dirty="0">
              <a:solidFill>
                <a:srgbClr val="0962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5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 mute="1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 mute="1">
                <p:cTn id="21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914EC73A-DF04-438B-BE79-B14AF61BB580}"/>
              </a:ext>
            </a:extLst>
          </p:cNvPr>
          <p:cNvSpPr/>
          <p:nvPr/>
        </p:nvSpPr>
        <p:spPr>
          <a:xfrm>
            <a:off x="824567" y="1686280"/>
            <a:ext cx="10542866" cy="10347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33D9F5-522E-448C-9FF9-88FFFF296BB8}"/>
              </a:ext>
            </a:extLst>
          </p:cNvPr>
          <p:cNvSpPr txBox="1">
            <a:spLocks/>
          </p:cNvSpPr>
          <p:nvPr/>
        </p:nvSpPr>
        <p:spPr>
          <a:xfrm>
            <a:off x="2555410" y="824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17323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rPr>
              <a:t>EVOLUÇÃO DO TRABALHO</a:t>
            </a:r>
          </a:p>
        </p:txBody>
      </p:sp>
      <p:cxnSp>
        <p:nvCxnSpPr>
          <p:cNvPr id="6" name="Straight Arrow Connector 3">
            <a:extLst>
              <a:ext uri="{FF2B5EF4-FFF2-40B4-BE49-F238E27FC236}">
                <a16:creationId xmlns:a16="http://schemas.microsoft.com/office/drawing/2014/main" id="{7AA2ECE7-DE46-4365-A6DB-9EE98A8DE837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6C070B1-91F6-4E67-B0B1-559F7F1359FF}"/>
              </a:ext>
            </a:extLst>
          </p:cNvPr>
          <p:cNvSpPr txBox="1"/>
          <p:nvPr/>
        </p:nvSpPr>
        <p:spPr>
          <a:xfrm>
            <a:off x="1232434" y="1813450"/>
            <a:ext cx="37854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3922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TEMPLATE PROJETO CONVENCIONAL EM BIM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4192D8A-A8AE-4040-B657-DDBAB637A905}"/>
              </a:ext>
            </a:extLst>
          </p:cNvPr>
          <p:cNvSpPr txBox="1"/>
          <p:nvPr/>
        </p:nvSpPr>
        <p:spPr>
          <a:xfrm>
            <a:off x="6744289" y="1961393"/>
            <a:ext cx="4595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3922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TEMPLATE PROJETO-TIPO BIM</a:t>
            </a:r>
          </a:p>
        </p:txBody>
      </p:sp>
      <p:sp>
        <p:nvSpPr>
          <p:cNvPr id="15" name="Diferente de 14">
            <a:extLst>
              <a:ext uri="{FF2B5EF4-FFF2-40B4-BE49-F238E27FC236}">
                <a16:creationId xmlns:a16="http://schemas.microsoft.com/office/drawing/2014/main" id="{2C79CE8C-5280-473F-9558-D1C21952AEFA}"/>
              </a:ext>
            </a:extLst>
          </p:cNvPr>
          <p:cNvSpPr/>
          <p:nvPr/>
        </p:nvSpPr>
        <p:spPr>
          <a:xfrm>
            <a:off x="5168257" y="1746473"/>
            <a:ext cx="1658679" cy="914400"/>
          </a:xfrm>
          <a:prstGeom prst="mathNotEqual">
            <a:avLst/>
          </a:prstGeom>
          <a:solidFill>
            <a:srgbClr val="142C39"/>
          </a:solidFill>
          <a:ln>
            <a:solidFill>
              <a:srgbClr val="002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2C39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16BC0B9-B255-42A0-B981-F0659D2A4ADB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Álbum</a:t>
            </a:r>
            <a:r>
              <a:rPr lang="en-US" sz="3200" b="1" dirty="0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 de </a:t>
            </a:r>
            <a:r>
              <a:rPr lang="en-US" sz="3200" b="1" dirty="0" err="1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Passarelas</a:t>
            </a:r>
            <a:r>
              <a:rPr lang="en-US" sz="3200" b="1" dirty="0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en-US" sz="3200" b="1" dirty="0" err="1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Modulares</a:t>
            </a:r>
            <a:endParaRPr lang="en-US" sz="3200" b="1" dirty="0">
              <a:solidFill>
                <a:srgbClr val="0F5971"/>
              </a:solidFill>
              <a:latin typeface="Calibri"/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100ABC6-C5B0-4654-8E0D-A992523A54E3}"/>
              </a:ext>
            </a:extLst>
          </p:cNvPr>
          <p:cNvSpPr txBox="1"/>
          <p:nvPr/>
        </p:nvSpPr>
        <p:spPr>
          <a:xfrm>
            <a:off x="1276486" y="3077297"/>
            <a:ext cx="47211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09627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ARQUIVO CONTÉM CONFIGURAÇÕES E ELEMENTOS PARA REALIZAR UM PROJETO INCIAL;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B89CF78-79D1-424B-B826-CD7E83CED413}"/>
              </a:ext>
            </a:extLst>
          </p:cNvPr>
          <p:cNvSpPr txBox="1"/>
          <p:nvPr/>
        </p:nvSpPr>
        <p:spPr>
          <a:xfrm>
            <a:off x="1286283" y="4149198"/>
            <a:ext cx="48097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09627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O PROJETISTA REALIZA O PROJETO CONFORME SUA INTERPRETAÇÃO DA NECESSIDADE;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9D0D20-6F4C-4189-B096-244FD69D978C}"/>
              </a:ext>
            </a:extLst>
          </p:cNvPr>
          <p:cNvSpPr txBox="1"/>
          <p:nvPr/>
        </p:nvSpPr>
        <p:spPr>
          <a:xfrm>
            <a:off x="1276486" y="5221099"/>
            <a:ext cx="52216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09627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CADA PROJETO É UM PROJETO ESPECÍFICO.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20BBF68-CA7B-4AD3-A785-452D4C7FE79C}"/>
              </a:ext>
            </a:extLst>
          </p:cNvPr>
          <p:cNvSpPr txBox="1"/>
          <p:nvPr/>
        </p:nvSpPr>
        <p:spPr>
          <a:xfrm>
            <a:off x="6799645" y="3040637"/>
            <a:ext cx="4891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09627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ARQUIVO CONTÉM CONFIGURAÇÕES E ELEMENTOS PARA REALIZAR UM PROJETO INCIAL;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D8EEB60-0963-45E4-AF2C-2ADA48A1B294}"/>
              </a:ext>
            </a:extLst>
          </p:cNvPr>
          <p:cNvSpPr txBox="1"/>
          <p:nvPr/>
        </p:nvSpPr>
        <p:spPr>
          <a:xfrm>
            <a:off x="6799645" y="4120069"/>
            <a:ext cx="4891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09627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O PROJETO É FIXO, O PROJETISTA NÃO TEM AUTONOMIA PARA ALTERÁ-LO.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135EC21-6693-4EC8-9B43-0469B2B5F37D}"/>
              </a:ext>
            </a:extLst>
          </p:cNvPr>
          <p:cNvSpPr txBox="1"/>
          <p:nvPr/>
        </p:nvSpPr>
        <p:spPr>
          <a:xfrm>
            <a:off x="6799645" y="5009156"/>
            <a:ext cx="48919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09627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TODOS OS PROJETOS (NA PARTE “TIPO”) SÃO SEMPRE IGUAIS.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800" b="1" dirty="0">
              <a:solidFill>
                <a:srgbClr val="002D69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19" name="Gráfico 18" descr="Marca de seleção">
            <a:extLst>
              <a:ext uri="{FF2B5EF4-FFF2-40B4-BE49-F238E27FC236}">
                <a16:creationId xmlns:a16="http://schemas.microsoft.com/office/drawing/2014/main" id="{5E278765-D5BD-4992-B2BB-AEBD799F7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097" y="3239278"/>
            <a:ext cx="526312" cy="526312"/>
          </a:xfrm>
          <a:prstGeom prst="rect">
            <a:avLst/>
          </a:prstGeom>
        </p:spPr>
      </p:pic>
      <p:pic>
        <p:nvPicPr>
          <p:cNvPr id="20" name="Gráfico 19" descr="Marca de seleção">
            <a:extLst>
              <a:ext uri="{FF2B5EF4-FFF2-40B4-BE49-F238E27FC236}">
                <a16:creationId xmlns:a16="http://schemas.microsoft.com/office/drawing/2014/main" id="{E7C3EE3D-9E14-4C66-8657-55020D665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122" y="4178429"/>
            <a:ext cx="526312" cy="526312"/>
          </a:xfrm>
          <a:prstGeom prst="rect">
            <a:avLst/>
          </a:prstGeom>
        </p:spPr>
      </p:pic>
      <p:pic>
        <p:nvPicPr>
          <p:cNvPr id="21" name="Gráfico 20" descr="Marca de seleção">
            <a:extLst>
              <a:ext uri="{FF2B5EF4-FFF2-40B4-BE49-F238E27FC236}">
                <a16:creationId xmlns:a16="http://schemas.microsoft.com/office/drawing/2014/main" id="{239ECAB4-ECE5-4CAC-ADC0-06D78C48D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097" y="5117580"/>
            <a:ext cx="526312" cy="526312"/>
          </a:xfrm>
          <a:prstGeom prst="rect">
            <a:avLst/>
          </a:prstGeom>
        </p:spPr>
      </p:pic>
      <p:pic>
        <p:nvPicPr>
          <p:cNvPr id="22" name="Gráfico 21" descr="Marca de seleção">
            <a:extLst>
              <a:ext uri="{FF2B5EF4-FFF2-40B4-BE49-F238E27FC236}">
                <a16:creationId xmlns:a16="http://schemas.microsoft.com/office/drawing/2014/main" id="{2F286FD8-68F6-46A3-BFE8-6F9578A5D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8856" y="3201466"/>
            <a:ext cx="526312" cy="526312"/>
          </a:xfrm>
          <a:prstGeom prst="rect">
            <a:avLst/>
          </a:prstGeom>
        </p:spPr>
      </p:pic>
      <p:pic>
        <p:nvPicPr>
          <p:cNvPr id="23" name="Gráfico 22" descr="Marca de seleção">
            <a:extLst>
              <a:ext uri="{FF2B5EF4-FFF2-40B4-BE49-F238E27FC236}">
                <a16:creationId xmlns:a16="http://schemas.microsoft.com/office/drawing/2014/main" id="{EE0D8868-2105-4423-BEB7-186CA76C7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0881" y="4140617"/>
            <a:ext cx="526312" cy="526312"/>
          </a:xfrm>
          <a:prstGeom prst="rect">
            <a:avLst/>
          </a:prstGeom>
        </p:spPr>
      </p:pic>
      <p:pic>
        <p:nvPicPr>
          <p:cNvPr id="24" name="Gráfico 23" descr="Marca de seleção">
            <a:extLst>
              <a:ext uri="{FF2B5EF4-FFF2-40B4-BE49-F238E27FC236}">
                <a16:creationId xmlns:a16="http://schemas.microsoft.com/office/drawing/2014/main" id="{6C3643B0-3029-4C67-ADCF-21BCA15FB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8856" y="5079768"/>
            <a:ext cx="526312" cy="5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33D9F5-522E-448C-9FF9-88FFFF296BB8}"/>
              </a:ext>
            </a:extLst>
          </p:cNvPr>
          <p:cNvSpPr txBox="1">
            <a:spLocks/>
          </p:cNvSpPr>
          <p:nvPr/>
        </p:nvSpPr>
        <p:spPr>
          <a:xfrm>
            <a:off x="2555410" y="824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>
                <a:solidFill>
                  <a:srgbClr val="17323F"/>
                </a:solidFill>
              </a:rPr>
              <a:t>TEMPLATE DE PASSARELA-TIPO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17323F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0B32B5-08C6-41BE-AC9A-BC71CCFDCF20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Album de </a:t>
            </a:r>
            <a:r>
              <a:rPr lang="en-US" sz="3200" b="1" dirty="0" err="1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Passarelas</a:t>
            </a:r>
            <a:endParaRPr lang="en-US" sz="3200" b="1" dirty="0">
              <a:solidFill>
                <a:srgbClr val="0F5971"/>
              </a:solidFill>
              <a:latin typeface="Calibri"/>
              <a:cs typeface="Calibri"/>
            </a:endParaRPr>
          </a:p>
        </p:txBody>
      </p:sp>
      <p:cxnSp>
        <p:nvCxnSpPr>
          <p:cNvPr id="6" name="Straight Arrow Connector 3">
            <a:extLst>
              <a:ext uri="{FF2B5EF4-FFF2-40B4-BE49-F238E27FC236}">
                <a16:creationId xmlns:a16="http://schemas.microsoft.com/office/drawing/2014/main" id="{7AA2ECE7-DE46-4365-A6DB-9EE98A8DE837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0FC0CF58-3AAC-4B24-A1DC-AE6C223CC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01" y="1538605"/>
            <a:ext cx="5260910" cy="366071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77076D6-8D34-40FE-AA1F-68CE9CF02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24" y="3429000"/>
            <a:ext cx="4882263" cy="338738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F6B3C1B-D971-43C3-B09E-38D43FA42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" y="1538605"/>
            <a:ext cx="5407211" cy="37564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CF64752-700F-4532-A004-3960E45FF06D}"/>
              </a:ext>
            </a:extLst>
          </p:cNvPr>
          <p:cNvSpPr txBox="1"/>
          <p:nvPr/>
        </p:nvSpPr>
        <p:spPr>
          <a:xfrm>
            <a:off x="272414" y="1248677"/>
            <a:ext cx="51800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09627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DOCUMENTAÇÃO: PRANCHAS E DETALHAMENTOS </a:t>
            </a:r>
          </a:p>
        </p:txBody>
      </p:sp>
    </p:spTree>
    <p:extLst>
      <p:ext uri="{BB962C8B-B14F-4D97-AF65-F5344CB8AC3E}">
        <p14:creationId xmlns:p14="http://schemas.microsoft.com/office/powerpoint/2010/main" val="56728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33D9F5-522E-448C-9FF9-88FFFF296BB8}"/>
              </a:ext>
            </a:extLst>
          </p:cNvPr>
          <p:cNvSpPr txBox="1">
            <a:spLocks/>
          </p:cNvSpPr>
          <p:nvPr/>
        </p:nvSpPr>
        <p:spPr>
          <a:xfrm>
            <a:off x="2555410" y="824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>
                <a:solidFill>
                  <a:srgbClr val="17323F"/>
                </a:solidFill>
              </a:rPr>
              <a:t>TEMPLATE DE PASSARELA-TIPO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17323F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0B32B5-08C6-41BE-AC9A-BC71CCFDCF20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Album de </a:t>
            </a:r>
            <a:r>
              <a:rPr lang="en-US" sz="3200" b="1" dirty="0" err="1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Passarelas</a:t>
            </a:r>
            <a:endParaRPr lang="en-US" sz="3200" b="1" dirty="0">
              <a:solidFill>
                <a:srgbClr val="0F5971"/>
              </a:solidFill>
              <a:latin typeface="Calibri"/>
              <a:cs typeface="Calibri"/>
            </a:endParaRPr>
          </a:p>
        </p:txBody>
      </p:sp>
      <p:cxnSp>
        <p:nvCxnSpPr>
          <p:cNvPr id="6" name="Straight Arrow Connector 3">
            <a:extLst>
              <a:ext uri="{FF2B5EF4-FFF2-40B4-BE49-F238E27FC236}">
                <a16:creationId xmlns:a16="http://schemas.microsoft.com/office/drawing/2014/main" id="{7AA2ECE7-DE46-4365-A6DB-9EE98A8DE837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76CBDA-4F24-47C5-9684-7515E2FC2FC8}"/>
              </a:ext>
            </a:extLst>
          </p:cNvPr>
          <p:cNvSpPr txBox="1"/>
          <p:nvPr/>
        </p:nvSpPr>
        <p:spPr>
          <a:xfrm>
            <a:off x="1279853" y="4160844"/>
            <a:ext cx="5950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09627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CONFIGURAÇÕES E ELEMENTOS PARA REALIZAR UM PROJETO INCIAL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52A4287-5C53-4B08-ADC3-4BDCD598EE6B}"/>
              </a:ext>
            </a:extLst>
          </p:cNvPr>
          <p:cNvSpPr txBox="1"/>
          <p:nvPr/>
        </p:nvSpPr>
        <p:spPr>
          <a:xfrm>
            <a:off x="1258052" y="4864388"/>
            <a:ext cx="7533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09627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PARAMETRIZAÇÃO DOS ELEMENTOS “TIPO” </a:t>
            </a:r>
          </a:p>
          <a:p>
            <a:r>
              <a:rPr lang="en-US" altLang="ko-KR" sz="1600" b="1" dirty="0">
                <a:solidFill>
                  <a:srgbClr val="09627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PASSARELA METÁLICA E ACESSOS EM CONCRETO ARMADO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32FC25-7FA8-4F4A-B022-E39685C01113}"/>
              </a:ext>
            </a:extLst>
          </p:cNvPr>
          <p:cNvSpPr txBox="1"/>
          <p:nvPr/>
        </p:nvSpPr>
        <p:spPr>
          <a:xfrm>
            <a:off x="1258054" y="5567932"/>
            <a:ext cx="5950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09627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DOCUMENTAÇÃO EXTRAÍDA AUTOMATICAMENTE DOS ELEMENTOS “TIPO”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CC5286D-4870-4AF7-A15A-6100D016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4" y="1371004"/>
            <a:ext cx="2538819" cy="176972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FC0CF58-3AAC-4B24-A1DC-AE6C223CC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365" y="2015265"/>
            <a:ext cx="2787868" cy="193989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77076D6-8D34-40FE-AA1F-68CE9CF02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20" y="1343571"/>
            <a:ext cx="2565802" cy="178019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F6B3C1B-D971-43C3-B09E-38D43FA42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04" y="2218560"/>
            <a:ext cx="2538820" cy="176372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CC077EE-15A2-4393-92E1-04979BCF3B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1348" r="4328"/>
          <a:stretch/>
        </p:blipFill>
        <p:spPr>
          <a:xfrm flipH="1">
            <a:off x="6654669" y="2630810"/>
            <a:ext cx="5044820" cy="321892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8" name="Gráfico 17" descr="Marca de seleção">
            <a:extLst>
              <a:ext uri="{FF2B5EF4-FFF2-40B4-BE49-F238E27FC236}">
                <a16:creationId xmlns:a16="http://schemas.microsoft.com/office/drawing/2014/main" id="{3F5F8557-A5D0-40F1-8A8C-EC8F82AAFF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0662" y="4159065"/>
            <a:ext cx="526312" cy="526312"/>
          </a:xfrm>
          <a:prstGeom prst="rect">
            <a:avLst/>
          </a:prstGeom>
        </p:spPr>
      </p:pic>
      <p:pic>
        <p:nvPicPr>
          <p:cNvPr id="19" name="Gráfico 18" descr="Marca de seleção">
            <a:extLst>
              <a:ext uri="{FF2B5EF4-FFF2-40B4-BE49-F238E27FC236}">
                <a16:creationId xmlns:a16="http://schemas.microsoft.com/office/drawing/2014/main" id="{D503FCC8-A48C-4C97-A52C-AA1CDF76C3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7372" y="4864388"/>
            <a:ext cx="526312" cy="526312"/>
          </a:xfrm>
          <a:prstGeom prst="rect">
            <a:avLst/>
          </a:prstGeom>
        </p:spPr>
      </p:pic>
      <p:pic>
        <p:nvPicPr>
          <p:cNvPr id="20" name="Gráfico 19" descr="Marca de seleção">
            <a:extLst>
              <a:ext uri="{FF2B5EF4-FFF2-40B4-BE49-F238E27FC236}">
                <a16:creationId xmlns:a16="http://schemas.microsoft.com/office/drawing/2014/main" id="{ACDEF069-4C30-4F72-A5AC-66F77DF8AD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0662" y="5569711"/>
            <a:ext cx="526312" cy="5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9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4953DFBD-952A-437F-B99D-706041DFB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360" y="2497861"/>
            <a:ext cx="3882390" cy="18091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00377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Obrigada!</a:t>
            </a:r>
          </a:p>
          <a:p>
            <a:pPr marL="0" indent="0">
              <a:buNone/>
            </a:pPr>
            <a:endParaRPr lang="pt-BR" dirty="0">
              <a:solidFill>
                <a:srgbClr val="00377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377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Núcleo BIM/DNIT</a:t>
            </a:r>
          </a:p>
          <a:p>
            <a:pPr marL="0" indent="0">
              <a:buNone/>
            </a:pPr>
            <a:r>
              <a:rPr lang="pt-BR" dirty="0">
                <a:solidFill>
                  <a:srgbClr val="00377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E-mail: bim@dnit.gov.br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128D65F-FF52-4F74-90C6-A3F093DA2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16" y="2295292"/>
            <a:ext cx="2005588" cy="20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77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3893</TotalTime>
  <Words>285</Words>
  <Application>Microsoft Office PowerPoint</Application>
  <PresentationFormat>Widescreen</PresentationFormat>
  <Paragraphs>59</Paragraphs>
  <Slides>9</Slides>
  <Notes>0</Notes>
  <HiddenSlides>0</HiddenSlides>
  <MMClips>2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Arial</vt:lpstr>
      <vt:lpstr>Assistant Light</vt:lpstr>
      <vt:lpstr>Calibri</vt:lpstr>
      <vt:lpstr>Calibri Light</vt:lpstr>
      <vt:lpstr>Nunito Sans</vt:lpstr>
      <vt:lpstr>Open Sans Extrabold</vt:lpstr>
      <vt:lpstr>Open Sans SemiBold</vt:lpstr>
      <vt:lpstr>Open Sans SemiBold</vt:lpstr>
      <vt:lpstr>Tema do Office</vt:lpstr>
      <vt:lpstr>MODELAGEM  ALBUM DE PASSARELAS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10</cp:revision>
  <dcterms:created xsi:type="dcterms:W3CDTF">2022-03-04T12:39:06Z</dcterms:created>
  <dcterms:modified xsi:type="dcterms:W3CDTF">2022-03-25T13:34:26Z</dcterms:modified>
</cp:coreProperties>
</file>