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80" r:id="rId4"/>
    <p:sldId id="273" r:id="rId5"/>
    <p:sldId id="276" r:id="rId6"/>
    <p:sldId id="279" r:id="rId7"/>
    <p:sldId id="277" r:id="rId8"/>
    <p:sldId id="272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221"/>
    <a:srgbClr val="096276"/>
    <a:srgbClr val="DADADB"/>
    <a:srgbClr val="142C39"/>
    <a:srgbClr val="0C6075"/>
    <a:srgbClr val="17323F"/>
    <a:srgbClr val="0F59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6E77D7-1632-43DC-8285-82BF9A411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7253EC-64BF-424F-ADEC-5B5DB91AD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411894-4E72-425A-8246-BC135A4FE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F8A17E-FB54-4FBD-8D1B-8A41D3AAC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CD0172-6152-412F-AD1A-57EC78CB7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631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93400-C558-43E1-BAC4-A12EFE5AA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EE0B996-E885-474D-8D9A-65363A140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AADAE3-A843-441B-8A62-730F778F2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4FA384-2A9F-4384-B0D5-5B63AEC7C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3CC029-ECE6-4EAC-BF18-87163A88E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748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BAE1E56-B353-4E99-BD02-89963933D5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E8E0182-44FC-4E16-9CBB-B098403CC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0D1E96B-46DB-4965-AB5A-D3735014F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D9AAC7-C3AC-4282-819B-C7D48EF3E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04EA375-8F8B-486E-96F6-C2F8280C0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19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703E5-2A29-47AE-85D5-7850D2117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3E0798-C12E-47C5-AB55-8542634F8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1296DE-6511-40F3-A2B6-E9BDC4C08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FC4522-B445-4368-B34C-BD261CE75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BFE492-306F-4052-B72C-9B06D9DEB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572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536169-2F47-4A3B-8170-A48FDEB72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0D26BD-2FCA-4969-BD06-53CB29FA4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D0070B-B926-426A-B477-5C4C7FB13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55D83DE-194C-499C-8842-61B4DDF03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65B098-C182-4501-847C-F11D2C7A5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33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8F56E1-E8C1-4B36-AA90-B881BC3A5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EE6EA4-FD3F-4B90-9022-F43F7AF2F2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6F44919-FEBD-4B92-B8D4-E6D3E8C78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E8CD96-70E6-490A-B62A-9551E52B2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0B7E887-53DA-4498-B891-7A50191F8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539AA22-3DEB-435F-8706-856AE147A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07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87A9E1-3D66-42FA-9CE6-5C3480C4F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7B7BACD-9851-4E73-AC98-9C83E643F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ABF0582-DE7C-47BE-B8F0-3C364E723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B1542C2-CA34-48E4-95A7-0F790F9088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F2789AB-739D-4221-B5F1-267EE89DC7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0AB6852-1B4A-450C-BA16-B82F6475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65EED2F-F1F5-4602-B7B5-37D7A2CE3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FD25586-3474-4730-A463-2F2FD37D2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572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32F841-88C9-4F41-A1C6-97C7AA813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FA66904-B528-4F9A-8E75-53B6D59A1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9E1677D-2A73-4B5D-BF58-9C9B514AD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4D83D8C-1F03-49DC-A055-56C2AF649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256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84D2C5F-4406-4E46-92EF-542EC9F60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6924C0B-AA71-40BD-AA4B-94402E3BC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0F7416D-F206-4495-9969-C67E178B1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615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37FE45-8843-4A2F-A352-E59A6A902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A71197-B7D9-4363-A1FB-600523854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B315C35-B351-44B5-8E01-5820B392AD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CBC8FF-20E6-4EAE-A3D7-1557E2838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59B1DF8-7A0C-4DE7-976F-685189155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96C49BB-7989-4EAC-B2AC-B3AD84023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97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3BC473-23EA-45E2-8AFB-F217DBB59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2A544C9-8CD5-471B-B4EE-B82D6ECAFF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4E99241-AC02-4564-91F8-6362D9829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52278FC-3B56-4D85-BA2C-59413BC46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B370DD1-4D89-4BF2-83B3-FBCCDD36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80DDAE-472A-4C53-9630-EC142DF86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46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2E4566A-041C-4F4D-AFD2-1B94AD043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6584696-6805-4494-B6F3-DAC76CBE3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CAE9A5-EE82-47CC-9CEC-0E91994417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57FD1-8873-467D-BE5E-3B3757E9FB3E}" type="datetimeFigureOut">
              <a:rPr lang="pt-BR" smtClean="0"/>
              <a:t>25/03/2022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83374E-5746-48AB-B13E-C9D61286EC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5F1ED6-5EE3-4D3E-AF6C-D3F7076500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200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sv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E3F021-2230-4609-A362-0CC7F74CA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45360"/>
            <a:ext cx="9144000" cy="850690"/>
          </a:xfrm>
        </p:spPr>
        <p:txBody>
          <a:bodyPr>
            <a:noAutofit/>
          </a:bodyPr>
          <a:lstStyle/>
          <a:p>
            <a:r>
              <a:rPr lang="pt-BR" dirty="0"/>
              <a:t>ANTEPROJETOS DE OAES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971F86-490B-425D-B4EE-D2824A2D14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84357"/>
            <a:ext cx="9144000" cy="850690"/>
          </a:xfrm>
        </p:spPr>
        <p:txBody>
          <a:bodyPr>
            <a:normAutofit/>
          </a:bodyPr>
          <a:lstStyle/>
          <a:p>
            <a:r>
              <a:rPr lang="pt-BR" dirty="0"/>
              <a:t>PROJETO PILOTO PROARTE</a:t>
            </a:r>
          </a:p>
          <a:p>
            <a:r>
              <a:rPr lang="pt-BR" sz="1800" dirty="0"/>
              <a:t>PROGRAMA DE MANUTENÇÃO E REABILITAÇÃO DE OAES</a:t>
            </a:r>
          </a:p>
        </p:txBody>
      </p:sp>
    </p:spTree>
    <p:extLst>
      <p:ext uri="{BB962C8B-B14F-4D97-AF65-F5344CB8AC3E}">
        <p14:creationId xmlns:p14="http://schemas.microsoft.com/office/powerpoint/2010/main" val="619407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>
            <a:extLst>
              <a:ext uri="{FF2B5EF4-FFF2-40B4-BE49-F238E27FC236}">
                <a16:creationId xmlns:a16="http://schemas.microsoft.com/office/drawing/2014/main" id="{32DF131E-4ECC-42E8-94AD-3159B6F152D0}"/>
              </a:ext>
            </a:extLst>
          </p:cNvPr>
          <p:cNvSpPr txBox="1"/>
          <p:nvPr/>
        </p:nvSpPr>
        <p:spPr>
          <a:xfrm>
            <a:off x="1397636" y="1729577"/>
            <a:ext cx="2348770" cy="1938992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2000" b="1" dirty="0">
                <a:solidFill>
                  <a:srgbClr val="0C6075"/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01</a:t>
            </a:r>
            <a:endParaRPr lang="ko-KR" altLang="en-US" sz="12000" b="1" dirty="0">
              <a:solidFill>
                <a:srgbClr val="0C6075"/>
              </a:solidFill>
              <a:latin typeface="Open Sans Extrabold" pitchFamily="34" charset="0"/>
              <a:cs typeface="Open Sans Extrabold" pitchFamily="34" charset="0"/>
            </a:endParaRPr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id="{7FD2DEFC-B66D-4080-AA8B-97413BFD1FF5}"/>
              </a:ext>
            </a:extLst>
          </p:cNvPr>
          <p:cNvGrpSpPr/>
          <p:nvPr/>
        </p:nvGrpSpPr>
        <p:grpSpPr>
          <a:xfrm>
            <a:off x="1611831" y="3456022"/>
            <a:ext cx="3610313" cy="1139943"/>
            <a:chOff x="2676932" y="3377547"/>
            <a:chExt cx="2853337" cy="1139943"/>
          </a:xfrm>
        </p:grpSpPr>
        <p:sp>
          <p:nvSpPr>
            <p:cNvPr id="6" name="TextBox 9">
              <a:extLst>
                <a:ext uri="{FF2B5EF4-FFF2-40B4-BE49-F238E27FC236}">
                  <a16:creationId xmlns:a16="http://schemas.microsoft.com/office/drawing/2014/main" id="{20DFA88A-0D6E-4D47-AB16-4C35A8DDCBF7}"/>
                </a:ext>
              </a:extLst>
            </p:cNvPr>
            <p:cNvSpPr txBox="1"/>
            <p:nvPr/>
          </p:nvSpPr>
          <p:spPr>
            <a:xfrm>
              <a:off x="2676932" y="3377547"/>
              <a:ext cx="2611921" cy="70788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2000" b="1" dirty="0">
                  <a:solidFill>
                    <a:srgbClr val="0C6075"/>
                  </a:solidFill>
                  <a:latin typeface="Open Sans Semibold" pitchFamily="34" charset="0"/>
                  <a:ea typeface="Open Sans Semibold" pitchFamily="34" charset="0"/>
                  <a:cs typeface="Open Sans Semibold" pitchFamily="34" charset="0"/>
                </a:rPr>
                <a:t>CONTEXTUALIZAÇÃO</a:t>
              </a:r>
              <a:endParaRPr lang="ko-KR" altLang="en-US" sz="2000" b="1" dirty="0">
                <a:solidFill>
                  <a:srgbClr val="0C6075"/>
                </a:solidFill>
                <a:latin typeface="Open Sans Semibold" pitchFamily="34" charset="0"/>
                <a:cs typeface="Open Sans Semibold" pitchFamily="34" charset="0"/>
              </a:endParaRPr>
            </a:p>
            <a:p>
              <a:endParaRPr lang="ko-KR" altLang="en-US" sz="2000" b="1" dirty="0">
                <a:solidFill>
                  <a:srgbClr val="0C6075"/>
                </a:solidFill>
                <a:latin typeface="Open Sans Semibold" pitchFamily="34" charset="0"/>
                <a:cs typeface="Open Sans Semibold" pitchFamily="34" charset="0"/>
              </a:endParaRPr>
            </a:p>
          </p:txBody>
        </p:sp>
        <p:sp>
          <p:nvSpPr>
            <p:cNvPr id="7" name="TextBox 10">
              <a:extLst>
                <a:ext uri="{FF2B5EF4-FFF2-40B4-BE49-F238E27FC236}">
                  <a16:creationId xmlns:a16="http://schemas.microsoft.com/office/drawing/2014/main" id="{FA9D6F1C-FF2A-4D4D-8BB7-D0302CADDC9D}"/>
                </a:ext>
              </a:extLst>
            </p:cNvPr>
            <p:cNvSpPr txBox="1"/>
            <p:nvPr/>
          </p:nvSpPr>
          <p:spPr>
            <a:xfrm>
              <a:off x="2676932" y="3840382"/>
              <a:ext cx="2853337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srgbClr val="0C6075"/>
                  </a:solidFill>
                  <a:latin typeface="Open Sans Semibold" pitchFamily="34" charset="0"/>
                  <a:ea typeface="Open Sans Semibold" pitchFamily="34" charset="0"/>
                  <a:cs typeface="Open Sans Semibold" pitchFamily="34" charset="0"/>
                </a:rPr>
                <a:t>1.1 </a:t>
              </a:r>
              <a:r>
                <a:rPr lang="en-US" altLang="ko-KR" sz="1400" b="1" dirty="0">
                  <a:solidFill>
                    <a:srgbClr val="0C6075"/>
                  </a:solidFill>
                  <a:latin typeface="Open Sans Semibold" pitchFamily="34" charset="0"/>
                  <a:ea typeface="Open Sans Semibold" pitchFamily="34" charset="0"/>
                  <a:cs typeface="Open Sans Semibold" pitchFamily="34" charset="0"/>
                </a:rPr>
                <a:t>1.1 PROJETOS EM BIM NO DNIT</a:t>
              </a:r>
              <a:endParaRPr lang="ko-KR" altLang="en-US" sz="1400" dirty="0">
                <a:solidFill>
                  <a:srgbClr val="0C6075"/>
                </a:solidFill>
                <a:cs typeface="Arial" pitchFamily="34" charset="0"/>
              </a:endParaRPr>
            </a:p>
            <a:p>
              <a:endParaRPr lang="en-US" altLang="ko-KR" sz="1400" dirty="0">
                <a:solidFill>
                  <a:srgbClr val="0C6075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endParaRPr>
            </a:p>
            <a:p>
              <a:endParaRPr lang="en-US" altLang="ko-KR" sz="1000" dirty="0">
                <a:solidFill>
                  <a:srgbClr val="0C6075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endParaRPr>
            </a:p>
          </p:txBody>
        </p:sp>
      </p:grpSp>
      <p:sp>
        <p:nvSpPr>
          <p:cNvPr id="8" name="TextBox 2">
            <a:extLst>
              <a:ext uri="{FF2B5EF4-FFF2-40B4-BE49-F238E27FC236}">
                <a16:creationId xmlns:a16="http://schemas.microsoft.com/office/drawing/2014/main" id="{0BBCA17E-E271-4907-940D-7C8E0C8CECF4}"/>
              </a:ext>
            </a:extLst>
          </p:cNvPr>
          <p:cNvSpPr txBox="1"/>
          <p:nvPr/>
        </p:nvSpPr>
        <p:spPr>
          <a:xfrm>
            <a:off x="6055462" y="1687521"/>
            <a:ext cx="2348770" cy="1938992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2000" b="1" dirty="0">
                <a:solidFill>
                  <a:srgbClr val="F39221"/>
                </a:solidFill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02</a:t>
            </a:r>
            <a:endParaRPr lang="ko-KR" altLang="en-US" sz="12000" b="1" dirty="0">
              <a:solidFill>
                <a:srgbClr val="F39221"/>
              </a:solidFill>
              <a:latin typeface="Open Sans Extrabold" pitchFamily="34" charset="0"/>
              <a:cs typeface="Open Sans Extrabold" pitchFamily="34" charset="0"/>
            </a:endParaRPr>
          </a:p>
        </p:txBody>
      </p:sp>
      <p:grpSp>
        <p:nvGrpSpPr>
          <p:cNvPr id="12" name="Group 5">
            <a:extLst>
              <a:ext uri="{FF2B5EF4-FFF2-40B4-BE49-F238E27FC236}">
                <a16:creationId xmlns:a16="http://schemas.microsoft.com/office/drawing/2014/main" id="{8A7A115E-2E7A-478B-9B9D-3ADB5C4681B6}"/>
              </a:ext>
            </a:extLst>
          </p:cNvPr>
          <p:cNvGrpSpPr/>
          <p:nvPr/>
        </p:nvGrpSpPr>
        <p:grpSpPr>
          <a:xfrm>
            <a:off x="6270437" y="3429000"/>
            <a:ext cx="3627246" cy="1864223"/>
            <a:chOff x="2663549" y="3723516"/>
            <a:chExt cx="2866720" cy="825918"/>
          </a:xfrm>
        </p:grpSpPr>
        <p:sp>
          <p:nvSpPr>
            <p:cNvPr id="13" name="TextBox 9">
              <a:extLst>
                <a:ext uri="{FF2B5EF4-FFF2-40B4-BE49-F238E27FC236}">
                  <a16:creationId xmlns:a16="http://schemas.microsoft.com/office/drawing/2014/main" id="{507FEC1E-928D-4F56-81B7-FEA4F2086114}"/>
                </a:ext>
              </a:extLst>
            </p:cNvPr>
            <p:cNvSpPr txBox="1"/>
            <p:nvPr/>
          </p:nvSpPr>
          <p:spPr>
            <a:xfrm>
              <a:off x="2663549" y="3723516"/>
              <a:ext cx="2611921" cy="1772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2000" b="1" dirty="0">
                  <a:solidFill>
                    <a:srgbClr val="0C6075"/>
                  </a:solidFill>
                  <a:latin typeface="Open Sans Semibold" pitchFamily="34" charset="0"/>
                  <a:ea typeface="Open Sans Semibold" pitchFamily="34" charset="0"/>
                  <a:cs typeface="Open Sans Semibold" pitchFamily="34" charset="0"/>
                </a:rPr>
                <a:t>ANTEPROJETO DE OAES</a:t>
              </a:r>
              <a:endParaRPr lang="ko-KR" altLang="en-US" sz="2000" b="1" dirty="0">
                <a:solidFill>
                  <a:srgbClr val="0C6075"/>
                </a:solidFill>
                <a:latin typeface="Open Sans Semibold" pitchFamily="34" charset="0"/>
                <a:cs typeface="Open Sans Semibold" pitchFamily="34" charset="0"/>
              </a:endParaRPr>
            </a:p>
          </p:txBody>
        </p:sp>
        <p:sp>
          <p:nvSpPr>
            <p:cNvPr id="14" name="TextBox 10">
              <a:extLst>
                <a:ext uri="{FF2B5EF4-FFF2-40B4-BE49-F238E27FC236}">
                  <a16:creationId xmlns:a16="http://schemas.microsoft.com/office/drawing/2014/main" id="{1A97EBBE-9D7F-47A0-BF62-E362E712BD15}"/>
                </a:ext>
              </a:extLst>
            </p:cNvPr>
            <p:cNvSpPr txBox="1"/>
            <p:nvPr/>
          </p:nvSpPr>
          <p:spPr>
            <a:xfrm>
              <a:off x="2676932" y="3840382"/>
              <a:ext cx="2853337" cy="7090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ko-KR" sz="1400" dirty="0">
                <a:solidFill>
                  <a:srgbClr val="0C6075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endParaRPr>
            </a:p>
            <a:p>
              <a:r>
                <a:rPr lang="en-US" altLang="ko-KR" sz="1400" b="1" dirty="0">
                  <a:solidFill>
                    <a:srgbClr val="0C6075"/>
                  </a:solidFill>
                  <a:latin typeface="Open Sans Semibold" pitchFamily="34" charset="0"/>
                  <a:ea typeface="Open Sans Semibold" pitchFamily="34" charset="0"/>
                  <a:cs typeface="Open Sans Semibold" pitchFamily="34" charset="0"/>
                </a:rPr>
                <a:t>2.1 ANTEPROJETOS TRADICIONAIS</a:t>
              </a:r>
            </a:p>
            <a:p>
              <a:endParaRPr lang="en-US" altLang="ko-KR" sz="1400" b="1" dirty="0">
                <a:solidFill>
                  <a:srgbClr val="0C6075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endParaRPr>
            </a:p>
            <a:p>
              <a:r>
                <a:rPr lang="en-US" altLang="ko-KR" sz="1400" b="1" dirty="0">
                  <a:solidFill>
                    <a:srgbClr val="0C6075"/>
                  </a:solidFill>
                  <a:latin typeface="Open Sans Semibold" pitchFamily="34" charset="0"/>
                  <a:ea typeface="Open Sans Semibold" pitchFamily="34" charset="0"/>
                  <a:cs typeface="Open Sans Semibold" pitchFamily="34" charset="0"/>
                </a:rPr>
                <a:t>2.2 ANTEPROJETOS CONTRATAÇÕES INICIAIS EM BIM</a:t>
              </a:r>
            </a:p>
            <a:p>
              <a:endParaRPr lang="en-US" altLang="ko-KR" sz="1400" b="1" dirty="0">
                <a:solidFill>
                  <a:srgbClr val="0C6075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endParaRPr>
            </a:p>
            <a:p>
              <a:r>
                <a:rPr lang="en-US" altLang="ko-KR" sz="1400" b="1" dirty="0">
                  <a:solidFill>
                    <a:srgbClr val="0C6075"/>
                  </a:solidFill>
                  <a:latin typeface="Open Sans Semibold" pitchFamily="34" charset="0"/>
                  <a:ea typeface="Open Sans Semibold" pitchFamily="34" charset="0"/>
                  <a:cs typeface="Open Sans Semibold" pitchFamily="34" charset="0"/>
                </a:rPr>
                <a:t>2.3 ANTEPROJETOS FUTUROS</a:t>
              </a:r>
            </a:p>
          </p:txBody>
        </p: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3372A62C-2C47-4933-87C6-0D99AA404F2B}"/>
              </a:ext>
            </a:extLst>
          </p:cNvPr>
          <p:cNvSpPr txBox="1">
            <a:spLocks/>
          </p:cNvSpPr>
          <p:nvPr/>
        </p:nvSpPr>
        <p:spPr>
          <a:xfrm>
            <a:off x="2555410" y="321328"/>
            <a:ext cx="7684145" cy="479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0F5971"/>
                </a:solidFill>
                <a:latin typeface="Calibri"/>
                <a:ea typeface="+mj-lt"/>
                <a:cs typeface="+mj-lt"/>
              </a:rPr>
              <a:t>AGENDA</a:t>
            </a:r>
            <a:endParaRPr lang="en-US" sz="3200" b="1" dirty="0">
              <a:solidFill>
                <a:srgbClr val="0F597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2608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>
            <a:extLst>
              <a:ext uri="{FF2B5EF4-FFF2-40B4-BE49-F238E27FC236}">
                <a16:creationId xmlns:a16="http://schemas.microsoft.com/office/drawing/2014/main" id="{E69647DF-F068-424E-A574-841AD06CD666}"/>
              </a:ext>
            </a:extLst>
          </p:cNvPr>
          <p:cNvSpPr/>
          <p:nvPr/>
        </p:nvSpPr>
        <p:spPr>
          <a:xfrm>
            <a:off x="2731807" y="1883332"/>
            <a:ext cx="3841408" cy="4763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DADA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15172B72-6CE0-4394-A87A-833A56E5B212}"/>
              </a:ext>
            </a:extLst>
          </p:cNvPr>
          <p:cNvSpPr/>
          <p:nvPr/>
        </p:nvSpPr>
        <p:spPr>
          <a:xfrm>
            <a:off x="1580572" y="3557286"/>
            <a:ext cx="6375337" cy="21001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DADA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333D9F5-522E-448C-9FF9-88FFFF296BB8}"/>
              </a:ext>
            </a:extLst>
          </p:cNvPr>
          <p:cNvSpPr txBox="1">
            <a:spLocks/>
          </p:cNvSpPr>
          <p:nvPr/>
        </p:nvSpPr>
        <p:spPr>
          <a:xfrm>
            <a:off x="2555410" y="824692"/>
            <a:ext cx="5966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1" i="0" u="none" strike="noStrike" cap="none" spc="0" normalizeH="0" baseline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맑은 고딕" panose="020B0503020000020004" pitchFamily="34" charset="-127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b="0" dirty="0">
                <a:solidFill>
                  <a:srgbClr val="17323F"/>
                </a:solidFill>
              </a:rPr>
              <a:t>PROJETOS EM BIM NO DNIT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srgbClr val="17323F"/>
              </a:solidFill>
              <a:effectLst/>
              <a:uLnTx/>
              <a:uFillTx/>
              <a:latin typeface="Arial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A0B32B5-08C6-41BE-AC9A-BC71CCFDCF20}"/>
              </a:ext>
            </a:extLst>
          </p:cNvPr>
          <p:cNvSpPr txBox="1">
            <a:spLocks/>
          </p:cNvSpPr>
          <p:nvPr/>
        </p:nvSpPr>
        <p:spPr>
          <a:xfrm>
            <a:off x="2555410" y="321328"/>
            <a:ext cx="7684145" cy="479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err="1">
                <a:solidFill>
                  <a:srgbClr val="0F5971"/>
                </a:solidFill>
                <a:latin typeface="Calibri"/>
                <a:ea typeface="+mj-lt"/>
                <a:cs typeface="+mj-lt"/>
              </a:rPr>
              <a:t>Contextualização</a:t>
            </a:r>
            <a:endParaRPr lang="en-US" sz="3200" b="1" dirty="0">
              <a:solidFill>
                <a:srgbClr val="0F5971"/>
              </a:solidFill>
              <a:latin typeface="Calibri"/>
              <a:cs typeface="Calibri"/>
            </a:endParaRPr>
          </a:p>
        </p:txBody>
      </p:sp>
      <p:cxnSp>
        <p:nvCxnSpPr>
          <p:cNvPr id="6" name="Straight Arrow Connector 3">
            <a:extLst>
              <a:ext uri="{FF2B5EF4-FFF2-40B4-BE49-F238E27FC236}">
                <a16:creationId xmlns:a16="http://schemas.microsoft.com/office/drawing/2014/main" id="{7AA2ECE7-DE46-4365-A6DB-9EE98A8DE837}"/>
              </a:ext>
            </a:extLst>
          </p:cNvPr>
          <p:cNvCxnSpPr>
            <a:cxnSpLocks/>
          </p:cNvCxnSpPr>
          <p:nvPr/>
        </p:nvCxnSpPr>
        <p:spPr>
          <a:xfrm>
            <a:off x="2657385" y="786282"/>
            <a:ext cx="3206801" cy="8793"/>
          </a:xfrm>
          <a:prstGeom prst="straightConnector1">
            <a:avLst/>
          </a:prstGeom>
          <a:ln w="28575">
            <a:solidFill>
              <a:srgbClr val="F7B96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56F61E79-EEAA-4FA8-BECD-1DEEFB7BFE00}"/>
              </a:ext>
            </a:extLst>
          </p:cNvPr>
          <p:cNvSpPr txBox="1"/>
          <p:nvPr/>
        </p:nvSpPr>
        <p:spPr>
          <a:xfrm>
            <a:off x="2019343" y="3822550"/>
            <a:ext cx="54977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0C6075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DNIT CONTRATA </a:t>
            </a:r>
          </a:p>
          <a:p>
            <a:pPr algn="ctr"/>
            <a:r>
              <a:rPr lang="pt-BR" sz="3200" b="1" dirty="0">
                <a:solidFill>
                  <a:srgbClr val="0C6075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Projeto básico / executivo </a:t>
            </a:r>
          </a:p>
          <a:p>
            <a:pPr algn="ctr"/>
            <a:r>
              <a:rPr lang="pt-BR" sz="3200" b="1" dirty="0">
                <a:solidFill>
                  <a:srgbClr val="0C6075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e obra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00AE28B-D57A-47D0-BD87-E0E655ED80E4}"/>
              </a:ext>
            </a:extLst>
          </p:cNvPr>
          <p:cNvSpPr txBox="1"/>
          <p:nvPr/>
        </p:nvSpPr>
        <p:spPr>
          <a:xfrm>
            <a:off x="1394975" y="1819534"/>
            <a:ext cx="674653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3EB0A6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ANTEPROJETO</a:t>
            </a:r>
          </a:p>
          <a:p>
            <a:pPr algn="ctr"/>
            <a:r>
              <a:rPr lang="pt-BR" sz="2000" b="1" dirty="0">
                <a:solidFill>
                  <a:srgbClr val="3EB0A6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SUBSIDIA O PROCESSO DE CONTRATAÇÃO</a:t>
            </a:r>
          </a:p>
        </p:txBody>
      </p:sp>
      <p:sp>
        <p:nvSpPr>
          <p:cNvPr id="15" name="Seta: para Baixo 14">
            <a:extLst>
              <a:ext uri="{FF2B5EF4-FFF2-40B4-BE49-F238E27FC236}">
                <a16:creationId xmlns:a16="http://schemas.microsoft.com/office/drawing/2014/main" id="{959C04A0-032F-4E41-B828-5BC706391EFF}"/>
              </a:ext>
            </a:extLst>
          </p:cNvPr>
          <p:cNvSpPr/>
          <p:nvPr/>
        </p:nvSpPr>
        <p:spPr>
          <a:xfrm>
            <a:off x="4229622" y="2930411"/>
            <a:ext cx="1077238" cy="370875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spaço Reservado para Texto 3">
            <a:extLst>
              <a:ext uri="{FF2B5EF4-FFF2-40B4-BE49-F238E27FC236}">
                <a16:creationId xmlns:a16="http://schemas.microsoft.com/office/drawing/2014/main" id="{F286766A-2394-4A2D-A0F7-0F420E8526A6}"/>
              </a:ext>
            </a:extLst>
          </p:cNvPr>
          <p:cNvSpPr txBox="1">
            <a:spLocks/>
          </p:cNvSpPr>
          <p:nvPr/>
        </p:nvSpPr>
        <p:spPr>
          <a:xfrm>
            <a:off x="8141507" y="1819534"/>
            <a:ext cx="29485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1" i="0" u="none" strike="noStrike" cap="none" spc="0" normalizeH="0" baseline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맑은 고딕" panose="020B0503020000020004" pitchFamily="34" charset="-127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>
                <a:solidFill>
                  <a:srgbClr val="0C566E"/>
                </a:solidFill>
              </a:rPr>
              <a:t>Decreto nº 10.306/2020</a:t>
            </a:r>
            <a:endParaRPr kumimoji="0" lang="pt-BR" i="0" u="none" strike="noStrike" kern="1200" cap="none" spc="0" normalizeH="0" baseline="0" noProof="0" dirty="0">
              <a:ln>
                <a:noFill/>
              </a:ln>
              <a:solidFill>
                <a:srgbClr val="0C566E"/>
              </a:solidFill>
              <a:effectLst/>
              <a:uLnTx/>
              <a:uFillTx/>
              <a:latin typeface="Arial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2" name="Espaço Reservado para Texto 3">
            <a:extLst>
              <a:ext uri="{FF2B5EF4-FFF2-40B4-BE49-F238E27FC236}">
                <a16:creationId xmlns:a16="http://schemas.microsoft.com/office/drawing/2014/main" id="{A2ADDCAC-A834-49E1-8BA4-A84E234DBBBD}"/>
              </a:ext>
            </a:extLst>
          </p:cNvPr>
          <p:cNvSpPr txBox="1">
            <a:spLocks/>
          </p:cNvSpPr>
          <p:nvPr/>
        </p:nvSpPr>
        <p:spPr>
          <a:xfrm>
            <a:off x="8141507" y="2248262"/>
            <a:ext cx="36955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1" i="0" u="none" strike="noStrike" cap="none" spc="0" normalizeH="0" baseline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맑은 고딕" panose="020B0503020000020004" pitchFamily="34" charset="-127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i="0" u="none" strike="noStrike" kern="1200" cap="none" spc="0" normalizeH="0" baseline="0" noProof="0" dirty="0">
                <a:ln>
                  <a:noFill/>
                </a:ln>
                <a:solidFill>
                  <a:srgbClr val="0C566E"/>
                </a:solidFill>
                <a:effectLst/>
                <a:uLnTx/>
                <a:uFillTx/>
                <a:latin typeface="Arial"/>
                <a:ea typeface="맑은 고딕" panose="020B0503020000020004" pitchFamily="34" charset="-127"/>
                <a:cs typeface="Arial" pitchFamily="34" charset="0"/>
              </a:rPr>
              <a:t>Implantação do BIM no DNIT</a:t>
            </a:r>
          </a:p>
        </p:txBody>
      </p:sp>
      <p:sp>
        <p:nvSpPr>
          <p:cNvPr id="13" name="Espaço Reservado para Texto 3">
            <a:extLst>
              <a:ext uri="{FF2B5EF4-FFF2-40B4-BE49-F238E27FC236}">
                <a16:creationId xmlns:a16="http://schemas.microsoft.com/office/drawing/2014/main" id="{73488676-3451-4C30-92FD-244DFCC5AA63}"/>
              </a:ext>
            </a:extLst>
          </p:cNvPr>
          <p:cNvSpPr txBox="1">
            <a:spLocks/>
          </p:cNvSpPr>
          <p:nvPr/>
        </p:nvSpPr>
        <p:spPr>
          <a:xfrm>
            <a:off x="8141506" y="2712086"/>
            <a:ext cx="29485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1" i="0" u="none" strike="noStrike" cap="none" spc="0" normalizeH="0" baseline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맑은 고딕" panose="020B0503020000020004" pitchFamily="34" charset="-127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>
                <a:solidFill>
                  <a:srgbClr val="0C566E"/>
                </a:solidFill>
              </a:rPr>
              <a:t>IN de Priorização</a:t>
            </a:r>
            <a:endParaRPr kumimoji="0" lang="pt-BR" i="0" u="none" strike="noStrike" kern="1200" cap="none" spc="0" normalizeH="0" baseline="0" noProof="0" dirty="0">
              <a:ln>
                <a:noFill/>
              </a:ln>
              <a:solidFill>
                <a:srgbClr val="0C566E"/>
              </a:solidFill>
              <a:effectLst/>
              <a:uLnTx/>
              <a:uFillTx/>
              <a:latin typeface="Arial"/>
              <a:ea typeface="맑은 고딕" panose="020B0503020000020004" pitchFamily="34" charset="-127"/>
              <a:cs typeface="Arial" pitchFamily="34" charset="0"/>
            </a:endParaRPr>
          </a:p>
        </p:txBody>
      </p:sp>
      <p:pic>
        <p:nvPicPr>
          <p:cNvPr id="16" name="Gráfico 15" descr="Marca de seleção">
            <a:extLst>
              <a:ext uri="{FF2B5EF4-FFF2-40B4-BE49-F238E27FC236}">
                <a16:creationId xmlns:a16="http://schemas.microsoft.com/office/drawing/2014/main" id="{66771279-5BE4-4A13-B84C-87F59F3BCE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3299" y="1827603"/>
            <a:ext cx="438207" cy="438207"/>
          </a:xfrm>
          <a:prstGeom prst="rect">
            <a:avLst/>
          </a:prstGeom>
        </p:spPr>
      </p:pic>
      <p:pic>
        <p:nvPicPr>
          <p:cNvPr id="17" name="Gráfico 16" descr="Marca de seleção">
            <a:extLst>
              <a:ext uri="{FF2B5EF4-FFF2-40B4-BE49-F238E27FC236}">
                <a16:creationId xmlns:a16="http://schemas.microsoft.com/office/drawing/2014/main" id="{974F313A-C470-4E46-874B-0FB1E2BE71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90943" y="2250202"/>
            <a:ext cx="438207" cy="438207"/>
          </a:xfrm>
          <a:prstGeom prst="rect">
            <a:avLst/>
          </a:prstGeom>
        </p:spPr>
      </p:pic>
      <p:pic>
        <p:nvPicPr>
          <p:cNvPr id="18" name="Gráfico 17" descr="Marca de seleção">
            <a:extLst>
              <a:ext uri="{FF2B5EF4-FFF2-40B4-BE49-F238E27FC236}">
                <a16:creationId xmlns:a16="http://schemas.microsoft.com/office/drawing/2014/main" id="{CAE1D2C3-B584-4913-98BF-FE1DD0372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90942" y="2693037"/>
            <a:ext cx="438207" cy="438207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77CEE446-9225-4FE0-B541-A35F30E80A17}"/>
              </a:ext>
            </a:extLst>
          </p:cNvPr>
          <p:cNvSpPr/>
          <p:nvPr/>
        </p:nvSpPr>
        <p:spPr>
          <a:xfrm>
            <a:off x="2737590" y="1846746"/>
            <a:ext cx="3841408" cy="49998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14C44FF4-1A30-4325-A9C8-5CFC23974282}"/>
              </a:ext>
            </a:extLst>
          </p:cNvPr>
          <p:cNvSpPr txBox="1"/>
          <p:nvPr/>
        </p:nvSpPr>
        <p:spPr>
          <a:xfrm>
            <a:off x="2731807" y="1804348"/>
            <a:ext cx="38617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rgbClr val="F39221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ANTEPROJETO BIM</a:t>
            </a:r>
          </a:p>
        </p:txBody>
      </p:sp>
    </p:spTree>
    <p:extLst>
      <p:ext uri="{BB962C8B-B14F-4D97-AF65-F5344CB8AC3E}">
        <p14:creationId xmlns:p14="http://schemas.microsoft.com/office/powerpoint/2010/main" val="163788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9" grpId="0"/>
      <p:bldP spid="15" grpId="0" animBg="1"/>
      <p:bldP spid="10" grpId="0"/>
      <p:bldP spid="12" grpId="0"/>
      <p:bldP spid="13" grpId="0"/>
      <p:bldP spid="3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333D9F5-522E-448C-9FF9-88FFFF296BB8}"/>
              </a:ext>
            </a:extLst>
          </p:cNvPr>
          <p:cNvSpPr txBox="1">
            <a:spLocks/>
          </p:cNvSpPr>
          <p:nvPr/>
        </p:nvSpPr>
        <p:spPr>
          <a:xfrm>
            <a:off x="2555410" y="824692"/>
            <a:ext cx="5966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1" i="0" u="none" strike="noStrike" cap="none" spc="0" normalizeH="0" baseline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맑은 고딕" panose="020B0503020000020004" pitchFamily="34" charset="-127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17323F"/>
                </a:solidFill>
                <a:effectLst/>
                <a:uLnTx/>
                <a:uFillTx/>
                <a:latin typeface="Arial"/>
                <a:ea typeface="맑은 고딕" panose="020B0503020000020004" pitchFamily="34" charset="-127"/>
                <a:cs typeface="Arial" pitchFamily="34" charset="0"/>
              </a:rPr>
              <a:t>Anteprojetos convencionais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A0B32B5-08C6-41BE-AC9A-BC71CCFDCF20}"/>
              </a:ext>
            </a:extLst>
          </p:cNvPr>
          <p:cNvSpPr txBox="1">
            <a:spLocks/>
          </p:cNvSpPr>
          <p:nvPr/>
        </p:nvSpPr>
        <p:spPr>
          <a:xfrm>
            <a:off x="2555410" y="321328"/>
            <a:ext cx="7684145" cy="479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err="1">
                <a:solidFill>
                  <a:srgbClr val="0F5971"/>
                </a:solidFill>
                <a:latin typeface="Calibri"/>
                <a:ea typeface="+mj-lt"/>
                <a:cs typeface="+mj-lt"/>
              </a:rPr>
              <a:t>Anteprojetos</a:t>
            </a:r>
            <a:r>
              <a:rPr lang="en-US" sz="3200" b="1" dirty="0">
                <a:solidFill>
                  <a:srgbClr val="0F5971"/>
                </a:solidFill>
                <a:latin typeface="Calibri"/>
                <a:ea typeface="+mj-lt"/>
                <a:cs typeface="+mj-lt"/>
              </a:rPr>
              <a:t> de OAEs</a:t>
            </a:r>
            <a:endParaRPr lang="en-US" sz="3200" b="1" dirty="0">
              <a:solidFill>
                <a:srgbClr val="0F5971"/>
              </a:solidFill>
              <a:latin typeface="Calibri"/>
              <a:cs typeface="Calibri"/>
            </a:endParaRPr>
          </a:p>
        </p:txBody>
      </p:sp>
      <p:cxnSp>
        <p:nvCxnSpPr>
          <p:cNvPr id="6" name="Straight Arrow Connector 3">
            <a:extLst>
              <a:ext uri="{FF2B5EF4-FFF2-40B4-BE49-F238E27FC236}">
                <a16:creationId xmlns:a16="http://schemas.microsoft.com/office/drawing/2014/main" id="{7AA2ECE7-DE46-4365-A6DB-9EE98A8DE837}"/>
              </a:ext>
            </a:extLst>
          </p:cNvPr>
          <p:cNvCxnSpPr>
            <a:cxnSpLocks/>
          </p:cNvCxnSpPr>
          <p:nvPr/>
        </p:nvCxnSpPr>
        <p:spPr>
          <a:xfrm>
            <a:off x="2657385" y="786282"/>
            <a:ext cx="3206801" cy="8793"/>
          </a:xfrm>
          <a:prstGeom prst="straightConnector1">
            <a:avLst/>
          </a:prstGeom>
          <a:ln w="28575">
            <a:solidFill>
              <a:srgbClr val="F7B96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BE998A57-FAAA-4B83-B28E-B691C3B5E605}"/>
              </a:ext>
            </a:extLst>
          </p:cNvPr>
          <p:cNvSpPr txBox="1"/>
          <p:nvPr/>
        </p:nvSpPr>
        <p:spPr>
          <a:xfrm>
            <a:off x="2154484" y="2120417"/>
            <a:ext cx="74194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LEVANTAMENTO DO EXISTENTE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ESTUDOS INICIAIS (GEOTECNIA , TOPOGRAFIA E GEOMETRIA)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800" b="1" dirty="0">
              <a:solidFill>
                <a:srgbClr val="002D69"/>
              </a:solidFill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2F58BBEF-63D9-4247-8822-0FC35B4CF40C}"/>
              </a:ext>
            </a:extLst>
          </p:cNvPr>
          <p:cNvSpPr txBox="1"/>
          <p:nvPr/>
        </p:nvSpPr>
        <p:spPr>
          <a:xfrm>
            <a:off x="2154486" y="3353381"/>
            <a:ext cx="86304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DEFINIÇÃO DE UMA SOLUÇÃO DE ENGENHARIA VIÁEL PARA A DEMANDA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CÁLCULO ESTRUTURAL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MODELO 3D</a:t>
            </a:r>
            <a:endParaRPr lang="en-US" altLang="ko-KR" sz="1800" b="1" dirty="0">
              <a:solidFill>
                <a:srgbClr val="142C39"/>
              </a:solidFill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2700929B-0997-4460-BB48-7BD628D12C43}"/>
              </a:ext>
            </a:extLst>
          </p:cNvPr>
          <p:cNvSpPr txBox="1"/>
          <p:nvPr/>
        </p:nvSpPr>
        <p:spPr>
          <a:xfrm>
            <a:off x="2154485" y="1797252"/>
            <a:ext cx="74194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0C6075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DOCUMENTAÇÃO INICIAL</a:t>
            </a:r>
            <a:endParaRPr lang="en-US" altLang="ko-KR" sz="1800" b="1" dirty="0">
              <a:solidFill>
                <a:srgbClr val="0C6075"/>
              </a:solidFill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64E273C8-549D-4770-BCE9-0664C9BDB458}"/>
              </a:ext>
            </a:extLst>
          </p:cNvPr>
          <p:cNvSpPr txBox="1"/>
          <p:nvPr/>
        </p:nvSpPr>
        <p:spPr>
          <a:xfrm>
            <a:off x="2154483" y="2978307"/>
            <a:ext cx="74194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0C6075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ANTEPROJETO</a:t>
            </a:r>
            <a:endParaRPr lang="en-US" altLang="ko-KR" sz="1800" b="1" dirty="0">
              <a:solidFill>
                <a:srgbClr val="0C6075"/>
              </a:solidFill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421018B-A580-4784-8D83-51622ECDCE23}"/>
              </a:ext>
            </a:extLst>
          </p:cNvPr>
          <p:cNvSpPr txBox="1"/>
          <p:nvPr/>
        </p:nvSpPr>
        <p:spPr>
          <a:xfrm>
            <a:off x="2154483" y="4832979"/>
            <a:ext cx="741940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LEVANTAMENTO DO EXISTENTE E ESTUDOS INICIAIS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MEMÓRIA DE CÁLCULO ESTRUTURAL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PLANILHA ORÇAMENTÁRIA REFERENCIAL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800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PRANCHAS COM DETALHAMENTO DA PROPOSTA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8F24AEB6-A5F9-4960-B0AA-4B7F816E1B6E}"/>
              </a:ext>
            </a:extLst>
          </p:cNvPr>
          <p:cNvSpPr txBox="1"/>
          <p:nvPr/>
        </p:nvSpPr>
        <p:spPr>
          <a:xfrm>
            <a:off x="2154480" y="4457905"/>
            <a:ext cx="74194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0C6075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DISPONIBILIZADO</a:t>
            </a:r>
            <a:endParaRPr lang="en-US" altLang="ko-KR" sz="1800" b="1" dirty="0">
              <a:solidFill>
                <a:srgbClr val="0C6075"/>
              </a:solidFill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233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333D9F5-522E-448C-9FF9-88FFFF296BB8}"/>
              </a:ext>
            </a:extLst>
          </p:cNvPr>
          <p:cNvSpPr txBox="1">
            <a:spLocks/>
          </p:cNvSpPr>
          <p:nvPr/>
        </p:nvSpPr>
        <p:spPr>
          <a:xfrm>
            <a:off x="2555410" y="824692"/>
            <a:ext cx="5966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1" i="0" u="none" strike="noStrike" cap="none" spc="0" normalizeH="0" baseline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맑은 고딕" panose="020B0503020000020004" pitchFamily="34" charset="-127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17323F"/>
                </a:solidFill>
                <a:effectLst/>
                <a:uLnTx/>
                <a:uFillTx/>
                <a:latin typeface="Arial"/>
                <a:ea typeface="맑은 고딕" panose="020B0503020000020004" pitchFamily="34" charset="-127"/>
                <a:cs typeface="Arial" pitchFamily="34" charset="0"/>
              </a:rPr>
              <a:t>Anteprojetos contratações iniciais em BIM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A0B32B5-08C6-41BE-AC9A-BC71CCFDCF20}"/>
              </a:ext>
            </a:extLst>
          </p:cNvPr>
          <p:cNvSpPr txBox="1">
            <a:spLocks/>
          </p:cNvSpPr>
          <p:nvPr/>
        </p:nvSpPr>
        <p:spPr>
          <a:xfrm>
            <a:off x="2555410" y="321328"/>
            <a:ext cx="7684145" cy="479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err="1">
                <a:solidFill>
                  <a:srgbClr val="0F5971"/>
                </a:solidFill>
                <a:latin typeface="Calibri"/>
                <a:ea typeface="+mj-lt"/>
                <a:cs typeface="+mj-lt"/>
              </a:rPr>
              <a:t>Anteprojetos</a:t>
            </a:r>
            <a:r>
              <a:rPr lang="en-US" sz="3200" b="1" dirty="0">
                <a:solidFill>
                  <a:srgbClr val="0F5971"/>
                </a:solidFill>
                <a:latin typeface="Calibri"/>
                <a:ea typeface="+mj-lt"/>
                <a:cs typeface="+mj-lt"/>
              </a:rPr>
              <a:t> de OAEs</a:t>
            </a:r>
            <a:endParaRPr lang="en-US" sz="3200" b="1" dirty="0">
              <a:solidFill>
                <a:srgbClr val="0F5971"/>
              </a:solidFill>
              <a:latin typeface="Calibri"/>
              <a:cs typeface="Calibri"/>
            </a:endParaRPr>
          </a:p>
        </p:txBody>
      </p:sp>
      <p:cxnSp>
        <p:nvCxnSpPr>
          <p:cNvPr id="6" name="Straight Arrow Connector 3">
            <a:extLst>
              <a:ext uri="{FF2B5EF4-FFF2-40B4-BE49-F238E27FC236}">
                <a16:creationId xmlns:a16="http://schemas.microsoft.com/office/drawing/2014/main" id="{7AA2ECE7-DE46-4365-A6DB-9EE98A8DE837}"/>
              </a:ext>
            </a:extLst>
          </p:cNvPr>
          <p:cNvCxnSpPr>
            <a:cxnSpLocks/>
          </p:cNvCxnSpPr>
          <p:nvPr/>
        </p:nvCxnSpPr>
        <p:spPr>
          <a:xfrm>
            <a:off x="2657385" y="786282"/>
            <a:ext cx="3206801" cy="8793"/>
          </a:xfrm>
          <a:prstGeom prst="straightConnector1">
            <a:avLst/>
          </a:prstGeom>
          <a:ln w="28575">
            <a:solidFill>
              <a:srgbClr val="F7B96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CaixaDeTexto 8">
            <a:extLst>
              <a:ext uri="{FF2B5EF4-FFF2-40B4-BE49-F238E27FC236}">
                <a16:creationId xmlns:a16="http://schemas.microsoft.com/office/drawing/2014/main" id="{FBCC6720-476D-4A37-A6F4-3DBD5761FE94}"/>
              </a:ext>
            </a:extLst>
          </p:cNvPr>
          <p:cNvSpPr txBox="1"/>
          <p:nvPr/>
        </p:nvSpPr>
        <p:spPr>
          <a:xfrm>
            <a:off x="2154484" y="1996080"/>
            <a:ext cx="74194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LEVANTAMENTO DO EXISTENTE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ESTUDOS INICIAIS (GEOTECNIA , TOPOGRAFIA E GEOMETRIA)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800" b="1" dirty="0">
              <a:solidFill>
                <a:srgbClr val="002D69"/>
              </a:solidFill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F498F57-9CF7-4609-9E57-1A67EDBE534C}"/>
              </a:ext>
            </a:extLst>
          </p:cNvPr>
          <p:cNvSpPr txBox="1"/>
          <p:nvPr/>
        </p:nvSpPr>
        <p:spPr>
          <a:xfrm>
            <a:off x="2154486" y="3229044"/>
            <a:ext cx="859284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DEFINIÇÃO DE UMA SOLUÇÃO DE ENGENHARIA VIÁEL PARA A DEMANDA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CÁLCULO ESTRUTURAL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MODELO 3D</a:t>
            </a:r>
            <a:endParaRPr lang="en-US" altLang="ko-KR" sz="1800" b="1" dirty="0">
              <a:solidFill>
                <a:srgbClr val="142C39"/>
              </a:solidFill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7590D9BC-895A-4C63-B51E-644360AA3FB4}"/>
              </a:ext>
            </a:extLst>
          </p:cNvPr>
          <p:cNvSpPr txBox="1"/>
          <p:nvPr/>
        </p:nvSpPr>
        <p:spPr>
          <a:xfrm>
            <a:off x="2154485" y="1672915"/>
            <a:ext cx="74194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0C6075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DOCUMENTAÇÃO INICIAL</a:t>
            </a:r>
            <a:endParaRPr lang="en-US" altLang="ko-KR" sz="1800" b="1" dirty="0">
              <a:solidFill>
                <a:srgbClr val="0C6075"/>
              </a:solidFill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65C1FE61-DAF2-4F10-A0A8-A1F8CF8F480B}"/>
              </a:ext>
            </a:extLst>
          </p:cNvPr>
          <p:cNvSpPr txBox="1"/>
          <p:nvPr/>
        </p:nvSpPr>
        <p:spPr>
          <a:xfrm>
            <a:off x="2154483" y="2853970"/>
            <a:ext cx="74194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0C6075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ANTEPROJETO</a:t>
            </a:r>
            <a:endParaRPr lang="en-US" altLang="ko-KR" sz="1800" b="1" dirty="0">
              <a:solidFill>
                <a:srgbClr val="0C6075"/>
              </a:solidFill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E325E286-9ED9-488F-B6C1-B9DB683A8E0B}"/>
              </a:ext>
            </a:extLst>
          </p:cNvPr>
          <p:cNvSpPr txBox="1"/>
          <p:nvPr/>
        </p:nvSpPr>
        <p:spPr>
          <a:xfrm>
            <a:off x="2154488" y="4785173"/>
            <a:ext cx="791455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LEVANTAMENTO DO EXISTENTE E ESTUDOS INICIAIS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MEMÓRIA DE CÁLCULO ESTRUTURAL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PLANILHA ORÇAMENTÁRIA REFERENCIAL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800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PRANCHAS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F39221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MODELO RVT DO ANTEPROJETO</a:t>
            </a:r>
            <a:endParaRPr lang="en-US" altLang="ko-KR" sz="1800" b="1" dirty="0">
              <a:solidFill>
                <a:srgbClr val="F39221"/>
              </a:solidFill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4BA80F41-74E7-46FA-8126-D4C671E45E3E}"/>
              </a:ext>
            </a:extLst>
          </p:cNvPr>
          <p:cNvSpPr txBox="1"/>
          <p:nvPr/>
        </p:nvSpPr>
        <p:spPr>
          <a:xfrm>
            <a:off x="2154485" y="4410099"/>
            <a:ext cx="74194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0C6075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DISPONIBILIZADO</a:t>
            </a:r>
            <a:endParaRPr lang="en-US" altLang="ko-KR" sz="1800" b="1" dirty="0">
              <a:solidFill>
                <a:srgbClr val="0C6075"/>
              </a:solidFill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569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tângulo 77">
            <a:extLst>
              <a:ext uri="{FF2B5EF4-FFF2-40B4-BE49-F238E27FC236}">
                <a16:creationId xmlns:a16="http://schemas.microsoft.com/office/drawing/2014/main" id="{B1505235-53CB-437D-BAEC-5FE41592EC78}"/>
              </a:ext>
            </a:extLst>
          </p:cNvPr>
          <p:cNvSpPr/>
          <p:nvPr/>
        </p:nvSpPr>
        <p:spPr>
          <a:xfrm>
            <a:off x="445573" y="1950779"/>
            <a:ext cx="4774443" cy="7489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333D9F5-522E-448C-9FF9-88FFFF296BB8}"/>
              </a:ext>
            </a:extLst>
          </p:cNvPr>
          <p:cNvSpPr txBox="1">
            <a:spLocks/>
          </p:cNvSpPr>
          <p:nvPr/>
        </p:nvSpPr>
        <p:spPr>
          <a:xfrm>
            <a:off x="2555410" y="824692"/>
            <a:ext cx="5966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1" i="0" u="none" strike="noStrike" cap="none" spc="0" normalizeH="0" baseline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맑은 고딕" panose="020B0503020000020004" pitchFamily="34" charset="-127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17323F"/>
                </a:solidFill>
                <a:effectLst/>
                <a:uLnTx/>
                <a:uFillTx/>
                <a:latin typeface="Arial"/>
                <a:ea typeface="맑은 고딕" panose="020B0503020000020004" pitchFamily="34" charset="-127"/>
                <a:cs typeface="Arial" pitchFamily="34" charset="0"/>
              </a:rPr>
              <a:t>Anteprojetos iniciais em BIM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A0B32B5-08C6-41BE-AC9A-BC71CCFDCF20}"/>
              </a:ext>
            </a:extLst>
          </p:cNvPr>
          <p:cNvSpPr txBox="1">
            <a:spLocks/>
          </p:cNvSpPr>
          <p:nvPr/>
        </p:nvSpPr>
        <p:spPr>
          <a:xfrm>
            <a:off x="2555410" y="321328"/>
            <a:ext cx="7684145" cy="479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err="1">
                <a:solidFill>
                  <a:srgbClr val="0F5971"/>
                </a:solidFill>
                <a:latin typeface="Calibri"/>
                <a:ea typeface="+mj-lt"/>
                <a:cs typeface="+mj-lt"/>
              </a:rPr>
              <a:t>Anteprojetos</a:t>
            </a:r>
            <a:r>
              <a:rPr lang="en-US" sz="3200" b="1" dirty="0">
                <a:solidFill>
                  <a:srgbClr val="0F5971"/>
                </a:solidFill>
                <a:latin typeface="Calibri"/>
                <a:ea typeface="+mj-lt"/>
                <a:cs typeface="+mj-lt"/>
              </a:rPr>
              <a:t> de OAEs</a:t>
            </a:r>
            <a:endParaRPr lang="en-US" sz="3200" b="1" dirty="0">
              <a:solidFill>
                <a:srgbClr val="0F5971"/>
              </a:solidFill>
              <a:latin typeface="Calibri"/>
              <a:cs typeface="Calibri"/>
            </a:endParaRPr>
          </a:p>
        </p:txBody>
      </p:sp>
      <p:cxnSp>
        <p:nvCxnSpPr>
          <p:cNvPr id="6" name="Straight Arrow Connector 3">
            <a:extLst>
              <a:ext uri="{FF2B5EF4-FFF2-40B4-BE49-F238E27FC236}">
                <a16:creationId xmlns:a16="http://schemas.microsoft.com/office/drawing/2014/main" id="{7AA2ECE7-DE46-4365-A6DB-9EE98A8DE837}"/>
              </a:ext>
            </a:extLst>
          </p:cNvPr>
          <p:cNvCxnSpPr>
            <a:cxnSpLocks/>
          </p:cNvCxnSpPr>
          <p:nvPr/>
        </p:nvCxnSpPr>
        <p:spPr>
          <a:xfrm>
            <a:off x="2657385" y="786282"/>
            <a:ext cx="3206801" cy="8793"/>
          </a:xfrm>
          <a:prstGeom prst="straightConnector1">
            <a:avLst/>
          </a:prstGeom>
          <a:ln w="28575">
            <a:solidFill>
              <a:srgbClr val="F7B96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E325E286-9ED9-488F-B6C1-B9DB683A8E0B}"/>
              </a:ext>
            </a:extLst>
          </p:cNvPr>
          <p:cNvSpPr txBox="1"/>
          <p:nvPr/>
        </p:nvSpPr>
        <p:spPr>
          <a:xfrm>
            <a:off x="416166" y="2110946"/>
            <a:ext cx="48317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rgbClr val="F39221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MODELO RVT DO ANTEPROJETO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DD193D98-E030-4AE0-A15C-18523473E952}"/>
              </a:ext>
            </a:extLst>
          </p:cNvPr>
          <p:cNvSpPr txBox="1"/>
          <p:nvPr/>
        </p:nvSpPr>
        <p:spPr>
          <a:xfrm>
            <a:off x="905987" y="2851865"/>
            <a:ext cx="28627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GEORREFERENCIADO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D3B4A080-79DB-4F66-9C26-649976B91578}"/>
              </a:ext>
            </a:extLst>
          </p:cNvPr>
          <p:cNvSpPr txBox="1"/>
          <p:nvPr/>
        </p:nvSpPr>
        <p:spPr>
          <a:xfrm>
            <a:off x="877731" y="3515411"/>
            <a:ext cx="43035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ORGANIZAÇÃO BÁSICA DO TEMPLATE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D25856E4-011E-41FE-92F0-9D42A194B43E}"/>
              </a:ext>
            </a:extLst>
          </p:cNvPr>
          <p:cNvSpPr txBox="1"/>
          <p:nvPr/>
        </p:nvSpPr>
        <p:spPr>
          <a:xfrm>
            <a:off x="925940" y="4183118"/>
            <a:ext cx="41011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MODELADO EM FASES DE PROJETO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4DA9ABBA-B696-444D-91FD-F720B53F9F58}"/>
              </a:ext>
            </a:extLst>
          </p:cNvPr>
          <p:cNvSpPr txBox="1"/>
          <p:nvPr/>
        </p:nvSpPr>
        <p:spPr>
          <a:xfrm>
            <a:off x="925940" y="5517152"/>
            <a:ext cx="82259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PARAMETRIZAÇÃO DOS DADOS DOS PROJETO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2FADFBD1-CCAE-44BF-A912-CC53477099A0}"/>
              </a:ext>
            </a:extLst>
          </p:cNvPr>
          <p:cNvSpPr txBox="1"/>
          <p:nvPr/>
        </p:nvSpPr>
        <p:spPr>
          <a:xfrm>
            <a:off x="902841" y="4850135"/>
            <a:ext cx="57258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DISPONIBILIZAÇÃO DOS ELEMENTOS MODELADOS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9EA62FBF-4777-4A45-9E41-E37BABB8269E}"/>
              </a:ext>
            </a:extLst>
          </p:cNvPr>
          <p:cNvSpPr txBox="1"/>
          <p:nvPr/>
        </p:nvSpPr>
        <p:spPr>
          <a:xfrm>
            <a:off x="902841" y="6215825"/>
            <a:ext cx="82259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CRIAÇÃO DE PROPRIEDADES PARA INSERÇÃO DA CODIFICAÇÃO SICRO</a:t>
            </a:r>
          </a:p>
        </p:txBody>
      </p:sp>
      <p:pic>
        <p:nvPicPr>
          <p:cNvPr id="35" name="Gráfico 34" descr="Marca de seleção">
            <a:extLst>
              <a:ext uri="{FF2B5EF4-FFF2-40B4-BE49-F238E27FC236}">
                <a16:creationId xmlns:a16="http://schemas.microsoft.com/office/drawing/2014/main" id="{C3F1A2BC-6FFF-4D49-B73A-AB8223EA33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6466" y="4118045"/>
            <a:ext cx="438207" cy="438207"/>
          </a:xfrm>
          <a:prstGeom prst="rect">
            <a:avLst/>
          </a:prstGeom>
        </p:spPr>
      </p:pic>
      <p:pic>
        <p:nvPicPr>
          <p:cNvPr id="36" name="Gráfico 35" descr="Marca de seleção">
            <a:extLst>
              <a:ext uri="{FF2B5EF4-FFF2-40B4-BE49-F238E27FC236}">
                <a16:creationId xmlns:a16="http://schemas.microsoft.com/office/drawing/2014/main" id="{38B9BBE8-F630-48C2-B23F-D76C194EA2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5601" y="4815697"/>
            <a:ext cx="438207" cy="438207"/>
          </a:xfrm>
          <a:prstGeom prst="rect">
            <a:avLst/>
          </a:prstGeom>
        </p:spPr>
      </p:pic>
      <p:pic>
        <p:nvPicPr>
          <p:cNvPr id="38" name="Gráfico 37" descr="Marca de seleção">
            <a:extLst>
              <a:ext uri="{FF2B5EF4-FFF2-40B4-BE49-F238E27FC236}">
                <a16:creationId xmlns:a16="http://schemas.microsoft.com/office/drawing/2014/main" id="{3C6A384C-632C-407F-B000-DE166D4D90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634" y="6181387"/>
            <a:ext cx="438207" cy="438207"/>
          </a:xfrm>
          <a:prstGeom prst="rect">
            <a:avLst/>
          </a:prstGeom>
        </p:spPr>
      </p:pic>
      <p:pic>
        <p:nvPicPr>
          <p:cNvPr id="59" name="Imagem 58">
            <a:extLst>
              <a:ext uri="{FF2B5EF4-FFF2-40B4-BE49-F238E27FC236}">
                <a16:creationId xmlns:a16="http://schemas.microsoft.com/office/drawing/2014/main" id="{1E8DC467-99B9-460A-A353-F07F875836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667" y="1192456"/>
            <a:ext cx="6438378" cy="3543561"/>
          </a:xfrm>
          <a:prstGeom prst="rect">
            <a:avLst/>
          </a:prstGeom>
        </p:spPr>
      </p:pic>
      <p:sp>
        <p:nvSpPr>
          <p:cNvPr id="60" name="Retângulo 59">
            <a:extLst>
              <a:ext uri="{FF2B5EF4-FFF2-40B4-BE49-F238E27FC236}">
                <a16:creationId xmlns:a16="http://schemas.microsoft.com/office/drawing/2014/main" id="{8DF87BDF-5283-4F14-A5A8-9B605106873F}"/>
              </a:ext>
            </a:extLst>
          </p:cNvPr>
          <p:cNvSpPr/>
          <p:nvPr/>
        </p:nvSpPr>
        <p:spPr>
          <a:xfrm>
            <a:off x="5373667" y="1192456"/>
            <a:ext cx="6438378" cy="35354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2" name="Imagem 61">
            <a:extLst>
              <a:ext uri="{FF2B5EF4-FFF2-40B4-BE49-F238E27FC236}">
                <a16:creationId xmlns:a16="http://schemas.microsoft.com/office/drawing/2014/main" id="{F34F625B-0FBD-47F9-9837-2C47E6071C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6354" y="1174198"/>
            <a:ext cx="3628764" cy="4644818"/>
          </a:xfrm>
          <a:prstGeom prst="rect">
            <a:avLst/>
          </a:prstGeom>
        </p:spPr>
      </p:pic>
      <p:pic>
        <p:nvPicPr>
          <p:cNvPr id="65" name="Imagem 64">
            <a:extLst>
              <a:ext uri="{FF2B5EF4-FFF2-40B4-BE49-F238E27FC236}">
                <a16:creationId xmlns:a16="http://schemas.microsoft.com/office/drawing/2014/main" id="{D9B5469E-DF64-4AFA-8334-6099362279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471" y="1161335"/>
            <a:ext cx="3554855" cy="4657681"/>
          </a:xfrm>
          <a:prstGeom prst="rect">
            <a:avLst/>
          </a:prstGeom>
        </p:spPr>
      </p:pic>
      <p:pic>
        <p:nvPicPr>
          <p:cNvPr id="67" name="Imagem 66">
            <a:extLst>
              <a:ext uri="{FF2B5EF4-FFF2-40B4-BE49-F238E27FC236}">
                <a16:creationId xmlns:a16="http://schemas.microsoft.com/office/drawing/2014/main" id="{530EC9C9-5B65-49C5-BDDB-3854961E0F1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078" y="1168970"/>
            <a:ext cx="4672982" cy="4381354"/>
          </a:xfrm>
          <a:prstGeom prst="rect">
            <a:avLst/>
          </a:prstGeom>
        </p:spPr>
      </p:pic>
      <p:sp>
        <p:nvSpPr>
          <p:cNvPr id="68" name="Retângulo 67">
            <a:extLst>
              <a:ext uri="{FF2B5EF4-FFF2-40B4-BE49-F238E27FC236}">
                <a16:creationId xmlns:a16="http://schemas.microsoft.com/office/drawing/2014/main" id="{0391018F-B75E-442C-A37F-98102BBD273E}"/>
              </a:ext>
            </a:extLst>
          </p:cNvPr>
          <p:cNvSpPr/>
          <p:nvPr/>
        </p:nvSpPr>
        <p:spPr>
          <a:xfrm>
            <a:off x="7231471" y="5550324"/>
            <a:ext cx="3234575" cy="3442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0" name="Imagem 69">
            <a:extLst>
              <a:ext uri="{FF2B5EF4-FFF2-40B4-BE49-F238E27FC236}">
                <a16:creationId xmlns:a16="http://schemas.microsoft.com/office/drawing/2014/main" id="{CA78D659-4007-4F75-B3AE-A7B533F61E6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789" y="1243060"/>
            <a:ext cx="6501650" cy="3319068"/>
          </a:xfrm>
          <a:prstGeom prst="rect">
            <a:avLst/>
          </a:prstGeom>
        </p:spPr>
      </p:pic>
      <p:sp>
        <p:nvSpPr>
          <p:cNvPr id="71" name="Retângulo 70">
            <a:extLst>
              <a:ext uri="{FF2B5EF4-FFF2-40B4-BE49-F238E27FC236}">
                <a16:creationId xmlns:a16="http://schemas.microsoft.com/office/drawing/2014/main" id="{6D11EAD1-800E-47B2-9C9A-767501C4D21E}"/>
              </a:ext>
            </a:extLst>
          </p:cNvPr>
          <p:cNvSpPr/>
          <p:nvPr/>
        </p:nvSpPr>
        <p:spPr>
          <a:xfrm>
            <a:off x="8279704" y="4562128"/>
            <a:ext cx="2354893" cy="8797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4" name="Retângulo 73">
            <a:extLst>
              <a:ext uri="{FF2B5EF4-FFF2-40B4-BE49-F238E27FC236}">
                <a16:creationId xmlns:a16="http://schemas.microsoft.com/office/drawing/2014/main" id="{4260DC72-658F-44E9-A76E-D5A09B72697B}"/>
              </a:ext>
            </a:extLst>
          </p:cNvPr>
          <p:cNvSpPr/>
          <p:nvPr/>
        </p:nvSpPr>
        <p:spPr>
          <a:xfrm>
            <a:off x="5502789" y="1237691"/>
            <a:ext cx="6438378" cy="33027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3" name="Imagem 72">
            <a:extLst>
              <a:ext uri="{FF2B5EF4-FFF2-40B4-BE49-F238E27FC236}">
                <a16:creationId xmlns:a16="http://schemas.microsoft.com/office/drawing/2014/main" id="{3660FF52-92E9-49B5-95BC-83FFAE46857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915" y="1995413"/>
            <a:ext cx="6403252" cy="1251097"/>
          </a:xfrm>
          <a:prstGeom prst="rect">
            <a:avLst/>
          </a:prstGeom>
        </p:spPr>
      </p:pic>
      <p:pic>
        <p:nvPicPr>
          <p:cNvPr id="76" name="Imagem 75">
            <a:extLst>
              <a:ext uri="{FF2B5EF4-FFF2-40B4-BE49-F238E27FC236}">
                <a16:creationId xmlns:a16="http://schemas.microsoft.com/office/drawing/2014/main" id="{E898475A-F993-4515-8348-B2DF8F91456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7537" y="1147318"/>
            <a:ext cx="6388297" cy="3568463"/>
          </a:xfrm>
          <a:prstGeom prst="rect">
            <a:avLst/>
          </a:prstGeom>
        </p:spPr>
      </p:pic>
      <p:sp>
        <p:nvSpPr>
          <p:cNvPr id="77" name="Retângulo 76">
            <a:extLst>
              <a:ext uri="{FF2B5EF4-FFF2-40B4-BE49-F238E27FC236}">
                <a16:creationId xmlns:a16="http://schemas.microsoft.com/office/drawing/2014/main" id="{425ACDEC-D176-43F5-95FC-3E00437D91E3}"/>
              </a:ext>
            </a:extLst>
          </p:cNvPr>
          <p:cNvSpPr/>
          <p:nvPr/>
        </p:nvSpPr>
        <p:spPr>
          <a:xfrm>
            <a:off x="11775835" y="1866378"/>
            <a:ext cx="253488" cy="15626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0" name="Gráfico 79" descr="Marca de seleção">
            <a:extLst>
              <a:ext uri="{FF2B5EF4-FFF2-40B4-BE49-F238E27FC236}">
                <a16:creationId xmlns:a16="http://schemas.microsoft.com/office/drawing/2014/main" id="{A8B4235F-3F8B-485A-9411-3D926CEE5F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4634" y="5481323"/>
            <a:ext cx="438207" cy="438207"/>
          </a:xfrm>
          <a:prstGeom prst="rect">
            <a:avLst/>
          </a:prstGeom>
        </p:spPr>
      </p:pic>
      <p:pic>
        <p:nvPicPr>
          <p:cNvPr id="81" name="Gráfico 80" descr="Marca de seleção">
            <a:extLst>
              <a:ext uri="{FF2B5EF4-FFF2-40B4-BE49-F238E27FC236}">
                <a16:creationId xmlns:a16="http://schemas.microsoft.com/office/drawing/2014/main" id="{52897260-8AC5-42E5-8A34-81B162236B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7733" y="3480973"/>
            <a:ext cx="438207" cy="438207"/>
          </a:xfrm>
          <a:prstGeom prst="rect">
            <a:avLst/>
          </a:prstGeom>
        </p:spPr>
      </p:pic>
      <p:pic>
        <p:nvPicPr>
          <p:cNvPr id="82" name="Gráfico 81" descr="Marca de seleção">
            <a:extLst>
              <a:ext uri="{FF2B5EF4-FFF2-40B4-BE49-F238E27FC236}">
                <a16:creationId xmlns:a16="http://schemas.microsoft.com/office/drawing/2014/main" id="{3578E273-B99C-4F2B-95ED-3DA47FCEAD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4489" y="2817427"/>
            <a:ext cx="438207" cy="43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36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8" grpId="0" animBg="1"/>
      <p:bldP spid="71" grpId="0" animBg="1"/>
      <p:bldP spid="74" grpId="0" animBg="1"/>
      <p:bldP spid="7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333D9F5-522E-448C-9FF9-88FFFF296BB8}"/>
              </a:ext>
            </a:extLst>
          </p:cNvPr>
          <p:cNvSpPr txBox="1">
            <a:spLocks/>
          </p:cNvSpPr>
          <p:nvPr/>
        </p:nvSpPr>
        <p:spPr>
          <a:xfrm>
            <a:off x="2555410" y="824692"/>
            <a:ext cx="5966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1" i="0" u="none" strike="noStrike" cap="none" spc="0" normalizeH="0" baseline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/>
                <a:ea typeface="맑은 고딕" panose="020B0503020000020004" pitchFamily="34" charset="-127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17323F"/>
                </a:solidFill>
                <a:effectLst/>
                <a:uLnTx/>
                <a:uFillTx/>
                <a:latin typeface="Arial"/>
                <a:ea typeface="맑은 고딕" panose="020B0503020000020004" pitchFamily="34" charset="-127"/>
                <a:cs typeface="Arial" pitchFamily="34" charset="0"/>
              </a:rPr>
              <a:t>Anteprojetos futuros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A0B32B5-08C6-41BE-AC9A-BC71CCFDCF20}"/>
              </a:ext>
            </a:extLst>
          </p:cNvPr>
          <p:cNvSpPr txBox="1">
            <a:spLocks/>
          </p:cNvSpPr>
          <p:nvPr/>
        </p:nvSpPr>
        <p:spPr>
          <a:xfrm>
            <a:off x="2555410" y="321328"/>
            <a:ext cx="7684145" cy="4794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err="1">
                <a:solidFill>
                  <a:srgbClr val="0F5971"/>
                </a:solidFill>
                <a:latin typeface="Calibri"/>
                <a:ea typeface="+mj-lt"/>
                <a:cs typeface="+mj-lt"/>
              </a:rPr>
              <a:t>Anteprojetos</a:t>
            </a:r>
            <a:r>
              <a:rPr lang="en-US" sz="3200" b="1" dirty="0">
                <a:solidFill>
                  <a:srgbClr val="0F5971"/>
                </a:solidFill>
                <a:latin typeface="Calibri"/>
                <a:ea typeface="+mj-lt"/>
                <a:cs typeface="+mj-lt"/>
              </a:rPr>
              <a:t> de OAEs</a:t>
            </a:r>
            <a:endParaRPr lang="en-US" sz="3200" b="1" dirty="0">
              <a:solidFill>
                <a:srgbClr val="0F5971"/>
              </a:solidFill>
              <a:latin typeface="Calibri"/>
              <a:cs typeface="Calibri"/>
            </a:endParaRPr>
          </a:p>
        </p:txBody>
      </p:sp>
      <p:cxnSp>
        <p:nvCxnSpPr>
          <p:cNvPr id="6" name="Straight Arrow Connector 3">
            <a:extLst>
              <a:ext uri="{FF2B5EF4-FFF2-40B4-BE49-F238E27FC236}">
                <a16:creationId xmlns:a16="http://schemas.microsoft.com/office/drawing/2014/main" id="{7AA2ECE7-DE46-4365-A6DB-9EE98A8DE837}"/>
              </a:ext>
            </a:extLst>
          </p:cNvPr>
          <p:cNvCxnSpPr>
            <a:cxnSpLocks/>
          </p:cNvCxnSpPr>
          <p:nvPr/>
        </p:nvCxnSpPr>
        <p:spPr>
          <a:xfrm>
            <a:off x="2657385" y="786282"/>
            <a:ext cx="3206801" cy="8793"/>
          </a:xfrm>
          <a:prstGeom prst="straightConnector1">
            <a:avLst/>
          </a:prstGeom>
          <a:ln w="28575">
            <a:solidFill>
              <a:srgbClr val="F7B96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BE998A57-FAAA-4B83-B28E-B691C3B5E605}"/>
              </a:ext>
            </a:extLst>
          </p:cNvPr>
          <p:cNvSpPr txBox="1"/>
          <p:nvPr/>
        </p:nvSpPr>
        <p:spPr>
          <a:xfrm>
            <a:off x="2154487" y="2077922"/>
            <a:ext cx="788303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LEVANTAMENTO DO EXISTENTE BIM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ESTUDOS INICIAIS BIM (GEOTECNIA , TOPOGRAFIA E GEOMETRIA)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800" b="1" dirty="0">
              <a:solidFill>
                <a:srgbClr val="002D69"/>
              </a:solidFill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2F58BBEF-63D9-4247-8822-0FC35B4CF40C}"/>
              </a:ext>
            </a:extLst>
          </p:cNvPr>
          <p:cNvSpPr txBox="1"/>
          <p:nvPr/>
        </p:nvSpPr>
        <p:spPr>
          <a:xfrm>
            <a:off x="2154488" y="3376326"/>
            <a:ext cx="74194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PROPOSTA ESTRUTURAL – UTILIZAÇÃO DE SOFTWARE BIM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ORÇAMENTO - UTILIZAÇÃO DE SOFTWARE BIM</a:t>
            </a:r>
            <a:endParaRPr lang="en-US" altLang="ko-KR" sz="1800" b="1" dirty="0">
              <a:solidFill>
                <a:srgbClr val="142C39"/>
              </a:solidFill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2700929B-0997-4460-BB48-7BD628D12C43}"/>
              </a:ext>
            </a:extLst>
          </p:cNvPr>
          <p:cNvSpPr txBox="1"/>
          <p:nvPr/>
        </p:nvSpPr>
        <p:spPr>
          <a:xfrm>
            <a:off x="2154488" y="1754757"/>
            <a:ext cx="74194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0C6075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DOCUMENTAÇÃO INICIAL</a:t>
            </a:r>
            <a:endParaRPr lang="en-US" altLang="ko-KR" sz="1800" b="1" dirty="0">
              <a:solidFill>
                <a:srgbClr val="0C6075"/>
              </a:solidFill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64E273C8-549D-4770-BCE9-0664C9BDB458}"/>
              </a:ext>
            </a:extLst>
          </p:cNvPr>
          <p:cNvSpPr txBox="1"/>
          <p:nvPr/>
        </p:nvSpPr>
        <p:spPr>
          <a:xfrm>
            <a:off x="2154485" y="3001252"/>
            <a:ext cx="74194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0C6075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ANTEPROJETO</a:t>
            </a:r>
            <a:endParaRPr lang="en-US" altLang="ko-KR" sz="1800" b="1" dirty="0">
              <a:solidFill>
                <a:srgbClr val="0C6075"/>
              </a:solidFill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C121436-0179-424E-87FB-772B8272B26B}"/>
              </a:ext>
            </a:extLst>
          </p:cNvPr>
          <p:cNvSpPr txBox="1"/>
          <p:nvPr/>
        </p:nvSpPr>
        <p:spPr>
          <a:xfrm>
            <a:off x="2154483" y="4679550"/>
            <a:ext cx="741940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LEVANTAMENTO DO EXISTENTE E ESTUDOS INICIAIS EM BIM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MODELO BIM DA PROPOSTA ESTRUTURAL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PLANILHA ORÇAMENTÁRIA REFERENCIAL BIM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800" b="1" dirty="0">
                <a:solidFill>
                  <a:srgbClr val="142C39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PRANCHAS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06BCF0E-DF62-4A93-9A70-0DDE09688658}"/>
              </a:ext>
            </a:extLst>
          </p:cNvPr>
          <p:cNvSpPr txBox="1"/>
          <p:nvPr/>
        </p:nvSpPr>
        <p:spPr>
          <a:xfrm>
            <a:off x="2154483" y="4359652"/>
            <a:ext cx="74194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 dirty="0">
                <a:solidFill>
                  <a:srgbClr val="0C6075"/>
                </a:solidFill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DISPONIBILIZAR</a:t>
            </a:r>
            <a:endParaRPr lang="en-US" altLang="ko-KR" sz="1800" b="1" dirty="0">
              <a:solidFill>
                <a:srgbClr val="0C6075"/>
              </a:solidFill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076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0CA03372-8337-43EE-92EC-F1CC9F0A0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4360" y="2497861"/>
            <a:ext cx="3882390" cy="180911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dirty="0">
                <a:solidFill>
                  <a:srgbClr val="003770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Obrigada!</a:t>
            </a:r>
          </a:p>
          <a:p>
            <a:pPr marL="0" indent="0">
              <a:buNone/>
            </a:pPr>
            <a:endParaRPr lang="pt-BR" dirty="0">
              <a:solidFill>
                <a:srgbClr val="003770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0" indent="0">
              <a:buNone/>
            </a:pPr>
            <a:r>
              <a:rPr lang="pt-BR" dirty="0">
                <a:solidFill>
                  <a:srgbClr val="003770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Núcleo BIM/DNIT</a:t>
            </a:r>
          </a:p>
          <a:p>
            <a:pPr marL="0" indent="0">
              <a:buNone/>
            </a:pPr>
            <a:r>
              <a:rPr lang="pt-BR" dirty="0">
                <a:solidFill>
                  <a:srgbClr val="003770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E-mail: bim@dnit.gov.br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ED266660-DD22-41A9-A7F3-8367CCD1C6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416" y="2295292"/>
            <a:ext cx="2005588" cy="201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677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3863</TotalTime>
  <Words>288</Words>
  <Application>Microsoft Office PowerPoint</Application>
  <PresentationFormat>Widescreen</PresentationFormat>
  <Paragraphs>81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Open Sans Extrabold</vt:lpstr>
      <vt:lpstr>Open Sans SemiBold</vt:lpstr>
      <vt:lpstr>Open Sans SemiBold</vt:lpstr>
      <vt:lpstr>Tema do Office</vt:lpstr>
      <vt:lpstr>ANTEPROJETOS DE OAES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Marilia Borges</dc:creator>
  <cp:lastModifiedBy>Gabriella Lima</cp:lastModifiedBy>
  <cp:revision>10</cp:revision>
  <dcterms:created xsi:type="dcterms:W3CDTF">2022-03-04T12:39:06Z</dcterms:created>
  <dcterms:modified xsi:type="dcterms:W3CDTF">2022-03-25T13:33:11Z</dcterms:modified>
</cp:coreProperties>
</file>