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73" r:id="rId11"/>
    <p:sldId id="274" r:id="rId12"/>
    <p:sldId id="275" r:id="rId13"/>
    <p:sldId id="265" r:id="rId14"/>
    <p:sldId id="270" r:id="rId15"/>
    <p:sldId id="268" r:id="rId16"/>
    <p:sldId id="269" r:id="rId17"/>
    <p:sldId id="271" r:id="rId18"/>
    <p:sldId id="276" r:id="rId19"/>
    <p:sldId id="272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971"/>
    <a:srgbClr val="DADADB"/>
    <a:srgbClr val="1A948B"/>
    <a:srgbClr val="F39221"/>
    <a:srgbClr val="096275"/>
    <a:srgbClr val="17323F"/>
    <a:srgbClr val="142C39"/>
    <a:srgbClr val="0C6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Pasta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Planilha1!$A$2:$A$3</cx:f>
        <cx:lvl ptCount="2">
          <cx:pt idx="0">bahia</cx:pt>
          <cx:pt idx="1">sergipe</cx:pt>
        </cx:lvl>
      </cx:strDim>
      <cx:numDim type="colorVal">
        <cx:f>Planilha1!$B$2:$B$3</cx:f>
        <cx:lvl ptCount="2" formatCode="Geral">
          <cx:pt idx="0">3</cx:pt>
          <cx:pt idx="1">1</cx:pt>
        </cx:lvl>
      </cx:numDim>
    </cx:data>
  </cx:chartData>
  <cx:chart>
    <cx:plotArea>
      <cx:plotAreaRegion>
        <cx:series layoutId="regionMap" uniqueId="{57AE0422-9A7C-443B-B84C-03D4F5E1A559}">
          <cx:dataPt idx="0">
            <cx:spPr>
              <a:solidFill>
                <a:srgbClr val="5B9BD5">
                  <a:lumMod val="75000"/>
                </a:srgbClr>
              </a:solidFill>
            </cx:spPr>
          </cx:dataPt>
          <cx:dataPt idx="1">
            <cx:spPr>
              <a:solidFill>
                <a:srgbClr val="ED7D31">
                  <a:lumMod val="60000"/>
                  <a:lumOff val="40000"/>
                </a:srgbClr>
              </a:solidFill>
            </cx:spPr>
          </cx:dataPt>
          <cx:dataLabels>
            <cx:spPr>
              <a:noFill/>
            </cx:spPr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800">
                    <a:solidFill>
                      <a:schemeClr val="bg1"/>
                    </a:solidFill>
                  </a:defRPr>
                </a:pPr>
                <a:endParaRPr lang="pt-BR" sz="2800" b="0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28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3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zHzZbtzKsuWvbPi56Z0Dczo4+wBNsqo0WrI8+4WQZZnzlJz59b1K3oOK0lXB9zYabT8YdkmKzMiI
yBUrVvrfd9O/7vL7W/vbVORl+6+76Y9XcdfV//r99/Yuvi9u29dFcmertvrRvb6rit+rHz+Su/vf
v9vbMSmj3xmh7u938a3t7qdX//k3flp0X11Ud7ddUpVv+3s739y3fd61L3z27Ee/3VV92e2/PcJP
+uOVZ2/bJH/1233ZJd38fq7v/3h18CWvfvt9/YOeGP0tx7q6/ju+16HkNX/4RahwXaqNePVbXpXR
X58L/pqR/S8lmeHGFfwv429uC/yA4wt6WM7t9+/2vm1/+/PPf77vYPH//HPSVv7PnfvVfp3ezcPG
fj/07H/+vfoHbHX1L4+cv/bLsY+w2CIpg6TtbHLX0T9efbuNk9u/tv/T9wdf8su+Z6+NYoYQbohk
K8dz/VoQyrhRSkpKOdN/Wf7T8ccW81/4/ee3Hawb7v3fr/6rSPv/8iTaexsl9f1fHvm/cRbktaFE
GKOIFkJRZg7zgKvX+FQbzZV0patd9y/jP4/j3fEVPX8gf3/j6kjebf4fH8l/nTh/F5DgtrvdPFSe
R7nz8qd/Jd3qWw8K2MHO/3Lr6fc/XhmE/aOk2v+MP7/xp9N/5mZX/ba9/35vb/+ui/987/1t26HK
ueo1J5prpYTkrpJCvvptvP/5kX7NtFDauNooVxKDgy0r28X74iiQg4RRw11BDFMKxa+t+p+fSQQE
EYgYo4TQAt/3116vq3yOqvJvx/z599/KvriukrJr/3jF9z+q/vl1+9VKlyijFeNU7sswQ1XA53e3
N7hd8OX0f7mzXXRbiMafLLWRl1E5srtpYGl8Pg7D2Hyvy8KoN7RQuyZtLprBbBbRnHeUnjdp3nqN
KC+rrig9UZizocjPkkTuyjE/abV+6478HLVm06vyg+mHO8v7zNPZsFmi9HsqyNnClo3RzuUkSull
Y1V6YZx3wULCXanGN5QvH1lhP4z5fO600TsTL1tmZepzkQcNy6+nZLge23ijonjbVvluGJdTE47b
IqXXcS/fpmG4m2uzKzv+Q0XJDzMW1zmRZ3NbL54pmp07pbc2ISeVVWeOIV9Y1V6xcPZZWUiviLJd
Vsz4cLqoODnJYrPru/RdaMrKy0t5kxZpYHr3og9J7LnpcEliE+Tdcqp7aXza5ovXOP2J6JyTbra7
ounehm2zE11/Odlh4yr1vliqmzBLz8tukL4wYcB0fDk7yS7LxPeU1OdzXMdeOzqxR8LqjUyKq2WJ
d7OWJ9k47BjrPsiC76zJv1S5PCWZPbGJfdPxufAWHn6K8mQ7cXlWNG5QcP1ROHQzJuxEyfSkk3qL
7Wn5Prut0uaEyXq7sOF0Ik7As3bTTop4CCw/bKq3bZ1saTZ+pCU7WSrHG6bltK7ns6iaT4aq2Tam
viItL7ywnIJGzZcyc+67WHyRURX0UbXLlnIbDXSjWPWOFsluzJtPUcoDxzSXnezOB9qcTbI4KYco
87uInDppeUP6/v3C1I0mRVC5w64ZnKCk5W4hcuO0TuQlWb/NZf6h6+Y3Ohm3jSLKM0sXOA1/27hk
FzGV+Iulo1c7/Ze4HYI6ln7P+8HjbAkibc+jkuNs6+3YqY9pSLdTyDaqmH+4Id9lwr6pwnHTOPF5
krFzIfuPQ0R82y87Gi4nbTlteJadqsK+nYpsR+xy26a1E+Qhx08x8pOSw5eWlcp3UrMRCBmvXZBp
1oSFF9Vm42bhGe+6XdZ276e0/8SjnJ6KTk8+Uf1Zw4otaWTidc3SeqnhpacGt0Te1cwTig9Bm7Qf
5mn8bB1xzpt0W2Sx8okzflyKJq89V6VV5rW909DaH0Wm8YduWPfVSVw97DLDzrWx2a41zZ0ZunYT
No7cxIQ3ftuw2OfdYjyu4sajNg29RY/2Tc+HxJND9W5apONlOvvWjl3kpZ1817ZGeYXN8206pdxv
4hp5tIjSs+VkvLLg/ITwdOu67tfc6d9lnZy8xCGXTdMyvxXR/ZSNF0md3Gq3CWRcfZ5I/b2lbNPY
z+2ivboLg3rkO6LSoIkc13crQ/xCqfPUoak30XGb1rQPJOWxF7q69WLULc9o/c1m5KJYCu23Q+PT
dN5llvu2Si46k5w3Vbab8tDHgvyUToPnLuZdPvCLifF3caE27VxdCBtvqdN+E6XAz83nGxq3Xwah
A+lWgZyni6QTJ2nr7FqlAxXL+65dpLcosmNS5Z5tZMCF2uZhtaNjetrSyrdZe2oqe9oP5XXZxtpr
m+Zq6JOzcZSnbpx/MyLdyDL8lEbDNhq7xkuJ9qskvUyW/CJJh9qvi/w6Me5lpXOkNN1JgT+dKfdE
TuH3ZXxTTZk3WHYzMf1tLOQnOfUXuimviz4+TXndeGJS7sbkXG4ql17wYbnQIc5+knnnZ7VqPTHY
mG5MRsxlacXCA5s775QqLsVSu8FjEH1wS91V9WyTKP6zQ/n7r/+5/KvteQDW//z7vsf5529X9X35
rrP3993lbb3+yj2w+PtL/0Ho+9v8b7i+ggc/u6W/7tNf+fAAWBw0F4+Bxcuw4rCn2V/P+6//E0ow
85ohSIkhggrKpcJHf0IJxV8DHxLmCqOoREkBhvwTSgh0UZwCzGtqBDXEfYQkOH+tBMU3MKO4BNCn
v4IkgGQe4QghKRoGwTgRgDruHrIe4gjb6S5RzRJ7vY6bT3qiNliaSZz1pnE3emlT4M6/W8hnkAul
BwYl11oQLoxwjZaECQr89Bi41Ha22kbx5M2NKc3g9WNCeZDkQ6wv62qKkzdyWD5EJsfNLNuPJuvS
3FPhMLpBljulPn15PWibHu0fyzGEKfxmihJpGMHxPF5Oz1hVpuUce+OUxswzrJWVNyth/GjIsp8Z
8rPLfGbzzxnT6AekJHLfxe0/fwTaojEcpyUJB2+IisbL+2Lwh8GVm0ZP4xE/r0ztkalUaAhdItGG
a73aF9K8Y9Gy5F7SDvL72EfRqaF5kgEcmd5/2Yd0DUZhTLnohABJgYz5+ky103e27JzBGxfRbpmx
82ZcYrmLXRJtCxMXGzlE4XVTTbgKgbECpweh4JVjH570lS19I9ty+/KinjiAMiE4c5FbBGhZr+Is
Eq3IiiwaPTbMy1cThuo0NU4bkHCojsQQ3TvzMRiX1AUfwoQUCmmMnDw813bmLe2LfPSaeUSFlpHq
PF2FbdAsUtywEPi4yfWw4S1ptnqqAKZ0X75Jylr7i06OrUcdLkcYhrOXSjON8mGk3n/+KMyyiJq5
brrBL5vU6bwhRafjDbKyX9qlKr8L2ZXydHRMMXsv+/ywmCCwqaIc/TCKGSqL4vs4eWxYFlo0Epg6
UU4YtLYCAqFNfdLh167s0/r8ZXv7MzzwO4g0eNt1Ubv2/l81QbWVmTI94o46kp6m/aQvTFKp979m
Ba7khqM4wKXw6Pp0RdY7WVTFo+c6dRjMnWovB/RhNy9b2Rfax3vZuw2EAUEiGZdoufftI9+VDi/p
WKAgLnWZXPZhpD6aqYsBx7v52rpOusuz1r3WrjVH0ndlWSBhFfJESq0fmCNcQ48tNzrJnXysS68P
qek9IyaZBI3bDWiWmnb6OsW9kN6ow/rTqDigycsbp/tTWu0cRVFL8FdCMdSSQ/uJ7sliGkSNw9nb
apq/2KqjQa3ii8pZNmnbAZgu4WagyUkXs8uXra8278LtaMi1K8HkoJd+6LMfuT0Doo4LXDveIjnd
hmH2foqLO6eIT9uwtEGXwd1Lrq9ftrq+BX+aRakEVYD6pPTqJmisqXI7uLlHTWpO474jtT91Ot+I
uhYeXZr6ciyZ3NSSRKcuI47fMZKcajINJ0eWsnI/qgXlQgiXArsTjovj0P1LlKX5POvWJ/NQBx2a
izMrSL7Ttdtv+2qMb+ehFWh+hg43MlY4LeTty2vYn/CjCPgZgchjrY0B4CF7zPDoEOJQ6Hxy1OQn
udBOsqFsckJfitJU33NZc3IZ1U5YBrOohulknicnDoq4rpojobiqJw+uMBSYiErDGX2I1EfraBZn
zCZmALrLor5qCB/f9tls+BEzT7aL+kxdwwUXIMldd1Wfa0OqPs171GcptD9UoxMUmRNv5o7l5zO1
NoiLgrx1It7e9G3iHPH26mZ8uB6oVlgBQ9V09wzWY283E2mVJEPhdVVqz0gti8ITpa0Wb3TD+khx
ec4Y6FGNqxg3gzKrK6FOrTZzHva+2yWJn3JmT2Yh5RtUBHvEravTw8ABWJqrfSQrus/ow331jKMx
JLhr86qLrwDK3RubWvbh5Vhd3XF77+GnA1phwqEBm/cF5VGMdHOTJsnw4L0IDTq3XBKvqxmpg7SQ
xU0hXR4fceIzF7raXw5K7UE/xi6HNknuVqIKaQEOrjWX1iZnaTqWd8mgssummN2vmRGgJl7e6Mqd
DxsFw0gYsLpEY7AqUX2VdQOWhDAZZ7EtbRii4Q2Hzy9beSY+sClAByEY2pw90/rYnVE2FQvOq/CS
uplOxoouQS8XC3JCJkdK/Rqm/dwRWjCFnKMGaOXQFovaKStiUF1A31R4butWW8cZRq+kLfPcRi2b
VlnHKwqnLU9mZyHl5ylFlRFu1W2HoS26Iwf7XDAZyXHvKHSHaMEOV6TqqmTJ1Ba4XVv6JUpzeiK1
1O9YNcTfQjLkR870qQvAGEvNAM2o0pgirSKpW7jKolkWHjPpctVbt/k456XaDkXJg64YyHnixvOW
WJF+WtRcXS7kcmK5x0Nid7948g9LMRKNMQPh5a7jS+uMh3NUemPOI/CVVRSf5t1kRnQRPA/+Z8bW
jrbMTpQmpecQkomANcJdvHBObBfoua2WI+dKn4Q1Noe4JlKjAdFUry5VNpOypRGYwhEB9oGQvD6R
vMt2ihZ6l9Xj6CcydHysqjstxehm3iTnCIA9l344uhK3whCiS0D/xMfObF72xpN6sl+dZvvZFIYV
TK+8Udb76HBA/rMqqz8magoDtATWo0WfvueJ7AuvmBv94Zetop4gC4E1UTfXCLep5oJW0p18a6t8
G3fOZbW8SSpS+KMd3R36/PnkZYtPLto9st1jdwKkJRlb7TPNRGayrCk90ADdRiS567cytDveF6Nf
tj0BVV6kJ8RK7efCyW9eNv+MmzV3DU5/j2wwETrM7qKpjePuZw5Cj5iTFF0/fVtMS1M/rZz6WxHW
8btuzJrwWJY/gXScavQruC4wIxKwfWhYNcz0FGHtRWLIs40acpJ4dSHS2zpWaGTGIiW5L8qOYazj
qvwWJTh+3+atPFbgnkkEhhaNAOqA9iHAO4dLkTZBiOVx6aX9whoMFCR4x3jo5zFIc7EA+k7tGaYG
7eyPdRR+mup8uRzivlqCrDT9DRDDlHqNO89nfV8Ub8MQne2RbN0XvUP4iWvOuGg9wOIKTlbJWrLF
LXvuFF6Wz8z1qODRm7CJk3dcL9NGdxJcMPWqMJqPlMBnyjFGeATtK0oyWD7CD72TTkXX9nVfepkz
gA1n3F4KN+6v87RZgrZwPqPxjTamnalXLpju9LSVwaxTti0bPX55OVyf1iwclTEMkFChaK1HikPI
8y7Jy9ozttZ3tJ56T7pd9aHu5mMs4BNswRnTLsdvNNWuuyYKMB9AMRbw+Kh6ec4qFt3U3eD8cvrD
Cjp2QpELwPP7/HwM1YZB2bgCIKSYr26KNMu22dAMJ9mcIfObsdg5Tlx7A5flhhT98uZlfz5N/0Pz
q9CvxjKnzYzQ7+psumBdNW+mkaZvM17NPsfU0sewiBwp7ewZq4+CmZmV1dLUGDKUcC0bkpNFNq4v
h/Qi4+x9zOPBU/mQ+oNJiReT+KQdqu+h7j+zor7EYBQNv6bf6tZC08Q+1mYpkaqp4yXJ3PmmJ2LD
q1B5rDCzj46+9YaF0mB2JPPnebgqYufiZRc+l5mP82MfR49OcKwbm8ga1EQatv1msBrjx0EZT4xt
dl42kdg2JBE3kxjqI5fVMxGKzNSEuEww0JrrmsAxK9U8xdVRh8VtDL5LBiLP0vYIMNlfQevag/ZI
QjVlBOD06rhaZ6noWMfMp2E6beu5SoJWdIWvp2wKBtXnRzz67L4AOEF1A22jCTz0KCsHgVpboknq
SfouXrJ845Tj+O3lc3tuV8g3s6cVwIqKFdJORZOXY82oH3dxNvqxMyZXg8Pmi4JiR0XE5ruXDT5T
u1yKvg9UIHozUDqH28rTcZoG0tSgKUjqsbYvP7Um0xexcfsjpONzMYkDQ93SBuCC7D9/FJM2GTCw
mREZyVKxC1tl11HIwmuXsdEr6jT8avJaXOm6qY6Us2dvC8g9OJpADq6MrOAMjccpWzSb/Wmheifi
OPXHeEpOy6agfmV7ujOOjM+jznECsmTkKgX7+n4YpHs5pEIeqTQP5XMduo+Ws2ZLlEsSlcTJ4sdK
tdxTs0xCT0ZOyjzuorHzaUFt64PrdxJvjK3M/THN5tSPWTYvngjZnPjELXh2nldMR7vY6bPPJO7r
+cJRjZNCvyB/kWYF1YR85i5w0b53B0t9eHpDlLKkfTg97cYf8zqaTpZU5SeD0y1+64zp+1pO6Wkx
ztURNPhMiPI9xQpdEYdeTO4/fxQ3RuUNLjoLUDbWC3X8Ef3A8LmMXSNY0Gtii1+/zzGWAPMCUhbo
d32fyzpcUPr54o+YQO4ccEpfktIB8IX0oz4COfdlahULIK0BNvdzTA4q93BzWe2YvmjRUdRDV0Kp
4dReQrK9/CFZ7BuLYcMZRI3QJywu3yUFOTZ5eK6sYRoKvAsmgdAHGPrIuU2MxIBSAVDb5KLc1DHp
p9PQbUd5xKnPGdKYdLnMUOi43FW9zpdaobWrKs8mPemuq5TnrT/QmZDdL1c0BCrmwxqTYID5lSE7
ZJKmLQp1aeL+NLNjvwnNGL4t+iI6Qow8Axkem+KrnAh1Ok+QgpWeSxr6uYtr9XGkRd1tIH5StTfl
2rG+LcJRHImaZ0oppjbIxD1AA/xdGc6WsbNjnUEaM6vyB+vc2i9NFn9MAdr8nIrSTyixJ6JMRfCy
d49ZXgHvQvIsYhLYjDdCbpcqLTqv0iLHtLKrc78iUbqJ+qTYYmL3/r9hGqNS6Ao5euF1BA21bEOU
TUjmunCGeo7k5GSZx3ybTIzuSEKYR9GYBY4S6dV/w/S+4eeQ0RC9BsS9TbpxIqBcHBUq7ZkUZLdf
LIx9peE8fWWxKX8kmjZvGybQJh4x/gQUaMjekaMYbzFc1WtCsXKVU0Jh1HmcQP818C16AC9kDQjG
0e9cFbgFJofxSTRf2eEzZ59y+ilkattOVTAO7nmpoJ9LbdDK+mSCIo/Om8SOnmwJRs7uZtICfZM8
04v82C9LFkSSbBB6H9qBelPi3GWVCGTJthjPIqZdH3opH+2xZxD5TQ2sMreXCam2tY6vprjzK9Vu
+zrfRFm5kbhNy4R70xhtIY06WVrIvLoiKE26ydPBi1J5nhT2BJfdtzB0tgZSrzEJN3a8HMNr0nxf
zFui8gC1940iH6d0Z8Zb1v3oe8jK4iEYEmdjYjdYUCN1STfZTE7HRAQU3GCYjl7VMb9i111Dzxmd
T3uujpzO6naSEDODMt8zVlxhcrsmrApaLnYk0Ze4KdNhi0jUNxggiOKsreXwaxhUonAawhGD6M0Y
QPaqtKVLskyJrmevVAUUYq6pl3rjRtFsjhS2VcT9NLQfqqLLhjIXSpmDK3cBHz8pgA1ICGXRXDdG
zHQHdrFzIdWM0uiOJkUij7AJTzyJ3eF+16ATAIDBPh0aDbMlZFXYzJ7qZ+07oBo37lw70BSyZfty
Sq0K98P+KDg8LZDLGB2vTGFCIVQU5rOnkzjfAKuSz9US9zstYgg/RNieTGyQRy6m9bz2zzmLi4iB
hgdtywoA07gq6rnHXd9DgPhlIIMbMGegwUAmuwltiWwDoX7qhJXy1Tx9SLNkPHt542so/HPnmMVD
mg28b9ZtjLBubExWwslOFpQsvhd9dha29kOT0LMk7S+TJv00YKTgETVsMhqXGEDZ5ogrVmAAqwB7
bQA3wGhiILQ+6noPcfolnb0Jw9ErU3fF+TL14xErTwNKgspDJLkcqjDtssOAwnimS607YUzRFK7n
VpN9Xyco36Xm0xF089Sve10SZvEAqgQakjUhteRlXle9wKQOCBVBDggOerLsxg9VAxasXG6WOY09
lc5vYym2WUwaT8rpx8vH+2TH+1XspXFauJgOrIsR+KlumkSY+KyO3Haj5FiGvkobqFfDck6G018z
B2gMnQzGQqDhkERrYjrk0Gxyxy28vE6Y36Nq3Kcgzk/iOrRHSt86Yx9mlAB0yFeO0b9e5U4H/sdS
BxdOtth33eRIL85AgDe2DDfNaO9E04fvXt7dWmuAIc++4UAhYmBhwffv1/QYGycuR1dSg2yzEMfb
vsE4x7jRWcejoC0hPHbQnyFXw7qcttqd5hNKInny8irWpXi/CLyK4CjDSBbAn8NFpBFdMrhk9MVo
hquE0HxT9FHjJ5Aoowm07f/wTPep+2jTKgHRF0kBMX3Voznup2zbN1Pmh1OfH9kafbK3Vfzsw/mR
LZqPOqtmUnjGWDQ+FLOyDeT/JobGERLpSCwKMhYjruOJAEPLJunSTWagVo+dOf0Obog7Z0p17kc8
5mvO7cz4FVSZyTGd3jqtHoJvn08CKAwD0FWTljSmkXQA/ONm4P5YUH4KMT/b2G4Ij9xMz5vSEPRA
DahRSQ5d0hRt7EoG4i4Ct7vlyVhvms6NA5nn6RFT6yK83xW4kL1wCLIavX8Y99j7WSmZGyXT5Ddd
5GTgKkf2jrrOsXHlc5mL/hL1HjpZkDmrHQmWOJntDbLIXWjiu06YfImLOaNQVA41wHRbydhfcAe3
R6DZcxvEcaHh5PtB+f4p2eMN1hgfDH2BLgkqTLweHVL5pkaWH4Et+/U/6uAfbnXUI7InPXHPrHux
LiFJ0wjQWpDHOJ8KDG3eJ2AsW8zlbPfVHSBhPnJw+5RfWeTQ3OKW2Y8DqVrVpdrFQKrMmsnXdpL3
S5VnQbcofqGKMuPIW96fOhOh/hA2+ZHNPmMashsokQ2YNOhwV6bBElV9obLK66QFSGlYuYVyxNlw
nd/nmoQ3UdU4myqGEOHlMvjU8AP1A9zCofoCO3N4lhGw5yDUfsYCyTgP5jqfil1UhJ171XTAxBum
2VJdC9XMJsLUPRLHeu6nmfkATvcX615Tst56F5VQHdVoT3g68qAuabwRVVzj7Rcrj9Tgp4ELYISY
2gvcJXQH68zkIpaDRqebpnUstrkN02hLOUSoR7z6APcOQwn4HtoxPLGTGKettQRjlaZNwnThOfHY
4f2UQ09Y2H3TIoGwPaR6Q/Ppq03YeeiOu7p1odXJUnuS8ynxY2EwHHVM8PJJP7P5vSIVs4P95BcK
0sOTtrocZSogn4HiYIh9yISk2KgUuvYjXn5amCB9xagX6hE8LgSEOTTUgqeq6qXFMF8Vytfx5G7T
MoSs3uN9qasPXR9NtY8ZeaWOtFfPhNJeYk043hxjgv4gC3907+UYnDhNB8uhFfY0ykR3AfWSu0ta
Ob992ZtPqxOaRtQoQG4MDtm6yC8sN6IcMCiVkZ133J1YkIQqunLCvr8Sqv1FhQQswR5mhtKAoAFy
Wp2eJmmphxr80MR7dDV5HkM630f1jHc8Lj7zqKwK4w3tXB+7aJ7iNdjGzATWNdsLnFddKx5SdjzD
/zvgjTPhflZ14ddyiOMb0ACpxCPMNkzDT22a4y1agXGuVxOM1OkUHamRz50uXkZggIrnEU9FBMno
zGZscbo9dPTnZVTmeBcx1KfRrOojufJMS4mXIIB/uHrgbpCRhzHs9Mjdbh9JGBXTe6105fFoKcAm
CwLdBjW7NpqyAG+6GjQfFSpVhteFm5dj7GkiHS5in9GPwlm6EO2UxYxEoqH7lWRReGKHvg4AsOcv
DFzZ28ykxTHm/GlkwyquIDyGge4UpMih1SV09mQZInuUmT7pWmkLj1ZoKH06Va7Hk+ho87z/kYfV
EqQrSEAQFXhkhEb+0KSF4jTOucXb36bSuGS6HxXP00u8fvyBZxL5ne266kdIZIJRASV4GFdFQNDk
GByFDuZBa/poKbj2IS/8qQ6RUMSuyVBjbVfHkMBs6k5dJa1iTY9GL3WRYdXUC663ED4OULLoKVJk
9J22GoDBbO/M0O0NNoI63x9zVumd6lM+eJkNFQpSqZpq8Ew26uLz3EdtBuQPvsZV4JmqOCmCYYEK
oMP91zq288fKkumaoSMSH0guaJ755TwNErCuq4HffR1GbWUC4IMljf1+4VUd+6LtMeLyURmrmvuD
LctmPw13Sx7v+tGG7LqUbjt4EPyOoBXl2IaNNy94SO250UimbexG08ZJ6vQ0BQ45n2sWY7AgnfSs
bBZ+1ohOXpQkMr7LcuH1U1LczOUw9NBJu7T1s34hm6kwyw0r68QPbZNcADGUQT6O5o21ptkuJSN+
TUFE4d0g4CnuijObN/xGj6S9yJO+3zDIH3b47xOgSqqr8LQZSLGN5TT44RIWvsyZPXNrNp9MhXJO
8UpUbRKQPBdOF03bjnLrsdSIcwGIiodTzijvHSaybQUe7EowWpxFPce73aWtNnSK6ZeWk/QSDZX+
Mk1jdrmoadqCM3Y+LCADR7/CM5ExgEK5vnEGJ3k/NYp+TcsuDwiYlo2DB2KgQNo+8nLbk2DRZLws
8N5mo1tRvBsHmXxz8gpquymZ3scQsmyTxWDYplnq540ELTZ05EMSLhZPTZ188YclLQvf4h3YbVUl
0dkcQZvXnu9F8cqrx6HrvHnOhls+5l3sGbwd3hk8S/cwuIj9oTmzc+8NAzNfQDcrx1OkiYIcQqjA
WqfaLVzby6g15HSgbnZVFHXzUUx68sLaJheQNVGvTrruTY+G2HpxR4sfTk3Sj0ldE9D0y//h6Ly2
I9WhIPpFWoskwiuhc7fbObxoTfAIkEBIQqSvv+X7NjP2OICQzqmqszG4vIMJq1aSYS1jgo45JulS
eiQecwnhNA+F7C5SJqqgLaRG6i/BF+aMhmvMnNllgiXPq0SROzIe7tfR/+gW1uSopOpTJkw/YWK6
RhZMEXqoty363HzuqjTpgzxlmUFSMqlLtyzdlZjNL9DDY6WFZqp3hPK0CuZ0XIsW4u1ejfRxHPus
8toxLlVfj4cZyeFTlrW7uabVNlhuc5tuM6+WpF9o4YS/vPf9GP/plhbmMPABVdOnScm0P6NZDhof
8p3Wu24JRsRo/Hoa9hhJ8Z/YOmGAcBF3P2phobp/nS9eIXpW09b82WR20MoeWifPfTu8DlKDuEP+
omykBUES9JBtHaTRukcbty5dvgQ4VUioXwgdX1WCsHqzbHOFKsacYh0G12gccmJdkxtfcjz22Rup
MS3vpeKoovnakvDZq4e5CodEV0vmL8Wqvejesu5BymYpBttVGJ35abktxFF8N2+jJYnMh3LNa9wE
HxP05FxjFqMgI+FlwOxRyOkCY9DkSmxf2PBeIwd/hPt8xTkcwz+vRXjUyBONHmZngqB/zOL2e+v6
hyZt+K5RTCFl1GG8W0GMjuquPqhs48WsPaxL9Dg97fcBicMdBFpbrH3zG+LPUNSI6+Uc4YKy7zBs
73RWtmuHboiR6J35UYmkhThtWzvmwtH5MkzTHcv6asMA39AEvGDoccpwGTc8s/5p3AKoMK57Cmn3
NNb+PsX1zjWEOOwcmDghtIt2bI55NcVbkDdzi7BitxoLREMMozqUAX7jrCa5Tv0FwfBe5NIjHrRt
/6+oxc/oddrnq9/vHBf1jg9Rc2dxWpdtapFd6hlFfS/bYZ8gEDPkXchM6Ye9uflruNy7ViNQhMzr
dl8mnj1oIqY2Rzi5LZP0ewU+IOuyh8VnDxjG/cBegrWNvjiPU+9p5ukhTdAkSg2fpzZ3C/+r0Bh8
24/LEBeoZveYqsldGx1WFlWBJx54Fp4GykrGbJU5m7saoi6fY6TUUMflcaMwBtPPf2q9uWKzYg+J
6KXl7aeLl9MW1dCPqLgka7pvJUKt3G0Xsy2vobHXIRgeMcqjysbDl5MwbfVC0iLu5Fmu4VlbWU6Y
5Gow6lsthD9MLXAVnH0vmtU5MhMtIoeK55Dcq2xa750ZE2At0qZQROzmDr3UFHSmmGJvy+spqHpF
rnqjH93cfckND5PFrLzSj2pQxTj0riACw/wc1qoc14/MqEPfRrmUXuknqF6HennF5BXuJtdt3sXb
Nx9iVUbALUyD9z15rJjSURVIjBYME4zcrRc6dcFV1/Gz38gPFW9zqWLM0y5Z82Q7YfJZN7u65Yfe
iEMyy5z59YEO9kTWEKOvGdZy6mE5ouL6lfTNZSUhUnioDvLNq/949VYFyYRfFzndzQv3aiGuEk7c
siG6Zj1tXL5i5nbde7RpszJ2hLV5PIY/BI1M/ZGu4X95nHXnAFP7JamDd2M2KNc/23iPzyiw9i6j
TatpIqdtEEicNMv0JUFzqcRcW/g4666heLoAdjBYIC1Pn0YoXwe3DabkZLY742LAS4hx8KttV2Q+
P2vsZ/gbv/n4JOGrfTiyh06E3QlFTBGret9mohraAMsYJWUcIAEdAY8iwLSgiBngCJK3eQx22TBd
zdwUSW+e1mhCjMK/Sa+7J32sUY9xWVLPmiLDWVI4G1p8AkAWzp906bX1nmAeBTpYVmY2uPsK8qZs
2lvNsxaf3Zws7HWnz36mD1Y1J9araqApvjAGgAM12aKd4KSujTxtGb9EIo1ykSRNHsjm3esQJNIT
UiUk2iG1lk8SXAkX7+Yk22WxRJEj6R/e26LBOZls4XvfWOzzG1aO9+l7607O9WtIrIXr3VYtNUhF
bzvH+iKd16+xFTrnmjyucbzrbPySqQAnAVd5AuYKD/jeKlatkSgjN+8iEt16wbCUmf7rs/o3p8Eb
9ZYE54NpynrwcwS+0ags6Z255B04nNvY0imnTbQLR/ssZv8JCinipw00CP6aqPWzCzD4HhUJsfdU
ZpcNXXBB/eHYpsNFx63IV5p9WTE9zlFduTEq+ZKWYoMl3QaHNBgrObRn1F9rblYM9jYef148+ek1
Dc01C96nFT6dkuyTr/1987cj4bRgwfzYZeG95gvNw3kp6jn4atv0RqX6ymwqoaX0cLf75k4N+8Yg
M6qvNfhK/RZ6K6A5jSH3PjWw9M3PdCImcbX/Cx/c9+iU++WT8rnULIrKlHYXGm6vW22O5EcaH9Vy
U3w5NiiLiPvL5wnL178OMMk9jPe1Aa7zil3CMVKJFt8CY2QDSl7/NNWm4gF6RRXde612WUcPWcT+
IRi0h2I3l4jIaSg64rvzmt8a8CF4r+5Vev07Z+uax13wALXxmwZ2K1qY9kKlZaZcmRpcTtppoFFs
i7vux4WB8pD3xCe59Jv9MjuZ67kuLUF9FUXgltDoFLRBuxORdzXteg7aKD0Ykt1W0SHQ1p/bzv1c
5meyTftwoqclsHD1g4rG237WaYaGYDojvPTtWcqwrda7qFHPVHl3yU13yGTzdyAo3TWPVEW67HlO
9EmF7RMN23/hNj+KLSrkUO80Gc4MFQIabMyh/8Y0Kcqs+BnThV/cH4Do6fesHw54cI6mbsrVNgfH
CYQwV4q2r3xr29yp5KnzeBni8JLrsofqy/KoizEmRY/jHFehdlWU6K+OxSJPYvG00rBapH+up6ii
LLvN0hwCGEsDJFXI8hgeikQRbdjC+3Y0Oby2HSgppSLre7r+fCco+7nXY7GwuOiUqfQ2HylSEWKJ
/46aVT5izOPgwIl4zXBujdJ79LbwaVmyoAx6kexXNbxnIDbgsDDvY4yHwW6nru0kbo4qkDR8DkMq
MGMyPmLc6uoAYMjRAC9go8QcgsNcYqgd2wYuASYUpXqpbfSkEbDwWJ9bbj5EmOb1LMt6zaAvclRK
Zg+SzEsfqjLE5+CwHlxaOsFLnoE61ITHqG8qntpbuCTlujblwhzmL77xAFRTCG0b8Jw60JeWpLjb
Ye417T5thh3mHh7VJO5E4eM16Frbqe7EM+1kpfotJwSp7Wy4qsTkg3kBoKkYw+1liT7I/Ev5z4Oc
9xgseRvHdKdQfbkGXXT2Rocvz/62rcDFowWsGKzH6LVxxw6/pIxd3iyfTFyaRb6FW3oam6FMdJqv
EuggdVPzjaiXrE6xYtZyHuecT33ZD3+w1+3DcDt6s5fT9ZVM/MCIeEDKS+Yd8S8odPJtZuVkvHKy
31HrFYlo8l4NZRjeCeQk48lbpMDtiS+198vBiUK9WCAJ+uzm5WZ9VgntSmOREsWgSj1Neao/pGRV
yIOT7iDIZd8ck5hzbCs+PDUmuczB8EDGN8buctN5Z9mtkRaJmjdVw6XvRhDHYGNHYGvRtZSRKSUJ
0BO08Kkk5kY/QyuuSL3lqRsxFfgY4UwWHorIrjtaflxHh+KAnDGmv+Puz4bzE3SsfPzhha3T2fNw
0GUMHCqxX/FvaZ8WS4bAEIa6UnRuLYJEEBpObfgYjTsSdhC5pjL0nxQ5+u2raz4lgBBppqpW17sV
3Y3Gth/vfJTThP/t1qGk27Qj0VENN19eI3HClCvsk6iUYQ/7UasyC0mxpF9TBPiYx/JVWMzX+buB
v/LogQTpUz++j92eRUEpzG4dPg16SPCLoDtE6XH1cA64aNF5bf/E8WOH5tZSsndLiCpb3Yz0dpTX
VdzoUzvdPAQ7dIi+p0vOJkoupG95vixL6dT4kqxZscbvjLe5sQi3fU5uvDFp32z6G0YwdI6maloW
5mvtTj22faDPKtG9Zno9srh5pH30vHJvx9r+3Q9Q7mS6Qtq4mrnJCRMowF3hRnKKfoAtq8p76oq6
x6khxeFnhluk11kfNzJWqlt327weKYIi+RpM1RK8TBYQDv6Szt9r2Fdd9DzQj82LwE+7q/jO3WlL
tzITBGprfAXWLY6as4VTbwZsoWrG/eh/EB8g00B/ovUuTIeT0vMecVB0J+kpoeYc4CawuuNlEz3T
dHp1E37qbsbME6+4/N13D4lbIS01lxCLWQB8RuZDjZQn4mjfMQSLFsQtivq7kabMzNagTzjHtf9i
B3eadbfTk70omRQdxH4KSFmU/kXF72NsZ7lj+OzXFNO2SEJ9b/zhl/TUk9ELGny4EcMw5AEhssjW
9qlJ6S/sBYdZkg5zCONjhLFIs4Yo9RuO9kqhIBXNv3pV2MADyB6g9bwoH5/sMT2VaxhfAxYf0lRe
8GfUTJJc654UwrtCdTpYWDI9WgPdqbvBEFOELs/FoL01N71Us59UYkF+HGdZYSg9+G65YS50pxDd
a02DEybZR42H02aqxr4tlGwBKxwuBu0yZJSp7OOppMOn6O+MNy+un34vbC5sWh8yb8njwVY4XtEu
/wuXDXvOx8RWVG5tNeg4gLg7nB1DhYsFOUcomM0xGrqrzILLuNInkc67XnI0K3GWe3pxRScRao4/
rR+f661BVQ3/UIIPxty/AITDmnyTeHsimawkTnh/XSo2o62Yw4pP4R7tWS6j9jIonKVgA0J08MXf
FpuFGbOdj/+xYgS/d/RpNMuJkCCv0z868HF1mms23+MpydHGDd0CbcoH9+QRbqktIoe7HqSuZO1Q
GVXvHPJBbY9zgobRfhmX54knpz5IX5bEnFB9P9PwTfheoQU/JVNWLl5dRdnzhq45QPww7g8h7ug2
QB7CpkbUfFWTfoPKtJN9eAz8VzhCdemP+h6F7uy6AHppVnYs+sXj4CXWUI98FKGgGpIWHljIxTlp
sitqi0MYDB/UM3BW6hLJlIeAv4DwVmRZfeymEMNnWR7RClJhPmdzMSQMeyiyzwlHd/QTxNQ7TAfm
ff8nGOiepLjkDZwQiNVj8mw8VVkfs1bBsVfqr99XITsIDyBD9rttZILLOB6y2T/6aVjJLSjRx+WW
mAPATHkPJtMYszIhruzoBWl2iUmpGbVif1BY+nH7HjmHpTPmDvtNtH0RFpZs7i79MF5EXIOFCpEi
hnpAjwb3TDcKp8cIaekta/ZNywvODzX+ETmjfOM039D52OAvgo+5h70qRMePnvvEgv4DXBBIBOsH
eAB7nr4OP4RGRT71Yk4zncoGVyz0PkZAuhbiPTR8O7pefCg821DQ8rkN3cFHIjYH4Aqz9X38AeP3
1mpyERrS2ZKNf5mtjwsic5XJVr+0LnjSq/0H6h4YN564wW6UYNbVf5BI+Nt60VsYDU9IYj1zht9y
TeaHAcMSoAA9hWF3S4fsNxn8J2EnnBjLq6t33TTuQCDlnnt28VMUjyXvH4LkQ+L8MPaT+iO6865k
vjxyjiMtzNCEizKLztl2s4iejTW5estaUhvtpzrb8U4eVvPPsazUwBcq8CEpsDDQI2M3Y9P5o6at
6mZVJfhrRDHmioMgJXkd/a5ZsOP0003zIU5vMTroDSdZg22TJP9G9uYJdA0Y9I9x4Ma1LlOhC69n
+46HJ2GwXekD3IB97LtTFpO90uaJtw90qn+xCPeYtMghYsUMYHPKJQ+M6w5xvK43IAcgF0GFwv6U
LXcs4OOwbSXNyE7Mh3kk5bJ9NuLnQrvdtL1nrcpr2u3R2R9jnR1i/pFk7LRKd27rFjO0OgfgoljT
ZN+K32BqwSwJirZODh1abrIMML/p8tzV28vmi9OEQf+wPdVBf4+A96D1C2H+OY7vDZg6Zvre2EO2
4AxDqYSYTsHXHdfjoW2xoXiyjI0st9kd0hYybPgYoG4WATgJ/dUuzwknKLJ/MRPnCaBF3fRWa16Y
6blBk65wYZvmFLbQJ8QjljJmpdJcrh5APtin9HsXjIVJL3QMS+fQqiD7XR8kOfzka3qFln/9luFL
BHmHNcsZgkU+BvgC5rv3hjze/vVq2UPJvfRb92ukCJV1SdlGmI8deSW7sBhEiDx/ZoBEpYcpvPfy
3iUvs1T7foKGaXINA8Fmt56+UphbTkHKZ/uEZF8zzE0nfZBuXTUYmrcaDSyEpY6e0wlQW31bJ2ha
qSy7jkHrRUw+UQcvmPfErpVFtdwgYtA044lMsFDa1kGanXejTp/YbEHrwBGiUrVnst71sTjS1HuW
oE8GbX8QMXlisdp3ARIJtZ2vpuuf5g54lnauvTyAYmA8i33Oj5BagEy4+RXx4ED1Q3RGnPPQDr3A
we3iApSL5lqbWZRTz/8IrQGX4e/tqJ9A9TjHa1wFJKuGgB/WhZ8Wz/81Dcl9gwxz6Or0hUo0kpkn
GwhUNU5vsTa5pPSfnAykOpWOfyZvno5IygPoNiErL1p+gs25Xzo05hlxA8JKxuxTYh/8EPV0AEV6
bga+EwZitDH6KcZscQ6C54bxe4BdOxdJFGT0EC31YQOOJGcIRgJTwQ7AurxM4xDk05y9DtEMYaXf
dJFpuVuAArbGfHR+/BCNKDVs/KAYerStxh1RIR5IEovffdrAKejxDXy4TUo2IBlx60G/jv0d/Dic
eQ123vmShnIfbAEtIBSgi2dH9rMiBYwxlJb9LQCvtehaeF5mXn9JEXwOGSCbaWabB19supz84AKG
7k678LgpPu4QxAvKqe0AFRmD4ehndbMDhfVriIEzmhUdz7NRf9GwgW464N4q+E1Fxiz8fX1jyfLk
mYQ+1l5/whzVM5iiqHnpDFIPJegNMeeLCsIAjNTIFtm6dM43NmZQxUIKpyTsYswK9qxWFgMEs/+c
eGv/arJBgOiaze4tYtARXwWuNBZ5EJgjFoPAoPQwZj82RXtGGTFnL4YuCcC8bvRg8hio1RSU3znj
AyCnDOnzLq2HA6lb+tYlXUQum3NDd4fGuzW/myU06R9FlAE8dowF5AQ8E5eF2vCqUyyr1ajs6sUz
OCMejAm8ZsH7sICNlcGYoilFS1HBW6lPsDjVZ+AidmgmMJg54u1PsWuYyi2TCwY9VXcVTahL9Adb
LrvZPpLaj4+cbODrYobiEHat3UHZUBdvA/EjaLum0q2LoHf+8Hcx2tWV6eyeHDraY8PRKGa9DO++
UarNPUhtFfEDXWzxkBSrnAgaADF/z5lui2E2KJOTrGgR5D3H0Hcum8E+IBkMCSfXppJGUvCtg3Q8
QlLqkbnspjOcZiStu1S+JAvMTDxTK7zEDjrx6upH4Gy9pCKIZmxlmiz1Za7DDBs+Bt1Q1uGrraqN
hxwEWnEMswUmCQDHj9EwWbCJA/1M2Nw/YP0GpTeFDj4/hc9X+xyaSARjR/ndvJ8XIB+Svp/QhCf2
IFhsKrVl7BLIICngh6Q4bFjXFivjwfv6s0RniTY6EjErer9t75n82ecWxPBFgNx4H5LpNOhEI34k
WzT53F/X8+Db+taJzXm5qTMbo5TDdhNpvzt6EAOrbqjrPQs89pvFIWxW8GfsK+/X8ZQ1tV/+5G6q
FYwjlFMLxIfVC+AYeelhq8fuYlzv76Nponm6ZpibotkI/yrOTj2BmgsiIw6U1CYsJzAnzopE4ZUH
4FSuPPPhRwIE7domqVbuuvMsftoRCM27YetFFU6ofnvEu94o7b6omJM8hqGzt9SRH9nQf6Eg7BYB
MxAyxSTeghEozLLuQfiCkwX3ZjOqw4T1JJ8ixOz+NcnUF760vLAI2u+8Ye6KQEOuHNtxuqzK4aAf
uf8sux6cgnDqBrMH5HPGMesCjYGotYcBCHRNCo7H62b9h1H09ITLLeprRriIh5/BOSFglNVDWPdl
UC9TdhmMJ5DyDqHKDxxyoazlOZShN/7KPHDt/dcaqQPugB7upUGRQbpJvuu+86JfICZti91F0TaO
+sjpukk4Rkmv3zeyMXUfWmKSly0zMf4jKD6jRLmDGzG9gzMc0n9RMNIFLosgPuy7dBvT9YQkdioe
xUiC7NRmc5ShGmG0360JzseLM0T+2EIN0C1+Pm5ZQ9JyEIgtwEpDcEp++gMClt88msL4tyI8Wf5u
GDtGixCqbIXfFGPMDWUwCyfb8GoYRDT+gtDhzHUCxJvp0qcLqrV8TUey3RsVAYLvx3pWIKFlahne
PTHEnOXIowVgYI9RhhdM5KmZWzXkuo8y6HqQ31j3KTBjCtEDG0/tvglo4iO69Nqz3l8stgQKMYIl
+JHyIWlG/emk7t1jHE1LdiRRG5l3xnybHWXCA/YvwdJfH1bFlvUDI/w2PLWxYmNhx4QDyxu5nh54
P5kYT+PQNABlid57UxnMunMcobGoUoBoxtyuNjI7eBx4akJvTtQnBRLcPslkWgYUAguYIp3DGCvi
bXECs2xEBOkGgLUJy1mDB1M11rEQIZSUJ/uAr+RzDVT6aaM0QeeycgNGXz2Rul5KtugmAiO9MX7n
HVMgMiEdjhFedzDv2UBSlBC+9IT7h19ZxxVGWBI4cpgb+YdAkZu+zZKRFqD3iU/ms0PEAMVktCRe
B92BbWPzSjw3AScLxQK3wxuG+CPNsOFDomuaTR/HcfFQgrcx3cIXFar6r02DRZ+XPlqekihzCD0M
8dg+ZLEJuqpT0MCh+IUhMWsxpAioJHnfrDD1UF/xCV4uWTduf4YHg+EzmjZsqxryM5YqZBk0wrlC
NEPmmF5RvFyQ0vfRffNkPddURskzoaBrAX06ed/A663jE9L8QbMfdRbq0yxgyv1bMSwAqGQrtSp0
DAoKy20y2QVTNUw2aNKCiRQDd364ixKL4ttMwdqe03XwNS6OU0T/Hrq0b3bKA0r5TDQ1tDTLZoJ/
elLJUoaGefQt497G/oRGTNfEwBeZfrLxYQIHh3OQzNetaaB3YZ4IuH4TCVWXupED+cb0WJq+xd6y
cFS6BKr+bzUOm/cMj2Zjt9qbXH2ReKjqg89bh9T01gRr6TY5jb82fJR8JH2L7TOX28QMAABeRwu8
S2jV/5ilmXhGomtrDmmMZCrIIQj2NwZpIzn0kMpm6bkHKymKv1olbfPuBpjAH3xJFrpnbAwTMM6T
dHqhao2Hiq4NCTHV0klv+PKbOSnmnteojd2obbHgLQJ/JWjvfI8vS6N8nUXblhGDWrNAfO1/CCa0
4hG85gFuXtVbk807G9TBYZH1HB0T7jAILSe0ScLHvSqYXTfoMNkKPCpjfXqr4YvesFMCQ6J08JE1
cKbBQTasgFtXv02LGfcxR7EqU0dVNdsVA4m+xYsJclkTUA5Shzck5GJq0hviaqhnMuadASBEpi1a
BV4c0Ypu+N3aNPwAbQJmBLFJ8j34qdv11NOPtI3EU4gRlK9agDNmiIFaK9JJoGCZ0Cwju29hoXgR
uwGQv9ojSGvQ5VeXLs+Dl4HFr9KUWWQsYAEUDskW5INqAcG6b7j9EwBRNedhqpYMUQIW7hCIDYqG
rfamtWtAFhAyfYzHYdpeRmkUcqp1/w1+QjOW4xS1NG9StdlyXv3w1C22fgD7WD/UPjEVYewj4u4T
9dfbkFi8usCGiN7pged9hJi4P88Xvtm9H7s32m1I/GHOrwD60VbdGKZFR8m7t8Bhi3n83mSJu5h+
7XY8QMROTckdRQzm5LDCT0xwAZ8J4B+1Of7G6Gj+QHDm955YjOmu6oAkPt7kgddoyM6SHaoqhLkS
VZ9BrNj2OA77C2Wh+UJ3UaPi1yeGDF7x/ysjKF5XUiyT3vKtVdGeM99/06OxBzPM5N7iOPAKr/Vm
eUsE868IL+EiSkDe2rVuUM+T5orh+mNqtXycuN2ugta/0tWZ9qA0OhKbYoootYGV0HxEVM2UTf4x
HfGsFeGiuytiBcj5dBLdeEkXnT2tJAhPY4y3ZRR+DMpUjriLLWsARd+RLRnzQY3fzajicrMDjJ1p
c3v8Nv+mfiC7Nss2iOsKSisG5H88Nrvrhx5vecDVPi6xjUqdmksNkSvuDMB1Pz8i8SFTrZjBxJQl
nIjQ6hAcLRDu1JB2xbji9TMI1b5TY2C89yG9AuKCaD4O1/tQQ9GYQ/0WaMidXqK2swkYf8KLM5qf
6nDK+yC8jjI4e5lE44LcNF6dEHbFUsdRPujscfP1BaUO4gIswb6WLdubcymiIe2qixovBlHO8DJZ
khkAEqAbWISmzl9wA1xQ37cNDrmYaFRknXmIjKC5in8G5X5SG4tEBBUJuxjJt0RjlCul5eCS4Dw5
ekd58otIVE0c/iPWarcVyJoCNCcG1IQJCvwJAdyc0g2NoOfjqrYo58I5Blu3TYHc6/lJT+EJb1lB
nsiKvjBeVrBJdlCsEdrA0577qUjKrPe806K2eEcHg0jD5BacRVASgNDv0fALVcx4dm94YUACg1fU
RYdjCUnLxyUDAn7QeKKJ+Nnz4R8dvbERu3jBnBKAY2fYlXURbD7DodhtFfAWWYmhjY9sHKFgopyt
0rRXhaz1nxkuwtAny4WI6CWyiYVxbN9cvIWF9WpaAJ62VBjSEMcFw5olzp+xFHwY941Y6RkAX7JH
RGB+TaIfohMZowqZifMwzahDelD+tZjvsrZDYXBIF4Oeg1yFwRFwDLV3hh50DRtkUYgSth2oO3UD
r3J0ZcPRMYxTi/tMprDaYv/LWOBQka+Hj9XjAuMNCFshIimPUNp9BAcEfA6OQqUTco9UB3yEZrrg
ZXewwqBlw5s1l4hZeI6ChkesKlLIDkWTqNv34D+OzmO5VSQKw09EFTR5K0BZtpzDhrJ9bXLsJj79
fJrdpLpjydB9zh9HVA7W7QJP1ud0LtrQKtWpqajVELDqrfuem8DhkOV7ogbtje+mV/ReL4MFZrFO
7WPcWO8pE/1NtyCCxOrGh6Tp0MGZ1XjN/XzaloMwQ703GK6qOZj8+o0T2IyajFM7K4g38ZE1BosN
xaInKkGRLyCv+WckWiZtkGWFBZ7CtlTdmOJyKX4HQ3fCAktSgPvIDFPl/sRiuDey5QMp7nvbdh/9
0N+L3rvL0uEeVGNbMyJvqLo7OrWmvWaJcV+5NWSiVy/k2HtgRsOr0cePaa+bW3c17o1xAUXL5PzX
TIRcmnYGGjlXes4fw+xCBFBR6mxUMj9YvQAGEc4aQEFVh7kCtd00dp5cXKtQKHJ0HguP8O9BmfZ2
UbkeKeIqQR9k9ghqJmEazPKUExlwBYAYH3WUy6+1L9eX3rLGRywa5nb0x/rSer7aNST6nOnGSl1o
9AZJFDyX7UX1lHfLg95KXkpnMrI59J26Qy7mvhgodYjwX0hJZWt0VBPGa20AGLUVJ3any4u0zV1i
6vpmHQtECoal7oq5016V7ixbL9NlyBf5k+gUzpRuz3ZJIcJhZBVD8DetR6V3S1BkLKUNkE/UsB6E
jj3gPr4popwlS2m66aEPlddu2MfF3veT0xw373hNiyBDY/pW9fAiVGx1B5bkNhp0pz8VFet+UaQh
4VQkitAwZpn9XWHPVmirtd+6g7lcXRxUUaz9X7mj9snagvsa6pDFCYoQcITcq9Eis2HsltrVN7VZ
qT3CbnqL/OoLjmq9G4aEc62VyCUwKuir5x8W0NOjTuPCRRZ8LXyrBhHqKaYNhC0vSY9Rpc4hUOep
Oxvm/OQkeYvSJ+e9G3skEEn6YK1zvfMTq7y5zvkDnTMaQPZvHXRs7iYk9sRroFKfTbqksvm3HCRQ
+To/rb45gPa5PWoWqz8YZYoARemRe4NCGwPgum/anHuuuGMwB4eaWMhsf9nEU7u3ZwILYnUo9JFu
scL7lGr8aeUC18sYvUOjgTIoTX5Vlt5SBQ5t2R76st+aWl2csebfrxUdQSSeId7iqAegR9QDJu5t
RrFScdY5RVCibrLXibho3w96s3gUfnLkjA6HVPzksn0rR6DuUq7XAad60NoDq0HXfLhVa23JLfk1
5qyIFtf6qVMeoXXo9CCdOaDtoTuI0iTXENppvElK4uk5iVM/YgkiVdbujQkpSfpmKxEHCWpORO11
+draxpPhVYjJCh/x4rKc3bF4Kya5rwRb+jLoP5NeRF5TjsjruuTViTmgkXXkoZ34wBWKrqK5PJFn
qx31kYMhvYlWJqvsz14Om0KO5wNX7Ekl0xLUhToTInSsTUbfesGK7veQcULGxzID3PK8T57oYHTL
i1iWYJm9ez2PX41lug7lvBcW1PeSGl9muQDrTwUUE4asLbkSaei2RNfnObVJVppjp596fs6m9pHJ
Dkj+R0JV7BqdU2ZQ1Mb+A5TnpC5Rn2g5bFe5L7ObGB2EdGwdGbbpCyFYYjP03aUrPLlxUxL5ihqF
aCrcc+UauznVsrBvTY3Vnp+kKIpX8Er0aZ6EfalWC6VKiziUGMZg5d428oplaj0BObWolBeyZca/
TNykiQ3aS4wGY+BMrFRxu9zHDLKBmIwHOgfMiCKosAMqRpsxf/VJOYS0IRDoaAy/sd+693jO6WuI
x6+lVp9FBYUjEPIHiWJB7TvxQA/WQ1L2uzTGyaZP/lOm5yActvc7jS5aFVeVQYYiIRiGKed3qhhb
Mvk+s2BmEmN6aplhAnt06Pp45moU3RZiW9sMUqDELLtodFt7O/nVkRwMdfQ05NVmbKyRjo/npFoD
Yra0/rCXIkvzxEvbWCafDm4trf9qke+M3L60cOw4LgA54yTdD0t6ZDu9b+fkXiYMQhK0PXenTy+N
H3uWyGjtsn81oztwZ33o1/FDrCX9Zp1fccQZw4Y6xAcN8Zin1XdydM+WMP5mMq9JPNS+UNwdOAcR
ENjWtswBndPCj8iacINhIeQKI2zS9d+Jhzx+pImhWc3+0V2t3eL5P2aa+QG8PKG5jfWGWfpqlsVl
9sfkJDP1kWVzQgSA8Z4Dn0GcsN47zfqBs4LKutjbx8joH8ZlmrcDIV6B7hF8W2XnidXiAf+PefFY
isGA7UA480k19YKLAlI9ARP0k3JDAsmW4JxdPxCPzdHE91Kb/3TRRGRIabsUUNMIoB2tUznr/3JX
fiRrjXiyrZ7XJL025vKu17gudL2HbtPUg8Z/F+hDtstFeXDn/KTW+kTsuwywBejXpPIPtaYErF+G
bmtk5mgnHwx5tBMQ2imPxg75TtHmx3xSB6sxRFhWpGdRL/CYxg23v/B+42J6YpHfcTTex4Y2Y3uY
/8iguJVJCHNP2OVXz+dxJiQN3FWU8o2/XMN3NdwQ1WbMhlPi35GogVxLe3QSOuIoJH5wVa2CskNP
y/rWjfGne8uzHnggmSwbTtDpYIxoQrUu39Pv4sAINfs16fVNbFMl12mxCKtV/aZdloTG3H0qbYpI
S33FHIaSTNycpa/MORfO72+aa1iSp6KJeg3hCtCZdq4n0r2tLt2pmI7NvCWaFPYI6woE+OildZRh
jb1McvUZt/JLoZtHOxFIiqYfYzbfk5pNOpYxbAE/C1qcPEiAYG9yVxH0rOocnMBaY6NCF3AIFT3i
lWIBXWxF8Zyn1sMYGw8ibuWmtWKBPJXH111s1B+5uUkZzG6i6ArN+iHNPQWjzOljVax9iXpNLZek
KvDPJCkPJJK/+Fpz0npr7yoEAr042HEcFpXH6Jvau74t0LlVHldDE4pS4XlYnQ/Ihnd/kbTS5LyS
6WHJgN1x1Y/oKdZtM7NcIml58pw8DeGgkrDvqfjTp33WCChrXzslgqq6xtTQdiKPUL19nh375i5Z
Qj3Nf5rGcDb03hzqvuo3FJ/oB0wFu2IgLYwrJr94pfZrOQPWnUE+A/R0m5kY/1hzThJx6tiZuAZR
1pkSqcd05hWIMOVHvfMdp+2DUG3oq/mnNLuT5ileOXEnRfU4Avf6aty1Yn3P/CQCMIvmeoU8l8tT
PVCwWXKq5WL4tEWcBu5E4581hH5FZSUL9QOx6Tuwql3X5AgrQJVEEmmF2KxIPycY8oyoiM5xSZ3n
aDWzY7n8+hT7oGjDhcbV+9x487sRTyoYZ/tJ2cNO0htYZt1NHjDIhdLW7o6iEhd6m8euq3AszH8Y
TXA7wkwHSb6+1PnytnjiyW6RE9jSPllEOuxoaX1ceIoC8jj3DUVUChwQM4d972QuXFl1kQlaCi/F
J6SsT692v21lvy/CARaxeFiwI0a0KuyFia6tAS4GStarvcqqQ18Bj6u+34rW+VuMildaHitIsdzS
9/Xqbrp+fPHKep9P1gmY/QIVzENa3WV+HVbK2dFyQtll4hy7lLwhw9DQwSVeYGv11RisOooTNB1+
Nt37S3xSRn3IY/ts3jyeiGQQGjn9p43oC2HmsU4A/sv5zizBtMxVbnOeWE0N5qZOm8e67l9bc7zG
BsWXU3UzMsVkk0wEXwxmvquGGfFfw9jivdiICVpx567jvvRQJDUlQnQU6ZnWHRwzO/f6eIgzbJud
B9XuPpgqDzNfi4Y5uTI4k+Gbeg9pO+w00QaJhw4S/365YQloNlptv1L1iJksw2RgM/M11Xw3+/N2
meMtsG7JWYYyYSVDO+Tgvy8SzJe6XwF95D+u5KG6CU3QCPoSsT2TXixLKoOMU1KM/9pC/6RO4Gxa
1aumj4/2Oi/R6LlaaCTNYXWnJ9MetvIWOW5V71rRhWD8EW4oZnSVQhUabNQGlZ8VJWJ9e3NmjdHi
WIh1cD3oXnw1O3yRa5vti8q5G+Ppa/WnZxBeNuLq1IrqCOVz7BXGy8X709niNmK1rI3sY7RT452i
PCGoK/dOd/XIMR2OzeRTE9bfPKonB//QxhydNyBMG8Qr+1szjsjeM2DBxVKGCUpDwrDGqJHmqZco
vXvbPZrK7qLKtA7dLLatW2yX1YaxLAKMa/tUx21gjR+JHR8ylR1TDpmqA0W0XQBtUAtvQTXVz196
ax7FHAc8H9tMW/+MSoZs+meDiaIvRDhl5n0i2B8mZ9yO2XjM9eUPntHeuB7dnp4BFYRaMPmebsqy
qkH5qtQhrqbHRTyRfvNm6TpjNdWj+CNvAnSB0t+Wqx3IKf5sOx0KazolWbYVpH9wjspnz2AcRPK5
IdfsaK1llFbgOdMNrowTBMNwI26ArAKxXIy2K54GGY5xdQD++s7jIup7gmn8Jn+yRIwtQk5bN16v
/mi8YgMnVWxt98ms/TPymrS0pH709fjs6aUIVZe82AUbYLWUW5XihF8dBrnRuXjL+rU49tUvAEkA
KBB78fa16JJISFxRvBkGYERtHV1jPKAzZE/Ba1gT/QiOPoqyAucDmqidFvi8ZqTvQkbDR7LFQupZ
N2M2cZjbl3QVX21ifCcNKlNfbZNZ3Z7gXeagslX9ClqtW7sCqkp6RuTN/q6E182r5r50qLPg5Ty7
bulFJYSOyseftK0esane5TjlMBR0h1nEYd64oZzlayOqA+F5PS9oqiMp62i+UfN+HrrvvrFu9iBz
j/lKR6uFgVXIO32oaWNFvKseR6lAAVdxSJ3l5Of2g1ZlnxMqm86HOc29ezt5nyvqxOL2VGHMMG8f
1LEohm1PsrKAeT08cdoTFRVHrZ33xphcsEenGwdXcDtaj8LVw9TqGXo97cA43AXT5Cscd+h0IN6K
rUQqrNZXBUVqVPHJS1ozmqryLyu8Z4dczrDGxhG6Y75shYczlLWgDpoGRMxuf4kjLTYobGCAauY3
ByoG9LYP5hz0kFrtJwzQOMFxEGR1ge3JgmDo4uLXa7271Z9/rNVF0c4ZUxbGwxT7J3dtfwc3/zDr
4qgbNe8gbKzpYSDs3vSB3JtuvHYDqdR8IKTpFFt/5IOEzxgJlyvHKnI9DMgY5uEQbzYyxMKsA+jH
cm190gx5pYI3RB2LvGCI//QJ8djcUWWFNhRzNKk3L7z4UZW+tYm+K4W3zyyeJo9tKpt2IJIBnk/0
n6VBuKYCMGORrfJvYaJAa0UoTQ+vnTPBVsQ23kW9DpPJUqFZT+mdXF1S52fwWWQHDlQmC5thjTy0
Rjzfjyn2Ht9RzGG121y6JFNA/WI5dYsyd54j5bajcPRBthgt8TP/jInTIr6sk8DoAAhLXa+/XKyW
hAJRglf2Ig91VD8XXfQkteugT3EDD5QmyAiqJCI++6/UmiOD3p7DOXKn77mdiLpxdmO9/va5Ebig
GUm1g0M+9JBBFJEMWCjQUeBc5Pw23JZRg+jyXByXhjDFDiocJA/M/JIqUkiaZAjkLPYIxA4tboui
YACqS+RTcS93dtlufUPdkcq3wRe8SbEf2mMT2e7CA6tfa0oDYt73uGovA32QxI+GA6O26Q1X/f/1
c7yoFNzVomugqMMCF1NdzIFrTDLU8vKAUmiTm6iZEvXV0i8/je1vaWPYxHlTCWejldlzPbEOqjQ/
27l892vnwsuBt8/cxMO7cBvMMnhBzOSYqOyUoK/2WLi0n3HSOXStQEuMC1/WOavEvrXwy7IaoLzf
e9TgZp75ViXWj290lzrvIrAPxnynyUNQnOKnnpohgIzOt/0so0L423wUSNh6fl9GSCzalsU2KPvq
2InsPMPBYId6qJMrP9W2nuEvlsn603LjgHAqUGq4WAgcY3rKpRa/dgk8G3CPK4twwtprz7uiBD8C
/PGd+DXXHISNL8303Ew/fo403gUnlOW1ABiCFqLJZ34vnDEY6l+Zuc9J59C26t4bs3pxcrWN1+k3
UePWRFNuj1lE1gl5I036SUAAFC1GE2CG8WZOyB6dpt4NRrU3VUmgEXrV2igY6niI2+EjSy61nu0G
bhY5Dz9Ooy74RMMyYVa4Uaa93djBWus7F5XXrdh39VgofPcIT3IYimE3ei987rAplscRn+4t42EZ
vgZ3iRQPcjdkJ69v79ymOjUJG1qVPdVrcvGH+agm80RE/7lZlwu+Wd9MGRWBukExVbGcLJfqcHrs
c3Myj0x893qSRbPnhXoL1ZHOT9hfMbrlx9bnvtTG+9RaiH6wL6h4DPSm7mW2gLq19RSv3neJJCwh
wN3HtqlhapWz/ixT4xQbf/paHsTqnAbm6hYQsFjI/ejIttjIliPQHT95CX59W2MIzbcMSPclKb7O
FYLzKRXVJe7kJSfvuq2XK8aL05offYATj2Lm5cY3xmKXwREsPijc1JpQuNqud+XV7M0X4bIn3YBS
b3K/a5X9wGTjhrOdGjSgPlS2cS6G6rv02mcOpnAuh21DuNjyf1WvQfGRF8lM/7qxp0Ncnow8fVqy
BTsUkK0zle9OU74J+ucDZFKXMkZXqrQnPyNbMeMXs6zbduAGIwhwe+NVkDDJDRMJgsfkRI4CliXn
LnMadg/a06FKiqI5NZTJ2W0RenIArINHospA4sfm13Pl8TmX8/JXOqUFy4VHodNfa/KPXKP/S9BG
EIshiVpIPwWDTlYOTxP4PAlZe5WgLZ3c9Tm2ubdSQcKwE791NzjPls/UcUHz4efu5D5DsYVsQ+xa
myj6CgteBh6PeuZxkNqD2c1X2OAot4wH1/8crRWre0Pes/3qZN7NbY5CpmBrMG1OV8yBI3gI36zP
1q8mFcoce8Ak01eWmUOFg6TqH+Oh+KIcInDbh0k3eTfKowGCIkl+1Psl1OI+apHhV7j3K1hXJ562
TpueTOTbg3cccoP1pYvv5g7d1ij3rlm/FLl5XLBHLBmXij9sNVSq8Yr/jXAIEz64t1+6eLrvXa0N
wA3Bo2N9C0HaGdo/PDMBsAjesex3tqzrnE9nvXsbaZxLilvaT3bVZXnENLlno7zT9HW/jtXdiGHM
X0xMyURmW85t6UBEA8HD0kANfVAkDL85QPAogZ2L8mckmwxYvDsMcAiDKX8Y846VxXzRtTdLiPVm
GuOuFwqZvfagi/XQpfWro2ZyTTDVoerV6mhG8SQ698Ht5z0OL4RhByw7NidlwnlCEEG//q1lRZTL
uu3VHLU11dMrw2x5auZXLoojl8RfTO6IaLWNp79kno+KFOXgwg6BOc3v/BePi4vFOcz9RUVOLl6L
edyltbHPTXVwhmKrySIwZm4J+GyP6cPAA0VidUpKdzF6Dxbwx2zBwvdfebuSTubzRHsX5peDLeNN
Eo+RVWVfzGIbS2qBiQbXQmbbApp1TIJFrYX1XER2a2xThNQ6gl5jYc1rZ5JZdf9FafovcpFdWTEg
OzRIbHzTO4nS36YJ0Hk3XdG6nZUNqGMjvZEEZNSmFXHwhX3m4kUfSRJZtXNj+W8Kye2QNthFnH9z
g9d+WEPg6UOuUVaGURQcmfjD1T4WBTxjr0epf9Um693MkAR7A7ZPcnRcbeuKPlhIhGgSf6vPSYgn
DJT4l62A+7veGdL8G4f41AN5atqLR+BIKNrpalXL0UIt0QC11YhGN+hI7yZ3PCunfehzK0pVcc4b
JPqN+e9GhZCMf50s42026j2BhTvRmLtVDpD1dBkRHuXM8lBOPu7BOsoRXK92ciTa+yjjr3gu7rjg
oPnIp2hrhkb7wTcMhNl1xMd+M63sEdDyg+aPfpO4AGl4YgD8rahk/e/mausmkkq+lwWL3mwTd2Cv
KDCmHNeCFVGkcRIdlT2QxjIeLQaOPkFzRxgPotMCgV2yWpDCQ1CDqMCEVtAxWW6+zkQ+biCBIY95
7OKPtsbETZIdqqc+VcdF8Ao7z8RBocDSRYDkOPIBCkS1q+1+5zORDmBtYexdBKyAVBdzuRTFVyf/
9K4OTO/PJBLJ4lwy4+ZLzOxAkzTC1ciP2Ow+08k/UPgI/5VP95U03xvNYaRD0UB5BtEBy7nJvcB1
TpUmtra8Dtg1LP0fiUh3srSicXH/GpwQtG8TMwOVRpBF3avzZH1bOc77Yo5yIhqWON6Y6d/QLgin
FVzoHzscFt7+J8uxt8bu2SGQV5MqrGQHAJZeSoZxDzU4a39am0y+pF7h2DpjNtuD8ZLMxpGnCnmM
Wa88t98V+SHW0xBBAwc4L5YtTot8V30Vaj0+vVIMz9B6Vlhk891Ymt9Oz7W8Ds0dY/BHggx74Sjg
RMAD61lMsE43fJV2f7W0mwezC2zPJVAj/nZqFGx22jEWOU0wkMDl22gAS75qPa2CZMjxMQ4Psype
Kroqhv6GVhcERSB3MW6hUjJ96/hfU4J6v1TtOeELnQTCbIzuCFqANDjMetfD7PyYxN9t9sHFFFg3
As/24PwthE+cLcPKz7UOy86u0tuXurzNmfGZgrzfUlt/7U5HSEtGH3iY2KcJ05Rqv2odq70Q187u
PjLD+7SHV2BrPRJLvItzfVvZ6Rug22fq3c918aeW5aWudqjc8Go8+2b2QUjZVrAItdkTeWEf+lSf
fUOGcWN8qcz/J+OWU+xEtUPQl/Gvppv7mhQu2+3FTlekFTmk8gR+4pch3nZutoocieKcxExjtbbc
4UPLHr15iT/72yNZVOoly0wPbSE8ITKyBXhYZJFXes2DarUqhNVYQpL8UyQ6QseBKb2T3XrWQbSK
gA7CqCJVmCdUTbHgVUh5fcni3NdYCsPOUkRquOz2aMhJmjDJ/Shchbe+7JLTotsdon/VBbNh4jDR
rAUxr/eFSv5rXYjng3X7dAW/vMq4Idqieay6ptjG7vI12QbGPx8iUJtxN9eza22yJXkZOoe/04bx
Rs9e1tkZdp0FAipzWr4mcz6lgzYcbA31DwgDhbS3bCfVEREOanedDGhvWsDKIKnhJxwGytHOtggH
+GMqiCxUkffj4j16Y+aColYmk1gXxQL7YTrQr5Evtdh56Xp2AA45aPHrDs24G6XzhRxfMnBSYuMm
ZJ9b6OmkmwAN1t809pJnYPAJLCpRsDxX8E0bkRhXUfgPow12bTv7go6rgFxE1DcOrLo3PHn1sG91
/hdgqmSpbx2vD2dVH0h3+vLASVzgkFzGV02DOV1uLqDBPPv9cOOttOeSeXLt3BD6WwIQqW+EjXBI
Y5CWAlQHp5VV3/FHI23nO01iM9sMrY1rRa3fxcwL06/pHK0Vq+1kkKWSehVk39xjE9SvlvAO/Hr+
kVLl4MXUDrVTPkykQo3u8gBMhiXDJfPKtAkCQOQBuFq0W1uUZ7cBF4PVfJ5QPNrF/JZJ8IYcOWIw
WyUqOW84VNnqQ8S2zIO+892Pq3OtqgbYK+4bioPdJCBhJlw5jjIyw0gfPnk6Q6tM5T8ycfH8sUIH
q1U+G6r4pR3jkpcSw6J6HIT+pHvNP2tdbrcQsBhdCFjKxvbHMTXk9HV6wGwQtr31GXt4MiwbR7yf
Q1JlnYVyuPo1MsdAJoh1QTYMBk0NomxV3WPdO7gXsXY4/noQ6YJ+gPrdw5x1962TXlC6/1stQxzZ
Sr/5Xn9oBNKDtcSMbYgrMrnPG7bV3KYSMuSBn/og7YhqMCysuItr0BcI1TH1Xrwh9HYMpnRKgzSf
Pg21vkncafO6fhU3L3gXD9uO0tjQj+O7pikuIuOYY4nJNmOVkRk0UOaCOGhLfKJCg0CsYWvM+Vbk
BFIYnMqBxau1yVXzpWLxtPJy17zY/BbJpFKClzElVfQwmGDBEzp+qEC0b7VFJsfs6L+V5KFZJBYY
7spXv5XuBhkZKsGcaBn23UgJkGvy+skLw5aG2v43q1HZdJPbkdaG88vtCNaq0FfQaLqX1fwLADDt
eylwZ+XjA1XWe4hutqPioCFOJGFtCuUN4rRKDWweWQiZM0d4r6/S8qKWv8Dwh3Jlmpk+LQ2eolwu
qVvhgTeIK4lHncn7RulPwjjbZDCFaz1OHAoC0y+Ls5tz4JqFtoXc2aajzu1c2qfcTtQuXtrnZi6/
PB+3a9Uau5K6o00+M1+OyZ3ZscDRiLSZSEkJWrje1uzGrRPHL+vi3Kva+akHn0uqCcuyvo59+9kp
pI+NBgtJgVSY5aw4Qjy1KMqI1KmtcJI2ZZdprKHqb05dFd+hyT/3szjlvbE3rcEFWf4grFrflovz
RALdy+ihu0D581gvw08xpPfLQEly7l7yHISnQgN/c3NZqXHtM6AQIcpd1g73yrA+ZZW8rdP4anTi
DVifMVQ3TxClW11pQMz+P4H29pBOcg4XAcqb5cawXz0E8uW6M1P9F0Zrk9u3iEcs3BigMXTam6VJ
Ogz+RBDOMiEqIGeu4bCMreEgW1qbkQt+sISZWI9wAzpm99UWcE96zjkJKXY3T9Vjnt+mwxX1qS6I
68t7Ho7c7u/rwqu2PgRkJmo9LFxuHA2Bge7ldyiWk41bEeosVIY827b82y3wTtROvsFU+SES7Por
mR62khViZYWryB3dbdJ3VbA0Zhf16XTgObUCCPqnTnjoHsBSbUxEUTHyADbxwiutMPzgyE6W5MpB
dJS5+PZkcZ4L/AGEEhGHVPpjFHd1TPcRMmhdoN0R8ykT5r3htX+rDja/uMypJHaiZCfB5UBZ7kXy
70cJ7SHNQ9w6y14bKXp3baK+zI4k1BuZtuZEW3U5sLpWq9NCpGWY2fJ+ctTRJB1q5Y1Hi7MjFCOD
gBxPlelUETFmWHjynmI5WHFb8x7zRvwjWZyCgcHn9s41xtD4Bj1BFeyVwx3djJyzS6E4nGrigMBd
s2iw3cc05ZwhSmKf+zyTEsYnRvCDZIrZcB6jVPofUrPfXFJt4iy+YGnau5n+4FfZ0dYgGRqthM2l
YAJnmPFItddpIrx0My4sqq1ThqVqyGgQIDodYBCuI0RS2WeH/GJl4daS5FsfyR2aBScW6DY6THFg
CoeInYfsSXnkjJRu/V5XgKI41qKBj17dNLrLMILVlMCwbIe5s2B0X8Z8SwavGaSJVHvpE+yJcac/
J/rIBt4izBlddGL2FLtXtOHuvo/bW2T3gxCWsTVq58XPPR3TNBlqq3IIJxSYXJqM1Mqx7vRQVVaO
+Jvd3tXXlqyT+M8fSO1hNg9Q2xbb3AACxvaJrLG7RSQAgrY2J83Ua5xk6rFvafryktccFKfNnc92
Bu+3EOXT9by1ECsEZlld6rJ4RUfFr+bW/ZYSgaEdB4PtyEQmkHLmIwNfF7VXrva8euI6utYrvQsb
G9rfW/X3hSSroskIFRbuRV+o3VX1duqLaB2HcKnIvnfym3r9VgBgkvPYNe0L+QrHtsccaaf6p2qn
A+VGB7Nz37tp+aC6SSdUZYCU16yXqiCX1MqFsc/orkONkjDIVQuUiGGOkTcJckz89jyaBGEkbrfp
++YDruFuBBveJNB8xP/pT0XKgNg69svayCfJVGDV8qC5pHzIdX/bPfMme9ZS7Q4D90uaOpfY11jv
1clKzbPo790FAIot55Y2EBhtczI0MlRGe4fTdN20gLaBJOeIvL6t1c8Xp8ZKl1XzV9I8+Xn/Qqvt
HiL3OJTrY91INh3yNgpKnBwNwBc0rlLAloxZQ+q+8Ez1wYQSVeBHA+6Kr6u9vHuynrAS2n92Rypt
wg6mg7lCSxCrTA+bRfUwj3ZyQuPY3UTaL2OZ3C9FfEqhCQeiWZaFjShB4DKIF88u/xVLuo316k4B
I6jhq1DLxSI1Ki+8NxChe1X6qFahXJTcD8MXBPAma3XmOLZFaz3HZTPeAiO/G4DcUBPaPTgdctn8
DdlHUNafi0sC1mK82NDumT6dm04dexejD2lgm3pAzIG0GsvYuZH6d6wjk/G4hC1TPQ+NQ7AysY0E
FSQTA6kv/wCh+9E+ILDcxL69Fa4MmxX52Vy6J43DtMXbjIbrLhnL0zJl5+o/js5sOXVkC6JfVBGa
h1eQEGAwBjwdvyg8ap6HkvT1vdSvNzpuu22o2pU7c6VbBjE897bqLI5bA6RLWLyG9fCmC+uYY68h
UfcGXA/kpnmRDCzIuQ7fVYfxoBiwLJUd4Me2jb3QgA0sh9kMepPnbNkHsY4g0KZvIS4HOiOPsdt7
CCbosPVWhHWwSAck4UejmjdSZ3sSpx/hajnCJn9I0QBs6L+umJ4NHH5G+akgpqk1JmIMOp26QNWw
dEIOuJiLaJ+PfFLmiH9eegZmcrFEaCLlu109udy4URR5hgE4of+uCKwyAtcY2ZfkbeyNTwQahOGp
/2JquBMu9SAjB2T3bp3t+JVtPzW5/UP4As7HfKxH8cvY6g8hqprq3CRYwXHod4Xl8gcvPTOctgXH
MNHexbcW42AhH/K0ZG7C6hRlf1pGcHtO8JYiYyyZPNpU76yPwZeGdxR3+U61xkB10mNokOOyxZOB
cTgX7ISzEc+mch9LfVWEOSHAT6hUx+5S9AgIaCY1EqE89QbDZjU7556N/lgpV8CdRF2NjLXxcrI5
6dmdZ16T8onnhwjGHMAIxSZwFRnElk5+9I0VGGJhUhTLO4kQlFptL1pxIhZ9lRghIlJlLGPn2IPw
ucdI/DDb/ZYexLdowjymFDw+xj+deWBrTdgHmqbYx3V4VjGTkRt7qNzqoXUhtoZFz1ucxh72FkPq
9Rk844zev42t2XszVPeOTg7ZdQHWNEq/Vdt8KyaCaaxCwHO1fJpLIqe1JgAZlQ8ToEpPm/v3qGrf
4nzgyJmYcOg2CUTOtWgVwynW0kPDZE6jGBonjD3qIja2jtNdRWcE25z5aOuvBTVqG8s2t9KF/VBk
s+bnsaY98Gp9NlWDpD7+M24eAk3ZNibzv3UXzPPV+GGU1ZO0Z7zc7WZwtEdsqt1GK4HvxU17rRP3
Yy7caTum4XNiwdWpeQq48bleUeVE4Pcc3y+I0l5omxvVno/daNwYG3i8C45VsXEL+VgBByRaZ6sA
aDFfSiEfDDxjvNW9in2ZpNmvsr6ILazwVu6qqViY7ipsffxPpXNXihfIEHzLHKL87UPZ8thnfang
8IqzN8I3oJIQtEGzATeqeC0VSrUfl+7Bsfq7ixsOfJCGlj23T0g7KdygmBcb4K6JeQot1nK5bd2i
uiF40meDBXSO04cynvFh8idCMSAwWJtvoQCHWwEM61Ubdlb8wrC6VXvdp7z2n8qsi/OSk013Se6M
jZgPWA+DBKP7prBikjImYJ24d68RCRMrE291WtwAKEsGTe1KTSsACOt7VpPD2LJvsyHEsuiWjGK4
P2Jp5YHjtP5QDyu1kb3LRBFjJpJtYf9aLLNJjy5ABagOzrLjUDItaB/sJv2uTVEHf8Dse1ww2zBX
TlMDRW+o+Oy0K17bPodminzdissCwGjj4k/xwpjOUEUb3kxbvywD7pzQNp7c2uUhbgmmszQ8miyY
B+y6Xq86O1c2nL8Lr0LrrmjxvbCQ2+q2gzVigTKclZoJbTK+rImb2eiRmIHebgjFMgkbbcKsWN0U
R8eRrX63qPS6I32iqmxHiS1NBNLbhtR2ZjzWlIcEInRu+VxGPqPoU5w7gTJgvWJt8BM1xM/g6z+3
InNgMrQZxbsxrBr6R+WYXEPTfMSEH6RxwvSADwx1rQuMjJlm6Hm3JfSYlj09eUMxv1Sa+0ujPG8B
RKcOr1EVs8GNTH6yCtoXRnUzImIMqK4yrxay7bbK0E5sY8B2ET+TE/uO83zXwhTra+OuFfYLzXxY
lvQYGlS7h1d7sdeFLU9MTuf8nyvU59nWvwbFeZzFxGgZPiykylBFyL5LQhpWTc1CiKrdm4CEU61B
Bx3lUzKYz6z5WB7EpAUK69eaHgleQBNuyW3UdozIHKbv1mRem0o/h0l6IIbplRYuQ/ZExiix7fMz
KOrbmKj7nIM66telRtfycOOXozEshx0Hnin83DF2irSAHUAKmueFcwknSukthfpcL8QN7LALSOoz
34debPKcgDOsyPYfThAC7/E/1Qi3Tufs2XsagaYhGI1RdIoXlQuRmpJ1GfNWchUmagymbz7mYYF6
r91so+IDRPnt0jK7TM5yjqsVzGpdOqM/DQ1OK5d6gYqNeD5Mvy3f5XJJ8VWpCren8tbpXAVoD+/m
QuuF1otH3pJeqAis83m/nQhkz8qtkNoWgaNafUxbIUdPcqml+ITDeDw7iX4ypLvHCeGpBhwkzX4K
DcE32+JoztieI7uPI5oN9sIE9TtBF+Bhoe5DPGdxNewc/RZj+I9GuCGaxiwb2vorGd0LMll6Ik1W
Pbid+2NO+p6M/ZEMINnDMCMygQPP+tabOZhC8OQ0kx9kkzISZE9QUn4xfnDNi/B9NHBKEklZtn3S
vg1hd1vC9yZhv5FOb1Eub2qbljtbA5/hiOIp7SZfi/DZZTpzM1twqSgPVjsV6GkZYJnK2RqQRbUC
pzpZAi+cy8WbF5JTinttl9InKONPhs3fTiZ+MY933SLIV5ct+yQjxrrfFX+6Ndy6SA2DJpyYJDDD
EsUqsExjy0fmanAdLxYzq3WL5uZbSaBPodPxSndja4Pzemfq5Slyuq9Iw1HmOtW2i+yCZwj//ay+
3bH/1wxqDkFS83m47xVVpTgKh2NdFB9EwBgWG+ZJPqFX1O8bv4ktBJXjsE4fOnszp9/bqvuwunAl
DceGhVvFNX3NLT8E9lilHw6ya05un3yimh2SqkURYdllGmrs6UIGc1c/grk+0C+FaGDesF+qW4UA
MBt4oezQHn4brBjC0Ssm2DoYdHVv4J8sWXWKlqVv5U4qlJHuc5gOpUZuRV340kb0m0QS2s94sMzq
LZ/jFRqCl36mMCVj4Y9ojD8FyHBqt7umcfZKvTMi4rXatxriF+S/yNwjClGk25owruDAzlLgX4Bh
ORj3SeIV74vHKISmlrbPbPrw1oHuJVmrhqSpp/m66OYdp20g7Iw0P0o/XuqBz4qbz6dZMpiZif5L
nBfDsLwMIQ9STvpdykdVaXEGrhNeag7uVpu5dfmLk6AwRcW0GvtKufhLR2eL044CBHrKD0QtApK4
RbLRIXq+NJ+UBRdb+iJWQnDHBVeX/OZYUmtMtwBeNi6LU7YCANkKjvOk7H5NzmXWENo/TYWb0YU3
t49eeL/t+8W8LLF+FqSV4OgLbnhGLUFWZ6uW43u7Pkxx3LxZZa9irCv+JVxSs5rfa5e/pFWxw7HH
DSayDTBinVdLl0ZmkEQknyaxDQviSLqw36o5Z5WRNV9d1fsykV4ehty9Y0KLhaiIwWPfAS7oywmE
2EjaN26wZ8VfhYbNMBVA+NkC9tzFqq1sI1tl5qt9W09pcmINMi8962lcf2bvggxu2YJlXLZKnZ5k
RFCoTudTPuf+YlA8O3ADtxl/ZKmd+8E4GGBjtJh6niQDAhk22UMvcArOBqOhTp0Kupjz2ZASGozx
AYtRjXtkgE4fr07vshw2MZhlR5r3YnRvas0xHMVYgukmEE8UlbjMCe0JJNXJJP9XyfY46EQKlAbn
zQ9a9lYoKNyZ+sFDHV+WIMYDkPk2af132VYtoWIAFGYk3p3Juhe1ZPTpTH8e8x2JX6xzJQb21Apc
hs4NuXMeUqP9QwL4pVrC10LtvucQTQyF5agN362OEGxkcbCwoQ/JSGojNosksWjY0ORfWf4TC8EE
x7mXvEBKNwuKxXzQ5b2wuadU3ONjwpPYdtUT/8At7Jnhsa08WYr8GHLnldwnjiKQJIGZTHwOE+U9
zdTLONnABsa/WDJPjqlTHc3QfK6d+ntSCKTX6/pL57cbhfAX4vihkAQtLXfv8NgYUnKLdLJHVa/v
4lJ7hcrxS8r2mOmPJjH/0n0AI/Reoitovf0TJuKx5JfcTtPRSo23qebUbrMDBdonkzKdGuhpFylP
doQOIYpzIlm4MsYuTudB7+ADiMCVtJ6yvFgs1hVVD4we+V48zPGl4b9OxfGYMkO5kiRGuAeItB55
5CDtrY4VM60afvTHHDDlzOqxwpRa4Ipd8j1xHSJl064jbi/j8SCF8KKOVxq+5lHlyFoaX1PyZ3c1
yXDIqbzcFpJxOaJy2bGzZBW81dt+O0TGVUHCL/PUx68lo89xDW5VLxrjCdQSvufmraFQpQetyAfm
VZnS47IaCUURZBY+fH2KTkPyaaZshvlaNbQWoL0OtdjbU8GN5wSVWZ6NxTg7xg9hDP7y6SYn3Drr
vGDsctParym7A8vENhf9OIu7BWT1POfWJ6t4J8pXLz1wSSpY9mNn7/qWlLnTI8lpX2yhvXTqgwyV
Q4m+yhVz7kovLlhz988j6tPMDVgJe58lJkJNxtMkDDKdz3vJXKVonxa3DD08/GgxiUMWGahKr/Ar
zmVZ7+b4c+6qnWnbuwlO7WrzxugOdaDwO3S/wmCTabsrpXQzoYU7o7bVBqK9TXEULCjytj00rPlp
S9twLqMvicNIBVeLxDY4pxTXuoq/r3dRS+B4SZbt7PBwrPA2YDaqy69Sx98QkcZEMIrCHW48wqhR
0IrhqCn/zBKDwKJvKmhKiY43svsn9BPIU/78MADG55kgzMhhSICc8fNQzYBjSYhCzQOuzenMFd+p
XdCA4QSy+jhUr4UgM+2EtRfHp641cNbqP83Mtce1UhcI8oIHN4vc+a4Np1zeS7lXyLW5cr8Mh3Rq
PFMAsShD1ByuHTsP0jHzq+jbQZ/IoJCYy42Oi50ieDes/HTrCJLk0THKnYVZwY2jD0eJTnOp/xlA
yWcXmLNQy+2gDV40RNBL1WezqFCRW5cOBhvH0zD+GJybEX4kZcx9+uQ41/t5VzQI95NGMrelLIFH
aEQ6sD7CGT7pjvNkFjMPqIxAafXTtvOlm84C/o45hg+aJfwpoV4cElnCDnea26Dj7jXknfdCqn85
U8xqaz+hzdXSYApTfQnoztR7ADTMs7IhjonIXfDFZpm7rDpQR5lFPRyQI1l/0PeJT1Jb6hNgy96Q
mywC2ShUzyFuVC0FY4W9X/rP3kX4NN2DlNekB/GGqym7xGSUV319aXYq3yKnK07US07GYxQD+WtG
DPe9fSVwTUvCpW+Oo/Ks8V1UE88QOw4cVPrPNAJ8rL611UHE1PHIq2S8iJ6m7qXMHntDo0Nh3Vt8
Y2Da1KyDHNWP1qWBY/hqj8HNfE3ZzpCINKd8r0nW9JRNgpDxksHYTPb66KRdoup3XWT4C/xYDRd5
gT9eAX4WscDQcGg547cxwhbLSCqvgOmY4sxBuRklrQf2SbF3vJJWfL0afy3tW82DKFqQ6pghp5jf
bgofi+CawGrVHBwuCB0Pv9R3q/6pFh+Y6/LmVM+fJTbqmojXEv05H2FN0jN5LHmdIgU7uBZVLkGI
AQCFtiZsCsu3p49Egbl9YbtiTTu20yhnBOkC2QbQHaPmbK8McShhKRAzWIcWj0Sz3hXOc5c/W603
4j+2QPQQ/+adcDKjX4Pcn047Wbd4o8AC4z7Souv30XQ0ccQIg4x8Vh4rboq+cOkxaNEcJ7+lqKfV
Xc4JUjxkEiOdiA/LWARNv4m565k/qe5jiDvQZeOGP5ZJg172qLl6MDliW6BhOOyvZ3N1+VLztxQn
wz3wnUN43vRKgxBINkCz3twYPquW7XH5HrsEALSV/Vap2PZV+zsIExyhggdgano8fOTHi0K9rZo1
LR8xj7E43iENyC8jgmxfgSulPYwM8cqoz9MXV8OAZNrpE/t8kAJQbMBoJMRAqsne0zLnFcgFjH2e
nvB2c3aUo8XztYc3VOnPRo0rjyACIKxFu+ewK1sl9UFYE/oHPTlYx7jTt0rbP9lMkmwh3iqToYCd
aBknh0K5OAqAx+fefIrGM6rURuNZLBaaa5aPiY3UYIhzVv0bVZIQWAMJZRVm8tahkxU1BDerfjDH
u0iF72CDBEPoUXt+tLA0AjHj2eRJ810hSIARBYzRpuCRhtZiVPvCeocNboeEkVuvROksq3+9eOvw
i6hJ59tiwUxDfBCYb0QflbJ+y7gvonsdv5rKu2I9tOHjKOm6sh9noM49qb2aLZiXwvJT5yPzqmWz
v0MdNr4zrNrrigNgJgu856KeWQpkh250d1rGd5dOnILYq0knT248D0tguLeKFiSgozgjq4NGgHs0
vtVmIvv6aKSggQKabc7u8k8SaMWC5IfV5CUwrQce4Aiepfk443RMXmznkKt3p3qHa2pali9BP1rO
Pg3vFh9AMz0s6g67DjIEpg5HfVckfLIAfwl71eNqP1w9vjLajxN4XAqxXhL30WKhTpjFHXJvGnbI
bma60/Hz6qw8E7K8/S2khsnESOrmp7ihZcLv6I7hEyqJz4bS3hE/OtVcqCAj1rt6k0NboGQPzc7c
qel8c6tBAH4GPWbpXF5O5LwjI0i6Ffj+IEeGCcllbLkEa92XRR+vCoxMdUSkE/1xaLNjI8mr1Jeq
qHi339nUH2HpPxUwbOJK2U7JsoXlg6BQb2L2n2rmfhQYMm0mYFiQCPi2Z8xnFoFQeFUaE/g7dAA0
k3ZnUuSHVKC3rw28qu7Q0aC1iCdpnKLmWXaXiTRkHpR5uXO0/DuJ+aCKvnqYBJEs+H9sdrc63ssw
1wOguR8zjTi0qVm7TMmCEn+9jW3eHTErpuqpL7I/h5REZ8org91R0HbTkl7nmmcbpe5L9mQSdTzK
T20tj2NHrYpAmKMKF75QD5y4IS41bfn/OfTKj+EonpJYELEYgur5Z9GV21iOr4uTnNVuCSyBoDY2
nLqV/hXZJIHhfC2FuTEEvGvW7ERUgAeHnC82BTkyXLCnpRoxut9I1E/D7KvIFP2/iV2v5W4SDQwA
jYssUuZD3pAleQlr5qXZ6+fmok8TcLjr+liGX7MP59Sn0YeeyP1SyE/6ELGd4HnuSl/Y4zGjoSDq
izdHmbdSpZNyn3Yjx6vctOXw1KUQrPm2nsEAoqQVCsqf4nW4PVmYvhcCv79uBoMCVtX4HeuHhSnb
Ls7LogUWoo4zn4Ra+2NziWDGSEEnFtkGdtdjqmBl7R5zwk30GIQaLNmjCHcVj8Js1k84WfeyvhCT
50SheKrHHLVgD0hMecdJ7o30RjU9UlymPKmWDMa+eQFzdjJxgakdRn/7hXxkvhZX8sTVcGCYurjW
rng1BpZaDGShFu8zcGClfCKY8mMI96mqJ0bEAi4JrXpUNus2EK+ZDyvoFiYm4CKY2EKP4fjGHhUs
wEoEigM9ATPVGgc0fJ9KIioh/wZEybh7V5ggJiJOeMXc+GiI95LdTSu+5VQeNOXHghicSxocUCTa
+jzWr2Dz+XIz5hvhUSbWSWNRTLQ2mCW0dBT30eHMRL9M5Na1tV25guAhZ5f8Y/GSQsiYd42B2W3o
98VE4rqNDxRVPadGeEv681AvOy364QTCAU7kQmIDXHhVWUzeOfeMOJmGcSjA5wzjteeSUO5lax/4
7ivOt8IwWPTvXftamfzt8kPWvsRk4xPmzzQkydNEzyHu3xwPLhYJPzMl3vHhr1zRCDJmhALvy3SL
4SmHOd7mBohU3+VdbtU1eutI8YLlNTpJK/mPAGesHdtI5SoSByJLU41MitfbqN/m+HWJ6AmKeIvE
vAuLJ9rE+FfofsOfGQrnZehxIyy46p1jxwsmIdWW6OQasxu5Of48uR+SnxxHflNyojqSCiXVvU2m
N6cvvXYYy5mH+lVUPE9VEcA+9fFS2aI/FzFe3oKnu6m/hfyq8YGW5ZdjXx1Yfg0ehrK6TKwF3fy1
a/512uJ1Fp/s6V2mxw5HVU0rHMsGfpr5Fxc5uQKTE8Ter3euk7Z72pTXNxdTC3XNXGetN0uszVJu
TJBprGS3igtxijRWMne7GgpxP7PtI0BKlyMJvYXSH22/lqCEotqluMx56vOUgkPgVA+ZUwd1awXU
z28UXTljhHzmloAeJ9gTz/i+koMcdD/Lwu3QoLbE7bYkjrWursiUeLxD8fOe7cG8JtC4Vdw/jjnt
C77gFSfQAuhuERp9McaRtNoe8soJg+FBCRm76uyV/NE9oSkQbO+WBm2vmV1wMAi/gLJiSrTitt/Q
tOonOWEMvm21hoJpkWrla1+NPwrjLpcL/qIuPECs93rMP+lCtiBT9wCND2PhXhX3w0yTS0x3QiTF
vjZBjLeMuDrYAm742Sh4eyqAZhWvIFyopwlkqZA04uw1kXNPbc7GBCpLmAYkxk+EUw8WYeutjf3q
soRsg9USVwtjl5Wk76NlI3HYvBaamYIM1lXRpndy6IR59ttAoy0HOIdjcs606WXBWJXZJbWbzUUj
a1kMeWAM+qdIyfuUr625POf5b1tGmLXk2yTpKFb1x4h0eKOnD0ocXaTsDr3p/kWT+xazo21rhb/J
en08gVPzo+zWFRyXpvLD/uS3V0fPsVR/mCV9f/URxD64ogbrYYMN4LWssBe6qzrqMLR1C+xvewna
bPBxYHiOUTyM4/BY9c1rO7fITqfMgHWMZcCFN2haO/jzQoxAW8qjg64UV/M9Rkmj0DywbeU60BO6
MLh2yojuq99I1QQg2JCw3+viabRY+7tHDmz8TrPqwy/fWVL6xjQeOU++soSfkYMXctwvLINLFpPF
JFtv6HzS0R5Sfg6HESUfy/3gGOdMXVOFZ1W6IyknjRkZzp34iklF8b2y/y1Y2nvtkwkop4jBLn5m
DLd5Krx4yl96DpNYTf8B6OQQJFOiRPYmgS1n8X+Zam/YhRA4fnuTlbGd85CkaBSD9XFYXuHp/f/g
mSeyh2r2GIc+ft/fiF+9HJQtzOE96Xb4IczWtpkGLTmrCoxKVaqQ5b/H/Hmi5Wy0mp1Gok2GFpZF
eggMNlqOdZ7m6tJWuZc2FlFCArdVe1y6DlamAaeSLo2pfx2Jj5VK+CiX2lfRUrmTTpCIPbtFX6vj
Jw1JwynEL1Lmq5m9pO5P0rykAthpaFJ1Bg5blcy6nWcsl7k2ybH1EIsA0hnKZ61zn2V41U2V9ADf
9gXMp4l8UGLOsOfWq+xy19jUqrjpnhvEkwv9gdl4ShLtmPUk6+QVM8PBiF/WHg9KJ/nVJsxnmY8h
6ZLkGMoHWmfa90SBKDBM9MD1YBtW8Sc6iWTwm8zFx6Ndo6zZa0jzK4YoHHkZzdAqyAhr4igdpodB
P5oJi9g8hnPl8qJmQjOSjvIbRgEe/eB+TZWxqXR2FjedoDyRLrk/WPl8yWo/zy1aTZaE5PgxG7C4
0zPUVJFvRoRk4KSdh9wkKZ/5bq2D34x2GGa6wQR6gWZLbfVUXEmRXUlxkRewn618PYTYefJvbDCw
debRRNfTXCtQF+WfEq6QGZMNIIwW0fPKT/HyZfwIvcDLXAzqVTHzozIMv9nSgTcavzJifUzToIzi
CVvDVMAZzvTM2ozD/A1M8OpOw6Pkp9wWS455g9zn6pBnoBfLio2AhVMU5q6125lfQpY/44jrLuU8
h5e4qV4cgxZvlbIiu+SqL5p7DgiL7qP+Y9DhL1BTxxFRhlj1Mv15jqMfcm+vIs5+gYG8IkP8TkvM
7K1yejYSQkxCA51vN8yvaa1+yWHiWaCzHKpmOfh6Iwkvy6WDbJ6ZAWy1hxlCdsifum4HLNFmW/Ny
r/LANYkfJNPFitOObIj40fXsid6bJFiSieVWeCt4vXgdv9itNKqagEcEbiUzXjTJ4TtLsqtwPdXA
nSl/MFfXtF6G1Obw30w7NFWPqjsQMOKAaDrtr87ItEW5jntllI82qXp0S5tIh2KJ7VipLv70+q6g
WK+q0JMGoG0LaJKPimn+i5I5cLLwaSjzXbRUx75V9rHG6Vtqzw4jpVrqgTbZj6T6bU9V4dhYGV5x
49bqyPfUc20M2fxVin2PIu01AvFKnD6GNk1s1FTEMW7L546hd1PoYCPI6+lSvilpBrwnm190JXkp
WsPyysHiKgdNmABvyNThgawocNMeH6MdlGvfeGZHF9PBXeTasG1ZmFYKO0GzEIjiNomP7DRScpvM
8mS145GFzR7AdRWkxfKWVKTDoeCTfLO9MRJb/IY7xxlvMkd6DGv8x+anI5snAmW+nrpPyoRoNGEI
ga4eZtM/HCmnuupQYDDzIknqsU2fW/tKXcI579urqfIgJXNJBl2xT9q0sHTUdhNF2u2KleKIQw95
kUjuJF9uldFDS1DUfdNae2mwbUCj4D5ran7DQ3F3oug6JlhNWs15qLr8K04QjjsKmgYkgHj5Yxfy
YTRULcvB6/X6bTRpwYp1tLTMvFf6cp8nVmXwNiinsLKTCDlxKMl1LV1l/grfqCq76uqMKJ1drKJ4
HfP4LPvoc0Ur6XI6tcifdG8comqpd/ow7EINKaBh21sqfkedmJ6oj7UW/aG7guOaDqZiHDqso0RB
C09Oer3pekaKgkEnHgRSoPKYqQ6nkLaHLUN0Ae9Zzf1K+W3bOoeUTW0hpiNEq30bdx78FIyBPTMq
WwQsTCchwAHk1kvjsHzQMkJN6zOm5hFXzPZl1jKeXknQARegTZAuDos1bXkIZ/VIYcfOqXOw64CT
XHCOLH/Y+ijZbdHCXVlDxBi/m4TaOrnHk+BPNZk/bj/6CDe5k2+hPowtsy9uRPSLM1bzgOakQ+Vo
F8vsn2E/HaaxuFL07JlMmdFQ7AZVPOXNb4K9bDRxgZPNCVa8cByWV2fOL5xMey0ZHiYF4gbrGFHZ
r0Mm9m11t5d3k7CIMjwritjRTfDhiLWy0L5J7Qlg8WOkAyQY0wfJpk+mpCt5EmDC3y6zfW30zI+t
ArgenZEWtocFh1Dq1Ed7nrH+VlvXPa0UK3qjPXI/Xm8TNmAOLN0k0ITNYEgzRDNwvxvY+KxTlHxp
q0wnmqNOeAwTTud+lTNVRj24NZYPcaz79syAxZexBHWYuuzMXH4exBLjtkS8k9jsVe6bwnq4RTNA
hObzTBe5Yhz7MDyXjk7vF2QUbtHBqgNFI94Q/haDu5tyY9foIqDAaU+7hV/ahLUNDdGImLqLDp6h
3K1vo4pbknmfP9qfXlefucCHNcwOFtyzYtMyQkYQXlS4ZPsoRJvOZr7Y9R+z46FVX7Si3FNhseks
zA+x3+TZqQX7rmSfWflad+pWzMY/fTrNJDEjgk8m9ewZrn8qkralZIRuECLxFnG17CDXkah5TgCG
l/hlE4WWe1YvfUcsIYUZUum8A5GNoTHWGqyuvB1uGuYqRQV/nk9Hd45JT0xbVRS82lqMBBieATg5
+skp/jko6lQBoYCWPuSFKL+qSx4oPOv0lVa29ojkEp2kYkYDgliBxpiYcstO261Wm1ZygJOhmAGv
9N/W+KKuWq91X6WmwaHPkaK4yHRPbqHsdUVsFzd+aJn7K2IkEe1f4fDdqA+ZNL0O6565fFNOuY0U
9UcbcMWnC5Ih27UmZLPcQxmhq2JWoy81i2+qKf0ySU/J0pwLwLXmxF3fhofSLXwnIuid/GG5SmV9
tcb2W0R0SkmXaSBllUtOBWmK8ogHx6HpmLwWOcGDU+vBiHNvsu8GtCH4BXgkbSzp0y7EseXS/oON
fmfzLbYzsEP15xC/FQ5VOugrKqZeDUREvE4t80oUQAYfGVEN8nlQcXABnIShHKMYM97IsTrPHxxh
Hjf4qemik8KKelgukf7uKr6QbwBPWfWBr1Wi3dTZr006fZaWTYllTd5af1Vn64/T8QhFGYCDcpYF
QCU2VlpxVeWfhV8l4ikDJJN89eptcLuzS3DBnu8Kk1a1/lmral/OoY8F1M/NZ9qXtvLWiIgKrnOB
GG7x5epr+LYA5DDRaerLJMrXsFW+1L4hSE0GBi8l/6UDOVFFfSuBWMjBhe/BLwtmzn7S2j8ptG8g
GnM6sZqKEVOpcuCwQFVLM4qclmNHZho9JhcXe22OxaQs8YY1iI+dII3CeV0oWKq6fL8s68Zneiih
1c86IBA24z0J7VQvzgq2MweT1Ni0RJBaj3ZLfMMqHbZgZgDp/6WGiyu8OTrsQvik93wEC7qmBwJO
9NzwUX/NFnLB/GkTltyySdYU0CvNNnwtUbdJ7dH4TbNlA80hD0bgBK7x0uU3cvBSnpkNHRzL4qGO
9kl/SvH7wq9Y3H3GKwcPLE3wzXyuMd1Fqd8re6TLrj9wUUswHRcL9Ir7rjUv1vJejJjq8O4uxnuh
/5qsRpyjZT7ZleqjlnB+Jfm2Rwsl9yX1J4CQiwDaBd/rUyVzZ+2IkbIkhEQCN1vlZrfBAOR8/bAA
4KhhnOvWzq5p13Iq6mQIza9ifs9RT7pfsDRLGqADqE/ZcNJH2kt8vksrhb77NkC0w8NkdTfzJrTm
FzAC9A7cFxO+FRDb/CFc42zMmkHBti6x4kBGr9PICBKfbfhdJsDvu6N/TSkOB091H7H67Tv7A6cD
AVwNQFrhDodIW0zfzt+d8qXnwqSIyk+gkbFBM4kBTEEUPehFMIgj4jld4H4FlDttAgM04OjMlEs9
M3ltjRjLnMAbw4r7Q7RXK/mrpmtjQrmExQYj7rEZNkaxaXIQpJu6+xFE2rs3qwhs5cxYWCzfTr76
KEEvAQsZqaY7yRLhsn6m8z4trjgEUkGMRb7KGlOyX5o/ScKb6GRCdKEDDuteFvzH0XksN45sQfSL
EAFTcFuSAL0XKVEbhNSS4L3H18/BrN7EvO5pNQlUXZN5MnwHgGJZ4JxmuVC5B6pf6VvyZxJrJTpX
LV90rzIgR68EsAjVg7DoKn8CWDDzmylF8LPpW7ZATEEhIM5KUanBEAPw7mQYHIc/U3GGS0FPZZan
BFCOcs+sr1nMbprHsWL/+5GgBpV7R83d1jon6rOZYygfoF0mzDyIcKb+CIKxSL/kOSVjdEI2/Crw
bSwTPk0CmGwZy/46Ca1j2vlbQ7p0qZsrGFl8cWGMyl2z9OB3L0hiSuxLOwBpJgARgyfZXSGV1Toz
PgdBtKEPsC3fBUwpEn5Rw2xIYqETNfrS1nwSqdlPXJXhA3FQU2/b4E6mB68WprzqO+tXHUbKbt2W
eNpAYcBb785G/sCwz3WZo1zGROGz4ieRFyU2b0/DyP6jeM+I7tE5Wf/R5GCfOo2oSzzUdxrJ77hZ
mbq81fGFJ8XEUWNrZ4bOUQH/DPeu5yY0Ojp1Ww/GD6tsTigRA/TAUau9nL6r/HRxcI3z3xboAdWG
dNGLUwbCZwxSN1C3Ub9t6ms/XPDn7fB0lWLNIqXjEg86BPw/gD5Dc6NBKgbazwz6gAPsDTi9Ohse
h36v8aXbFP9xPbtr8XOGRBIgpUphrgDRk/msIjxUK+0fVCHJ3wHYUabTYD2kjvCHFQqj4CyhAEuA
m/Pi4JotyYdrgdNseskikvJYj1eN6ZdCz1DF03OQHG8+1rA9F+kRHyQyzLWOZ8RuV92XP/2QkxIG
f6xOLKlzZLwVhC7iO/dJD7qM9SZlygtAfX6yUAus+vncK5422rZKoS5U/2rVXwUj4jY0Iz61vjyw
dXjDY9CNn5r03qOkycWvNm2RclShm5lORlb5aK0sqrDaPyrtFkBMjBqQxFuNByS2Loq/V/J7ihmq
gdo0/ouyQ6Ue4ODRLBxhLRbmv5Fpu8kLHdyT3sXFyp8eGGfLfvqJK2HAZEza/8W8/wSItXcb/Km8
MVhot4cUORSFlq2dEFHXZj+jPIDyw3ygVEIxOx5H8xkSga5wErpZB24Cpsgu07+S+mUWbuef4+il
a27o0XCDmLtjIMN/WKVfI0+mWPN/5dOKkMmrh8ve2gYZi5Z0FYtdFBw63HeS2AzIFSblAwJDY7PI
hchEAI61hfJuthismanJ6uhKs/KVIEUVAxH6qOmZAS9s5H8yZsB6P+pH4tbJGh3Hnz74bog14O6E
XJDb61FdIjwLeqpzfJokGMxu9E/m4QbpPRYgxMU8AeH8088WVgviUmj67124L9sNoYEioitijMG0
imBBk+NvSi6MtLrp0IpVMK+U/0VNwyh1Ob2GEn3ZhpfT75ap5jCyAqeKyNrwWZQjDWylc+o/0+Kj
CJgrs63p0umErb2scdUyM+SAtv3PQP2W7bcsAW4w30b7mD2p/bC1twlApenMrCcpAI0Zukl6q6YP
n6WUKXUHNQxWfnSdo4fCnOum+65pzfxVnGzH6Gj4GytZQ+J3u/YDKy2K6VcCeF7+CbWvtETPQadW
++9N8cKfjLEEeHqSMdlF9+MM/lat14P/IdfvkhruLFVe4vzjsbNZ+A/aI0bGWQn+Fh0fSP4W/LAg
r2/R0O+sDq/nuKi7Q5p/UwKtdP1rij8Ei1XERem/KPBWjEpge54ryIYqVPASzgigdU8/D4bqskk0
gIcjFW3eAgg3yjD73V5+99K7zhmmYdUkOMQCRifIvHXsB1CVmukt4+DCkwlbkVOZFKUS9RW7wZ4c
NpMCQnV8iP45Wk6TJqrK0CfqsNlPQL4mdCtJvulviaGeWVvk0jnTXUlBfaU9jHBcmOLIxkL7MOV/
Ec9hghsv0+AJob6FwfwILAdb7MKSvk0kQOBf1OjNSDd1vG2Tix09hHfGS4QyIwH/ozyMemU1e5Tm
NiuhjuOSQ5H9voxwyfE5eUPgS5XuZvatbQHdaH8KXw0DHZihe7W+y0gdM/0OuxG97Xoa7EXZD2LR
6H98eEF0FkQeCcMhTYCK6sWfGx5aoicR/9jeyUuvnv2QtWujbxXl1BuXqnhPe5C+rp9+iOlYAcZX
HUIhBnwSWA5iUsAmGvQiP0igGyryAwgRlrmcN+q4KsxHVrwUik7fllcWbEuJeSPbY5UUZ2QoDXcw
FK1FYO66hpDyahs1f1L3NfhXYBaIq1bQvEH1t7B2nE53UPvEWCXxZ5H5u+SPGZOrCB3ZPoT6u2gJ
RCLYPKRUInkTXdpfzTIY9hePE/qrkm+x2kpU0nltnuKRYS4AvXwpzalV3UOWrux/7Ow8i1w9xtrz
wuGagToLZf2oWQLaMkagdaRQgv3KiPeSz9aE/8RebvpW+i+bzXega2uj2VvFu8EIRXZIzCsxltGA
URDiz2MEI6BtRgPESGmdYcfJceVgRakQXkdnLyJwmxU09Bq4UmIdcGtMzJrvTfChvsMcEQabCsIu
dBXQJjbIt6JmJ9/8TukdPEWT7Cqkccx7AkJaIrD8BU7gnzFa983RMr51LqX60o/fLNSXwfghxq3l
OYlNGco9wQpVGp9hwCqHhnPZS4A7GCtZwMaIGdyY6rYd9jIK/Ujbo0Kwh78MogHC+pqkCdZoHilo
IaEaTKoRka3odaDSjjbEkU3J3D9kq66gu0eP6VcnCUHzKGMLG5et9kRNFgabOZ5iYD6dk+edzzue
qqA3wOLab0bF9YyHr7xS+lc0FC36mz7+S6vvCfunYoKiASXCkpc5civBMe6YNB1FcVEgKAcG1QKP
xcTcZNWoPwOMSD0FWRN99sxVSnVdcjqBUdZh8kabqHyzWixhxV4puDV7KhhyBjmf+nccBCOpWNM7
YwHQqjuePVaemXYNmNaVG6P8NIDx2cx5QQq9FAXzyvxPwE/iTRPtQpkXI2NYVKyr8iuOCHg6jcKd
euzs3Qt/wiwtw8fqgA72CYOqmwOJF0y2h2UJ+Mujim8y0KU/OTr9Njq0TD8rF5HGYuQxqGEGxvEp
9/4i6j4lTlxTuGZx0dBFQc7m2DD4zbrT+5ztQLSxAbJDf28iqKMPYljHFjmt9rSyl0pTi1wvKN9M
5U8tLrUNCL5YzMnVeYmzZVkjI1ffPeYd2BDY8BHukl4N4lxs/omFbsZ/pjj1EIhnQBf65AmfJmfo
i/RpEeYrVpehDFoSQ0PBYZmE4zKBOE4YQmVuMutJoDzzQoOPPqwe2vAvhS5pfqMnwIB1tV7wzAzf
LZNTNf36JZUA+fPWMsw+EwStRfP0A65vfgqafnvqqR/9lcQVvlKCe90x38Dw4na3giegWpUIQFod
M+TO15ExhMDpVkb9J2pivraK+lHjJ9ZtFIT1KTNXwwlb4nJWbypg+IFn+lz1gMNafT9wNHq0CIws
/HQfgleY+h9lIk56JY2HiGgjOhywl2Dz+/A3Cnhk//LsX4GEhXiubSx+rekz+KejjlClbaJ9YuNy
9TQiw2jd87VV82P9jtzTkm5SgbfX5EZhidzco+6zQ0wkbNRd2KWP43gmLItsZR1PkukR7+bKSJ1B
K3OsKPIfq5NEOnrSrpSIRbzThnRsqavp1EY4zhIS0kH66sGmLYu1HYVOBIXEwNdBd6AovwYpYPwa
DGrsrlHtng2saZiarZEYTfxgT40hdGYKx+C454/iHAW1Zk+fCbasqvgRwb5TDn3rrWSqkjBZhfiS
06A7ElIu8xeK430MTW86Athr+71dXGR/77HM8J76DeVc038YEvO2RwKVTh/dLKDpYkv7JVBEWUjj
DPKnmvhe/pA9B8Mi6H5yfITMe0AAHn0ErpBS1Sf9SAs0wdhYHnPRJbjDtJvZKItB/lSM36igEWZF
s9S7p1n8VPqbFm2BBy6NdlfwWqpQAe/6dIISb0dMeI8KKwFPUIbMX7HG3Xs3u68o/CJnI8AWrHWu
nrtIzsAQ8cqzRDaHZ5/AJ9jKAce6o1jLwnT79KgPS3bJNYM+fcslPhn4TaCNIASMOUx5OsZ8S7+K
/2+0V219061xUQ6fE/cTn57MQR0f4UTXqGNjlrHGnRaPpJWYwbraMVbbEdLqgnhEObewAzcurghT
mega6X4KT570HuQvqXOZpIn4HqSYpLLPLmH9cJdldI5rkgngRZooVyvheuJiiVOnOFCZwuRajzdW
Yl2In7z5jRHXdZgvx9nXxAEZdSGJKhsqcV09xfVhbH6VIt5U3O6gvVYTMaP513wAxilm+pCBXvnM
Z2s6I0ytnIeeNLbppxl8F0q8M4pvixEr1jbWT5QSuXnJaF4wgZGnyEadCwopRuVK1qFsmfdt0v4Y
tcSGk+RAbBupjKiM2y/oC6jKtlH6+3/R9lCstwDPoGB8vUoxZdacuTZHk4F6GgRXy8Xd5fTq0VNo
GJlOM3C+5+sJAhy1i2DOxvhHODiqoiMBwFq6sfNLLZ07jmkSVToOmvGgkiVMgIClc9zvVIPYuF2o
7wjE7H8g97TF76QClYGVB3QDTSOIcJQIKIDj58hWIviZxh8TUUBLMZmWB1VDkDoQzMS+s2WRyivL
U7mu84tJhxnpPz6zajnCLvgc40tc3/tsUyvIITeeds1sVBCYxnNtIUWQlLgFY3SuYBzQ/+SrbkBp
Sp5ig7ABq1mF0fK39fG33nW/46cHRTC3eEw1JChXpGqTy+Af4a2EjN9xgdlTd1SebJdiXr52N9Nn
UbDQ+eBONVDsslTIUlf8zvsKzQrdmafZTWiBQKG8xQYGyaWI9ywSeijlnM7th14fgdkH05Ygu8J6
Ju0OxjXqJSBVJZ1yOgBR1xbyBecXz4V1YU/ZNgcQVCMJWVp76qQ/UzuFT8nDUYPNqUIWwyo0AqSQ
sDIvau6aE3wuchIc3Gc0VlbNdbeY8YmWBvRwkb/VDMubKFzGCrucucMj4hSFQcOGZ0EJZlUbFqm4
MxGozL+gVp9Fes/l2dWHu8FppJcxEB20Diz6DHjxIw/NtCIPLENcwD0J3U3yEW7/lkQfD3u/DlDi
DtwzjmIQ84H5++7FFg4kkNpfQrsXw3pkT4ApUDC4xq6EcgqVoExORc57gSppMR4j643EEmqIFaGr
onyg3iHXo04+cyxR8IRqOP2xOyV0IDDK15qNqlujQzi1tKwnP3ab7goihGrmSIxswQuU3djTSYMO
a5s2hJ204obBtuD1CcZDYH5G2lcg3uvp3yDd7P5bLTbMcVvU2Gw17Rb2uDDZs3JGVJ+Keg8ajwHT
kjUAAz+Et25d7g1dx4UBqe4s2JLp4S7DyYvRRyc+2MK3bKp3m/13WGwZYBC6CiGGf/GP8kqecwHQ
LGPlX8fhTp60e4s6UlFminu1wGCzUJV9Cs8m+ckx5MoupbaCdnxn3k2EP70YN8E/uTuWzSlnA+iV
vxrW344BKU24zPZYQyS89sWz9xaUran44eNat7xOhvUP5kQ0YQHuC5TjVy4RrPuTsu/bR9TiiucL
QNcHaaR51V9xdQnT0xCfswlKxQU6GUsI7Cq7gOGKudfL62hjFuU2jtgJoXTp9jUaFUYfGhbDSyFu
lkVpVm1UfVfUjgdDpGGb22384tIF3x2w4HICbtl2DvSstQV9Pet/9HiDa6OzyOqWDxF6LHhgBHkx
wQCHnYVvDfm9Sfonhn0pH4KET8t+leO2CS309Hj6z3LxUeeFA4ADBb1scWNsQ965vN+Q7w5Z5RJH
6wHRSKKAtyD7kx/BTk4SWEE6H7G1ui0zsyS5jQrmGf0sfiIlR715lbtdNxGemO5Tkry8gjfuELOh
kLfpRAwO19GgXnvlQj9XxJcQFxdj9KVBB6WeNLQIsWPGGslR/VKy3zBzY9OCipdThXMnT47EkVhg
7CChkIopABKSNs+cUwZZZlr+qb2DME2lAx855Nu6dmT+t8H9E5HsI4IlCuqGxK2UvxsdAnHoBZrg
+J2iSWZv6/1/yzu8f63Gpk/huuAWq+fpf8GarNavqb5qZGsfDF8pvIcO8HBOLdmi8qtRdj+64Q1k
h2sT7iLkZaw7wFLBHv7I3beuv6Xm1UC1iuyNeonZWPUOuFIrL6xIupmNtmQf3RJKStTGZIQrIuDX
acygAq1F7cGgDI74mTYxScFGmH551UFP7gnoKcbMFecf1eIL7QpW8hASDRYyi6Q66qF6w7S7AzLN
deH/GTgv7QA3tM/47EhQDakq5vRdM6xIvL3S/YkfczwrhmuoTp3iX+BT+YV9OwKyTOJ1hOJ4vFL8
aQxbxJtRHeqYp31tdKzxz0a1UbQex7TTZOoWEAktp+tHGPqQcOdVvLFhRNZT9YYmCWTBGGorbsSB
IMCo5vqrQty0nOXjMsq+mmg/FyJBSr3eK4tM3fXRZ5StI9pATh/Cb0bxJEtTn5VuO368mrJNF1sZ
FdyWCM4aCoBmHYYP8oF0bWnrB/ZDXvdtJRcANroJ9im6x9ZZKZ4s7xDKCuPcy8C70IvRY/AV7O30
UnU3NSfqzmV9VCSaY3UXBtyatecj9sKbpd8qRK8Bxtep2ZnyRZJPHbc+wh92NxbTOjX+1yuYKVCK
oRz3i2PvA9SOgK62Z6M+xQzZlfoctscRwFfHoIH8KXk+k8htZYg237GLJtwyZjYsqhkEH7DrFELI
9JeqFwzdgHiw96jidwUEamz8Y1GJXoxswi15hy52ChaHpFYRibvPLTgbz6Y94reHY8US5qOAow15
aiF0vtqrpF1sE18aI6hcXIzuqidXnypBVe/io9QfU/9FxpFKMCU9TH4Lkrd5MethyxQ/wl97jRPk
36HibTIdAHLxXg7PILv1hOWRcmjQQG6b8j56POFOYZNL12NHXkwBxgZyfmmGWVJLqIdRQPUXj4F2
5kwti0y0BcnWY/pqXWNlL43H3uZAe9RCuDOYsgIKmVD0/0QWYxfFTbLfRNaOjc7ci/E/avhDpM2x
Nb2jTLD6cVh6gtbZytFA5m5NeVgKKJB/81hFHTfshbE8JXwOnB3JxexvkbIa5UsozoVyABVGMRcR
4ctyJdWQM5IM0Swj7YUq2tNWZQfg5ze13JShLyVNizJcMNIpePSV4p14Tois2zo4ZNTWAdiCqg4X
wnszdMealjUayDr8sDl1xvGqZz/40/XenZC6sR1FUa8WZ9b+ZR4gLH+mOWlDa48aifO55tqYnTun
TPmGz4Dv0m8hER27n0kZF7Yx7URBMPns+33ybzY1FIQa8oOBbiJDLYHfG/+7xSQ7fKFP4fkH1Gl5
j8Dey3xB3BYBDI7or5iPKN7yKvpN808+VPbCmf/ZMIaDrGLNWoICQGF6UH/HnI0sNxHaUQ1dp8yy
+WHQjXoq2y5WDLiWmDzsTN4wwTTtCkHUHDmu8EJJXzyZ8bAmpMTEZ1xubOMmMbCs1H1ZrmVeuhrP
aq5u8PDFmB8j8jLieRR6mLxfChFQ0gyJllq+KWM0jSuU2KPE7cfg2QeQ0HblRutpnx5m8U+rDQIF
fmTmGwOjiP6Ltw2ihSb+2DmU6d7KkDog0uBN3TO4siOwri90I/RrcHIz5n45SRE7m3UIvrRYRanN
cJXoGJK75ZvJXwRgsGKf25bhdEcEFzdh57B7UJ9B3ext+1NJHjPZLFFA/VrRcjwFwbmg35ZSm1lZ
CWq5dSr5HFbtaih+WwQDykoztxEM5AklA6pCEo6X0vSMjGc0XCC62JWbgZGpn01E+Zhfg4YhbLwL
BQDW4lNmPZERyWE0zaHBbhjph8rcFUXIWulexQTpajQs8t1kdxw9teANH7Uls2Q/1VK8MuVzMaGf
uiENsCscrxdPd9u5z1AvUEWpeA9y+DZwNFkG/cfgiGJcsxO04IvldEXIbml530PzqTKNGwEnEjQw
9o4Zvcv+ycZyU5a/FaEwfALMCbw9bAF+l2Fx8MCwbKk/GcLlSwj4mzC6BXjk0u7DZD/jIXcxnhY6
RSTEWCm5YGOKnfhT8q9qeRLl0xqu8egW1rY/RemRBgY8SB+6E/dT/pehpcrjLV5Gppx9ulKna9pQ
lreOjHsHlHK8Y72V1Bv1ge5MMzaTsW7ymxicVKHZdwaNVUHN4BmZZd59pShS/OxORiqO9mtmnFlT
MarsWHHssgEY7sofrtAU1GEr2re+/VSBlAdfanzyko3G5NovH71uMy2ellwUji7qrSEug/EmA4GQ
7a88xpRwi1OKicHRR8bX+F2WguBQyrXqb6S4LaxHUpxiQh+GrTb8pN5mNqboo7FSws04/Nr47lLE
oPwJeG30UzaAO+NsJlZHxScd+98oL4hfGAwERmvKX8lG9N3ftAS5O4GTOH+0epsF36hgQ/MWz+3N
GliBJ04DhTUfcBT9Vd03+qo4285zTj89DsBFmBoFplsM9N/4S/GKdsk5s97k/urx2aaI+AVSfAcd
K9sdNjzd1u9d/C8esbX6sWE1FzFTriDfY4L/bGhNA2wPHbG1EiiQILmEqPwhq4r8w4JinDog/qx+
jdq+jW6mv8f2FxbfkvlPZ4mNYJBVv+C4rsN1QAR9uBTRRhX3caJwbNAPvIkQu6/bvgqiG9TLgIa4
QVkizzdbSyiS2/vXEoY2JjntR4vxV6FkZQCOfoQGsU3udXDsWo4QeyV7d2YYwizJT72lqHMKrF9u
Gm5wOg71pWu8lZ2dRkPDtv+HFmpd9wUqrnrZCnsDg33VMeqf4ps1S9TrTzF7pT61ch7bEh4XM772
BHf4T9U+CwswtMXPTyvLsmYxUoBrFDAxVVTKT9PI8p3M2uGQVWQMMix7+fGrp+Qow4tkskUl6zEH
GMjgMaB3LpRXdVN9lsLP+p5E6JHJjuAlpefk8hOtK8mHdviUpHzDFUAxL3OoNGuaZggjlferMkUy
l412Miae701lwKNwx+9w2qgBJf70CU9FYm/fD9/CeASglYgtIL5rYZlnSTpYw3MOSxnXYedIujvC
5MYpIu5TvmdGOopNzV9E+xf2/zpwJXMEeNLve/FKo60yfniwR2px9BVSvi80QhIeqR5LEMox65kj
pCzPswk7/atfZTYsKxRgLLDU9q6hDil4BGm6ktCZjKMwTqO2i82PlFznfIOeG7mC9mBG62VQvFc4
NyhiATctTDTlE++lNWetPjO2pCa3/WQ5E8+rkUG/YmcF/0QyMRYwFXiPqzdhMoT7mhLwD96flh5k
fS8QJmCH7lARBg88YdrwVLV9llCL8ggQ3kAzXVUwu486L0ZsuNb8df5o+aGe53H1HhdlEtw0bGAq
hctAhROzWBz921Dei1ingP2y0rOSk2I7j1nXcbtDYoL5N4WP3Pq7QftUeniG6cr4lhE1w1hpxnOE
eTFPPoLsO7Kver4TH36ztOFVMkGGzyZw0jIOUFKk5IgMVT5PCstqCBYgE3zjJjczNQudVsIFTWfs
qfu+C3YdKLmIs5ZgGgVB4qysn/2Kjd+uWnkzaq4E0Sx/5ugtR3HV8QREKP7VzEmzvYQ7C2qDWKrf
qrpRaOMS7xwj/82kM31jikpbmkFl/8p2xc57zKgLEPGxajjbIMh64k4JTyUP/AP+kvnZBNdkkkkC
A7iJjgvEEvFTbZ+61tgt/Wk/yQel+ymlG2nEoXrgY0WB3Y5rHB+L6kua9x8d2lkGf4w2Wx4EC8ua
Hq6s8l/qOUZPheP/SoPTix+Gx4nn6gAcNIWeiw4nUP4Vpb0wkNy0DCDER6wuy4C5wiPhikB67mIg
UI4iAwj2GDU0NMXTlN47EAuJf7PqCzYxBpF69wafuPafsWky4KSBaDcDygalh9KAC863Vz7/ZWSC
8xnoSDi5O+3LrO9Zy4+eHLv4CBqsxzmeeDut/MPRacjf1rgSJOni8FJbV5EI4Z48vsmfoT2Dauy6
ZweWdrDfBsoySf0M1WJtJNcRo12DKjfgRyEoYhkz2lJmAt8sV2SPaUe4eVayv86jzJHVR+NtZjaU
6YjpY2SWWaNbbKle80M2uLaOvSM9qzBlzI2odoSecYLvzXgfiBN7Izx83yUxYpPGmpiYl0m50AEa
4pi3x57Q7HQXFyvJcHy8v/Ier6HIP2sGmbH1CPS71f4BdSjMy5DfkSdyGJTpgSu5iniNnbGifL60
Jb+HTSt0H/JuYb+u6nKTBYeS97xO01Wg3gTachiD80VUBJuxuWfNHb06kM5DWW6bL65VzqGC9KLk
4Qd0NYtEgcC8QhuSmrduuDLEtybA9bdUPXJF9S9DRbX3DoJqWd5ZMbPSYIUZcofl5GVw2hCagN28
2SB6EgSyqLcuvyufaXxr2m7ZvGdsOmU+VZJAXorF3dqSeijHjkJkF8cxKvswvKMgyvn7MsphP46+
17rr9GZz3kONUDvGzaqiLk+gHmW2tsd6x4P9Mg6yvc7Kc4tsPvTvXrv1lFVm7pOmuYAsW4VMjEIf
HiJMYTLAWnTcKovhNVbtUjCQmtxZlz8+K9NHan3DyywnlD1uXDlcSEXrhI/O6u5wU1eMZrKJ7Vp0
AoELd87rfuE+1BXJKCG6QfK1tKM0XfUWuFh6k9vrAHfT2+vJdwzwJBl+c/0SF9zRjJIq10JAA5CX
QNOKhWh3iYOXN340SNg5kD7C4LcSiEytPWC7grRie1iVhb2WKP2kFyWCNV+VWHwhpqYULjKLHUpB
/PQ5EhvMsGy80+7N77fJMwjRxAoBoOyK+ojmWEIyiz5sgPmK2qbS30e4HR3KXtv+HbLdxBbD8n56
+UNVR8eHDm+0LxrlsQCxaSEvgQ4VoMUQDKGSkHM12km60z0MmKT4uIMdDiGGtkWy4nIvINih+FWY
5ltE7jr99M24Xu9+FBQVA9nbTFoPsbLLjENJeTjojz7ej9Jm4AtSR8hgChuQXN9yzEx6fI0zxuDK
kncPVLzG3y5o3nvS/pqGgtaEAnUX2rFgXVVdpekIzmhJU42xhFMwC1wDdAs8JaK+Pdnp+AxmsbRw
IlDFdXHkkcvYGzL2yc3flDKLKQJko9rgCum/a/M8JCdBUFcbFRzdpOcAOFa/RhMGCuP3BsVcelSL
hUnlNaKGRZpQrnnARXTS5a1P708uJU059IRywcynNj6VRxj9Q9ctyU6kL2X/Q6teZfQrgCHLZNJO
8wJQbZ5FubPhuRZvKjcy5v5mL4YLXzJEBWGfZtJJz76etHEa/pIRXMp0uPopNFidexXBCCBze2PU
6DkRC246UFgwD+W9p5OzhxoNLwpqKE575guz5ALdP+dLwXuQDEgPuicWlVUV32Njco2OpJCheajG
N0Y2d9JxI4GF9ZeSuAl00CJvFqMEkH9AysavzVTB9p8/jnl5mHqIqvMPEzED2UmX0iqWOQzrjmx0
Um9aXV4L9Z5WH5FUbfXmiTe7Cl9epnNnoTY1r535akMcnMyktO4+Mo9NKKNbT1lPyAWU6NTWfwQb
OjWiOpXCAJXg4I8bLRJosYNLSXh5xcdvMzgETRrUSwlIRYEwUVCexfpnnG7b/FJVRx/rQQiZWIuy
R4L138Z8Vyqu5F0S9I9a6oQU4DaMnZGk7kQ1mCvN8mZGLeI5gFcn5XLZA5Qj7n4VNOpCwFVpO1IQ
3ZK9m0xYLDrSDhISljB38v5GstWCLxsaHKtCNrb1oSFUK6nvKfESPqeipbuD70bMbIEBL3rWjTge
4CURoYN+xWIPPUUGeywWQxj/etJwgXrSP2yIlNp2EwlVnmMRpFAywYgazjB6HLxNS9Gjo2DMopGF
ZZfxehQ/oWFQdqjoX9Atjm41sioxJpwvTFxWOCsztnxiDFEt4vDHOsUIdYChYOCBtal+VEikgNd5
hI7YyJwIeVc2vBMas5mi2xCyV+XiiNH/YDBAXI11TNWXqoItnzw0YbZvsEHPyMx2QrMRYCboW+tv
xYN3UNXxgnVFFG1TAlBG261nU/7DH39b64rBCnfl1as4B9ncwiYT2dWWXpL3lVoHOIvLYXx03jVR
XqJ8VUDz6A6mU5adguhTVa8F4ZU+L1zFrTcOrCBZrlCOQCgY4WMFnD/MDEs15cp9xzO9jJQ3ObmL
5nOKPhT7WLNGG62njFqHlWfEqlsvvaUP4nOhMqdWOR8D7i3yItkfMnKZJuuUDuU6YOoV1sfZf1/I
qLiq3ziy7uOskg1IZUzDf3ZBzQifMKOrhpawqJSzTPiMde2TdtH38w0G1gM8Z9ycA6vYEzlqBx8R
YnlVQ3coEc8U8F+gNujSaJMwM+zwiZEHt0wZNKqo+wzsF4WuARaZv9D+KePptzvuGTV3Bkly2CuA
6GYVbTRMMOlbSrEh0IELQ0Eu/q+rWJHVjc+JrR3yvmRxW/41QOZMngowZVzUANW1EHxV6ZRttYHg
7YQIFYeOoib0kGZu9OrYR4LQtviuVP8iUh0T0oiq6r1sfGKAbkSF6M2mH3ZeVpxDEePVsRYyy6lS
o3ntRocgasY5n/n8o88fRt06o21wF2Tswg0bxercVgFtCRlgqLtC1fkiGoCwTfeXatGp1pVfCTVT
0P8vUFm2zC4l600zzmQXgKLhgoEXomsNwtMBH3W7SlAjMDU1bGx0Ltde0OC+Y/ERAY1Swx+cEUA1
qZkC9Olboe9VNgdIUj1x9cwPqzuIiOO2X4s62ZcfKrXNxCI5x/TamPrSjz/N7n+zFlHeEtieI5Hd
JRLCrtaAGJPUEkduSOXWS8HCo+mZAAPYNabE/p7GXBCblGmaYbEvnIhAEhR/rDUPtTL3hldhXMLe
ZmcMGA+KXr+20dB06TIV//L8Z5JjnP8T/EG3YrNcF9+oGU9S9BGgPpdeFiUd9VlluS0aX/SfoY+w
iKXoVql4zPZFAw5I28kNuUnqUfa/ZPbVBSoVecmQ7lJo+nnU02fGqo5GRGS7FvR9ghxvUsgRjQ96
IOZMhKWMJtDCtmPm/8xidNvhD8RMjDmiQqDGOIa9/gyZ106SWHfyzjK0fZyZGK56KneNL3smgwEN
oCazKmiVw00x/hHRNiHvgWeP/6VuvjV0NwTbsqrfAW3RGB0O/T1SZwTrotEYvulk+m58FncB3p8V
LwEBP8E/c7xQIKvSe2RhJGIEYqGKSbpHUf7H0XnsNo5EUfSLCBRjkVsrUMGSbEmOG6Kdijnnr5/D
AWbRwHS33TJZ9cK950J6EC9FEgMao9aCk7ukOzEBCLLHbLh7RoIxj9IcIYqxLniaGn4IevReuVwn
pJ0POUJZF1LoNk6/ED+r7tqXz1YFuI9/c7pykQNgkXtoJVZ4tNoWG3PmkWtTB7O/Hrx35ARxbq5N
NqK+Cl5cDWCgsRac35rbb+FsP8QMt2CohCwrOLISd51DoQr3ib4PbQfk8esYID6D0MnWinXMj8Wz
XuFHKGSztbFIktDJV5oA+DP5G5Ob59B9DnxaN9SvNb+qgp0lnsR0zOrD+JeB63MnbVUhF1l6WbZs
evNEfiXqD6KvHoscDfrTPCPpYK8WIKk50zTF/U7HMNQz+BsjpgbtORl+LLsCRIxx4CgNMqR1vtvv
omQvvTDLUirWYVsz1LKyEUTcGnwkZihpyweFeSoV80a6vZ/o1FPECGcwBlFTNpsJtH6APWChiPT2
DvlbhjRQiWIvjZcI6f6YFuvlb8kYphQtPqb41kIIVH7VnqbuoLnMk/bZS669depr8RjwX4Wgy9zU
wSGDl9WAhZnvWrRFyqnY/Zg8As/4dNzyKiO0kzDNayId9WUFCFLLBHJlYOWYkCORw/eMufMUoFYp
2H9MjKMTOt5cVec5WRa6sEybSWxRQ21DLPcp3gPi7P5NNAFt3+1bL8WlzqxJL89ZmO5DDEUTYkRM
XU+q6HxElymPhiJe78gUd7L8JZ8AeBypVAMAnQumpdDc5mR3iC3hXl6yT8eNkz6lJCiqRxoIQh4W
ITJGcUW4Z8+8HXcjIawumkxmmOPaZnDfAtW8d6UP78VOfGhN2EYmFjDlbjK2holu41XD5X4zqkth
rEq8PTmJMkGcwOy5cYV2M6qIL75O38Qfgu2rEtuRRQs7YHwvKDM8EqAb86vARVq2F6fb1/mtRRMw
/jbU2nXFZdS8Eeb2QLdI9EBqL+kZ3z0T9rGeuS1I7WiLU8oiv+HAFvJ/tOhkfszi0jTsKQzfUN4j
3TQTOouzYg59y4rWVT376NVxN5ijhkLm1aAFSuK3Ke63Rf2sUrZIal+SsZWwnYXUm4nAH20qh4sy
sOwPXCUjUx28ru1VsHa2iCzmAzT4wCxyO9mMZ4yLX8r+bwZv28AHx/FORM65HzetfasQ+bfuqytq
yu+nRD220UlSBxqaR4H9GJoXr32yJesVcfTy11Gm64lO2ik/TB3CqiBwG3MrTsiqAK2Yqu0CXRnT
U2Y+1+ZfyFpC01/LBWU/HDwsj3b2z+oyZnA5Au4Tkc3EX8cmnRi/oyEFq/yXlYS2wWSgXDq74jkl
oQ37dvRWJDuSjJjCIOTdTXF5YEqnB08FeogUO5UmfzwOiYlmsm5udbc1wQrjAAFkjuIGqhj4xnss
t12j1nmY3Apy3PSnMTqF8weigchbJuqtXZNNZq2VJLXUe++mZ2WfK6pwGPLbOd/BYsHMZNo49JCq
Lgq9AN96Rq7828yMo+PFY6aOl1qRrZpsNKfdot7sIRFETMGDnOIY7xYqM91A8gHH2vjTQdPEg4t7
09fLfRSynVfqIKKncPhOUP0bpUFJEfuuzQZBe2s5yHUsrY5avJxIARb+NJuPLr6IlMJ3i9Ns30fn
Obi69U0SB+HkqH7GrV5cGJhBTUbhSTvbsuL+UtYyR4KZjsTjNzLWKTFJwZsznPoc6RCCINsDKIZS
Pbau2rvnOWtPfcTEeFa8K5a2QqdFPJtjYdtcVSz8crYU4S6TBwl1t9CNo9JYYNs0Frzb8bOr3xOQ
DVB0tq02E/TcbtMGaFetM0MGMIkATzKY1c3ar+KaFduPSyOES/9BIlrgZ520eFD5wGtcJZgZuJPQ
3G4A7ThoVJ0PC3xPNO4D51AFb+N4tCrtl/35LW9yVtEOPnsuEWIfBLmoiqOAcLWd4wacL9C/CmTw
Gv9oA7+22IfJjx59dKzQRjntu+GQ1wNNaL8lbNPvDfYS1PIRvouBwWBJ4kSRQeTusuYz1iLMT946
jZ5Kz4U2aEuk6UyodKffuYa3X57e8rNhNkBqOVrlkunY/CJcGm/RE1mdvc3sho3kX4ewpsTCk6GC
sXLqDaQYaYDirfR+3f4Ujx1bQkxsesgKx9sg7vwXMYYL9PCxNdGVKQZ8AeTfuj/N7YSyBCA/E/EO
Y4WyyS8DTBN43FTm2BwH5/9ulSxAejEVOGtJP9iRqaXlNeJ6fDTN2PgV+hPHwKfOzduz56XsSqzm
PYeZhD9g3LvEohm6BZYAR8fItzE7D6lV++X86jDnpVxW9xlZjEc6kG7AuaZERN4YM8c3DVxwPGmp
2RwQwKxl4+yiGR4SZLuqleill9nISzSD6Q7lRtnEieL/Nvp1LW72GG4IKKSVfx15/A2mgz0xcYSh
tc4vBAZgHdEpT8hDj9nWZPnwhwmOcVoTsNwiN9qS26lIsZ/Iaasc89PG0ZqyiXJvWsFMNvUHrKYZ
h0eC4j5QsDFx+rQj80fwxiaC/8jl1ZZ72jGqc9auGFcCPmbMcCvZchQ19buGJq3GGt4FB9l9cW8p
xC8FBoY0J71NiteI/RdQNFwVcjMTAo/WPCDHVrPK53w2CZau3nDWZlP7XTmQ/ccCmkGBPYmMQUSR
SRSstfbfJABtWOaj4u3M3UU9rPYpB01hZ3SGmB54ZKtq2IYt83l2FTElcs9DU9R4xNW+ZYY+tP+y
7ongoAup4isisR8kpm8PmZVdT+fceV0gC8J7TNERDHOAabdbuSlCtzaB9eQRLmEh9VBeeHbYbsjq
m9/43BXmXsyffYGhk/lUnW1bkum8YnrBaMBaJ19IxpsIoVGgM7LEiZzU3tHNjgJ8mVN5fpdGl6pn
1pZpn249GQ89wFr5L2Q9qvBiZgywYnNlgqzVYkT1ebFNMKV7/c7JH3sUFWO2N+Nu7fIqi3mn0G1P
xUlDOuIxvDPAOOfDd0nnPqGx0Xuc3sDBucz5t1ubzrjA3tvONQZfUhgktOc6BX1d3Fo478Hy8Y58
iQRluj0h4Jg65OPnEkE6MeYPsScOschIkYlXuZEd0pnpClpR9FNF98LHsCfrDsYVlwnqAlNXvpY9
EnrDeA2OeVnNWGIWIme3jlL9sarDSz3h/sEm00HpdJx2pw9Mf+2ckrd+IiByZyx2XiO9ZnLclRhE
LESNBYtbo706XI+eTrPb091XYUncmEZK/V82pdND3fWXKCQNE4acJzxaOB9m0dprsjWdha+ZVEl0
ogH7ImqrvmM9FlJJ2i8B1sKg4RSN3H6tV+Yj/f89CZnWu5AdTh1kaoqotYf4Ie/KlUmbqmEpyMi+
mTrItTDdHBMkbOuuNRNmO4YroEsdfGvT1PYanW/HAfJqDn5neF8DTWrAsxxb+t/Mboy7g22rtXIN
e83OHPPNSmDhLkzaAzN5j+3yNaTJ1FnstpnBzKLftlhxUF4+9P2vhN83VxTOYQUtgrm+ci76EK9H
ZN8pQh0IztvFmc0cb2uqgd0n9YPut9mhK5yNHd8lY32NBMZ0+rEjyLzm91Sh+/hnu+BoOojXZnzy
UDVrMn0ZnfFj0k4I+0YD7aObkuwGQbL3c1G+kiiCrH0YcDJa6ruYkmOvvEUfu87L8u7Ie1vYkHEa
wNiFgoQB46d99uoX6Z6kWSDf+vRq4rBGPIcKTnfrPpft8Gwj9g64shvuYROtXffaoLEiDCWBdZ29
DFIeI+XtMrNBFsCplk2XUPN+piqCnIc0eUQSU4c4F2+dh1mzoO4F7kQwsGEjlzQWK9Wt6DVm2/Yh
auVuiAM26SgbKtBxpDxg3kWZ3+LUi2h7rB9YrasipnVdRA1cj3CoLTumw303zPeE6ZSRfHWSUXts
/5ItS/ekA7Zh2akw9UXNLpnI0mtD4lhj+oeLznPfdcAXcHcU6t+MmDdQ3cSGpsZfDhopLK9GjuVG
s9coRvDz5/k3s/KxIisy+6k999uLFgkXgS36sLZYJrIqYF/rbQqGaxMWtqFBUY0Dzek0QkYunaz5
We801L4mL4/JmKIY8mu6ZH0GlGvk7PXDa8lRWfWcwRfWmIL1W2jeQMpX3mNpU7nULx7uoJjuJTya
HcIYwgAKi/nzR4w93FQB8SP0wWy/o06xDjt5ctlqL/qiAdXz71R91RZIVfWUJYiBB6zAnNdLLEYx
ganuwIMQBKQzqRvlFs497X5M5wtEo4rczWCYNw0+xoyACkb3umdbm+FXc7iXgwykZxDtZrbZ4bL8
5cFo+JnVIP1EJF4CTAGdIaCqDwh7rV1M7JhWycc5ig/wCgkVW15usr3Bvl6yhuCPgKMyRlNv4dhT
HogzrhJP9Vt9kdgiymHPbv42ZveAY7Ty6s1cuB99MmaMs6RP5UcQXMKSFXInEWgOnGk0qp79PIYM
Cxj8zhJVEA+jgVF2DK8N23X+IM/lF8lT+6iFA85zzUQWw/zBhUBUtwDOxbtFX9gY6wG1t12RnZ3D
zrnV5JA0WA1LjEhV28O9lA9l/jXbuFoZ7zamh9uNVLSy2Tp4F2QGXd89xDgQddZDY1ZtazzRIqv3
kx3TskYbjcV2aRzT6TlQ7bEhTjmrxcnEnmEV6SqzT0Ga7SIi0iHzfZp9e8hcEwhGRzTqIVly6Oxr
KQxWgehSGdAYffansVVMhMbNAw09W5KFjw3vWWUj8kKOZOCIGRg7Rom1G1S+r3v08+bkZ0gmyYzZ
JNR7DpJGw438soGsVVefUy/fUmdCpPVdMIHUAdfKwFjF7UdWmKfYZv3MYZV67ZW48rXJ1rurDdae
8xmg20PEgKISsBCG4ryo4hMAewUDB3B1V4gfhODcXZsmuWWb2OprLlNCg82j4XZbsAJ18TQa3ZI5
8rNkJ4/Us7W4jnH3pFPz5LOkqGv92nP2pHE/WGn10oYDfcUb3j3Qq+lGUrUUVbXRrX4/UZx4bQA5
7XWRmmlUhS5xiwbVXY9tLSnVfnCmoyVcv+xzv1q6Hph1lPMkxJAf4PJ2sCMnnTgGsZ4n4p1uC1WK
2MYIC8UQ3SP1qjL9YnvIgJnptRMJS88pWoCK+jCbroEgJgcPFT7XvaeBO+PsmjjQYlx/eWC8Gths
2U9EHdmf7MsMomAJ99vmSbEN/ueF2huKXl703rdKFBYB8blzcYkZbFn1xuUVK7V/XfZkOTHQaLZU
5JsOEWAQnIGTOFcN48A6+xuTeVvSLLV6cPTCyHfT/DLU+aECzuDycSsOiBLMUV6/ozilG2ivfPgx
GikL0VzfzVereOwtShA3YndNUaVBIXMbasXcO7cqOAUyucjOXacjfRuJiBVmV7Y9cVL7Y2VuYxIL
UyPeWohWvURsDV0eVARGjTZYMBDQuUkwwUthnIDNFs3dopDwXuII+2jgICEix6Gk6an5Nn9Y5rhG
tBrw4TfItlghrsaquAw4NRVAnjwgrYGtYWCxGqAolmw39g7Lg7Ic0Qri36ddF1IQV1L4eXNw0bOm
mKxKmFk2bncgH1CO/QAujSPhseRvIQ1qVCdc9YyKuJ/yMjm6pFLJWp0oJFHUBecIs4vV55swYl+l
qZ0+yV3TlpuSuhzQPnLd5toG2kuN+7ZlKzBigJ4ZlUwZZ3HQbVj0Dz2zEBHCmdM3AfwUkQ+8w2xl
Nyb/h0iwlTTTXWgxVxmCQ0nWkeNAauKbciysZK9OS34D0k8+g0TnHcF3V6IjdzGjWt9B9Ul+YBC/
6UwcciXWHiiGHLiUV+yojPwomN88h2yrcODupA/C6m2bXzWgsJBt/iDuWb5OBDo/+IS9Va2GmeIw
cJ5mW2NEQCyNDfwHBceiFZETQ64cHJcJiNgbth2D16BXHy1Jm0mGrjGreRWQOsOGCIB/1AgrkBvs
rBkhe0ophl/HitOj7Xg/pvWVFFTVSrt5pnMa9NEfzBFzur6ZKP3HULtrHqEUbXtqg79u+smidcvl
GKulPtKP0tNgoH029ks8exslfgfnV7ODq6C/WOb1TfVnOsNKIZMYU8E81jxULn1OWm9A8K1NnCaC
OUHGP9Uwnw245GPG5ph2MuGIwMarscOF6gZkr0MX10AfZt+H9ceqgGoiTarnHc3Q3Qk9DGFYd5kS
N15KJx+skwZohTvM7xK5U49ptNOj04QTpgxHP9QYbFbWQTfbfZmGR5u96li/WM25G9n8CMaAQWDh
yGaNit3BgTSEx+qMA2+nCw3phvcMKxDGNuZKSnEUDbvM6h8Vu2M3wbMQYZw1XMxEOfkowV6i9dAF
ktEu5w+lzaZO63/zNO4lkxW3r3xnRpMmO64LPu2JXAVACMDQH6e+epVueojd+VkZzNBktLewgRcQ
mHvBvHKOjj26aTERteqAZHASHw6zP45vyp3uFH1MSMUm8aDVmkghrAIORGTn6BdSHOjuwYM1IzC/
KyyYXUB2RlGDWRwZBClUqSxnESQbiQ70vrlOzrmjZ05J6RVB/tdATX8oYvNZseTrCC5pmHSmc+Xn
pXhKkDh0nkEk6nekXtiS+1LDLgHZsalq1L/L7gHWTO9AkzOPNb9ba7COghNjzXlsWblYnBEDIt9h
hLIS6kjKk3NTRnde+vM0h2+unXBPGE6+GvVXnam8Ub0ybNrJAvAqgqiSHVWGWEurfgoCfwhz3gHu
/Z1KH/72NkTkF7YfdIJUr+qBQh9jETLTyxBSapsOipgclBGeWlxGKbT7WB4L/btS+5q7kWfuaE/u
XSeNvQYOnY18AkuUIV1CMM/H3ht/2oSBPfa2hGyWkExKXXFKgu+dqFtc+7MtI79gMzwVOFtHFkv6
wxKH00huI/R8YVz95CPZnQ5NV9qk2wnfgWBI3YfUIxw/LjA53fkbGB9pkzoFcBFqSAdlpN+EvlA8
aamBxtnWDVkuntJkZYCZbzu6U7QENvrgWPzYCL6UEFgtK6wd8Fct82kUtb9MYXPD6Xzybhc3Ftg6
BfviPrZvAm9tBA8omA56Rb0ruOxL2C1sNh9D3tSqsl9JBnlBxPkctHhznGw5tCNoetEjjc6TjGHh
sfhrzbWkUNUI7WFF9qAL5lYGI4Oc4WYQmr7Q9NPIeRxNYCIH+RflywqXv8zGAmGxdgaW8aGYCYwI
+2obfTvknUnbjllxrTzmS+G0j1m/eph4szg/KIvNXFuza85WLdFgDY4Dzan2mU4yHx7TaaC3DuW3
kQ+vNcdNphkUXBb6N1O+phUCR+rrIlEL64UFWHU01TWHc5Kr/imdrY3bhO8KqKNbpMcxa649GwMx
pXut5mlb8h8q9DJm8sJfc2vkv2oeT2EtGQiVKwD7m2LgVW2JnILHZ4zTZmD7bywGIem+WSGN61ge
ckARVYo8xfR+29SO0Kx2wHbklQjCCE+bHmSvNccNUQQIyqP50UrA+vEZFkoQ/JVvysE7dXjFxNzf
QwrvecI3lYD/KYHkFVtemb0cFb6FdvaJrqdgZ/qtO2IrzNfWooLTFf6DlAfCadDLGbV4i+tnjGZe
4uzLoUCvTkmY6umFFIcna/gq09ehn4+VxflY2Y+eKbh7vpYwFxsoX2mt9RHLH1hn0XrHeZz2sqyA
yXn6ZmgZK4VY9lXvkRWATlG0UImycwtlwUs9bA+UzVV1M3IELXnkCyL2mgRphMv8tO2OpnS4QhRJ
Jh2FGk2DjWKVvN97PTk7RyD4dQAQVfYhzF5FgBRlSREhCqGT3q0Al1QNEx6CZdFXY0FkIoWCS5n2
NjFOw+y8qrrdNaZ57iPXN9k52nm40kV5qOS4ter2mLUFMiAkZows/6ogOw4Vz+FyCQ4N3uF0axFq
ZU4sRKSzHcr6dUj+qexrboGbVMUWwDfHEFumvN+aszpkYthHyfwUlOXGQ/fMFojJd7KyZmxfOJvN
+dFkBhZ0csPFjL4pg21EzKX+2Xpkq3trFzppJeTZaNiTJGLXIVfJ0lMUcJmonvzeHx4KDD2k50Ex
HmdaKOiMpLtzB9tnFYOphOTeK3s/eLAUWcIUEEMqXaLNYWw4JQZn7HB12fkPZLOEUeQbZC1hlrDk
0jUsLldY0/klC0tWIiwAQ9JsRTHgLvNOIGnavngOEA9y196mplsPOXYCW7EbofStAQbN2ldGV2og
w7RU9ZiGrh/Hzrca0GyIZqdbMwfixo1vSw8Si+adfos1QsqyrUNJ8lmijBsRe89iOJRRjcT4V7Uo
8iVezUWK0KJ90cv+kgnsKbq4mNL17brEyTUeRhvkfhKSBMH2W5P6qfaCfWDKjd03V013MM5B7mCi
KieFIe3skAw+u36ng7X7yPV+k5YcpigVUyaGvY6lttipBiUsJbdd1V/Z8Fkjkc69fzaj7a6Y797M
elsWPuFxpDin6WfCjRxGE6acMTyGAwPauP1ynPBWsn5fp06HxSdgAW/pw2JDSjBAC/tV9he3zE/K
S1ZjdpOLpR5Tohs9iio9ZDiEezZAQBCYsPGuDQPno3NbSCc5nL8k3hXVezrHR9k+WxBkomQ6Yfbw
KzwNnjNe0njG0okTANG4aQ2YvptVPFL+LWCBwf0okQyY3XCfpuwoB+NmELMlVPlqhczIRmfTogd6
mAQ8QaCuzoAaksIysLPF8T9fw3AGppFddVmhZSx/tSpg2TcwJ4q/9aag/Bt46LrOBpsTj++o7EhD
UsyFmshl2GHVATFUgR9HBCmRZimBVxRl4gu0KHN1rqb82dTJuEJ9ksfZk2fAIZCnREXgq5qM+LtE
oxixHsvoR+WSbhZRX8iWprLTLRO8w4hDsi8AuVT6W5gxxZyaRW0MBAPirZVkhGAg5R9/OotpOrS6
jQi6g5gcpj+ln0wKQzwg8NY4VQ1+Ia9YB4My0NFQpc3eKcz7q4UEOOZo00R7Vq7zXCbRWYppayT2
bsg77s8Oh4UkvuZiFy9z8KRNlDOjvLSujvUfF0FWPseFeZzCZu/i3prRGDeG9qS5Eqskg2GiLs2+
uyQQp+sQJr83e/tJIWs0AVsvM2eyFxINCybdlFZ3JwVZOVpogUDyIEZzUWfHZBSrun/30tZXNlck
9LhB1quWVMSIY4ivx5IJEXeYHhcjelUKyL6GT32OwoEKi+PNT7psb2v2WeOyHpTiqSfqHIxUlAGU
JCPIHukMF706l3xsoucVDCbRSowzBV5or5ps0ZKjnTNjxostZnYOcF3tK/EzERphsFdLY7H3oKAk
AIvhz5Debe47Y9pVGn9lZmCyQH9mw78IJMDeKQT9NYDFLcLnear/EOHtmsh+CauoYbpAL4YpF33q
gMIRam9nFK/uEusdI9bskFHFSx+Me6n1hguVH1oLzGW2x9nFx/ovpU9rFreLxl4j1a1PQ2sf+yC4
a0Xzy1FymWr7PMXFnyVRBeVoMwW9ojNDkErYmxZkxPeuZzDoMRhWdvSNGTcEKFXQtnLm3nYjkxe6
+yoWAXY8uU/eaF/q5qfPn8J0mLddiCmnCl8YJq9VofBnAQx+4F6DDSo2lX7vS/pl7VKVs98HCcs6
0lKHgp8RWEyuJseZGfKrmnOPYrWqK0I94aLrOfUxN0oPCx0WOSqYhi5wjoibibO9Xqb3Wr4ZJs9M
TflgWhKkMoSkAC6TRCQyNmTUDvSumss+PKrda6KByjPiQ89pNUF3kIM6Wql5zojcAdRExmnM9x2B
4utV9TGVxqvlEYhNw69lcp+2FhAS6JWBbvuZq+0YYa6osnc2XKrYFb5GKcyAbzsYwz3OjWXBh4cB
SxdnrpY2hyieWGE4jJvydavYaKbtrWHFtw159/Nh2E4cpgrxwdRY5wYkfiuLf107HHSHZjuz13Na
njLIeSbr31z7C4p7QhgeA1qc2th0jJyg3xmJD8FHtF+MDPHzW+g9tRZwI37OPMbTWcb3jiQfuyiI
a80PSTjs3OproNLvmnnV9zeH6oZ+BW850rc2uZY4uHClgqJ5dYvxvZhRAw2Ents3+t6PAldfpBu+
iTlZS0vmPQ3kY/w9CrIkN7a2IBXosfroUbWIyeJF+rEeQHUGFolgTvvYqPKaxMPNyfWrlsMdnk2w
JAAfhXMf0+GfrbpdOe1cDJJVra3LjirQJn9DCz7KxlnNbGddRg5iwO7JoCqedIQJEz/pVmfekP5E
mksw0uIUENEPUeTXfsKB3unuy1D2nw3ksoewWRDp+hEaJ82Sgmw05+YV6exVxojitRFPn02RoqNY
K00HgJWLf0t8VnikUz7ADEdsoY9Q32ZcOFX51DjJQSffyJDBNwz4R1bxkH/V1cMe0ln8NPPhuTLl
U2USuEKqkYGsGo3IM1fDyCyLmZaG9jXKLpldXHUme/HUEMDhBr5VF0c7J++zpEEsEEcjNLE177M2
UVcLcdda/eSaeNgG1RJxFPkmqpjZtM5W7voqjP3GQ0yEYMceqLVi4w7GH5YRdDJmNudRMNvMHY6H
LmT7ISKqCKg3RlPf4sra6sJ9KSpamzYZt3WnqBItohpIW8nsTw9NAO6u34gChQCSZ6cLHWy0E/5n
qOtZrNtUC4hYlEbcewCiWi3JQ10kluxteCNWzN6iVvWL3qgny+tvA20oI03giwZouLFAyA47jc/e
b8A0tYzu6IYvGVIQkYTMMZtHjx91qWXzw+gRieeqgv4w9fW23ThUtU2sPTO3ICSwhy6MGXAa3oqG
rhlreE+LHxk9mCUKv8TmWGzjkK5leKPb/KVHxSmExqwqGY9VMPPRyDN7ZEovrdeKhUWK8zIdmx+j
Z/tpkKRSzasxRUuuxkeDbacGwZgPh3Y520/huHVybyMsm1NPbkLPJZoaXAWcWZ2GBZn0eoYBoHXG
2sH9I+G8WohVHAZeXSRvQ5/268xdgsFQq5Tee2ECDKTwcJqGDVT9jzvWWWWhu+/0ig4Dr3g0ejEO
9gVKTWO8oLQbJW59imq3dM548Yi/DXCUFaAx/poOSlb+nrclRZv5WFvTsSmdY9nM5zJLn7M+8YMM
8phRW/vIvIfQgMwWKazD6AIRusU+djXVBhIFaTg7ZiNPTWiuimXS6JUnVt6/aQkIVwLeKiKy4bK5
O6HlRGWfxecqBKKeEwGQai6bKqSvBWfnZm6sm+ScDYMCYWWJaxRTMpa7LIZRVaCHjmV91Or2uS+a
M1F325JiAmyU+V6mCCbKuGNHryWronZx5DoQNoxN0Vd0qmZ+cwbmrUN5YS52xvGCVUB/rY1OoMri
WJcdV1QRO3ST2b/WdEpSLlw2tqI62Fr/Vkz5lxcP6zl3jq0ZXRlyM1UC0ELGJHhftcX//t17LO7b
ijjGhtcQuza/kDARbFm8G+V8UF3ym6uMODPtmKBOt0uHRyF6tnrE//xP1hfMpNom2OqSYVGmjjZF
UewiTKw0VhAh4/cGZyIHJEEjBly3mbTgJmHlJDClqZCi1qUYK/Bl61Xw1WX5Iwr/XU2SgTIRxBrh
r0iGp9IA/Vtos68naJi9ybqHrvGvtwFoxgi6Jgq1sJfoFKmlgY1PNRMZkqTk7HgPY8esM4cWk9td
vHbFvB/MgRBqbGV2w6rBg1CMoyfArFa1+dkIypMzZn+J7En7BiBbqHKTGC3Rfna1zQcCxrT4kBFM
zHVTHKhU8TUg/tDdfU5X49QfKerAZlaXWkC4lrCwmHDpKbn1qbeyZHyvEuET9UuJD+/ZIq+7auo7
y8ONAcWbeCV8SaF4ytgmzla31nQEQrpzNgQVZjFhKjGqPR8eMjJtMyzeqKRrtgyYjsNsnIMIwQwl
a533J0OYtyLiwM/yU5h42ywXf4mGsqdCD+Q6xKwbjcIXXm49eIaIbnCL6mzXqFEGFyWRRKXKPMtA
xpY+20jLHiY2oplk1cY8Dwki7vt5vo8SdmCjNKz4wt3O1NcjUik9jo5SspBK2P0JvUJSPN6iuj3H
3k030r0S/TGKrG8SwzaFEx9LwYVciZPRsvw2ibKSKOTAU6oyWI1u+RF64b1SE7o0+zHx2NRPrNQJ
vkV1AqIAebiVv2dyvi8fVTGAfxPFltcAgyzmHhZXCcNLpUastuqvDkAtlFpx6bT+EmKz1DyuiNg8
2XCc437249CjhzGwvYR/fQFw27BME4vfSM2GGicszqNm3xs2WVrHusTAWzi6sEdQUTwUacq026VT
6g0UCRRawNeM46QL3+zQDE1EwFncJGFrP3dTwjUFLmUUV2J6H/LeXrM53zkpOW1Uyg85YZ253oFM
p4pBQ953+lvgFSivNJ54HAIWLW8Cazhz6rOwGW0U2N0Cmw53pFLHdk2YYmuvwxI7yhRlj43ACt3a
6PPaHitkvkhgm/Awu/Ili4m0w6S5uJyQqewbPD610N8rfbx3zqJdKQJfePOmH/pP6Wh87dCXMjyn
EHdRLurrGl8XxJ6r1rF+bxzrlgfVrp0hcOnq4HTN88znXtjoUjJw0KEVItL4dm3gV9F0s02XusvI
We2lL13J0NXxKNmGS+o1nID5c0e35oCGM4P81qn4LpzwMHXzSzZrrKJw4JTJLQOcUFjgL1hes4dh
qAy4ToC8J3AOQycIBswjg9oTTUiLC00GhVZ/tTH803dtXbVw3YudG9sbc0hPNrHRhgc2T3Tep0sX
onHIh53twYBDpzkO3437xpnxrgfdTXcZERMRYus3a3ZWUUEfPmjXDizSRGlqO/Wzi4fJyY13Z/Ke
QoZuGbHgFYQVNAB7o34GNIuBot6Y1ksCQIWrB1IVCyPUgcaknecROUXPE1Nm8iVifeRgTnGs6heR
1lsoY5ybL/ZgPOPT+TU5iYvoxr76XMX23h4h+0cfdsr7iSCksP+j7Mx2bNetK/orhp8jRKIokQyS
PNTud/V9nXoRqjlHfd/r6zPkvPjea5wgMGzAXe2OIrnWmnNMTt4adrAcr5wcBUxctJeOO10TY4i/
9Fk6GTPOGIVZ6vdXiVqDXtCJhzGJAuSXGZt2u0QGWs6fdcAMCHerC6/FwhbIDPhumllUyt9M5Yvl
tfjuMqppgHG1OA0iOIXWdwkhsOvK4+yDRRd9y2UVDsTS8ut20NoG/VyXb1PKVxTOL/GAPpo+qQOK
pczIUMZeOklaW2VE0gjRTTOneL/gqTM5fCKIIWkBCgNY9DptWH7ECYKPwP/pOeyVBQirFFggkYKg
0bXED2Z/NNTDIy73dJwJnu6vyhTYeGeusTzeBKP/7nIsVKN403Vx0UByGHXyPDuSvPavsSmfVQji
euygZSIIZlrkFMPBwumk4itnGfAgYSZzDRqINCvpmmbn0rFoUpmVL7ariMbSGZEgPvEwU3Kd2EAj
rMY+Wn4PbJFhRkxU6BTAglq4qUKmvk0a9Gieju/HsL3xQkSkTu+Rj9wTzskUnikMupaDiNvLGH+t
kl/LOm7x/VucG9zPPuvJ/051d7uUa6MajUEWeYaKCLdTTUdlHL9m5M2LIuQ8tuR9pRvm6fM2gA3h
MiiBMt0yfXVxB3V1/N1WBWJJfnLTzzfkbuwnBGv0+08z4usuJjuBJWJ3+hVY/JvVkIyFM6xE4Jl7
ZmMGoKpFy3mRz/7VMqC27Qom9V1xQD9lb5uZ4UnCLLpAxn3RuGWBgwPQdJrH7IcF0Bvo7Zb1mYUz
4kMTHNXcH+24uzQ2G7OwyI/Ol+nWmjKARy03tfzL0r59VVTMzPwRO3BZoBhNQxIEB9OSOlhh3rDb
5a2z3Ycma09Vj4dWcMFt2l/YNh6iikErXXeingxqnqwZCGIoDYKW4YApFNdUJn7KGcvarKz3Bk08
V0A/v1gXh6bOQfOAcGECJ1IMtDcdl/4B2+TDUrQEB6orZCU4EKL4tlmhYk7NDMweb+RQPbg9zXba
AsAdustxgh0y5uLMaUOdMiOjHn0mDaNIb8COKRASwNuXfPm0yupWFPqhSmjN1zXvGf3ffZJXVyIs
jrIi3lq199KLzhZp6l6XvrRAGUbMRDlha4gDzA+PfljDlb0dLZBfMXWylrCBM9/HbIb3nnS/NazB
gfrmdnzvSQ0fYLar05IhQ7dUiTDfvY7t/NGE9YdBJz8qG1uEi6sOEJcPwotALd8lPTiLKTKc7BsQ
8XZJf+mWn9TSZxBlD9NYfNA9uCMK4phkHM5D8gUVyd33SiI4A+3HFInmNueJYVQRZ94p4fC+GM2H
BNPswSposGkpr/r2pfPWp8uZXuS9N1WHsIueKr3sjZjIVLXoeIWDxqAWntPM5kZk4VUHUkWcyCZI
uievbh9dL7+tSzCU3FbRpRBbjHYsWQhjxxYwofgwHJ+pkO/JEG7rzHtMGrTPMzeFGTBUko5o69Cm
Tg7peZr0QweTqBb1k4jNcybgU+vKPEnbfSbk4edIq2NqNexUeBEqOoHxuPLnAZKZ7s+NZ58mHv4w
y6/CqrlmOLXTNk5XZd2Mgd5oB/+53R2DGPJdwv7NxRpTKmW0L98yCe6kmzG6zuM2iCnmBg8rN6o7
x49h4iUYp10YiEFFIrsVHNMyuhR2ejsL5zUtCIhrnT0BCDCpViAiIFdX0Qf2ERpUQ3NjeqyqAARj
J9mO6taBiDjR//HEGsVgN/e9KQ8c+fto8k+Nex49zwE1kslr34HZVkR3hEfPm4G0qq7o92LKSNWi
r4k21ZlRoXlocMepIVViTvaz6xFB0+6mrL5yUwbffEwyWqO7PoNmGdDww/6ZEuIF5VJMVA7hCER7
6VdwFzFoOV3mZQQEU9u0PrmvzEjO59J6ctH4zE5y1bSAi4sQuYXFXbAiHdmjAtyKGX5fai3noXEe
vGQ5FQ7ZO7OD3qZNG4Iyva+h1zdd0z9NDhDWtrB/iNZ90zl1YL1iwke0pX6J68u0KVtqheZ7istj
Wyz7pmRkK+L8GGAnnPJQ7sfGX7Z5FD13WuB5Y5sXkBqC6TmZs2e3JVGEaT2bkLZW3gy7VFv2Jy9y
38eEmgzo723MrXzvjGa/sBH5luQWANOJvkS5K3EYXLRO+lmG/tc/+vxieYtdUmPDxfoVGv+psk27
Ky3MpQRhnnQ2XRLUd53Gy4e2A2Qui37WOW71ronOJKweJtiknHzYoCY4Z2WkXns9v1dLeE+P75CR
G1mP/TGiVkNa2T/COgoAmQbbvigmaPRQj2xsy6VbPUg/f7bywUGPOLzTy82Pa9b80Iw2uqvxFDZs
pqNea+sEcUc30dOCXczsRXI5TnNsinaFam7l1xXLphLBrpPjU5kn2McTaBFDx+RJFlgKo9x94E68
Js1Vj7nvMblF0NS6l/GoX4cZk2OQpuMarsbe1jmPTdvxA0bQxKqwuPZTfSOz0dtwoSCsYxoZV8w4
ZYBr2jYzWjVQRSSrDbZ2nYfIFM3VqMGM88pfo8t0t9b+iz8woXRG7q8dlf6FZcqXHAqFGWEKtBNf
wsTsfe+PDsqWjDjksfsOlrWjnAoe3ITsaN3Xn4usn7xEyq1VA9YTwwMKVlqDKSowh3pbhtExHFOa
ScVlEyG8iNG5L6QU5rd9UH9JyRUmFXi/TTlet473g4X6yS23ZfRTA0firVFS8LNOesaD4IEZrGK6
f7AQnmLZqxsPMTwOqszi+M8AoqkkQFcWg3USmYLh3NuDPd7mTsTdfQoipoe00eMcYEqBw8qmfWeN
/c/JxtTPjM7T5jyxkGumorPLpGRYFkY0UYGXqxTUsln5URT9a1ws8A8mwg4l+PPRkGBVt7R13UG9
+2lBMd3kr7gLbkcEr1uPlIdzGzn5oUbDtjW99WnnLilvayqaSxbKgI9r18cwItuoLc5T7TOWBISk
TV9fTrgo7wYHYYdswYLRyUF4ANS7qfz5rLoseaj9usK4W6KFysgNDe/SBSwtGP2uokdKGIBPaGu/
QjMmHusOt4hPmRdB5raLAO9tKX7lC7OmFKZGA5EEuBRen/nBReqFQoqR5hYFxEQNoW+qVer+zjNv
54cc0Evz5o/bvr7plhunW2UfXN29Y0LgeIo6aAPODqK5S9IQBNFNMjyC0o+YYAtmGPXzok5e++bq
U10Sd5CXO90U26D8KEO4n9ZeAK6eSGBS4RHI49ZJ813Q4ss3fIWbEQsuyTq9utMMl1AHtO+4IZlQ
MGi5qMYXzKC0/eJuD5es6q9BSbklaPXjwhhsjaxYmfsXhBqb6CjQ5jOyjIpH3D+GHOFpTSe4yYcD
pTJe2xQ1RhG+hlCoAx8d9MPU7nQPfwxmzgLgAI5OmeFVRT4Z33BNy6iyXe96rj5iPE1RYCjyfllA
HwH504T5GeLhGYZ8k6Br8934loYiDwq1NnuYYr5mOK/dMNkkDeNpi82544mxupsMuZ2P0y/mNWPk
+aBIUJHRagV3+TEQYUEqYHflNlCCy1Nt+D6gPr9H7rmzXpmQE8VlBZfuPYbNLVNjut5knjIy3wh1
yCGNyggaL2a88FSCEoc9E7/Ovn+cGgRgF+Kdn8epCR7WuxKhI4UTGvTLiX605OhitEZ9U8a369C9
rl8qiP0RE2GmeyVRuSW3MkIqAKwz4TplxS6WqIK4JVDu4iphqx/Wdu+mQF1r5y+wlB2eBaLCdPMj
is4s47470K8gccwbztOwR2uDZ3YDYNfihlJUP9fvtr2siivPWSFWZfWjSE5ud9dC5+ixTcT0lTb1
xFCi2qjiesjuImfaoH1yfja0UUEOCPeWcAm7/5wWtBY37XifunspDl5okwx24Gp/4XwrSmefVqyj
jmWzH9DPJOtsBWlweqOKB/xlBpAfhWQEb7UgaKLlT7+m6Ai6+LzOxzGNIlstvJe6e5jrn1WKiWP6
WZE2oLnOG7osRHo1/IRpdeqSG+qhBjtAYBj4g7AHOVkUF5KuB1UGco/8MpnHBwf+YRlbZ5+rOM4U
Dh9MAZead7Q81tllYZBwclEH2lPzOeACKHy6/ism9kU+NBq2wEuL/dDaVeZk9aem++qz26V9WNxL
bBfIMnkqQu5MD0CWiDHI6XRZ9daZqXwDmJ8LrMLsSRD8AGKDsR09Gww3CqjEB6aCNnrhHrp2n5fj
KHdxuJ1KhNbHpTtMIafJgCr6YqzsC8wh1IbozA+rIIpZQ+Z33F2bbRHTzUU2KLaipYP+AHvBhRo+
fATJo68uc0fgE5THYkVVyAL3Sb/TzAvbmyH5YWXZYVlh+E5/QUAGGhXR/sNOusbhUvPm1nUFf6k2
1826/Ohi+Fun/OXa93H5YE8/8CbmOEVRAABBO0AYIVwjjT7S+li7z3TjPDaSSbKWsOand/y7ra/w
nZQIDCmbsFSk13YMmbW5ygNyz7c2w5yK+tQf9N60qEB2DspO64NM+8dcHHqPP4C1bpaApTnrcbsx
7rmI55uZURDFz66NEK8NYMqrR3yu29rG+SAZ3cRkPCmyEw/e9AMCyB6j/kbjOgs9rg0+Fdxd492X
8S40hwT4wSLu3ek00GtY1oS09jlAndotzd4UR99aRw0/ci7t6Uek9/UE1696aeVLibDKesrTleKA
t2CT6+qiDn2Kz08oZPGwTwBu+t2lzxmzksSIc0Vn4B4ha5AbI6ydgMslgDNQsc0xeBO4+PrYlTex
eI2p4gVMlzS7YRiFsuNsLTBE7ds+odnbkzAlt0P3BaZTdpdTdM3YOC1RB+36EeF5zEhk07FC8/sI
vTPHozDfzXQVzd+t+wGqlOOZKx7Ko+kqKx/GUaBoPSarA3U61zOQu+hm6pv7sLqqxmVDktohTYDY
w0AMrrv4NYy+DV6CKfkR8lixbQ1AHuzqqhcHTP5D9IyORt4m3h3pMoZPDnzHlHsHX1/I99O4r67z
y4bEs2yN+0bhKKFVi0t7uoXoyKQ/n/ZzhjflbkSJN7Id8YgRKTmnryKkSUfi2nSnCm6SfCPpqaaY
Ic0jayHHvDbrgUG/lY7kRcr6LoM9N6uTR8RPdKyQxsw39fjs0AT3Pi2MUVFPXugj5PkLt1mhARmg
hApMSXtXzHuPe3IAMA5ur/vWEpvEWLoRKCwRb3tn3CV5c9WgvLMA7wEB7btjhiU4Xwzb+jlyLjvv
q7HelXUaiKFIyJXzJPOOnfPe4kixURW2Jyf+dsC39Pm91b4slovrCGCMx+GBy4SJZ8FTIQmsjLpT
Sy6rZZnXdCbkAkhlshyVD66Z1igX1ijcOvIlKfH/nxvd7kb3JbMEoq5T4b917V1FRoj9ViBtCSiK
G0LP0IINRNjMK4fhakJ8iEu9ECSnPHhxunWhSvrB2eLhhdFDebR1OWCy/iYQaJFoMbG15HthmkNb
AJBnxcUPq6CB5SlCF0PAcWU49fATab5hC69GpMR4DAAM5+eaSlhEP4g1K7OzAoSZJA+Jea4c1FP2
sxjWRhE908gQdXJvg1ZgeJ3UxPGOazDku2dnQKxc1PPXTfw05W/KvPQNw5ijyyhMs5F5I+fu+O7R
v85B3mOpoMaouFRe+1mF8KffEsa273SzQQTIzgBNcr7q54EZSHXoUmaQe9uEp9ad9zP9UmpBCuy3
knXYTEdQ6YelzQ9jcSMlpl33RhfesbWAb7vHTiKYAfKeHKV6Wzn3CdQ4dFuNenPSeIdscNOiQsUF
uxBiqEsmhf2Xo288rCfIwmnzoFbHWsv5hzOpATYAfqzXj1b40QmcUhggTQz5YsJ52wAGxPG8ipD8
8UXBTxojdRRl/VA60XtAUo2uBYtnNXihKWJ67yDV1prwISawQVniSxcXbW+umS0SKzGdrdp67Aba
0wYXRbb6JGI/PsGbOEQkvjkxil7gJJBwf6CUpeDK4XLaBVjZMvDYu72tx0TBJn494ujJxmzX+KsZ
jMipyber67IpBVTIABWJSZ9QZQDABcKU22ITK3PsVlFPEUWPaIWZVqKwcGOcp0YdZvgI+L3bS9sD
BjetvAGLMe2mDtyDF6hDpgOCxILkZ6Rou5UsIN1l4an36qe5RmJm6MXe9V4bnEQEj3cODUHy1ZRv
rbivXpOuxig1Q0VHVDpz1zJ9/DmZf/QdoH7Us7kajTpNbrVyBxeMzR5PgCt5oityG1pviaCw994p
LKw7pcL0GOR9fe4VYrG5LRBwevZ1Wfuv2nEmUEEsuTGvaGyFvsMuDjccp397o3m7F+novxJRzGhP
jXLvT17wgriAdr7bgS6dmIRCHqRros5LDk0ffSL3uWW6MRZGmbxy1fpt3o2l7C9tK6w3ShL7pEbs
675wbmitUk8t1xkeA+M23DbG+TLmopflApOKvnUN7buIq9VGNPiYGecdKyy8XWJ/uC7uxZ7zg3E9
KX3Vxm6Ev81rxiMlM4dc8siKuB9pn0P16IHt+YSWYO9Py/lcaPCYs/elLfThQCo5Zjs82m3tHibh
uUfEHscpXiOBkrPnKQBAZsLSIPk8dT7cTG76GtOywGOrTwvFzowwfnZqJmc4suaVNshR2zKXLjXA
x6ZfMwRSRkMVdETb98mPIA8AY5LGLDIDaw+i5BcqWNJ4SU/tvQdBAqaVQECOO9BhBelmM0Jur6dl
Uf6IpX4Y0NxFSP+37TAcukr9LJb0K6yZSvDemKNMUEda62OKsNVJWvNFZ3903WrLtr5FEv6MXOu5
9MCQGK72rnWdkbfVM6FvRQNorrxOZHzqIn5xK7/JdbStpogUSPa4xT11XOwzqV+QzCA5NMU1UyXB
XBsnTZefcPrtB9XRuAuPCVjeOMHHTCKa9FvMlO3ZVe3Bte2XfESjiOgGyVe8TRqAih3GhcXH0+EX
NxTHkNj85D5vSA5Pu6e4pV5qDWwTSH9WSwEj3rPA6kCSOLjAu0C5JPU6CkqAOAx6Hu2fsGAmjBFe
W3jjp+3G0v8IU+Sg387Q1z0TLZD7rk0iVWYTuDhiJICg6VpZygCgKIeCS1fpl0Uq9mEjS06SzqoX
8EYczwxEI7fKGCu1BoQRLgQCTsgpVFwf8diFUWWJ26jUHjDeLg9ABm7cojCSXMcWogXnqWoqNKjk
vDc0kTjSyoyW05Kv4udG8LNd6MVqiBrGptpIBokLE+HPOabQ+WWjeCQ8QS2tILhJWkMwvAX8f9fW
gHHCXj3Ug8phZOVJxqQIzW3Qc2mw8rnSP6LARz5A60lF9S217gC/s9Rtyt6ggD+to5Wen0puU2l1
FPxAPSkaOiYB9U9m/U6PxrzLBOdKOTAWvBzTfCiyba1yb+TqEXLRv25dIrdBpKnBrTatH5IOMUZG
nr10THJOoZHJwLbVbg4DDudaRFYwotaCkjRFRJi9t4bG7rwp7KikKZUiGgo+A48pQL7DxCbpoMdk
/HIy5X2c9WobZlPQEgLkBchigWyEQPrLKFi8GnneMLpHcI8l9YAKKnItNkozi8tZeIgqYRl0BgBr
NU/lr6UWjngvXegaqNTsJEpnNIzNAB1bZotRzhWyrin+ocF2EVloTWWEAa8wURhagINDySDODqIp
+9n0tQ8rv7XpxF3b6ZBC/Jj7YC26k1pz8cz4S4iG08Vbw0HCyW+q9zRBPocmxA+RNBezQkpfLtbI
sNn2BX3KCykc7THpGvNklZLHKnlMXRxseBY0eIZ+h6/MzFTx8ZzPcEwcLYH3haJOgNRyyYlulKkC
UM2DsVMGjxObBz03HTe/Jj/JyB+1mnIG6haFzow01Otml5gKnbL7jTtI79p/Uq7A/UNHXseSQFZ3
1sbddEOXc1koTCathfl+Xk23SnG/ZNjvOB6mdlSnWbbPonnh18N/roLpSRZVtnZbvUkHb92QxBjd
IKfN8XesdIIFtOVk7b98dIwYvNg7utM8WPPqIW1N4zDGakPuhjsVYaOIRkLmGQkqfIqQZcQwpC0i
CWaUsTh2BTbu8ayEVZJeNUeJYobbW34M+DCHgpIKqO2uccljsVvhWPveVOX04mGjwMKayCT1Uf+4
lVJcbSb0nhbKa0P8GQqcmF1eLE0wReGxLrJgAPsTdgOq5ZbRCKpAv3KiHW+x0UdRLzVDjs63VgVN
jvkzHECJrBj8EFkTQJy+aChKMdyUXBu7rhkg2jVo4GnqKmHml1y3YWtdFm2fFNOutcZQt9e262W5
v+2jsGmxyWTuiuMM5kxWH4PuwyUGtNTW8odIhxaBqWPbuU1fFrRfKrc8cSGNEEb63aB3Im5i8diK
IMj6XR20pe3eZxC9UU5ayPL7Xw499T5/LHzmfMVP2VohKteEFbIAs7fjgp5CF8U6+5CBTJ3rMI1k
3W4gjRSossYa9zHsGaeUWOxnS+VmTdJt/f4lSMdUzIe0GYWZEGnUEZpfrg0DPbMKs51kZ7Yq/zYw
jRRnO68LEgwFP+XT5AJCByo/Gj60QvDKBC9sQxZDHidh/YY2h5W2qZHlDdcBmhNUX126B7GinkLb
I5pokkwf7yM7IkBiXlQB7X4Q0InZQ9ELmdmsV8yop/+HZiu/LHqN2hxxmx5+Cpl5NJkVKa/T69xO
FQm5ppsFRVK/1I3ziyF2uFzz2VgKyRKm8T10xVJeuZ6zdg2gfnCAJ3aypIcoix33ypsajvWabRx/
X+JTD7XOhE83yfPUQBbVayewaYx1NTALXU6ghTsogvyf58eli7MHfuI4uYxN4w2fyhHTcrLLOIOM
FTkYhSCM+8H9TGNBoULonOLoLn1uAHp0hekPMsxsaGWZRYGrljyGdFh1kU+/dUp0/YCJy4IuqMvC
jmmGLU09HJEjmg4mbIJhB4t6kdCN6IoWP6eF2tDsaJjKaCu7ZtE2B0k1++9mqeiesoRdegzCRWNN
R2Jekl/Ky/MR51Ecxs0jatycTuIcWKQ2hSLV9dvYypjbNL+RRS+kCZcRn2IWBGhHwiIcY6Y1qAOO
+USuONbtcmHt0MdcVW2qK7nQEKPmZQmvECxlNpxTqDCBQ5bqQIcMqHLYBkzGM9ufrpWhl33moaj8
+7AfGtyzXLFR03G7mr35y6oH0tdDY7006OWQxiVJv6hLSxapHNkziywBWWSmECXxNM0A5mEhwE3b
hXFQM5esYO+wpOedZG4GRTIEraezhaqxNHMVR2g1dGiAfNTEQZSTkkFLorm0gKXmTdzHSDPKIQMD
lPlRepgczdQ599jM9i4JWOqgsVFYn1OfhnThRgbWh64gne/Kikos8G4+E/nBSYRuUhcVAEkFPCK4
soxkWm3buo++DO7s/pZuyxAcaisU8yVSqKF9JsIjxVTVpAVEOyyEE+okVwRsHhbH892c5tJn0ksA
J82rMi3Y5SqREjIddd8uC/patHXpfEdF23DTajyR07xxvd7ugSXpMt/X0saEZSVoOxiGUYZdLwa7
/107tNq5rEaGQi8Ba7Y+FW5dy8s6XIKKLkfodPPPIGhUdozdZaYlU3A4boW2eKKaoGvR9qWdbIjn
6LjLWnIpkueoyYvumUe1TDZja5GUpmOnH2/YsefkjHwhYK+evGm56jqecWdSVbhtO4XdVKE1eSoa
CVEn1ekkCMLRgMAm7ccE/zEBIo+2j0rWngVU1avO4zQSuprjI4iuGEn2HUa9Emo4WkEkMX7qxePZ
9bgpXkyeVNG1XdSMaUZalsOuGZil72Vg29+O9Jf1bBu0vHOCIEXRXg0oaOCY+SHFXuUQDDQWdDQ7
O2/UxxKLFK9FocbhniZsZg65VAr9qFIde1OTarRkpWXG7AQ5rZc7j4dFblKvYlscJ7f0WIYlwMJa
NALe/JySW8+NQ3xFfjN8D6bseDuRC4vfmQcDS6UYnRs+THIrhYxqYpjY5LdWNzI3mSHlNkSfNVaC
KmJMaaanMH/oFy4W7TnZwf6dkcsT0xMZUnMFWqkLNS5YUzNbIcFDnRyir/ThG535SWqsXWU16rVB
6ic3UuWTt6mAMROh2fndZ9pKmeK4N/AL+ljnGc0gJzEHXfcowSwm0s6DiMWEOsBPjXxY4oXZpuMg
WLpNgZ/ciipIfuDSAGridkkIEb7OZ3QUgvgWD8X2e+03870KNGYnp03DswoU3e6QDQWhGIp4+rxu
XZJmFCrSzusSDHaAp/WzbEWabSZRFvzrPMzfCNK5YLQI3tN9giHuhy0C78M4E4Z5xrnk3Kb1GGPo
CNmowAGI/hMYmAZgkUfIOGcaSW9z37cPUAnrrzirCLfxqiLCy9bEJeIurpaA7WXSw7NBZ0lQrvQj
Ei6RqMZH15HwMC2jBIxHCAaPje0vRMZ1uNmgEUF6W+/srALLc2VGd1IDQrSa0Zq3M7sMf7gdcxA1
btoxmm9NSaORfXzeTb1DLEiHibzAXqPI8Q0bW3AgWRrnIC9ehLvCceAHgJv0ALxjYbB3+Cphm85R
zFymHROC4H1IDDgMlV0M9PGa7mmyECrt8lzBg8Zb41l7dnNfXyXcb8dN4oWFOUWh130Dyh8K4rax
d2H3mz1KI9aVxUktUYFaEVoBAFHFucq1As4M1BZe25j60QOXFwlDJhtcuLylIOo4lB6AFHRGiojI
NIL/hyOQu41n0yPdz0Nm189wjYpu31GGpW8syKK9xdlTxFsjLRvNbTTlzVFbo9V8+OVIdqme2zF6
b/oew6oDwDv+zsKq9/Zl76CWgTM2i4KcCjBZ6Z0BWMaaX1DLSs11ZcA/4qR+rY+wTufsxSB9Sjm3
Kn+46hhdjacpsMvki+MzY5EsM3gYBGdDxMCUG4EVXA2xz/yegkeVA9fCBmQZXR3UdgNdshWJ7czL
3SQJviUfcJknELRtUu4H3xPVvW6UcsH7m4lKCE6WSimCY/xlQ638X2KpkoUrtoLkzDqP2mMAJyf+
rpy24H5QxxbM/qgiZMvIGNF6mmv09l2xUJUmg5U9jENloeaaSwe1mNC4+wh2UNMB6lj+kA6+UA/S
7ZClgpoOP7gPLs1uYLIhj9kg/fA5hNJJnkxn2xWznagu2BamKUgCgF6yHOPDgKQNImPf+JASTDZe
e+XQxztZRWV+g56UxmiMOfHUZJNT8ZQrmuZe78GyHeo8TS/rsVHdIUYKMh7tqUgjpLZhjhksXPet
pS8LUGKLWkMKsiktzSZr3DHYVZxx0atCjWcwz8mc+Wxqmap/RgHScm0PcVUwhpmauUPHKRXAYTgu
YGqly4Dz34I4FhTy7Pl4prZsoEx3v2r1KNuV3NhvBlwlIfRDWeGCSjE1NesV31vWOEC0Cl1HN7+p
1UXDWNwuJ0jMNG6W9KXmMe5RTmURSjUUD0ZOm7//7d//+z+/pv8If5Z3ZTaHZfG3os/vMMh07X/9
3fv736r//U9P3//1d5/nwvV9rYXWthCe0A7//dfHQ1yE/I+dfzNRK9B+6QRol8pxsa8TfC/rzqou
5svfv5T880vx55XLc+85rAPh+398KWAXfVZFWJ8zyJeAWDwnird5GnTuxe9fyLH/xStpoVxfSNd2
POX+8ZWobS1/lkyqE10aEH5BOJIsGCEq4VsssMEjc/kVcUtx6IyniUQnArT6QCOPH/n378X/yxfM
p/7n97J+K//0BWsuZ2FjONAdf2xpPVrWvrIC+AyFJo82IqWEUmQFe6SEN9FuZFggNmoy7imTQ7qP
VEWaJMuSXo580Tymd6xeqoARf7FxvOTcI58Li1LtZkpY9L1EA/o9cEFLqVtu7JcMiJ7rTj5aFRUt
dEtEqECaqQ9+DUVClaNyGsypRX2RDiub7yWPfajmNA6ctHCo1XGzLXE4nKv1G6Wdzz47pZ9JXz0m
5fjpKOCZ1AHo5eGPu/gjs8klbzxCb+VjQu3uYjf/2WZmnxYpEpSa7D0P+3Sc2Pd91NylrffKvki+
mts+/P67d/Rf1gE/v2uolaXraa5hf/zuaRXy0Lt897TBu8soASLjwiveZyst0MTpdEBmhah7md9U
xLjBNKY7eKtKwfYYsiy0+tDUAOeF3+SfRzn/iqMQaoOp/Kvfv9X1nfzhMfSATmlaBtLzhO1L8cd3
Okyhsi2u5qghhuYnbR9QFi1FRzEENt3sOnz6/ev99Vl0PeF60nN9KCHarE/QP61K0ydcOzper5mt
uSX4N0HgIeaub0+/f6G/LH/f5h/a9iR7Cw2xPz2KpcT9Vob1zDwl9b3DrBMilnyB2Z+4lqHqjv/P
l/NcNGy+VLZxha1s9cfPhUMGxMXaFsK5nV5RrHDlYzwI2Bli3e9fylm3xj/9ZrwWqwuRgWdstX70
f/oOw9aTzO4Zk7d+BH2QmgsdOnK8o+u64oTQPj6CFmWA4LgdJ2kU07IXgtzZHtXw9vdv5l+sHySC
aFdtbTNIk3/63Es3Zm6pcK+PKSwV8M09FYkCJozRLou5n+jKW/T/8aJ/+W35siVaVC42jtCeY/74
BVQSBW5UoTLslU+I81hH+FYdnNoJwhrfv/n9R/zLq7GOHBvptTGGnd3/00oKsDXg1urB2MU5YRxO
EzCjigQy1WD5/v1L/Yt9Q3k+gCFlhOva4k+/bGMGACmIcxgXtbS1qWmD7ZzTwUjYLSFNzP0+54e/
bfolOfz+pf/Fg6l8F7sC/2RD8P70Kd15AAwVI2XJATldRUU8bh0z6P/ju1yXw5+Wrrb1+vcZbUow
nX/85aK08KvEZQrWNk7/P6ydV7LcSJamt1JW76iGFmbT/RAIdeNqRfUCI5lMaK2xnVnKbGw+XGZX
3vAICzQzu17KqpjJE+5wcfycX3yP+kp54W2m7ZDWBWCm5785NB0+Xh7ZuZiKNe9NVadg4cyT/m67
REow+iC8uZTLmGJVoyR47tXywK/I47zCNp3SpIoRcJ1HC6frudCqqlvsDiaVdupxaL0kH+R8IpCW
qYdJGz6pVf6EazdEU8r0lqp4u18fLAVqRdEMB9quLUywriWGZXY08LzWkHSQhW37FRGxyYDUXjhw
cR1zFo+QLc90L0dWzqwgmyPdZAFzsDvG/Ofv5rkH5KoqwUD5AQFvM/C2AxJcHEzGgOlxfW0NYD8V
ZQ33FPfR1sELlftusAeEuIPuWrGXbuGTfWtoDkuMzas4GjeAcAmPOiypuAOkLStjtrEK2cDHKKcA
RL1xYdZPQ7GydG56S5YtjTV2PHSHNj8Vd/AOSokwKbZAL9KAn1IfWcbC4X86yYapI6xksKpklKSE
SDL3AkwyCZhZAy6X+znZU33y7i9/y4UolpCcS5WnRokPUTRXw/HGl2LYUdAUF/JyTTndH0ejsYTs
A6lDXtgVo6kN2v0wd3cj9hl+4Xbtiv+Nz0CefsyKTyn2bDOyHbbbgJWF5KNnboFgRHLRofo80ka7
Z1evpEoFs7TubKB0uDaDc9Oklwpo3zRhQwHF0v9CyWFlR7Lb+ggPJE/t9GDnmBQNiBpk8YbiJQlt
wtOuuNKgU4GBQyAC1lQJYlHZAs6Rwz31UTc17xplAA4dIoxj3NiYMPjOjQQh36HXYuAEU7m9ic4k
YI5ZNAUqBywjey7Qw+qrkDopTNhdA7R3z05u+jYqD2kwfJZIGn2cCJyrJKywoYk2rf3FpyRNYwkx
YUqorfER8aO+2VrBntUM3kgBCqSUNzFtMeUeN2Corvp6ojyPEYObg9iDtK2PL56NgshrAAhGBq5v
fKC4Ccr1Ve9AIKDtllLhe8FKKQrgp6tPbUuZyzr0iKP3pbYqp3tUlyhPrizlLkaoJ6dxNryidkLv
E+gylRv08qzAWwdAH2zv+4Rctmb+jt7kpN2hvzYh6xy0EKFAbTXGbiq+G9SL4+Zr3HIgbhxUBFLQ
yh0eCI2Mg0H2sXHKg+4Af43jew7SlQIjeYpvO4Qg23SbUWbmfatbm26Ac20cYsSpnc+1Ya/4tKBr
IVGhQS21wC5xftS8Qyvt9GQb4+FsRzclFhYA9Ly7wKvvBow4ADDF1e0sLRqRTVFlyv1XaIXopymI
ZMrPfXkNdkh2vuU5jdwd7COglO0hQNOk6a4pgPjobUKkVvKnAX8k1G89bM6cZkNfDCWQBx0yfz5T
SWi7Tqj1flChI8jxc9h/RRgMpRjAYwoQ7/6HP73mzY1KPYC3NwK1zcGMnxBxMpJHNd52OCQU4Mpr
GFp1+WUgA6yibxUmvmWD1EwYorVy1YHWRcKL6tJUQLt16BPiNAykKeruCv3KSmI3wFIZhjNZmgmE
HRRr88VosTLDxSTYh3Qth/Hz5PzIu+cofE4oLMRxdgVSVPHu7eSLAS24yJDFBE9gGNJrluWgh6kj
0KQ24uEAQWtfQDxrTKyyEFpqo21hHjrnMQC1g5YKXTc6qKNOFQ49z6TdQwkE02JsqlZeJyiMNOZD
jGZhl9q3QxHxRyXIf30bdXwlc+N492qOBRlgrFmw5JvqDQ8gOTZKteflGNN/MmEmXD4Tl84qITfT
zdGeOh+t9siQgQhRd2nXQ9AF2PU6lnaHEsykfCh7x3i9HPckw4btaOsyzyXSJYolQtxe8f2YEmiA
Qp2mlre6HOXBZ9wSJv8uacM02lVdbqm/nKcBZjK5SywKnZohC0HnAoeBlQ20/1S5mQJ6m2ABignH
OxCUiGxlNznuxgslizMzbFkKdRPboCbkWPOfv08gfNWsBxOSSMaTAg7lMMife7ALr7I9QKKjg4b6
XFoFgbwQeB7NcVbKC5hnm25YPGNsTUiaWr3QkqajD8FRHiLXPPbtIUyTApEm0A+/+DkNnhG6zXPC
toglC1ceLgcof1Uhth5VhdikpiXj7QiF90ZtG/SNww7JwssRlfmvPB6eMRfZbA3UisKzSUjMtNxU
gfXJaCIhTO/Y6mPQU99VavPamuWTBxyc4+nbVJbexsihP3FzlIAIL/+K04/Lu8bC8VfVZAy9xFSY
GgNvf7o0q65WcBkqJv0hHYZZj8kfrkurVsCSBaA1L0c9M3ayUdJvk1cNqDxDmG6QoFKUW025SmI2
iRbC73OUMjhA4UQCieLupjeS8EurUOQcbWAgNHbQ8h6sGvONJlv4OecmgTfkvJtVhTxZeIq0UD9C
inYlp3fDWVoO8s4BiAJWp9nJ8N3qdTQ0wIEuT8LJq9KUZdUBE6SqTIYpLjmp7Snc+XgCxkAB71Vg
NjAHwPf15Shfp53q/I5Emn8jWW307XJkIY+0WW7QAmUcMtT56BKrPa3jhZFJjwAEsoOMUpelJGE6
jed2YXXNae/xEjdVDg60VywFWPnJsyejgd8YkJdr5QVOYnldhUj01fwH9cwMQp0NUWNsgclZPTzu
y6N8qyVdii5ssLJo28mbmcweNgxGOUQ3NaoCT9V1W4w9/mhrLaYdbMVqtQEPqIBilvGyCMYUbafF
CtuZIjRzoZmy7hgmHg3iY0QF8pSpVL/omQEM1+xdKn3AYyBCZ7Wxyzu/cUZc6VQN1V8IZgtTcXKU
stZ0avqaavE+4Tl4fIbTsC96HvggmXjwasjvrKcBKGfR4buEZhm4c4BC140qWQ+OZPU3Ojgfcg8D
SK5kIw2WF9VjOxNDG7uwFm7w05tU5glum7ptKmgt2vOfv7tfTD0H/MczZh0MDfaggyIHNrKEhp2T
JoKZgkcswbu+PCPCFiAKQVWD76Db3KiqMCG4uPM6rbtwXTZT+gFYd7ulcZX/aqGBKHNNxeJVqFHi
Ep6FgdlPUtnrdFPiXt0BaKifWxuhK8trsJU2CtAPRmf1C7vu3MFim+ApNWoNdHOEqJJh+KOqkgwF
tMZXtDwQchob0HuT18ePKXJFV20Zsy/6JjCshXqDMLFvZwtFQGaV8fIThGxh6mUwOkZMZ6Cquys9
T1vYD2b0fPnznRmiogIElee7i6KcsLWRgzIKo01KNLqlrqfv7liolQXgutvvTWkh+txlHi8m3ED1
4gsEXdRHLv8CYZzzAlKpPnJx2spcOBMWEH0TRDGbJkX+ukaMutTTOwjB4GEvhzmzcVWNCi7mrZZl
ObYwnYCu0HrQRpTOQ7JZukX6Wh9lfQNwtfn1fUgoA+9BarfktcKctnJYy43lVBQBtQmaiy5TP45G
XMvIrTOyj2EKgoWE9swsGhyHVLf4nLqiqsd7v1CDCs8IUjw/auQbgCXWvnNsZX15Es9EOWo6CPU+
xwwqAzw1rzOF/lPcyMqLA1Rq//eiCNUZJHZqSTbRzWnluDI25VgU32sa4cPCkjjJVo4L34awJAqg
sh1aAjMTPW1vQFWbIO3BA0ke8sYgJPCkDRcbCmfW4ftquyGcKQAEZC/XNBw5bDsKvymj3hY/Ep4B
ybMaIA304/JcnrkT3oczhblE52sIAlOacYdG9NXXQo26QSZPGIvTMbmNvKTPN5dDnl7QvOh0Vr/G
K0AmJRfmlReQWttZihFOY2roQk8SBgWAc9Ce0TZ5B0cAMQZk33DR2NNj1j+kAxWHyz/idNyaCYCH
er9tOYaiCyu1aMwOUU9ywgRSZYnJVmSjfJen6axDCSSyNjBxzyEBXw57ukGOH7PCS2vyDcgMCB2t
086AzQweqL9SoMnHC0tXOV1GmkUDEPALCRCdRmG/e6k9jWEOcalPKzIfWoDFLcJ7cCr1OL/pDU2i
LI60JSjI4dbXM/lJH+vivjXhEscRJCiA6fpeBRF7C+4ye7o8DeeWAKcfKbHJE1A2xO6kDyjENnvk
SSLZq7f1mFfotHbx99zUouvYhJTZGiHU3XFERtiEo95nEBEXfsRJH5FHkezw3KV4Pb9GhHWICVQ0
hjqCQqWCOW+baT2gnwzq+8TQsZydCcud7rLb0UaaZtE5JIHQmiKFXbjLz30t3kUWPTrFmo/n49O5
7TzocJhLQsIsFfPaGWPMnSLfxioHNSXfXCg8nwnHG4EmhQ6/jltBWPzgkhLILVEOjKkOHtO8j+hQ
NOa+CnTp4+VJnufw6Gkw12z+DKUJI8vHoM9B7IM36alpO7NOT5BGANu70bwdAuO7OmHbdjnmwvDE
nCUpCqmcP+0abUX8YDzJQwDBQ4QZ2PKvfziav44JzkFV+HTCElKtESR4BoiirzpcAtoY/aeozQz4
hbzmF25XYVxkfHOCYnJc0Z506GUfr5LKpxIIS0ZzPXkMpZdwsNA+r0AoF996X3fGH780jSfhhLOq
Qw8GlR2gCmoK0S3vouLaQcDto8z//eVyKOE0/hnKnIEYFu8m0xGmsRtLA3gxWtO6VNufE6pgqM3r
lgY+Hbu9ZG1LmuMtHMXiGfQzqA3Jg+ORhrNY44txLwr9enaEwP1kl8BAe1TtEluzCHHCLqmLnRV2
0r5ouAsgz2S4JoPhuzxwYXu8/QZdJrHVyXLJsIXrN8VSK5csGqRDaRfRdSUnXrqrfDzeXIwzM8xM
B6RtpyyrFwILF9HPwICOHV3TFYXawfFakupUQsglBbeQtiiwxLHT5kCSNErPvzhCViwvYR5lhmYY
dO6OA3VKPgy+TeGhQYmc50I/QB5ZT/WEITNdm6xBGSWsaYQPa6kDP/qr45zDM0zKbpbN/Aory2p9
SAcVZ3wF8tDftIkZPbVJ1iW7y8M8t4JZRSCINPXMa8zQB6QojYDNoqBtuYqRl6/dRDGUBii4rvwg
3cES4HLMM+eB6lDw0UnryZlECGGh2TAsbIiYatfQJxmLZo1q/fAYtDTFLocS6kssF102gNU4nD6m
poiPTaeqo7pt0X0I26C+1tIg22UUxFGrytF5bRVz6wToSHYRAoqYJqgPl8OfjpTwJnc0gCmNt9m8
mt9VLvwc/znYKzhzd0W5zUHzHrTYCTeqvbgjz4RSFIXOMugiBVqQsDFGtooHkZFWtpfh01IOYbnB
RhEVrSH2g+fL4zpdNRQGWTVgQRXa5uLqTCnDgPAFrVDI4Wxx3Mi3hSZHuzKxsmu8cburX4/H3UHi
y20FUkF4SzsTzZMScDrIKXtwYYJ4G2dqA9xz6a90rR7cXo53ZjI51ay3Ui+HrNi7kTjxNB4CaGP2
ifHJL6GTSnLFhs/64OlyKLHSPS9R1QLwYID04jQX10jjmzUSQ8BcoBSPEi4nlMJuDUXFH2hqQa+v
KqksOhwTrbraxcWEbkhnwvxE+ioMW8RiSxSfdEzCvl3+YefmgEzL4IdRJrL0+c/frV1KFUOCPjwe
CXKv3VMEUz62EBpXgWUOL5dDnR7q0FWAfMxlbpmcX3g7xn7nGWkOm87KHAxGRsPJpK096SBTLwc6
Mya0/yleUI/hvhZvj6IZbXs06Z7mY+9dBT25PnIWUfGhqw10Cy8He4Ozvcsh5y97FE09nsHISUo2
iky0bgpjF3oMddTCr1HFm1I0BDQ1vRv63KL9HgX7uB2K2d2jfJm6rNkVOSm7DBMQhZUJHn3ka8lT
7PCg9/gPPm7weh78TIG7fvlnv5UHTn825SsSlbdqz/HPVvhQ2F2hUxiMcMPQKx4/1Y3+qR6osVJb
cFzf7JE8SwFKS0X6NB8vSLUOzgbyGlIwZoSMaBpgTKrZw6EKO6DvrdNtwDUNgCJye5sbSLP6RlK6
fus12xLk+NoqrS+w0yHdwjnET8KU0TzpPykdIEgcgw76oBgz9N6kyYgHQyIXmEMmCiajgeIacnAd
Sy1OZdqPwvHwr7dv28r5vbRjmQfZ4F8Xampf43L5qejiWcGJrnSAIJ8vj4Y7yGp6mzWAG2o9Pjgj
XgOqXPmuPBkKwoOwbC5P8GnuNC+LP+dXOKnVBLXJqezRJIswzaMsn9GqRzegTFXnHrUPGKuSrB4u
Bz1zzBj8VTQwKTKT0Ig4wZLGSi0lFOx4H47jKq/bbygG4+VYAe5Iff4fQ0eQHLbgyvTG4QXXC6gE
GPq6vjKVCxv+dB+iOgDK2gRubSq6mFyFUlgFdgl+aCzVcJuQOCPaC58xsqRioegmNnnYhdz9JBvk
GnOT2BEOl8GI/LqqPC7GwbjRgwQ+jObqen2b6xqOxVYTb0yozr/ZnuHfBHWNBwVOvRN0yVUXl91C
QjLfVMebi19DP5J0YM5+xJ4e5DG/TxVGrvl+cVU5Q7S3mgHN3CSrvqJkAWuvijqsNDSceC4vgdNJ
Jw2i7uSQ0FI5EPGUNezXTs5hAYQe1tEttmT7IoXUlHr10jl7mh8AqCPlUcFOgvh94zi8uztkCMOW
hzHnSm+xDwlavX+eIs1EU6RFcQkR9oU30ekFQlWOREQ3aZXSMp9/z7t4dujVuH01SMENFaTeYByc
G1SEnSWs5OkUznEAO5DyzM9ncetqfVvBJJuZyQmKnkMTPSqeHW3VyosWhvSWQx2vFMDiwO2JYmjK
yTNvMqq0z3ygHHk1+oewLaerwcpw5BsqfM8Ng/M2qWv60HF1xVmO/6PsxU+KIZuQxBwfeJmpzyaF
CINMHWiicsRhwcTJbeGHnpl7FQ8hSqKy4uh0L4/n3gCr2XdQTYGEBtle8SrospXvL2SAp/uGM1MH
UDOzc3gRCVEQWdci04cMrs1M6CpFC6P08NWCN6ztIyrBd/Atrb1XO+3CcT3/zcJ3eB/ZFB6C0VSY
8Lp84CVG+op0wi2mQR9bHv7rColuQ7I+c5Zb60LXF8CcZ4c80xNgXijkYcKihqrutHXDkCcIiq9B
Eqi3naHUVDjRv8Oxu9+iMeBv6xY+6uWTYv6bxSHDUdBRHWH7cmYcf9JCnWLTDDFMU2hXf2k0v92D
fKFvoExalCFg1SmLhd956xzHpKTB84UmL08LWYRYkFLkctCCfyvMwkIDHtU9bSWlnvyge2n5ZFRK
8y0vlCjCCQqrFDRhsxhDI8wX8Al3ImdhCk4vaZvsn19DAxHeiz2fBO9OlApVWm5MmvGJE/dr2SuT
TVPKvPWh7EWD+uK3ZrlwPp8p7BBzRvxAdqALL047RVuptgoT6VdUP3XX1vqnOOte9WgK4FGa9oNf
jFzUAL+SR9tEa8BVBigxCxfm6bKz5zsZoBPNU54jwnq3WyeQwlJHUGLy5Gt7Fo3zqjtbQsORjkx7
P9QtFmCalWx+cdFR8SA3AWNkocSjiY+AUJNb3lx+sLZpSndXGtD74YtsAThDDHCUNBWPH5VvcTnq
yek1R7WhpfBsVvnaqvCdlcZSyAkR5ydHUB6RCZHwIUZpsPz5pPyPI+Jk/Uak/J4XYxXifCX8z/+6
Db9XeZ3/3vyf+V/79z92/C/9133xI3tuqh8/mtuvhfhPHv2L/P1/xF9/bb4e/Y9NBl9ofGx/VOPT
j7pNmv+meM7/5P/0D//x4+1veRmLH//5z6+/pWG2xhqiCr83//zjj2ZOqAr0jN38bxLpHOGPP777
mvJvPv+//5v/4+ErHqRn/rUfX+vmP/8p6fq/oM/w9fnbZE4dWfvnP/ofb39kaP9SyBadue4PIVSR
OaEz+B0B/5ri/Muyodw4MskUia3GUYYe/tufqca/qJDyL0KVm3FUVGf/exIefp48P7/Ped6rcCZS
53SgvcocBxQ+UA8QzsSUfqqvtg4WslmEZrVKwazY2cAnvP77u8n5I/J7hq148/8RCvTmnD+BDRHO
HllChABdHsRKr9Cg8vxbJJOR9Fs5Gyx1t9VTij9jusURdI3w2kJ+KmQ4J7GFYYZUE2YBPXD2BYIE
/ZMRfCytZOFwPTeXYCmBSIDQIGkTgkz9MPPhmUtdzm/7VL7jn/ukdf2XuCqX3j3zcfXuXnkb0PtY
83H37iAP/DorbeaaFlnzqObJrdWbM7iMl20VTHiWpOFjVGkpOnQ4t/nZ58sf8+xQccNQ53oSB838
5+/Ce4WC3HRJeJz/1g1Cx4jCuHJNEm4szapwlP0cqTNfndQ7beCIx6Eso2/timvdDUv/I7okn/Fm
Wjijz60ODmiqmbC7T3GQgZ6beHqwOrrmk5l+69tPYbyQ9ZyZMBAzbHUbfBWRhERPi2LfLPD6cO3G
WgU6fvfDI65HuwKbgsuf5sx8vYvExB3PlxmGlZaw21Gn0NcqFGn4Vgu76Y2rJKw+ylkOlww0dvXk
udf6qWK0mNC78q7dZC/OFuXSj/7rd0iBD1hbuPE9cvsLmLJzMwhWd2bozK1ZWVhytTTlSl8E6sxC
GbbFiDdnbTTI4gwxvvBw6hfiiXWueeGhGsf7ixR9hjxxdL9f45hXJkk3r4r+kN4hro7UK8rau2yd
72K3XWMct04+yNvAXzk/mlft4fJnPLMmj6LPn/ndDsPyNGusgR1Wgj1Xhu+d8lkLlmo2S0HmP38X
BB05WekpSrk+nonYs2rPtVZ+pk6zkHyJZLyTuRQ+XmLhnZlSa3WNFXKwyarYdvtmhRyTi5PCCgWS
K29hjZ7bBu+/nnAYK2key3rjof3Y4kGfopgIa+nvfSLhDK4CxfGrnAutbpzHSZ52IC5D6IbZ0koU
HhE/Z4+a0oyDm9ekcAQORhUjyIa4GxiNzYRCD9pNo8oLAWgcZL+1U023XqdvKcruskJaGKaQOZ9E
F/ZB2o3VAIZWdg1EcxKz2vldRIe0ztddjv1AOEhua9svl+f27G6HLK9R5uIR7ggliaTHiiSLWJke
UiCjn7k9okFO/jt6mwvDM4TZnfuQsx4HJFXKEdyZwtr8s4+PlrWFXkQ/WSsFjdPPZWZJmxoxtCfJ
RCGibeXqk6QAH5bGgUL+gL92VNDJqIG7YnrSetOVYkvFXTTqtC7MFv81M2jcJkIEMZnUYkudx9gj
nYA4jK35z4YF48IpZPUW47TS2EhBrH9GvLa8bnB06XEoTcZ7NDNs+z7idX5lraOba3qltwNqa6jk
ZCU6p5IToYsjVeaBilWwlbVKutcn38R2JlJu6mp2oUnxhjXl2HtQdUnZo1M07BFbKw5THSoLO13Y
dm+TCTiUrg9PLQDGwmKJojpGsRtQRG2jtl78VhoLAcTC50kE4WDUgfhiQZBobrVGRPgx3Ct7e41E
M9r0buNK66WDZDGgcEhqVZFqXsuQjPvsyj6ke/8RsR7e6yt1Fa/9xVx1aQqF9UimIOWmSby0wfYu
6BGwWgAcnREEIRchFYGDMneqRUItyvSUx8dUc3HwWA83xba6QVl2N+yLTXnDIb1T3Ghfuc7npckU
LpyfH+9dYOEk6526QE1sDlx8ULyXmt6n3S7cnGfn710MYQlS/m6o4hKjgRTZOc9Ov5DLnVG8OJ4+
YQlKnlqjfkoE+RDujW+pi8boHar+a+fBWl8+B8/E4hNR16bWaVJcF8lgPu6Z1Yh6tpvceLtiC+v2
BjeOFbC49VJJ8BSlyAvofSxhXFE3qrE+x2rW7QaLnX4XrfHpdPutdtBc+JObfh/sFgYoXC8sCSRf
5mIFfTla0ycd/gjlL2k2vNcfZVfeaMqaMlj8JK3CjfME0glmZhxsFLd4Yndf5R//SnggDJAKQb+S
1R6nQLpWNtD5CN997zfKWj9gFbmPnudvaq7o7NFg4VjB+GatXV0O/Tayd1n0z5H/GVoTMnU6hUY7
tHPobb9pXRxoDtFn6K9ryQ3dcPUibSDo8BsGHMIP495eyJBO9yITz40H8OCtcSJkSH8HDXB+qICb
Zm0tdFLEzgmtbzNEh1F3x0P6wcRze06nMXjZx7fNKryKXX0V4Tzk4tm7Sre46y6eqkJC8TbZAItp
UgG55+ATTnFdT+KuKVqMeWtMOmzEWotn/jHMx/KlhIIVI3xWsAy6rprUPWUCH68oM5wqANIKC9rD
7/ELUinQ7sdf/3hHQYRLwqNUgy0QUI5Uf6nKj3ik2AgOXF6gYnN1nrOjIMIKQb0cTFrDSIBGb3U3
WUtPaNZtnF2z87f50qU0/22X5m0+KN49RqwEgzy5m+dtZ7U7BAo2de5CJ99Lr9LXAjXrbePKbMYf
euQaC8fsmdVxNFLhFJiSgt4AzsmwsD7AtL0e1R6Gcbd2ymIh0nyGno6SGhH7gLRWbFijza6NxrwT
tPjGQWwQm+bLX+1cAEr7c2EPsO8JbdlUvagvMH5wx9Gkoue7lfrp70UQPlTcFfBGNSJ4E7qX9U3X
LTx43g5dYZKgpnEX0eGe6ZrC58it0nEQVDZZCtjRHqT7cJ8/SdvsqrxjXTwG69it1/i/umhFXJXr
+AXVTk7su3xbuJidr5duiTNHJWQdCITIhPEKEz9a0wFMbWoEDcwBK1sbx2uneVKTl8vzeibKjM2a
u6LgKE75a1oSoOGtYhiToBuNK3CR2UiBLPHa58kTJnfWBgOWRHGZ0QiTq3r1iGdRbzC52CXt4p22
C/YYFO3/wmj+HYYS8/F2NmB0oJaO6G2XO1+Usv2IkYLrIep3OcyZ9Jy04V0c4aXYdHOLY45j3lr3
uC5UVxnFhfAGslh9g1HFbkma6sxZYc3KOqwIqAq8T48HVtOUbpW4M9DteA5aAE61q1jXCifG5ZGd
uzTfB7KEGRxx3OjrmA/VQ1J265AMYVjH+3LnbFqgFXssw9A03ug3P18h/p28tzeXf8OZw2TWU6Nd
aDNaiELHYx39RGugohp46rUrT0WcOvz9cgSxljhfMkchhEum9/GGKCH4sBzDJ7/ejpvuubzFUMi6
DR0eItJhfJYeMLFbvN7ODQ7GJt39mdMH5PN4cLnXGWFYeygE7+qDcx89pPtk7a1DN6/W0s5ww+1S
Nq/Of6W4996HnH/SuztON3AcmRlQrvlYfg1exk2/q1/963ST3xpbUr+t5H7vPyV3+UN/j+EZ9mWH
v7J83/+E+RR69xOKrol9Ku0z7Kxet37zZDXaYxSVuVvrOJBd/rrnjjRyLgAOAEuopAoft9IzK4wi
A+Xr9mD6+Ch4uzhfkkI5+x1hopqUqgwdZYHjEZUImY1Txncs8W/xzXRdpN8uD+Otwnby3d6FUI9D
oNXraMVAiGaL7bd0kDcJZWDvwXtBTmZy2R/PjfsR42teC84h3Uqf9afLP+HcTM6kKB6BpLEIqh3/
gqmz7CLoJMMFTrKqELKR2oqWyPOvR6HjqFN2g4ZA9nAcRfLDPsZkw3AzD1EhrNLa+jHslrb8fHCJ
s4mwnzMDa9BHEFU+i1hOO60KTF4D5qG99a6+43P7oO6tq8ujOXdSv48jzFmMV7YaJNhKa+iS4x2x
djr0WTnFzND5cDnUmeQVgAJplzpTDk4YdAkWa1Pjz92JBPpk9JiV8gro771OVy42fg3H/XZk8o6Z
6XokkCdvmdFDmqdG0s2VJWdjad1aL9sDxtDry2M6lyjMTTfoGlSeTREi9L/NMjj39d665pQTHagq
wteLDBDgfaHSImiCuHcDqQ/vO0kdbzCRS24wkx+/Xx7vmW+IHKNM2x+JXKgxwjmCyRmWVmjnuXHo
QZm+wtgF013PLQ1EGZfa4Wf2M+9hNHdmeIgGROh4p+Xx2GO4QhmzqD7VyFlngbeJhoUNcO5kfD+F
4nVTxSMOEUzhIKf7QXX2jfTrWoMzo5CenOKAqYI7ejwOp+mCSQ1sVMzy57K9xYBLNhboaGemCsDA
DLx05oazLbw3/g7d5MyEzRqu4HVMDVSxmO9giTjhmyeprqM1bgBoVus/X15k5wbDKQ5Sdq4P0NA+
ni9NMhJsrFTVxXTsapJoCpThbhzjBYDA/NcIR6yNghQkHOpaUI6FC2sYsrSzJgbi2f26MBPX7J6T
b3ZAqw/whfkXVjPbhkFB+IDGJgsLLcD3gAqbo7oTBMVunFwvflWczL08d+e+DjCyN6VhxTlhiacG
3N8hYlAtan69/ZpYD5cDiBiV+WTFZY1PQzroOCe5PRyqOMfxTXWRqsGV9XP/AZOKjX+bf+o2FOS3
+ra+8fnvpcfSuVLL+8Birl9yykd6SmBouOsZGIMn5R3XYnGH4/BuYZTn5nGWfwHVqoFL08SzJ8Og
KZIKzBF3rTu6w422ZpCv0x2ZzEHbSA/Sy+WI505WHfAD655WG7ng8aKXMr3BewbJ8zpu8GAfvGet
8tDCznncBobUrnWwmJdDnrk9aOzJc+WcZhQf9jhkJlcO/T5Cpn7vjoGJXQE+fkm/hvS8+nuh5p/y
LqMGTR+HoY/WJ1akQfOitGAuwq+aHy7EOXd0GKTuiK3C9IGjdhzHNzyQlGFPG7gzd2Znr8po3Cjg
Dy4P58y1j3DunJupSPhoIhHXGJsk7NHNZnXYh5/1AX1b7ZY+0LnOxlEcYdrMLIWpiqIHcZxPc/OJ
W3Yd/ob+krtEfDu7r1F/4mxHDR1ArnAcqshK4j5QK653G9/hVLUJD90+uVZ25VW+DjaeO4MQ6Kgs
HFjnHreM8c+4wsKvnSzGGhNJ/fHQbLMb9XcP/8mDszGfpztlR9aLU+kqvjeWzrFzOxyJoBm6Tmvj
JENshkwJo1SjjXelH6QVj+nrua2AeOq6uUPS8vCXDjDwbOj2z/cmFZnjxVl3eWrkhUm2dhXeWVtl
7++858nV3GjjrP9C62IG2f07mHCA6X6VSnWH8XKbfEx6ZHXD26ZfOLPOrpk/00FAnMcjKkM15WlJ
Ojg3SZsr7FM3wAFcio+7hjeft2rvw/vkdgmqeO7m/jMsfPjjsB5OHCYmoiqYHJytEnNlpbepdROP
+PFUmhvGf2Gc8CF5hdGt4OoTi61BlU3wo+hmorZUrJsbbp+dso7uzbV1O27bG+Ugr/W9v14Ssj83
wbMiNixwldjoyx+PNBnlejYem7vQskvUFZvyW7GNtlhCvjQbeY1WseJiiYl36OUj7sz2IE+h9YU2
HGmESNWGo1U2Tltg7IsXVm6ghvvxcoAzt8/MziIzNqE4cMkeD031nNruJDqpUxW9OB7pyqhWd+WE
5THet0sXw9tT6Djb456jj4/SOnVdqDzH4Yy2KvSEF5Rb/s5fLiergC5isx+/m3xVpnEZFXE6g0Rk
aAAJoV0htXEcsQBYMrNncAi0Z3vFMf2g17+e7qEOCsIZ2RxotJZ43zUBPsoBuQONfCXeJ4VaYTmF
9/DlT3XmjCbMXFUBnD/zNIRMYZIHFdklwmj3wa75PneAUX7xV82hBwatrIydtil22mdtYeO90beE
r8bpTJOGC13nOS/c57bhd2lBYcmNP2jfs6v4Kbjq1uPXeI8HtDv3gTnVgBWtqGTTFV0XbuJS4f0k
3xSLxfrTO38WYv3zpwhbkUWM/17FT1EKnMN9+UVXgz1Vkjs/9q5Rq0ZKEtnMBj2Vy5N/Pu6MtOcU
AAsvxE0cLMDCDn0EILi7xEwQDtNwwiU1Te12BwjmOUkdVHbjbnc58JlKLCMmweCdD/6FU+B4Aesw
T/I2YsTdFiXodbtvXQeO9ofhivq6vzK+tGvnEH1Fe3a7Ubdc0tv9UjX4zB4CLT7TNzn7TrtcXhV4
ZT8Gumv4oJvTlmfZgszcacZIsoislwa8jc0o7lIbxQtVSXR2kIl3II64pZK5mvT98lyeGQf7Ruct
i3YUqC9hHTejNNmJnFIEbRO3Rdw2SxYinDvgjkKI60Q2G28oEsOtN8Dr3drNX2MwWPMtnG2kqyVo
xpl5OwonpG2Z7UdKXRKuag5RqqwCzM38IVq4hc5HmcVoUUjQuSyOl2CvlGbZGDHwXmtYD9mw6uGi
Ze1CsfBMG4mPYnDTzQoTp7mgY6fTEMex7Wpp+HuKX/wkfZ0dHmcxr1L9rbG+9GqxLmN73esUvNCF
GiPMokGdKDgWmPp9VKFoVDkHBTRtjwmogYPn5RV0JhXgN/JQ+0m4pCdzPBVVZWStYYX2Gz7YegbC
6Eof/UPsVpvsLrjr1zNMOLtdjHt6T785PqhUsBz2ichNGyvUY1GdNkE8oeVO+eLF+YaLtvIt3KVX
zV1irJRXX/kfRD7dM8eBhTLQ1MaDHkYEplaEHUuMHbS3sGmWxibMKe3spEIpnbHFr6rZrjWLr9y1
O9+afnkhHw1GLBQPTu9YI75WblW8kLSv8uzeHBd1JxamTEwHArXWNLaLyRkwUMlflY/1a7DFlnEz
berGLb5k7lIufgYoeTwy4dyRxjIoao2Y+s7f54fugRKGG24Q2TFW9bZfg65wi1v9qbldyo6XRisc
QV0HvDzwIuYUfC+Z2FVbhAt11XMhTORCyFE5t2ci2VHdoqYSXiVlb7mh9Kwm37rql8WGDVRPuGPJ
rmjMkQcfB8C6NJCGKEG2xx/WHg+YRPr98sEx/8TjFOo4wjzEd6UXpRrjxq+IkEa9Wyd3o/FQaIaL
R/YqVhb9FOffK0ab4ejoSgGMOhlPhzqh3uGsxIMFHxGKdOmPcKev0hdslK+r7VLz/cwGhi9LHXrW
awb2L2zgofL1BAMq251iaWMYrzGGHG2zT6LFMsXpmxNGIT1+ymQIg72xFN9PY2MZ3lSRqLgV7c1h
jcvtZrgKN5g87KMP9sr7/6Rd15LcuJb8IkbQgO6Vpmx7J7VeGFJLAkCQAD1IfP0mtRE7reqKrp17
XyZmQpo+DRA4OCZP5s66V9mya4+XYuDTIZvV4F+WTz7gKCX1wBwRwQHjYb8m9+RBp3JPcgFJ229x
DkAy4s4qoen4yLNL/v/c8Xm/7pPQvy6myptKWBfu62Q/+fYdhKoBtx+iS4PXH9/6v9e5fut3B7Ut
nKFToHpIB7/cQeUws4W1N+zfx9Mw46AZg6IPap+nuUxot8KH/iV0A/Z8B0KBnd44wBBcOplnV/PO
zOlqSNjEkwMz0HSH4NEvuxwzn11Ma89eALCb4a6hZAc2/b83ra9a16MCn8d/XHJ102zUNTjqn8L7
dcaM5eE+sy7ODf1h2zy95FDLXXOSGDn1qURDsMQ2ANdYm71VFeTHc/EQJwHq8fvpOB34U3PD7+Jc
b4aXce/uLlVFzy0Z/Q1QZKDbhULlyYn0Wmcel9oJU2e54dW2YBxqnN/d4UKB8FxQCKaaFQCGAQAM
IJ/Enqa2Su0vdphWPNF5gKpdtG0yP5s3JsN/OUm54VuoxYeZjzr9T0ANHp0Lv8PpUNifux/jfUCV
ZE0AT8kvBswTKd54wJenOi9fkfj9wbdj/KD4Clbz9ROLH5+/F2fSvj9UBMhVQJ0DZ3dypCo+DOCY
QKDZo3QOxE3/vFZFh72zA78Ial5PYwZu6WudeWn4vdkWCEjl83Kps/7x5cUXBj9QAMYPEK6dhp0T
ysK2J9BaFnVQQDddhVtnGp1/HZatVpBa4PFFk+f0+XUnsPBDbaVAa/bNkV/BVAVl+yD/fEfPLgXr
wFYiokQ6/fcdXQiFxouK0CXvm2wy+tGV5kIr55KJkyBMTV5czWFYoCJqoIoOjsFo7lj6+To+ujRs
1rt1nByM0GZ+jftQpFDXvBOzhVPfEQA+oV54wdLZ5cDDQAEHrfMP3TcXWvPaqeIirZZNFQaZvMhT
dMnCSXIBzrdaetCvSGcz8gSVwVdoqF9YxUdHhf1CZ2PFCqEXe9olklXvkqki2C+Ftq+3DF6CwmaJ
9w2wRMdYl77PJXvrn797QGujZtSgvCL1QJCaRCyGxvMygVeFF1fV0l7KNs4dhz9hngsA8too/dtc
55Tali2Ogwfu20ir74GGFoH896UTQLpAhYCOybqVp+91bdWuO7vMSg1RAAyJ8slbyv3nJ/vcacBA
HnpBIXSyMOD491Jq2kVkbqmVFi67JrL3wDwXutl/Z+Tk8wAVZfs6too0tMsHC4PtarxEenppHSfp
ClQWPUzqYx2cdXEi6/je4uRCwezcKXu/Vyc3h7cAMhQ2bCxtB9hEufEA+LbJi9H3n+/Xx8gTH/7d
Rzk5X7VlRYFlsF9jaIOd2qRG+ckYbauoTr3+Ernyha0jJ699aHPH0SDeTufKgpJ5u4kg2vb5gi6Z
OH0HEM2YfsbOSZgQjt7Ixv7+uYmzdxLtRaQMAJN+IElmyq/rqCytFGRoXwOHZlbffG9besGzXTJz
8tyMXV/ZoLuHmcX7Rv3hbZDlDzAbXVjN+RPwz2pOHhy/GSgvoAuYkhJkWN6sbh1P3YSWg0FeKD00
m8837+z3QTQADDca0h+6+qEpBbHiGsPLoqhyNL/QWpjMeGGI59zeAScOGCSQQMj8T3yNNP1UYdTP
SuOwSIR0E8tDWY2I/+ATvTdz4m0YtQLOIJqwLuYITVbeyqSygwuV049ZMUBAK9QCXODg510Jet4/
Of5UcdJ0sEKKQmedkOQlmqobp4v6dASVVr6My4AhmIbln3+rM2igFX60otKRkn/M/BdQmKGnx2gG
CYSb9qZP52Pw9KaAVai+XcRGrOf574TnL2OnY4gzawliYkgyhY8QtKVIG+ttcKW/xgcQeWwugY/O
ncN3S/NO/ITw3MU069KCSN+hJXRdLtnnu3emr/b3gk4uMNChIcrVWBB/8d980AegpKHTat9NCUmd
hOYidQB1ctL+bq6TLl8yvm3yOY9/Xx4WOdO5+PuXObnmYiXmNQvWO4X79vf4AjhwrrYcTv5BZy6w
J5c2+MwTBkaWP/P3EPr6QN6PhrOlF1nTrEKc1JXFo63DOwhExeklFMaZ6ijEKiAnBuLP9YE/jV5M
3JimaDlGY+WtDHdLjlHWW/9LtCe3QZx0N/E1u4lAdAt+0ny42LM8v9B/rJ84AWHJsnQsWDfgPwJ5
NLui0n8lIv5mquJCXHAmX8ZSHTQpgHINPwIDRctWNcfC+pOrWjyBctP98Ng80pynV1dqSlY2gAHj
pPm4WxFFl6DsZxzre/un+EAi5npAD8xKUaNyjIZQ5xO5GNOfaYX/tcpTXoABk4nlqGBl2njgdUcB
JPe/1KlASq6nBIRZxdGHAozI2OFSKe78Yfpnh09bwT3S2KDsYFuAIqZ7Mug5v9QHVm70nPbX3W7Z
2FnQ7MSQlnPO8kslrTN+CRuMig8KyojMPkAoIsiwD12EDVYUFP4ajPb1xYLWWSNQq0W5HcWXD/1Y
NcWgAbEtK6Xf3d/Ld2iL50GmrlDfDA80JTvrIlLqzEw/zL0zeRLRLkJHXShhUh/ix/KJgjcEyII4
d7bl9+EF8NIEwhoXPPAp5SMqO38bPXk5Y2SgxGpg1D4sOUv5geyXTbCxj//e2cXrRmJEDSUsjEae
5ARhbIbI16uAk+OiAtkktv3CoijxIRf++avyIVxD4IRMNwCmFCnhh1qkAvMUiikzyyB/BClLEJu4
+4A/MzJtZvCufG7sw21fjWEwDfzx0JUBl8XfkUcf8XhWgWAZMioIAqnrOJ7TNi4uxOzn1oS+M/J4
F/A2kND+bWb2Bo3+SYy3Keo3Uu6gTs/dLyBJy/QwXzgTH44+lvTe1smj7HWimqsGtsLOEddW6Fhb
izu///2+ASm0Rm04DR+C3MJxAyvqDM1UhKk+9lsFP0xx6dk7u5J3Rk7enQ7lgqZQMNIR/oUBvgF1
8Qvo/T+V7b9isjVMh9r1WgFGZfR09uUfmRZ36tzrAAR+D/EUWHXiDFCj2TpR6dc8jQLlOgeQoNXq
C+qJberYogzyyrXUM2Ry3O+yUvZboO1l2QKN5hYpGz3zkwCdhvirmTsbjIu8eEGyU76ClFJu7Ak0
RdZS0/updL9x4ZMdslGUiG0FyeuVVu6nHzXNUdol2zdePN7Hcc/e5tCfLo0OfnyMsAcIgfHaAokP
sPbJ6QxB4Q4VxoZl1Z5AilFuBCR0r8UWk99vUTYgbBse+nYn/ewimHX1T6fb/970yWGd5BzQtpcs
K0k+3407L7EPxaF6RI0Y34D+sh+DhHw16NwDlcU3l9rO6wn6zPxJzCiZbXVQe2bZYFB/500ilNx6
4Vdh6u2/vzDvF7qe9XdVNeGSmbgcezxNfmILmtG4TmT59t9ZOckKwdgkEASvVgoBLNcPwb8LoHb/
OyMn19KuOa06rlg2e/W1COEDuu66k5eg1edc8/sdO3lxwCjXV8TAjBnktVYPjQOm/6bbfL6Ycz7m
vZWTVzuu6KDHGFaC0c5AnZdGy3/yTVCAAjctaE7g///+8s0owQ/s1wwUkTcDWuXNvB+d75+v4mN3
d73C/xj5Eye8O1507DwFKiaWeUm1d383G+/Y3dK8yJbX4SCeMFGTLUdzDSbHH5foRM7eIVTY4EWB
rkN19e/11ZZrFfYI08pTSQyMKunBLzu2WSAvhY5nTa3UTJAVwctzKqujIq/0C1ni5M0kb6d6E0ca
PCmz92rT+uXClp47f8BSrOzEBO/cacRT9hZ3NQZ4su5NABP6FB6pSMKH4Cq4hSiS991O6sfLQJg/
utCnLgkYEfAeQM8HGe2JS/qHxtoMmkAYRanyzYZczxEScuLKn4m9NwWhh35UeNibJbwtaxJuxgYK
NMniDMXG0DC87n2fPTWlm5mSzFkTlxAdk3XxynkViEQuTbvnRvbAqNmyvnL7mL5JIOJ/cbsrrisF
wrpMLLH/PNpBe/HBOef147UbCqa8tVB+ssbRKfzSzPiOQ4bK1QghymMPJMSwbzY1FBJ30VODRwcU
j/pRyURfJGQ6d+nf2z9xxqtmWjkusB8Xz1X9q7kElvmYxOI6vjdw4of9Mm4Ce4CBFc0kN8WL3IBf
Jzjgad2iHEjyYNNsdZmWSBD283a4jh4uBU8fS1snv8N6md65BJDhI3Ie8TtU+5kn4WYlU20zJNAQ
rf5/TIqcu5vvl3zirolqQgNtTZY5pTgS4950jZ04YX1w6SWm9zM3c23lAqwDWj3Q15x6VAauELtD
ZEVdAzL9cbNKzE3FvPvcA1wwE5/U8klrQPnswkzYlCmDcoZiJnHo8O8jg/erOSXg5KbueTzBDC9s
gNDXOXOZjAHdfL6aM2f+LzMnkZbwqpK54CDPXPYYdgACYN8+t3B2v1YWdTQqAXE/dZhxTX1fs5Zm
fdklFlRWreBm6Vn631k5eW5cQNbLsIEVC0KDkOtJRo6hsstkpbgdJ24YXcl/FnNyxrwGkpTAcWK7
2l9dJVPh3Czqkvzt2W/yj5EPcE634qU/YS3Qme/Gn+Fo//tQDasA0zbYEpDbnD4mheaF0X4FEUrR
0MRjziNXGJGZw/jCtz93+1ECBVhvnYKGxs3fzkY7XSNagk6RQppWelDmUvOWrEGo+fH5979k6cR3
o4ZOB8CyaMYq+yi8Zldgmmq0isT2Ltz/s5ZAVo6OMSoEH/i9vEKFQWf5ENbqStSpriDh0Zghacwl
HrszxwDMBBgKAasF3v3TsMaNCgB7HcMAC58S5QTJQC8s5c+PODnOUDxGBWIlIl3x6affh1LUpyB2
KEvPba8drgOT1hWJXqCGwo42qzC8G84QKC5Kan/nHCAZ4NaheJtI19J4i7XeTzqEbpzbytTvlzH1
JvNNzHGTNdp1vsSDv2x5QMdrXhOxHy1RHWjvzr9qXXS/K/DldxcWdWbbgHhF2wbVDiitnKJqx6Ca
hW4nXFFioSI839M2uBRXn7UBCBNgUxhe+zA5VPfjyH0f4mr2gf1cxzv75/imz+R3tusfVwo0Z//5
8f6I1VrFud9ZPPHTpvEcUPPBIgfTcZ19C76bXbDn+6nOyCY+oPb9fCkLP7tIVKVAYY/BrA+9RDpN
NbNWk2NYp7W8GkEG+vmqzlnA7mFeDoX9j222Wsd8cfWCqzRc0RrjJFN94VlYw4vPDvh6md9FO5MG
iAb6Ljjg1N4W5FX6NtLrfA6WzKoufKOztiJcVQwBgpqfnDxBqhMNmuMDMjrPSiJ66OpffV9tR+dn
VE8/P9+5M48qwFL/2Dp5hwC86QbejyzrW71pujKdhz4h/nBhSRfM+Cexju9U0rGaiWUMvnus7KSi
EEOjIv98NedcKkqgPiDWNjAyf5Kfd18JuZaUvC1YBkVHmrh8TicK6UVNn0Gf2l4wdubQrfXW/zN2
snWG+hYG7daS9eT3INa0Qr13Fj5fSmfWz3169JAyrPIuwDp+BKuXIPZHgxnBvmierXFIWrBxt0O2
INGisdjial0IGc9vIzSHIMeIBPV0QEO4dumPLuUoJ3sHOnqPpq8fyTDslR9tPv9izh8JnI/rAxEW
BnQg/oaI++RqEYxljBzrA/S/2cReGZmkJr4+OI2Kt9o2+tjgPdlUU9eWyTCBN6Evg+i+qmf7FZln
n9U0jLfMCcRxiDncmRThDVr606YaG5WCxaTauNMSfTPM1VurNOF103r1NwUQaUJobyfuYs9HOrig
8QwYL+4cPnSvwh9GCb4zUIkkTVDIbF4KhQJiNQxXHefOa9SPkCPw2k5mC69KyCFEOjHFEAcb7fkQ
vPPqAC1rCWbaPlGDdh5De5HPXdwIwJ5iPb6QwurGZ1EIW2OCy+32y4w7UZcYJk1m2ZbHMYx0/NT5
czhk+PRAMg8dSSjmDPc6ps2P2C8gsFpHrNkBT+m/1GFNrCszjk1954SV4T/47HXRm7JUh3HsIRBF
QspyvJr93rtuowUzmp2Kr23Ulq9nG7IDbBjsr72GGIE7ROKKozmb26xhB1c26tUdSbHjUzfllPvF
A74bhCv7opqvWKxQreNem2namaSqdX9v4ZvsqWX8owcu051Xl/3GawJ1ZRtlUresed6WI+Ep9NHL
TWWaOov0+DDa2t5zCur7GPTwd06HGgVqmgaEJo7bpgYCbOlSTZB3JiKxKfie47ZMG+D6ehXGadnJ
4hg4vXtlOqK3VSHYZqwWnq9TVHpTu9GwNy5Eibuhno6V7/C0rKPqKZxRoptsDV3NqVZpvYzsvnRm
O8wtxKQmi8KZXWnmxZhkjzpMz3n4aYsqA8gtTlLsvRjU9ctE7XvSTH1OhNs+WoWWt2Ncu5k9eWPi
FT70PRkU2sVCxjUYq/VWz8GQhlJOaQkN5Z0ogi5XJi6u4iIIUxKwOF2ioi7TpaDul6Wxe/CK1gMM
ABEsoTh3F1fTlBazJTLh+uCY9qzp0LRhCz6FqpSYuXCW5dg4PbuphUES0LG4D5KIN+EdaZ16bzcx
y+uGsW3h2sWPIgBXZGJ3PhgN5TIcYs6cjDZLm6NiA0pve5aZXGx3U2g72hk21FfdKJ0tWWvP0RKL
zPLjIaEsiA/SCoLNokcFPY0eUCKrU+1RWcS7pq4PjkgaO0kfSfBzlzzMFzrWR43xmBxcLM2mMVLk
3mSXqYzd8MX362++0GECJvVpW/ku8Gkqcp588H2lbtFh0kVM4sUdxqHLmLTVmHDwbm5Np+rcgt7C
A/EV+83DSYLdraeYM2rUxm40ZhHaBYJy5TBdLWocj+VAnccy0vMuMiyR0XBd6Xb5ivXZGSWkvXf6
wL1RAGc8FqNffZfKnZ+J2/Yvbj2ZTS0Vv2NksfazG0meQDh33gvBQUoJuD4klnqoF4uuoveICZvX
OJTqevam+uhWEyT9Al8P32fHInfVID30dwrreRByTkfXiiG50ov2Df4xzqWarMxtpHdDIQtnMuOw
eQOmPPTZF1amUL2hm6Vh5R7/KDaqb8ROB/H0M1jAuNH6A3rklu2AuYfWUboEVvm4IJD+OY2sBvOA
Fakumcp+eirccHyyHY5rRey52vSNN/9cuDKPg+6qMfcnwm94UaOT5QaD+EZGyx6SzrEgl1gG7bxk
Jp6g3WZc8ejZrL/GrN6YKl/I/QQWS4waIrkyow+xDa3lHlqi1UFUBbSbJZcpH8jyANyKuiHOwLaK
OOaloYXacJTYHoTTsnvaNdVD1GpITq7/hvY8ZvELKFASXmHSHt78q8LU8QOEcfjRlj3+wBuLW2Hj
36IQkY/dyWhrKfxv8NNeJjodbekSgMBGT2rD2miA/Hmsn3p/JM9hPeiN8YYZno/J7M/PE3ETbmTR
LjqB/+MvCA0CmtLInjfe0kS5EzOTDt1Q3VogGHorQyP2M1vCjWj5+LUCV883J3CtbWSK4rBQXuYD
fN0OqJxQJLPV1XdmCNqb2jj2I2BelpOIkEFDIPCsbSi8HeGecwP/4R1jaHqZNFCdOVIVRTINOj1l
hnjzLWZSlrz12uErrWrxHTkXexhCOPGEr0SECdRXx9+NNTh33IRNEo8xmM8BQQLfUmRFXyhvl3u/
MqG4MlVc5zoIprSGeu5VVRZCrjPp1p5icAn8P1bUpnWgwMrhjoWXl4iiHrp5tq4mvLpp1Bv7LrKZ
9YIfN2aRZTMUjVtmMg6Fty6JeR2wNGxMnCtOIbpN575GFh5VuDdtTHZRLFqgbam4NpVHHiD7RWQa
WXN0DxVpzF/YvJquxLz0N0HB9W0Vu/OjKpb6rS9Ud9uR3k19ARxAEjeqfHaqZr5v2mHawfPZcM7U
zA8aw/BPlsfG3+gGNBhPp23xaOE1GdJucuVjD+bsfAgleVxc0321R/6zwyxVXlgYNcLkz7jruS9+
d46Of7G2C7sknILmAd9EbYRTQQyYGt97oqEqXzwrFI+9YE7et2WbDrM9OAkHCiqzyznYO04jqsSX
DqSDq4Hd1V4zHXnddk/TpCCdW+PHgWQiGKrrvnaLN99f/N+IkQkiGzx6KWQRWpbKecIjO7PiOOPL
HCunrHOPu9bXxbMgezSD9zIBwG3JOzse4K4hq4oXybYTDZGMHV16cb/Ios8A2F1eJ2zcdtZ6Mokx
DF1d1kc3UYuYJHEYZ3sUJCjY3cOJXSM4bu+41diZqnr7yoc2Mcv8UZJD58XXPZugak3uXbaBrmD4
6EBN9K4dlLz2mMdwvNpqZ5wg5aTaR9Kxn1EFTsuYpswby5uWRsHGpUGb68qfWBLSId549QZYbNrN
KRSAgAts4Bc6z+2SIkbXPGkrS31RtYpyMO0Pe3wLmWnoux7tIuBH7SrvlXjc3im1FLc9b+Ir0RfR
DcGI44Hi8+V6xp8OFmKfxBOxTtB8My2CML/bDoauWp3RNF6DQgmcNwz+HnAocA0xv9oYoPfubfio
HH8tyok7yEPPI/I8GYZoZsEPl55r3YIjgRik5wgZoeko75d4rOEQ+u7VYZXGe6LCn17djHnRud5N
jUD0CTBW/75uqjErg7LfOULSg+2NKF+YIi6ziYfVrVw4fwCRKvQaRCnzyC7jG+HqSiQqMMsGlRgu
UjrBRSf9HPKjirrqgU7V/ET6RR60QcdNuEv4pfdUmZFC0ls9YgAq+bOGaMRG9gvat5Do6quHHtqR
z0Ck0pvJHrs7kBMpkrRG1PtKKXcfjU18+2fJhHle1vd9k3em/uk3Hb22hsJsuqiyMhtCuhlykMUg
2Wnh5QX8rir9agvdxmpLQTa5glzkgbDIIDovK3gGKvA3teixEB3U6y8d8+P/PhLuOOOPSbW1Io/d
1/bg7sUQLiA21vWc14A470i36J1ddO31UI/hHvFakHVUAZUxse4npRgATYALY8d+8YBUWlpP8rwD
0+8X2rZtXpULy6kziTsRlnYydGCgbC2rzJQ101z3A8lshxa7AtdGW7LLvcGR16RgCLciaj+MlhMd
+ayxC3iDN9yZcTSnOtwNZGpelTN4j+4ix5TKkvyQogCrgpjkDu9quGn9fnioQye8GlU375DgiF8g
m6sf3ZI1ua9l/4z3uNxGbEbfVlt+kEpDnV2lRvEQjR1evbEuOuwQTqZu+iinI26GqCDnl1KmTJ2L
wpTfdVlgb1XrWEfj2cOLHyI+tac22iI2aB9Vy+Lkz/eZXNArJUSb+YcaKAq2RPTyoHwcJ+Jb+kmj
qJOp2XgZARX716ZGhjXGRURWF17a8BMzlfug1922GepmC7FPtWnhlbIajW8US4VJiq4MNoH1q1M/
cVpqhJIK7nr2PIo/4hB58qpmQQJGTIuMdsQvPlOvuhs4m16KEQe/7ev6pvL8eIvT0RwAQ6O/6q6R
GGjsXPVGuzh6YHgbQ4zJVvO2m+PgPmih7j07o2wz1+5AlKlDJu5NMLfXpKXh82jJEVLMoUOvZczq
N5cDyZx6bOD3gTs1JnFdy8LpCHv/SKwIPe0gsJBpVmVrZ73buE8Bt+MDUQ658avA3M4ov37DBBJ4
qgMdM4hfKwsxRaet6EcoOpry0QHnDbd5lIG8EcDP3u4JRIljcTUOivzUE6NDHvKmanOUVP2fICuN
wVzK4lzY1fyjb8NYQTSe05/U6FggYEebNqW9GOOUeIX7akfKand238UzWm96efMkyuV7O6wXcH9B
iuApQsIAknva44oYa436fSBebyUziLaiCYdoEZW4KdtheMVJm39AUk0DhB+GE03sGsEVWXOArbIW
66iGuOuPdkUhFkKUahuAJ6TrY9xBFbc2QZabknDsg51VumrflHYNWdi+MRhUcBHO+3OBUnofhjXd
O22LOHckq1i2j6cMLWHlmTAdrGF+9VzdfZ2IXbyoemJffDY3Ipd20fSbcm6XEORiLXRmiM/xK6h6
Rnzo9/GVovCRWa+VbG+p5zT49XosIPIlNnCMtdposuDwYy04cpERC9/CexZ12o/94iQKIZqXCN0h
XtK+p5+UJSvAUJoYNQuPw7s3sT9BrYwwDr6/pcKeRiFj9yLE98qoRRCPNnD2G+K6TX/sxTSDxcBq
9K+gqbs3TERTL4s8hMEF8Zdo05dRuNwA693LxJSSrF0U6bU73eoyuo2WpvxOopZ9iUzLAbQP6qXO
aRmJMcMjHFm7SUPKD8ottI8PQQN5riu39Qo828y7nSDLsy8IIxqCw4UdZOVSgLuBgRxZp8PQFSsD
71JAKk/QeNPZNYY/iejYgAMRdSormj+6gHak1x/gIHtpa/yt3NYQQd34FMJSudUbfeeBQnoCk1bM
f0tN3TbpARV8ikH2yjO1zOFdqOmiEOxwMaKrZqYvgA8VxZ4OAvu3QCqUovhoR/jMFsio4U5DRM9Y
8I+yxGz/diBjFO10ASnzay2g5LxBcXn+QYMOJxgVRXroDWQCdyquuElt5PLgXF0WrXd17VkIVRtB
f4ICuaiuEMThY7uoGCSj5u6zZtDuw0n23VddOjg7gpXD3hN/flOFi71Xlc2HvG9sHAlrVtWD35gx
SnhlzGHCk+xB391r3K0Zu4pkLQFlc+aVk3Nokee+rPOoUW5Q/jBbxQsf7A+uwLHnwCZiyzQhe4ay
z3EJMX+XhPZcb6Rh+sUtgzFAEtizB2v2qyuJBo+3oVblvUbzPHUZgXe/cUgX9PtCemAX6VUclrlc
zyuYOos4xyHDS1DH0c0kAQtF4BXhZBg3ACvoNKMkkICFya6TspnwOoxE//IFdcdEzaI/AuHjvsLl
rN7AxsmjZMFrHzqFqZPJmYtbjAfggjL4F6sluDOdbGeziwvQ7mR1C+7RpIQEzTOlkGsm4TC9mXEC
xjBUNu6JR2f9S7VBAIREUVgZSBkRoRiJ/0E5nv61EheaXNCB3RP86t9qNywe4mBcFmggt/a4EijV
V5U9QdYL81gsKbldBknjgeq5DRx18Asvfi0RrF47Ea5mamozPAWLVeZL0I9fR8+TX5D50O2AWmuZ
FqBzJsnUdxBs8MBBkuixiB+Fu84+xKKy8GihMnIMma720wguvrEb5seeheUmGKMFIRSJ2z7poLeR
gY5luuHK9+6bYkF2EC1jMyWVEe0h9Ar6q9MYH7G5Vx4BQAx+TiTkOuPhMD60kvv3LSELfLFmb4Cy
61+h27UZpLCcXT/D35VKUaCtwkB+aSM8vZZTeF3Ga8fcRKOeX7D90b4PJ1BMYTQ+6ZawSR28IVeo
pYQ4RHZ0rWav2v4JoQ2YJlKU2pCNz4BDI77TqCgg80Y/stpO0g62fknjfbM04z0r4/YG7R6LJY0a
rLwtCrWnpQ5eAPiJckweoZckIrrTmOy+qpfKfEW0houjivlWiKpLSeWjOeMNVguO3QkXwR7BytZG
7R4zPC3YWlGlr7uuT4ZBRfvQHeojAB4+ihCL2g7l0uxa41h503VsG0+TvJ67UV0FRTQeaDiovRwo
yiC6hWzROo3vLu5wNUSVOASkk1u/r60NkPVuhspt9La6bpS7Ivsg6tg9EBrTYx8U8ArY6+eJutWB
kbbYu9oP0GYevWxmlckDnJeM6plt2zn0kxIFo3ToHfboQP1gx8sY1ZbOnvalASf8QKrf6PF+l7HX
7ZtJtrgkHCee2CxntetnkZIylUvR3s29xe6jpQ5SYxkJstAGMzBREeDXiUCW0Tb0BSgwb9MTIZ5q
posjNEzHo2iAkvYjAalr3JvUC2bELJEG6sie8Kv0njOUOerPPEWVzU2nSuu7ZrCeVQzMaxe7w36M
yzb3XWT95ZpziXpEXobQbrOgegYGiSEve5ySkE79tw6KCJjximLoI7Ko2pb/w955JFeOZWl6K2Ux
RxS0aKvMAYAnqekkXUxgdAWtNfbUq+iN9Qd6RMYj+IroyJr2INMsjE4eXH3vEd8/u2rwvPU/JgNG
sx1bQn2om8q6TLKh+ayPfinaIolXu1hRcuB1hrEzgro/cK4od2KhT+6Y1vrBaqbvoSAlx1FM1I3M
0r7Ra14wukgoWs5ycz/oecNQCMkuQW2Yu4Qn1bVT5IVpJ6EuHqoyFX+EVh6RGVjU/ddeFLJNOSbR
TSO2vpOT8v2pE8gesftcykjJRMe31ZWvScTdQ/IT8xiHQXhZS53y1FdVelFZGYVrjVp/9Ds5dTNz
0O/7VvO+joIwbCIjBSiYyOmw10iwQ05qAJ4S+MFlIuvKRZv32fdRm2vk8P9fCZqGaJKCMN+Az+Ra
juTsAo+SdxXEZf08lOZwpQx6e8PAmHvNr6NbdGZ/UBfWHg2tqXa8x8Z91sQTDEUvcBJT44NUcbxI
LAkuU5hVN2Ey+23lqYcPXzUCyNeOjT1HSvNjXWr6k1oG4sboSXqOKwPuWlpqYeAEnmUeww6Xre4j
ONwU4mdcLdq+7RR1O0yqthsrTb8zS3m0WcGSE0ZjsiV3Bed3qiRuE+DsVlGeupqMybigQJl8bY9b
RcWxZvvmIB+lVmkd6qNBrgxtsE8bq9t1ahRvTL9rLrkXdUdxknDHhgPLna0IElJVly40XUid8jRe
qGkxbqjkHL8JiiR+qxpl/CkUw7DlHUjMUonlgmtMgz+aS6Z/m3iVtvXzyD8wQ6MvRSRkFyhgVE40
pklpB3KSuGNnhm4pCoqrSXG4MzW1+xaq9WdpwolOTarndE2aH8ZJqO8pf8v2KR2d263YdpZbZb36
KU1lVmnSjP5RaINqG1EbsbG8St2nBLru8yZeLZyWzoVrSZuE2CqSQUmu4euQHBGshhsvObflBqmq
y/p6/DFcVHvqqEzS+9S9/DX8sFZrdN6mMQveUaJL8PG1TYI8I8WNJVkqRXHX+pR74n3clhWH5UrI
8Vx8HZfyn/UI4iK+HiV534lzUUByiG7JXUxLJ0SMa2xc7RptLlep7GCgpHPcC+jEr9UEnM3APTW/
7Ny+BFCikBI+56QqMwOTYFJ1CKkJeUjc4SK7gfBwGT0blO3mH4adALZ24D3sDrvhMf7Qfl3T8j0X
yD75oGVytwzFyApG+qPq5kMTp2F8/9Ll//lt+F/+j/z2V7S6/ud/8d/f8mLkUR00i//851X4rcrr
/GfzX/Ov/eufvf6lf94UP7IPTfXjR3P1XCz/5atf5O//Yd99bp5f/ccma8JmvGt/VOP9j7pNmhcj
fOn8L/9ff/gfP17+ysNY/PjHb8/f05AABQdK+K357Y8fHb7/4zfqemYG/X+eWvjjx9fPKb/Jbf3/
/O8qbPL/+PCcNfmZ3/3xXDf/+E2Qzd8R1yLIr8NIBqakMS37Hy8/UqXfTYP4P7Q6GM38FItZXjUB
vyYZv6M+aYE7pgBAY3fjZ3XOu2T+k9LvCrsBgXVSSSx+1/rtz+98NWZ/jeF/ZG16m4dZU//jt8U0
gSnOlYWUauROqKyUlvmXQhzFnDYx+Qe8JsxIsUuvtk+65g+TpyaWdQZvbCyWZhAPeGiDiQjBY7sR
KUMuHS+yOzv4CmZHLGztWrVnpFO0EVRXa1yEoVe+YM4kPMm2WH7BMmdSrlI1hJQdUh+cPo+DK9ns
Dj/Kb/hVm+0M4OZmvGJykW4Be5uRoxqZ7I5Zr2iJqDHMEAJPhR/fu9I+NQ8Ssden/EuJXBI6ChRH
3XGhFU07Wy3vXGy5S8PLrJxaS+qmKzFcpY+FeiMqlwnv9/dbt2ZjUfw1NKogDlyUEF565EVnVzyB
GtCi/4YVk6JOhYRtikTmrzhJ/CkMsAdtT5pFkuuprU7RT6EzrjtVXgPOLwG3L33Gfsgq5Ix6W1vQ
EyoltoUl9Wp0so6NG+zzvv4hXA9kwGp28zQ+ZMfwRrnVHt5v47lpcmp5Xp8nbUw835TNGMt1SmaE
JeAP53KGxvaYrvAylue/hmyBhKYVR6SsqNx/Ft0ZKST21k3CDdftN2Po6CpPfmeuH2+ZkDqhCtHW
fqxjHM03bVwYXuQC5aohZGmFYUX07bBTtpIU8h4mNt/jRlINF2kdOwyIRt1U3SdF/phIH4lOb+sh
d/tOvciMYDdGlVtTYD40d540bsKqt7nibwmHbQZTu00i/WhO+lM7Tcht6uIGKazHupPsIRS+EUSh
efJW9w17SNh+BJ2XTEwiCuHNAk2Msb7i4rgtzOBmwHmVGzWlMQnhnGyjx+JNFio2nvttUOh7KDqO
2DBEvGESoMR+pBO0QwW5Db/iiNhaKrUnobep+qveuxXL7xOxISMhwxB6jPiEl97qn+XmZ9tGNlEy
QjjCxgpUd9L1DZGwTTySBBRqrkRolPQaHNyyk8u3TSldyNJ4aBXj7y6yeXA0A0lJ0mIlY1nL6tVq
O3oEv+1quuWGiO+aKFvz8f1ZvqwW/TX3TqwspvnE4VaaMlZIZXjCxR95W1DX6oFonttdGyA+P0tc
rjdSb/srtpcn3Mu0PzG9mPZdPEpC32FabZ6I1dvkOP0Pu3AxvxHc0oJEwkJIgnOszCxnMoV4Irzf
iWcbYnDuk1gO4VZbpMsP3agRSMGMIFW4ukZ76j6/b2FZ/vNrmE5MLIap9/tE4uGH6xrm43yJnb7q
tyXMxXw7XshrAOLFKUJyLaIXKtsRmdJkYi8JuqHVNMkQauRAiVd++FMpvnvKSi72os+WJpb0HJk7
1S8TkRbv4oGSHFXbvN9pi4fHLxMggCE0q9zKllUMZlWnzTRyAI4WQj5iyAq6KwbAgfH3fg0MerbH
yB5GrAtxlLeF5zzguBPyVK0ptQPrfaGTYT9k2vb9Jq2ZWUyDNkVKwvelyJHJBCD70hUByY7FmoLI
4lz41XMnrZk/4+Ts6+NUTswcM4SQ7Dp5ahoDnGqLF3aFD7NmaLFAZ3mp2ZUaOfpE8nBPAoJ6bZE0
SU7EymQ4O99OmjRPlpMmlYI6TIAWIhKV6rtYTu8g1q1cZpd1gi/dpiKHMicpU8jw8vMTG5IixoOU
K4Rmd/VoZ9omCFzxJ34dN91RkFH9hID7M7q2nOEY3kJlucBXsQISO9fM00+QXzczFIS2JAoaOSkV
QnL0pdFWRuzcDMRHMau+oIIHOuS1AQL+pSWSBumUVehKmWSTReGUKIS9P9GXysEvfcn1koWronHC
Nf21nchTTDX0AGPOD4PocridbtSd6ChbQuIbkvT3zTEzbIQzUMsCkmRyf7lZ68zl4fjmIxaNDbxu
CmOBj8guhT28hE3/nB/9H5bTbfpL4QuGnWwX7N5v+lLg7Y3VxaLoq5g0yCBi3zpGt9yi9paj3+QH
tFRc/f59W+dGU5vTwKGqsuMvSSZlFcRtODXsJ/qnJvukDkSMQ8V938jy8PrVoBMri0k5CmRmqRTQ
OtKNuaN09YrgzMbYzSIAgrv6pDyzBPChMGN4N1JrsWwT7n7dbKQqpiDKNqWdtp21+Iwvw0/xsnOI
JN0365p8i2fs3MJXNhcthNE8anlUv9ictvFFeQUzzSZxA6WDZrd+cz83M18ZXFw5+sIUFE2mkeOO
qusH1cm/yKS6BtDZ5m71XY+FM154m/eHcq1vF6syhO84GnnJw0StNy3YIHNYmSxnZiRSg+ivgqEB
xm4s9umOIImftEPsiNT61NUPKa0pBtZWtpfzVqjSQyCAisBlzY8cG3lueCMiGPL3tOOKHTRukqwK
H5w3Y1FxKGtotckLJ6s8eIpALk7s5D/bDcEGyS13Mzd7MJ12Ozn1YfZwrLGdzhlVgMohy0I1k7ok
S+vkDViCliaONfQfwWVeNHMJIJ7P96fCuVVNgAcRKGR45vviYgoasjn0YyXHaEPKR2M77bXNdPw1
/TJnzWl67mzlug4eC2EXitqMhbVGaQtyp3XmxTHcp9f0JBCwxjbuADkc1YfBEXbTVUz9fb43bsPt
mv0zFxXExgz4Vaomzx7D18dRWEylFIlCTHmLvAu0p0x+LrzuaPk/3u/Vs3Y0pEVgyyM7pC88cqac
S6KcYCdtTFf2JQQ6Eict8+NEfvP7pl4ekCe+t5dNC/c/esdcWwFnLc4Z04zCYWwEuAWH4CHcTxed
TU7gZt6zyPZepfMs3Rxv7C2WNhO2SATdo+jtU/QgbuILXvTTXth0bFokFaTfhsdwuwZOOLcaThu5
6FDyXk0Q8TRSCpVPU+rtC3nc5XW6sm2d3ZDxKmocpfiVebi/niBpW8HAUBISTryNGjj+Xrkg0v3F
E+zYwa2Y2wPLf5Pd+Vt11aM5hzDeDOSJ7cVAjjGPXEXDdv7TkpDc7K9m75H6QKDD3+R4cuxu431S
NjHOnNjJvqxBFs+dCqdtXwxsnbKTGgP2A//JVy5L6+7fman4a0GhKTIXv8Xi1zWqqno/iJEaVI+T
G8zyA/eqbd6w6B/7i7XY2Nn28IwzXnYcNDZfjyUJd1Yi4393jDrcabzn27C132/SWRMWYAVVQTob
Hs1rE5BvupDaGpyzreBOoeoMaxr252fkiYnFrIj0vsrIQ54vr9VBcuXYDjcweW0S/JWjcDQvxH2E
cE268gKZB/vNZDwxu5gMviRoIewZ6mHCe6t2I1O2RXK54i9xUqx04tm1fWJqsba1gQQBKI2RIxSf
B/OzLN9WxuX747R0QP/atCxKdnUFjilUpsVADX03tgpOBLXA88Jlki0rPmp7zw2dZj9L6WlPeBbj
1Y3r3KKeb5VcHAw0V5dVoSS9DXXZmvMrYIbOdHv/IOygwa4M1zI++tJAneRgaHHcGFFpet3AqMAl
Iul57BSuvhMu5GO0Iz9jR4lAiqrJ4Jb31kV8FDaImjx7H5rjXL4i26RGKE62waWL+Mn7XX5mVLm4
8+p7wTTA/Hj9QVM4NuRWEBIy66dEiu0en3TVrfjcz6y/UyNLGgylEFxlAz108vop0C/abuWZfG7e
oDSOwAPOAGhhy3ssOa9yC9qC8sAE0auZ1yP3tvxA0gvb8ay/KNv5TeiSDLT2AFpqtcwjCueaOuI5
SEkN0mIFxtC7hFw0Qmi0/t5CwDp1hq2IBHP2QXDMy/SqujAeEyQ6UzcV0AxHdz39sKbDduYio5C3
iIQKXwDKbDGtJq3K/T4VQof5vReSYhNoxmYWRhTCb39/vrwQI3jGGtA/l5aKUlIq2aSsFBnITvTs
3httbVrt1nNT5tTOYj/NqonsThCjjiHZ4n2aupOr7YOH6rbcmYfsJt/prrIjyUi2k68WSjiaM1xJ
V+uU2LXvWAyvStqaabV8h05eZAt01/I/vN+j525qDB4Qjj+6dLGxKn5HSRzp1o5xw10GimQN+9Zz
p2v5IFsgmyuHDIl1ceTzc+Yvs4uVb6Y+UrYxLUvUENwDxdwimZ4PDZT69xt4bov5q33aUitc0nt1
ICk5dErzgxJsydKLouF/aGMRieUJS+argg2caU4kRXZYW25JpuD7TTnnKDsZK22pBs69zFTH2Y5y
Y102WxKIEKLSYgefd7DN9gIpYQ/DjrLk7Bpq4L7eq3fR49rz6P05iQbX6z27IJMBUCofMYotkbur
olo5h8+PmEWmBrrnEpGW1wbkqekqNj32tOhS8cg9tyIy3P8muufXzsmm+aeVxVaCBkxRlhGnwlB8
zsLRqSrffX+4zr2aGa6/TCx2EX3MiLEmmNDvqNlxDJL2Xfx79rCZrrK7v8mCedOgxV4hJIOXihPd
luZfY+m2Kh7fb875cf+rNYuNolBw5Uxzh4kZtRUmIRbh/n0LZ/cEaM7gIQmEyssoqAnQWevRfHXg
6DhzoXzTfhOoZhHXVIXnrljcWxVgNv8ytJhhaWdFXhfSVQMpMIp3iSQwGk0/fWNOA16jYp+fBifW
FjOtKzWzx89A9i5IweJmusBF+Vjw9qZ8/wLP1/udeHb1nFhbTLoeIEEcWFhrm0vUPpNqW68FkuWz
U+HExmKqURkKMQSfvSPvioN4TO/VTbL1NyhwbvpduUudEFFi/Bm3XB4R1N4Wjr/9Nw/Hk69YTEil
qAZFAjDtGBOKFcAX5DbZvt+ZZy7mrybK4pQaqZzUKPVionC9mn3L2k7dVuthgLMz3ySJGhF5mSwA
+fWWNzRj00xzhzbfxqN+bHfCdXahfRk/Vxtxm22KXbomrzd3zpslcGJxsYuPjVpZwjwptSC+yHPx
srbKvUKtcxFYblvKNHm0Vi7iLz7Q94wu1l1jSalWUAqMPHFzqbjZTXVJksjjzLeU7qJ7Ss9cVBRd
6XYWMl1D0J69pkO4+1cnL9ZhmBu51jY0Wd1J2yvijxvjYkZV74bji0g6qUX6fbpdk6s8v/5P7C5W
JAV/ZKBJ2DU+TFtjK+3xy1yYNyinO/3F2un837RSmWFgL0lbCz+0rkZUQbdcxluHsppd+mwe5xvd
7IrmOVe6yGhtZpffv+F8w7lhkGcHcIicykXvBmlFoUDAtaAO011ft7bfqRspk533V+TZ9oE7M7l4
oEVOE18vlbGm/DQrsNN86o+jM8F3GxHnVC5AA9w2oz08+U53tY73PbdET+0uRrEt/KDrhPmlZZob
ShR27UQpQNY7k/fz/Sae28FPLS12V6WN0ymeL/21ljpB/ZAqxEWtFWHrs0YAxkNi5dx+owoB6EdR
GorxHSO5rKMnmA7D9On9dpyd+NbM1ZojjvjzF7snMJBkMud38Ryd2/U7xIrJcpMS3sMiT4q1V9tL
NvVye7HIcAdmjTituIyGeD10IC9goY1Hiv/2+iE+zEn1IhfhlZadOxdOLS3260mPNKnT6L1hWxyq
y/C+ve7vJ1w3woYsMkf7OW7bA2numV1cre5j89b8XjMXW3coIw5VZvPWfdOxi057mD40dHTnqLG/
2q3nZ8pfvbrYtCm3FLtIoK1qHlCK9qNQc7sIxpW3zbkrxWmPLpZ1nTWT1lGb64z5xUTC0/Tt/SE7
2wp1FkARSbADQfx620gkwfOCiL8fjJotyDcAlm1PXVlUZxuhmhY+PPJYYZ2/NgIhwIgqiXtlUeeX
mhAdSKddOUPPL6oTG4t9aEoy0Eo4tHhnCg5YPscrUfbMmv6RSkwy0qb7CXiPbUTjXaBr2ziYsUf6
sLJHrbV0sUeFjf/HG62O0EMTPxTRiq9yzcDichfIWW95c7J4FD8ayk1S3v878+GvoVrsTV1RC6Sl
zU+AagRl+EUPO2pE/6bgwsubjNscByMeVyoPFktVLlpdnGouU7U+XRJQ2rWBDLlM2LzfmHPvGUvj
KcusA/3xkvt/kozEs6nUI5HJrY1gOXy8kCQI6MlVpF52qBm9b+zsSvrL2DLQ7dWtLlBez0FIQZlG
NZY2PqOR475v5VzEUjlp0zLBqo2aCvAtuxx10U+xN24aYTrCItrC0KLePsghfHQXWancW5wyNpW4
12nlOcjmNSu9e3YqnjR4sXVkwtAr4fwI8K322QvFp6Q1V6Jea326mCd5OUrtiBWn0H8qJFjpiWBL
gr/iqJ63hjcHx0lD5oaeTBP+cAZKFit+8RPCI5jAJzFmM/fHlcV7/iQmC3MWpjeowVhsD5OVNxMF
1/MD0dvN0gDTrjxENhWoh5Vpcu4dY51YWuwTZLQ2w6B5WCp88lQCuRTgmGUatBQfUR7CRqVvt7Vo
brUxpoKcWlhXztXJHVJrRCY3mxwF5R5HFMxiP5dT2Eg2S7cFeOIPRdubKzeHsyv15HMX204vl6Vm
5HxuAIoQh7or4dyo5IcokW+aYi3yeHZa/WnNFJe+z1RXAJY1WEviSzHnrke1gZF9XRmCs22yKC3U
eHPMeROvp1UseYAoSZ1zzKvxadZry7ZUr7vWjq6dn8skfpGS/+/cS1RR5sFM4gtx4mXWYNobcWdk
XMhFqBFzXjmUJNfncriy352LsZBfRqYvDiPIk8vwBogwoF0BR8Wf+diVfqUDBdsgbThsclCxRzLa
jU27lYj1JIaDNkcW2x71j6LnWA8r3T1vN4tV/OpzFheAelLI+9TZjvqjuZuvf8XFnMiB43mzHqD7
JZby2hyPBJWsEZkCOPxyi9EdQx+GiT+kTlbI0DU9PxyzzQT+Qba1RvVw7oxZQxVJZ1KeC8YquR1A
Fn0fOah6uzNiWXeCbvIH2wB9cAGKsLoLqnjcaxpueATKvE+VwkR1FLOrPxWTF19rDLcGxZUy9CyC
KRWHREZNs5zuBtWa7KKA3OLrEloLWq/1d8DZIic00vK6VYglSNQK/2Q/NVt7anzZEQxTP0JL6JGe
gbbjD8PkICcvuA3Ue7c3y3EfTFHrlPzftmk9WKGEsiCADMZ2yIYAmLo45JItlQm0qT5H2Fa1pFiy
jYl8E1eZ4vDGRGKPBM40VqBUyv2WxO30EIbp+CUVyu6C+CC3TXTs/ce8twBUdkUj3XdJqlyZ1vgN
wgrR+kov3bps5J3ShsN9k4XxjSyCF0v9HPRJThrZBGR+L+lEZCUtAbrgAYIFCFZ140Ht1PJbCkij
taWh0uzRS8bLygzGvSTWvL+GiRK4Cm4r0MxJsKFU9nDWkqr6VAtF8L0H07cfqkC+b1rJ2kmpWt9M
UiXWiEFU5bNGimW+gcgxEISa2mGycaMA3Uvy1NHrwKMee4Bqo8rSFRXV+g2pwqFxHYYFiEbfq6xm
p1nCeDv449S58PZKpQO5lyXNsYpKuAJSwbr7YRRQsdxh0gztUrO8pL8EeK9RAARJWdxMk1FqV4aA
sv020uBgXEwGyKJ6a5aCj9qONE0IF4V01BVFIMY2jSyqk6ImUqKNIqYK4ACJQ8iaIrcZGTPbgxh8
EOMClOtI0794ogGUs6H7LspeNq+NARhpWxv+RomjfldX/eDiD1SexKDXroO01K8M3Uw+UbqZ3utl
C+luvhukZafe+2oiHT0q3baal0r7LNaSWymaSbBy0t5qmgDKzG9lO6iV1rLzLtIPTW2YGzkMzc+e
AGWAgrc6yzdVZqkP5dCHR0EbI/gnhbYVtDr8YegevSfr8BPqKA+2YSgWhziaRhniU1zdm+BcDmIp
qRuDsojvgSBXMOLbdmZxKYOddoK8V1CNtIcpjK6MIQYuzK7g2YTSEqrsa3bxYkR+yuikrdKn6lUr
CSZcV3wJ4CMbZVBddZz6Q5LC9lL0WL4svT65IJF1ADCgTRlUzzIdHjyrUXdT7PfGdVF57U3gldEn
Qanla7PrZMfMgVo1WZIAK0rLvdYWU28PitWAkM6sTaXGWb0xBCANdmtm/UU0GvKzmk2yC9PRewKp
IXXHURtQAw/1qAA/ZjUXeKfkaBcOQf4x7XP/wApKN2GfA/0sZIWeNVBslbPwLoMheDun59zVo4AS
DcpObOBpIYKEjNt6Xxm+ci23lXXL6kfOTsrzrWr40a0Hy9hRUisnW0GzDmkkwoGYKuGDknnpNdvQ
eCn4jXnQfT28VMUU2J5XKPu6J1hXswf+LP0ONGoPFalUEn9Xi6K18zq/vBrjqdlksRjcdz4kj9Af
xH1njMmuyUHylG3Y7PJKDXYJTNfLINREJ5KV3FWLpqeLCq85mE0KHdFK62MQqxATAEVuAWC3m7YL
210vmdExmiLE50c4QsCTcC83cqpSLGH5ue0pNUWIklrXP/PImwy7kwNQqk0UX3qZIdz3hg4gGB7z
Y9kWMZg4LbaiLb6/4qbyunQmIlmbWemF0rJs2oUCKhNJ0FDo53tifGmKtX8V9uF0n7ZC9SRS9uZD
rQeKVI/TtOkiswHMNmbfpynpPjZhZrk15MVjj9DbbjQgJ3GlU4OPKL+1x9AXGtUuUlPfKKPe3NZq
aXyGTUy8sFcjDyimmjz4ekwuXqtECK0X1Glklic9KG2m2SQYtM9FAceW4r5Yf9SyYPhcCTPqTJYj
DeWYPLe6baXFKTivpogBgYB1DdHqcAF3QPzMR4AGntQ1O93Px9t++twXab0DYzF8U8Ws32VjCn41
nSrp48xI1N3QDL1HzcRP4ARJoD1EaiHdspFLu6QsxI0l4oUnf9e7TnIFnnULFDTTJqnZCClT0DZ6
WQbXA9ZGqNtqq0t9eyy6vGwdCRQuLtcu3UxgUTeFVlE26Y3WpeUHXu4oRlEfNdETrkZE2i6pBMgv
jL4SD5nSZLDOE38riOV03YuZdkwzLdwG5ggEVEuZVvoIBDGDQnxTRKN00HpDPXrwnrdKoZlOk7Td
Pm8QIAGjbjwMJoeCDmtwjCaPIEKJZomWiXv4iYKt6Inn9vOdt0+qeptHbXGFcKMHDJkJBghIs6VO
bg/sAsMXrQIb1Gi+9tTlQbzTg8l8Jm2QGglTM3eaWOlsYaw+FGe9rdoA8spi3zjIowZUZojIDOn8
SneLRpe+UFL3JS+6G7h7PnO27DcJemr2lD9DyLlpJtoPpiH+4PlGfDHF+geFY8dWg3SwYQYodlCG
2s00DuaVAJZ3046C5XRNoW4EKav3oRyZnqMNuQfNyISdaRp9OzrjBM3JRutE+D4x0eGA51AgsqqZ
Vq6ob1+o0AlIlrZIJn7JMnx9A4fOGbaR6aeOOMKUFa+p9F2xcCZNBB0V3MSqYpkmroz5qXHydhyT
omuksWNO3lCarVwi3+VSGrA1iGdvqKCHG7Rdy8084+uajZL1R24ThUHLl4Wf+1WWZ2LiVK7oNAd/
vEq21qbfShwMF9Fxza379rmEOYo6SXJ/SeVaXHULNCtFY6CNqqZth+ACjdg9lP6Vrnw7WK+tLF7h
CRec2YOXOC0MlCn17TH8/PJE+P9MkN94gDAo/z0SxH4OQopTf/FFZojIr1/4gwOiGL+TniaTwsAG
MdNAeFr9yQHRfyd/FEcFhVGMvjFntfzJATF/5+XHXZsHNKIkMmoaf3FAJPN3XoYqf5Ifg5rg9/4G
B2ThzOBpCQOEiAnCXzw1zWU6ZCYomdSnVmdPRRZetWxGT9bQBFd63Iy3lSpEuySu1VuT2K1z0k23
v95zp3iQxdSfLVNqIWsKxVTETl6ibifLGz60YnE2kbY4fRm8z1z1YQSseQ6Xm8gbKwvvh6HGFk9X
o7MRlIivPSpJEncWWlc4/ZzyoBNat9xx937TzlolM0oCA8fYozD4euvqvdIX+gKr4x20drff4REH
20wsdPipHIN9suE1+v19o8tUrZemnhpdeMBUAfS3KIBzGXdQ/Le4LUXIhI6n2OEX3R0og8jdadNe
CsfmjuTsqza1tdB13/+KhcNv+RFLH+rYmrzudD4Cn/BeCQAZmCXv8K/tUK9YOt/JGlnTqijObMVF
CpwIaLcrRgVTjndnHhGMOHJ/2xcb82bOf62ueO3/zf36V/NObC72a1+ruZrxtLBlhGi+WDDLDhFe
A+7aXb7iZzy3PuAGkcEPCYgA93Lm6gUuj5Q5FItfBO2mHj6KpEq+P1rLLP5f7aEKH6iQjuqCtehD
xffIiWwZrsY1d/lEJiaKNY/1VrTsENzvzjiaWxR7vqWrSQNzT504eV4s40JjA6TmglzshRdVisc8
F14WJonvkzuvStM1NsBQdjzAt8JKht+ZeQmUh5gIZX8vNWWvV+SAK6TjOQ/ihZf7BI89MA07EB9C
yK0rfTqnOyxadmKKaubXptJeYYqgpmDjFHE6ZqW/S4nMFqs5PC+L6ZUlMsok8B2qQvRvTsV8bcmv
gsAvogynwyW8UOGb/JxupH1+FV/p340vl8qxvRwvx0P3CFplN2tZrEyfxeGBw0ulZAFGjwIPndvS
YvbwfPBk7oFUvYbdFk6ton2NVAVwqX7szcrp9JVBXBKl/jBIFQHXTjy/y/B+bfA6Kvtat+X8Q9mq
Nu8AMLuk2SPIkMeyA+DYzkCQZmZ3nPpuZ9XWNjRFG0FTOyzUQ1p/NIZnihLAxGU374/7W6ftS2/8
6+OWzAkdpApyj3wcaijc87eiUx7rx68NtWebYAt78qb7idhp8oQH103u8lt5H1yNa5iAs2OCfCMT
A8YGAcDXc6JCprmSlUa3I/i+krljedsxLwOzFgDY1ODg+pVZsFQh/DUqJyYX01DOTXjNKSbVKz+x
RdKcrq0tYiFqQXUFuQk1s5/X+FogZrGk35hdbJD+xJOnD5h9iZfYXYjyjurm8lcUrVcaeMaQJc7V
kmxUMpeVRX6TVePwa6zWsKOutAV/snMJ9/cERvPp/Sn0Jqwxb4SAPgnjE8qnqvf12GVjKRltzver
U+Xfd2KYOiWqz5rko8mcJNEHEV2O902q/MmTLWTuREhwXDKpbmBrXCbAhqC487A3Zw5HfhdG182g
rzRqecZgQuMOy/WSQ5pS3mWOjIaThx0ZzBWVfLbXUEurFVR3p4eh/JxF2l4fOqLHk+sPlot0xTGS
RNca9F0om/tYrx2prVeunsurw69P4mMMkrks6U35SIfeNclV8ydp8qMUZDs5vJ7xYpPU2Vkq257m
O7pV2Irs2Yb3YYTL1ci6q+uxq03x3x4C+ufkY+bpd3IR1trZ/d7j7Muazpms1EGf7f1BXlwl5uZS
si3RVHOG/i0JoEZDDE0nDAix27zSDfBVFEO4WSskK2ff29mEIQOQL0XpvNqXyQf+oJmZHxUaWkry
Y46yq6JUK4HeNRPzz096K9a7CtQ0XhvmW2/H+rRtg+Tb+/31dsGzfUqEkiUWhfhGMxyxKjJeZHC3
ZuCLbqh4bh3qlyq6BrY1UYLwvrW3RA4uQ6SqSVxhFQMS3eLC4Is6QnkRznkNhRELhC4g8J9iWLll
dC1oOcER+b5MY80uKwrgq/Jv1yVoxNnIoMRzpeLSWS7Q1koC2QrQBmrbyRnKp9RcQxUo8nKbWZiY
f34yamEPx7n0JtEm15gEbtVR9nPKNv8jdJvdInV/Z11Thr43L5U7c64Buhu3iiPb8kX2KF8DRBac
ave3WQaaZM7lEi+3UKpkF2elURC96itJtPNpmkHF91L6HWVfnvv/8geceei+9SlpBJC44c4gFPZa
cbHAEZappTZF6gdBsfbSBEfX2GaOn7WcdO1e9nJwdInZbdD4KLcmkb+NwYl6HZJz6kxmuPaweHte
8z24HohhwQOEeLBodqbGKQ8OXt6a3bkEFHSAX96B8oDclqFihlvrsNbTqzYXdwTFQG6m7LFpooD2
bXC1bbvzj8YmIqFn599G++CY79/v9zen6dxM3k3UCeJAwcXwes4lUo9L3ucJqmijnWg/Ok+1te6T
NSDi1FSb943Nf+zVOfra2PKO0DVQ5yMPY2Adjx5hFM+IH4Q03UmR8dMUGqTWOkjwxlqB1pvtcGF3
cQWvUNcrzHr2oljxdiA2MwZradZrTVusXXUS2iktaVpWqyhLtMNxACiHjl1xWYNLtEM1/1SpvmSj
1rQyhG9Tsl6aR4UC8r8s1KUjhei0AFkBHuKcCDG56WZOK5/xgfMrUTislZW+OSgX5hYrY6S2ta6R
L7etAUUt4jm6xmTJgpXJstqs5WoIRwL3Fc1qtlCjcUkNF+GVsUEO4oCMx+Pa4/f8JPmrFxcr4f+S
dl1LduPI8osYQW9eaY9r7/XCULe09J4EzdffRGt3mo3mPZA0EzEzD4pQHoCFQqFMZpMg3iQQ5LXT
5SlTbjvp9bzxc/5+tj+vLESrg8o1yqgRShlx/00W4VDPY2x7EPzQ/5oCm1lSi2EhvQYQ4kNVEvM/
kSehAuKJFRquMdcAft2dsv+XoIztN9aQdjN0NuzWNW9o0z9YYY71sXFBmIXBETQ7XP9LRCYYCCvM
pEH0jTpnVN9ER3KTg1bYvZ3bkEq+l4+C+4dJLQSG1FGayFDLmIND4/xnRwkRx9QoocpsC6gwzqhM
g5NeK+/OL2zTGyPRjW5oGU93dlhDJEWSQGIVNhjqkWuGuYduiUBT6hclN2I7r8ERfx5x0ypXiMy1
W7d6ZliDQNDWqEt7tPWYJwsTOffnUTZdxgqFcRkgz1lMrcW6lPrGiMCki151UeIEpJsgoP1DjIY5
lC8a3k3TWhnGcImdSHsEUg7aJwcMkP7FSlYgjOVFYziiNSMkqGEWDVIrBXEIUXUPOhMjxwHy1kM/
3SoczNQOAgoNoCoFPo9K1CH7v0Cg5vyKNm+u1Yroz1jBhG0BafEOMLWGlBG6MmNMeOr6m6kiHT++
VvWdUAsczG0/hZIe6kAyZXhhzK4RozzuBhPKPafWjy71Q+nHPuR6ULVs9uJJ3PFqlpt2vgJkLDDV
6kxskAu3Z2X2ly47WUP9eH4jN7/XCoK5r/SlRff6AgjIVl1qKVRPTIh46txJq20cnZJLoPwKOqzP
H2yONQO0qnTvEls+iHgb4Mlgoc3RCLq9giEyUHC5XEbE7Q38QGWskSRNXmZIGdqd1+6hSbqrnCSI
TsgO7NsbiggKi/P7+TUBQV2u/gHJWKYoU2biii70JD3LcO2FY4HjTHcXyoCyQIvsRII64A7y8JbK
GOewdPUEAkgCPubZU1xpRxOTjQuxnlsZvdLIEt+cXym1DCYuNkGDj0zLL7445m5RoIo8K4002+YQ
B1D2s6vEsJX+vs7VndF3j93IcZVb5w8yoWBTw4sLsrgsWYA8V63R0NpbeZqgq4kZWtMFl6cBLh3F
gVRg+Rvc+xuX2ydMxoLSJVmmxIQuZWpBNBGycUnYOKk4afUeUrfWw1KMjeV1cw+FsPP7K21sMFp0
wJGHcjA9NowlDVM1x1KJ5Q5O70q+6oBf3UpsFWenAnMI9JhQzAl0P/NzMJNzroyN1AVS8St0xp6W
Qi8mQ87Q91JYeb5LliKe7MbSZikgKARG6P82EtkbJ0sRnEWXsvu+G/v6ODUQ97WlpEh0zk/acCHI
6FGCOzxwlS/k0kIiaKMeYSpT7tDEIb3lYusoKe89u4mCnBoq+uBPx4DXZ0cVZksoVxAIt41hNh1B
bjRPnWvBQxvg4p//wlu2hTSlSEmmkalgozN8eM1AmQ4nKIlzT8EQ4nO1xENggnwconZht5tkogfn
QTf8BJKFCLXh9EFiKTPrq1UMJ2AMb4aKeHrIdMMtJolnufJX1/AJg7lUNFTiIGcK/jNDyNxSjn9q
Q3YIu/YB75VDkg4XSZM+kbqZbNEgXoY0raP2bcNZKbVQxkF9+hXM2ygxJkkq62K2xWkOlkZxJjRS
RyJky8Xnv9hTcESjiGDQOJg5qdBEG7Jco05i/klQJpL6nmMqm1/NwkAWSnKUsI91tuhOrKYJCBCt
Bd892JDwQjq/iC3DR7EAvKYYaURjC2MY2RAK5ixguxYtsg35QagiyK29/jsQxjIS6PJWogTLaMKn
tLowwCnXN7y0K/2l7IeHoI4BKR10EOBJ8vkIizIaqI0anck51Lol6TI3IH0t/DAWdPFDqv7PVwS1
H7SzoXwkgXL6M1g+1M0ijjhPYQmWRNOyoT2djP85D7L1+dcg9MCtwt0OpMWKSUGWsHAHs4D41p8W
EqCEjd1Cb5KF0glmuD8jDJUCEWwFCFPcORrkCCCwupfxPP2LhWCIEclSsJzBi3+G6WttUcZMhy5x
Eh4ks/fRkOeeh9iyY6QSwJCoQQIJrToMxBK1qdiakw0J2iszmQ9VGHV2pI/6HwOhYqhgNBdsewpk
MhmgvM/6GHq6uI9G9DGKw0NadBd5q9z96XoAo+nYLYzNoDeMgTGXKOwg5zHbfZwfpHnaNSbu/CLn
VOC/bttnGMbEjEQXjMYCTNu0P9Ck5g3mcKOnBqeW/jWoAQxKhcjP6yi7sl1pGCAmukidctfHzyCZ
fNSVGDLMja9lWWmDXc831D8uLAFwhcly9s0gW5jqHh+qbmaUsiHaCeF0nXOAvt42FESHEg/4RkE4
xBwgM267GRz38ANoHnaMrjpMaEpupekWun08GqDNj2UY6M7AMRLhrD/beIk0klakcKNo/IMAjuaG
S+yFAydj9dXrYEkIAg0NeXbgMIe1TsRMHxbk8Sfk564sCLsfl2kYg/P2vZEyhW2jSCXBxvE2ZHcO
79oeHGDKiEdaBboDPzlYzuTob8NJcdAmz531+1q2xv2JTi8kxODzwCihfN49M4o6CwNoSOygStKf
JBfyNYkXupDK8aYc/JTTJZjQ/WZ3fqEb2/kJlv75yonL0RIJTUTZHFuQqs2DTztpzkNsGCEg0M+A
3h0EyGyYINS9UgsKxMH67Ftp/kx6M6ilK30KOdnTzaVQYnLMS9IGIcb+iFxqEaahRjtWIXBaL5iE
49UmNpfyAcH23GjDvEgNLgs7gz6TZnW21txB88Oxysg9v2lfwwWYg6qjPqpo6CN7t8/VdxGnxBIh
zTrZ8twH8qTdYgzJaxJwXUmNa5SZfx5u4133GY+xg7qdW7ON8JqaG6tEfy5ExyWIk+ckNi+0QoOa
u6AMw0lEKfyGjFCd9XSyPJhDiBmS9lXVu0cLIzS5ncZT9jSaCgbdKmmAxF4ijeJ3TEqX5t987tUO
Mb6tbKJSTxTskGpWtjJAeInHRPF+i32O2T5vCjWH1UeQM62sUhkQ05vwJmDyMrYnyDlDolxzKV+7
akuOdUh35eSZ/U7GjF5ji8fmSeA0IWwkGT7/EMbp5cZsgAcAP2R0JJCfGrvkJgso8yrmcY/y0drz
Kujb7kjFYcWwDF5mbJNAgiK9KA1AVAb4I8q32jxUk012xGlO/fd0V/ntRR7wiqgbdwjM/gOWMcMG
XZNhPQNWD2s7bxrHaCEnXPOC8a8cS9TbrnAY45lqIcpTitOBYVKwa183vRiS8qA9HdC1PO+nC/Tx
5ZHDJ3XbqM8DG1ckWIGhvImo5bNVdQlkt+YZ3cKjgxrtPkORkarj0abN/IbHzUX/si8mDIZJ0YTY
qIiU/mcwuWiWUFQsWsbq95TfDUrYaELnJSi2F7XCYSK1MpymEEMEcPJQ/VMhEtS/GrgwUeD3BVd6
4XirTVe/QmMuSzJ3Rd12/0WzntOX9oXSgQ8+8YRA7NyWn8qkG/VlI5EQoRoUGKhmW5dFNawKMwdk
vtf8+QIK1c7ox7vyhk/EtZHmgoWssJjNnNQIRN1VSDdTdOoflC8bAwS37Q1VQjm/lZsHbgXF7GQ3
CVoop3QnzTdteSNDZqs6hzRoI/1MeWIwZQ8hWQs9R8yp7s1SNJAG/lVW11Db/I+KEXUXdQrXvNLb
Gw0hVfrAPeRbVrKGZQ55WRKSYpwdTRIX+b2OHlmQNXqpbzm9l1l7yRPt39CF2AoR8PLVMIL73qTM
fLsor9Ga2hiI4yAPpPjIjKRujCgufVxa8KLKFDMoH7hVBfr3sva5xmU+ZEEa5JVa4EJU3ZGd+F2M
AqQNgeyKO41z925eD2s05ouqeZ9jhB5o4YUZpKkdv8iesquC8F4/zZheM1Ee7x2+csnm0UCXDQJk
Ez1FpsXkarTZUEeMG472cKBUg00QnuLL0E49fki+aT4rKMZPW2a9LGmKUxgpkVcPaPvOS+/86dsM
uz6Wg2TqZ/c8iU3eDuO7I3MnN32Bfd6lia8UGBawZ+iKOpOnYHonAv+x9cg7/JuvnDU8cztUrURC
DPEgZN5rEB8LFCgBSJfgDgs0CIiLxz8v/cMR/LOlFkvvrJgZNFqhk2nHceiAYcvuE90mY2af39at
4HkNw5yFTJXrsokBYy3XwvSWg/ZbLMugMg852uPPY3EsEgMfnz+hVhhCERKYSafZ9b7w0EB5Gz8S
NN3/xrwotYcvp3y1gYxLq+X/2Uu6J/v8rnDeNBRb6gdekXfzPl9vIRP6JlIF4ogZq5pVEADWfuWY
oJWAREQFxznvSl4de+seWuMxEa661ENm0DhFLep7va6+R8NyUzYJN7DlATEORBWEWQ1DLGwid3og
Q38v3OO4LbfNmz7YBoZooCTA1zg770yQv/hsJbncZ0oiAbY2F5tYT7XEG1DbvHg+TOOdsWr1WIkn
oUmbHAitiD4DEL8UnTuEptdPPJat7bVQhj7zfeaDMUIQx2C4N8FbUdaedehZlCqnRX17KZTWCRlM
5HmY8xvOeg7Pi+gcXAU2qSq7WyJnzMEVGv3VRYa23P9BMafXigexXmS4CvMbpuWTS8HOXRQy7y3n
rXlGLRPcxNkd7/rc3sAPUGYDlbgQ1T6mr5w59OsK8oEFcTluadvOPzCYAyy1s0wkaucYlQqyY3sl
HaG6EigB1Kwh1invxieLk639f5zGByZziBNBxeCKgc2kryp0knk62hn3xFu89NA8VbxX8bab/4Bj
jvKcgQ57tAAHJcYJA/pecknnbaNvBq7P3m6euwrjWbbq00iE6yG3HgSogP9jOcyJrgcjIvECdOqK
S59KSrzNvu5XV7xbczva+oBSmSgB40BaBZoqPL/9BXX3vbRLHqJAyOzOJR4YpYPI1/YzVznq/wkP
/lkiKz5Z6mkRxjQJRdthxe8VcVPfdDs8kMF+IZa/IZqx+TBf7arKhs/diANJTahWHP3Q2Y1T6I5w
G/1Ur5FZnp9DW7Tjg5K6oDnixdCbxxIkYLqBcimmfNloiFhFBmZ5hNDjbZS+WoSXIecBMIuzKsuI
tRgPEsFCgQbsplnEU5GiVvclQFitgXGdk2AKVk4AAVoXvPfJbvSF4Dfe+5vuZYVDl7q6bcTJEmqD
PunoE3VxOyfJ7PzKdFUM1Kb2A0jxS35QsnkvrEAZv5nXE7q1VIBOlt0iRR6/JRh1tEDC13XvNPLz
sXvtdoPD8aW878b40oU0UVEWwG2R3DASvCKLAPTjLgi8diA3dMB0wYkqN13baqWMJyUYPI2yHqaI
fgQIOFjRW5WDdE8qoGrVkZ1Wc303b42MM+3B3aZK9IOKB9nRHWlnXeql3/mTR1/ncYO72M6fORtL
Df6ctTI+tKwlwSoEgKrBBCE3N0KVpcAgcQS1od94PHIOBxsiYeDSQks3dhXW4ljiZSm74HkBW33t
iekpzE5TUEPsUw7Gx7C3+UTTX1lDkXYEz8v/PMz7W2J1aiLEMU1DPUy8J0g7KjvhUgmsQ+HzhlW3
XfcKiXE1LTi0pzzFzgrdgRKUgs5Ru9VPVWKPp/4bmMB+g52cczzZmoWuF2DNpSYE8rd9i27b286p
HKrSN7+Jb/GljBeRyJuW3Q46UDbDTCPG2lC3/OyJ0NmIiZQSqMRX/NgZHiIPcpF3sl/5nWhzn8zb
5+QfOIO5iyeh66GcCjia6CxfjCPVBaG5QBBFiW4GCdyeN/H8Xmz8ekw+MJmLSZ7ycqwSYHaY3uhu
pl3nzZ7YwX7C9zRk/6j8h55SarEy9KDNq2HfXlgur/y1/db92GuWYzxryTSCRYWe137f3oE6Curv
wz49WHvuRm/7ho9FMzdZBh7wX4uG9PN7QisHy267MwJIf17xrv7t6+wDjLnO+rlQrJqmCkP92Bim
k3QvafLjvLfbPh4YDwMHD4h2FMbDSgLJlWqm4WqsuL3lWuRCMrw6442ubOEg+6iizC6DC4YNY4Sm
7QS1ytHhrnR2od6gkOODec8Bt935BW0dBRDpgJQbTe/o02FO3qCmvSEnKGSUxk4pFrdVuQa3tZYV
BDvnFqWTmiRzNr2fNiqTHJu2LNjL4OdH9M1hEAfOlCD2xqOal5LgLE9jTl2YE63XR2CXXR2gjdmN
h79JHlHGfkzDyAYlUWDsrrWSVh0rkT4ikh25g8KQk+1VP3ziZ/q3HCWw4CMx6S8qOtsapA2G0tTD
QisYyS6hsbzu4oUkYex1FCCybt2fN4+t5OYnQOYOWsrUAPnpTGeLIBiOlLQaH5IbMDVIeJ+9SmBO
lnemYQu9m8lewX02bdgOeMjAiUTZbDSNLX0lamqm6CvDekn0ppmhNwu3Rtj/qEjBkyzYhoI8JW09
R7MIE65VqV4PrYIuCkIatxWNW6vEaK9IJFtUsn0pKzvTyl9aKX8xEzAQpOl9nuXPXYbxQrTWDqZ6
Cebbn+e3f8N8MWWNwXIZG4AWSiZYjodQapsBy6/nyR/H8FtYN2/nIbaiDPRbgJTlvU8PTTmf794p
bkRhSGBS9EKSThL0rw0R9z0K0558BDf0X0zIIX6C/IlF1Uhl+LjPiIsYWwoxu1/DxMsJ3JqUME+7
Se6XR/lU+WUw8Z5UW9V3YKK52zAphRD7DE7TIU6MGZijU+7bfX+dIMKovWKvYJn6ji8dufnpVoDM
wRm0GDy4CwBFubaN8UHGyMb5L7dx38mSJmL634Dv/iLbIFmNEltaiw9HvkO5+amtarcNp915lI14
m9L0AEkHRRH++fyxmghtaZJFCYPgcbRjv8vAgCYfucVnGgow8dEnHOZmjeVq0ONIJ7Z+sfgyOIkI
5i9aj05gFAjIeDI8m6d9tSzm3tOTPq9TnaAGpYkuGVHGLzN3kZ9j3gX7lYAI3nq1gSYTbIKyziqW
GkjkGQkYb0BBMQaHQRZQ/ir9fvSVAxXF6WSPX4XeNJGPVbLXhZVlAuhAgV031RWxOois1JgnD6mE
zXkz2byZ1stk7N3smkFuUAdDWIkFSnbsmz9qb3bxDMR0iQtmFA4gx2BM+uerd5i4RIUaNVhb50nY
0S7AXXhNSesMvMVi1eZZzOaBXu0l/fMVXirlYR+PWOC0XBuNjGF23uwh72sxfhFs9bFhDFhRWndX
uZhDQET+kVuyz9k5emTPHDWTno3VSkDYiH7cHjha5A5w+skuB0E/ohaH4IONA7oVke31xlduvpW3
h4wziZUmLECh8cvzy+CQyO9QkrJF39Z3IDvjXOlbvV+fjh7jUyZSm9Lc45ONTnsSTjJoRCgdgHGZ
YVi1t0H7h57MFtJbxqFyx520bzjp7e314oYDLSxGrVTmi0L5EUQe8C52NoFATKr026Zt789/zq8k
Yu8OBlUWzPWgb/I9hFt9TmVowmwk2NTlCp7TAVdr4pGdINrSESzEDjhDTjQ+TA/DUfnZXmjOb8ma
bRvVx69gHKo4GksdYq3vT/jiEB3HbwNor3dFQBzRL17m0/RYQe53jnnmvO0I/kFmqQSMMRT1lDqC
eL/4mt9B2XPWEMCAeGKX+SEoKzk7vn1OPwCZR8UwQy1Jo151EUG/3f8w+yQAedH5z7odl+kfKIxD
VU0Sh8UClBaTTvZwiWyeA7486JXApV7+RmaN/oVf3cIHIONQOzUZhakCYOeFAUjdD7kEvh1I4Xlt
YPTuX6RH8WbCKIUBJld0yNKzszJbswL7A9jd0ZpRiZd53fhdJV8NYam57dz7mVAFnA3dtNAVIHMY
xWFKqlgAoFyjaW9x4+c6tocbdIV7aMe9UQ6S198oEepMvBnaTTdggn4QdH/gzWJfMUORLFVJG7RL
zA5BFMSuSt4kvrSJQYljwQmlW6Bl+Lyd9ZIKFZipft2/JRQ0d/0T/Xqiq/wEfyUd1OUV7zb9K7gZ
MDiLJn5TYp8OmQKpulDB04H40ht4SY5iIB+SHW2Wik7LMXTnq0x1W/TzoZmvsNNvXOqLjV4Kef0L
GA+vTqYGJRE8T2kyqzhUuMOUIN4VV9z4dGt/10iMf5OKTjWq9P2Z9O0X+ygWaWuXVEIo9/KfvHBj
84N+AMpsW5E+d/McmVgajW+K1imROqOvsg5D53u0vbnzE/d+3nKlqJphjB65LfyP8TmpMKZEHN8x
afGXzgMXmIWG0MSBBMkd74LeDBoBpoPCDLSg6B35bLTQS0BNRqD3Y27X9zQ3lHybInRMUcZjUvGF
uOgpYH2cjHZdUKDSQW/2QZ1CG7VY6Ohz62t35o3xrDrIR/kgkR3susXu0sbayJ1ezvueTeNZwTKH
U41VlSw59rWBGMw+KxK8NzCSxBmB2urRRA4PlIlIFqjQF2DCqzTXFwsyV5Sal7jVLRg1K0dv7MhD
kIXIrpOQJHJj76/MZo3LnEITkgpt2QN3XLTOl612BtdlrAexKkZ+YcUFBg2i8Lqpps5OzUF3kXDo
B7sch3A3VG3pWHpX8sKCrVtaMeCWkKdFao51iGUcW4IUxyMelM1jtBsvBt1J7yY0ozgjfZX8NH7O
r8aP8x+aB8p8AcWq9NaaAdqLd8OMNhT0q5KEpwy/ZU7rpTH7DdUXIYsqoKhCDSfbG90FScro9vxa
tlFUJGhAmwvSSyYeUEKimdUQIQCZoAQtxzEodHPeUjbDHAijYfAeZKsYwmd3rBfjOeoKhAHfhbco
Ap105LVH4kCaZ9+R32Dw23IBa0Bm8yqzl1WJAJCkyHdZ30j3COEXl9Sc7ds0BdDkU1IXCZzczPbl
Q5qZTZyOthEFhr7YenNvSJr9F98IrBXvNA4IFhkHKnWjtBSUMz2r42DphVOnV3fnIbbX8QHB3Amd
BjYcnRqbIJiuMLY7aTIEuxsUmbOWzQ+zWguzYcXY6x2cBYBAqyr3076ZDjnyBnk4cJ5l20a3gqKm
v4o9EWXWik4A1XnRrkTJ2rg1Qd5C9ZDjg7ZveVa+tTRokoB9WqP/mHSP13htIaSqMeHdOyhupopu
noQnY3htcOf8+ddC3zoqEbjDMUPHZJvmgWhECxGm6JDEqWuwj2WVHzY6z7tuBdMwOoQlyMuDzoIx
PFUvIXuSaXAOzwV0uTF2bXfo9LlBv5g7vjXQ8QInzaP1mPmRz4s7N8MGmlTDpLdOCS6YWEzXlWWQ
JkwjRpfqfygJDmQGfaG1f9VPNff8lm7WQFZw7JjvIgkdZRaHu73JwMHwrB9Q9ncbDOLobn8QbvLb
7D6/zb0y+Jv8wRqZ2WWiJlFfpVioWoNpuM3sKuXEDFtOfo3AnO56AO2a2QChkIs9OI4vJjJz0jA8
COZcz3GZS5kMCKVsbAgNphLvONNtYKO69SKY4xxFegEXThFQpJq9zs4O6jVtqoagQ3DeGLa84RqK
OcnN0Cd1asEWorkBDTVUldByQlTj3y6JepSVx8jDdsgmuqQWMwUqBm2oJoAWmH58ww3fNs/yx3Fi
r+AS9cZ6avAwpmmyWdxBXq7uUZMJXQOdPOn32U13OgTDLvsL3mgbzzaYyzg3ms6C4DlyN53uKN2j
RHhMxbwPxviKBgKPpV4AAaPt0FJXnAoL4rFZboGgGQATLZQc5Eu5Hq+0co47+He9U+xSkB01EZ0Q
8pt/bnwGKBsUhBVgp2WLWKaWCa2i47k0jc1FmTaBIjTPVSR752G2elVxgciYnRcxN/+F7bfKkqlb
LJQd1aDdW752HBrbdGsUY0q01k/BfASlAr8ms7mLK1jGGPQpLizUW3GMlWZfqoarC8SLMl4r7mba
Yr08xiTaolYzUXhfHmQQMbdZ2AV4pMnO8GjBSTyVlxGSwuMuc4dr/cgfMNuyerQKWKAKpxpebFo4
xmDUUhX4AdDneID88Z2s1ZwLensvLcVUKIPLl9nzvkB7LIHKqy1ouQ8V20vSk33US7x2ceq8WdcL
dvh/cBjXW5JBRus9lkKrx+O3vrQp3cHgyr55bJHs8nl5Ed7C6J+vHCMUKo1smrAwTYFk9oD4QkeX
OlwW5wxsf6OPhTEOeG7bXklkuoG78CZ+qTGmFkMEanxBQtSBUG18KJ7OQ74zD5zbS+qnV0tTpaIm
6ghI4uf3yV3o1C4CnMN0mk40+VN70GPU92CFfIMC7Q7SN04FU8XgHsRv8AVSFBDV2/O/aTNSXn9f
5kySoailgm43MjTZdwTLvr5P9jGoO5AqUY/jruDdfDyLYk5nNvRZg7wYnNyzDO2tJmiPSwAuTsw8
px7SF5wLfTOYXK2QLR8IibGIagM8OnRJu6C13qZE86IP9siSK0Gymddb4zExnayDqQr0/DDgqzAo
bodbJKBgWL0HqQvFozJfvAuec2TeVcBWdlVqZaaIJRD76HWREUQWJqbquAVZGiqeMd/3OtUKpjEL
dEdRmPIk+ZKrHWM/QxlmdLvrPuA58a2YZb2LjN8ZZGgvC7Rbx+qbLNCKMrWTKg+gCzy4xfsjS/7B
OQocj8DmDuew7MaSGqYchBch8s3DbRdEeO8sh/57Uf+OtORWenu9SsYJGaYFwVwCSPHQQagJ1Aan
ak9uBJdnIptvnDUS43vIBEc+1EASdrSImB1JaReTk16V1KMnIE/XHvEGwUAw7v0Ls+O42829NcAj
jQIG6IfYRgVzwAxrGsOJRZFlRylkmv6GZRccdCsMar8r+8ziKk6tChhoVHe7S1oJLi5QoNyPe/Up
eW+85VjM5olYITIvHykvLKWiiNKV8tbuhyD2Qx8EK6Ac8Php2M1jvkJjjgQpxKmFWDPWh7GeabxG
P7W7qLwYlDr8L6d8hcLev7qZNdqMOpOSiMFcXLdSb1fmnqSRXZadrRfWvzQN5gzUZToMJRQn7byt
bRk9/aqyO/+d6N9wbkmM7TdRJGt9BIRJxlyIXNoo1blhFu8ikcfiy4NirlO1Q7q1oJHfMj4NYByV
rCdNCFS5cc4vabMUAIE+GQQpFtU7ZG5RWYQ2pyij4gDOkFMPcUM0Hkm7CdQv5pX1H3LZXEHPkXOV
bhvgP5hso6+lqX3aqngFlU2h2mo1tfd1Yph2aSq8gsr2rf2xPraxt6xTYRoUrK/1J8wMZJCettvj
4FtB5Y+vfzHsiR5UiBebmE/Am4i5s8O0HNCGWQMNXbb6UNvVX5X7UatAkwj4tSBwyHywJSvMrNJa
nF6UFyU3vxIFW4rs4hkpQiNo/HFnjrzgfSNvAmkZEa/JX4qqzFkeRqFYTBXVMKrqIjuS3T3Q5nzI
FDzwSuAbHwzbp0E7xkQUIOM/n72vEGdyV7VgpcIs643hL0cor51oIYaOW/AeCV+vEyo0De4OHRKH
hsXOkxhmO3aFDLBeSC8iAXGWkf04f8K+GjuFwIWFjgIZDzlmPbq8pKpF0K8I0pWw/lbWxxwU8X+B
AdZMKver05Ls5z2rplob2g7fJ+uNy7BtPJDsxuAo4OlPfvXpWMsKh7k5JmusU3UBTrlANH5MPBDF
+uYCCsWrTDqN+v78srZtYYXH7F0yTsM80XVB2ulQ++E+woAx7VHCS8blsQXQg/PZu39eHHN/NN3Y
RGELsHQf7ZQdZU8CSTuXPWnT5CizswhjkL7kZsiQChkk05AJj5JHIok/hFB6OL9v2xCmRkWhIJXG
8g8oI97v+oyCXNj9iM3aqbLnfwXAFg/A1B/riwGAQYJyXVHZdfl2HmHz1JigZ4XWGxiqVeZjCIlc
i10IBLVPnCX02xZCl2ntnkdBA8qXixYEvaDqBdPTr5wcc6cbC5mKsC4texwqQ33Wx0ksTYiz1b3x
WmZaLx2FEBpmu3mS9f77GBtde7EspTx8FzNxil4lbYI+jT2bvbBc9zUpUV2I+jJ04wkiUWDUMLJd
ODeQF5CXRrNVOREIpAdxfdgtgfBiMFgD+d524iy5hJjlSzmO/Umc+ua6RcXuAi2D048uAQmf3ddC
NzgYF1XcVM6gspeCqdywBXAatBcgkYqFb7IySK7St+ptXRWwMXkch3gHFlRxr/eTPB3rMOvqC1Mt
8szTRDFaXsQ0Kq/1qAqLlzof1TiYo3QU96iWo62iU/vdbCXZjS7Rj9FqykCCbIknpPWMou0TO4nU
JHUsI8E83CRplRuG1nIIBSikTtHS4BYs0qG5myAk5U1KV9sQfIB2tCUPNwUZB0BYwi5TFOGodiR+
KSojA/dOrV8Y2lBd6kQrv2Ech2hOX2uJ3WIG4gWdIMVpAcV3EHU9eemqKb+1BF3xJ7SIXKuxAc2z
Sct2ajQfWiu8ziK5d6S5xCy7QCRPGwXL0bTieilrzRnLaC8UwlsxFLuoiqSDtCiKEzVF6jVhfi+1
6XUT1y9mP1v2IkTtZZgXl5OoXeZde5QKlThJPkc2uBJvMvh2NUT7vtZE+4nEJ1HPbhuRdMdWqROv
rsFTb4lL4rVyJx0HolsOQjLpqIeGeAKfou5rhSLvNKvPbFxYlU9qGTp1Sv4aElK7U1bLDjEjvMlR
4L3QQzO6jxsDBWNx2s9ajDleLfq+JOWtSSLQ+I0i7ueh7By1XFJnyObEzrvcJ9Giu4VoDP4SiwVS
qHij5arUOiqJkxOocS0nwr+LZX5TW7P2s6oOIG+MtO4C9bh4qqFaMUvZNbjIvaTMjCswnH9PohSX
Tp2H9jKNV3I/v6lSbN1nZJguLIMk15WqgtijTH5K4lg7hkJe5Fy+Lc35VC165TTEcvIJlTHSoyO8
j9251o5NnhWehtqlY6jtT9S0ZUzS5X6ypPthlm+jynwZStC5NIqigb1Xti66SE3dXKp1O5ogyysM
8kkbR69f8JVm9S6SZNuAgEHXX3aRHy/xEyQfMWBGxh0pBWdWTvHc3Cqj6AuNsouhK5uOtT/1VSAS
NAKHOILmsqtByom2lCuzm91hvstF9F1Z9WWtJG5tJa6sIE/TvIEU0wvzxmsMP4M0dKyAwEEr3qx4
es7K5BQR5YdQ5L7RRccmHa+NbhIdvMt2JTaqFjXwaLQEyyDoUc2bzO7HpLJBhvXcNNZJnsLHqswu
FyXfVXJ81CL92hrU+y5MDuOyXOlL/iOVZ1+Y6vshCS8j3bgbQKAbm6izNpkz6YI3RsaVGOqulHdu
38ynJu+OOSl+ihliyeYy6/2kdqb552A9klyyZdVGAnyx7OI1M2+W0oEScpv75mwXKDkpz1Hjp8mL
WYDGZXCW69q8ll+l6wk08SHUBHzlTYoftNhdrG/tq7TALbqFDgXCEtpyz/G9egv2RcTo5fcuelSl
BR7/VoH8mxi743wdya5VuJbiRzCvwkZ7jmRcZA/hVaNS8b2nobQThDumuROywxy5BHxWyMffSY/w
QjbJc6gAPCrxvurvB3SLKgKkDnQ8rYvFFhJ0EAiCPc74RlaePqCV9qIUyu/Q+XDhrzFV3N/KU/0E
HitHIHddn0KWwZvE8KYCxb4xl/bYGTcCSey4IVclaCUhdORFseSIKggla1f4rpRoVFPBKh3k6Bh4
UpBU6ywvqf3xuSS3UnVEjSZOneiITqdcOEjtTR5dzjEahvE4v1gsp0oK2zI9SNXmAmh4oDb0CJIy
uMQutVzI+roKIPXmguTgKghHf7DIndQ+xyFKwXF8AZ4Lt0y/l0YXCPGzKmMeT3sSjMyGE8ALtnvN
jQt5uY+1xhHFKzlpAwEc8qndFF6Y7ErQEeIaq/bK/3F0HUuy4kDwi4jAg64I296NvRBvHB5hhJD4
+s3e0+5G7Mx0I1EmKyvTi+aa2pCDQhxm1hj5lcRcgq7MpJMFL1uPwYQwEfmLO37jhuvLT1N8MKIF
SHvVUMFy7K3cSKjy++I4VBpw5d2w8BSXKyIRSO/6zRp3m5vhQI29zSlpw3lJPCfuu7cNG67uknAn
5vB5aflvJ9LSSQaEjyax+H1tswJIrP4Yt2wcTiWwbxmWTtqThyEQ35pjtabOW9nHTtuG01xlRoOQ
GPG+h3N12KBy9n+n6qjPabFQsM2wUQ/WdmJA83V4X5pwVDOV6OlMLzLkFykp6d4Yxp/kNIpkAxkw
P+Eatr9Oc1idoBsiPPyKU15fsNXiVuD179v10Lu7vA/qmw6aaxU4XUK8EG3b0GdrE01ovhUWziwe
kIkuJFD5Z6mHZb6H3IbG087aMS9cp5tZ0uG+ehGfEiJkkJ/mNSmWe7tGA4vVV6lFE7nkRThiUbtM
ci8w1t3WBP1xqmHIqdNuCJuP0tjVtwEqM8g/R99I6jZ+8vLMuNiXmJPAqJMfBVKelwIxrTVainhp
khGT35L6zcGFSkxB+UPnB6eJCbppcuqL06hHFgtweYV5yvXIWOm2hPbCaY6X2tSov9zVG/bugq6L
JDt2kKEuTl19tMtMmxCHwir36GynixY661nOTTiLHS9QErhRgfavAzkYgPTQvI5OqvDkh9PId1ML
fjZCBaczv4Oixdfr6j2UmdU8gXXaiL0wP2MMLkRlMg5lsJGzhopA37P2WHSJ5p9zcqrkC5mOnZVM
TubgWpTte168LEZclwjDoQl7cz0j9RICLYNVWu2aSW8EvTj5YxcUCI/H2n0XToyHk3s/cxn1DkTe
QxOgs7xYuG1lurXv1azTRfupUJTVP09zai0CQ4Ua7afZZNVfcTflH7GCYqOwEfXb12Xcw1pUudSs
E77EsMYaHmUZiVnhhrxBmU1zKF7n7f587P5+rlIGZjrB/SpSt7w0vzOLNIhqDfe+ikWdTC8u/gud
G+5nXe0taCn6YGMecvdzaxKj2pnFqXnAgWGGoEOR+uJtWNDwr6H3W/Jz70eGHXTadZr+qSrySor/
sx9CR5wAq3AknzesrmgQnsj9zHCDRpVgtaVSPFRhhXOflc7dG2/tlsDJCG6tTUWN/rNX+9o6TM43
vjhfMx/Ycd+GpMhTsdyU24W2E5kImjNdRA12WWaJFAP6wFPJiE3jcW/C389cEo2dTLzJcLu2CC7o
jM3xsyz/JGpsWOjIt2W1Y7GlHtZf4DFqu/Ditkrq5HgESV6eVAPvQEhJ2UXIn4bZryCpBkN3WueR
Wt6b790GHxHuCGsylGVeHxXIShYymebf1+rg5xn4MUHlpXUfmoaM1JR04LE6bZ+iAA294k9W91a7
T3oVWSOeC8rZ4ag3GST7/X8b+SubOfRIH7kTwMWWImwWxbXpLHgu3RBUcqjflBU29A5TnZTQ1/BO
vaD4l47t/H5fLXHBv1v+PVaJqLN62jtapK8ny0hwkLqFPubDXY4rRFAwfPX10BkuHfln+SGT57pD
3SRl4Muz8nyUh0m7kKj1e1rV3YVYc1hhFaqa770/hr5q07l+1Eub+O3vav2wER9Sb4u4175G/VGz
V2P92oYqLTeFEIvDINpJN5wLX92dJ+obOETU6Uc3kBbGTNawHHO9iEbd2A9bl9q5EVjyz6qR9jYn
hIheNBrGJ7dkXCkrEiMSYTsEfYvtYwO9x6rujvWY1c4o9HhkXz2ygntbEcGnLRy0sylPjhM3y72A
ipaJyqrd1VNUVmexRaS54HKYS0TUqWQ4wZOC9I7ku56kvIsmN3P1bCVdrPhHs0U6yOA4t74mKCKz
XMbDFDGnDm2vhO+kFdjNC8HWyLzsOrxN9rtda2lpRko0KOPixjIjX3OjisRdd3bGBF6+NV51x3yr
rXOJOKAXSwhoFMe70zBYsQbYEIDnXnQ5RTOi5dGyXn00asU/2/408keVO7iJRiCm+7P8AI1bwaJH
ByunawzaMS2YoND6HMnOv54+wvIZdYUVT0vM+EHqoZzAhEL7WW541FgaQJrtt0Pv7RsRDduZjPe2
nkCATScdWiPy07Ap3xitmzcxRcQEnY5njUXr/sqrxyQjLP276AZs6ssfJhNm04VFa/Oqc5HoxmHE
R2i3ImTDmdT7EZGS7zksGsvpqGE4Zrz2krZsChke5YIFsN7DtNV8BlH/IP0Kd6iOJ1+PG+6nWPjH
uztiReZAeKwGcDPUTm4flX3SpY6tS2ppYVu0mGKm+Jaok0O9ocV2MJvHZsSWHrfIhqgNq/DZ8Ukt
M9ixcHdkDAejPtYM2+bPYnQv8pvgnzr+iFYvKdn+zcgi3bcUmbtJmm/wUh/wLFngo/3p4e8xsPxR
agoG8muojeIkPbYj7khNht9VBBpEESQit/B1tH53SEIEkztcNwg2BBvIGCHRz5pBqK+8u8nhalcg
FvhRV/3OWwILHhTaUYUpygJZsX+F9yaLg1gunvoW8911wrF6b1wnEvqJsb037wg5r/2lHT6rUYY5
oa52WHza+6mvDYEmEqRevN69+9ttLVZWMdxuom44jGURPO1r/mbymKpfyW6K7y3zXVuPdn9snMOI
6s3+cvHHsqoP+GvphkVPV/gk+HdgHkZ9ZzM8y8IFKqzeqO0KNSdL1V3JrCUmFPQthknoxVr+ccCh
PK8CMa+RKL/XFt5C0di9kzzV0CZ7Vx8Nfe72uCUOaoj32qEj0jWh+s3IX2sZ6RcdWlIsGl6XMnD6
w0Kw1+ig5KD4YRQWbbzJuKDOljVLoMG24GqK10nsveXJRh0+uhLywk9hinvnZtsHqhdepvapOzWo
QBvUuBky/9xBaqxFfwWSG4O69GE1d6sZSif2nD1pE9z5wnrBB2hViLKqdC+ooUZn1wG4mfWH2UCL
vUFKmt6NFY1WYMtQ/20b6skvD+L+LBiXZ4Vxc28uMAieEiMs/nToykJloTvMX45Lxz23kOzhVi9x
X33YqDZU/0WKb2P74ynB5O4F1uLX81bH8jniAC0CS41OlDehbu7c8ULekA51NHev5Td4dBwBFhpY
YfnBXlc98TFAcKDmDA0y55XgFcoRTeC8HTROZL0tSFSSgnjfZl4ek++tClekhDUb/FjPqo8tIXlA
7EwzU08PJn8JJrh4QQYbvUxQqkcv0yF9yuChS0963MB9ydJJJhpPhofZQYocdaYX4PuWaCru69eK
jSIoveQ3c7q76ma91wt4vHPzXkOruKStTacK5IFuwW4yHhT/VV1sr6exivVb5YW45AodytJF3nf7
g4E1LCnP4DsX+WlDQY4qzkvBk3GKBD2gG/ko2fOD2jOsmxh7ywgqc1drccdCrXqtzb0YitCrqHfx
X6qzvgSky7hOpZWOdVBc4CDmL7RbUj3L+dn7qpJahh5ehfexCszDwOhaxwjBL7qk05tWpR07sw/H
CdafhkNvGj9uhogN8NBox0D+GtfuMsBSfgnmJpsA3LCDfUTfZScOGGfxJl49th98ahe7PmRtMJ03
P3YfWxd287X57rChDczATDT5/MMbh1U8Npg36JAdgad6TTh4F8b3DXl4+nsJHdwc6GK81b9Mo7VL
gcs5DD3F2yCvY7Z881NHrgv2Yd5yHX1pVDV2ZKF4x/y9PAqLagcusb5nTXRAxv2nGloy2mO9DsJq
bwNymoANjPU3Y1gw/TZHdhDF/zTsJ5PeQVD2Q8ONjL1/cHbLT3UsgXNt+9aINCPx7FTOVLfO0zvu
p/hlBl1XSKjpu7zJclLTNT+VsP/cToN7q7azNT6UHxLnZuY1HXceeuAuQob0ZTLLFBIihhFX1cdE
4DjxWDE7s5cbmhie5yi64UAfFRZ+CFl1SdoWuyX9zuN33b17tYzZDO3g/l2Bbetrt8Gg9hBgGoNT
+54Y1O1zHhXVJbe/S+/RVAH/t/DM0rNNoXR/cYqjhCy1cSm3yCSIvOEICuiABaiC5sWApau9KjKg
cj6V3gefIOYGAzE0COiRDxNChKItWqfQRmkfLAjVF/3PBvWrpz54Vhd/DIyZindxAFRj/glEwpta
6Hqp1usiKcADLhOYZq47gj46RlcK3n9ehjht34AZcwpbXBdcRiy84grUY1jeLXwAFeuvxQB87iz3
0AeExtQBnwh1u7nA8yVm6Lowftz3j/6caxlD/LH7w7Yr90MTrU9SlGjp/CWPBrAzHDSc1Sfqi6x7
B6ZhvOWPzgxguzhkmpdMj04hvwXeftT+ytfJhVde4iJHq5N9gS7pkDZmqBlXNIhzvJmverdHJ9xe
ViiTveDt2qLhXOHq5MZ+OvTWfXtXR7/59orDyiImDgCb4MZnwvijujmKdtUJ4lJjjUMYEwbRPIlg
Ho19ooyd5R7yY/mOs56MAC39s6jCXr60swFdIUFNAXUYhDISdQ0MerK5Thw4iFzcz9qPULf3aOXX
CBVz7qblvVyhrV65ifwEdrENdDrBdUwNKVjuQB8dnkzDdV3+Sifsr7kZtD4k7cwQL3pOHnaOCg7o
QcK+t5LmyKjo7mEm9y3zH+Ay7fyJrTgFWz7EYjynjyKFs3urJesbx1mvJ+7AsyhtkAdWbS9QcyHp
Tc3e1b91HVkH5XLYOFswPTD0GK2TAEggLhsk7rZIVmGphQrwBMSfjWj+kQgMQ4Zm0ahR6AFj//FM
wHbuTt+hje2/168ZGbVPxLWXGDpZ6UR5G/DfFc7lQ7BMz1u7nbvlguG1f5X4li4wGhf2Lw6FuArg
wiX0utfurP30ePYfTYlipN8P5Ki7D68F2jCcV5GNST9Fxpd14vDARnKEWY1pxBim8WI/nN0DQeGC
jv+G83ZBmRizLbT8pEcLeiZhMyeYScwGCuUdz9ohzF9bDWpUvZHmfowPZtepZkfogVwf72jkeJH4
eJaE5MU6ILt1/zbMDCA1uIWOBFgbqJueR512qbUjcACUcNYcG/3e6y9VR9tdebTGd8//p0+xzXBM
Ba7fDDiMNjU2dd8W4Ptz5p77e96m5kvrJAWEb5t7Dq/dL4iBAoMzu9BFMi66dEaVMGgIaqrGg6Wo
qwiwe4I0U1QGZfkJgW9YgcBhqdALlfWhrF3nfOjoKDE7314t1e66ckzV9qkr+EzhsHQthMBV7Gxo
xvsxwqQFeCZQvuqmtb/QgQkWnSVbAWDIrmjuTtANgsfovACNjdzt6RsLs2dlRjnxcMCpXe168U+T
/tl362wFD6xl9cXX1M5SWmhpsC82nIB55sEf36vtVQLOzYHpcGN7WbovzwZ8brOEFDe3KgOCLI99
gyBXLBG+uJrDO69Nqoj5wOgCiF172/wvBd/j/y2qsHIIDji1tolK/dMQGbq6Dsth1mtuXZh866td
Od6bKmnJY2H4R/GhDRd92zXeAb1XaAhoo9XXoogLTdF+Rb45aD2Dy5UdTKgRsPPSTZd6OBquBizw
TvIPp76qOfXns9me1uKmVESWkw83o7mFFuZYHGeti2zQm4f+w+rvi/7VY/PdgnlwvvP1txyF7TRe
nNkOeGdStn4O+XiU/E2igl2bPtS1nhp4cUSzRpb26fEzbzPppabvvwm9jkdcdGMkQWMAmbsZWB40
1z1Rbz1xUm+5c4JOpwwHJ6ttXNe/BmdinNv+pYdYsJUVQuwYYj7v2tDLUZggm9oSnD4dmR0PtvqQ
3vc4FG8+Ik1ufZAWPZ/epzDkoe0EkdhOpgWyQWHDVKnrowE9z+b5mU14WjZ+kKNW5ni+M9Qy+xJD
fPNREO/RotQarTy225M2nRd7L6f3pXqsSka9fspzB6L27wyaEmzmL56qI4mZUN2gOepqqi/HmoCZ
ig5HYYWiUi8tA0NW3qY+Xl0z7pc2swW8xwWgEUiyDZ0410gucOCNC4TsylZxlX8Qp905BtqVGVrp
6IWgNIwXF4CBqBHwC/4xgd0Fj6MdWXvANGg2WqvbDYCDOZTjbaRHXbMp5OGCvoL8ZsVOTfOijB9H
dTfYfITNuO/YYWv//FLhxWqCAZ2s62iZo2mx0Q7JVNhHc5hxUfBlplezPi6IMm1uxLPH4tbyArtl
u81YD757LV38cqwP8bp7DlRiV63UWlJzHUKsyoaOCzdb9c+28Jpi6qUANpIGYmXAThp9Xy7olzrt
Pmt/QEebZ7lcqNjW/6xuDljTxVbepMqo9m6tsn5B0FdAnIBrzDU+DKtSo1yogRmvar66tqWt51EO
/QuB/T1pHtqF19Rqz0B2CjSU1Sg+eT5jHiqzrd5VA7zRgWVVi6gihxQxPH6j0luo3ICVuzgLpqET
zLGOimW5YciYj9X6UZ+Q2bpD/wRrGUYfWlniCj+UWNIV1Lu1AIfLJIlE02fm8J4E2W8g8SCQ+vrP
qtqrBsaKbhHYK6zrxpvpv/YjBr/81Sm7ZBnc1Fsx0rLeV3c+rQ3I28QsHprGIoyxFLtay8Fw0q66
MfQ6OP/R3pPiWKlUK841mcK5nQ89Wkdj5hEOL7cc2gKGFF2Z6s0rr6y089g/Nhs7Fw2HrHF1x+Zb
V9VhkjwyvfpDX5Zono1Lu1jX1ZxP7nMNnHgR8Y5VbYZVbYHZCotduwEMYW6o+DqjPcjK3YmahQ7n
S8oX/s3LeaAGa/9wCjeHM/Rjuv2qG2tmdhhJOQUsHrUinrkGMBiRadZvZqffZiKP1jDEBasx7sDa
gFrDxfvj3vAQTUmxKHHiHCGoHvyg8w5Due30Cmvdi7XSRTmhg8EDSlMGt8KamUlR1Cg5MOvqjZ+h
N+N2rKkGcEWA9SAx9CsdiMp3zt5BDlDGu5jn0+jOQJXaaOh5aBWYkMBR2FcyaAR6qgrzqhETnA1p
dmmjZkU0zqfUL9o9wavkDzOdvCIqe8ihWckoHyvKfg+zwc0+GwISOyhlB4UfdE5Gf2DmAGuMNarh
FS/6kTraFsACOujWDz5fgRpKu6E5gFUMEjCsHc14a9704lrmYdeFAr4aVYrZXan2LfkcNwBr1AAI
iQGVaF9MKyZ9uEzUAyduQ50WtQAkO2o5SVUfTS3zxqycH32BhxhzpI45q/VwNbJCHjeo5hRoN9Bk
+G+zddW6a89m2qxn1EM+9FEcDBf1dDDroNk+sUQL4dN/xP0u/Vf72XPb12L6t8pkRN0/1w4SOXp5
qBlZJ2/ajdaH60paAeMd/syZh2Zx9VXi9i8ERfw2ttj3DYGWWej0+scKpLiE8hPoGX4T+sXO1T6F
/wWAsJcHczuvQDHVm9ZnPiaLdR8Miwycac8hos33Jc6SoUfV2nPjfhJU7u2nQ46rmThLZJOZutDM
0n9ydTDI34xRjQ36b2N8bt657N8loDgLvcnrZvyY4zfmgXzgke9TsymiHBI4RY+BJTr90tkzHW8S
+2dNZ4xAvepz4YfZ2ud9jDZlqH8GzMm8/NUlbWoAKhqAxm82emcgfS3C67G0Um58MVQWcr43NfVt
NBtT6MEXBu2x6V9rzEIm77VAZVTpRw5++xjb1ofmY5QHrNnSImmY+6lCMQtx6xJmsdcJ7TpEfS3/
VeCWswagoXzYPkYmhIC0FGGHO1LshhviY67n9DBwmBbMB1Fh+0DuvLgGSaiYSrQMFeWY1ZVKRJj1
vy52F84eIH/ZBIWHvUoU5Z1uhRpOWXIMSvDUFR6LP7bHDiysHrUrd51sgC7TWOmXUvwIpC0HZvAa
xvDlMERGzoKungOoQFjiosQe9I7Aa/8W877512pLxnEPvZDI9w6Fl/nk0vnXSV1cEIG2+tBomDAC
RSPPIu6FLLsO4Tb3hpT1Hi1d+yTn4mysS0HF6h/qViD0iE9hjHExaA9vhHwcWsWqmT5dHfNM4B22
f50Z5PRtlUCX49DrdjIALla9sfMMH2NsFvlAd8cS/mag1Pqd+m7LMpxc5BPVZblD3kESS6aqycOt
vEBcJOy1IvDFgmHEnHkCtbJlhxYO9/kxCFgLpNcpx1RZl15kOQzlwIJR+dc6zWH97IBmnJNmxpP7
awPUqUxIJVS/q2ndZI/7ky8A9J9df5EWxvIyAvpZNCvrjfbUSudISiuRG+D9cT2t3ckZtbjUqp3Q
ANZOhQUfJZP2PbYVB5npmC3NjkEntwLEh1elkyxwMBZxXZKpET5u1XDQ+cfzQ5YCI6rl2yYfTLCj
mQM/VqjonV4li6rPJe641CH7inmPWBCv3CGVfh8vIFgUBlJC44f+glgKNGzEUAEk+VTHZEnUUyx0
N9BF+zvlc2IwgflA9aatLZWdi8F0mbTuAkoT2EnESwibLrP2xdZffQa1ocRUTCuPXlvSTvCTUWEs
sr6VrE2LqYCqHPvkW4UqdQy0DvWSsbJkAsPBBKGhhXtqjXm8OwQFTGUVOSqwGITRZbMGH5Bl2bU2
O3qoPwTIFvZq7XIB9eB+CXPpv2xz9eB1v6swF6qbMuKGiBqmPXuQR+G/qflTKR9o6KwnKPFCRzWR
2rTMrucqNldAr9uIkYo24SLXpdjbAiXsYLMM++07WGq8acuHWWEQy7urW9VvLnCLckFHUJkrSCY2
xL+A7cgJxKPGfdE3++DU5ZEpC3Aj7vrmv1aTPHnGkx2C8aY+IyiPcT7JvTD8Z8H1UVneFZzCg+MP
QA+HxCim0NbNTz5Ub3pthDPJaatwkE4fjqLDXGEEas+ypoWU/yhEWHD70E3acV0wYreMF18M310+
H12B4h1pIHRt9ZB4XFL3D/AH2ZdTf9nKJi57dlD4ut2CfmWxAYmPmb9+lhWQEActFWsrOgMStpbp
m3TVTiJyaJhftdLPyPrTamPGHfTV/uD+Dv3sRYXOtoBPBUY4/YdsmnheMS6f9PZVocvA9xD4i4N0
EjYO1EEOhLHTrZk3qmTmqDIU230QJ5v9DfkSlEREOBQmTpN4SGh7gPfJUH5p1skBbgkABqbw8/hq
zElu+TSXNTUwo4O2V+ANA/gIOy7vTdFECCZbJTKGDkn4BLvWBYCspGkA7dyh509XI4WUMmUSyQ+P
Uxo+La3lNDvgqNn80Iw3jXws5pTmecK64zjtK9MG/YeDLaeHQ/0xAifP12vh3nvUslX3ZW8gdOxZ
EdsY2KBxEyBLagpireBdNsjH4iqAt2tsAUnyaJbvpMA1cAeMyajQYnP6ZvZH76TNhLCnm9R57lFP
L9I4ic2OcgkmGWoj9KBO7cUlFzGZMmcLG84oYXPYDV8VcIge/XuCCQ8HLCvhJ7jiwrtD5pv/TEU5
iSZA+Vb1U+T7dnmX2PQFyjDP+67gtM7dgAAylEcHMEcHmTsI0C0LUpB/83Sc6obW4oF8volib68P
s3DR0sGKubAoqmO/vky6DMeeUR1lEAFQ4LraxfCvA2aPBjo7/mQxNE4ixAaLRZATo9qCXqENsiHm
thwSn6A7VmPItZeVHdsKIX5MCLoOsV4NMGsaoFJeG2ExIhTgCar5pnILIPcYbzpm7OoAAacEL1xg
AH5uu6wj9a50QGwB5VI16McuuYRNJa5K0x86XkaassJ8PWu4RHpVh0Q+5JKhFQqURI0HxsnmNOd6
qrK+gdxu3Z4ka6FYdQTiPnCI1im+a4smY+CS4sphSgkclV1rv0JrA+RkQbg9oheuoVA9o+lAHxjp
I47BShrrnyBwewSKDL+9EXLCetPQvtCpWMA46vtwqEDaFH/Ohner7VIQxI+mPV9NjAMsAzslLnI0
nNuVVCgFQIgb+ivU5vdsnj+3zY8UIQH4NgEHDq85UV1/G2PmgXYG9xU6YJQsLH6SHCae0E1y5i2e
CPwtGnM/MAvEWKzQzgqzPx7ja2ejCV7gCtsSAr3lGXQoApuvDQzpZwJXOpQKQZOvtTen5CE4F1Rv
0ZPhofoNhgHAMIdGvjow1C7x5EWVLpjw8sICvxVTQfcf0WXCW+DWINAsph36T4LYApYTcBfugso3
ApwvMN72whx0AaIwZUVWhunRYZXoPpp/0lr3zQoMONchPK036QgOYg7u3eRadO4c2EdBpo0Laq4e
MFzgau01x4KYJjb67BuXtURrcJUbiCMd6Mj9Ie9a6nnNwZq9sPbcfd9+Df0PVkXHKQXHyiJ/0wbm
mzckpHYo0+zzpo3H2nfjWlqBi+dKoBk75etrKRT18YsxftT6GsRDL2JAY3X+PlltaG1Q6sRITW2Y
L59Ka6MjCFAFgGEDXVHb5qnHHDDxSiNapBFw5uwhJwqy55oqcPWgTQR/Qbl3kDAsjFwmIFUNi5BB
MfX2MFnw8bfBn4Ur4DOWWs7vBP+w4ooVuZvkIHJy7ziBHuiVY2TjNOaRp4BapRUjhEztQAfP/O3a
bkyLtr+RrdFj4haJ0QFpxnLrP4ZxssZU3Grsh2g1OiLcjoFDh2nInfeReIdpZq/Q1HgpJ4y4QRDP
1pxdXa7OHEXSatcou4aJ5pX24gIhHHSU2ax6iHpIyWIksEWmRqlFY7EiaFovjgX0yRexNkOWVpUK
ZcMUNoYGGryn0CLAxDwoK2SfecKjWDqHhO2Ml9Vafv1+frG04uJ0ecRQdJiIVfmk3bQODCmUfaaq
Q10Hpw7bLDqAqtwtI380f1yQOFoTlCrlHTe7yWTBH/Zif6kFow2432SshUMJgtS4qSuE6k/dVgCv
gW58wV9cJVH6tUlNRoRJdRud6mjN9WGy59dt83ak2C6yNM6+V54apr/ziaTjjMYEM8BZA+VFAEcU
9oQDM+NaB5dgZQtIymIAgQcLzCBGChcj0XUWezn3PwYDfoXtne+Kba9+KZ60P7GD1PYZq8EvYjOT
2tKyAtcH/SuUCVyC8AsAcl0nFATKqgJ9wHjRVAB/+gTSCYfalDve+mjiC7FzeA1kWjjHwu5vw2Bc
Zsumemk/cpRhhKAnKqZ+b7T1fXDYv1qCl1DyXbMJTLWdDjzderhavhe7rD9zs7JQQS0nraqSwsdd
RqvvM8tBZHHwl8zDf9yd2XLcSJamX6Ut75GNxbGNdZXZMHbuqyjqBkZJTCwOB+CO1fH084UquztT
1VM1PXczeaE0WjAYQABwP+ffjjD5U4e+rxiaR+kIyqT5tjjXrUN8VJq4DVqJIaoecxW+DxQoEGi3
Uq3vXep/TtbiWAGPDdG5MV28XRa3tw5T5ILljIqytdZjdA0KAR+hb5OmPTbZ/LUZ5HOsGJyi6Tr6
8C0cuqtV5s+1Vvtobp7CqLmJ9HwoAgT+ybxuV294JLH2YAp7F1bdZQcD1Ft/7096d04yZP4MnD7c
KLfqVCFvQAvVIU/F0w8eYJ7LCNKZnWMRzndsCShpCGIW3vuAmr/FXIHocr1pg+xBdXjGmaZrwRu9
63p2rxkYcBDzWu+cenms+/gyKIsHohKvZRO+DHXxJW8qdDjwj6bejbLgHou3XiIPBJPviqI6lvCj
oyahpap/a4b61ZPDMQ/7beH5J+CV8mIsu5fVgQikP3ZjOv4wLh5Er3ZyiY6+6W9J/Lso/H5rVX2M
cv2lcroXXyc3YWK/TnV8jUx9z9VFDV2+ytD7JIv8GC/eh2h1uTNJ9h2U/GGx1TGJ6gfPyz00IsGr
CfrLWcjL1un3WSWfolHdiSgGMsjom8hSPigPtsYgWTQpNGdevuOR4KGw9KKJ492Go8NfUqJBa9k9
EsJUIyBYseR4ZDx1/r6bJ6DPZBeAjrkBSFowHaa5+DwyUzIx052R9bGaoo9pDXeU6fdjNL8mbv2S
w766lrm42nzjiG8FHhzcYo9t09yLjMTsZd6CBp5klBzUMN/WgExZVB4sy77W8VZE7ssM8LhdDdtZ
6eqT8exby1zYNGN0nyj9bTUX6GACvgnX01+L6SxhcjTt6HzdDWKi5uaiTyDxeiAAQvQO0IT7loVo
ODyxrYLuMmrz2yRJdlFHkmBlvL1Uzb2jxCF19EXlc4pd7lEsjf11bbzX1g3y/YBYLl7rkxvmD6Ob
3o8jWwu38G9jlV4yPheKMpg/2TH1d0aAPbVesc/z8KEKS1zqHfzUsGbJnV7Gai/LSh8HntgmTE5M
Prs3MZBeWcdAq8jn66J6cfqueIpip73PXbeJEMb1HPvq3PRlE55yRtBeWyDy1yIewrc0ymDD/MAd
booi0Tc2R1NIR5Az1kUs0QM5KMtzOVF1d1VF+ZiO67bpI4W6KiUyJ4R+Uol9m2rjn0puo/uxTP1r
Zw5wBaSJLLZO3KSfOpOa5TWWJEydISGn0xB/lYvo/6KcdC2O7Cdx+dWP8pFpdY0J0/MjxGROZuby
OFA+NJ51s2OdNS60b0frjYwrqL5qVSooqbXsrvq6Xk7ECaV70bELLxnI/Rw00d2cZgjt1Dy+2gJm
yhQVNJmXFHuHVn/bF53ZZ07gPrvOJJ/nvO1OgOvrZvS9+nKyNtx11ZIeCuKejkloVpxMtmAXb+2m
0gn1ObIpe9WZcNp2Y09kVjy12RFJqTymAMO7ztSkhEdnqDdR7jFNdUIx5euDDUS3d1d3eeT+g2+K
0+nYZSsIarUUuzAokocJyurCS+BU0qoWO99GGSLs4ZMYa9ZeWxZbTE8BHDlwKM61k47abFtH38K8
2IcKqQe+oppNbKwEmK4QH/Gs3oKWbM8FfXouQeP6a53RGqy6u4lQk4w1qXp1MH/LM3E/eNWDUO5T
kq0EkTXM2FSNZAUGmHIIGKFLkxFxsVARaqTtGnRD3yJC1MEcno6ar5OXf6R59Nb0y2+eTMdNFU6E
WGGR8i4iGaBDJYE2rj4vOKPRWPRz2D0UZSkIj46HsTllBo8AIKErP0g6cKOTcEWBucgYm6e70LQz
WaH9uadZXDmYSwgTuqhxRmLo10oWt84aZu19lUcZIE3Ws0s9B10EsMM2P4vLRiYxrRT2BbNxhkL1
lCSzSA7GjVd/X/TMfLjVqklHVDYidbdVEgKWJ3PuqBGAs+jSg2QCuuVPe7hjMr9DLZIWE7opP26j
j3WmLzvUvU6iY9iNqPXTwXd62LtmqhE9tfW0nW2JDYDfhvHM8r5lV2vVMh1Ukc/ZSRZy1hTAbZRf
+euobsooaYqbNLGr9xTkIvaxcWWU6i1Jl9CEpZANC01LZTy7Hdq80pvWeVdOts6uA5/FbV9Mzjo/
JlKAQVfheTXW9RC0+6CXnaB+5PE6sEaW4SMrhAf/V1nPHsrRzPFvbaFBzCucgPh7msEbT1QUKeLU
IO25iUJw/n2fd5G6tpUyRLtXNqh3zIya0v3UNx6dWTRH3S4fwFlp6JzAfC7DuTFXfpDV+LekkxcZ
hoIeMUrmjvWyb9wg0xsydkdIS3BMFovApP1OCC3ZlZfGqKtWBfgdG0qgcXH7lucrneZroandNj3T
dDyUUQnb7Jr1gmwsNTXda5dLhCdrqER3SSi8zbYVLTgqgMSVVXrsotms9zyxSwnscA6LjXXEjrYG
KjqXOwHOFiv7kHY7cLzk4FHKu5u8len3ESIHcLqAF70YWIyWowRmMuj/izyEUexTubV9tVALyAas
eJ6l+xV338vi5MoF9Igdxlol3Xj+7uumfXRzfJmP7Bbu8Jz1pMs/eCYA3GQ71/p7Mg0LfTxba3cs
ekxup0mNSGCkpXnexnXXKB7edhm2xVzgnJhsu6KJaUzMPp551kanOTbDjNK36M5a9gbDK0kWPZFL
BPu4D/7SLDgdWr/nNH0PkGVVeq2REIg23g8KvPXKhLXotsKf+PY5tFC+6CZRz33fFs0pXqyvj23Y
Vf1pmLoquS4pfEjrgVtvnprJdyAulbDUnmnhO8e8AZ09JI3oq51M0haNxuyJ8T5rky6+ajsB0JVL
xb9tZxr3sa2MYWBuRubups/qPr2U3DrhbohzeC8YvZHQhrgWyrlw+zj3vjjxCB9/nvFiDqEU+j0U
CIGHSLbDVi/dimIMoDl8y4bEX8xFpsN1fBarQy6dL6DV1yEISQBLWldfzeuZqs5Kv+0/V/Uo5juv
TbLb2QuWu2ZOXYuCLhny/dznQ/DihLCNu7xxlblWKlMAtXM7v/WzmkNMDnUUw49LBB4hNs2cLmyJ
GAA2aT/HYpANJjrEVVsgZfLEBKawwlInfuVDjul5LRHz5sGn3s3t3TKG2Se50l8c/Nm0ydFdZfnU
q6qcbj17JlEszlrnotVZRSy2w6q4Gc/PFyMgosiltLZh/YIheEWGWtcjxh6G9ianjMEi+7AaQ8Ip
S7d9wnsdwgPFIafiz4x93JZhnX/N2t54G8+4brgFQLTJDbMS2k8lltHwuhtLL/8sHLVEey8bZ6BB
TNHTpm3LTp9YjRhRvXQCeWWaNp58EbOh8NdthWfWVa1BL8T9L3eLmtJst/RZ51/lVRnqQ9gOWuym
yWnf0qlha1xWHVc36USLuvU77CebuYTOX6aQfr3pJZtJknYSJp6eK7tsG08g9/GC1QXWWUq9y9xU
IscJsrU+Li0QAFr+KkI60oki2cxagIqqfvEAQ8alnvd14mV6K8pWLp/NUgfpRZAleGckpmGwsqwl
0SwLq7w6jp6pCUGoiBg4DllzpXtnPnRVMx9z3BnDIZcVBagjTBvuVeZFORhmDh0AQNnL8hK3ZFUc
w6VqOyQlDdxsv4i+p9yh9jqkfu8uR+X1wCVeE5TmUZR8CEuAqUApPTkXL5R1IaZGb6Lw2TXZmhEm
GQcA6mOfiuoqLhYs6GyQTn00q0QEWUzKGfdLZo1z2TRBniCcUYL5IOVSli9ZZVS/DSH4ehxpsOoI
k5rYvwsKr/tiW7a2G5XO+fd+6tm8MQ/rm3Uo2s994aJHqfIheV7aJI93turrFF9ugmkb1c881tQN
YaUuET2hBnWJ1S5voBxUO2zc9GwnGjQcwMuaSvB4v1ShhNQOjeGB4tYnoyhhc3anDh1RtPoBFoG5
s95LXllrThSdfrxNDL3xKU2yutoVshiX9hZmv1DmwpPeOp+GXhf2gEAkHk6DJdR5W4XLHIG1JpO4
TPk+IdhAEIpLWXe5PqYsDqR1mbbRLyDZSXS9NGJ0t3bJMMPncUbf3zslXgtVTPNvgxBUkprNEpVd
uyqk1bWPJKv2GbxgF+XuXSjXfSBLYEPc8Sg7xRJMmhEpAdRuQPya3gyOdCU8rQ0B7Rd3qPYENObf
3dgK/6r1y8WBJo2xc83Zko5PfaNqsLU2KOO9ncN2RqI29sV9t3BP73IRLE+wbsGuV6t7Rd5xsw0K
+mbCyREH6KFDmBe5ufdJxHoFaiAko8RXMyBAnR5FVdf4GZfUmvNnjumjE/li+NzSOYut1UNLxtcS
M3bclzwvB1Yi8Tnlez0bQ3Ko5CYMHQSJU+xh2JXSe+8dm2eHkbvkPViXIXvMwgHeRwVtgwGmlHCh
wsma9j6oS0gt7s4GcnlURVEPFMjR+s+iEf8uACQ6h1qk5FqEVJ1/N/FvyZy0FUlJqAVDDOEq+k21
7bDsXDSfxJ6SgjLpxvnbh/7rt+V/5B/t/d+SUvq//hs/f2s7qOW8GH768a933UfzNJiPj+Hmvfu3
81v/41f/+ucfeefvf3n7Prz/6YddM5SDfRg/jH386Md6+PGZHMP5N/9PX/yXjx9/5dl2H3/55f27
KnGh94Mpvw2//P7S6ftffgnc4BwI9a9//ITfX759V7zz6cPkZffxX7zn470f/vKLE0S/BkzfFWSb
M+479AMuxfzxt5eSX4kVSdOE68AsyTgieqRpzVDwtvTX0OMlUkNTBn4Jpln/8i99O/54zfN+DZmy
Gbguc2JdPwriX/79+P50Ff7zqvxLM6r7tmyG/i+//Bxiy3GREsucH0IhEnLQ3Z+SxIiQ6KQKJ9Ym
7JmbkfnK6pF5E5uI+mWzbHCfkay04GbcmE2+T5h4pF//8JX9fkh/PIS/Tw0S8DLeOdaeNJe/m0Wr
40Ungq2RpjtC49vvq3yk/A7wWrXxczM6V732l38SbOb/SC77c56PSOPUS1IydjyegZ9OnNQLr6l7
ali1SO95OPfSa49RBNmd3U2WPdrmpjw0MdoOJkwV96nTy7ekweXd6nra6XO/ngzMF3AsPbx2LO28
syr5lULSAkFJH0DVmljQDjgTUuisrOQj41uGdVf2s3aupyXVoHzN2oOZRzQdiLnT5muV4AcMbTrd
puBZaGzHcfrwZYdhhkiU4cmX2lH7vFeu9wDhNpk3hq17pFRlQYlmMJONrDeuVzb2rqGVxC5qXP3I
vJo0uYxRkz7ndl6YOtRjYLKE4t2Y2pseFoCtrZWp85yH62tisC0uos72c6fG5sw9geHWEtzOBcjA
LuDp6trrveApyhwcXoko0WSGkY7vl2Wei43WDspxQUgxItR2TW77JUQk5HjtdV23eYUuYhXfutKk
QFRBJR4ZUNqSV6Dn70qG+mtg2AguElaAF+k3HXegjgnmKJSON12k8yviuJW7HeqReaWhjxgebql9
VCy7cF+ITl9VX2RQyfM66WNS8DVfNpFzlkVPKl82hbSYS0enxyNPMeb32Hb91dyIpUJXMZUDMRM6
Qp9ZZK5AUFjZ7CZUqz42ZUeuqwd7nEwet4VfdzdZNSpDDEWKMHyhuMpyDx4NKhL7QWWP1m+ay97S
MgOx0qq7azs3G+607gz++wiE+rq6Hfsem+gUJHrn/+j08xkHcSfdY67q4G3qlIIucEpNNHhFBxFw
wisupFaPKN78UVw0Y2ee1ln1+WMbjDlQnchluhFx5+/CxDi4M31G07sL631s+suSZfzRKcqxQIpS
26fYnYZXncW495XCRgvTuNXZhPRo6nrCIIsCUXigG3Xpy2V0vpZp2dykP+ANU4d66xN8cksbhMnA
NZP/NK2twZfiT9lzr9P1MWgQ5dBj2eeqm5O3xTbZDkZT47xTCCMcZ3nKI5eClPhJ91l5fBNL1cSn
epGaKsR1b5NO6k9pOtoveWiJMXEzoieaZLgdmjW7K+vEURQQHqo5UDkot7avHrLJFrfnbfo9GRd5
Dfrt3eV9hGgO7O5hlInZgnjXN0Xp9KDQBjVKuiAqsnN3nNbGnIjIoFkMV3wxXe4+uF044K0440mL
F1pEZWBMcaL0yZmm9spP4g51o5h34FdMEmxbuk5ox025xnbTeq28qNNp3NY6/Z5L+p/kDJC5Z6jM
VAwE9cyQPCQai2c06OpAjzMd4zPMFs69/x5mlFVITRTkYGRPrSrzUxe1ZjeEWIVpZvJddQbwojOU
1/5A9erSxTV6hvrKH6hfewYATRAWx/gMCqahQqQ+mfZYoEXf+W1WX5ZVr/YglBOmr8799I8X/J/D
u3xizc4bF5ubR8zZz3MCZmQMnewhWoLUnmYCa9a8PEZ1cvuPP+YczfXHBf7nj/lpge9K7OWTJJkn
H53LtSyAgVHxi/6UBHToqAj/8cf5P6e0nj8vSMlB9H/s2D8n+WkindwoYyclCuZubvML6HdGLlDo
IWDd2j2+oByZyI5Gw5LQbI+eZgTjP0+Q+6++3j8ex0/ZaBH/xX4xdxfh/ISZ4LkKX/xU/PaPz/bv
Ar1/PtufgtFEX+vFOj/OdtmWTrgXu/V4Pk21prhpJTm4v6dn/n9dQnriPMj5f19B/k8cQS25RX8s
If/2nt8ryDD6lUbQdYHg+Mq5s7iNf68g4+DXOEVRFnlBHKUh5fx/VJD+r/w6k9FTwahI5utEfygg
018TL+Gxg/+h7GTyzX+rfkx/Cv8MSIcLfFeEcSBIpQvCn2+EuUy1TVj8o6bpLFPXu1X4bzJArXgE
0ixxKi+lMVi+pmz4MbHO6mD46jbIMnYiGQrv0BKSm23HKpb2m2OjoXyP4go5T5bCNlzFGZLNjGA4
nWLXj0UXN8essIrB8l5CelOzuCN+8UKkiOFpOCVaZ+32/ucmcR3nsSgLQjM60XnyKPs2jq+qNmIP
De3kPeb9WpkPuvoqeW0WhWK4XqdQ3XlZ1YcZaAfYR3UTz+fws4tqYGYGBL3wEozICZjMwekGT9wa
cB0fUrAipioRK914vC5x9FhRAdbXeeIRJl7lca4vi0Y7wWUzJmO+FU0QTvtWGRM9rMz8XSGBgcjj
lRhasOHqLajccb5epMqyGwKgA/e6SjLXu1GKvby6WD1/8N9Bv/LsPeGM7A6daoV1TQRFvH5bfFOk
+9GfgvpTbCPS80j2aSsoM1VArj84SZHV996cj21wYeoJXO8c/VU7CSKlLs+KTJ/8eErD+K2o7IC+
vy1TkLs5LkbyjEuoXv/T2kQCddKQRoP4AlHWjdWFV0GlPuS0sfVN6PRCHdqecmg/IPCx9wWoUHZM
ezti3UrlJPuHuSyd6KEjrqv4AiiQdUgQshi9y1rKUBHJVPbvlaxc5y0LnMQ8mtnGw1tcUKQhMUic
5dPst2BlFyrMy/omRlBQv4bJxPzAjSSqsSbEa6woiRtJEumAFjNmlnDiSFYvp0zdJH93W5EyGzOr
rZsDToMi+mjdE8Jfn+ZVEz7RCxsOjzygY9Rd2EYM84ECODb3DUVSfgqjbsBtPvF//srSxIQjksYK
dVU4UYNLM6wmMuuwjcUZ+q4mcRjmF055MWIu5z2CLJvOaz4SO8qJYedpA1QbkWPhbqjTigUHGPhO
X22bYgVm28a2I2RlzQXatbhGNBSnbVBdOWmkMIOUox3r4+AClX5udTIqVBTM1yCupK0F8L4J8zOF
Yas0/OqOy7Ie5xnw71pMTtBfySVR3p3beab42kpzfndRkYeViKVG+zN3TotS2Q1Ald7aOaAGxNvQ
iujeHQukY6QhBStaRBOqPKL18XMfzXNmwuRLrFVvb3w9kTvhmNaia8dkVgWXiyExDGWHpQ7max8c
p8aAW8zxSRkd9ofETgmQSuDnfb0R9QpAtvHD1ro3yIrmeLmo1zJtL7kiZrifnHksL40z9T5pLXOQ
3QgzGfc9ruSQYb9b5vKmDPrCO7Wyc9y70Pj5eKkz0bVfWs8LySK3vO/r3HGtX13Fo3WSNkEiSuTf
uHySUR9ZJtWyuqLlEE1Xa00OKWNQX+rKwm0P6DkYbJMMxpbfyzip4mTTL5Ucv0V1gTQktDguTjN+
p/rGroRr43foU+OhyurzsJQEJ2GhLGYnOvu54jrBre3YKUryb3JI7fopUbkNl00XWFX6x4jlwL60
IGjoNxMVEKkmO7dkQBZq6/RL7NMgIL6eiq48pCOk9mNYkT53OfpWtg9z647db/QjHlLsvpjy/lSr
bCkeizVIkdyAMdJbXrRuGCAsH9OuRbDHjXDm0gQk6rCbUoJGn3VtQ/sYAXPCUU8uT9UVKpwSwzZN
FX8vP7pjXHsPxNo29es0p53zqmWWtw9dukb1y+zOy3zqbe9V11PUeShR+tEkR1+vOrich8gJrnyr
ZHvMpyLsyq1XZDEUm2aE3N4Xqqy/zhaB5r0HI6i/j1B7NcSoG403Ui4IKBLg3VQSTOhIiRBgbmJ8
HHJt6jTZy7xplm/QO+jGh8FM+fVi5mZcEUz5qf2kWLtNe8qZPlkfHH+tgQtJkHfNdSEGzxKoFDcc
9wV9VtUG2zjqwzRGmiCwHA7uTvoD2LS7TTyl2UMukK8N1Re/Ch2p/i9QtpuSOIG+/W34M6T2Z2ju
/zksDgztH9ZR38zHH2uoH7/+ewkVRb9G+GmEF3vnMZrxeSrEf5ZQaXKeUMwFAQT6kfD97yBc/Cu8
jhsCwzErK+F+ofL6AwhHwHpwHlgEcheSVf/fKaKiczn2x14FohmoMUiSEP1swif+NG4RPHmQEAzu
tq8Qlbz3nmNPnZyjakOzFkF1rUt+mRDSeURYOj8WylXXWpIHaqvCPOfrGBAI0ZZYpkBJXmneyTtC
62K3OpopSlrwHpTzch4u3ZjohamhyNpAyZi9DpysOCIzLscL4ZFK2pP1e11ozyOwZYnxxxniHERa
9UQdpuGNGxb2elFVjJXg7ENZMAgmNgo/1sSm93WunW+07OpT59oZKXRb7SuPVK5GQX0NMUGM/bJ6
9wAu/QmlOjgS814ugjjnaZ0M6WGZ9dhDBtZTNNgRagrBWV+7cvKv52o0SKjH8G1BN/4eTg0FQJIZ
8TrbBkUwabviYQVuJQjNH45ZNMQYC9WE7V1Se8WtkadxdHx82gFpaMZVb54M/W8K8glTdzo9zCwV
d0EwScypoXutAlHvLVTryVaxuLT14t+VsNGEyHhqvyCQ+tSHZ2cWXN+0tW0pr4KuIibGnK1avrP4
u8F1M7Zw5Z98X6mnEIXizs2KHPa/nm5zyHl1Ebudv9GYMgjg8MvtJJS/B5KxN13UrGeqFgWpndbT
2EA+CW7fXbaO8QZO84uLRR2GGncOiobNKiJI4Eyh2szmc5i0Vx0YJRpsO9ZedE/1SOoMFQDxirFC
htyte1dP9bUZjXxkoSVNctGaA8CpPgwkLjZBgj10hTanyqiYouoFBPssM7nJUHcAtum8UQ6MfB11
+tOaZOoY4d2+k1ieL7K0J0m6xPl4jhj1Iztetr6rtugCvE0xzLBDxNU/jqRUH1VHhuGAG2jTNt10
f6ZotqqpySoLHPdeUmLd85ED/m3sV1njBDvARPd1Ctd5eCAYr9N3njdXA5W3rtryiwqHtBc71moi
298UQh6tEacYp5x2qM3SDsuM1s10zpFsg8a76TxqjuVi8ZvARAN2lZqH5dEiPlmxPrPtS+++S/HW
I0UnlS10i5McwvbZafBVALKJfWYr76V24u5hzFvvOZELT4e09kRtPtBcoMq8mEM0dMxVZVacscG3
0A7eG/41tDuFjAG9iuREkdftYeEBe61EXAJdHF9nIhSIlpvC+aRmMxHX2UP71mK9DefUv3dDT74h
8hkOZdc61cU8de6mj0Rwv+oeOhh0lJhJq5PbZpEzxWgnaWe82jWY36WjL7t5xU/UrFCU7SBDHNyJ
Db5MNbaKrBvl5Vqv4oTaiTqzThvGBtXRvF/kVF1S1kZHhAn2wYzgoD5neOiFrgle7SERy6pZvxe6
9k/BEJiTpBZ5mo2LMHQUPJyd9b9o404voZORtBL7vbxBpNqeap/8zKTMkudwWEmDy0N1GxM2sSvx
Pt+PiUlfOxIOyGWNHPMJtWeQHz1Zoleua9q9C+s0+gMIynlplId8vwKzJEREmq8Dnru3ufQIG8nb
vnuK8e5sgUHxfDE7o/reTDmBiy6SY2aTdWGDtnaJSaerifYsTIY3kSoAC2HuV8Qkt67T3xZxUdzX
cS0f0DbJbe2bmIKQhO4bOTX1gz9rmGwf2R7xLoUksJJKp90PwSC/IhjMTp0ry13hNMVV5pb1Syvy
6apuAnEscswmfVNHMMrVIJ6XLsH/BtN461M1ViR4OebJzWz45CEWO9AWhe9ZrNzLtUiDS5uR6lYH
lE/4jSnNgbBJ++QeSk9BKdHpsiPBWLQ8bzkDt/ZlM6a3Oq/6T0Fc4MbTg4gumD6dHuYinL+1Tuid
ZruaLaK1/No0ZBciOMn2ruepu1U6Bbl9fXxE/ZN9a3VkDjUOcMIRuIIbDj+6oC6u3Go7EHF8mSqJ
2SnRDDAqKKAo9UkoVX44nEank3sZuzG5lHYhtnQIuB4DyVFFRbpEL8kLCNaZgX1FxK7X+4W5N8NQ
xKgZzXSLOqu7GnU/3pk1nD+XGaFtaN+xHPgC42NV5uhsVDlc8ODmt6VuxXWCWZ91rPDlb25QxWft
Y/slYgm4W6azFr6b8+R8WzY3g21m+tgOTX9vSnFVpSp4rrNheFEOGQEXpRqXy7no69caoRauTAkQ
vTqEj5a+Pz1VtI332grCXnzt3YS96xxrpkje9KHu9kUaoglAVeVsB3+q0m9NS8z7idemN8jgBkdV
5t6i0XWgrOk6dtZJxD7oHar7zo+Zl0iz/U43Px4UcvrtnMw1K6lwriLjkksLk8+5RAK7W+NH2Qvq
CHEolwENS61hMjatj09tbQE5NjFmgOdWD95DEAyEDqlcgeNwQ9lvxVQSrsFG9TVLtP1tFNVM590Y
El6h48kpBgRCcaXqbzkeEBw0AMEPBEviq+gIgkDf5W6DNqy3vu9E7PmLh3qzTw+E5+ut8tbxMmW6
w4GCID+ZBmGap/2ExJGpHvHoTXojoDRRTVv3MkbOSNJUql9jrydha8zLfdkX6dU6ivCqV110tc5p
vPfhHZ4ReGVbMIGA/OEs2JcTIyP8ytS3aODC2y7hIplqzU6iDvsbzzCo1vrsFqi9iNqTpDOfW+F9
pDDg+DTHh1mu3ifm0Je3q1HIxDMLZLCQh4I0f66zbQfXS8mWa5KfAl+1u6iLsitr/O5xYP7Ad5eO
YSuyUhUEp3bYMJCq0ck4cWuxXbeOOzvXIhMSvIcLT36a9kusZ/UHvAFSv0CeM27DOp6eWhJzcnCA
4brK9ZziOy8w7HRz4H09G65POGKhMHtM21BjbCNz5xs6HzL1vMx9bVuTbRH1rtsEovqNONt3SI3g
S1z7zIIkgn8vHVuDkEhGGuoB23oRkVO6WNasKbFbM+jhRpZQgMWoluvYl+51lqNepJBTr1ngzt+i
CT/11DO6AZLRJXA0Sp6sl0z3QxcvN2mjqgdn7ilTMhVu14SSlox7ijemQji3Rq45Mp0gv4/WHAM0
CFiG68lPH0mHOCdudRJmBEthCdxwGS9RQR7o/+LuPJLkWJI0fSJ/4sScbYNmJGdAIrFxAXXOud9m
ZI7SF5vPEtU1EZ7REZLoVfemFg8FaBhxM1PVn1j4jlRtMCxY4Owm0cv4u62gIxdmJL4JgLWLzsns
BRUF9z4oB1jlkWZdVz64/VFTgXMVAyo0tWVsRRpNV42D9i4NX8Gxb2Sv2jSiNWtG0ZWeVPgEFrF5
E2UIvncMgE6aLpBpgzSXlKBMqe4WW3oRIRNS5hclOkJ0H+h4JAPKBxNY4kvTUNptUdTq69h4+S9K
bmj5IYSJ0Zat4CJgTMmqbT1/3aYgoAaz+J2GUXfp5WOyRTXJ3njq4O6cwNCuYb0M67rSwo0IrOwe
QLcK3QjCWTqm0DOHvl33XORLH3sI2tqKvYIuOHEA1N5lDGQWUdMabUzHsYBPgacOEt7y8ZQgIc5T
d92nyC6YmZsjrxtMW4Wb7SYfW2TRkdy9nGrF5jujWjVgSbIwqabATnbKJ/4vLpLqjXlRVA5mExmX
q6JRwfU0w1sBcaZ9XG/D2DUWTokAKyLUHIKtyK742/naMKR8tMk+EBOQ1N7C1HQKnLVvOT1+Dwgh
0ZG+GriYL6sphwJaTc0CvgTAXcAZki7jrzsnFEij9XlHwx9ihdKV2oNiueOT8Bz9jzPRhzoV/zvT
cHxdSINP9DOSb34+a2e8/ZX/BMSY/2AjJz0v/5WBG8BgDNvGv9gBImMJdQ8G49CpoKtBAmCqAsao
TNz/nYGr/4CQwcLa1LCXBjjyoTaGNoNEQchxQZuptoubsuyZzBLwlFaDU3pDsii+tL/7b8EyXDsY
1CYviElehl+Krbfem5YjqJdZxv8uoPzzPRdJPW8dO8LTZBHHxVUXgv2oeZM5A6nghwJZOvA6FZiP
C+WPCdNm/ZlWDVpjmEDdJVaNYrL91W2aewh0F6fDGOpsCgnEIlpCp7ZHBwQq4eGIKl/hTvJ9WCS9
aaK3obYd8kp1NT2mygh6INaDaLouKC7zgKuHRsF+ps92pgYodduC9EQWOgyRHACUk8d3bcYtxEsP
VXrNRNk2TCZALyqc2Xwa0XVHkJ+/BPrSMicDH5NAQCzPx1UCOPUinsro0fQaYF9xMGxNlmNTB2Fj
AhBF/BVA4/Do9QiOFnk+0EkvLTo0ilpXGw0EDnYvCIS4VWt81kwkfkTjDo+RHXDxlI0eGCtZMvqc
FrZ2x1USroSgZOKjZ5E8d8PgXzn1YH3RSi9DVZYVRVTAZI2rWuyqHGSw5gxRsNYdF95k5Ynpt6lW
dkLRFC38ZChbYEDG6Fzq8B++wSpyazjtDpIVAAscdxWpA2BzwOk/KR8OnytbG79TPFbgZjpp8WxF
qX7t9R1qBBJLnCzqcHSePb80f9lxHN2ULSoxYF7xmpkoCS9rUFCvIBa8ZR3UiJUEfXo3jG30E8cj
JC+N1rqNggx6l9U6tJTjAip27fXYhPSJPmCEwSLpllZfkmOhBRs6zSqN/OAqyEzrmcu/eUwKO91m
scIIp3pYxoHev2JpFKHy4mvjyikyemRguWGJudWtXwwo+oRxPtCoUmKYn0qrOTcdV9cvhZaEvzTC
ETRQNYn62hJJd2P61QhxLq+fIiN2nxRmE8iTaxSvRQOaLIaCniyAmLmovXmS6tKU/qUJUHTXwh27
YG9aiA9UueAqwaRnzJVuaYsRdZHQcVSYcW13Q86e3/Icd/tNpY/uSh+7HBUV20L2DJo9vR0gOCBA
yoVOJn/HO8y4dIIy/CI7I9AB++S1Gcn2N6E+tohhdrD+UBWp6k0Sxs86+jN3XqA5T5aGUxPMSZx7
mqzXoCSn0zWHlvZC+4cUTpjh+BT3A+h3ah7GbkhHb1PDz165cei+1nGHCmdZTNNTERTZJ8FjFmpg
badXyehomNJ0Hd48kamlYE2i+NJMe1nOB+xH95J3fpnV2WWaZmGzDvLRooXA/rxKbbRezdDC66eR
tjiGYoSfbc3rV2Ios1dKQe62ofB1OebG9EOIwvg1eFVcQmBBVr2eENqbnCpfi777XXt5guak7q/r
yTVXlg+Kxuf4/5ZGWYkwgdDCe9/O+wdbGXDG6RNomCmdR7iiVE/bC9McYBB2nnsVKRB2Bx2a0kJz
aXUtLF5LSBlVfYIiKMZetQmg5W5SC5h+wKis37GNGpxW9AWMsrJCy9GLPJxNFQVLBdeJxPchTLXr
Nq0BnyZB8bkwqPjQZQaFt4xCI/zWtIOz8vuhQjVc9F+qzuikhI33A/6Ns3F8K/iSjmgNxRotwEWQ
glCD8FUUV+Mbkkx/Q5X5w9C8migdhFeD0nFi0bJDoMB/w6M5b9i09A2nZr9h1pysG+pLPdCR1hwk
rC22fF8SQweWtn5Dv8k4aHE5k0NvWzjmUimAykVvqDlbAuj0NyxdImF1YWD1P/EoJV2SoLtI7eMn
t81rSilvqDxPAvRUDD1f0G5xbuNaQxzBb8kDFkJ4qVgKCfFDihO0H85icH8HaN5PNb03JHQlMjCW
IMH2DS9YwPj4CvQpelRKqiUT5e+VK7xvIp/wKwNqyHPDWjXIIt76adZQt+CMRG5OrZaWCVAxecMs
nr6ojlxThg1Ugc6NC+Dbln++d/G2eWeOXoeYvQ+ZCGj9+LVC2uMvYmBSqgJxcoA4za7C0qN/1cMz
WtiBt4SAvrCn7ekI8l84ADfh4mnvReBRtj+KMsnboRZEULLXLtKvAQwsWkTnVIq/PgDE09GOztle
NFox+9FG3ez0QEZrjGu7fNGsl9P/vvy1J0Zjzl5fHU3qDvhawifsoZ/p+y95gJPn1L1UXbMdDHry
Y1adCXpmUBLpvT8oLnZrMiq5SHZLn9Vq70qMn04PbPbKk2+i/WUyJWZsb7PBBPbHRCUGpbaNKK7N
EhujqDqzPOeiGIdRGi+t8mAkitpQuuB0i8Hc0tv9741l9uE4/ViXXkgU+jeVsTOCmzi5OR3inX38
fL5mr+LAFZOqUm5YBNf6pbouHyjXgZeEJr5UlgjMr4yl85203vnur5Izs3huP8xwc16u5l0K2XQh
imkdxw5NgHMesucWSn7Ve9uBhrARFQlTKGzEWIMnyZOM1eiM3a8mf+mpz2l2OBSoCqaTYCQw7LZh
vWh22qJcInyNgtsywVx9Uy2jS+yMzszgWy5xKvDsnIgKoxqqifHVl80qukcxubwNvmC6sPQvxTMK
Ic5TduthrgQI4v701jkztfMErkqURvdl6LDurJ+Uvfydq/G4onQJeftvYtm8/jCflcnr4TJ2Q2sr
CbIIC01DExhN/AE0BNCiv4gCtg+Eniuxf7NvwfD03M5rRCjr4KEbaKhESMWdG8rRrbIXZL7pyymg
QIsssNlFqD5hStVE+YVmAJMF3H/5NyPi7sW3myrtG6Z0b/v7DUImtNSTRTp1V2G0LXhOaLY4s/2P
XibW/48yO6d6K9GhYDNvGqXYLkBgSW0dCnfVQoTZWnXDmyoet6dHNqfR/Dno94LOFivr+lwoLUHV
bY6K1m66djfJBiZ4tOk/oVKE7YX/HME6XKLYv0SutN8p52zYj34Ce79htpYBx3NTVvyGbhPc97/d
H/mjcRGt9HvnKbrlsx+f9YvozMA1eUu+++T3gs6+hZK2bFJ1craBAe2CtlGlAKmTrM2iMBfahDhD
T7thXUC421E8gIOgq+HOUYfu4vQaHBs+TCYJ1hCG9c4ZvlRhmQcpp17UZmta0ZQZs22C8uzpMMe+
mP0ws1m2tUAtLbr3C7VHb41EvgNfWHqfEhxaT0c6epzuh5rNbaZ12iCLvAv47+iP3YMTW+MJpF2l
S3c9fnHNDQIRa1wLqoX+eDr2ucmcXSFG73hmXhI6LPCTiDVjU1QdmqRZsj4d6Nituz/G2ZUBDVFr
W53pzB3r66jo92B6zxykZ0LYs9elrSV23yEpsKAX9BL2/S4Yok9vo/hQwfd/GrtR03WHZf+va7nb
PPyP/1Pvo6r+9Vf+VcsV5j/QHah1WY76VrnV/13VNQ3IjarpoC2kOcK0VePf0HRF0+FEupyY1Hvf
KJGs17+ruu4/Aji56eoqUsLg3j+EqxJitvRCdVG4Nywuacsk35N15/0HF3XEog4a1ChHTVivCDpw
MOEb4Oc4w2RZ1WwqoQQ/hD8pqD/yaf9UvbgqtlC2W/+KjqTdrJzBGN1tWmPHvm5aE+zCYNNFeDQb
ewBrkTZTOV5VtA5RF1YwnbXcbkqXqudoxWWN8zOqQV7uqksDwCu+IxlwR7SohlxsDWBZPc2KvEQU
FJJwvyLVT/q7UCh9v1GLurVUINIBnnFRbNIvd/Re+UGFJ8wx28gGwYPOoiZyGVGFxJiS/+02lJP1
4fsEF95Yi9LGDAHm9fCsul6Ns5PiGP5jrJXBg4NWQrFWishqnyZ0LCrav2ObrzAPq/CmqeEVwWYE
YboW9K+xucKqAZs8Mx+eI6uPvsUj8iCQpgsch8XU4dLnj9Y4LaamQVtUTLHwEADIh+/5SFcchU20
Ea4EkJatWrjNF6HW8I1DP9enadk1OaqyVjPZtw461WHYdd4vpegTVFKBmPb43U/YFChmFTX4jIP5
va7jMsseHHDJ7iowGvuTk4alVOKkNoUyETDcNfyUSl0p0BPtO/qe3ldPC22MgAxkB7BPcKfpWhUi
fKicobqPYYsB1NKc28507o04vafkisK1Z6DmnQVluYxRU/xJO87mP1h+8ZOHRYL0bQZK+9HDOHrA
3dbzftpthWiq56q0phVqcvgW0n7UHzLTbpzdRLlgXEfUd9XLQa87t3+MstFA8aRwM5Qjaov7yoHo
PmzKIlIwFM3TTRQmOdJ0Y95SW/fD0F6mjNZdZDHlzMteqWGmXSuBwAMj9xElvFV7M+huW3YLHok1
HL2dFbmRftk5DaITlKDt+qaAT5rcNGmjqGs+b5EzQr+3VDzHBk9/RYxI7XYtEO0YfESJwgYFSPhT
mGT0z7UNPXEpYjNhrqG+g/nuNRO36KYGJw7MTvVvcirWFnqWyEvsACAjHoHobENfwPRiwAl+aNOK
znPUoFbAIj1r45t5aGECqyXoLrRjjYUQ8IqIBmpkcZnjJNCmL47SKu5iskJcoQx3cscLnNP5mIXW
ZdVSnZpS2aLYJBmEQw9FEj8Sz0IowCxbyPxSAiN+k8Nw36QxiqwdADNBIHUxyoIatmjepDTcN1mN
yJm0b76b9ne5VoBpcygJ4uhWYW3l5XGQXSfhAFSql4odfIzYhtNK7+/Qwta0VWLQ6b8yXdS5FrUV
u3g69cpnF2xLtNLedECatuzQSI07epWiRXr0KdCx7IOKITVE8qannB6+aYsApvPaJWq3SKhw3ET1
Szn5WCwWaomCpkLp8UZ/UytJm7TWEJxAxKSZEhXQndDgnJpvOifQnNv8IUU6iZ6Bgl+4FYrpskyr
HjfbsKnxl04t0QDNcRPV3wSUYtpPSlnlOlQBmDT2OrLUFL06EOgTgJNgqh4KR7QGNW69vBKVYyub
kQ7wdNE4bZ5ddZOSCeTfdUzhxDTGwaIriwybPMoVt9B1LGVVqr7osPTkRF1T9uPEdERslesxALq+
bAfbnbY2ffHvsd2FQEf5X19fiFJHpSpX3MxnMwP4heGXcoyBqG/wEkhyWCptB8F066Ye/yW07OlF
sXob9bheuGiRpOMAidvCLhjiZ35ZB5lQb0aRxullBdwUdkOd+z/9hNNtW1O/nC4ErRc2Txwr8QZl
PA46aNDCfySjz5PLemjd67gv+k3eYILcI12yypG4w8vAz5C7QCFqU6eK4T07MD5+2kVoPxootsIS
4GfwFU0+xBByFDHZS+ADeNY4ZgqVVciP5dvkirx7MJoRCX1PNPF4YVcJpoEG4EXcbbSuTZ/cxvA6
jO4oNwWgYv0gjq6MIcyM28BnfsH22kNy4ep5ilaslmSvHGJtt0kbzXkB7cB3O1Lat5fQauv6G9S+
q1q3SrNalGUed49NhJbWEvZN9OLy4udJipqZvRij0sDc0lDG8Vsh0JKE0UUTkCZPg38F9F8kKcHK
wuoIXLQg7zgVKpRGR6PGuC0KIvMzRJtsWqLtnbjXfdgN07YJRrVb27HSa9cTvY5mHSWY8Fwleqyn
2MRmpHUiynJlU6tGDdA0qHSvvKM9pwzbyRrQYMzBg6MYPKCisCrKGDd6UIaKS2dKCTGVj+mJPYnI
C20sFxKunhZkHYo9sRXaJKcU3/nBUKnc+rc6oXQE6rFSs+UkXwzo+ggQ1XSJfNn40zrjQYXDZtxA
aUA9P3HoNkFd0H3jynVyOVPsqjq5qygnFNtAS0RF0TYArrsBMFSJhVJmIHJbPS3QnPR5a911it5H
WzXkwoA3pLP7rGZAKBVqGux1hJ/6BjWehg6SB0Pqp601g3qrKOgCPenOhHohBC/gVnnE7kOSiZfR
Kqb5m171HWqMW1yjQrFtvUCtLhFTzKr7rqd/cVGaPu5OU2do/UMkTKvZjZ3f+g9cmo51U09eWeIk
W1JcrmFFW5txGJTgukbp0boCUwvixx4apI/htaFP12Xt2DyAxUcIy6HejoKpaumvtePzvOhzzhUI
MmOk33Uh4tS3LFtrf1dT3w/uMzXGXdrUxind+XGZep8yp+dcazOlXWdOmLtXHJXQ2lQ4fOaFixyY
jruUHuO8XoB9WXNIW7hqjeVkBht8bCH/4cmstt99fTTgYWOURCOpLiATITgJoNTwvEK51QQuDJHp
ViYoJlCLfzKdD+UI/ztBITBNBW///zqTuPlWfcuC//i/+X4y8a+/9Z/JhAaZFSAHzRI6VOiukFf/
CyIinH9glvJHlm7zRR1ARLR/ZJpAPiHpdC6o0L1cQv2HxrMrVJWf9+evfUAoReahe3UOyOq8YCwI
JKpjay6lv8NMQj7AXTpbmG6D7FqbITdQbXnV1mhTVHRqrBZqWBEXaoWtRmIqycfy8bfwaMXoyJlK
+rbNdO8nMugGaXlh4PaghdiX1a37WcntZAtq9kwVSWZEs3FaqmGpcFi50mD2Hgby4wGj57yhBV+U
QK1ybcIxBIncGBj7mWr/LDmTY3JsgfILwWi/G7NKCmZicVABnkRal1ZyaFGpswbzjArAvED1Jwrc
GiI5sHXUWZunHsfA5pDCRXulbbBzXJGc7fJd/zxeGB+rQf8JBU7JgBSt62yUw7kLSyQZtI4b33Bx
ve1Tzdj1SQl2oum8zd73c/9nQfZFcyS3e75ODh+MBcLUtaBfzzaE0mMbMkmaRbNSl+o6WQEJkII9
yrbZAhCOztSijq6V65g8E5Aj0pzZWikiqUMUz1Ak4wu+EJpqrnt1EK+nR3Vk8zF9YPJMU3X0d8oQ
yOGglBeyI8bRf2iSeDfqWHaM57BXR/cEakcGjWDkj6hUHC7U1OdDGQyMJmw6vK2a9iUs/E+RbcJF
Tpe2Lb6nk3lhhSEeDBGqH02yOj3Q99NJ+UNnLh2B8pLmzuoSrW7ElaHiLMenFtxx3IjHKqr0T38R
xQDchHINVBp7tvXLIAZ2kYGhN90E8GYRQPbdeaLurQ+vG8ORYSy2Pdf1bD5tlJA734LKNOUtximw
ZTZtOeCbNsBDPj0m+Q0dnk+G3PCMxjE0E0Wtw6VTsf5BIlbj0IAze1NV4WWEOtOPsLPjmzIdxdfY
NeHOnA4qd/e7oFIrSgNGJ8GGh0FT6PC9ZyMLqPrp80DWTVO/fa704TOoQvvMpzaX1uAY4bSy2Bl0
fjiA520SrXJVf+CZgyQXfJSd8y3a4IMhVuqmwkRl428y5cykvv/uDiPK7brXmGkdh7R45OACboNy
Z5j7wS5pBmSy+wkritOTeS7Y7Cip9BoRI52973co5DVOfsfHSLKQ+F9PBzqyaiDieDm87RNnjipA
hSdDORBT7t6ptVefLOKCtoHzpOdd8N3D1+rMLnn/UcPg1HhOI8VhcTTPvgKvcJ3Ek0S7wqFxnQ4/
cn/84A3jgnm1ObckLRXVD/nq2l8ozzLB1XU5QxLJlQPW+Wvu9O5Viq7luV0o/6n9PS9DOYBX3gqx
shR7GKqZDDumpJcudDeaKKCJ8vOYgDXv0sxYNWmnXoUiwP+7MqMXhI3ym0m9GTA/MDy12p5eSG22
ZXgQ6ry9QPuaKOyAEZgNWx9V+NW+x7BJcz4hfltcWNCntraWOlvUAPqlq+PjoldDs8tMLAIWgzX6
y6xMrKXXC2gmOSZptkNdw+ixOjr9847+Oh5mNsVuYLHz0y+L2wz8MIjIxhRLNDQvSYDWfqCfmwU5
43sr8jYLoJbg6bClEX6ZnUJakEOTbAH4tNQiXju1EyudjirA0QFKaIWL/ZDhIKl4ub1EWv9TFIf9
mQ7u7JOa/4T5J9WEaliWJqAvVguBtbhInqmgODVd46r5KjpI1puPT65tSjEbIUxaBrNtWEPWiqFf
YgRtgEML3Au8ZrcZJqinw8wxE39GRqOC542rc7nM3m5a0jsxghJo0bkVRrUwY5D/RCU9II1U1Bs0
8SiA1a55HwyUVxdWSRa5jl1Ph7k3Rj9pdxjKpW034nMdJuVVNepIjYR2eK5hPztk+J2CW4GGik2y
xONBbsa9oxo1CUofLkRHKM2oxYX578Aqfp+ZjFlT908QKQbp0DKhWT+fjDwL/Em+mcVW+dFu/XW6
9C4wd3tQVt6Zc+boeHgHGboDUt0Qs/u8oNBA+YpCGK2c7EEKFN8W7tk79f0nipy8ZfBvgDzQXH3W
zgQOovqZ7mSLrgg/+6GnLTIRf3aLOv7YHSBnztYdVQcUAp+Ao/pwedo8bjrH5Q5o+tHcwO70dm7u
dV9OL5D8uYcnAYGQdYKtwAsWLbXDKBCZ1b4OKKFA9H30m2Dbils7jz83Ogpc6Fhn4efTAeU/OAso
cw0ScDQPOCdnX6HSDEA/aRktXKEs+97fKvkvA51YJf5+OpA8w04Fmp30VO2xD2lSWgOgZk36d6hm
9jeTd1XiimVpMBH74NcI7P902PmbS66bq1FDQHOVVzl1wcMZ7VAAZj1hDnt2Ayi2NhchzRMIXGgg
IcnXxJvS+KmIZpsM+VXUmUuMZfBCzM78jiNfA+kI3QfOIZIsYzZ8SlVK1blNxjCVmNUVt2ZYnjnD
j3wLnHCodgnaorA1Zh+33cPqH3PuyCJJf6EnlK+6seJsVcQ5cIj8l+aLyQNMY4OSoqrvns1misyK
AfVk8IqtXSef49B6QfwaAoF2ZZfO99OLeCwcVBfDYgUFD7DZ/Vh4eh/6BeHC/Oc0RQusYJYYQ/vm
NtPLMwv1/oMwBZsGmV6HSMzk4X6hduwrlXzEoi27TD1la/c4t6fxr1h8Oj2q98vFiS+rJHx56LbN
Ex7qFy3yORDgYJ7+0ouwW2Z5WlJNDc89+Y6MiQ/ctIBGGw7aabON0YxlJFuvnF05ZhALo6JMtGgK
2K6rCIj5I+0hbL0/PDopBMmrSYKyedgezqNn9D0sfQE7qQj1JW2c9FfEAX4RFF71scqWXC1UYYCY
u6ZlgPuWE713c7KcmjpqJDmRAwLXLJ34qquTcIVRcHnmNfF+J0JlA/fANOrsRHt23aRl4SoYpZB4
O31mgRFoacm7EH5pYyrF99TD5qjp49I7syuP7BXwGCoHFTkyx9ks4feh5wg9ITkebGwM7GWHMDE+
FWdGd+Q5LhEdjiTK6eQIEkWyP5Npoo54RSo0r8a1t03X0Hte8J1YVQvrDjO6hRR/bM8MbQ4NlstH
i4SPABwHe+XtR+0tH9JfKOEF2Op6npLwjWdAg0Ut8g0pQb/g4Ssbg/a0rm1pWJcqdXaRKraBfTbq
Pz/rSprVMhy8D7VeGOqakiqUIDwIkAIUSIt0XZ02Z3b3kS9K5p8mMo0QFTnUDyeKPovbSa3WRWsK
/NXtdVqNHatSUk8ttelMtCOr71j62/wAS+URexgtdjQIRSqXdFt9LqMfg/8gunOVkPcvD9IPbkmM
Z1BEAmR5GMMea0w2Q14eaWbf0iPZCdH/zotmW7XFry5GoLHAKPL0GfH+UjyMKWd5b+UL+m5xbpEC
iGCAAhWGSD9wQZ8OcuSTdaB7G9xXFLBI5g6DmHqoQPB3ZWY9aQgeKV74Cpow1gAQd4UDHTu30AR2
VbU+E/nYlNokHZCcZAdk/gIWgISg0zCltpSVKH9VKfwypCyb6HcXpKu23J4e6bHppHJAqYOqMapY
s0MiVjBbsHJGWkCSXKWBWS8t0b38RRBb5SbGVYa8fXY/joFSR7ZHu6QOcOehRQ/T6ePbHdYuJUDu
YMwM3h12StREGHdkeE9AGjGK5qqqgSFl9XTm4jjyFVP1k/JgrkaweT0uTWHcI3xA8mDj7G0O6wBf
YlsLwTl0mw9P20Go2efVF6WLNSknK1Yk152urSko/T4d4sgpATuVc4LtzoabF4XVEXMYcBhSIyfd
6MHwqU6yW3QxHv4mjGzL2SoP2bm8vm50qOsYPSMZG+y/4UAZifoU1T//IozFm121aBi89f/2zwYE
JQGSACFAzEenuBP2yDYATVhZSRKdWRv9fW5CugXiEXwxV6s1L0W4Nr0c5NDITVA4Hz7ZgJAihLFK
9K+6sSzVVVJbSX8RJVH0krcteuzJEKh3Xj55XxH64DWKhoGXoriAYMSiBNiXriM0ZbWFXVQG8BhI
G4DuUl9Rl2M9JcaiMyP3WXazcUgRdLYXuuFXCP2rqYtwaB91mbHxRV1rq5F0cBHUU1bf251uaWeu
/Pebhie1yfWr2kyzJWYPGuB9SYOqMFUHMEEC3X+gUtGHl/IgxpyPpSKuP5QRl+WAASJ+qOEVCjVg
BOvoXAX6/QlIJJtPmrXUGMzsrC8npUedC2gkvmvFXakaPSrwI+ITp/fmsTDUHPjU6GlTGNQPr5QG
X01DiUdeLO03q78B+3gmwLtVIeHVdB57WHiQg8yll4Mx4xVW0d9BNB+BYQdnTtjxSbb+4DhkGMra
Krq3lOLmlWC2kwUDlqIzZr/+91T1QZjwon08HeWdBAPyQ3TEiMLT1STTmaVv7mBh/5mBoalWuDev
s1X7iVPKW9mQlrwF/qX10t6djnl0AiEM0CAgBwGpfLhCrWn0VK4j6ZEabRACsMtwpdCGPh3lSHGB
BeLLMci5dWoMsySnrJtYK21OdZao2mWbdNtkF83CWohNszXR0YsW9upMzHdDI88hNcUpBrwCl7z8
871Hk16UIdLQpCBi618gd3ORGdF1v5nWf4p4frBs1+oS4e0z1QX57Rzm/LI1IbEDaE5obI3DuFnB
WY0JQ7bQwV5/Du0BXaoMfrWWttGzgZ+dTGRL59Pp4R6NSmpHo4C0h8bgYdSmR3RaU9gu8VQ9NYOC
cE2spsuywmCi7Ksf4D+9p9Mh30+wJXsjPO953bNtZ193XTUF7w/Sycl3HzG3Qm7BuWzG/IxZ05Ew
HKz0Fbh2ZAVzdlY5Xh+FPdqRiyl07kh9oNgUu0DTzkzgvCVOeoXzDu0r+f5VOaxmD7bU0r0uNnhN
KWDt8E+ebkvMSBdgQZYFnl6eM96qoKd9r8QqqLNe/PaDcBAKKfL7Z99IgRiyvdmEAifQcrw58oVi
ussm/4FY6Pb0kr17acsIsqQN8ZtX6fwCTzmkc69ijKmT46pmlhdWF39Dz+wiUfN2WabqaxIb/Zl3
6ru9SVRK2/QVeAZTZpzdnUPpGwZgUMQQi/axpgOfxwgk+dOqdot1jCnx6UG+u3VkOCoAOp89j+85
99yqXaRVXD7ApPdvME7Dsy9prDNjOjaT+0FmYxJJ1iihx4nW4RjHq6TARinqQa2KcpN76EBO6hca
jOeuCHlQHhwub2OjBm1QnuIimoUFF4928gh21DcRp1zbXaKifZea0bcCEUa61WmkJksza3D24RGX
fGP7Bs8177Jzmf27z1L+EsGnT61W47ybHXOT1ocqLtDkpJW5HtrfKH4sI+TnPr6WhiygSi8wuiOz
TyLvG5uWLzWPKkueVIH9peKcK6wcW0rSKIA91DGlKsLh0Vk6YaIkPS/o1tPcduGiBhKuStFgB40q
2PB1CFrTooXuFS+INGrn3jDvDx6aPog7EZi7ilR3lo6WIZYXloNecV+l1qJq8Q7CUs2/bAwfNgAm
gwqiHtSyvCIbNo4Y8E1Rfevi9ES//0YNQXDmUqII6XgdTgLIlsoXcAYXuVGvcW3Y5iDxzajYQfrY
uf6ZO/L9lBswaCXAiTtalqsPo1FYydtUwkkaq6JVW+rZhpNJWRsO6n6O6j36eYm2KAj7xelhvt+1
4Em4sSz6qQDi9FngclBrnsVvFd6oulQxO05BQFfoYPTCK86cEceC4fyNMhdvRsYr/3zvBVLi2946
CvALTKLHpVpVDVKY3ROiK9GZ1TsaSfqQyBouO2i2enZF41/D72yhqOqb+4cppoU3hhXsLU6LD9fZ
2LH7m2U2i1UCxSvRQEY441f81JXkd+q9nl6oIzvkIIT88725y4UxVY5sg6noxnda9gxu/qmDT4+J
9AZC2maIxDliqzY7Xbl0kZsmxQVcRceGxsVhUH8yms60UbzlMSuFEItkwPsBCoW4KxtkXde0cKf8
nnKqYV24YeM34McRwV4anm+eq8fNZuDtx0AUp34ucS72G+F6bwZqHW/iDHONRY2PBAnyeAsL5z6w
9ZsIKOKii9DNzc4112fHwJ+gMNBpVgGzpcN6OANOPphJMir0VZVpq7faNhLAXCIPXzwL1zW7+tjj
TsYD2IJ1jmxK0wGfxUuifhjQD2KQEyoQet1mLzhsO9foYLR/EYo3gc6zAFEa810S5xlJEyZycavC
+aEVmB/A9sk/FYDw16c37+wFQr6rkvG6bCBI2OyF2a2VTIUNXgd0ZRW2anOfR0ZSLzttVNXt6UCz
755AlEs5RtklOsWJ+Tna4NpgmYUAbxv1qIdmmEaYeVBss17PzmSKcu/vvTz+hJLzxyUpi7WzlTKc
trdsA5kHAVS5dKMHswy2mI5zSZyzpjwXajZ9g54bIjYYFSL2T+mobUXnvfZ+vzPOyRQdnb+9Qc3e
/ALGXTe6RArD5r6Np8sRor7uRV/+Ypn2wsj9svcp607UVqPP3BkGbeCqXtmD8yLqM0Dv97tO41ui
hk7jkqfEO5y3Zwkpe0U+1pWbdjLu9Sg9A1h/dzxQ/yXZo7Ni0op9B8DqvMJJxECIdoi2SuDcTAE6
60O0mTx9ZdTlR3nrhHMBXch8TLbZZnvOzTysgW1e8mamXlSOeo335ZmlObLXDkLM9lpuYgyRToTo
4fjgH2BfaFm0o+OM7aUDIfX0Rji2RDx4pNsrddR3Z7rSYIeFIDdNcxx6kHZUni2rPbMNjq3RfozZ
iPSgCBoRUwnA9ePCRXkuzB4VTO1HSqujrSxOj+jIF8RlwXmH4IR8ecy/oMm1gioABjBUWOX4GFf4
1aLyfp6OcmTeDqLIP9/7gLrIHr06IopX8zwd6I3uSk/PPn6aHkSRY92LgtBuYODZLUvp1cqYmpVI
UVsCcnx6MEe2nISvgmiAZ8J7TS7gXpgOj0Qo8IThdbFSw/uktRcWesA9yhanIx3ZCuSJ3EVk/RpN
8Vmk3mmsps8SIlXdhOx8/nmivrDUh+FJC5IHrGnPKS8dW6j9iLNnG3JDQ16y+6QE6jW4wR3yFn81
KNASnHNUrucuk7FeJDihgcCUBMtMoMoXIXJKppCkDc0p9y82uMQwyCQUoMa8KNvG2EqPOuGAve4y
Qe0y7X/qJg3402sls8zZ/UpOxPOTESEcMa9aYMRF46vmaCiQmFwVARDMUIWPuWgY223VK+4lnRlr
HUzC2IYp++V0/CMrB0NC4kIgngAimu2VkIsliVP2SuH4JnYrlb9Lc91cn44yR07IZwRheD/zCQBB
mQP3YPdTFU2oBUUtpOlV61uFQNulRfshSsyJ4h5aj42v1iM+a773MqAWdtMFLXqJcea2j5GhD9Gi
xKDl8v9xdh7LcSPbFv0iRMCbKUz5IotGJMUJgqLIhLcJ+/VvVY9abIUU7w67Wy0UgETmMfvsNQxl
ecfcYvu30sZvHgUYEsrUaIAoyjlf9jTIjYmNWzat24XS2GbJ00JsNAMn0//lmXNQ84nSVaIX/etO
YCQ6vS+bCqq02g2jrY9d5vwP17BUCmF0BtEvonb7co25TlJDRz2FM/6LYRdvqUVx+M9v9Tc72r+v
8U9e9a8djUmXrGhAcjPoX1wFU/mpGGN8FGJnZ89i+svVfnPkWIhvLEJeg+bqV/FNN+a2ll3ZKpWX
DPu8w9E99qb4Dr9e8Zd457crgcyEsjo+htrXJj4suNHNTT5KZXXetB7EkVD/EuP85rv/x9ubk+da
Gv3aGsGP1uH85DQgCzSiMsthfzBMtMuXnInKdiq3mKo0PjR4rLtgR/z/o4VfLv8lxIrdbJllycM0
1VZ7AQLvPE1aCRtYAm4H5wBPugu68kpT+v+vGcuh/U5bkMf7NdNEdVn0XXM9KbJvdvqhJM+r8gB9
/S+X+c0ReG31X607WSyUYX5d/lDGC61d2G9YlfNJh30ZzfRK7nIDBLShYEsj3Vn9yy73n9T9qg7i
glc7cJ3d/Ms3l6+T7PDY5d4Wp/rUpdkEFTY2TxnvOSg0q7rS07udVWVW+P9/qpz0TAozwsoR+WUX
70CLlQN+J36PsNvNBZ4MR03AzojVv1zpd/eoX/uG7OgYDH3t/oyN3cdpwpViGePPA3tR3a3LVGxS
HImZ3VevomE9DxXHyv7yyfxuu/n3pb/szy7ElbUZuDTeLF0wU+a+Vio3jRq/LJPzt4X6u+2GtJdc
3mH45j8BwIzRjL0qXG3QQVu4lIXy7qcOUOHPb+63z5OkgJI6tUkUr78u1FFketovxBmpayZPRSPm
3QoCeDcq0IN6ZcoeG3vO9uW01Pf/w5XB+9Gr/Kf0q/965aFL5TQzHQBpM3bQeWUoA4Jy1fVXLV7m
Vx2c1Gfqau1dq1u0GP6Hi5MaoxVF5EVa9OvFS9vIhQ5qyDday96stKIlRmhWsSk92RRBrYosotNW
bnq1ffzzpfXf7e4cIeRBlKC8/3wsPV9x3awY8+tO6QQukNmNaadJE/XVZOLCVKnKq+JhoRBpnckf
YySpAMNMWJSDWqpiwOpJp2GEUmp0YXoRL6d+VpSfNkBUBJlujtd621ipGtoyb98nZvVQjJZtsvpy
EPCgK3ce7BPM2qc/39nX2ehrlHXV+urgkYizMGH+9almcyn7oWE8IVdGNSgp7p8tMxkuRQblBh+W
F/5nEXk9RlXVqirhoPXMTbiZDk7Unb7/+df89jFfRwoQ0DDM6X39XE0v9jCyv45MQQVmiHaKMvzg
93++yu8+U6JXcmvCNvb5Lwup0JtEKMn1+6mcb3Os7SAsfV+s5S97z28vY1093yi7oeu//vd/hTpX
JQU8SS6TlfWGYgl9TBks/0+F4j/vj+gYFQG1WJoxX65iJ4BjiNNoCTl4i6C5EvcNg9q7Pz+y3205
13qeZWArQUnny4tBa9eldkPjK4v7IQI+mW6n0QFbM/X5sWqFtWnV1LrHZr359ucrf5W6cIOoPfno
2U9dWCPulz1nqrOsTcE1YAQz0RWBQLWDJ/vDtdLk2oZzI62YX7tUP8bmtG16EwF+nnW7AkOfILHw
widd+suB9t9ThZ+EAoBdCH0bQ0W/vtlxBEOc1/wkvY1DrxiOgCAeC8CN9Wz//PPt//eL+PVSX4KS
zq0Am1rMSNGugUrOmIFtRU7mwdn884X+G/1cz0mKDdfGOyKKL/fkquCrxobdFYwFI5KgAfEDHkSz
tFd2MTIHDU6Z54/90vxtZPX3l2ZdWRSoGS76soQtR0m8FiKEn1hBgrGl0/mTUYam+6Max7/oU7+2
UP9ZTiht0fMabDGMcv/67pJCShzrSF6nRTWCvJbxK7jn5D4D4GXnY9TDOXhGRocbUIlJInAtsk5t
FsGfH/fv3uu/f8b1g/vX5lAZa42/IJuDAcjrLWEMww6tIs/6/2Gp0nO/pozXyv/XTWgtCmYfR15r
kiQGqBAkY4KoJIC7uV+6+S8pwj9N0V9LE9cLsUdgU2qxTXy9LZDXYCzZjcA37Fa7NQOMw065oT8m
BrasTjFmAQxs1U/UZNeP9c/YHV6wczrjDUgP3dV+ND2WVKX+RN2rItvPFAruiwy8ARcNo76iYktv
QYTtIiJaMY9bFFsPlmW8LZO/mQT/d9O73szVfRPFNA3g6zv89zuirVYNV5xWXiy66bM5ipu4TdIH
w13niIqZjb27X8fibw7JCN2+bDFsLgzeIAhGY48ahn3v12vPaiMxvVhwBS7AngW2IIDFDTgb6tu8
bJ3qmKkSDye7cQDtLah4jU0yAeEJ58Rw5C3mY7kZFIu4tkT4m+ZtvxpacqYTK4ybsoPmypZil1O1
EzV0x4e2NJL1SVexynqQRDP3qVKNWaSncSEeenQy4m1U64LpyWuhMMeNsAB0QTUCYO3jOqGhObnw
UoxwMLLCORiVV756XmKbu0WDkvxgJRBHNwlUYOUEDgNSWywAbfhx4jCgyDAGTvxVeq2uL3K12qia
baMffY+Sx/rmpkB4Iibql+wyFN7VvEKm7WvVDkUdlfCZdb+CiQ7uXoJOQZeQrM1e2tVUYrAIw/m7
UWVyYkR5TcT3oldM8ZpmujefDYA1t20Ri5dZDokewfp1i926NmW1HTWlqYGWenb/QByH7yHqGZy0
toXlrDBJ7BkfPurd1lOBcMgLlLlFUJ2WnppFmdEDJ8b6c2pulhR3wkAZipXRYNXhtw5jb9p+ryRj
cWA+trpZtVjXQywa5bPeVfm7srb6cz6lDg8Ad5cfvd3IU2U79m1tGdTlncVS9kaxqDv0uOv3ClvE
KoDVNRiBXZljFc4l/45c3Clc3FLHgTm4RCoDSvm2rMM6LvIeJ7iRoFOwdmTYd8iDApHWbR/GZKuo
sftcvqdLWtwphQb+jvGOnjIa+qEAoc2cnwbXaj5yxSR5pAOonPVy5PmZ8fI2W/30IfWZo7e1MG8N
COqcO02TfdBLren8eYXwgplfm7+C4XQEDoKyv8XXotaiYbG1DzFAZuyYnsEs07m6dy5Q8PLAsRI9
w6m8WKpgmJd+5+jDCsRmBO608YZ5Ym8hiMl3ksbTXjNm+1MMkmZxMQ/XqQpZszhQ6i1ulAxmftLb
ztpM69IBamlWwolsSZAMiV4dDk3bLC9D1lqfaZrQxVym8b7U+vWb6gphBtzHsMMEM9s0jTYE+tLE
n7W6Zpe2nSDzqOVYRENjFT8m3Aq7jW1W1l1Rde57zs3vyjR3jj1GXRec1sXHsKjNRalm45tTLtPZ
tJpym7JuN65awistFba+OtbbO+wumh9tUvTgf5tGvqCkROi7SkCTqexG0K9q0h0zY7ZO4xznn/rg
eJdM7ztks1aVDCFEaARLQ1M4N9CnHDVI+syKb6AFmkaIV0H8OTijXUT4xc6bEih363cLu85FFl3N
EZlUHySVqQzlaGaM/br12ocT8MpDOffJrTtU7S3Wgl2kxPGLKYbvRps9NU4P3ag3cjwmoAtVJsVR
bZpOYgXFbQ9PaNmRsFtDHjAe2EelNNyAuY5ndS4HNj77OfWcAYbuAtJMz0e/Hp1LQZroV/VcHeJc
5PhLUgGr10E8xZbs3nHiFZdK6eOog69K78QG6zzui7JXMLus+ICcOjnmS7ZueVHVyYqN7hXQeOK7
XnuIC1MLIEvDu87iOJjHFqdeWEFbEWvaUyu7ftc1k3KB3KViJwUVqLhx8lg7x8tobIYCCw0WUhoM
lpKeKYft3b4t7igQrufcSt7cZeiyXX31guxd3BLcXsdbz1BzM5qseNT2rsRONjDmtjyXRoygoyzi
juhgbr17TL+Ng7QHYwg06JVgZCt6xIkw+ue0IjxuavmRytoO175xQ0Dow5a7+RyrRtlkHm7K9pWQ
znRWFepVDuOuqRjN5mnvZ7s3w9btTolr7e2ywxbk+hMVzdmKBaw1pwisMRq3BgdhrED9dMtALqMX
abH5bHVdFzmVYZ3pWRCX61Z1aej1BZPRPumtovtQlNYj5pMCouua7tWG0YxKN844/h5Vr8Chl4kz
5LNGGcwcG4zGeXer1p4M/Eb9PHbq7eLN69MwuFNYZ0sbJLG2qYcOj1QcUYOJghlALCa1tJkXMOjJ
ZV1Ty89HfEa8srs1O+ZIavsqm1s79qDCcDd5wcrIHafFssK1wmZw9OM4WBes694UzjdfeMt1BBL4
5jIInOzwAQ6oAIzHkdF438JLGDEaab2dERQbkw2sNHPRcFfi0I7GgSDL9e0+r4JO9YJ4LMoIuO82
65gY1tzcCb1Kxdu4Xu2N1XQo98dh9ltlRl7rVVXYLXkdTOlc3DA6BE29yJOgTFmbhno3eyA1cJ0D
xpPHPBtrHfeqTPONjW4NOLRxrFMGkHWOlkAxyjVCZ+KFtCpeQBpCOJGDjFy3qoMiodygNW9N5cwn
JTcfzd7pQwLRJ6zsjKBXCcqJfuYIfUm+n52sDT2hyjAXDDKm+WIdFRjzW1cdp2+Oec0QFWlG6uwc
m5GJprnKAMrl06VI+ibo4qoJmnbSOaP1PeOr9XborF2bdKE311a0ZmV+EUl6kKkcgNTKxAeEzXtW
RiNabe216/GrIg1uAc7wgBFFrUFuFsU+KwjFzDovA020Lj6ixXYx4ZzF6XhCRr36/VDqqEQ6OMEc
WUluGXtWlRIUJeWNPMmedUxikIx5wSrWx2TOm9DEhbsulQeHs3xpnJfMKPVATvYOL0PL95zk0ljx
t8Fc22Cdmvu4Nl8Sk93eKy09EGY73qFNbEIe/3jBU3raFHiZhWoHHHou52Dyqucpn4yoTqcY9iKu
YxCtm2CxKiVQhRR7sehVhMigQaAnmiBNienKwYLYV5MjFUv+MdCJDHOU8AFqNCNMpPMeE9Jo6fKd
GY6Xpmm/d0N3q3fuTZoMtw2A50qzZl/iBWbjwf6UCriMTtUjWq2WyOjdw6wOT1oX3yedamycVbvV
xiVhDrefP+sJCyHDShu6p6Wa8de4C06sU14wIjz22d7s9HQz6PYaKMwdQ9wrJ8IxKxNnx8xl4E4q
y8JV1miQBt0ymamRZP5hW8s+vccdvA9LtFfHTGAGFRfLeK82dfxUeZy7nWmO92SixmbEO/bc4Cy5
ZdA1O83gtpyormp8igulxMy8mrJ2uVObno+Srlk6h55dtTurcb5pVmpKtIj4NPlKZ2N4HK+Vpvp5
U7Jjt2oPXtyAp62qSGPyOKLrJ2/yuVWepGovGzfF0p4H+S5UC49Zp3OiZVqT/TiPnj8kEwbmarsE
hLoxEfIoo7pxiAOtgXF9i0VrL2kSMH5xBSu6jb9iibPzPHGEXPGCp04epJ42P5edB3m4WNq9dy0x
DqrdHfOyxJk2T2hf1xTOh/JiGt1Nbs1myGRxt3EGY7lQWTMjoHTTJmvkTqzNshGa3Kex2FFEXBjm
rxh8a9J0u1SO6ldGCdJxsnU878o3zV7Xm2EQ7GtNj8/0OuIR7np7hCDeQYVlfO5zHgtPVdv3cZKH
bDTWN9GRI+MXy649tSdirgdbYFlO153vbuwMXOCSO3Odq60nzCLAF5e/0D6NapwFFZ46AVGzEYwK
GpeswQkavPz8UQx9uSXHelg9AO214WCen5vdXisSETZSjZxlwPZbS+HDAFTknMtviGY3ppyY1LW8
xY+nZmfNmDzFcp+r44pfsfvay/G96RdwjvQ4tjjGY6eeiA+ZJue0za507H1XdBso0fnJlNntSvzs
Wy3upYxFUbutXc93vNH1R31NIqclLyumkeiJfIhgjuJMfs/Q/IE9OiSbAHTYPBfjBAq+Xy+Dxp9o
rKEO8G387sDH3uS19aHNaR4tjvleJSyhdWiJyWY2aGto9/j20uCzM67XnqAvPoo48SJ9RjXhW502
XXP6Z0vqcSB0ROM+cNCnxtIeNLe8w9fLu1UxxDg5Y04u0e9KnXRrGdT3Sc0jty7GjWe34smO2aBL
Bb66JbzWlxKa5lwccQtTDurIxpBg14/kuehObkbGSZf9jiP2KMW0BFUuT7T9MPHKF79aEKZ7XUGK
DiC7SIGku+4rK5qovDjrC4Nqs3urZvGTtkzkcQBRTcL3JdHeyGWo5U/5AKQxSSGYT0noNG4PowDa
iZlkzChNeEGXdeX5fE5ZUIwJK78SSgj51Q5SYGG+aicOubocAvgBVHYdobX+YMfmIU/LyccrgYpW
157bnOKBk9QpOoGcs0B3TqWjbTEOScOuMRS/w1T56l/+1E/ulXbZU3dk3pRMo/FCmwpHAHntoGXl
k62uRx13ZH/Rlts5GT/TK6MhxlPbz7NiDOxpSE5xs9zGBLKBPml3K67XkVVoYQvi3u/M+Q3kOEDd
XlIr0YaP2GucW7y1mC6Ix7elkq95qYtAt2olEFIt/K7V74rRuMNxfZvEVHbUyXtgwAJ1uuV+UJWF
Ge7IIkjJ7oNhmDLeqSRsSfuXWYFp2WPAlRDuY7pW7dsunjka9XajeIXiD72OlqRoo9FpSI288pDb
gzy4Cv1dI9bWSNXb4SgbjepYYX6iH00wOdW/NYiwubs2UJPqs9KhEGcW1AR3CtLeXUn1k92wJAcR
17fNLG57QSDUG52fOdOrm8T3HTrcaG3TnxWhu7+M1b5bx+/6Sg9lbeHzWRL3Q60TdwoFVsw0bvrR
OSF1/Zxx3fOLQXmbWnfPPnhIU8vcoPo5z0l+xb/HTgCYIehQuoq2+yHcGCAqsKUanOG9s5rbxfXe
jSRliqqb6YPW5jN50MUo8vPsjeKIk+v3NJ0FVmfaC2KiMujTtg7sev1eK0BFjdjdxdlS3lETnjcD
woJAdZGllOlpIrW4y+zOOLtruhtxQgP+Ox9lXS0h6zgsxXDMPFwgaHVt1jndUr4pru1Xnktl/FT1
OqJVqmwTQeU2sO3FPMJN+pk5/XexVkrEmfW4YgFeG8uLWkFrVtUuNBNFkrLDV1KHdJvpxd6Zs6Nc
qyNuW32gK7Z6EaW3r0DAQZlOU58yDzHZ5DELNFrCV7sJwG0bA9trskM2yb1Za3pYlLTYGIi4T+Ka
0193P+J8ekhqZ8vWeBtjJx8q5vzJRAqEBls3dr0l3zrux55KbM6NLjLy8YNj+KaSXhp5BbHhJLwb
Q3PDwlTubaENYVFXd6hSIXOKacPtbdoxfnWuA5IDC5LIkvk6a9prY/xpK222Q4+DEDOpd6voVD+2
SjdoFeSl5So/AAoL6rYtJYYpohD5lKTlfdrpt0o8PBHnnNm/fwxZAxxhyuuoU2zHH9RKOVUToy0m
imVQkc42a2h1uNxH3I6DP7pJFaUt5MipX4GpyOycq8bBElRv8uldm40XUcXGJu7j+GjzW3xdyQJh
w74ZYkUPOjO+YeOs/WysZeg4GNULiAl+vkj6FHr+mCXm3Rhrd3rMlFhjQhkuNJYvBZ+oQxtO0Sa+
RzgTlJWV7pPMlVu3Z/cxS9I+IZ8SRKnK0GS+EMUev8dvnlIflc7cOVI55Z2+t+I4zEuX0DexttTc
8J8pXY6GOtQZWt+5q/0dI/sXb+m3FKP5JJP9wkiKzwwOAF1lZfCX5LKT3oMLkgA2eCzCriPeUKdd
Wut6gF3pUUAyDmqDehP6gq3EIn62rRD1/hKqSfZe1xrTvEq2r7qy82GbqXvZVNt8mEAw0rs5u4Xy
YdpDAs26fxS60/ozhjWxYh+hgwDGMLDDrymA9UZUTCc+gYjWJtDtH2jM73TZhJ6c3wujPSqu5JPT
b3q9vB/RVHty3Db6+pJ6IpoMJ5or6BxWvzxUgxIaBbsa9cBXS4+TwJnSw2QOoVea6paE+o453K2Y
nS2my1HnxUEDlVnJdRpSazS1IkjxPWlthyEatlYjPRTLh3cts5EdlQFH72Ptzi9goGUwztaDtIZt
r+J+nqLmWp+HfjnXsr1h2t7xcSzcZm0Z6c78yfT3tQZI50dk67cqW54XV3+wGiY/rd46okdStlNd
3S+somBIlV2tthsJFDYYbesWRMOdkpTnHqcvmtbJrpbmq1s5PyxpvaBfpyxislhaS0b4TO8Yx6Ys
17cwRaRa7mRa7rtSICvsuo3e2J+LVvJJ94dyYocy1V21On7bjd/cotplk3lsp/qMNzSLtLxJvSos
pb3tsYqh320f2gQHJ01TdknMZDe2HRdtMKsoptbne+l06y3xUWrVPoutk9HWI9ZFy+KndvdqxVNQ
euOhEi7jmfONUcS9b6z9JmPFKnIw/Cqp7+FNwKAeL7EmcXso88O6xvhbTLRYKElvy2G+iKEmbHG/
WVJEjX7jrOOucJlIrIuIw1rgYtfubSM9ddB84F0AonbPSefcGTILU0+JhllcCJxLHqV7lzTDVtGb
QLiC6hocGJ8kgHncynpSZqAXFrwm4movqMv5ZvZmEBDxRnUJYoYRw5qV0n/Ixn+bC2Xfq15J6SN7
d3oWVTH7up4FXj9vMV5Ex1xABdSOIh9/Nrn6ilnryTDLJ0WFq7XOSzQCkwk1+jmrMz0Y1rDpr418
s3xR8jYUixItxkyMjguzb2hk1Jph7Eo5Bl0jotEeo8U2w5gijq+68cVoJcFOk+7y0r4Z4wmeyvTo
egsZcXls9PJgzeqhkxgbLu6nShbn0yWBcg8RZ1jGG2k7TlCVDvPPakQPnm1TvAJp+ZxH+WDXTe0b
zEO7Y25R8Uo/15QtsnO16pDqSxEK1y38qh3BjhkY1JQEOxa9BCSPUWmY+3bWN42Tb5bVel4a4Ekx
q0mdb2DYfBdWvE9lekjYZMqWKqLl3PDfIs9drhPa85vaGAd9jgPWxyZV1k9AKyGZ/kkjouhyPZxS
41bo5A+TPUKzHw+ZunwqdFt9bETPiFr81BB+I35Maeb3Zd1TcpX7uJzuF/0BB5VnxqQIq93QTuRu
tAUz/erF6lcr6Kf4tWlVH4TZESLVBsCNYB/tH9GU3lGnG/w0Gw4Qo6OkpJ4zXcuVsWjcYOoaJ+go
PQdNPNIqmYY+HONyT/nrRxbnUdfhsuTV2YOp4/kA22jjxOsFHf/TlIADq9ZmJ2blp5ZVM2lYde+p
8clVCz2Urfhm5WSAECA3CPlCe6Ugb4722V3Wt8W2Ll5OkYQCxaZkDQTNQnYxT6tk4F2jGFGZB0cb
9zmJM2z2rV5J35hj0hSkzqpDaaKym5tkRsEytSGh4f26ZGFSLP5ILwTh9TlZ9bdGaD9EjU7Sk7A/
5XUFb1Mb9KaEM00wY27z2Dj0rha5s0fThe+9rG8LG38EPs6TQ28jKoC7y2x8T5ryvpbWTdYQvw5T
u5/1OMxqJ+zn/qnWyz3k1o4PlBEUe2gx7ZPzbh7aH11tosxpjV03YN+XqSICNHajDjSz2vRkyPux
l1QBV32f2MvRy6w7pUxfp8WOWq/fmJl7a9E6KuFUx82xlG5kXG/UNjdiao59CdGpdUPNUR5gYByU
Zt5pozjP85T4dtEh3zbvdUcNE7Mj6HWVPeEwZoWTJwOzL/lQSzW/Itg2cn2Sxsg/x0dXNEY0lcVn
mruPNmresDJLO3TGbNnowPMC0oIKiBcVMfozqO5yX8KfCtuK+M1emRHULIRwGdVDPV5QUZKjFFke
pRWD9gzsGOA58w+3cW9Wb34HsXRnSvaYItfuptjDZab5GJyMhlp+gC7EN4gywHCvuKpnle7j0o6X
djiPZCMLlIAp1b9nQz9sCDITvxhLfKUr3benfhs3uAGTK3qkAwvPXlkfFK2/9Br4PAVrbDHEn+qU
UL1vGb5tkdNRxnGtb3z4UZk8N0LdFrq7S01Wk0s2lU5bKpJB63gR0GjNjzNJwYxEtsx+MKS8Gxo9
7A03FMCt6FagOS6kWoViov1lVFNy068OKpaZ+uxQafbOyknYNJOmyqjF8+2Y6D1lJEkcVjn1uRWp
pNSvL8d2kcbWtft+09ZVdtc3tfC1ZHzH478JGVIUgdZSICxUtXqjl5UwJCpBnnV6FqqQE8+q3hWR
cuVQxbXx0iWiCrRSRKpZfhZKfSDQ27E5R870Y24mdC72dqzWjy7TAodqhsAexRH7zgtNvBOHIqby
inpKsn9rTkOoMeE1oB+WOg+r1jtoVPKomZ8TiQCiFgMDWfpubJx9w5xznhMAVUVPJN31W6toNp4m
aV+O/jySJWv1Fjf1yHIWFqwKeMiKYr73mOb9UJOVGw7tpYm57OGi/pN+jmeJfK03aePnVZgrzbHK
Z7zApj5UsmJPm9DPGHIrhHxDj4meqPkorNxfYzwndNtn/OmxmkgHZZKdrKx/Afp35uPYDOQmMaoB
p/abrvVLQxyETI+CoWyXhAvq48Sk2WQGitDOPKxTWuq7xnQDm9QgM7KdO1uH1DWeS2G+e1p7rrI2
ovaxVTjb9etAb3xDKSd/ryaMLoq5y2AJ9FGue5ts1Hfm3PHStJB27IbsNii68tDq6WmmEaOb+V0l
Lvy0DQ1s0weh9qlk2t4B3izlcDZVdk/Br1Pip1boQUrNx+nzcGruCmve5gVFJCpAnh0/ZYp9qYpv
9fRYT+9exiyOQ7GwLy451SF6Q/jDzC+5PQZD9dGnzqNo7d1QO7faLL/ZcDjidfoQctwYI+CuMY3G
oTE5gpLXOU4f4nHcKNQaRja5Mr2362o7aOXOkOC2KDFklZYT2bGSm+F7Ks6Vmm4HjhfQbe92Lc8W
VdBCEDCgOws6q7bAfam4uqpndEn+6pJVeM6BZsl+yIft6H7jvsM6X+5Hg7ZSQs1neBtgO0pWczuk
R7drsGQuj7UgTSvTh2oVZ/q5BzkBBlPdU70uZys/eEZCvEi9m1ImYLcjgwynUtS808k4EPbdqiKN
QFGGKlD6JpkfrNxGA5EdGo9DUxlvE3M55lQmBok9WNE559mk3q2sx3h1fxTC9gUNYk9Jd4qHu+Cs
PvaJdow1wGbFXl/t40Bw7UqVCJ3yytj+bJ2Z6knDVuiMr3wMH56lEIzSFNbL22LZD/aFRieswvIc
t/05Q83dVMtlMbrjmh08Cijuimf6te8Y69uUXsHiUY2bGmNfC2XbOf3F6IxvaFLR3FMwdSfnRyXT
96aIMVW27IqqQLUvLe2UD+WPwm0e2aDCuRg2NQD7hSMTSR+EJTfqU/Xt2kUd4uKoZcnDkoL4LSjd
2lPxYtfFs44jZjBk6bmIU7YH5cFLLdwIeDfLumkGTjKGHjbX/gpubb1PZIKvlTimM3T61b5J7Zoc
pN5qtEzyvD7WeHlbTR66/UDRjn5SwgOt0hNv6MIKOhXz8lnYhUm3S6Ugqj5VSLAcrfsUOg5xytpH
RpO86gQ8aTE8TNTpcRHfSdEy++asj7HF+ZXozeLb8XN7LetZ/SPQA9p9Q5S3/S7V4y4wB33bWIw/
lSnSJ+ryDIndD71yZ7Tzha5wlJnaneO9juYaVXUdqNJ6slOX/c4rojQnezAsdlmXuh91EZ6sR/Yv
J+QS2VL7mIo/kdTsS3falB1Y0/ytycCiNneTavB5FAeNSkqP073aLaESd1GzaGG51NhIVqEdTxu7
SY6GkR0G9zBkGmlMG9/MbXGklbJzjOpbnhmHxYmDJeVw8YYNepQgXptbxV59g75wZ31r4wlantIE
1A+pS8fqhkZpqyk/K3YGyiPMJKYfs2le5mw6qe3zCMhD5IKXmF7+j7Iz240bycL0u8z1EOAS3C7m
JpPMRZnaJcvSDSHJMoPBncH96efLHmBmWm2U0UABZVfZyiQZjDjnP/9i6uJq6pgTqPXGMNfDOpY3
49K8hotzZFKAcsq7NB9bbD3Yg8EjC/hyKUWwAhAeNfBzXnyO8KKBx9vjwCxhcPQn5d5VKagz2iY/
+Zl4caxx39n9Vd4Z96a9HnH3+eH188bJVxrmW2FU8dyBjbb+vd/NB1lNmyI7Dsmdy2aZsqXAK+nW
32tRkpG47rp+jpvK20vS88ziVM8/ODCuOCx+J1Ma242xCcznLAgP2ViecZCN607vwjZ8DjjAaKAj
Ba0k9pT9I5/Hvaysg3L6ozfkO0MTFz5zWjDXDqhCrPGpXsJrmblRPgb3AhhkRhhbdu+qWaMsCVnR
wTV1zNHV5FEmYyzK7J2abCO0sXXQp4gezhDgWUtFmFdGVM157DbWTlrh3iwIN11o95oZvxYzfCZc
9ksaxr4oKZS9hnEm0Tcnuwh3MgVCb6e7UWfnHh0m8nB6aoMG3BExe1/UEc7oz2MHqmmcaxG+kBF8
Pcj6J0jLr7lOzwLnJGDqozIwOdOKBWBjmrK6VyQgb0n+jWV4Z0zip5Op0xAMe8chzJyIUp+o46Uk
7jgNd+acRrVlgBZ/0R1wjld7Szu/xyE5dUCfhvEcVC60gma6E+VyReLWpgZyq2w321hK3Uz+eO69
5r5TIpZ9flY1toy18+syEkEIcjcJ62W2qgPOBHu7dvarHhjaQ+nJ29ib9bGAE5SXVax8O1rd9MrK
yiudvCdzfsMZx7gPI9qmonh075Gh7C4iKC77xRHZA+DlK7IIYpd9ALU5YT+qRFwAA7RzufNTTfDJ
81JyNrkOEbArTIxJfczMseulOdkY3WkKA52MgsKjS2MMaLb4AUCtgk25CobDA/LSt4CJaMlYJlPO
D1llkL664dxU8PCGW5e0jE72uAbw7npPtsRUKzXtLQS+OAQpIK2zcrs9GbzRANiGh9g1CbeR7q+d
5TrP31viNclsdoLfjt/HF69iJ6nfyYK/JKha0WqpK2ed3uQUHsmcYQCmpttSOz9rFHxVAaWBUCtU
osu5VsHW906lYe9cfTfY9Brmr2Lxb3Qh4nHxf6M6uPFyf5dhYtjk65Ycz/MkPoRq+e0cqzXfLEmy
ceTvoVliw+oZhv6midsEhIlmSu6WxD97BFoZuo9K3YKAyeuCajwIr3Gc2UrM9SKzcIFw+jOhEAdA
XnQV7HV9rq8S+qvA7/a5OhIdFcFoYOfmjXLt06J/9h2p4F2RbQp7eGKuJyLyum/GwvnwOtiC61Df
UAe/ptg6LuwBbAUNAeKCEtZrh/fC7e6IC2dnarc4AUa5lXx4FYw2V7aURF69HUayg91iA6IFPiHL
bTqoeLKG+7nPn0skWEN3gavznTDgu1hZeoWX6EvLRyN+ul3K5pxyQyfIfOagLowWMA12sc4Pok4/
pMlHk71yIm3FZYLnBgz9BcwnNpUBm02+/rJ3S3m5qcvLnFlvEugdKUT45bZmyE8ZGc549kGmVFJ9
816Zywvhenet275mVvDmDj/Arc3YXpJ9osxd6coXULc3GdzOVf67X5bnqtxrDvS8ewqd7FWk886m
E2qyx2wYXs2pOocWDMDaeu+z8JdOGravU8UG0BWEjJvOofKyD9fv7L3Zp+xSKYyUMA2LiJxsjrTy
i7Dnc5pQiVXGcpNomT0E85K8dZclmZf9c5Y5wcFKLw5WREyDD9tZHGCVed83Rhkx1lgid7EkHB3b
jBulg5NLbvLRbvo8EgqmRp87J2hNic2rIHlvoccfqlnSAIq+oYGmuV9Mu4hMJ283ud+v9BFtelow
sNuEVd9uZ8tptzjOLyhygvdp9t6JW2aGEzZvvs3DK60LpG3XDyVZvrvEX94n11IQw5gEGrMDrDL7
YpMt6fPQevzOGMbLfPZ6nb1h3wogUK36Et7TfJKDMRxd5CxbIAa8133O7R5q3QbY7m6ymHv7QwHt
smJA4VFJjm62gznAjymZZPmzezsuwUMwZj4waulQgrUxRFFrIwcrg6xY2ftArmcP5JAdth3ZOcb9
qL33fB00lSZ2Mn6KE6mAUAfNEmyw+iD5JRpyiysQCKea5lAycMKNwbqz8/B+dAGvXe+QN8y4EHdB
v/EYqwfDY1ANh8bkIwBVSR/YeUEX4e5xnLz0PQAo8cFDlE7uDIPR6dK1D3DUzmE3XAZXxlNBIbm2
fsT8W4MQ9R+KF2C2x60s8MBnNuuL6oYfvckl9zRNnGwDe7I7wgX+yGdemG6Vc7yW9LaTNYqtDEqm
fTPJBIl5J+zgyOP55di1t8+Ucay84n5SzX70l3twsirufKkix60ZIMsMdDVvdq5dnP0aYIyx5tO0
6Bs3n18yDeCg4COiFCygyQXDsczWkElsQyEYeh94I3h3ZVmDeyVdjQ0+5NVe5dHKdpQF+RGzslNg
Uq1qqX8lin1d0kPjFVI8EYvyla3zxZGJ+Pb+YbDNRzOof5H2fTl+wMWQww/w5ptPQh7mTVDJY2XW
UdOJtyTwkq1wjSsRKqZUWSs23Vh+WZlnwROc/I2uqQjqCkhZlO1D1XnviSjV1gvXoy0XCAQE1B3n
rL1tPHmt6ubXig/EFR3pB/f1ExGvuV0Lf89/vIMn93YBt+pLOYKlHPhTt5WtzgBDvGy7+BZcfGYd
UxckhM4z457kJLdSTW9Wv77oMrue1/U9F6sNlDTsWpzdojBJbuo6v7Yztjm6FzypyqzYDcOaQ7JM
dzppe0gIYbtrLCxibKWXyGJX3gperY3q6/c+sR9XXu6KF5unuGaQ4XkZJf6mx8EBDJ66NGMWCPmt
EsmwmT3zC7/rOV50BZkyqS8BRhdndYZHiap3Ib1u3NtA17ig3lhLiJoxHL+yCppNO/mc3X12a/lt
EY0lBAsMBw66nL9o/qdDp20DG6XxnpzXA5Nu2qL8aMBO3MpmivQF4xSFATgPL6RsjSsGX++FCOKG
X2zUBHVlmik7hcGgoliupV+aG+xSIIpg+MHcQ7LKbevsNtKJ1mqc2BRs2MY0zb5iw3VyY8d0ZydH
k9O5cE/KTft9sjRP9Vy8ByEhDWVj7QtEkRs1U1iO6Y3T0rmhm9xMMKa3qVXS6+XjzkuS53XxbvvK
+6yGkEOqjoqiuhu75q3t4T7WBmNINN9RpuhtbPuxgVIWhSy1aNIusmiZGBtBzA/J0zcihKY72yfs
ZQ+OGHyg5Vec28xdsXiPuBE+j8FFtYFnX7UMn/kgb5eBDDrlXysFxFO2DH3UdBDSuusyYBDbJi69
GW57S7zpMn1Zp/GH1dov4PrUn6ZzYlK6M3sDjDn8ZUO+PcpJz9FiA/NmyhoOazBe+8W6d6T5xUhr
o9x1H1busfOILK/RqS912kZOgkvRrNM7v1LUNWyWiRiOuiEUD77gK92XExmur4G42vcmZ/hkKvZJ
pmI381Q+KHUpC1fop4h14ZB3LA7ldrdVHsBKZwKZ2ZUZ5T4njgHDwAzUDZRlbNoQG2ztHjPcBbX/
5RT4KWFVb5yle7XTQLKpBA9ujycgSWkpG/jo79KuLYlTJ6O9k9ORdSq2TOgfWzuA+ACY6i6VFecj
C7BOFl7pvmWeD11gSe/YiK60sj8CnZ/nPBORhsULWyYcY6IHkp1s4EGbqBRtez5ltnNrBc3v1QSc
X3zq1NGgiMrtID0id7nW/P9RM/fQzjFpvOVgjD3f0x01i6wlB5Zp2qoUIJICVzeq/rQQHR9lrr6d
vP7KSefjyhsPGWePH8NFJzCeSscr49mq2wiCHC4mjMVdI3hQtf3LcjQu9UPI6a0MytDkAjsxKzj0
Hmd0PbLPLnnP5lS5+RbgNYvh+z9IyT7TrulBhaxJzcgngfEDZ4racB7JnQ9fteG++FbBQCG59jlh
/cy8D8vsCt8LmimjYJxLQCuWO9YDEvbTpGEhjAsdauMVUdHX9wCGQDktKNDMGH4S2VsL/2Kl0zbS
9MMcs2w72+xYwNsQMe0jVTiT2HnIHvsAGXXhVz+rElR0ScN44NLLC0l3GUZAGuwxLm2h8hZjI5eR
XNMQko1MdX/QoSwg5dbdOTVHWu8GZs7oQxRz8dG4gxzuH7qkOaOivrdtYe2synsOVWAekRUt0dp7
ejPYNe1cZvE+Vrjx96VQsL9p6jvoEHcmNfkWmm2+UxbYb7HCtKtbQA84Nxzi7DBTZxwmzZiL6/ih
wGwa5b01Myh/4MgfyB3wrCrK66rIf8CcejC74ighig0WrZADKUAucO+C+943ntbAvht98YO4kI3L
gD9ZUI7kddbGje1f9+v6NPYMY0u81zx1Iadf3ECdXBHoyPbddBbDVmm+9c10JOzx6LT+z3ZaXn3C
MQEb9bIr84wOQtnWIcNpAZZJSn1WLow6LGeMg8metl3YnEdUal7qI3no6ldmCDcjcC9qkCmJx9F8
zCV1X+O5z2utHzWHvaj00fCza9iph0svqersyZDGzVilz1J610lo0K73J7RZZ7u7DaGXbe0O4n5T
nyxip4UsjG0D/rrVItuZutuJbr72KrIpCUR9RzQVqu4ZeeCBwewV+qGHqtYwRJvT6BlnZXfPpk+1
NEj/2cwpWm2vToCqkrvVXX4GCNNhf1kmic35wkihj3hCdOViy6pMT/AT2wvB+pko2dslT06SER96
xDPLUdF9uoDrDsxNZW5VHrxU0vqEgHHoHXkylvnGXAIAz5p8nqD/qMFWI8M2bsHNoLGqF+gY26JC
yJnH/WI9K0v9rNv+qvPtw1wz/DJhFvkiPNfa/GDEWu2F0z8NtXeGGhDzsJnKUBsqCCbd6B6hOm6S
0N3Zvo7qFSLYXPgnQ7/ih+Jt07E4oRqXCAqdbVdrjw1PWFR15Y+kGV4cw7sqYLigEXoRix0hP72d
KBlAUgPeloADuhxgDVVaRQp923EaFnffu/SSVb+XDt14p14SOAa4yFylofdkEM8mQyNqLfehaOuD
3S5vyYXlAzP9SLzyrW+4h9CYnwSkusktI6uBtAshRlvrGmNigKjAh6QrTtOSHjAcuTXWFMyh+pmU
7kEIl3Lns26ZYLlJA1N8zV7GXryDfIC4zv0Hp/JjabJ9h1BYPfdB+0Fc+/5dW/i/NPRrporGFzVh
PCRgVVbw0NkAQ6VknqgZD8d9n0LnnOEMpQiE8lptluzNLIriiV7quaUN4SjciVWorfSNu6IIbqgU
IDqaj8j7LvBp1NY2cmBMKHaKHn7Tokz72TP5XseFsYKV5Fh64bhKIFDUKpYVCcb7sWipUJ2h2KwU
Kque3vrW2wtjpZIy1p++xclDgOj9BEUgndlgLHeRiALoBBYf2bzqXtIZTpVZUpKPvx1Oya03M1Vv
2/ISgHY96+KxDutTF5r42ZY93anl+qD4g4r6fGBHKfFj9m3/4KL4Dxx0zfhVM9E2yytjFuOGocDV
ROgenYdtxOlYnWbfYKSz9D/TunvxO8fZ4/i6NwrOBq8czojRji3laVMPIHzONgs4m6AeSsR2Qx6D
Kv+YEtNnjD7LQ5kvdlxI2z7Rsj25Zs1UF/6w9CA+hyuU8Xp8E1V9R8YCRSp/vcqc4aBQR+6xb33K
PP8qaah3Q3ndDHjdimE8sJkRSAOg7y9Xmlly69ix3RkbW6ZAXRAKJ2M6CXhQtJ9RzfhnaoxYulnU
lCPT2LDpIrdlhg8h8UapIDbc7lR1tKxM4URnxAhIbKCQ7GjYAdoEgfImD4Nxbzg22OvS3S3NwgSB
YUiI0zR06r0XclCEZf0wGLMBs1edKrnAG+Q+EqgesuynYmO10wCLVT5TVG2t3omxO321qMmgCPLa
OyESk7E1liMcOXRwDMpLTyLpcCdoeiVj2EaVD9aC9/xS2/fY4xwM6X0uVnYcO4ZBfpJuGcVO1Apc
m5y8Yo8hMGq8gdeflrmZrT3uJDABmLVGAy8lJnRRk+dXILE3jMxi9HIR2th9klo/57aKa5JKY3HB
/E3Ufvu1XTTZniPkFjnXjPenZivzpIjDJqQd9LBj45FdYY0QDbBGo94KdlnCNE94j6YtH4kGZLDW
aWpFJxhhHMziw5s5QKDERjiDsKJWlo0tOjSvWf1AxjqEYOuzAxx2ginuHV6VAdXMTCxG13rbJRc3
DRL9vZEED4gjOYoK6A7mAO0HqPpX2iJ9ypLuqTPyYAsjFWwulXQhY3afuO4N5O+9khmnG/wjQB29
FzmH7dDTLmQNznn9SD9eLs+1HX41S03zUFrXtWRgmLp8nToWIeRol23D77CgcO8J7Zm3dU677ouB
Ub98Qpv0SeTxY9+IR7v0n0NqWrzw5Q9HdAdvFLf+ZTZIR/MwqeI1NKynxXc+wtxdENokpxUJEx14
+zpMKAK8Zr7zZ+welI2j2zROdxqhMMi0XBCPoYqD248stUMa0PgSGBObVm/maxUmg+wU3mJdf9oh
n2VaL45b/kx7API1qWWcJlDXA7EzJ2+g2kk+qMvXje0nel9j+rjBhYX/171CHph5/q+WSLaBDg6M
yMQ+xFd1K1drikDWqETb6SUznOepXa6KpATntR98UfOwTcrjjnZn0Tzt2fNutejPQwsjJ0zWfc3Q
tBjmrw7ab7Uq+DeWySFgvmiyEVB+am9n9wYunVa6I69gG9jNA40vRXDonyYkEgryaCLHa3Jaz2Ii
BnqmWbD9u0Tw/vcePyOXMWXQScE1QwcaZfSIFJnWwajSYzi1t+nYb4HDkrha1uETnESd0RPVp1CH
v/AabBB45pDl5xt4V3uZAwrkIKuXiBQ0wVAASyP5OQqYcUgQ1m2fdS/NoN/aDCy7ZjJldapiuNAA
ipnZLzuFTZU7VFHMOCfTPOFB18emVwdb0bKllXCRYYtHyVKtnCgtdW6vHjBz4j5PWVwu4yPGymxr
VceIQOAzkI2dsdWplezbZN6tMJlRgjBgNuDas7+jxEmM1dv0g/eQLu2nmTn9BX6h+UKyjiEW+JBT
ndNAf6Q2TKEwqPlpPsZ4meTYGKGEt555phE74NiHkB7KWlOWb+ng9VTMMPBznI6DzjD3IsGX0UW4
A2SIMZTf0nSRGpJeyzJ8chaUVKp26WKRZDILNcwdKEO2xRoCJk/ua0YIDNzMVjJkS+FaMVJZfIQ1
5kJQHOQDnQnep7zzP6elyCNgO3Z9H2R1sWd0mO7kQs0KymBHDqqKrTz7cGaHn5pknI+1avfMPcVm
XuaPlr5vB4D4FJji7HkQlUWSO7Hl8jzavHLfrUCP29lcYeoK5zeQmWD+gxqvMqZz6eVzlMG9Z+PP
pm1fBC3kWvhc4D2HxuCAzJIk/LSVDBgU6vSZtUWBGRrLdvCreHU4Q4wWPorfNem2yJnwqlHvPMO4
xZDwSyyec8oHmju3nQnybgveTZENh7rMBAMKcBDmm83OClGJp6Es7znKpsjKm/tWWctWdS5OTSrD
zwCc8ofOxYOLAOvGt0X1M4XzszVCCmgTG8mbqmAyviDq3vktFuMszQ5RiniaqhkUZOZcmQrXiHrR
3UOzaXaJU8+R6Y0lX5AaqNGskDlVxMFoN1VXM3IoZ4NjOUFkoQP7o8BKRK/ZNeaa/pOXuOmXxbTu
obV61vWs53DXrY59SKpBRs7Ugc1WyBDaWkyRm9lDNGPIuat6mv2hxjMhIOLm0BTOeI8hFq0L6ygG
9f7iuNWxG6woU7T8YKlMxxoU/i7t3WWXJH19SJZab1ardHZrJ95FD3GykyB8SHE+i0ufWAnByzIx
SLe9kjXjQepqBtnflysdBdwHSNX4gIBpE0T9u/AL49egxxlCveiCk+eqLqLU7V5rgLxDCUkzClIc
rRhSDszHCrunyshgnPiMfo/4BgcPcij0Te/nwbtYHJ87vbYwJQxDPVnFUr7MUpTnjCg+6ozSgHBj
pBrOJFTtjXbkZdfh9N6HLuFUNev/miVBb8VWA7vHp690mHyUNQ9l0ZaB/xZ5EqRoLThTC14EmI3U
Zh1krsWTV25lJ9fDCq+8cC60E4JpoHX3+cEyxiqGpzTtoWXArZFjYMfkEbtfNWbD91kNAXg0XdKj
+rGJ0mrIoirtvJOvwQLWPF9eJ6tjvu1RpogQJf8yL1hLdGqCW16ltAatZb12UC6BokLEpI6pj2XX
wVbIPISxARWnadrBnVZA8YkM7INTMI+eSXXl3snlgd8ZJ1OvDUzOTt+UcPY2Uwn7Szi81RPd/2Eq
G2+fd9zOovCqz8Hq3Y9gLBFdYNOy79d0fKqSKr0lt7fj0aXJI+d3dc38gw2861C3ai0hlTC/HoK5
vGkvk2w145PY2kaw6c1QnoPKDE+tTMM9fziLOGEKeLVhcEyz0IzXBe5PCeswCtuxP+dqQM+/jv1V
Anf7um/b+XfSA+mUBhJ2OC/Frd8jgkh0pU9eaYiogalBzpM13/LQjCtykQ2YnI1/46SQd0KUCbGT
5RZ1S4ncGbT3tCyqR9e3Wo94KbhXqs3W515ZlLjgI5Ekg+MWXjLTdArYI+zdGQlowDZQOdPJHnug
9pHtJVlNa2+ldg3pjp52cJIXWHbwJrEza061ItrarLDj6GqE0+4ozG3eoW43i8bkvHSDHw5P6nGY
pcvk2+KuiYTxGSr3Lery4RqLzWSfI6XaAbVIDASb5MpiB0d1qvTOTBYrVnZCk6Id8zptwuFOIMKO
tT9ZB8spsMHJ2uzoh3mBZGzOdtT3y37I0+pHlQRMA2CE7qpOOkfRanU7qYS1feFxFqhENubI3J8r
olvQcx1ju+vvcYJICCZlTqen+Vd7metNed+cdUo6MCJEL4IbHZ7Cgve1TEiTtDSINY5E6npivKk2
gEI0o04vzl3rij3c4/ZguLk8Fv0yRPnkQU3IXPOGfmSFJOzioqX8EhFDke0EPBW08Kq+hVd+H2Si
exwsNR9bjZALHCBNopQucIvaEXzDAmUiO6EFfCyY38TI5TjcBsjQw25efcSBfl4y7J+GEGaMWaCI
j5nVtnekZlRIHwdVXFcBTExWaRFZMlHvbVK1DypLg/2IrNZUUefZJQyPctRdr7bWIouf2kIv25d9
flWbvvmI0qAd8j272swplfjTV54H3c/KGOWL4rYqAoqC4MacsEWJBfAcvj6Oaw6MAJbhOp+zrvlR
zVaGhlpUxcParVpBEEVzGo84E6KsEl73UwdJHkZV4qMvVuloFhF2DvYN6iOE8y31HGC+5Y+xpYdg
YRAzUswHnkw8mqw86/Eh6CgNUnbch7UOq+Dg18pgYN4M7SPOLvkrgmJrOiZOVcodyzOEUWr7hX+G
fpAbP0bYYOLGMfDBuG8GKAP4asgU3mQqS6ikDgMjWJkL3qbHVqxqIMium9wOdga1TFw1zKE+h5k9
EHJL2HGWSTWPGB5M7nxRIk3+c+0OpRsT+6nSq8wpQD/8wGHQqRtn8nYpEgL2mbAPnnNLpu9JU3ZD
7E55+JDmM2SzpXFhh/X9RYMI+3XFptIhsY2OiQ7S2/zLUnrjdM2jP3bUkWUVLGqbkeugrmhoZrT3
Zrsum47cjI4p79JPxtdYppMHHUALeeMPOSB0PuWqfkzX1U522gMouw5SKwdYTQP7FZF0FdV9FcSr
mXNvTagGTTyWXdsABo3ZcCSOlMesrAB78slGRRhDusaVI5hrHiiFDALgTmX8XRFag31iS2maLbqW
9Fda+vzSCTgUomBgN93n0Oj4S4UDh5EGverOlTsMdTQVl6rIULoNHjHtmJ4c+tSnea7KIFIe+Nym
bpbV2YxSNMz1S8ngXPEvNgF3ln2sUyyQdpOErbd1Ss1yXd2ZJSmwXKKFnYcLESsVrGsjQKx2rMvJ
TI9GEtbFlU+lkO392UPDMAbobm8luTgXMxBHFPu0n9xxZzr29Gn685rF/zPJIO55jYlUy0Oohjyt
zj5b/1FQhAXusB0VbPw+iASyPQO3gKS7tOLuinVcgVkSzha8XS37EmiXWc+nsCqP45rDtUUeCeSK
2cVmgQgYir8FkVw86mr8s+rq+Ot//Q8vsC3s832bwEasHokg+2aQWLg26E8PHwhriO6Y5m5/gd/F
Hoee5f6freO+2eX966Nsi8bCsWwbL+hvloCeWMyqKhc4M4h23sw8TQ4d7N6IBJ3l1WZqf5+Hqmz+
4r763ZDscoGMQ0kXCjzT87+Huqx2gYXQSAeCFdmyd8RsU9P76UVOCaTv6zD+56v8ZpD3f65S4HJL
kC4Oi999SY2cyR+SVW4oNYJZFj/DNfv454/48yX9348Iv3msrSgyCbDhkiYPBkivPWQYVj1jfGDN
HBxOlk5/CTP70yrB5dm/BJzamPJdvtH/5yg3zoy3BwpIFmkNvX6oFuo7+4doyr+4kf/LrvH7esQs
Gy9i32U8FX77JGOwg7K/rEfBhPwLO1k2hZT3pBldM3YzCIgaiCJiOEVF7tdIwXNO+788wz9f7v/7
Et+8FrPJWMJJ8yWGvMQmNK3orCAx4WviN3/xObQuq/4/LtizPNf2bXQg303Cu5HBAnsf5JoW0x1m
ur9rp1DX2Dj9ThK/+Oz6vv6dmDQ4VQpkqDQivHow/5aK9cdl63O/TeKSHe+7HWtXNBNOWwBfg43O
PrDObAJ/Saey/vgZbJMETfA2+t43y96pL5hlXT4jGMqYM303Zx5Gkvi6xKavT/6s39BpcaZhrM3U
lJZRLZs5mI0jlnMn+viHf36P/vSYBd1ryFWLALv9b6vauchaMWCBxAiKUaMnRyrley8m//ntnz/q
T68sLJTAcV2MEf3vPrREh7voqwvwb0MHWPlRQmx6Qqgk9nv5WkSB4YTJ7p8/80/7rRAOOUZoMm2e
679fnrLkkqLnQrTd5sAmvVWMaazN2QGNyWuS+ohVb+3NUupa/cWt9E8fTbQaQa9suOyE37Z64eA1
6I0GmyBmYvBMYem904uv7iY1mlBv2tC7qBVNki//4k/6p0/2eZqh47giwBD/3y8axY7XKIdL1J01
fKqps556D6UTel00IqL+FQ7Ce/nnG/2nde2DZtv/MjIW31OplFP5uMLzmfKinZ109apg1P/lHPtu
eH05WAgtEVwbp2cgvocul55Z1AYyNFh7roJwp+z5Y2Y/TmJdXFD2dBigM41V9RyOsxH7mGl8uf3M
XAZWTRIgm8rH8b+/21x0IMhI9WwOnW9LTLQZVu4MWZiQVfbV6sw/7a5+8ALQzzAYYhZHsv/ne/2n
AwJrU6K8sWnlfnw//Cq7MHCUQEeugjqErp6kExRNKYEzl7ay7tbRnH7LdE1goFLlUvtBT8OXkJSe
v8Wa/uGlpozBzZstysKN/NtacyFVNZkr2T+snFc7R+WPARF/tt9ZgNxfEFA5pP75+v+w1rBzZ21j
0Inb+PeX2tClIc2OQdpUDgZU4Dwc6r30HViU//xB30xkWW6YRLsuOe1Eg6AB/vYKd9kIKvkvs/61
ts84v92liZ1AWrQnFpRK3sKicW8DkNvDP3/wf14hH0zNB0pkehTU36x4gQ2RaS2wTYvBVI9yzZEZ
VtP0lxrqD+euuJSDZKuYXkDy0beHB3oq0vBieW+yMYRreemQN1JjazcZL4zgLyIAbGHwfHS1eQPu
8ZcH+YeFTGK75Zk2VusOiXPf3p2cRJQs1cx2x3nt90UXdPf4w4VxqgoYmoUmRi/DD73ptbsr4WKd
glL9LeX0D/eacvySF3tJEMFs+d93S+jyQ9FIvkPBOBmCuWvJLCrzpHf+crX/uS0LSn5LUFlg+h5+
3yjaNivgH0Hlb0H2dCP3VQnHvJrbW9R66YUyEP/Xq4gPDPiHcTnBFt+WLyRtbaSzTT2zesm5Me05
cjgX/rJW//W6/Xv1BtLB7ofzOHkCzvctICjbHCcxn+AEtMFRNxjGroFpgUM/4qMRrttiWxiGiRZK
QQM7A6mJvfXn0DkWYsx30m/ULmlrXHhT8QPui7pbmQNvmqkmxNNy0ViZKWBsjV+bvZRRj6kihDLY
M4bv3wa6PGVieG578Wg0QO5eBUfi0tMbfvp7qdqcnaHscbsycJvEI3ytgx9l5r2uprFurBwNUV+B
la9ZOl41lz0VO55hE8z5hxqaR1VPH5YfDjAmYbKz50SOLq8L7F4RpG8n37suVX+XOeWXRuyDJRXs
rNYGvls1UhLzfpDdXa7dl74ZwZ+c/75649azdE3yvDgZvydLLf+bvTPbjRzJsu2vJPKd0ZyHRlc9
+OyaXHMo4oWIQcF5MtI4/c39lvtjvajMqpS7vOWtfLvA7QIaCCgjTCSNRrNz9l5bVzXfC/ngan5O
RwmkZMWX0IW71SdBePf+dJpehDfP2QBGxntC2eBw2TX1NHYin6UeAhaluSBGElVTQGgc74ORytPC
y3nVIg/XIlv1zW4ir504zj2PExCmDrqOMyz8i6jrT7yRR6/o1TD6/quvVGqQpQ7DhAWaqcb0Vpna
0OcXD+/fuSNLzN7lHKyzNuIaxyZfZebCCKlkfIfv+eMfYm6ZpU+fKo3Y+MMQwLAy+87tceNU6k0C
y7a3tr6G4wbzzvsXc/SmsaclRNlhtMNigl4htKeMyZqtaN9DtlhYjtHnDqpzYmE5tl6arwY6eDpU
zoEvRawrRZ3QD+i+VGX8DaPfsnRY0xLPOnE2e7uVMXXH0hDsspyxlzl4SlnTA5JO2bCXauSvsa2o
l6WhxmvUWfn5aKXtidSGY7Pi9XjTz18VFHo2ZSUsdy4l89aeY93Qjbl//1kdH4K8MYuds8f/2x/C
bAtVjArrQxBkiNtyPMrBr/eHODYdSEz69xAHT8ltpDmgm+EqGvtSDDHuutA7H8f0RCLLsdngsAvT
NbI7HPewpmSoVSHQ6lEjCK59+h0+tCUnx4hnfKsb7cSx8fhU+PdghxtskD9/Ppo8vMr96KvpFLtR
0ZdTUeZv3D5OatNeVmclP3hCsd94JlFeXFYtzqiMX+RFfsdi8TfW7ul8wi4AnhHHlf2JMJijZiWT
V0/VhnzplCoMXPYHfK3jD8arvqzdDuUEqqZsXA11urevpnVBNzyLBq5ICBKVLJ0ecb+NxIercbys
r0aZpsurUUqDwL7OZRS6e/26Q4yxQDXb34TSNf7GgufqBidqm934m4N80HtaBskf/Dz2cn94QmyB
KiQ9MRGOzW/uFjUBwo0MWzt4QjibO9OaJgJ6jRsnTft5I4dN3Bt3lcXHAkTuiTv48i8efs+pz6oE
gmk6cUrTm/3qFuaJjiXYYH2lD9Cch7FqgOcyxSpNhh6sV9KvRQjOehyHJyekheoJsL3WVI9SrQHU
si3MRW/AmR6q1Aa4NvyKwsA9R+RsnyilHHsdyZbhQGTixXwTLaWqjEUQHJWjob1LSoAbjoItdMAU
FrjNqc3HsUXTtcjWM00O12+qkWGd1QP6V2gSjfRpXQS3lmjE4v33/tQgB8vm2Kk4NC0GwePRgmnM
JKZpOz7x2h8pmFB64JXUbDYH3ptdQRPYtWYO1L+ATg/KIiio1l9amo4yEF5tjRdNqcp2gQq4xrdb
jmjKWgzbmPto50iMARV2XGy56vf3L//oE+VQTXmbkqB9GJ3oIaopCL3E0G67PWjxxl96owzPa5Mu
dCvN8ERN/dhXikIJNU62yjb5T/tzPUg7aK9FRCG9d74NYcvskco2kv7f+KZ70IC1qWLAl+pg8fN9
pEEcugpKtvqwbbrJxeKl6onJc/RqdINUVM9goMOdCmoq8FUD30K7q5aWX4GC4AhghdfvP6RTw0xz
+NUCQcmob63pdCEhw7QaEsHo2qPW9v4ox94EjzIvWWsmi6tx0MmRnh/FNqnfs8HwYNq3eUbRwQzR
m3/8rjnO1I2amn02FeH9y/FcXxOoMLlTlR5Td0/vlZ7kyi6GHfX+JR2Z3YzkYIDXdMqvh8eyzJSF
n8mKcphZno3piJDCQNqp6+0CcfuJKXd0MDZ4lsqFYfI6uCz2FQVeAhSkoVTPRZ8DxhmB2uD7MrFa
nvhKHZkSdL+o+Nk2uxXjcENJZFvYOw4Py43NrZGon00XD1Ou/nj/Bh4d5qXER5HPMQ9rMiArDJ2+
OMuD6/qosRo2EnKrqmD23x/o2M3z8PY5JtgnenvTz19N8bYPHBWTN4c/tATPiiiaXVhH4S4Hx7IY
xiq4f3+8Yxf2eryDbQuHisywxPQlE2irYv2y68W1FRnrvzHM9Fm3aOkgYDv4uuR+j75G8nWx1M7Y
NWOmfZZNAz/esfsTV3Tk9WUVou4zNVkoyU9X/OoOGoLQtaRm/RnD4amfVB5klJ1a8I4+pleDHDwm
E09j6sBen/VEX+U6CAjOn02Yr0r/+f07d/xyPNdGRmTY3LuDy6kcDBY6iwT3lQpTqv8SfnTijT06
CYy/xph+h1e3jEIdxnSPMYpIEksQXrldv/bC8ESg26lhDp5Miu6+gCNZzPggonc3cWbU7grte3ti
UTiydaX6p04xlpbF7uxgUocKewt9MtGWcOED9ykgVVWNSObpt6W7fP/5HLmo6btq8R1HpkTE/P69
i2DME3/Wce9qdFmN6hMCov9qwPnNPz4QTQ0ya1lYGfJgInhlmPQWnZyZMLxf8HQeyNf5kRuwud4f
58iEc7HRa1T5aRXS0Ni/IDsGKuHjHkJuphXLuIZmQCbniYs5NcjBjKstCceqmj59NcQQH1GY9ndG
4CPEOsDB782HIWktLx9t3tCuwH4QJeEXS0Q/379VR+YZ5XkifFn9qaEflgA4C9U6PQGePTVhx/xp
+uVtRX5Wq6GrLfEavT/c0ZvGd85FSu5S5D14Mm2qB5A94AKrbraTRXFTW+Ov94c4Npu5lH8PcfBc
tJKdsQlPfJZroLGUHKqSCJEW1rI6sZc7fjFU0wxdp8pwKLFIghbEOmYoaiakD80HHpeyckeTWvr7
l3RkqUYb89dAB58ecvCm1ZqBDMtbK/W5gJrcO/qKnfGJKXdqpIPnkyOUJcCEkaoMBOGYX5TBhPiL
voEjvHv/ok7dvYPnZAGEplDcTPZGVN+W4LJc/fZvjMF3RzXYyFHSP7hxoZBuG7xsDcC8OOBW6U2c
eDZHL+PVEAd3zJOxbsYNaw1nwYHosTTWevLvGlmf+MIdfVNfDXRwv3zppl4aM5AyWuCUinU8ngeG
cqmaPTaah/dv3LGXCLIDp3XbozmhH9y4LlUCjpkMVhvOPM6U1eghcnNOdd2PTTfUbFRlbf6nWwdf
uelb41UAz2iUavOgd3cB9ZkE2qcsgIG8f0na9Bk7qM24hsMe20WSSIDswWcONktFOVplqWvHCNWm
0kd0xOAHLJUxs5ehoWcALIAkQ8cJN4nsy2s679X92GJ9LgtQljjFYwW2hR3fxIGR3iYetlef/4M0
geT9OsjxZZz4tY89dvZFHEMMjvYUs/a/ZSzO8J8hyXM6yBGHqmZ+F0dNsKgy3ds5iHuBN6n6iTrW
y40/vFfTdkCnLYWG7PBLrZmeDZyFlzMcFAhBqTc8EcjyVPcJkjk9Bs9h086uM5QSCqzpqTNGTkrv
IaVLcd3YyFT0LFQXvuH2Z1PPfyUlZA1UOz0OicJdFVbrzgMrrUCK+c2qqiBdOZXzdRw1yHJlbUyh
MepMxt0T0uBwlqnBmdlrFnhZA4KbkRcrTDmQDlJtS31Dm1sqCYaK3AS18Vx6/jka9UspvF8VWfIL
afXBealn7nnql09lm3xJA3h0IU49gGSDhY8LJmneNNa6NgGrDpB1dFWQxDniOaxqmJnvT8Zj7xeY
KdW1vEkDcfgdzEhYRKjKTiiZnAlO3N+FVbKsOPj+MdB//Oj/M3gurv94ZvU//4s//0CXLKIgbA7+
+M9d+ZzfNeL5ubn8Vv7X9Ff//Z/+c/+P/M0//+XFt+bb3h+WmEqa4UY+i+H2uZZp8zImv8P0X/5v
f/jb88u/cj+Uz//4/dtP/CyLiPkb/Wh+//NHk3oY2YDHa/Afr0f488dX3zL+5uW3pvhtDb2gLn77
Wfx2J9Mjf/2ZHsU/flcs9RNCGurzHER5+182g93zHz9yPyEH1S36bbxY06P4/bccgVrIX9Oc6Wd0
EGj9aQ7tEZ5gXciXn+nmJ3aWvI6WMZWWkVr8/q9fde+B/PWAfstldl1EeVP/43c0NvsLk8k/RGmf
hZZGDIVF76BM7fU9CnRdo2SILaRA826D+RoCxUtumzrFkAgCBQX1RRM3VrBrxwIu3CyF+jvFETlh
dVaMxLU8mUoZRtS6AzJkl25i1Mq1WkrcboNeW+Y33ULg9VW27Jjn+EvKslspAUsHuW1x0GjXZkJ2
3ZT4k1X918LBirY0C19DWwCmxlomQwLCD7O+psyzxukySJtwna9l5stuPaA4yZaq1UIXCg0N5+IA
gKW4gFcgvPMktTvv3pV9ql8AKoFOR8ocCBDVq0I4TAj9Su0zB16YVViei9Y/z1C2Ol+0tlRCkgjg
Ii9SuyzTZZzRwTwD4qpAgq/MwME0H9Zfg4q86lnd+OZDR5JLu3LTDjtCN3ReAXGSPDivjK30OhJJ
i1W6pRSGZQutzkbN7FrOyQeWZ0mcNI5EScKPVzCJbdEjrm9w2bde1eMfyYA3LUm5Ckx4uiQfPxZu
VHjnfaHV+irxdD16tLVhhK6fhI23VFOC5q7jGuFNPSvchF+rNtkB77p8SmV2HfBqS3fwRIUhX8NB
0OVyaG4wubTmmdvDc6PFGCSk6QJssTeZm6bjDm9bGW9HDTbuuiPBRj2rbOBsQGzRdqzM3I/l3MyA
wkHTrKSHGbzC+YAvlDifZHSEd9YhMJ+bvgW8Vq3KZaASv8mPLLKGzCRs7SXlZehmiVMN4yaAvIdN
IiqEfdMFwAPaBZxvPI5dqMmUsPHEVNdq7oWgLe1wbJGOj656O6RCIzyPjQOg6KKu7oYC48e2lORO
PxhK0+QrmrO0OUxTcOc7yE2wtXo2GdvcJF37+9D2XjdXbQWXJOnegADYqSjtyur92FlYFoDpbWV1
AnNy5PX+LnBGgNiZm5EVoGGeIZEMsJMgpaNQujMkspDXMYRkOqm4angZpGbwALcfH3OOdyBDFBEo
zZPa1NFOB+dn4TVq9B8kC8OkMt22/BU3fiXmjUoeK6iR3qrWoYblc0aU0ViRb1w2DtmKLkAzvcvC
eMYdM8dLPYhcgo9R1wyw+7CtkVucGs9xPjI/2Et05hWhoD67+chxkkVA1Le7JdYULr+JG1gnMiQT
123lFtFyLJVhfK5MHtddOXpud96A9ymxj1Kauiocbt+8SrOC7Nyyj5RVlIn2lnClDgwQiAPaXY6n
BIRPN4ZYKyLqw/XEjErnbqdBB3FFrJZzOXaIgKpBdtl1h4EDG7gaEQcVZLH3XWB9Y64YTd6Wj0EE
wvuixFYEsEQZlqbqk1tYT/PVTcdu3NgJuebeotI7tW1mtBDy9tyNG9w0RKsGAFtcBYyCgGvUYj8K
4FgUkCT9+rGZjN71EoNl/Nz1sdUuOrMnrDkgzLLDnINJZ24WOO/AlY1CvY2KNvUW8H/JFohVG+xT
r5GHNM/Yi8C9JXHQWUNsApZp6HFlXbe569TLgVoe8ZqdVdXrJsfmeVFC2wwXMgs9sUAO2nMGbjro
VEE0YtXNS7NgooJPnJHn2enzTrEkVH7AF8HCgLZeLLuO2tZtblXer0zonbPxCD7Acq8E5CLoXtnW
QHWrBBtQmSLxiBR6GWtow9grUUdQPiA83H7o/dJL18CL7GYZapMsKLU6pd5wCvXdZYInGe6yI7Qn
0ZOSNXdYBkHsip6ISCOJ8I55WhKLmVRVMKx2p/r3rezsuz7KxvvW1oN4bRVUZzcB+Vr+nRU2Pw17
ILOgk+RoNaFVWfM81gIT9SlRPUQf9bJfdAGhg+jrUycDOZqh4wv8RjE2o0hz5dw28xiPoe6M1WpI
WCfYkza9joJK7R4MgIMmlIYev2FlqrJDP+MBWq3cpm4vR9zp4rqmiqadY57r5KOfeVW1zY2qMs9V
RRBo29WewPdslF172/Eb2jfh6BMc6vvCSTeRMQ75fZE3Ad0AVwGkReurHpas5qaYZ10DV1Qxxzx+
IIcpbx4qoRH53IE6I7go0mR3FdYSKH7asEycgwnox4umMfrPWu+UAcRhxwxWDgmb97kwJdm4btLr
Z4njjvq8d+3I3+QQ39Q5VnDy2hGELAerPOt6UmBnmTkysbIkkw0YeujZK9cnTWNuJ1bUnSH7Q47a
448JL9W8Ig+4E2XRLkXrAQs0CZ7/ycFp1Oh0tK55rflYHEGJtNjBXDHYwR/aoA9tFS+jH2yril/N
/r5wf3/5/+CGEhzT/3JDub+TfPl7f+0kaWqwT5tsZhpSOo76f+4kbe2TTUvK88zpuMTJmIPuv3aS
zicDaT1lSNR9FPEs/a+NpOZ+wq5G9W3qv9sc8D60kaQseLCRZKPk0Yrjf3SokKUclAgyV3aViMCE
aGmZ+XgXh/BXA6dBXGJCteVlb3sepsHclzCAuqqUW7RgtryJVIXYc60A9rkRit/mO6FLIkQQLcTm
OnNbuO2WJYW8R/LQo7/3PeNzx3mPszQbwnKiupLfNIhuUAiu8JVfQUVO9ZxavPGZFDVjl+B2ZZeh
seG8DjR6hhs/dPCUuYGfA9DAcuHuqJyByzOkDeRZlSGK0bBX3HyNLcyh4BW3fK5XYBCluRv9tgQ/
0mAUAIRBVyEl0lA3n1NgbfoVSAkzvq6D2rJXZmljLwWqRmi0GrqAXVWXTPKlTq9ZwDcZI3GFZLaC
gYPBzrxFINl3C1uFh7JgC0hwnEKU6LCg0gBSlnSNGmxj1djAWRIFckhWjTHcfqKS/EVVJZAojWhs
unkQKHgH5oNaR/ZVWnhlGs9Gi7bOGS78ih2nR5riPEkBG6xtzQzsx17EQbIOcnMY13kvGuds8CWI
tsESqfUoiR28zSLFibciyGtWA02W9k7F1KQhJyfoeV5gSC8IRrDr5oyaegfyWO3MnyCWdBIBidGC
uA6jYTF0dm3DkiSbYmEYXT/tGpbOiHt/pYdIgIgvJjhw7sUjcb8Vidz2rnP1/NptNVZSVfdu8tzQ
bmxP+CO5pKacNO3SNhaYLA0yQzjgaN/AyKn9rpSd4i46X7bZIhOmjSGLGoq+waVNvrx0RYZnu8wB
FDQuXofLwU8IVDIB9kL+tQcCCEInqctNMSZau0rIHKlJ2nbtX5hOcLW1WuA4S/DbIAhA2QT2SotL
rThzYr2E+TkqbOlXvueb1r1IVOIRqeJ42rOSjYN5VkVEl2woEHaQCHIMzyE1BWZUkpZi1YL48gnw
Ed446ZwBphIs5mvyK6xuNr5IsPln5wCoDRzJJvP+sXFD3bjS/agIwbzQVSWSJRrR8GCa8QgdqmL9
1pC+DIhJgne8cOM0yUFYR4NYuhGM+JlWdOBTmx4EBRPT1KV54TU2KT6F1qTeJRW0rASoH+W9eV1X
GMEBLUVT9cAoG4CTtsSUg6yfIO0lMb7EzOp2NYKFVzDSG+BV3T46c81SS7+rEIbGTZhAqbn2HAIA
YFAUGawu4iwEUeUS5zxu+Wzcun486jtmVo0KPA58jegJzM0PIUUNPxxmxFOVUoVOF+UWDIq6tLNd
aCuADoUm+uZri4qi3RSY8D2yMsg+mCUR6+iy9Yv0Vq8CEjSTbvry6YatfE/tAcwaMFZhgRzHzGsQ
0M7usGhDgU8fiuWsz6WqLO2IZtaq4n42cxHQKIM3IPLP5JyW49oBZyAuhWzJ4PFd4j83HvG02Qqy
BILxsDG86jmvcjIJO9nr7meULbmxHeEMw6hp5WTldlkhXNF4F7WNdvAGufNk9u6iMY2ehlEH6dq1
ttncwDPTn8YkioZ5Y9ZsvSuSiMaV1uQWxigDsPgCmA256S1d8WAOY8fIryICFKqzCMhPs2icqiOq
NgfFbgGjDFR9g5r2Z226EGlKrUvNbaC5qX6DFrWytiGQJ7nUR9xXc4230PrOfwgCIYb/jxKpBgS0
TBpRf2ff11ibsc+ae2z23c2AyKC4sP0htreEWyv5N2kVoVh4UiSkqOZtkYL7ZQuzTFnFktXY0s66
60ejtZY1sfJyXkktD6E3EqYegCcGLJhqErCkJMBwLsBL4MFL8zG6aFsn+9UpjnXbexYbKBGMBJF4
ehL8UkiyIyvHjsxLWlGqNmN3hJ/KTN30a1uN4jlEbP9FZ+x68nH2RCYiHJfrxM7Uh6HViS+LRj9J
NyVkepQ6+K39O4wNubpk1RlB/QoKlGQRdWMW34zSSmOMkLCI0/bMsEPCXldJxsmHDDOl1WtWkDQL
tIzE0NHgvGAnRFNJRTToK3kgAGJA1tg3gWwFgDIv0SBzZ3wOlLmoEtZtdgjSX8fSEE8dNjoSAzGG
kGBSwd2Daqk8cmAqc3J6oStA6Mwz/GK1BdYb0J3OEVthN+zN3SRP43thZi4MeM7QfK5sNRLWk2bm
gHBCiNkNe/E+0Dd6p/fzstblrkjLIV+XL8c98tc4+kH+CoYr6BYcCTvZ4XtNqmBQIbDkTczxNmji
M/b2pf4FEU0GTsKuHGregcn6nMSOC6s9FuWcEBzIGGSce9F5HHgB4IcUoFX/cni1R7Xzt0qWJvbC
jhJ7vNT+OOyqHa9mHY/SQcxI9BwBLm7gbf0UvMw2SskMBrg1NWSR09u/VEXKBwJWIxDSjq1uWWOK
G6Da0zk8C1wO5ZQVCMtrCMqIXw7tNTNxl+fS0i+Hl3N95hcuHMUE2fw87FKoqOhrzoQBM0i1Irmz
ERwSEvVSJ0h9jzIv7U/qB64RiPoa6Ijmw9ZWEu1H/lJ1AE1HBQL2HtUIq1YG0rtfqhTEDKbNA3g8
qhetZ7u3xH0SympnmTFeWVmc6OuelTzcouKImgV4llasq6iI6wWlQ+okBZBsiiZEmDCTTIsg6mus
JLV3Nr5UWcySz+vS0aLUvcx7AwbEqDF54qky45o1K7mQVDdKhKSztvWBm8A9oUjUFfpAlhzYz3FK
uumeed+YenXQBT+J8bOH25ft8P8/G/yuo65492xw/U383/+zdyr442/8eSow7U+oWukpY7QnJIXt
979PBZb7CTspVkCYVBDi1Eky9OepQP9kIZ3kS4dN0EScbFPv/ld52fvkYlHUYNdYk1URodYHqsv7
jQaEtigAYWMAqUN1y5Q7OBJo6WiJgeLQTKjePQrfdM45VBK65zy9OjD9WdZ+Xcbe71O9DESvyGUU
RsNCetinGhLP8wsFwYoLYibN8pu0GHfTorKqm+S8jLQT1pKpKv5Xi+plQBqTNKko7rvsOg8GzMB0
B21H73Bk64LL0vkJI5I81+AuqEuW6JSPFQLB96/yyKAuClHOLAgY0DtODc1XMiPhARaRDbezcGuo
pdQo/MWQkUMDmZZMPXWQK1KGip2QY7x+f+j9J8kcQcGObsbmepE34ArcH7oYUghACp+TfCyeOFbM
nPFL7ahfPjwKsiNE4S46IDQhB01SV4pqJKx9Qrv+7EDzJelXmNF/NKX2elKv58rbS8Hbgp+KjgyK
W+vQOWFrnVnJlu5iBv7MiS/LgIAms1t99FKmUSZbu+5BoHjRcb96VnGT1m1ApAhs9m41eNosMG/t
0jkxyvTE/5qG02OZRkFD4+rOJBWdZsyrUbSyti0ITKgdtUczq6+kAHnd7bLhx/tXMz3eN+NYOAVx
905m/en9ezUOR7I+KzmX0fv0zq3B2cRddcov8dLWfTMIT53WP68WLZb9QXqyR2ohePpab13AY5+j
TaJGX1+SYgfFF9TV0vbN5KcLp/EirAkQod1yP1LfnBFLdooC8HaaWPSzUYqp+Kl5yw8E5l6nR3aF
o4IISTgTIuegXdjmsg/y7MRr/fbmMpJtgVZCG4tx+uAhKrigiGiAEVTo0XARKKDECgB4J1asY6NM
KhQOFIxhWgeLRxSmxDCHFCLG0YDaboVPQEsePzpNuApbxbSoU4yisbn/BJXECrxhotXrXb6g3HFG
P+WPvcD/+Pbur4HTjGcI5rzOpRwRbRADFXSZxkpvBEG5FV4fb5ymJwchzQU+AE5KiYhbf6YZefM3
npOJ9ZoPJ04ltKT7V+clHAq0ng1Slg0ObTml36R1rd6/fw8PlSLTFQKtQmsxOXkITjmYeC09u8ia
3jVr1i6ijZks4vxy6C7jfKbMwQKu9IsQ5jnxiHIhEqDUq+67c+JS364r/A66yqtI5LXrHl4qNaTU
KByP1SshdWShepJCsFMJ8M15GlUdaDprdE8MeuTRaio2HcqV+KYg/O7fX1u3G7LIJtmHov1oQvcr
N+gRCdjCHLTPHuvPrB8/aA0yXLTbOF8R9XNm5w8HY0a0Qen7MeY4/gyNGyFOIHLerCL8++70vUQR
amICO1jToBGOOoEAxayt0uSCrkNMZhax80ldGav3J86RoViacfBOKAJevgPbBVKOrNfIYKHSp0Jf
K/0dR74vuaKceEzGyy+9v1Czm8O2hTgBHeWb3RZtMduPBe9gbZ1H/dI314NSzwMSruWMP7vOvMg+
5+VTRkGya376ZURodbhQAuIJnAXxOlQuEJINsIV34Htm9FmAmC9a9yxNO4DPEU29exFNS1WzwDtS
BV8DQAAu8RcSRWCS3srx2i1UkqDbhZonS1pTwASITLTKrUEfmAPTHPqmnldQBLVVB6sTYmLvc8q+
arR+5RPzIWrrghIWNNoLQM+G962lKJiHYt7ZtL77bEES8JKE7mQ8czkrhpzZREYKCg2wFBLfzHfT
i07G1VkW9l8UTHeB8pXAkzQSc82P0Rl9DTjiC7/fRCP9Lml9tgpOlSsnhIe7oAuuEZWiVRdJsx20
nSvptPkmMUPDgjhUitegotMbc7gne1Kle6RtQtUlnOiRnhEN0QeztWc24TPZTdffp+oqDoN5qd9K
CYfQITqBJLCKTJVxZ6s7uj7wLK+S4tcEBpT9g1D4woizRgmWuakjOfMXoRfQHvoB3nJm2L+Eux6N
q0SlxaavgBrPEnqR6JPG8odFbFLSfEskRJyl1/mzjKYqriLa09W8yD83XnVmevkCuu4Oks5Mc+Vs
TC5b8MgyW8Ff1GkCmKyfRAoR/Z0Yi47oHypWPNptT1/VJa91yvGLKTkYRK0oa8LxErLr3PiicuZ2
vgr9q9Cvr/p03ZFfkojLrlqo5BsZBKsXwQPBzqm/08Zdp9511bmZz1WPWBTyLokyhSvZyrMwKeZN
e66XNwFBuRCEtAKEOaHk7bXfrgOvWQYQnxvlmtTiVRGCDlW+6CM6xEcdTrGa3EXdt96Gu/5FTTea
s86I9x4fiFLWvQUd+QEDa3NmJ7dBvLTSGz1ZtSAzS7RsdVQgHfnaIwER8XcBIY1y/nyMoqWlbNu+
ok8OX3gzwox3vPO8JtqWJnncXpXm1kmpSE/F20lenNrzWAyzsiFo8iqBXpOHm4gI6X74MnrPRYtO
7y4F2Zgk+bYHNu7vKHNZqUVcL4VYu4RYrjzkebFUEgiNFi2WpD8jwXRTGmSxEnw2RV9LwrPts9a7
CStuQQuCA1eSPZhEu01RjnITqXRkTWsppLpIofU09nVCjEebuZd9GfMjZG65SVI7T8leev5OLxYF
UkZi/HTlu+7312zFl5ogZ5b3M6TKq5xYFacF9nCtormFCtcBB4Pye/+jYtqDOwI75oyEcyYm+8WH
2h22IYGmGEau/ESM2mPVedbDB1dj0CmAfrBCOpwOOSnuj1s2gwu6midVDFStwo7P7Cx04/KxrS2S
gf7GYLoz+apQlLGJPBjMFLUISYKaScduJG8+HNcZFlKguGwE7Y/ZUKZvpskpm8M2Vi4wPweXVhtm
i04Klkvkd7yfJJdtSKUDsUM+9YlvzfT53Xt601Co5nAj2SREGQcHQsLsG91KTc43wZUKOZuC8fyD
t44RkPzxlLAGOzRW928ddvmh9UZ2Ol6lLdr4szF8Ywd4YpA3lzFNBgo0GJ6nksphtYCgj5ZSXkCC
dnSpuV8GuofvX8XbWW5jUOX3nw6CLr63/avwBkg2JnjqWVkTAzVGxI87jrOqnGpRkgwUoS368CXZ
fPkBN3BBpsHLtT8iTWhPG1v2AHkzOuTHBSl9tcE/wYh4s6dxPZOTuo41hCYsSvqDUURdwtLgSOiK
77HxXROEjH54izaNYbLTBhPCXtA5mM69TDsXmQZGirScu0O3Yu9PNtspT9Uhm4t9PdsyroYtk815
8nCm0RA27YbyzKy2Wf1bFDV8sTSy0bFN6lv0rxEZbli5Bs1o1gnZqCHUIz0MCQ6LTx1l3u7vGZ/j
PLeW/TaIp/37WoDrbZKSHVbrJNvclQ+hG4w4buyt3pQ/35+bR56hhZUQlYEFLAs1+f5YkRKJ0K2Y
KUPFVEzBRC5wFuZkAynl5v2h3r5nHtt4IHoUqVig7IOhgoiMYZY+KgihtLeRTaYCWGR/8TdGwdYM
6gL+l3l4QNPahjctmSYlyz/qsS6n/9GcEsFzV/ZWPiiT8MOhAXIp5AIevNHG6HUxfHR0A546ixJ9
odT9PE2/f/hSQK9Q5oAXYU3Hrv1nQ4ptXDnTKEZD840EqBjq7oeH4BK4XfizcbYfis2HIEbMWPIh
HNQpyQoqNw2m9QfH4JRlcrf4AmIHf/OZ6KBGIjFgivF53JQQJGZWTlLkxweh/anhUkSwrR7WwIyh
zTQ14lyetV1/QaQ8mSZe6574uL5ZyWE6THxCXk6XNqR7UGQQyMF6R+V2uQ7nH6kvw7BY6CYTuXtS
lGr+/jW9eTcZzaZ0SEkIRgRv6P7zF2YX+NFkg0IPvDM8bYN54iwk7vT9YQ6pFWwZMG3QVHtZACgg
Ty/uq/ohuqCqVlJezL5qhwGrp/xuWkDNVcHZIqMAW1hkXPFJYQvoD/197AgY4a0Vk447Vvfv/zZv
Fj8Yc7jwqOpBKLQwBe//Mr3F9zNGaAF4SPs8CKC1ZdBaMysz7pPYO3Hph0UNHBbUzqlUTPwRDQvQ
/mBKF+jEz7BYoH5eqIOHot0Yrlrb3vZZfdE241J1yhNziLKeN+2MXq0fVDRwCUwmVBAhbEIP1w+t
1by6Nji/Fq3LIalrJfGJyPcUZVmGaamskZo6IKjJ+G3qSzMJrPHRTAcrm/IJEoz5sy6vy2hj5eBG
5k1VI8vgHBdqBeEXaps9kpnSl0sjj4VOhGH5ImgyI6ISAB+WvZSsjHSYtA3tEHTYkYIO7VYbqqC+
LxHS5Of0CdvxexxKs1mW7kDZkPBT2x0dsuWI6XkkR6Sv58VQ+nJjUPwNnlJw9/16JLinvGTHU/aX
wRBDsNHyUkEBGg9kzV5YSeC012YpSrJOYytX1kVU++JMAhXlYNqqylXQelGA37R3YCbZnSHnnluR
C2R0WKKJmlY10lf1GHWKrwyroSCiJfStOD6DQaGayI0ssKw2fq5sFtkGPRFdOmmxNJR6vFRHP7x2
CKjOCNStSGnVgY856l09JVII6vVz3OjpU5nzmfLXOTnVLCORqxOJOOaTTCuc0i6En0Zzq+aXWJC5
Bk4mUPiuzhXLJzAjFei1gcK5BHboiYoORg6adpZNIRuObk95G3ldp3McGc0itKdAjimaI8K0StvZ
E/3Wi0xx58rw0pEkGiVXyEbKddl05qIQQzSXU9hHMGDGD6YAkLBsUaNh2rhCND1OvAu54AmGW/kS
HqIF1hpVt3lRTdEipqKSMuJOgSNlqHcrFAFERE1xJEimSaDRiChROW3NLL3NLsHlqJd9RUafpeXK
QrWccKkHvrMucnLsmin7pG7UdJZMeSjZFJXXTxkpJgXzXTHlpkiZR6tiylLBM5Q/Erk2rCFvRysl
KtN5MFb1VmPHsQPqLM4Gjxsy1EV2XWqtcjmFG3Aex1URT2kuleW3i6nCe96r+NqygsqH02E8JABL
wo0jE8aw4gxQJTkxyn9zdB7LjSpRGH4iqshhS1R0kC3Zng3lSM6hgae/n+5+akYjQfc5fxSG+jes
uvqS1anzUhg5+++9WabMHdkb7m0zGE6YC/BIhkzu7ZFfuiWWenK+hntTzTDL2h7HRxH1sl5QZkMc
E4IO+ViReR8q976bOZ2b/VTQgeMg4XhseTvoFaJUr7h35TgqrTnGSH/Ocm/S6e+dOrRQKK5679mJ
74076r17J7238Oj3Ph5+POkgKkLwsJ5gY7j39kj3Bp9aZoMnEKp8LO/9PvlWzbvKydFKJqVzylt9
PJT3RiC7oxvISPTN69Hs0PN4bw6i0GI/2IbY8VDJeJ1pGKLfwzlO99YhK+6/dKHF0XzvJeKY5Jvr
6SpCfK96OSDCuegGwO1cNy/8HfUh16T54iBNuWyVPuycewuSytHwpVaatWelzsOsEPkJNsqM5pE3
M+lySn7vhUqlxYJIrtTwYNtp91ndi5cMdVwv1HAPDxvVGL6UUtA0MPMEwPvaWVprKnzvRU5qsVQB
rrhhv7VUftBDZdMjR/XTOlVAVQJpx/Z/M5RxL4lyaO7gNZy3aL1XSEkTcGKTUCslVRRMSfQ6++Je
OpXe66faexEVAjPjN7bWJFK2Zj6QS5/5VjkXQbKCAsLDK65i4WjI6aWJkHqIfTkIe4+wX+KoowGr
IOc1ahSFuuFS6iIDl8JptXXh5asQuyzJ58vQ6+suvXdr9feWreLetwXxXR0NFo6T0SRLkHVT++MY
HCCYRqosDzV1dp6Uqig/qdpLqYu2c+UwbxR90ZkIkz7d679KYybDgG6IS42JZ2/ca8Laypa+BpX6
9rwVlNgjsMEpUZioJeOx/7DufWOtTvNYpqdm4jOcld9Lm6R/xjYjvWoGzXloCAWl1iSv3pT79XEX
lAA2bkP61hg2dNjStppCb6mWvGEGqWRMRXOxeVWlJ0cSKmjlRKbfWzt2VOuVelRjP9SNWQdc5Bww
SmL3r/WS5Q/brL3NgzOFQlKo5VRVIFKl07+XPhtJll0m68SOW78v8ZxciQ0Ybn1Wmc/bsg3hygp8
k9ap+EgbxNRuXcRm4upoukK7syukTcZ0E/nY1T73/Db4mp6DX2qdrd/gSbLrWFcfJKivLxSgo4ci
JBid25H0aaRom2a7OkZP37KWMzjFyQb5tbgzu8Z8oexZ8FQVIVPivhDNJ2an0MZE468xIbW17mtT
TWOY/UAe0eBR8rmzpSEyUFET/dV7+r1oUBn71znuT4g9DrGNfULRsu44FeVbpmphYtmPJg171G3Z
kpu1C9049NwlG706WCv2aVcfZyRqYKm08tHDdDQlhGaw2XaQivxZyZvLbHQ0aNCBIvttP3xOyx73
iuIrG1RRwiOXIN8y5r1pNG/lmr5t0kYl3dri/6qzk25PszeBrDPv4cK1d3Ib6ol6nNVv8m9HJsPM
2Nn6vRKwN44gEYW7UunVOKnXT/rLIlZfHquHJBY7kfevjAmBtlp8muSgxOXzvKzPm2a8EJ0ToQrd
W+y4UkY7Eu2WTrmeVkEfMlk9v/NkkJQnHqcYDTgVsGFufmtyb/mDjhc3NxDKqeu9FbG/V9cYUgPd
kAZyvdESS3yu3c9cXnnOB8qpkFxUExmrfa9Q6z5RBlSelNa2j+OHZtu23undEtBq/LtolDM5S+Iv
JoacniZGEpaHX4PuVtep1Q9Vmf7mIb44YwJSS6zxZjxuKccWo5dbUlc+SJQfS9lA9VU9v/f3YnXZ
kN7MeuS1aauPbAaKVsqX1qEJwmwICkHPKqe0Ule/vCLhkHN3Z4l+KBbJi3E9wrtYb2g9uMGL7mto
xkAwnpRYP7x4zqpASA0hMHYOQ28HAsM1Zub9knZRmaRflar7NQ51QSmoO64DJ5rsJRa8odYGlgYS
noHqrxtNg0MLSj86yS7uVV9GbofgIz+JpE0JqFtPPJLBpsdujX/U7Qt+ZKGeiSXd63bxrKbA4Bn1
jm7cFccR74C76rChWqevrrban53tBJM+HwvHar2um+AG0qo4bCj46DJoQ1sYL9XsXJS2w6eILnPv
9I305Di548ZWf1p7/pMrinbB1Kipbix3pKz+iJ6nUM48pVD+UTTvuBbnvpc67WVRx++6b+B9EmF5
RiK9ozN8qVpB4THe1XUuw1QXFTmQ4tHJTSwFGl2PtOUxlVs/ejdfmy2+VcrwvcZMb509HNTpu9ew
8+GJjLbkpMe9Ri4mPAS3FUpeVfzV9Ye0bRsn9ku9It9ziqjajKMmXiqLcCCFQpUZb9r9ODnxBy6c
yhk4QvtkyuLfVNq3rV1bGu0KerSzhecwk9/zQnmcF+tMt+hfes/yu5seDkZsvLZ2+73ITYH9Xh09
AOBjEttelaZH+qUCQOIdB/ZxIiu2o6AraUYtTGv1hkn+N+9Wbq8HHJ4IjY/6Nr7XmPzU0fqJM+mh
5kvul+Vg5vrb0lbe1hf7WOUHsCSKl7MzfVdPViLcSarOGUALZgsXcyWH1MwDSOxJ1vvydkXU44I9
RfpouZJ0XNPHjv+dwsqVMzTCUnltDLNBB6tO1INqedowhAQW8tEfyqR+XDVW0Pmpq2qv2cpdgeBx
65Zw6PF/pfNeQKImA+XouE1mhSNr6wJVLl+doTwIDjnU0N5WSjRayV49NAjFRx7IfoSu1J9lwiQQ
2QbW8CSSz1nukZRfVaaRviKjvzYu3VwcRpVFQcg3eckPm+qEOb2ahTniSFmS05R9GvkliXmtui2c
1OU4tdLOWio6eu2oMeozDfFnW/8ZM2RnUHwkJhC+J1HWTGirdcu5O00je6mTH5vuNeoyX9fS/Oz6
bzspS7fucNfFwtzNgxWOPauCPZJVon61huznC2Bkz8GSfNUTh5gj/LS6kpH+OmOLWWnwpb9jV2SG
lxeFZ7LUFBrPe715max+AruTNXjko6X08IpyJcfuxqB9rus2XNNPpvGQ2L1w0fQoaWZ/G1oIsSoY
yAGu9C6ILWe/xNguisS1mRnVKaFWl454Ro6y7/ddmd2duy7n8pXBaD8D4vciDib7lK9lqBSmN5LA
Slcgcnuo93XwViLfZaLe2/qrZt4wkr+MFD8piUNFCN+2k6iXpoMqfxg1Zjqq2ChQDTONBqrhQ9JO
0O/8/DNs2OuqE6LIYdj2EfrvfcNeVFlKNFm2X9wbj0H5B2WIOhPri7M+TM2tgiYv7bj10/TEuDZ5
g/bTrVx7XCtt1fFVzlA40bC+qNOpFC+1wCJO/ZrYbdM+XzrfoNYZy67LSn/Hq6OcEbJJvkF53SKO
PWO7SDzYBOB5vRIHhXnY8ubB1uvQLGuPXPl/KBRPa6396fCH7EMI1JXam2iyTaZkN5bKK5lCeSj3
bG25dZeYzD8652ZS5r48l4wPIFEYdsOqg29dVOII+yFn9qc/tRXtYU7oJLRtOhxX0k0Kymqbn75f
H4flLBm6a2CuRwkd4BD2VPIzMg1lwNpHA3evLl6oFgfkt+EBhbojYmjXCp0KaSUQJhuiNnpmxZAp
umhlGeZMxxVjRlvMsjYYHu0We8o7wqS3scmXrrq1J1n5HPGnknVBLKriky7s48VgrLB22/g5OgMs
qLMX4jkbb4ZRcj4+pgVpuI7PDBwqvEX2UJ1oU1v0hwTRzdDNKf99izx209fax7E7zPKryruoZL7O
ptc73pp85km/k5S3vqHiCbhEPAvGi+RpGa518TDqaqBbGxaobx0PWMtAZStBAtqHzTLA9OtiuEJe
51aEEsPHqncrVUVhIStmhkpgQSqu6lWUNmM4JHpAlQhupdavVpmhnhbJOPMJ1+N1+dZn9AiF5PYl
b0hKhM4kX/Sa8dU6yVYIGF8Q5aCkX1v/1uJ5Qv3txwm/SMq3m69eW6iupEVbt2d7c7XadoUWChWy
vPonl8eyO7XrJ72DXgtosyV/9r+4RYKfPdS011NKjHTEVbgEt+1BSWmLbr0MtfnyL5OPyMqXOTCX
MDNh3RrPEpHoqedmnTuT3OAikmCDCHP4cZNSeaMNK/t1KF/N3qdd0zUHKSwyjvyBffRXB5nSiPCB
LJ+xN/TOg00955gsB2BA6pG6vVrUh4abYsTxtZKLm+MFo1j2SBIc58R8yFVKdDXzpxcFuhQS/VPu
eubPFuy95s2m+Cf+MdE4bMUD1UGo7jFsLEqECxdJBqx+O3NbVSfd2fPOLU7p3sUQo256QHNvToqX
WC12WNYP9A7DoBe/9Ht6Y9P/TpJxTlRigdKlG5/mYdPdudUuiPe9RstJzp3TNMzbTXzpSVlgRbML
2HO6wZOJHNIcGCCtPMPKn3CtHe79206enDMNCQx2rLjt/UrJI8Y+ABzsB3ZYOrt0fR5jCqi1V729
2jwOCgP8pr6UdXzs5TzozDx0TCtgzDykROHI/fhkMUmmqclixlAgWIPSbF/JjzY7GVVUxlMyn03+
1+pg7yScycb2b1kld9IlGuY/ZuWM18odrCLEFf82rJztLRWSZns05hcplwIkiz7IO00g1sF0KBBZ
fGrffWG8y9bqY0JXMKVRLe33GbEgu8p8J5/BilGIYpaXcrK0P0YCgbCwKNmAC3rzks7ma6HyuXtu
5Ptbxn2RvLTpzZDfZfPYx0QfAFRaD6syoYMJpvZZVf0cGFFZD8yrpiXcdo4U/bsgPcHokLYA+g3L
a9Wunq4V+2F2QpUiebvO0APOrjHqPsXk0xbpzqUZHF+LsaAmdBcn03HWvxXiPrLmQc89anzXMjk7
24doa1zz3HKUlmcm3xf1v6ArtfGw1rs6u+KLKZUXu3nXOPlNljL8Fqa9y+MXkwfQuCdxhEb9RbGl
rvm28s7CGA+RA8VIcSrbhmvSrCuS3bw86uPOEtfMeTDTx1UfsV6V/jKF2xYYoAB0XWlpSiZEsI0X
yt7x2+auU57SDmQ4wIYW8YQK6rdjYQGK8eJzoVpzcb+rQRsdmMNul6sGDsj14jST5GE7c3zyIzCL
kx9JA67wtYL3Z7HdOAMP2eKaTnrnisfrWW7YSwHgY4kG5744ECMdje1jUzWBWr2sanooze2pkqmF
bmRvoaRVL8FIF5y/pUzji/OvEvkX4XGRlFh+SYGUvp43+X3S9oo4IlXzht4kpCA0RjS2Q6j1t86i
B3s/DAyc0pPQT0n3KobHpXqXyqgu69BWy+8s5UGVxua4IPRUKIgSA3OjXPuEaERA5P+wsgbZZJth
gbKotttXi7J6Z9Z21Nyfxqr4w1WKRE48M9gdJCpvehSbXPNeyTJXV6Mv1I6b9dS34jAPc+1LgJ40
Rbr0L7jFhKqqIzO+Kvaj/EMrnC9n5l5uGYLa9WfT5Mtcz7fNRlEwbJEpDb03d5y6jfaVWKmXiNHd
KgPhktLzOORo5SZvijlfrGE7iHhzszVXXYKbKK97mtZAafl+PpaBuHDHzVQEAyNsjJ6s+7J71bJr
3DIvrf64do/asnh19nxflhsMlvj6gkZa/WnZbZX4zCWGfxS4yVAHkjUfCkC2ZKzebHn1hBI6BXWP
M8erQFQ9UZxeMZF3iNycDGdrJT/kkuwPFBvM+fxeSRJXkBGRdumn+u/cUkDvEgNxpuQ3MivNtdeT
pNDj2z2iHgMb8IstcVeMunMObSoP2LHvL3IQqwcnO0gEZbIUFqt2Gkp9J1rgD5kTRTm3IwbrjUSL
zBAv88ZNkm5BN06gv/KTYgrAxu5KbtPJAApTyAcR1rVLrmVe0hkE6DpUDCi0L+O70yc5yhnIYpUc
tzEwavHkaOmPLjlPTbswIlZoEwEM8TdoFtbGlYdV7U5MTBFjab/FPsPxReEqVyV0kUYaaVnr672+
l3CaD8wyTfE3TWaYDu8yE8SCutQYL0560KX3WsaTKn2Lpd6r8g86BK8UuSeBSPQtGrwbll9ebsZ8
PT6IzDypdyWkrUSr6PfLOAezzZkp3iA3PRIhw5oSY7MuAyK8vXTLAX7XsNMd15nGXbXQMd6n+zLp
X3G3XrLxPLVbqCY/nECepbyyDgdttrFVmUzeJfeMdEK8tK/KnoLq55FLQn6pe2vPuy/b3zLDYDW+
D/2NTHvy3PZFf02pX8qYP/NYPlVkN8fFwGHQeCW50YUhUBdOf3jokCemjFDdsWG6lTevXBn4St2f
0JyxlxPe5C5UPZSt6Xea7o3iQx0eUvXQJ5SHt9K+GZGrJVR3D57evq3pbUtMJhp2EdiVO18goXkU
WtDxMyvd/DiNj4Z2977ZB1LC2A4sP9M0tulLM91/njKIDV7HmW9KkA+kSc2r4lwWw1/z66ju53pl
UX/G5ujnihQlcx/07T9LGs9VSsEfXujZ0N5ivmoSOur6y7aebViqDrV33TwuLWKl8jZ0H4O6+YPJ
k728i/ww9MquXWzf7Ds+zfqLMZn+KoMTxNrd71w77wFn5/vOxdSCaYvrrMePb3iGEERgJsTc6Ugl
AdEBsLN1CCmz2Y1rfVwU3ceF7qfF9iBjoK/YumKpCXNrDFj1WaUqzq2GLARopN6MyORyEbif5818
5ZbwylTykfuewJ33YtKCooi9qQNtQW1L+zoS33vxYe2zhwZtDitlPGctm2w3Utaw7Cpe8IYTaEO0
ee9sKRb9gBMKdiA59Xa8J8ZxjyDj1hTVS1YNHuy6t5Ca062I4ABOaBMM0qoMUtpBZ8cOaG0LdN62
Vh2C2iwClDewpD8y4y6XSxUsQ7xXs8QfB+cj3wZGaGXnFPN+rpxn2flHT+UjETCPiUD3Zpj7uzR5
03AccMOvesXuKQdVI5Pug2s7z/aFHIdTvPpdYr/kFmdjhss8ziMLPWup2nsqMEF9kzUhWMKMdKV+
BeDQPDPL32fTAuKw2BY6svRdTCqJO9qlycNd/HYNVegE2jRzdi7U5brNA7lZNfbVDpklrn9yNvRJ
+5Tyn9qsb72xvZblb18n4WqJt0Wo3EfaQ2KmXqflRzlNHoUY9qPh/CWL80YegduTTdCx9mz500x+
YlJchorj0pB/hDn9jmTG0VMXTKuI6rU94Bj2u7bzmGgIoLjVjRKVzh0dtRnahg1yyNqivqAYvkx8
W6+O8zw9NGN369ce2OlU6KM3lAqQCI1DZogBRpLm3ZbUBxtcKW2A0EHSNF2JAPyfp9wJyMZ0B3kG
99Uu+iBFxdLtHfO9rZ5m81/mOAcO7Nw1ViVY6bY3hQj0ZT5wnnwV5C8mHLxy2/ySM/VYpDrIZBno
Gk862EPO57AZUcq5JqRBPxeK6RcLhmNnJklAZUZe/hrpK91AcO3c+tia4jSqpNyFpQkhUf2swoIL
lPx0Ka90diAfzz/KGMREWapQTshfcnL2gOWcq289r9xS/I5GMbLTs0jS05EY5mHabhliqfvCsy5E
WygFsueglpvfhK9eTDL5k/quTIaB4rwihHOJ+mrcNabhN8T85NX3XL4uOiuT2YUqBJeIzf3Qtnty
fUJ8LudlxSvYlH7emU/EvvtS0x+2YfCtRY80bPPlMt5mqfVqOX4QWxsoYKncSadW6XyrB19r0ycV
SMOupF+gzJtRXHPnJ+uuuVQ+WLEBnZfxsQWz7uDr2+PaGhp6web+Bvu6/Nlq3GeFqsD+9rjaGVhK
9WgAH9QDoUdr7zdWjYYx341OvuMG8cUmwrmYTxTTH4pRhGQLLFO+19Mr9JZXrx1fbcZ8hlEsyR6z
MjtuU/2o9u8ZKREkSd2adAwJ9OTESk5SNgVd4bz0s/qcFN1OBZoXLN3xzGa06u4gfc8qjKnN9DBp
B4MuHAC+8QAHQ9zu6OrZcNHIChhZ+nuwF4WxqbZDk5tOQgCuDcVfyZAH6R8QqpEBSGRhtxyKyfJb
k7yWJgmMJObcWPTzVBoHWSkCp9WwQSThxpo0GW5vg9kaBIRWz8YQP+O1PqaT9Wqi5M75C3FRZB1a
hQEmGFyPhlnoRflDjm23M5FTLF2wSiNbfk6JYcFHGCUdHn1SnmWjPMjT9Ftsw9eUz1+FQ0hHWlZW
lC4tGANBh26hFaY7T+s3/oVnZ5keBJ/SqzZKYWubTUQtgI/gcxawwTiFljPC3kKSntVF+SqqdXis
VwShaddcbb0LKwXznFVz1VfdC72ZwhvU8d+EzYh7Ex8G6YFrsBTa65omP1K73KS0+DWb9gYM8bts
KbM30qywIwUN2QW1iBahJi6JK18EabAW3OWUaK2nQOvEHEpwcbt6LIxIQLetRHoQX/XS9pMRpkbf
srk3ZYQ46ORky6MJ/+93uvSjacWT2ZdZtGFjqdv4UrG9+ANfrCd0BM820WFRXehXVXD4rqK5P9ad
EjmrBaw6AUpq5Okhb+yai0iIU1Wcyfn/gOgG9a8tSANPSg0GfxYP1kBGWZ9YEP0kDXpzo5CX2Lcv
JCICs8u8WXQde4Oh8agYxkeSrZFdxE9TXYbJ1hzGXt6lKqdvrb5C7MEAaZG6WA8mO7SvKMtTYhZ+
POuXXgO+r7kKddH9NbL1kiTqLbGz91aOU3dwWk5bWTqkff06MPS6VJj+ZZJ01YR4w1SB0qRYr5qc
Xe8ROoSEmlzlzYeV5RAaynQkdOCKhOe6NRZylipxCyt5NGz0LMjrD1O8hGgZ9jVqA0Bx62JOxWmW
hqdsFSezJxgD9BOdI3nS1faWNdTSoER8VVPLnxO2yFkKsdldRAn0GLchGvdPoqOeJGUMtNx5khdA
o6VmOugOcbF8EDVzapsBBEY95kCSWmrtkQLdbDLOyrF/NhQW0lZRUdbK1kldNkhHNVywe/RCeDZH
HHjIFefxKdPLS6Pjg5hk6Nje3AmC1T0wCu4zFBW+MlUvdpI8z9nS+L1qH5uh/EozgOOh9lB5XIim
+oML+ad3664Rkz9q7duMeSNJNbC0wnhptO2FhKvONbcydiWzOEkxJ46GtIMWGuav+M0RyrOmYBay
i0dCH25zmZ7FmHxWokestNBfzKxFkTx5Om2oTVMYq0AB3bQXZJIM2+RpmfLQqskfuKvfj8se+dJ+
sNZ7bGMFJ4+rdhgZKSoGnXSSgALlhwJu12nVXZy0z4VNtk7L/apkUd/b+3tuRSUtB6kgqSsdfAyl
RPGRhVLDIpBZdCK85yMrTZoVIB9UrCdAhaBoLHE4Jh9XtWD1yqJhnsN0bY6NZELT1vt4VQ4psI/d
lrulJBfPoe4U8gfWRy4u9+bXGto8mb/J27oVYjfS+L5gJ8q4/VQoQwJcvNo8zz2z75b44BdnaR6j
qsITb6uPpjG+1mmzX+bqOS9AUpgyE6xIkyI9ld1vhklmNqh1yuwiWhojSOP62V7LR06mnZpNyIG0
9x46Rmqs21RIOxIwre3daG6OPL3KMt24bfzPlhJSpa2LUJ8wMjwk2no25vwoYPpETmQ0KwFCO29b
redOK4LUrPa11B4as01QIEAa2+3BWtddOTae45zqxMbBuvkboe6jZXsxc2DtZJEqYYDKtENOiFde
6f5YmKck+1LvMJ3UETMDwa28EmFar6Q4jihDIB/SVAuslQGLl7GO0fg6cGYOnwewRL9sCXsSzF7j
vMnQwz2YASA0z/OKbUA/jHF8rm3N1WvVH7hFJ7ONZMQLcvxLy2G4lDpJSFJUTUwiXR3UlumhmgY0
mpHvgIMXIHf33ajhlmTe50f709rms5QQfU2rfeits2x9wiR6zggJvRU79F8gawTcLO0fs+O+V65q
Ve86/tHBvBDgG9ytlH014cP6LOpbOyDaW/UPbTmtEz9tB8+AjLNoaCLOIR0FI3QHEIlyiqslXDEc
ivI1q4kamzQwAstXoV7GYWBa19y4IUoM9wwME0E/6HDLfrqopNLIirRfyuXgrGlAjq+nSBVbW4+Q
YPTbDb2XdrKrDxtEfWhggTd0KMopKZ+VrYxk1jqtoWuwB14vBThJw4xWjsAnXO5MuTUZvjzWbi84
wDFLrXSkjt/mfEV5EU7myx1qmuye9p8pTAzn5FTyTpMljwDLY8/c39hVmNQc+NN3pxwLYfgD7RnG
9m3B8ySy8qOSLOXmG5Ah7FoXwyyP6NRMXI5K8qUU6UUxRFBn+SnbunO1Edm2cNf38b52qsBOeojW
vwROSLTP5tx/SwmhwsJhGsihchPXAppCVHq0Mfu1W4Eu0dnbrRYhmfYX64VkG4/MYMKcrVAe8F/O
gqDQaq/naOx4iy2CxMz2c0rfyAnbZ+ArSrwFaov48D610F44D8DgMyMqacMVskhUACdkYockVf1t
5lhd138cYUTK4bIdkpMMRY1oLtHeEalJ4m22cqi+3DfkJFwG69blyycdeSkz7HhYtZuymn+cjgcZ
hmHI5bOo8nCEsVKrZ0X8mehVElaZJT92tXfXNjjD2SlgvtcXmUmruf+sTbOr1zggKSEojdcYslpc
SF/1KPCqAMNNXq6xXVcvk7rExb97XaT6FvfylzJ2YXbPm18bpLTz1J2nZntTCbsXk3NVLb6sSRK7
Re3/hKR+l+NxzReoqRQwNRUxhwWoWl54Vr0dhpIkrP61lB4tGzArFidRjh5hJUTUlig5NJb84bIN
5W7b7ozPcqxbflziX0uY8dHhJNIqDKf323ACVuuJbuv9wmT8GpT5SoSyt1jiL9edoDK7gw0XwpM+
8ghWjUNxAk6t7oNH/VYgxmv5aTNIbtFlL+ag3eJl5bUE3TZSjI5xlHC/lFkZzXPvOvp1KC+17gmB
2Z1/HYTh2Ca7bDzlOIUxNG3OjmwwFroNn063kttxSvFXEqMHdDmMey5q0XjyoznT0Peudldze69m
mQcNdkrHjPxrQI3YB9N4sshKBS3h/MpKbwQLpe5YaE/j8r1JAW31i/qprOfUDGcIFShbyN/1SeFm
t6oCcv3EFjihqGGcGwThE0vYcypq9ewZX9X6XoKeDL+yfSKFBRxAeSqmkzZHMY2IPBrlPh++dd1D
2YgI3V3ZCc31Siob8RIvm/EiKZOrlEfy58jUrVF1wNZlZhqJ5LYQoKOg2iU+3Agm+cXWvpYchQM+
hAdJzLvB+ofSQZ59laCzypn2ibqh7Czf7fo6cmFK9Rxk9qPBQmk0O3WJkuSoVdEkHQDP3dIMmrxl
GYz0WfZme30ci1cmr3vrHFnbaGOguP9J/bOZ/TXLc2dEXRNl5tUoHu7u0MrtSAPEkTr8SFrpD29m
FVnymbGw2r5tqhYWrMn0x49zVGonUQNctq8G0q/qGYVALk2eIm6i9RjtauMny9iJTkbHOiGRKj8U
UfbWxSg7ifi5y4W6oxFfe4PAtKAkrnoO1e6D7VUmJIHmeVcaQifbgr65lU1kNRdLygOEYbVNILg/
wATbboVKTZJgOPugjq/b8mcpwfLUslNZ3UNp+IvyUqN9RGFlWee1h/99L43Ok0WgNsiaH0v1Rk+t
1F+n4nOzgA/s8ybONUHC1ac86H63BhkMv5q+GTPpLywJNbfm25JFZWYTiZrsTelprsJGmV00WE/A
qNw1XvyaYDTX/NJ5mpYcxH7H5QnNrmVMVlFt/lt0ESELdMfmkIJSlPwhQgVdCUKHhH7P0UgWRJFd
PCvLO+KgcdhP6YuzubxayXruv2qBzfFkzNFEgkt8j6hG2/VoNtdejbguGxGMTcEfDauUsL5dztsz
Atm/t2918RIbnKzfLDl7E+oMdUmM+k7bxVLHA/A0vw7FE0+KheHA0R4BnfOWwEnfyOOwZNExmNsI
8MOHnzdnqwdAR+7dH+XqTeXTFelz0fxOBUA6rMWT0T7ULTKWtApTdZ+L/ThgdSeHODusa9CRDNsR
Jqu76ezH1g9SzczaafjNVScHgz4VTUZ3iqeWKPwWcdT40f/j6DyWGzfXIPpEqEIOWyIwZ5EjaoNS
RM4ZT+8DL1z3lu3xjEjgD92n+7M4/CfNtMJcxw6llACUKktcLQtXIp9VvJfYP747Nplgp+RsvafR
fAg9dVIOhFF4FiDA0mRweHFKukkZYd65Y72hZJQZTMdmuiqoXxJ3hjqZn6Pg+suyNiA2ZMcei1pk
1u5waK3O6T+D+ScnPRD+YZ0AQ7tiBFmD+kjzwPswX6Zmk6Hyjup+ebKgBZxhWffKJwW8LFycC6HP
5cAJJ+A2mJGAs7444jq8afW+nz4U4d8ASVOov8q8BeWoacAz3Jxk8GQ6JqewJjhK3VaBroAGDPk4
eEAS8yIFe6m4Zx1hfv0UTd9xfqjlQzb6XBaOooqR/D2hthu80OE9HTwZd6ZfhfrZtJ5B6jEuQUcm
Hf4S3n9ll3d3q1sL4kaXblp3yMChOGhZhK5DuqOGXUsF+gTklnBUoup9Ok7GMxo2nJUK3cv7e9Qd
BnWXa59p8zJKrw/OSfzSFI9Z7tbkasZ9gpaR3Tr7nHgy1TX/qJgdPfGvfrKl2wliP6X6NVF3cUgx
JK+6uhnBFWbpfSiOrYWR69vAOpO5LcCxyULwly3KkyfAS1Z948rxCjUnn5/0s7JHfIvTi2rDSTtq
TPTSz9P0M4Rf1PLb7J00WxTWepJtwLMQLpvOWfHQixSmiB/o4TrN+Cb9CKtFAWH9085mXDkEeLj0
3/toX3UbmtHUmFsRMgZqVV/bBsvfnF6QtPr50KmkE7CUv2N68SkhmF8kOxZohxNzb2eKi2RliG6h
f+sBRjloYCecs+CZMXImRFfGremz+RRT0tuQTUEzZIG2go9Q/qKcLU9PywTsqd4n+KTWw1LeZhVA
2EWXXwnhdg6Jbma3en4PMKWocjvIUegE8dXnyh+Rs8z6r4arWeAk6XaKj/SDm+macYVe371PPNej
/0rN30H8iZTPrILn4KbWBP/a8mVgyFjXcYmtoOzC/dCxtJWb9RhQNPZPkKkrkEVKlDc8drDrzqg8
EjDOWuWnWGqei7fwB4O8ucXjsDP73GNLbvpDVnxxBHI07XNO3lWMVeCi7DsmDYpUskLzrZkTIheb
ueKclVuOr51HXfZwEqHv2YPD9o0BPZ40gmlOr6B/aX3vjvPotKnvxLDyjULMMJkp+j2081vOwjWh
9HEApPc/tiroK7zB4WkFBgcI2Q1MhfEPwcHgElXn8IlMNSlPJSw43EpabIZbqstnbItCOOeaJ0jQ
V8pDp3vKUI84Fsq7IX7HPIepjoiqfJh4JT0F+UR33RabCh7fAAGiDU6O3/Rs0yRkYi5W/FD9s97e
ITPSeKdID71xzHZfgbRgCfUsl8uA8rUoAi65AStvlBziWvNyiy4RklHKH+WfKwQdO0j3cnOH9AZQ
uLe0zarTeh4tSppHddVqf3x4YXxWQfZV3W15SAflxe8bHToBz5FKZ//kZ1ffeojKtdW2knQa9Etd
/ssGJzC9IHtnZEXNPBbZjWZnpPOUlEIywzJwQS+LgxDgVNKMGWC3szlvKEopjUdeviQOnYElMiSB
gQjojbjHcul0YCgte7AEiBYau749mWW9jds/of8cgytV3MBVTkr6ookYWqK6dM1C+ySDyZe6SmJc
YubF0sASuaJ1iLR/Kn2zVRd6EUeluaHtVf1rMIN788rjBH9V8S3WW4GTNLmGEwNrXNo4sCqJPa7y
/iEKV/wfKz8vkKuPrL0YDtecAAJ1zUemhm2ydi2SvpE4gv2KwHvpR2eEHOYRCL6k4dPC+Q41Za23
e7P8pyOhiG7OJC7TFbiAcSCkgQEJRk0B1keGIAvrXHqbipeFQB/VgNfx2Y8Vp8OClnx+Act5yK5B
qUl0b8N3+V/aeAwJXoUJO7C8HnonTt7KBk++/Z2zez99tumuBo1D7wlVOkmsk1JeZu1niik7OZr6
1xKJai7D9IWhbjM7Vp1ocHbJBwXLPoGFKkzPiOh7yIWTARaVrSIrmfYCQUDQydtu3IsQ+rGyh0Kw
xj+GKtiA9U1audhoviAeoyi2UaqByBzuOnTcMLVeUjcVuj81QakEdw+PGdQnhspak+jI9WR3yhOa
LAo3AojdiD5dJFi0i8dTl9wNQptla5KYZvgIpBcl9ly+7Q7+ZkiYo/E1N4IjGV8xa5SMyYuO3Ak0
8/QoTUe1vEj0FYU6pwUeixndxGnln5GGMC2TvTj+GNBVKnldsTqJxBoVd4g3ccUsopYnZi+V7JoD
JxiqXVifhn8kCCbVFed/yAJrFHqePSzPXLlSfTxUG7360OeTYKHzrnLhJUmuPC7/r1rFyYaC3Ujk
xcgRi8p1XX0m8VmKTpPqzcsMlv5FPgFQiZxR7DKmJhC50BEbo2odZdOuaAz3OcW3+VGUfwo4/S4+
dKiftQeksZp4DBod6ys5Ff5fzLmPvnTPUD2jvChwUfX4ybKh84s1d6CmeKZJpnDQveZ/bbzpikcU
uFMHTqs8zfwlc6kF1wurN0P6k8tLY50iLLDW0r2iYioG+Tm7kv/56B3EEHD4Ug6XVz22GUHImOVl
9Xua5WlIfglROwl88nwqJNbQlyoc1KhwsC4jsSMwyPAKFsuUguzUQJNBSzI2ufmU6xV6oc5HH9UP
ZfzOwpthfMETrCz/ar7IGOmBV6Wnev4NKk4CNaarHeUfKUBr2T6DkO2bPwWXfmseOD8GjsAWTuHn
vWFIXkPgxetvJU9A7VQAIJ1mV8WOoNAqjhzGJ+rNn9p4abeV5PdmZhOxIAibU24440mD9lzoTYmW
qNnRArZ6Bql02n5kafS5IiBZBNk+mlgXhx9p3s40A0yHODnV3HDSVRiY9hD9xiGP7F+Rf5cgLMYs
bRP115w/wm8NOkIWtqnyEVqZp2XxQW3XhNXcenms/4F7msJNKB2Z25IJTJm197inSB27y4LuWkvm
cZrO0ejouqdN1ID66yjxRFDnaFizrEjiH9ZJKhx9YVcJ9tjfuYb0uNT1MpGp5o5Ih1NDpCbcdFW5
tuLIjf2JkSRXmduBJP3qwdHg32mxQTsFaves6xXzQDcmkwqCf53/VBChc0N1dZZ7fivWUTXxrPkj
LWMM6x813PcSxVy+I3IqiVIn6rG8wv4YlhuRHyhJ9onhWvNR0d+6YW+VFzHY+5gZ/lO7Qc61w7su
oLc90qbCOvbykEsXLu2nChFlgsbpo4Lseq9+2o4n/CPsfwrFpqaL4jL/GCx1yvDUT+4j3VIltjF9
dFG7wlfp0fUgDMQPSf+N6dJvsWhsrX8a5U+tvSnxtmPkn97tSl5LeZ0zHWc+he3GilF4jxKWgK9y
DFm+YoW99270n3H0WQDF9VR2MZyq8EDOZN/mlcdENsbnkG61eiuGLOuuZNqUjw5EbkcbL7lB6NO2
bOKzTt6EMUOAgAmLKU/HVGy5r6YjMS+na26aSSB8/JjZn/j0RBbq5EjNVgMdm2DG6neueL3/lyCs
yz2y2s5noKJKipznyQq9pLwCpqLo6tl+jk6+8C8sXlRho6SpyT3MCEnlH32K/XAXRTjHtUZMb2Rd
qZ1a9Xz1YjKkSnLp+ozSazPdsMT6qOO1+k2A6yiORzQj18QCGfeR5zcbTuKafEqaw9T+SmTianb3
mpdm7pClGAwhrahWcYoIQa96FgX/KSRMpVpETy622YcRfpVSstPLLxOJVVliB1gQdmFcci4vhMBW
ZYWjzgYFilF7gnmoOvS+TUZBY+eVYLs8Sri+UO1x9yn40DTtNs5+/z+0PSTzLUzhYpGvnYyOr4Y1
lx4Q1ps/c1qq2RJoaO7q8VNVCDKdOlTBZQoUo8S5V4eYxdI37cZQRUeCz0q2sYpLI5x7lmlhT4kB
uthBbjhTQPtqLPdE1vejv4u0nTk4w49srLryd5YZ4NcmjgnxPiCec7Vk+PqcPCdcifBnnn4MoICO
w2RWHWQFIHXcAHkQXsZI5ZXlqVw3xcXghhlrPwFatRgzBuQ5JZekuQ/5ppHAITe+cs0tKAjrGhTK
Sog1thEOWHCufcdVsCqcfoQ0XboKARuImtV/iv7bBe/afNeCnj89dYHLFQ9VQwjpimhE25eCY5DZ
EfI7KTBr7o/SE3cp4eXrdgHfFgQLNx8GVusQu5gKeeapv4tfodACHxYENmZYoFWUvSW6K1u2muwx
EgYNi58ml3etOc4GA562SXAszWfa7QqOj4LThq+Km3I20jiqrMQLyS+eC/OCT9lR+pauJ39kGsGp
F/4M5RQ9BZ9EDTGnGiwGKzRWgc+wzMuGveYUgw2Pg0v6jIuV2bDdrfKsxkDY4MUVbw1ieRszA0/C
y1lueNYVc58wkSisOIKZ9QYj1QbIJc7Pv9DIzzK7F+KS6iPd4LbCiwLDuF+HtA/mDDKdeGhmCg2u
OXAB+6QeHoUAcPu30txg3Afkscd8ZJ9xJd2dcBTLu5+YJJCI53+qyr0c1xM+AaFARkSsiCtBTkEJ
isM+KHgvoJJW0zE23zrMEp+oHOe66gG9o+gc3T4KIlHlBND5JzLYIeUGsmnStWJBdSvcEE4dV9YT
Kde2v/Ytloxw7BKWQKfOb/h0wqhtBKYGWXjSkheFW7ormAp7CI2PWPkM1X/N/D0KN2v4kssNOi51
ACtcTaujJ1UlH8xZtq8/JPketj4Ck40NgOAHeOs11Z6OS1IYttWdVVwyLdrl1con6KMllHS07G3y
ne5+crFbBIy+G21D4298c7yiHSNtYZbXAnGnaCfOyp3KbRodOSa29YqAzUqW9lno+elPIXsEdzlq
S7DjO+NuAP4MS1L7W+yPVXsqcAD96leRCQoikHIJF3GPFSDhdaA+6Vfk2JqpP3xca0aLwH9/l4Ib
zyOT80rI8SubCHUFs7QfukdMaSEUjA3XV6EQvprPpL5EDBZOzvn8pQI3KDhdJXGVXYi4Yuy16rp0
U0/sxjGeEKRLv29gVJA+FCKGl1K9MR6ThW4ja7uycf2J0knc3J4Bbpc+/OqTgL2t543u3RgM2QxA
BIYfLdmQ2ujNgwm3GcNj+cG0GjAaQ3Pw8uitVTitZ3/quK/EQ5jyaVmvaqIDy4Sn32XJWSzfm6J0
s+EEQS+a7BjbiHeuGDaNKR+M4ZLE6xFoJJXI6fvPnD+ClZ6E6LjcfNSt2W/RzNL0NkmEZ7Sz+hNL
BfTmVexJt4tkh5jxaaz8kjfuwMyOlbjN5oqDlUmm6TpIF+5zZXKJSHEho9s6Nyj5pPiembgGhZUW
I5YE600eN8S0cv274BTOnjy7AktiSbCjwxdo0dUU2jKeBasMWGZW/cmDC5gmcwNndiASTOOK/G9L
+ifO7FKl6WvcULJZZ/xs3BACJyphgpN/HJpEfFv//13e5f3rFJw+ie2CXaxZ1P8Sm6zRrpnmtKK5
D8fPjJR6X3bQ4Gw3UH4NZPejH98mZfCsVIa+shPNjVUYCf9H7L807S0zrjrUKtgb5yW0sfqfwT+t
LlgkPTgF9ujsdDVLV7Wb9chhFOg6SxAqYC0av3DK8EieaZOE1bceZZ9+fdDSezoedWTmmvWP0+IL
dkVTf5n0i6fnmeo+5TzUbFC7e5FpINc8+KPKkWMDaegA+ezoz5dZ5qukMwPdw99L/Z/6Y0xnSfd0
2W0y8gt8Kr/WrzbFtp4m6xjieLpy+FMQW9Q3vT40CU/7Wu+x8c96vZGUgcS02+byVuavbmSeDIE+
EO6iTjZWmZAiqt9gkpLImSLFYUccS20VN2x/NfMOmZ5CHU6cf7bxfjmIhBnn9UFa5fJuiD/inPYM
mGTWMXU3qU8JzXsh3Xb88RqObZq6FaHgtjn4LoNGFPMwvrftVlNsS2OUN2/fl5lecspAaXHI4nti
nqXyiXkHKKsyCEu8s3jQXys2fAV7K7swZFMutkynwj4qU8U1+wsCt2Lu+Yj9iE6NWw30GhJ8ndud
IV4E8dSz6wP+4N2YqHVy8j1IhCkgxSDHg/I4BJWrx70dLmNMTgkiu9Sco+44MZ23R2jI4m9xWZMO
aEdtu+yxqzaidHerm5xmAD5yItLzI9deslYiuiXwnFQdJP+kOMFH/MaohBd7BUx3gocjToFxuA8I
wFKOYHri8Gy7I3n7VZNjwryXBQAhq56q8dVeBeVCwQvwHjaFetH7K92qAacEWb6r75X2mIdPmdHf
ldtzhyluYfq2GLMUfrJ+qgEtNW5YfEUSMxM1EXf5XzU+w/w2+Ddd5lzCBXLbVveJmmlqfq1u1Q3E
kVczUzlpiei5DGNSC9DDEFDDxUfQzt25w8iELUi3PuqreU2kvTAdB9pNrUejql7ZnduaQTMph/6f
2ER2kbw0/01F5dhq6F7I/9Dwh1gZHWaqutJc2jEJS1/l6sy8OWOiLZbjYaUatkx5r0QNwWaGtSHi
y+fA2sHgpOEWS84kXiL1XEqHjhLbfBXnNdF2N1PAGZnU1dqx8oKKpk+n6iun/6UaIkP05UjTQYar
SDolj75U/pMJHlb+tgkPOWfrkNqCuolWqv+ma6452w0MZBO9W6w603TV8h/y6RSdzKBuuKMQ9XJ5
xvavihCw/JkVnmyul0lmrM8N28aS3Dnl0hf9DOQug+5QV8f+Z5YmepjmHeNoPIT3TH3ydzYNLQgN
zQ863EQOLUHem/y7iZIdveBTeP419hv/EVp7kS+I3SLUV238Vy5LFG95Hf9mxQcfKr5wHny0yHBJ
tzYXloAm8SI7yL9TgSPLTgQ7qsB1ipjND+rHyNfjdmExkFpCedgZvGEqatq1sFh8WK7IQgmfPJm0
URkT/qonVUz5ugkIlrW8r6q1yEvXkFkt5A0ZvoTwY6yByy1S6GH2fzmI+AgeWmYrxaZKYBodSOxJ
YPdDeA4oSOj6aqMMXJ8eRvmtNLoTsUqjb4xIEcMnbxuNFor6h+dQZXszB3UA0uBN3SNcWfE6bV9w
I9zXxtjL0f2K3WTsLOwQcmmJDKmNuJo+CsUzxJvBDxIz/806dx3iNB1IKTth7+I9yM+wafeW9SGl
jzoREdhirzFjezqF4bnkvi1kdHlz3gjNzq3Fc1TTrVv+dgADkqMY27iAjJf+5VCFzMG1hfkZ6894
vMz+u1V7ebYLmmcbc3wsrmGLCJvslg6huPwQsSfyClmgbQ8tccNYO9TGriwjbKV7nZSE27mwiHcD
7zh+KuEbOWpTxGQ/NULiGOK5nOGnbqABVk3i9eJrXrfcM+SL8v+J9yBGbyNLk6lz/xhdlXFaeIIm
9coFtyKwW668/yLjKaPGTRIqET/z4BrxPzE4WURuquq3nvc+nwA6gb+nW4BfpZssPBr1WZw/EeEK
e/L9TRTfQjJyWf9u4M/44C7604RTBCEmSskGS0u2mHwIwVWuTmr1NMdrMnmluR1OcXbkAkM9yBB5
M/tT8ZfDUhUJ43oRIlZD5sjzNVvGa3WuSHpHxpLcYW+lTOt9wJ0p+mbW121xU0c3k7jsu6OCVdAg
PINZFv1nBpES5HehwmZGitbP2FRIlT0Wxy4ffyeomvFKm4I8btXubeg+5BwK5pPCMD/dKCjXQfUY
NJqjmYDHRuFqarPV1cuov4mUQIjWZ5EQSrglGYeJ0dUm5GvyLrb6bnGrs+o/ipFXpflIy1Oigs1s
lfEn8zdLMEWbdEeKNtP4a5G7y4BB+R3I2mgnhkBz4QAySnYyOekk+IK8yDhG6ABGa46/AqPD5uGm
MFWSm2hM8kdptnn4BQUbGbdkud6sKSvw1dPIwZoPOI7/6v4Lvoqi7EXnDLLjSLkIqlFoeOXI/Zt8
KVnRPj3n5ps4XH0+2wyIXwXFd+FYcXdweOhoGzzyL37kWtqxxZqL0ZRrGwbOlj9arqYhsYc+b22B
KpCQafBQ/lJDldC7Kdpy5k70pA1raPsuvhnBnthfVH4JxreGiQ0wiNWvslw30TqM7Cqy1Xgjq3fm
vaNIwg+8qRFxX697MV7Uli8jDHELWSIuO1vnkn4YgmsVcOvZTsqPkpCvgmRFAIcf4YLYpfcmPPYd
Swglhf4dDUM1qpVZ3DLonJLol5dFG5KOY3PpW9+x8tOkK8T2/2Ch1s1QQnE19MZZm5rtskfqn5Ob
uSDqzYe6ZKU+lGqRbem4T5CvfZU9/KfuniW1Q8wQBL304YYw+zmAKxxgEk5RGX+aVhTv7W80HvLa
y6Br+leQvAaOHFV0EQxc1JF29knm5yNgQeGA9KpvcoAp/GzuaQyPfDB0XlLunGx+aucJ4qEbPwSB
6YbAaIkrsqi0ay7NNIzU/q+MimTYrXJiwKrSbmqdPgpv+ormjRxyxJ8/6FNhkB7qy5eqP0KKLCf/
Q4iJihhnQTiY47PmHDuto94VNI8m4YikiHqfiz0a6aRuGn4Q5TsavnvqSmTOrumwH9RXFm+l6d2n
e6RRj4HkxODRy7XG7gYiQZBj5rMApKzOSwg7+2teVT7aNQQYBpbc3ZkiCxODvJ1sUga160dVP00K
M6LfsxRjYQPPDa6gPNBo/fzc5g7JDQ6xjoCYDFM+816ahKWFZ45LarDbz6Y787zqec+QFZPUzVYw
CBagCvxL6jfVQIT7nFPqH/w/JTuI2l4FTCAO3UMRhg8yYcr4lJV9nnIW5RGI3OUyXdcbNTxqvBiJ
7pnL1/mjFIdm0eOaPSnKNLwpxMBkDi4jJ5wEY3EKbmN1LxMmAiqfJi1UBbMSF5l1nXQ7EBPCv1mQ
MzdgNyof0mAAGzv6lwjUTMdKO51jwotF+h7mX7F11Yqd+h60tlX/W0Y5UC2pkqRFDpAyUHIgQ5nP
k4NlPTJRQFgF+k1st0NTwWmlbNDcjH15P/Thru+Ri1lru8KWABIXsn7JK7ZB53TiZlI8Ibn4xbOA
t5zUq0YmIIb4l3M3y/cC6SxaG1Rb/pLljcQ1jkEFCfhvLpy5N2ZQ2gJ5tea7otoRRzbnXADEh9Vw
trpbM+zr5tTq+9h6p3/J+GjDazqL69pgHAwcFxVLQ+t0Q+aZU0/54X4WD1L/Uwm3InYj+cDHCoHd
TWsSH6v6U1j8jx52FuEPabPjQTCJrGmRY1bfme/qAyec4FcYXeb4Ih6nvqdR4KBI3Lm44YTSd1lZ
Kx3kpkOAUN8T2a5CdIVHyhYBeu4RIJCOak4h2GNSYGjKpyH866lYSIOb2VyIiSFEav1bPVLz80wM
A4GTC0S3GSEbpIGWBlJwgeUE/JfBBJc1kPpAMinKp9HccyZCCOmxT45Ugw0kx1N/p1R/JDp18cuc
HHX0PRJecudJguUQ2OOb/Bm7c0RnWf/sS8BU623kWCbIH5FcrvX0OhG0a6FyQ/4oilzYDJXDLhvs
csEV8TGtmDSPIwZrxlq6ovxo/c3SDUXr5fw+oWU2cIsdp9fikI8eQwGAqc8ynTLGRq13BVEfzAkj
2YfqCd+IDN8Xgzx51bCJNdOZpQs3QF09Ft1xYCB0tktKR9DdgOyvuCdrqBYfDUJmYj5C7W52f5Q6
lAbTJO/giSwGVXZgS65jXmN3qjk+X7qKX4PTSrtPz1QRCSi42uThoeI9b7LMCeWbCls+x8OyEZXh
ZmrveXuHV3fk/FBV25YZF0wwtQXlo2ivQcitZpVKG1IMsCGZcevHKyI+s34T45bJR7ao4aXLUHv/
qKCyqzsWM5YGFmbEHlbYpMrMubKXuHm7AXpSJVTJW1/cpY8subVdb7f/GK41iHyq+7l6SSZ7azeu
ide7kgXK7sxQ9lF0hyAq+HmRcvDH4XvNu8bdLORVawC1E9KsMnR5SutRbil7onc82C/9IFrrvDp3
YPNRcPe7rS85ubFP2/ZCZZkToRhFgXFhNsxuasnVrBoZY3hNVLtSEaRmb+Hyp2dtBKDWN7LMYsqx
x0tqKppXZedGj97s733BK4gewMhfLT7J8ZbeOb//pfehqXuni+AGAxy+ozBftY5ysewmdtdxxH7d
a+lXQuFJOv4W2iUp2aORkmrPBKBpqR1zsxpDtL8k4cuf3lsQdhak9yj8rVUgU5oWK69snNkanaq0
1gJHP2aWqHdz2SqJ+CZun3FwETF2OAqSpy9AbAjD4nhn/VtA4+QzjGBiVZWCsiv0EZdjAWQWPmxk
KCy0Ta39m+jt6CF7Let3zHczLobp/wziuyxPLmPPHb17cVGeSpV8IXgJ7VAhLIaKCJVGrKvxTtDc
/qFn9kSOO9yREEK0LVOHzb2kwQ7iV0LNN7/qwh3mL+R6rf+RICpGF8GP+1Mi7XL9UHE8HLXHkOwn
YTPyBckTzWASDkihUeD5nLXkmuTI4MyMMXiquUptSe79G0SEp5YDrUEL1F1VjiV2VX0V5iN1RjaX
aoIlrIJ56OlUt9CnJFSMCXF7PoMFllbdWFy666hqJBx2EZF9CuM345iFikCzUaOzhQxfjXEe05Oq
1ayzDMwLNhmHMV3+nAw6UJDfW4i57CiXK4OT1wQNC5pQrXnA1fikiduAu7+WMD62pT2BUc/ivdE/
pEcUf8N1C6Iba7YYvCv1q4p/1Yju0FOD44E0KLfPstpZNVNt3mR2ZML97V4dL3zJNCqo1mlpOhnw
6y2b+UhUd4B4og7XP6WyUfhQAEY0T7Y2lKr6ArDgpqcKi85Dce9rR4hn+kmdFhqK1R59YUEu4P5Z
X0reAybLOmP/JKLCSLI7s3k9vbecemwfsv5FkM2bNdJI5mlior16U+Gg1aJdTULnTCMoG/9uLqu4
//x26OVR5gNVF+8GMEMudJfKZAy5iK3jU2014oaLa1W+Z/V7LNRbrX2Sza6jl59r7FnQpsa1N15d
RIITTUrp7xN6LB2msLTSegYXkOJT1/wF8ew2QHUyBwMowTGYNkqswmKHl0rcIZu5goVwGHJbb2yB
kooSMFHleJZoH0m27YpLXR8DogdRxG4X54+U6L9F+K6SPMG/pPCPSubSuowARiXF0hgr6+hKC96M
1KI+Rzm004URo1Au9NH4Wnml0qvS9dsq9Cp8NzG55nCkPU1IRMK82f+bRsqKPy3a4LAKcWybQ9sn
Ttrcs4rrGKuiqXlj4MVotkNUrgbsRhIP9CUlDqNi2djB1WIdHwtjiODfwHx3gXBPFGwMFsR+Ps6j
75o61AoKRtyyhnHHIdtk0+K7Yi2mjk7/tKpkPak/kc4EKjavkOoodfLqCatEn0m+oLg4JCtzXD51
iqAWSfgTnUJCHelQ0MnAMohjI8cNohnobHEkRubG4F35+K/I1c0c38YIX5WNI4H/IWAAXE10TNZs
WSKWnyxIbPdGN+gZzGynKhYAZgrf2nxJPn0HdZOssCvieJuFw3ayvGYJ5T+C6bczrwSsSFde/Zp1
EOeWbjI1v1rCS/A/M/NAz6I9To/ev6bSS61eNaV53A7mU56fwvhDlq8lvfEBL1zNrjeNWJCYKxxH
aCigMnigg3ZGM6zkjC33H5lpO5bexPSuth9z/C5ZxwYbbTKfIrQOlmeM1a1Vvs3AKSIh6NQy62PI
vhX4hIV0JJd5Nk/ZWK1DVK+oOS75+1KE4qp/k9i8TwslG8Z7Coi/rZIzI/2EObdq2hJWtXQWawjm
65B2q2FYdjBqPajnTNpzaJZ7v4YAfI+B5ZlEcp6F0A5D/gucDfos3qRohj05sZbACk3KNIzJnk78
otQUikWWL3R4imT6rZ59Ri7ckV55fAXbp9uj1pmOpnJvqdSNDwDbw5/oxndfY5E1bcCKrRyKocK4
rf5aSuYMngpqytioVRzBiPqqyq26eiPKbKqAimPPoSbyQTM3Wn0cYrWC4rhL9XdMw3HaFE5d/6va
YB2VN1PYae1mGHd+Xp4jirVbvhURc6pSuLz2k+vTKxzVH8XyR18+jKZzJ0tnL8jxwnULYnW5VlHa
QkOyJe/UXO5X0jx5cdv/ZUp8ajTpV4BmCilwBlCxO7RLwXxT9HOVGlTRsMHQF6IpLeDpSI66c1Jo
BFRT3SJG57HthS3pO4yPmNIoOfohGbEqlzNTCJ++VbW9jHMAkuqrV994N/uDGrPcDmu1SffVu8zZ
ZsZILgi9toZmB8mH0f8f1tok7JwRhzBWdhDCvlGckoodI6Exm5PbIISUgjf2TDEAgwF4IO5Zwgax
yVDTdBO/cJ5RFDn8YWseGmm5G15V/RINDCNFAcNhT4a1BUPTZ3amfhfFzywmJP9n+ge9Gme5Kb+g
GU9C/B5CnwsvkyMd57Pa9DoYX/jPKAAswhTdSjWP2b5sqQNSdmLrCAxWF4NPEb+6hFIRbUS6S6lo
Z6YRPHOsOi4iar7rAtZLcLxZoms5OWghdfWIniJMoElsxyi+jXLyuvGPipmEcEQNoIYcg69v/Oqh
chLUdS/umAq8T3KDwNXAyV3hy16awSgN4Exm1rRVjjdJ/1YKmgMQq6It+Zem/WJ6E62dI1b9jtIW
BelwHO6xvFSwrloF8U1z0mATYNyFZH8cXoL2OoffxnThgCwL/2KTIBESiAkVk/aPsqLpQXwU/3F0
HruNI1EU/SICxVjk1gpUsCRLct4QDu1izvnr53CAWTQw3W23TFa9cO+5SQxojFoLTi6piIoJQJA9
ZsOzZyQY8yjNEaIY64KnqeGHoEfvlct1Mi2CZYSyLqTQbZx+I35W3a0vr1YFuI9/c7pykQNgkXto
JVZ4tNoWG3PmkWtT35AnOnjvyAni3FybbER9Fby4GsBAYy04vzW3h/s/kAK/iWCohCwrOLISd51D
oQr3ib4PbQfk8esYID6D0MnWinXMr8WzXuFHKGSztbFIfrqSrzTF64zJ35jcPYfuc+DTuqN+rflV
Fews8SSmY1Yfxr8MXJ87aasKucjSy7Jl05un8itH/WFb3mORo0F/mmckHezVAiQ1Z5qmuN/pGIZ6
Bn9jxNSgJQrv17IrQMQYB47SsHgb+G5/ipK99MIsS6lYh23NUMvKRhBxa/CRmKGkLR8U5qlUzBvp
9n6iU0/54ZzBGERN2WymkvUJ9oCFItLbO+RvGdJAJYq9NF4ipPskm6+XvyVjmFK0+JjiewshUPlV
e5q6g+YyT9pnL7n21qnvxWPAfxWCLnNTB4cMXlYDFmZ+1qItUk7F7sfkEbji03HLm4zQTo4ZUM+I
QT0zC5BaJpArAyvHhByp0MQVc+cpQK1CLgI3DG0QHW+uqvOcLAtdWKbNJLaoobYhlvsU78HkuV8T
TUDbd/vWS3GpM2vSy3MWpvsQQ9GEGBFT15MqOh/RZcqjoe5zdWSKO1l+4gLwxyW6DMaj9oJpKTS3
ubEhirLC5JHs03HjpE9p+ijVIw2EAm/GGh2juHJ3KCfYMw3dh0pdNJnMMMc1SROyBar53JU+vBc7
8aE1YRuZWMCUu8nYGiRFGq8aLve7UV0KY1Xi7cnJVQziBGbPnSu0m1FFfPN1+ib+EGxfldiOLFrY
AeN7QZnhldTg5neBi7RsL063r/N7iyZg/NdQa9cVl1HzNhH3SbdYxuvUZg5X/vRM2Md65rZoV2Fb
nFIW+Q0HtpD/o0Un82MWl6ZhT2H4BnmidNNM6CzOijn0LStaV/Xso1fH3WCOGgqZV4MWKInfprjf
FvVVpWyR1L6sBMUl3rzononAH20qh4sysOwPXCUjUx28ru1NsHa2yg+ND9DgAyO1smEznjEufin7
vxm8bQMfHMf72oZyOG5a+14h8m/dV1fUlN9PiXpso5OkDjQ0jwL7MTQvXvtkS9Yr4ujlr6NM1xOd
tFN+kIXkz2LfBZhbcUJWBWjFVG0X6MqYnjLzWpt/IWsJTX8tQ8TZw8HD8mhnX1aXMYPLEXCf9NAP
kIeYdGL8jsZ4UCXpDDc8YGlLuXR2xTVNtgX27eitSHYdC5Y2Rci7m+LywJROD54K9BApdipN/noc
EhPNZN3c625rghXGAQLIHMUNVDHwjYQHbbtGkeWa3AsiXPWnMTqF8weigchbJuqtXT9YwMqV3BJE
/95NV2WfK6pwGPLbOd/BYsHMZNo49JCqLgq9AN969hzYbzMzjo4Xj5k6XmplgOTYaE67Rb3ZQyKI
mIIHOcUx3i1UZrqB5AOOtfFH8M02Hlzcm75e7qOQ7bxSBxE9hcNPgurfKAl6GmLftdkgaG8tB7mO
pdVRi5cTKcDCn2bz0cUXkVL4bnGa7fvoPAc3t77LBIkKUbc8InpxYWAGNRmFJ+1sy4r7W1nLHAlm
OhKPf5GxTud9ELw5w6nPkQ4hCLLJZfJQqsfWTXv3PGftqY/YYezBu2IROc3k3qMjxra5qlj45Wwp
wl0mDxLqbqEbR6WxwLZpLHi346urPycgG6DobFtt3k7IQdMGaFetM0MGMIkATzKY1c3ar+KaFduv
SyOES/9BIlrgZ520eFD5wIl8aTEzcCehud0A2nHQqDofFvieaNwHzqEK3sbxaFXaP/bn97zJWUU7
+Oy5RAp3JUSxVhwFjZvsHDfgfIH+VSCD1/hHG/i1xT5MfvXoo2OFNspp3w2HvB5oQvutzITfG+wl
qOUjfBcDg8GyLLZFBpG7y5rPWIswP3nrNHoqPRfaoC2RpjOh0p1+5xrefnl6y8+G2cCo52iVS6Zj
84twabwFUcjgEGd2w0by1SGsKbHwZKhgrJx6AylGGqB4K71/bn+Kx44tISY2PWSF420Qd35FjOEC
PXxsTXRligFfAPm37k9zO6EsAcjPRLzDWKFsZ2UBpgk8bipzbI6D83+3uu9KejEVOGtJP9h17VbL
a8T1+GiasfEr9CeOgU+dm7dnz0vZlVjNew4zCX/AuHc7EA+6BZYAR8fItzE7D6lV++X86jDnRf2q
nmdkMZ45gL+Fc02JiLwxZo5vGrjgeNJSszkggFnLxiEdGR4SZLuqleill9nISzSD6Q7lRtnBysD/
bfTrWtztMdx4sUsr/zry+BtMB/vuKxEcbc4/CAzAOqJTnnT499nWZPnwhwmOcVoT3MMgW5ejQ5ZT
iv1ETlvlmJ82jlbi4kv3rhXMZAkTxmqacXgkKO4DBRsTp087Mn8Eb2wi+I9cXm25px2jOmftinEl
4GPGDLeSLUdRU79raNJqrOFdcJDdN/eWQvxSYGBI83jtSfEasf8CioarQm7mAJGXdg8adjFWec1n
c5Xp1RvO2mxqfyoHsv9YQDMosCdlqwFRZBIFa639mgSgDct8VLydubuoh9U+5aAp7IzOENMDj2xV
kT/TMp9nVxFTIvc8NEWNR1ztW2boQ/uVdU+JlV+6WVvFXH4S07eHzMqup3PuvC6QBeE9pugIhjnA
tNut3BShW5vAevIIl7CQeigvPDtsN2T1w2+8doW5F/NnX2DoZD5VZ9uW0DGvmF4wGrDWyReS8YYw
UnS8jCxxIie1d3SzowBf5lSe36XRpeqZtWVkaddkZ/UAa+VXyHpU4cXMGGDF5soEWUuGD4lSxTbB
lO71Oyd/7FFUjNnejLu1y6ss5p1Ctz0VJw3piMfwzgDjnA8/JZ37hMZG73F6AwfnMuffbm064wJ7
bzvXGHxJYZDQnusU9HVxb+G8B8vHO/IlEpTpNrFqwdQhHz+XCNJzbXog9ukQi2xtUWTmRnZIZ6Yr
aEXRTxXdCx/DvmFquKDUPdQFpq58LXtM2PZqAo55Wc1YYhYiZ0fes/5Y1eGFJC7qQQTAUDodkr71
gemvTWxmXz+ldNHGYuc10lsmx12JQcRC1FiwuDXam8P16Ok0uz3dfRWSITloK9X9ZVM6PdRdf4nC
ZDPDkPOERwvnwyxae022prPwNZMqiU40YF9EbdV3rMdCKkn7JcBaGDScopHbr/XKfKT/f05CpvUu
ZIdTB5maImrtIX7IOyJ2aFM1LAWZmcNlgVwL0420NNxq7lozYbZjuAK61MG3Nk1tr9H5dhwgr+bg
d4b3PdCkBjzLsaX/zezGuDvYtlor17DX7Mwx36wEFu7CpD0wk/fYLl9DmkydxW6bGcws+m2LFQfl
5UPf/5Pw++aKwjmsoEUw11fORScOekT2nSLUgeC8XZzZzPG2phrYfVI/6H6bHbrC2djxs2SsrzVU
hNOvHUHmNX+mCt3Hl+2Co+kgXpvxyUPVrMn0ZXTGj0k7IewbDbSPbrpxCgiSvZ+L8pVEEWTtw4CT
0VI/xZSQsOMt+th1XpbPjnxuCxsyTgMYu1CQMGD8tFevfpHuSZoF8q1Pr84eyhHPoYLT3brXsh2u
NmLvgCu74R420dp1rw0aK8JQEljX2csg5TFS3i4zG2QBnGrZdAk173eqIsh5SJPH5lHUZAU2987D
rEn+EkLYoHoQho1c0lisVPeiJ/FJ2oeolbshDtiko2yoQMeR8oB5F2V+i1Mvou2xfmG1roqY1nUR
NXA9wqG2ljDH7N0w3xOmU0by3UlG7bH9r88psUYdsA3LToWpL2p2yRQ+hG24gtVE/3DRee67DvgC
7o5Cfc2IeQPVTWxoavzloJHC8mbkWG40e41iBD9/nv8wKx8rD63vb+25P8STIeEisEUf1hbLRFYF
7Gu9TcFwbcLCNjQoqnGgOR3pTSQByZqf9U5D7Wvy8piMKYohv6Wk5hgB5Zq+mvrhteSorHrO4Atr
TMH6LTTvIOUr77G0qVzqFw93UEz3Eh7NDmEMYQCFxfz5I8YebqqA+BH6YLbfUadYh508uWy1F33R
gOr531R91xZIVfWUJYiBB6zAnNdLLEYxganuwIMQBKQzqRvlFs497X5M5wtEo4rczWCYdw0+xoyA
Ckb3umdbm+FXc7iXgwykZxDtZrbZ4bL85cFo+JnVIP1EJF4CTAGdIaCqDwh7rV2cg8au5OMcxQd4
hesBSZc22ey13eKSNQR/BByVMZp6C8ee8kCccZV4qt/qi8QWUQ57dvNfY3YPOEYrr97MhfvRk7rG
OEv6VH6rAZw4koHemf3CgTONRtWzryMphDWD31miCuJhNDDKjuGtYbvOH+S5/PZGfR+1cMB5rpnI
Ypg/uBCI6hbAuXi36AsbYz2g9rar97DPYefca3JIGqyGJUakqu3hXsqHMv+ebVytjHfJJsPtpm3C
stk6eBdkBl3fPcQ4EBkFcslU2xpPtMjq/WTHtKzRRmOxXRrHdLoGqj02ls5qRZxM7BlEha0y+xSk
2S7K2efr46fZt4fMNYFgdOsAG2uGf8y+lcJgFYgulQEN2Yh/GlvFRGjcPNDQs37jDseG96yyEXkh
RzJwxAyMHaPE2g0q39c9+nlz8jMkk2TGbBLqPQdJo+FGfkkiWVBXn1Mv31JnQqT1UzCB1AHXyoAg
vvYjK8xTbLN+5rBKvfYW99baZOvdEYLoMeMG6PYQMaCoBCyEoTgvqvgEwF7BwAFc3Q3iByE4z65N
k9yyTWz1NZfpanDNo+F2W7ACdfE0Gt2SOfIbG/pupJ6txW2MuyedmiefJUVd69ees68geFtp9dKG
A33FG9490KvpRlK1FFW10a1+P1GceG0AOe11kZppVIUkrz4YVHc9trWkVPvBmY6WcH1iE/1q6Xpg
1lHOkxBDfoDL28GOPFLHGMR6noh3ui1UKWIbIywUQ/QcqVeV6RfbQwbMTK+dSFi6pmgBKurDbLoF
gpgcPFT4XPeeBu6Ms2viQItx/eWB8Wpgs2U/EXXVPmZfZlh4RYN5myfFNvifF2pvKHp50XvfIndt
CIonby4uMYMtq964vGKl9tVlT5YTA41mS+Ua5yECDIIzcBLnqmEcWGd/YzJvS5qlVg+OXhj5bppf
hjo/VMAZCBXlOEViB+Yor99RnNINtDc+/BiNlIVoru/mm1U89hYliBuxu6ao0qCQuQ21Yu6dWxWc
AplcZOeu05G+TYNFidmVbU+c1P5Ymds4mP3UiLcWolUvEVtDlwcVgVGjDRYMBHRuEkzwUhgnYLNF
82xRSHgvcYR9NHCQEJHjUNL01HybvyxzXCNaDfjwG2RbrBBXY1VcBpyaCiBPHpDWwNYwsFgNUBRL
tht7h+VBWY5oBfHv064LKYgrKfy8ObjoWVNMViXMLBu3O5APKMd+AJfGkfBY8reQBjWqE656RkXc
T3mZHF1SqWStThSSKOqCc4TZxerzTRixr9LUTp/krmnLTUldDmgfuW5zawPtpcZ927IVGDFAz4xK
poyzOOg2LPqHnlkIyXpGpm8C+CkiH3iH2cpuTP4PkWAraaa70GKuMgSHkqwjx4HUxDflWFjJXp2W
/Aakn3wGic47gu+uREfuYka1foLqs28/gvhNZ+KQK7H2QDHkwKW8Ykdl5EfB/OY5ZFuFS5xgtlZY
vW3zuwYUFrLNH8Rzlq8Tgc4PPmFvkRY7UxwGztNsa4wIiKWxgf+g4Fi0InJiyJWD4zIBEXvDtmPw
GvTqo23Q/GboGrOaVwGpM2yIAPhHjbACucHOmhGyp5Ri+HWsOD3ajvdrWt9JQVWttDtpnKdBH/3B
HDGn65uJ0n8MtWfNI5SibU9t8NdNv1m0brkcY7XUR/pRemSahp+N/RLP3kaJf4Pzj4Tcm6C/WOb1
TfVnOsNKIZMYU8E81jxULn1OWm9A8K1NnCaCOUHGP9UwrwZc8jFjc0w7mXBEYOPV2OFCdQOy16GL
a6APs+/D+mNVQDWRJtXzjmbo2Qk9DGFYd5kSN15KJx+skwZohTvM7xK5U49ptNOj04QTpgxHP9QY
bFbWQTfbfZmGR5u96li/WM25G9n8CMaAQWDhyGaNit3BgTSEx+qMA2+nCw3phneFFQhjG3MlpTiK
hl1m9Y+K3bGb4FmIMM4aLmainHyUYC/ReugCyWiX84fSZlOn9dc8jXvJZMXtK9+Z0aTJjuuCT3si
VwEQAjD0x6mvXqWbHmJ3viqDGZqM9hY28AICcy+YV87RsUc3LaZ5bTggGZzEh8Psj+Obcqdnij4m
pGKTeNBqTaQQVgEHIrJz9AspDnT34MGaEZjfFRbMLiA7o6jBLI4MghSqVJazCJKNRAd639wm59zR
M6c9r0+Q/zVQ0x+K2LwqlnwdwSUNk850rvy8FE8JEofOM1Zj8hOpF7bkvtSwS0B2bKoa9e+ye4A1
0zvQ5Mxjze/WGqyj4MRYcx5bVi4WZ8SAyHcYoayEOpLy5NyU0TMv/XmawzfXTrgnDCdfjfqrzlTe
qF4ZNu1kAXgVQVTJjipDrKVVvwWBPy79G+Def1Ppw9/ehoj8wvaDTpDqVT1Q6GMsQmZ6GUJKbdNB
EZODMsJTi8sohXYfy2Oh/1RqX3M38swd7cl91jO1q4FDZyOfwBJlSJcQzPOx98bfNmFgj70tIZsl
JJNSV5yS4Hsn6hbX/mzLyC/YDE8FztaRxZL+sMThNJLbCD1fGFe/+Uh2p0PTlTbpdsJ3IBhS9yH1
CMePC0xOd/4GxkfapE4BXIQa0gFps3ehLxRPWmqgcbZ1R5aLpzRZGWDm247uFC2BjT44Fr82gi8l
BFbLCmsH/FXLfBpF7S9T2NxwOt+kRMONBbZOwb54Hts3gbc2ggcUTAe9ot4VXPYl7BY2m48hb2pV
2a8kg7wg4rwGLd4cJ1sO7QiaHsngRUcyNyw8Fn+tuZYUqhqhPazIHnTB3MpgZJAz3AxC0xeafho5
j6MJTOQg/0h55lDmL7OxQFisnYFlfChmAiPCPqLqLXTi/aRtx6y4VR7zpXDax6xfPUy8WZwflMVm
rq3ZNWerlmgwAoZRaFX7TCeZD4/pNNBbh/LHyIfXmuMm0wwKLuJ9U1O+phUCR+rrIlEL64UFWHU0
1S2Hc5Kr/imdrY3bhO8KqKNbpEdy5W89GwMxpXut5mlb8h8q9DJm8sJfc2/kVzWPp7CWDITKFYD9
TTHwqrZiVcDjM8ZpM7D9NxaDkHTfrJDGdSwPOaCIKkWeYnr/2tSO0Kx2wHbkjQjCCE+bHmSvNccN
UQQIyqP50UrA+vEZFkoQ/JVvysE7dXjFxNw/hxTe84RvKgH/UwLJK7a8Mns5KnwL7ewnWUnBzvRb
d8RWmK+tRQWnK/wHKQ+E06CXM2rxFtdXjGZe4uzLoUCvTkmY6umFFIcna/gu09ehn4+VxflY2Y+e
Kbh7vpcwFxsoX2mt9RHLH1hn0XrHeZz2sqyAyXn6ZmgZK4VY9lXvkRWATlG0UImycwtlwUs9bA+U
zVV1N3IELXnkCyL2mgRphMv8tO2OpnS4QhRJJh2FGk2DjWLViePnenJ2jkDw6wAgIsE7zF5FgBRl
SREhCqGT3r0Al1QNEx6CZdFXY0FkIoWCS5n2NjFOw+y8qrrdNaZ57iPXN9k52nm40kV5qOS4ter2
mLUFMiAkZows/6ogOw4Vz+FyCQ4N3uF0axFqZU4sRKSzHcr6dUi+VPY9t8BNqmIL4JtjiC1T3m/N
WR0yMeyjZH4KynLjoXtmC8TkO1lZM7YvnM3m/GgyAws6ueFiRt+UwTYi5lL/bL2th4LAhU5aCXk2
GvYkidh1yFWy9BQFXCaqJ7/3l4cCQw/peVCMx5kWCjpjmkruYPusYjCVkNx7Ze8HD5YiS5gCYkil
S7Q5jA2nxOCMHW4uO/+BbJYwinyDrCXMEpZcuobF5eocSL8CAM5KhAVgSJqtKAbcZd4JJE3bF9cA
8SB37X1quvWQYyewFbsRSt8aYNCsfWd0pQYyTEtVj2no+nHs/KgBzYZodro1cyBu3Pi+9CCxaN7p
t1gjpCzbOpQknyXKuBGx9yyGQxnVSIz/qRZFvsSruUgRWrQvetlfMoE9RRcXU7q+XZc4ucbDaIPc
T0KSINh+a1I/1V6wD0y5sfvmpukOxjnIHUxU5aQwpJ0d7Sxm1+90sHYfud5v0pLDFKViysSw17HU
FjvVoISl5Lar+jsbPmsk0rn3ZTPahj377M2st2XhEx5HinOafibcyGE0YcoZw2M4MKCN22/HCe8l
6/d16nRYfAIW8JY+LDakBAO0sF9lf3HL/KS8ZDVmd7lY6jElutGjqNJDhkO4ZwMEBIEJG+/aMHA+
OveFdJLD+UviXVG9p3N8lO3VgiATJdMJs4df4WnwnPGSxjOWTpwAiMZNa8D03azikfJvAQsM7keJ
ZMDshudpyo5yMO4GMVtCla9WyIxsdDYteqCHScATBOrqDKghKSwDO1sc//MtDGdgGtlNlxVaxvKf
VgUs+wbmRPGP3hSUfwMPXdfZYHPi8R2VHWlIirlQE7kMO6w6IIYq8OOIICXSLCXwiqJMfIEWZa7O
1ZRfTZ2MK9QneZw9eQYcAnlKVAS+qsmIv0s0ihHrsYx+VS7pZhH1hWxpKjvdMsE7jDgk+wKQS6W/
hRlTzKlZ1MZAMCDeWklGCAZS/vG3s5imQ6vbiKA7iMlh+lP6yaQwxAMCb41T1eAX8op1MCgDHQ1V
2uydwry/WUiAY442TbRn5TrXMonOUkxbI7F3Q95xf3Y4LCTxNRe7eJmDJ22inBnlpXV1rP+4CLLy
GhfmcQqbvYt7a0Zj3Bjak+ZKrJIMhom6NPvukkCcrkOY/N7s7SeFrNEEbL3MnMleSDQsmHRTWt2d
FGTlaKEFAsmDGM1FnR2TUazq/t1LW1/ZXJHQ4wZZr1pSESOOIb4eSyZE3GF6XIzoVSkg+xo+9TkK
Byosjjc/6bK9rdlnjct6UIqn3vE1MFJRBlCSjCB7pDNc9Opc8rGJnlcwmEQrQT48D6+9arJFS452
zowZL7aY2TnAdbWvxO9EaITBXi2Nxd6DgpIALIY/wzKRPRqpycsQM84MTBboz2z4F/Gi+I9jkqmq
q8b7fi2a7q/Lxl0T2S9hFTVMF+jFMOWiTx3ifRoxSFD1q7vEeseINTtkVPHSB+Near3hQuWH1gJz
me1xdvGxfqX0ac3idtHYa6S69Wlo7WMfBM9a0fzjKLlMtX2e4uLPkqiCcrSZgl7RmSFIJexNC8fd
9K5nMOgxGFZ29I0ZNwQoVdC2cubediOTF7r7LhYBdjy5T95oX+rmt8+fwnSYt12IKacKXxgmr1Wh
GHci38dPgn5Sh6EQvvQl/bJ2qcrZ74OEZR1pqUPBz2iRPDD4m01IKKrm3KNYreqKUE+46HpOfcyN
0sNCh0WOCqahC5wj4mbibK+X6XMt3wyTZ6amfDAtCVIZQlIAl0kiEhkbMmoHelfNZR8e1e4t0UDl
GfGh57SaoDvIQR2t1DxnRO4AaiLjNEbYHoHi61X1MZXGq+URiE3Dr2Vyn7YWEBLolYFu+5mr7Rhh
rqiydzZcqtgVvkYpzIBvOxjDc5wby4IPDwOWLs5cLW0OUTyxwnAYN5Fai2xflv29YcW3DXn382HY
ThymCvHB1FjnBiR+K4uvrh0OukOzndnrOS1PGeQ8k/Vvrv0FxXNCGB4DWpza2HSMnKDfGYkPwUe0
X4wM8fNb6D21FnAjfs48xtNZxs8dST52URDXmh+ScNi51fdApd8186rv7w7VDf0K3nKkb21yK3Fw
4UoFRfPqFuN7MaMGGgg9t+/0vR8Frr5IN3wTc7KWlsx7GsjH+HsUZElubG1BKtBj9dGjahGTxYv0
Yz2A6gwsEsGc9rFR5S2Jh7uT6zcthzs8m2BJAD4K53lMhy9bdbty2rkYJKtaW5cdVaBN/oYWfJSN
s5rZzrqMHMSA3ZNBVTzpCBMmftKtzrwh/Y00l2CkxSkgol+iyG/9hAO9092Xoew/G8hlD2GzINL1
IzROmiUF2WjOzRvS2ZuMEcVrI54+myJFR7FWmg4AKxf/lvis8EinfIAZjthCH6G+zbhwqvKpcZKD
Tr6RIYMfGPCPrOIh/6qbhz2ks/hp5sO1MuVTZRK4QqqRgawajciVq2FklsVMS0P7GmWXzC5uOpO9
eGoI4HAD36qLo52T91nSIBaIoxGa2Jr3WZuoq4V41lr95Jp42AbVEnEU+SaqmNm0zlbu+iqM/cZD
TIRgxx6otWLjGYw/LCPoZMxszqNgtpk7HA9dyPZDRFQRUG+Mpr7HlbXVhftSVLQ2bTJu605RJVpE
NZC2ktmfHpoA3F3/IgoUAkiuThc62Ggn/M9Q17NYt6kWELEojbj3AES1WpKHukgs2dvwRqyYvUWt
6he9UU+W198H2lBGmsAXDdBwY4GQHXYan73fgGlqGd3RDV8ypCAiCZljNo8eP+pSy+aH0SMSz1UF
/WHq6227cahqm1i7MrfgKO6hC2MGnIa3oqFrxhre0+JHSIOZkwNOtjkW2zikaxne6Db/0aPiFEJj
VpWMxyqY+WjkmT0ypZfWa8XCIsV5mY7Nr9Gz/TRIUqnm1ZiiJVfjo8G2U4NgzIdDu5ztp3DcOrm3
EZbNqSc3oecSTQ2uAs6sTsOCTHo9wwDQOmPt4P6RcF4txCoOA68ukvehT/t15i7BYKhVSu+9MAEG
Ung4TcMGqv7ijnVWWejuO72iw8ArHo1ejIN9gVLTGC8o7UaJe5+i2i2dM1484m8DHGUFaIy/poOS
lb/nbUnRZj7W1nRsSudYNvO5zNJr1id+kEEeM2prH5nPITQgs0UK6zC6QIRusY9dTbWBREEazo7Z
yFMTmqtimTR65YmV97+0BIQrAW8VEdlw2dyd0HKiss/icxUCUc+JAEg1l00V0teCs3MzN9Zdcs6G
QYGwssQ1iikZy10Ww6gq0EPHsj5qdXvti+ZM1N22pJgAG2W+lymCiTLu2NFryaqoXRy5DoQNY1P0
FZ2qmd+dgXnrUF6Yi51xvGAV0F9roxOosjjWZUf3VMQO3WT21ZpOScqFy8ZWVAdb69+KKf/24mE9
586xNaMbQ26mSgBayJgE76u2+N9/eo/FfVsRx9jwGmLX5hcSJoIti3ejnA+qS/7lKiPOTDsmLR6C
0uFRiK5Wj/if/8n6gplU2wRbXTIsytTRpiiKXYSJlcYKImT83uBM5IAkaMSA6zaTFtwkrJwEpjQV
UtS6FGMFvmy9Cr67LH9E4b+rSTJQJoJYI/wnkuGpNED/Ftrs6wkaZm+ynkPX+OptAJoxgq6JQi3s
JZc2tTSw8almIkOSlJwd72HsmHXm0GJyu4vXrpj3gzkQQo2tzG5YNXgQinH0BJjVqjY/G0F5csbs
L5E9ad8AZAtVbhKjJdrPrrb5QMCYFh8ygom5booDlSq+BsQfurvP6Wqc+iNFHdjM6lILCNcSFhYT
Lj0ltz71VpaMn6tE+ET9UuLDe7bI666a+pnl4caA4k28Er6kUDxlbBNnq1trOgIh3TkbggqzmDCV
GNWeDw8ZmbYZFm9U0jVbBkzHYTbOQYRghpK1zvuTIcx7EXHgZ/kpTLxtlou/REPZU6EHch1i1o1G
4Qsvtx48Q0Q3uEV1tmvUKIOLkkiiUmWeZSBjS6820jLSAUNkIKzamOchQcR9P8/Po4Qd2CgNK75w
tzP19YhUSo+jo5QspBJ2f0KvkBSP96huz7F31410r0R/jCLrh8SwTeHEx1JwIVfiZLQsv02irCQK
OfCUqgxWo1t+hF74XKkJXZr9mHhs6idW6gTfojoBUYA83MrfMzk/Lx9VMYB/E8WW1wCDLOYeFlcJ
w0ulRqy26q8OQC2UWnHptP4SYrPUPK6I2DzZcJzjfvbj0KOHMbC9hH99AXDbsEwTi99IzYYaJyzO
o2Y/N2yytI51iYG3cHRhj6CieCjSlGm3S6fUGygSKLSArxnHSRe+2aEZmoiAs7hJwta+dlPCNQUu
ZRQ3YnrBN9trNuc7JyWnjUr5ISesM9c7kOlUMWjI+05/C7wC5ZXGE49DwKLlTWANZ059FjajjQK7
W2DT4Y5U6tiuCVNs7XVYYkeZouyxEVihWxt9XttjhcwXCWwTHmZXvmQxkXaYNBeXEzKVfYPHpxb6
e6WPz52zaFeKwBfevOmH/lM6Gl879KUMzynEXZSL+rrG1wWx56Z1rN8bx7rnQbVrMbW4ujo4XXOd
+dwLG11KBg46tEJEGj+uDfwqmu626VJ3GTmrvfSlKxm6Oh4l23BJvYYTML92dGsOaDgzyO+dip+F
Ex6mbn7JZo1VFA6cMrlngBMKC/wFy2v2MAyVAdcJkPcEzmHoBMGAeWRQe6IJaXGhyaDQ6m82hn/6
rq2rFq57sXNje2MO6ckmNtrwwOaJzvt06UI0Dvmwsz0YcOg0x+Gncd84M971oLvrLiNiIkJs/W7N
zioq6MMH7daBRZooTW2nvrp4mJzceHcm7ylk6JYRC15BWEEDsDfqK6BZDBT1f6SdV4/cSLqm/8pg
rpdYMsggIw727EVlVpoyWUZlJN0QJUfvPX/9PuwD7JRSiUpMz00D3WooMoJhPvOaS9t5ThBQ4elB
qYqGEehAMRmHeQRO0bNjysx7jmgfuZBTXKf6CUjrNfRimJvPchAP8HR+2tzERfSJfvWhiuVejij7
R19kyvkEEFJIXt4K7WBnuLEyEDBR3lxb9niLjSH80mfHSulxRiDMEre7ib3F6AWceBDhKIB/mTYp
tzvAQIvpW+XTA4LdaqPXYkALpAd8P05sKs9djcWLIRt4dynZNIJxldj3wt8Hxo8ChcC2LXaTiyy6
6BqCVXQg5oav26LW1qvnqvg8JixRML1EPfho6qQWUixFiocy9NLRobRVhDiNYN008Yp3M5w6naFP
hGJIkiOFgVj00m2Yv0QxgA/f/Skt7socCasEsUAsBZFGVw58MPOtJh8eYLknw4TxdHdTJIiNt/oW
yuPBH9yvNs9COYjPqsovapQcBhU/T5aDX/v3oS6evQCJ66FFLRNAMN0iK++3xsJ0am4mSU9MQCaz
NRiIJC2omqZXhWVQpNKLvthliTWWSrEEcbGHGePb2EQ0wqjNneF2iC3SzIiwCh19tKBmIlWUqe/i
GjyaVNHDEDQHGQAitTqJP3KHOSddeLow4Fq2ImquI/i1nvN9XtotrnsHc4P47Fs1uj8S1d7NxVKo
BmOQhlKTEcF2qqioDMP3CXjz7GFyHhnOQ6lq+unT2kcbwqZRgsp0Q/fVhh3UVtGPpswBS/LJdTcd
8N3YjADWqPfvJ8DXbYR3AlvEbNUrYvGfjRpnLJhhBQDPTOrFd9G4yBvei2xyb+YetG2b06lv8y34
KXNdTzRPYnrROTDui9ouchgcCE0nWcR9mCN6g3q7YXxLgwnwofZ33tTtzKi91iYXszDwj87m8c4Y
UwSPGiK17LuhXPMmL+mZuQN04CIHMZoEOAj2usF1sIS8YTbz59a0H+u02ZcdHFpBgFs3v6BtPIYl
jVaq7lg9adA8ad1jxFBoAC39FlIorKlU/HQmKGuTZ3ytwcQTArrZxbI5FHkOmAeACyNyInlPedOy
qR9wTT7OeYNxoHcDrAQGQhjd1YuomFXRAzOHg9OXj3ZHsZ2yAOIO7fUwoh0yZOKK14Y8ZQJGPbh0
GgaRHJAd85CQQLx9zuZvRlHeiVw9ljGl+ariN4P/e4iz8kYE+c4psbf2mgdHhlcGbuqyTV4aRBkG
yEQZZmuAA/QXST2sJmRvBgPJr4g8WTloA6euC9kM7j3ufotZg4Xqm92y7nGFPsBklvs5BYZueAXA
fPs2MrNPOqjeNDj5wTOhRdiw6hDicpHwwlDLtXEPTiOSDCv9gRDxek5+qYZPaqgrJMoexyF/o3pw
jxXELk55nPv4O6pI9qbzHABnSPvRRaK4zXuiaVVEqdzHPN4Xg35zkGmWaBXU0LQ8Wf5wHetzl8xX
1CIf5FhugzZ8KtW80WLEU9Wg4hX0CoJacJWkJhGRAVcdkSrsRFZ+3D7Jqvlky+yuKpChJFoFl4Jt
MdixeMaMHVrACOJD83wmwvka98G6SuWnuAb7PBEpTAhDxckAtg5s6mjhnqdwP7QgiSpRPYlIP6cC
fWpV6ifHtJ8xefg5UOoYG4V2KnoRXrhHxuPGnXqUzFR3VUtzP3L4gzS7Ccr6lubUpTJhunrGYfDV
SlHrasx250co38Xc3wTWkFJJo13nc+ogd9JOEF2nYe1HJHO9hMoN6s5yIzTxYojTNhqIfokju+Hv
kiK8FmZyNwnrNckxiGusDQYIaFItgogIudoedWAXoEHZ1wfdQVVFQDCy4vXg3VkoIo7Uf6RYrBjM
+qHTxZYnfxOO7r62rwYpLaRGUufWtdBsy8N7zKOnVY9bVZt3GzGmuGpR1wSbak2g0CQY3GGscZWY
4s1kSyxomssxrW7shMY308SjNbzvUtQsfdu8hP6ZYOKFyqUYyRyCARHtuVuEu7BBy6gyzwNCMJVJ
6ZN4ZQJyPhXGkw3GZ7Lim7pBuDgPgFsYxIIl7siSDHAtJvT7EmO+6mvrUcbzPrfw3pks8DZNUmOU
Kb/3nTq0dfc0WoiwNrn5RTT2Z5WRB1aLTPgAttQtYH3pJuFKLcF8j1Gxa/J5Uxe0bEWU7XzohGMW
OJuhdud1FobPrRJw3rjmBUoN/vgcT+mz3eAoQreeS0gZi94Mt1RTdHsZ2l+HmJwM0d+7iKh8Yw16
M3MRuYZDFICmE3WJ4rKAYXDRWMm3InC//1XnF/PnyMY1NpiNX4F2n0pTN5eFAbkUI8y9SsdrjPpu
k2h+U6YPzGVWzyqDrd7W4RUOq9sRbVJePmhQIzpnRei9dmr6Ws7BAzW+bYpvZDV0u5BcDWhl9wmt
Ix8hU3/d5fmIGj2qRya05cIuHx03ezay3gKP2H+llpvtFq/5vh5McFfDPqi5TAe15NYx4I52pKaF
djG9F4fgOMmgKZolJfBFvy6fV6XwL1tneCqyGPp4jFpE39J5cnIohWFmPxITL05z5afMlXRuATQ1
9nU0qNd+guToJ8mwmKtxt7XWp7pp+YAhamJlkN+6iTo46SBXBBSYdYwD7YoJpgzimqZJj9brySLi
hQZb2dZjqPP6ZlDIjDPy98Gmu1sp98Xt6VBaA/FrS6Z/YejiJUOFQg9oCjQjizDSe9+4gwWyJcUO
eWh/+PNSUU4EBzfGO1p11bfZqZ5k7Dhro0JYT/SPIFgpDSagwCzybScId8GQUEzKr+sQ4EUEzn3G
pTC76/zqu+MQwiQC7rcuhtvGkl/YqN+IchtaPxXiSPw0Ugo+66gmOAgSmcEyovqHFsJT5HTeQQKG
h0GVGjz/KYJoXuyDK4uQdRKph4ZzZ/bmcJdZIbH76IegOiB2GWr4pI10K03Kd8bQ/RxNa1+64c40
AQGxkSu6opNNp6SfZ1o0YQ6XqxDksmnxlufda5TP6B+MmB06yJ8PGgerqqGsa/feVzfJSabr7BV2
wd0A4HUtcXm4akIr21Zg2Na6M76ZmY3L2+KKZuOF0sPjuuwiNCKbsMmvxsqlLYkQktJddT3Corzv
LYAdToMsGJUcgAeIetelO115bRo/Vm5VQtwtwEKl+IYG98mMLC0y+m1JjRQzABfT1m4RzRg51i1s
EZc0L0SZ28x9uLeF+JXN9JoSNDVqFEkQl4LrMz3aQL1ASNHSXIOAGMkh1KFcoO5fOfNmts0Qeqk/
u8O6qw7tfLDaBfZB6C53MYbjCeigFXJ2KJrbOA2hILqK+09I6Yd0sAU9jOp59vay+WyrfVVgd5AV
l6rO137xVgTofhobgXD1iAOTF+wQeVxbSXbpN/DyNUu4GqDg4qzTefdqeOhABzRfYUPSoaDRclEO
L5BBKftF7QZdsrK7RUrKLpBW3820wRbLikVz/wJTYx3uBNh8WpZh/gn2j8ZHeFzcCQ5ZvyVVhmub
gMbIg9cAFWrfBQf9ODaXiibPIpU8I3CAjk6RwlUFPhkdCNNSsmxb3k7lWwSnKfQ1Sd4vA9FHhPwp
wvwM4PD0fbaKwbW5dnRHQZGDQq7NHebRX9O813YQr+Ka9rTB5dxyYoz2kAK3c2H6RYwZAc9HigQU
GaVW5C7feiwscAVsb+waleBiX2nWA9Xnr6F91RqvdMix4jL8a/sBwuaarjFVbzxPaZmvhLfNUBp1
QtR4IeMF+wIpcbRnotfJdXdjDQDsQnzl81gVxsPqsgDoSOIEBv16pB7t8HTRWiO/KaK7peleVS8l
iv0hHWG6ewVWuQVRGSYVCKzT4dqn+WXkgAoiSiDdhVXCVd8v5d5VDrrWzF7QUrY4C1iFqfpLGF6x
jbt2S70CxzHZX439BqwNnNkVArsGEUpe/lzWtrku8xtpLSJWRfklj/d2e9+gztFBm4ioK62qkaZE
ufLy2z69D61xBfbJ+llTRkVyQNh3mEuY3bdxBmtxaIaHxN44YisDE2ewLaH9hfXDI3V2KcVa3q6o
Nz34mXjprQANTg5e/gi/TCPkRyIZoreaYzTR8Fe/JuAI2uhq6Y9DGgW2msuXqn2cqp9lAolj/Fni
NqAI5zVVFiy9aj5hUu7b+EA+VEMH8DUNfyTskZzM8wuHqgdZBnCP7DqehkcL/cMiMq5cQnGYKTw+
kAKuFb9o/lSl17kGwkmgjmhPxTzQBfDg6bqvkNhn57FWaAu8NNAPjctS741uX7ffu/Rubh5n+xra
BbBMTkVAzPSIyBI2BhmVLqNaWxOZr4/m54xWYfokMH5AYoO2HTUbCDceohJvkAqa8IU4dKk+z7vB
uYyC9VgAtN7N7XYMeE16UNEXQ2leQA4hNwRnvl0AUfQaUrcldq3XeUQ1F9igWIuGCvoj2gs2quH9
mx9/cr3rzBLwBJ1dvkhVODnsk+5S0S9sDn38xUjT7byI4VvdBQYZYFRE8xeddLHDJefNjNsS/aVK
39bL9qOK4a6t4pdtPkTFozl+gZuYwRQFAYAI2haFEcw1kvAtqXaV/Uw1TnKRjA57CWp+cs+/rV0P
3kkBwJC0CUpFcmtGKLPWN5mP7/napJlTkp+6vdroBhTIpQWy03jD0/5TJrad5C+AWjc5CEvz1sN2
o91zEU2HiVYQyc9lEwJe65EpLz/Bc11XJswHh9ZNhMeTh3fiVo5fUADZQNRfKVhngSRscMng7mv5
UESXgd7GiB/M4sEe9z21hnlxSGuefdCp7VxvdL5zjaXV8CUjaE/eQrWpRnT9ypfGeSkAVhlPWbKo
OMAtWGWqvKgCl+TzGypkUb+JEdx022uXN2ZREsPOFZyBvUNZA98YYVwKdLkE4gxkbFOEvAm6+GrX
FodIvEZk8QJNlyQ90IwC2XFlzGiImnddTLG3w2HKWfftd2Q6nfZ6DG9pGycF6KDLbgB4HtESWbXs
0OwhBO/M8yj0j3q8Cacfjf2GVCnPMyEeyKPxJi0eh0GAaN3FCwN1vKomRO7Cw9jVD0F5Uw7zCie1
bRIjYo8Gon/bRq9B+EPDJRjjLwHHimurR+TBLG86sYXk34fP4Gicu1je4y6jmTniO7rYWPD6Atan
tl9t65eJEs+81vZnEkcHtWpxbY53KDrS6c/GzZTCTbkfQOINXEccMSwlp+RVBBTpcFwb772cSJIV
SfYVyQxuHmmDcsxrvTwY1FupSF4k7O/C3xBZ7SUWP+GuBBozHarh2aIILr8ZEKPCDr/QTyjPX9j1
IhqQIpRQIlPS3OfTRhIn+wjGodtrf26wTaItXQsQloC35RXskqy+qUHeGXTwEQHt2l0KJTibNdf6
VWhdt/J7bXz1jH2PDUWMr5x06HdcWl8bGCkmqMJmb0U/LORbuuzBaF5mw4Z1hGCM5PGAZULHM+dU
OBhWhu2+wZfVMPRrMmFygUhlPO88F7lmSqMErGGwtpyXuID/f1Wr5nKwX1JDAOra5+7ntrkv8Qgx
P+dAW3yS4hrTM7BgPRY206LDcDMCPoSlngucUx5llKxtVCVd/8rg8KLRQ3q0tnlg0u7gC7BIlJi4
WrKN0PW2yZ9cIKN99LgAGtieIrAhBOwWDacO/USKb9DCywEoMRwDBIazq4pMWIRfsDUr0isPWEwc
P8b6ubRAT5nPol8KRdRMQ43VyYOJtALN67jCjndYjCG/SjNFxMoGPX9bR09j9tnTL11NM2Zn0wpT
XGRy4N0dvkrq1xmS91AqyDFKgspbNy0B/nRrzNg2rapXgAC5GVCTnG66qacHUm7bhB7kxtTBvrGn
zUS9lFyQBPtzwT6sxx1S6du5ybZDfnAcSLv2QeVy1xiIb9u71gEwg8h7vHO8z4vOfYxqHLit2vts
JdElsMFVAwoVFuyMiaEq6BR23y11kFBPgIVT5gGtDrWW9w9mUo3YAPJjnfpkBG+tgCkFAVJHKF+M
MG9rhAFhPC8gJHd48dBPGkJvJ4rqsbDCrz5ONaoSbJ6F4AWmiO69BVRbKcyH6MD6RQEvXVw0nb6l
t4itxHhlVMantqc8rWFRpAtPInKjPXoT2xDHNysC0Ys4CUq4X0DKknBl6HKaObKyhS+5u+Va0lEw
sV8PeXrSIb2s3YUMhuXU6JrlbVEXAlVIHxSJTp5AZSCAiwhTZopV5Oldu4B68jD8BFaYbiUICzuC
eaq97YQ+Anzv5tqUiMGNi96AQZt2Vfn2VvreNlU+RmJ+/DP0KLsVbCDVpsG+k9XTVAEx09Ri7zvZ
+HsRosc7BRoj+XLM1kbUla9xW0GUmlBFB1Q6EWvpLvo26r/qDqh+VJO+GbS3H+1y0R2cITZLToDt
cKJLfBsaOYeosHdyH+TGvecFyc7Puuqq8wCLTU0OgFOat0XlvirLGpEKYssNWUlhK3AtbnF0w2H6
NwfFz71IBvcVi2Jae97gbNxR+i+ACyjn2y3SpSOdUJQHqZp4V3OGmj74ROK5eTxoA6JMVtrespr3
Q+F016YRVCvPwfbJG6Cvu8I6UFoln5pvUzgG2q6JNobpOiLQSzMBSUXd2ZryXUhotRI1PGbaebsS
Cm8bm2+2DXux4/2gXY9LX7kya+Gus4r2SEHPIXM4siLqBsrnqHqgnza6mJZA70+K6SpXyGNO8rsy
wIcjUskz28LRbip7Owpp7wB77MZosQSKr6T0EADSI5QGh/lUWX8Y7eQ1omQBx1btZ5KdCWD8ZFV0
zmBkTYvaIE9tQ1+6UAg+1t3iIZDQGipRRzRdF/8I/AAgJinIIhNi7X4Y/wIFixsv7qmdfBQ4YBox
CshRi3RYjrvZBJBbdpQsii+Rox57MHch0P910/fbtvR+5nPyPajoSvDb6KOMqI40xtsYQqtzKM3n
rfnWtgst2/gh4uBnaBvPhUSGRBPa28Ztit9WR4e+ETVCc8Vt7ET7NuSLG9kBWY61IHWc+QLubO9b
AvvUUS9AZoAc6vyWrpKgrw2Tps32MP02vddSuAt2MbK8UQyPGUc0x20gUzZXttdsbdN8yQYwioBu
gHxF67hGULGFuDC7cDrc/EByjBKbGz9kNc7hSfsUNeRLjUbbBKU/oyGBEV9T32iRJLFggbe+Z+PU
68Zq0lhU0Z+pf/kdlenHWVIxp7kSB1xlQWtCuUV30ZYh8t7YvpLWO62MBt6KWv2YMque9ok0E+ez
Kwe/vVFW5JmfgjITSMKoqkO02IonePN5Do3AReluAP4FKyQsborZnl02dQip0XFcHAxjBxkRbqMR
rjmlDHTPkjyBshLEE5pkwoAOubjH4gJjCIlCJsVzhThs5+Z2syZH66PLYUggtcSC8OJyatpsIMiY
mu9NusCA4kZpvQtTZHjZL/RqtihoiAG1HoXlh47SEsr5LJaOfOxC/JNNJrJd2scTmlfChxloydib
b7m37RYLMR8DxCEaK/lUMDaZJNpTMSEy3e/ZeCshsmGmM8YD5yXlJWMpfTFa8tGMZAhLq0/IZjTt
6uJWWb2tEYEtWkGHXjkICILKJTr2qG6Fbu5zRk0btYhtaoWOc9srUgyiizmjF7pytK6qH54FJhsQ
b1FF15mvw3kHAm7Ov06OcMjQSx8+0gNKu7heGtEkkcqLJkpi91mc0iEDa+x3BEvAu1uwUfTMh+vQ
dwFPUHjzwuqOTL9HvVQU5sS2TXyzvlZuGmsw222S2qgQx5EyIQCYhiwPVUdc9Vm5lBm3QdNO2T16
p+RTjUxn+5Bn1hyhGTdbHY3vBrzQq0qFMtDyHaJEiIuip4l6PSRZn+NYP7XF9ELFMMPaaRhwDkPp
mJMYSVsYN5kalfpJQZh0BwyKXa4aN8BhYwg1HvX8pWhqt9zr0femmGyvR2kxccmPPVBCqO+kqFDP
KxtmfPgZoHSX36SdafOUoYUL5yAzFDmh0nSs38KcNsQDLGyr/Zr3ln4cfShn5cZtAKmZ7GAAZ2YA
OKycAkeQPoYmn80xaZc+5rXvtT8cry3yL11dBOrOMoqp2QTF0NFltQV7Vw6eI8Ev1iVqpubQ0Bma
7HjQ26hqB3ynjSZHcrKi+I/PwpQ5AhYLCN2r3oWQNZCYCQ4THlIy8AR5JSqTumKtEEqf4RHLyCuj
z51bLDqkdqd9+StvLDO8ywPRaaSbjDTub4oItA1V3GrBAJdeMWKjUblhzAtODyn3vwXN2AKqmfiA
xaOQXs/diUxaSVspAQGBlergk0ISm3cGD7LwvZKKCMfCfq2rEoTk2ATOcyOzvOOdyFLqheQHnZ/E
U7kZB3/qPGCJqieNXv/zH//7//6f7+N/BT+L+yKdgiL/Rw71GrBZ2/z3P91//qP8n/+6/8G/KRjO
puW6SgOolkp4Nn/+/e0xygP+Z+t/dX5ki64D9+1nWwuFsKp4btBSi1Lj5uOB5ImBbNtSQrhSa217
vw+UDtGcBiHyncVQqg0R8rCayg7ln8a9/s9GUr+PFEpIy5R2mVL7V9pUKGAISMoBIvJXHw9lnZ4V
2Hc2sue6x8unIhlNwGGxTdUX9U1xgNOxjn4GW2wZt3hG7/oHc6cuPx701CezXe1ayvaEpdXym959
siCK1GjXQHGazjhErdpmPU3SKf5BiHb/8VDLUh3vDsdyBN1sWzBB/ftQRLlFQlGd+sYkD8qlkkf5
D0yND5cg6eKrqi7IfIbdx6OemKDlQHyxTClsYR9PMAGeAo6HpvUUOaveuYECRqnXWfGuXXw8kvPn
/CzH8qQ2bS0cIY6X0sjq3DIpa5vVD3qAkLWjMyNY1qkhhAW71nZdIfXRAZtkZnlWwBCQ0zaeugBh
fzNtCBXEyljHZ/bjie1oSccSSjrSlM7xdrSjKTdHQTPSj5D9sW1JSSVCl95Mk/LMLlw+/dHWYCiH
HchLaStnmfe7Xdi0uSeiEDgfWsA7OZvfTbHU2eydNjIU7Am5BSS7xnTO3COnNoekme3SVNGebR2t
p7alnxcBuiejcF5kW9yA6L+c6Evhj3r4eHec2P3W+6GW3fNuilVPEDK3DNWLe4FLYyk0NpCf5i69
dRJMmdTDx+OdmpprO6Z0PYdTZx6dNrN2Qs+HS4pFFojXsHOGT3Nsu/fjuFjStkm++RvjScf1hFR0
0ayjK1lFpQY4igkorZsLA0yqQdxbjdXegyP88VCnNqZnatdRlqske/P3pRzt1ESIj92SDThdNVgM
+bh6zX336+Nxlp98tCsBpLqmK11lE10cjWO3g4cYO1MqDTJVvWjEmjHdnThrn3VJT1dLZzyzjCcu
EcFQtse4jkQL4ve5qchvxhkN3Qvan3XBVTnqG/AD2j2zhie2B+NQ+QJ4ouw/XlBD8X5Hds2Jm9p2
k7n5tDURWY4XdlrhoA/38VKe+GSCPFIrzSmXnne0OwRnuO7tDvUK1Hcusf2JHyxfxdRn/PjMCp6c
GWAdIR2uE8s5+mq6TXSlNMyLpRQvF2/RdpXOTxnI14/ndPJTeZ7g4qDKTlno908F/g30msOnquim
1S5ClM7dxyOc2oAQRYSwLNt2rePr3naFIxFyBPSaWTdzmIKlCINyRu+Z+iEUs/ymwNvjzLROrZ8F
c9qEyOZwJR59qiyD8tzEtEgdFClNuloGNYA2IgBBsOvj+Z0cStmKypdUplBHm11aWo86AJWk8kOP
mH2VqH3Y3zn4Onw80KlPZWneMtPxtGS7//6pRG55CTxlSOF98NyB7yBsv/p4CEucuC3ej7H8hncX
vF24gqKVSWiN7JJW4iEcehcpW/faW8RBsA7Wyfxtrir/UhY09xFFriiRffwrTq7ou4kebX5XUeHK
wuVHJBiG+nIbJd/G2qcsllx+PNKpE/1+ussveTfdJJy6sEbV74IMnmwCSZD5VSAZ9fEop+fjcRE6
0gbDeHTGeuLI2DdBUsaossVAZMhQ1wo15OzcZf/XA3V82xME/P+hlu/7bkKzrLMhD9gjRT0FV6hX
zfvRy2EMj5gfgyXRlzJtmi0OIDXEXwd+uuknj5Y0kYCedYBqsesQK0meirkvYZtMIMBdmKabj5fk
9ML/63ce7WUb56ESOOgSs9wkQq0rI91k46+PBzl9YP41yNFmHuc4tEFlcQkEtwJkRkyV/+MRTtxt
rvJszRPuSOEexydQrpGycLlmcrsA0TOPo/llsJTzbKoRpNoYFFC8szoMzTNb6sT6uUqZnlKeFto+
fh/8ufVrwjuClC56jYYqWfcq34UNGPqPZ3huoKMT0tGmgMTIQP3kggpqIIxB+qVd+p8Nc3Rf+02f
NG7EMCwyOIC3ia4UsPK/MYjmDArWTqjj6I6obza7nK81iPIpUvaPwAS858GQ+c/GOUq3LcMonTG0
cdmigZl6T0UB4U2fifpPfph3kzl6digdVW24bD0YKg04rrwq17o/lz6d2uDwDhRoYVOz1Y6urlBG
Zc0XJx00b9OF9Rr+mt0nuKfbenj6eNVOnFYikH8NJX6/ugj1kygBe0qfub6Mm/s4js6c1pMjWNJy
4L5Ytnmc2+b1rFGBYMmkpuDMmsnOfvkbk3g3xNFxKWhh5dpaPn3v/ZibcKc6xNE/HuPUl9fcOmTo
ylKePLo74ez4ZZVQ/jKw2DKiHOzhuLNq50zR6MRqeSaqI8jCER/+UQmQMoGQlPA9RhXmOwstX7im
CFV/PJllQY4eLEbxNFUbgVj/8duYabCDocMotHHxeoxWiBW3F7xjOOEBWv14sBPpK/YwIP3I0G0i
qKOvAynAjt2gpA4A1HxbZ2N4qHx44H6pbYy+0V1BMMPb+c3ZEODcyEf3W19EukN0sOKRTdvnMA3F
bS+pUHs+sAmE3oZN0EGYazoKZx/P+cRnVAD1tVTSNQHpH42coZPQ5n9Jng/tSxzPm7Ypz3zDExty
2Yb2chvZWh+nspR1m1BZdOPtBt5tnCAPNvXNW46G0PrjyZy4jrRlmZ4tFQfYOs7ADAjgYPWxPOgb
C3X1cnbusxEZYwTUx+vKayx6aCFd6o9HPTE/RqUqZtFGWQpJv99MeQZEu0hN5HnHAlmEZ60wd0c1
4uNRTnwobQkyS03WwiY9umobSfBgJoziojCpQBX5KDl9PMSJw6YFykNUt9H5g3D9+0RGRMkaKQhE
+0WSw5CFCSocdWEEn6i9GeLf3xe/DbfM+F0wGsWWUn1EkNdjMY/eM0zPCDLG7m9MimWzl1DIleLo
IZwpmoJoYBSywBZqF5aauftKBHuZDOrl47GsUyvIieHe5dLy/qhswJXpdVAQIjeXFuIbwI9W7lu6
cdcQZFbzCywQjO5UswrW55KIU9vj3cie+ftiOq3bGADCuI7hTg+murAGa/vx7E7t8/dDHO3A3hW6
t/JliAo4ToMgpF+DUw7OfLBzMzl66G2K2YhQ8EaKbP6R+IwXT/2//0ZS93To4mgpHfv4SuplZwxG
wLNSJvnBsO5rPd9AhTtzt55csHejLLvl3Qbvhrytp5JRgtEDTv3STPllGvz6+KucXK53gxxd4Hnj
k9SlDGKhH4UcTnwjku7ff+t/W67l+Xo3kcTqmiJcvgTarovQQ30TtdOnvzEPnglTeppsyTq6fLzB
JpRcevxR/Uv5b33x+J/9/Ue3DXohUQbUCt9gu3vWLX5xC9r14zFOPONUGf81h6OXIJkqbgafOaBa
jKNHa92ZKC9OFmJzNkZ0vH2IVoOk/njUU9vM1TxAhCyWQ53u969jta5GY59RfSgdVoKhhYliZXtu
mFMb7d0wxzeM8mFwOCULWExvFg5Ipn9ml52Zh3d0vxjhkBkuXX/4kwg0OdeypuVbvX28WOdmcXS7
FBGsE3PJjGv1VnnhmoD8zCY4+QjQ31TsYd4b7zikInvI3XK5XKie+w/mpfkT00a6S8YK6O4iKHAx
3aBJvUISxdTrj6d3KgKiP+0JOsdC/9HPEj3UtTRauhOLe2OEUnL9TWHSPQdPUXymcntqKT3KjYxk
Ow4F79/3Xdg1Y5eMAZxCInHagrCxszPTObUlaLbwlDIbRS3/9yG6aipjI9S8BXV53czmxp+Qu++7
M5HIqWf73TDy+PG0ZkCjGcMEob+HUsly4ZWQTXsjif7GJkeZw8K3zaXEcByOeLP2HafiA6nae2rs
HDdUhHT7v9E+0u+GsY9m1LWu3U4xw0RtdAnKZGP5+nLszDMhwV+38lF+9ts4R2e2NbpJFMt+C5vL
6ld946ywdNnoVS+v9bZYwyc/M+LJTac5omRqgg7I0YBBDncD4iDwZeOpHhbyX3b58RFa9tQfU3o3
wtENEc+lq8uOETyZPY9ddovg0GtXYVFSQ++VhvelGgo8rZxznZBTu5C6ExkEx4lmy9FmD4JExUUe
oqc247NZm8mV6KwdkC8EALAW+XiWfw6myN1BINBadOnuHG2QUsyJ60boq3GJmV9bG1W1OlqEBTkL
cQ7etbeSMxfjn4eZISUtMuSWTZpyR/fFAGpNEkcgQeoFD8rDpMCd53UOpPTMQH/uEUURh060xxGg
K3w0kKODqfUhCl4ATL0bQ/0LaSd5Zgzr3CBHMVGRxpMu4r4i1Heu3HQXQUq5RDTrU4c/BSIh+Bmu
ofCdCVxPoCOWuZGw0z0FR3Dcr3UHozDDDoIQL7FHVgHRwb4wMt+8dzCjepS11X4rSiuOEd9CnQYa
Xp6gIYXexUUkdXyu/rss5e+HhXWmt0UhCFTUH3gXMHnSyQYwy/zjijjHvWjD9D5ugkegDtg1p2di
nT8jrGU8esfsWWjp9tGqKyBmRrRIg7ezb16rBR3v1wdlQFZh23V3Y4N7XWZ76ZlL4dRxoVVHVQgA
h/tHwxXQWpAEOVuqsPUeW7ULCx7bEJoI2JwDmJ3aWO+HWn7Ku2A7nMvU6VOGGrAjBBRiv6Jld+YW
tf685FhH4VK2cwRNyeO+rqyhzyLWgbziNr53xgsHsS60XAOcWRN9k22d9biyVtg993fDfNPI9mLA
yj5Yp2f286k7YUFvUHMzudCPjyqwPa/xUIiFRK4EgOmqW41lcGOcDf9PDrT0e5erB/ze8ufvVhV/
jbkBhkgU5vtIpcFCuEiwVr+gK52fmdPpM/GvPXp0j3dwDiNmw80QtdC9qtGkoQa2YgrarRllWbOO
xxbx2o8v9JOjagfsgaJCJI4fxnmyDHxhgcMbgf7aJ95djffeRASy7oroAIhm9/F4J3rBQFO4ZMHx
Ldiz49gM3ocRF15bXaSJJw4gqQJIYlV4hWADgodlWFwOMo2+dhZo74m8aAUYnHh09Bqsttr8zAE9
9X3f/ZrjEC6b7QTpT36Nmexi/QUlBTStzyzxiWjntykf1+CstkFT0Wq4faBsXnTIOK+keQEyVVjr
EPm+VQKH7pI48sxSL0HN8S37fnLi982L8Z2MQ49xEc777lwi3P3/2Duv5bixZku/yon/Hj3wJmLO
uSgAZei9SN0gKImE9x7vNE8xLzYf2OavAitYp/vcjkLREWqqlLVd7tyZK9d6rp4aO15Dh3hiWY95
n31Ti2c4mDQ/kHRMSQV0xzV6JBllsRMDOuZNyRbNeKM5zy4vxqMJNckq0PjQruohLa5TZ0ctql9J
fedX8akq7NGtAbTEgJ9FAei0uDPSqUsLf/YxemUi/yeU530AizuAdekfnHyupr8sLU5+RVt8FZbk
aBMr7h3RKxO3KcXBEWBaigb5wW/10vl6bxxdL0oVM7yE+tiyaEUha/IhwCG5njOf/WheltP08rWN
oxNIyDEjS8AtLt8slZhkQVvNTcntDFxPXkUouLK8+bvvSS4jCi/z7a4C1V3mMYzWb0nWk8SqPFXw
3TbRo7s2ybrkxOX3acpmO4oI2wZoHI175/A0ESEZIMwhkwV95km3o4JUIl3rRVtefj1v0hxEH5xb
LBlEDfhHi5TwsqLs+7lk6j1pgEj06nU95hUMsV38M9eV6DzWaQdttZCm4XGEwFinO77PaIE88SU+
OY/5S8jyHAsD8vsEDkZ+KgIWzLSWErLAbYY8YFhlNN1Pg7ql8jO3Sneq7dUSrEzTTHendxosV4J8
6ngcn4+5doHKtAgOe3ESJVGSazNLUaVqdAWS9klALSRA/LUJFDfv0D6BGQUORiRtthrx71MKA/GJ
1f+0mWWN21+hujGjzQhcD1c/6ZQQUBkRa93RJS6Z/VmtZTtVM09hzObBLBb/wNDCyfWxVSeyhSEQ
BL6tZspVCUGVrvf0SIVIx4Tmg2ZA5vL1ch8fHuvN+LTPFQivUGkL1ZVyJXcxcgQRjys98WeOGCN0
/0emlgnBLBD8KFExVcGfU6Tthv7rMwR0Tni4z7fux4r9NaRlXrAs2pb+KuIpD+E9rRyiixoeubvq
vC3GHkVsh6tfto1YrtyCTQuIVUS9MBhT2HxL/+EfDBqiMraqqXyuHEwNtDu+wQNE6MTHXhtsrY/d
sVVuvzZzxEfRHMHTFTg/Fc1lNOepgzEoqQnLioTyYv86hacgNcctqDyPZ4zsJ+w0kqtKEXc6nCWI
pCUSQcsUNW9fj+LYgZ+LiVRGJdQsgFYcHjYci1AbxWwETgzEfZX+Ls66RzWagjuQg+aNT5MTsqfo
492SL4OGQRqarjgR03w+iVDikUUUOW4guqzFtxDSaMoL00SVhfZgWB6Vfl1KyBmDy9xIEuqm2Tjc
TSdBS59nmPPPPrHoUCW+tRYpFrT0pMJXvWrVdkn0nASkL7M2sNZfz/ExKzrpIu5lYCtAFw6neAAB
rJs+VsahuPHC+EGDK+qEU/n0tpBnWLNGvw4VM8rq88/3Hk9x5MPVpkfoGsDZHyRICljPVpZeTOPL
JPz6ejzS7Bc/+U1KQLzX6bWyzMX1rDYezcVzX68pFkTVGTQb06WWW1eJF7vQ70Ezk6A8PMjr3tMc
qRV3SVH93Szt7HL2vsNiwIWS04YoEsjlKWzhM18DJJUzxeeJsR4JEA7sLC5EWe46AGfYGQN4BRQ6
k4QnJCojIuPGLK/8xhpXXS5DKI0QyQnjn1IAjJFSAaAaiqBzHH64qGoWZ1GjETTW0gPUYuU5oSt8
pPxCBCeDF8uEb2Vsdd8xeugYvx75pxfAh3HwIDLm5/Dk0Lic+klXN/j0KZW+NYqkIi2U3bUIdNrW
kJ1CDH8+IwyVViKVRIesgog8tJbK3lin86VYVumFZTb3U5GeKvZ+7mybh6Qg1Erb15EMg5ea0xjS
Sgk/aMUCxrpWXEI/DbOIGucXPQCmV51282chyIdLX83EO3Wsi+tWh1EnjqACMDwCMrlNrcsysbK7
ryf8yBEm+2FSWcVVfAY3FnKEVpqUzkxnaXuhIc5KJ3eOXANxH/IlJH7jMGqcr41+nvf5DqNPUjFx
v0DtD+ddztpaqCr4UISkh85CmSTwHVq6+9rKsZBnf+IXDiPt1TxoQiZ+7CEzGhrwvNVj4Fsnovmj
W3ZvfRc+QfM1mrZMbv5+5qaiKECVSHMA2AIYHYYTM3d0TDpPFO5m4IhLTFGAukTYjtz/rWhA61i5
IcQaoPr+iRmDjLzOGVQ+XR5pboklfQOEGVBhcQuuM7hnI+Nvo/jmo7FnZh7t3v1R9LADIgsFLiue
6yo9SmEjOEhQkPnbICinkuSft91sjrYw4FK6LC6Tm4Yk6XIzWuUqjIMrsRvdJAqDE97z6G4AkDXH
Z3MKY/GMKCO0iUohqGgNiKSNVgT3nSFexAmRfRtm8ol1Om4NgpL5ySp/aiIJo0guBRV9pLBFlSyQ
gm9CFz9Fiva9+fsZhTlSMnHM86OVcs1iZEE5lak1RWitdNCNGaiZNFJbnvD/R5YIz4CbpHwMuHNZ
I5cggAVpyRvcHKb2LG4gfYPgpzgBgj5lZXG9RjRieWmWsEhDfTPlA342+vsDAUREeEuJ2iTzs/AK
UZsmUhMQW46w7OieTyHcOJFVOjIK1oIyncLVpX7CF3pFJkx9T4Qn1j8V48GTT9XLjjgbDADNnClw
ZPDHh8dTEPtWDCrGkEV3SQzNoAeDnxCc2MOfh6FT9SblR52ISHUZb/A0K7nsYy6D8K6MfqpacuJI
fh4GmQVR53QwW6TBFzHFSD8HlLsj+qGhoVy1gqA66iiqLsSszfrvXjk6mRQqJAaJdo3yxeGMoT5G
iVOhvIb6kKVda9A1y1DQf23k86Hn2TI7F41ecpnk3qGRVgxrsTEsdm+lTDBU8YbLwcJViIREWkZr
1TAFwYn62iL6NhWoBthqzB+PWxqjl/sZfaWSc8lrMzfaXWMMqGGRo4DX/xbI+iqCYXeA2jAcp10l
iGsT6Zw/8H//64Bhof5gXPiZF2MVIjez+ON/XYY/q7zO35v/PX/sr792+KH/ui7esvumentrLl+L
5d88+CD//h/2ndfm9eAPbgYb/njbvlXj3VvdJs2fXBDz3/zv/vA/3j7+lYexePvPf72iVJ458LFX
4c/mX3/8aCaPkPGmuKC/2CZmC3/8+Oo15ZM3r9Xr//0/P16PfOjttW7+81+Cov5GHEUzK2skE8jO
SdL+7fcfmb+R4dYAyuOOpBkP9q//yPKqCfiY/huZYYtQTKRBVePznA0oqD9+Zv5GrwNsFuReqacS
c1j/+nMKbn5/l/2+OsfpMZbop9lFYVufdy1AbLDEh7uWnGpCwXFEbdotdtEv/5w9On6HLMaGJmwN
GQ9ZN0vaVptTLA/L0jhXiaWbwAdn0gBASUtQZzKMIzOGZdQId9IqPuu26mqy8xtoDTd7y/LHqPdJ
QJaJjdmWQfFd1Xk6UYpe9iVMURHFxQR/03jmb7N1t5U2wiZa0b93wtLilQYhF3exwrObZi5dpxp5
OJ1yjPDBmGnv6qbZpWfNtl/Dzrs1ToTQVHj4d/Ze3dixaFxma2j8DJKThbOJvckIswQJTb/qjDe5
aaQnVKqKa7XtPQOda9h2dyDvvaccqd7vUk7ze9ALwiaVI1DbSuE1534x5O9GkflnU0Er2HpAhfeq
VSHwEQQkduhFayqVMqhprj3Pm9SV7oe40KyUkYIPemnbJ9DptdLY3IG/Ge7SxCrEVQvCGJa+JN1W
bWNdVWbrb0rN6N7aCcG1oPOkM20IGnOl10r4QyjoEwnqotpqiSCJjKZNYKMbvfIlrqSW5EhfnEs8
ega01gJ159MUsNXY0SmUMgjBa8FY3lcSuugShLouNOvI/SqCeN0lg3kpJp25IXQp0GWcxRLRzYK7
LZrVqsIShZcqbucZVFoUC+KqC25FvTY3YipaF6JBk7uo8P9MMVcfJSVBr6xLK+hNczJ0tzGkT9QV
w3q8sGqIyPQm0jdlL9avSh2IW7lSOiQdGNEgeQjwNCbCcTMrqKLCN7kxI6/5IWQiskQCPasOPf3y
d8uruk0sNRPMsLoW2VbatRtTSYRNlVfhNhxqY23EebEptNz4lo6QNzhWbwogEwep2prGqNzIk2Vt
VPKET73YeC+GNhZuWrWPSklBg1pNm12ZfVPyoO6tC7mHOgGOqoovnbfFY2NJ407OEhSSu5GjOJmK
M6XD+ND6SnhWQ4zyi2daEdi5gqQKwZN3LU+QgErdiAiOD++X4uRlap5Zvd/7sJnQQQsHcsfiBRYi
a9B/+/Kun+L2FkCvfG5kw3ifT4n4ipgB3O1jDCmS0ivjbZ3k5bVq1BHq0lqqINGhipPiJKnZd3as
t4OLIGp5juZkd5Y0NJvGQhbCEqaVBpn6JgV+NUWDj77HVHYvFQIs16USGK3tK1mq2gjZpVdobqLY
U0n54Hi1iYiuwYtfjMNegByorS/qEUa+FfRdKWqMMVJGtiioubUS24mMWi3kvh0ZWeYYQSae81rr
rlO17kK7Hgz4hapOQA1FjmDt7bUq28DPlZGS0v3uugzUFjmLPLVk6id+az6h9KDftlbTrX3QXC9q
HgtPbWEU38TGp0zfZBnqXmUBk7XQq7OyUd98JxJp2p2M4vULQlXFhZGK0m0fTSnsl3rT2oYQDY8+
3Hswm8pSK6Gh3cB3rEldZq0VXYXf0a8t7/vURbHoepkWqEgBeVVuJ0NbfyuUOPolQWWIFItneT+K
EXLV1kCcKPVy+VEbJngyA2Z2jRRUvkmiHEnJIAn9bZv42nnRZNOPmpOzlQZpbuMJY5gPRkM2780R
6sOEDOxD34zi1pDjCZitV8CuHxjNhtwlIhRxZviiayph+S7lIhyOkj/qwvmYm4K/KqQQ94QWZFjt
AqUrtY1WmUPpJFnabUsYGi8Ltc/EFRTF6XdI1yxlI7cmzKQ1ktuBrfoJPLBiIkIiB4gPnHdBAvNC
qtXmTqCXK13pjQZJdQfl62Wkhd6zYWbje0HZUYPRPE0N1/I8BX6UNIlvjbIq3iQZCcwVtG2QtxGI
nQ1yIgR2hcRdjFzjAMEimgvV5YSW0HNtms0GignoitM+9s8jmCF+CQnqhyvg9MxS3NdiuvIm2XpS
sq5OVn2IBkJPAE3pxrQS1K86+Gn7kpZkM6QyDuGrsC1VrUYjR4ekzpboT9tWkjltpyzszihVKudZ
LaNLoo8mSsOpXEKx28FSSC5BXMlaGf4o6EO/ifI6RhVco2Vg1YI3ghC7UIW7IPCmazEYkWrJLURb
AHStQ9PLz8Q6zDZ5rvZoleXGCJUjOnGbGDI+Fc7Cztu2QopYQh808drKRelXReoJR+ibZ60ikWVT
VP9uCCPzPpELAEVqJlnXSkRtKpx89Rf09CJygTifzKobu9On8i7U6vpnG8jRs680LtomaBlaIfqM
YdAKG3GYelr+y+skl/Jtn48zv6oOZ3xZFvcEBsKqyuHS9wmIb8tKzy9AqMlO30XV9oO9DfK2Zi2H
UJ45UTD1m8gY9YduDFHcDeLhF/S85S6euuZeUSphU45KD3Tbk62rwBJqXjLsnLOw6NWdxzdE2zI0
hXcUMIJzn7o4/RiaKDyWg+Q/qHFVuAgJjr8y2Pi2aMsUF6LegazoDN8/g+iVhclxUahV+dlN3BjT
yvC05s2qg8ZVMhFlyglK/KYopNt61P0bkxhn1VeVgMss+20ZKcFWDSFDsDKPVpmQ97BoZ/hhEBxG
omxC2QgQ74z0wUVYKLvLWj8DeK5CMS+2dQjPrAS6K6/hxc7TKfmVyP3wqDcp901Sj6GbV6133da+
uU4E0QucSKz7dZPo6UVS+IK80vxKWU1i3KyjKkIbRWzozvY91f+pm3WyU3zduC3UCBEwqB2BW6Ve
t9bKiC45EGbIXXUGqzhZ0lUw9iJTWaBVaLd0Bl6KAWIyMmpV6wmxtQfk7aE7FZrU2/AalrY5tf1X
cOhk/UA0JUS2uubvEnky120vVA+1ZhbvaVl2D6E3iY2bSJ1+ZbRi6Wg1Gs+i7suPfUUaSm3LmS5R
mIhRC2gWURkzPepQ09SqV23V5lu1ScMN/kW70cVOOJfVMf7lW332y1KRg8m5ZM/DgpWLB8lYFQXZ
5rNGMuvzpNNyWyblvB6iyr8MdGpoIax4j2ZQaeu5U5LMaDqazmh1KDJ2IShGYyx0XIQVC99IRFso
0Fnq1Vh4whW6jKbLJpTuKJQHEHWPzcbT1fbZgwMWdcYuvo1kpVoncodCJY3mvq3rsQZTsFF658Gg
ThdZYmrfxpRGahM3cqs2gmLXY9LsRNPTf+TweHKl5Q24QkUK9K0JGeyzkAutvi78xluFUZ6ue18V
ED2x0ms19fvHtILijURlMAuJl5N+waf9tW/m6mij4Wo4NbSLr2yd8cHP1O7WoE77qpVddtuHiB+r
PoKOY1fJFephY/EzCQ35MVQRJdZTFanCECX2uyFIdRPJjzJBBitvf9WJlMKdoBilHYglWoaWET7L
DRSLK0/ORkRwaxnijLpBqNwzavk87iC8z8wqe+gSTYrXXN7tT0OM0zM1QaUokWops1sBERi66Abt
HJFtKjAmU7Puh3S4j4os2Wayh7hA37QoyhWzsFdfmi+0L8aPfiwqjuE1nnddCUZX7UwPgs+VNMTS
WpMHK9t0hYhedRRlExdOoch22iSmq04VellSjthAGp/1tEKdp5yKdzOs80vwPcI6mmahuRxKl35q
iju6TWFGzj2V1iUZzkx3CvEiihVK3Mql9RJEUvMi+8g7DnKuMhulmkKUG4qG0+L0d2kueedUsOPz
bFL8e9Jnzbq0KkiZ40oufyB06z1J+qA+1WIbvlZarmz0OihvhKa2nipBVS7GSVTuTM4egWsUqPdj
GAsISCK+GGm1ellmcfBGQ26Loo/RI4Lz8cD7/0kIkhBQkuy9dj8nId6q7DX90f7MD9MQHx/7Iw0h
W7/Ro0CmgXwDdBmgSP9KQ6jSb7Rfw2OjirQF0Q33VxZC/I3aMcVGgGQAkQwaZMkN/JmFsH5TAefx
Mz6I9jC8Z38nCyEvCqs82PhiOmksE9I7KoxzMnKv4iB3MHR5VoYqhNO73MgB1M9V1LvJg7GuV9NW
cL1t50q29ZShFCundrPJ7FPsGMuMhArCUZTJR5AIATJOgvXwW9DUVBdlbzyrm/hO2eo7Qq+1upa3
/vqkKSZ8//2+MKUuS5wSTqEzeXGTdpHWXngppHZ8JriVK68bXNbfzoCo8L5R9ph7NckezR0kh2OD
54nOgsB4Fjw9tadJFO1YqtoVz9zIRvBsVxfi04imdznhFU3P3duSN78nJg4SMHMVYi9f8cn8YoHV
QU/YYh/j5ZpWnHbTbaEyd6PcbTb19mtryyTM3G4ELpHsqMzupHx6OFZ01CGL17znaIdq1SbeKJs5
CXMq1bNIkIN3OLSy2C2KoEdRJXvPGsHuoL8IQvW7UztIrO5P2jLHszCw7PnJBaPOhcx7RjmCwGmr
XrfliYn6QJvsLctyDMqieDRXxss89Z7Fs/oqv4VIu3GKdyQOV5WdbThjm3Z0vl6bee6/sjgfjL2T
Tm7GlHzRe26SblV4awhm3Ux8aAxtVYYPWvX4tbVFfpwM3OEiKYttHyRRKfSJ95xc9K5qx27kWFfW
dw7ZBib2b18bO7Ze0OSqH+gbHknzz/eHNuSKHg/Cs2CiP9lekkxCL/L9axuLIsPHePZtLNK1TZ7o
vAqE5xjGa6OZoTRomiG3HJyijlsc2D8M0fBo6qgxQaB5OJhUyiZUA/2XNhizb0aRlButKURbJYve
Q/MlmXe8v32nlmHKWk1FZcG9PxWouxR6d6IseGxeLVLlNFJxoHHPh19FSkZJqWvrOS7fdfUm0x7M
+PbvzyrJaHLgJncddbVDCxooxSyajGdUKZ3ByO2q8ZAboHJLtuFrS58St/OG3De12CRaDeFEFZjP
vd27sl3brUqjcbOCJH+luKkT33vuqcvm2J7ZN7nYM142efpoGM+aQpZQuOpEw/V6hGNlxT4xuGOO
d98Sgcv+CRBGS0uG2HyOLtSzwE64ursdvaxOvUk3od25wXm5ax+mS8QcTpg+NcbFdoVIpp8633w2
61kKdAth20rU7xT/1Podc/q0ssF/CWJBJq13OMLWKoU6Da3nYkLl23oU0/7EBjluwJoZa+mJFJek
Lmql103TGs+5lCGBWIXfsjQ4gYw5YgJQEcQ0jILeRG3hgvspz6p6Iq2lujWPZI/s+df74MiBPTCw
mCS9lLIgx8db4Z2lXufJ9+QUu9ini0umvj4Xp3UDWDrx4uLiGqe+NaZZGiN9r1+FdN3eJmvzBm8I
CA4J96fpe1WuxFOrP+/f/ctrtgpQe2bqwzF+qu7EM6uQVcOmGLf0LlZmj7QH6md9dp9I07XUjJuv
J3K5UpSt5uiaAB1aVYMG9MPdRt5FSQpE96D/L8Q7iK5v68YMXr42siwBzsUxYkOSgBTjgOAs2x5y
y5N8RcdK5axFexK8l7lnCan5we6daJTvBuFeswMXteBTUIajA9wzvTi2XRNSwPbmAVrd5IpdWbj0
vhrrEyNcXmbzCDWTmwzAAb3Txvw19m7mRtbRjxI08qMX5pmJZOI23lTu4MqdLW/b7Qlr8/k53CWH
1hYuvmgpQ5QW1pAkdIYLwO6zvTkITX2HjLdzwt7R0VF0wl2wJ+kyPhwdfOG+GRjYi3bhdrj3XcGu
HSTq707HvMsn0sde0fZsLcbWpXHpM3oy+jufFDPkAabTuLB3tytkxU7M5NKpz8tGfxaO0ADBL4uL
iz/WU1MrdTFYhYbgOXVF9UVB633b8GuTtVFxAkZ8rExMsAPIFgg8wYa+MBiarThZJQYFRb6l/fSF
nNestR1c5MIEi2FjIBXnuZ0Ubhs4306s42fvQnvTRyvVHIlwwRyuI9m4AZ2eZn4Tgu9Zadqd5F2X
3r22jt25kpxqOrzOSC8HqH8SL6jbUxP+cdQXW/fgKyzOI/qbeTQMfAV5U8dbY7ryRhdluE3g/Ox/
lg9qfl3k55Mrr8K1eeIG/wiPP9smwkONYT6rC2dXTbIxdRZiaaiTc2zAOq7CtHudfZHuIN+cqt9Q
jEp36jrfZW5xla7jm+kpk7Zh6Dw2m5PHeHmLsfuYi39/n8U1WUFw1Ac+iJo5J2EOj4jQbQyCmOGJ
luDJzq7QU43XJ2ER8+X4eRrMGf1LgAGo73AXqGqdUTZEIFO/1J6pGZS273ar/Nn8KV+o23Bdntr0
x7fdXwaXUALKwyJMkBhk2703F+HW2IZnaLPukDi1k6toW96n95l9KmKTTgz0w9XsOeW8Vz1T77CL
dr0jurOyCKjMlboyNvla/FafGOfx5fz3MBfL2QHKAw3M9sqDIbOFLLrxfOkyqZCaO3GOj/j/+a3y
5wp+DHxvYNMYx2XZMrDGAW7GlnW7LVlnBwJmuhPsk4f2iP8/sLfw/yZlpCRrGFmyS+9mcMtPpNuv
Ol64p14SR+dQg8J+ljmgVLd4SbSynGdRhtZgP0SBjGpnrSMKhPyI7dO+duJe+0g+fDoJe9YW/hBx
+ViD9Gu+R6X1BNWlt0KJa626w3beJsmr4lrv0VZeD8NrvlPc5E5cg36QV+a2vwhf2utyR50S3vGT
F9PsBr/6Zgs3GZcIbqc532zSFdJ3XvxAJeKnkAa72kPTtokry54S8+brjSUfPamApaiO8CSHxePQ
NZDpl3Ra+NGBcuPSVuNvEoLt+Utd3FjV1lDs+AoI0Kqk2LdN1oFjfbwrZZSaMhxI4ELOBNdJZ49O
Y4frfxKGaKRx//p2C/8Nq3bY0XgcoFi38zbFOliHYEA24rqxi83/2NriONNxMVapx1xEu2o3n7DS
6VwgGRywk4m+owfasCC8gDwBCPliIypV01K1qn4/0IZwPTQ7xfxppt/8IUH08c6gkgq0YxWnqxhO
mdAe18VVsu3kSxRizC0J1zh0pmQ13g/dj2JacXF0+srQASHz+0YaHO09fBZqXjM33a2q4udPM05+
SoV93Gd7o1hs2tBKUkgmy/k49S5kCCnnqHC9ayJFKpTrkynfo/59z97iIjOyvrb6mFlTN+kVUr8I
fW0RoQUGC8Yvd/7pnvi3xWXCNGq9ZqSHdLaY3KSut2vXcy4zO0M88ZSTP3oW92wtdjsyh3UboG//
kcAnU3anPs1rb9j1RaO+GMk21dV1J+0iUqmnF/NIZKzx1PxzR8740P0HjUm7bJkYWEfU6XlAkJC6
vo3OJ+mX1ddO58hLmzBoJmLgoc3rSVyYCiedDsKJSZ3DIEF9+j0Mmmy/dpT35k6hULM5deKO79U9
o/Pe2rtCkWeFmbX62KsS+pr3f+6dGsFG5ey/8a45erPtGVzcoZUVjbU/G5Q3/VPi/5ii9ryuV9na
d5HCtCt95bcaYtz/ONDcsz1/t73Bjn0zaehJBry/e7ewgKUqNBc6w3aONov0m6TcomubgBI5PdFH
b7I924sbPeOx3eTRh+3mYlDhNlBWiKK65isoRYec7iq5K5KdjhKqPGzq69MxxfE3h0nrLdpCNMYu
H11T2g4KccS8wTpHpeY2f5sENAyzP+DWxbVYoIY+3SO3uDpNaXTS/uIk52LS6p6J/W6dX2X4DWmd
Wja84bsZAQ3CL3d6R3hXTxaQjj035y6Uv0a+OFpRUuaGHxS/e8iCwA0p9atoFTv/8Dz929LiPIll
CYhQYIzRrn2dHf+ccdbeZ1u+cyqp8ynH/XHTkCcD3w6O3RQX1tAwhsQqZ1zD2tt8H6un399wAAin
+be6rpCGOxURHHOJc1Z2ViAib2AugqOqMZvQKBH3BOpXfjOBxDoTkI0zUraqa071qU6iY6mQuUZM
tx81dVj1F0dH0yNV8Tw61ZTkoRjAIqcPuYQ8dtfeo1l5DujkRkcnWlWeNONvclbNaZgD24uIZOql
BNlcbCfRxWSiRytcA6eLxNtxsk7ddL+fwINwl44WwDrkB+k7mGvjhw4qa5O8qBoJetdI1uJ1BzGU
bMv+mOCVBLP4AUVI+TO3ggawaNYar3Jd0pEyobr2MlRwIxqdHD22/JeMtp+bulOheZA55HbqJ1Vp
dQS/20FyGy+UFRgip/hWMKrCcAJP9M+bWusiNB4o2Ds6veY3ciQPuh02AGBxikrDlVu0qnpehkX0
q8w9Oj0DzegfgjIbNnqEsq+dWOiuwoseUkktSLJs/cRPQztPOv3ZTGLtfUKQNUOLu0q3ozSIvVt5
8Cq5Mb2P+VmoKMHjhCzuw2gM00No9Qi8wofUIYIp1xr3e1T2l5qv0sVEXODDkWhEr5Ni5qktxGBD
VygqZ9ei0A5PSq2k+SXd3WPiNMCkEE9Hz80ZZXG4oGff3wipXIWuOmimYAfJ0MGz4PtcREy65wiZ
LyJtYNbwyWt+hFgzCsL99UjbVIS8EhBfpxXH0XT7Qa5upqirn2k5AWkKIYexywttvI+0vGkdEpTZ
VS/2UbyCSEf8pTSdLNot/GfSKiykuHRVmNGffNWM73w/KgBV1YpwPvnko8EMoAUsNL10BoNN/1AE
Y7UJ6T70AHsb5V1QtOG1BijVuoFtcDRsIW2LJ08z2jdJ6SSamUf1B6JXFYXtkQMCgja6DYApxZCs
xmyOXNTfkXouCKgRvq6u67gQbsKqTy5jQRR/QbmpJJBuFtOwioVB204oJZ/r2pDdASY32m0C/DVc
dYmSO7owgKgV9Ly/RaEqvEmirER3Ok7VVw1w1ioz2WamIJhObcjJi9J3714naOcZpMBOo4RCaStq
obzpdSr+rIvIO8uV0tooQ5lR8I8I3JXAvO9GePhXaqhbT4mh1EBRPXU69/NRP0/SLGzcIquzs3aK
PHlVk+OmbSEpnoVBj850swfNkjUQC9iDP0i3Rm2k532paewaeuwfi2Ka7qu4Y8sXgWi+iIHfs3y5
vqXjrdlG/aAKCGCEvC2yXphbP4bwVk/T6UJrDOmGEwXXZRzp+MUqsO7b1K+uU2gnmhId4hQeAXgw
G7kT3HocG2mtWH3yUk25eoX6c/jc6aNyJgXQ04EALJEZ9NvWnuJhpogzdFtOlXyrFKoF7t8X+nVF
Xzz87Gp3aYg9+TtdHaX1qNEfEUxK6Ohxh++3AkNddYrYbFW1KMD3avq6lpEoXhUQaa7omJ1591OY
hFojKaGGE0Ejh0ps3SudWN9b0Mg6o9p1l7D9NhetVuSdbZVZ8WiUJbSZPZRIb34nmZdyRwc4ncvm
MK5UNcxTzr5VXfkpadVa7ZOLqtZHxzMSlLpr4L0v7VQPNn+kDFsY6SZVtfgGZjzvpU8NdR2bg7Hp
o7Lcpb1Xn0nTqNhdIg/buhKklE0Fe8gKjI0Fi2+QyW6Sa+BKaYDB/xXjrxS+7GuzFpWdZRQclVFK
XgYtCws7N9GZ8uOwcxWhiS4tv9TeYtkzHwLUZ9i9Qdr1Ky1Kyf/JZlo8FIYJ9tiQxh8RZ+AJosTg
l4KGlAO4sg8doRyUl5FwvltRIasvB38qr/oaDHmTmyPSRYLpr0K583dmGqqPVijKG5j4dMlJpAIe
D6Up/TME0UnJafBbOa2ZQKYbgBT5gbBxhL96LAYfSbn6LY3l86qpSrc16l/wQzgKtMX0v17qAjpj
YvTDz3K4aWk46qqrCGEwS+8fpzG5Srt1SQnN8kkRwDxoTq5gGfT9JLSbTeNKD5R3QYOOuzBnWm6/
shv0amodL1cKOZPR1Pda/L33yzNFhSICrqTEt96EhHidLSQZvwQYojkwCgewvUikGW9t95X0ZBDj
mmDcxaC3GylKgLm7YmaeBWV/bWWFO6mk+Ft4+ibzlo17kfjKt6KuzijS7Zqg2VFVveC22zS+DktY
cEuv/MqgPaNFXz0K/JtCu5LofRLMYK2a39VQuEzpx9Trq6pBq3sI1n4RXSdK/1B73+gnAWodfpf6
b3C/wn4kOqnwouuRPQL3GcO3mf5eF0hoBE9aP9qymNpB8ZLIEswU8ToEwevJV41+bRjnXbrTAdnT
5QJlo7+Kyp8JlJXqED21eau7wiA4uUbzkq+rP3BEG90K3LwskXwHIZ/AW6r7/4+981iOXMnS9Ku0
zR5t0GIbQEhqJpnJzA0sJbTW8fTzOW9VZxCJJm7d2c6iyq6V4Al3uDh+zi9+lQjhZq0Re6rm965f
+xSx2v4RswXDs+xM2XZx96PIonCXWaB26vpwbiBRSQGkKt+rMRLEuSgNBXJVB9t+3wINpW3Z5qiF
ON02UP0fcQ+1ATTJtXOWvttteRup8UeeXdGWhvKW/haaNQO0DzeWdelLU1oRp3BAodE43yMPVnmK
OUBCj6gGxqn9LJfWQ027X4lqd2xCr0f4BEL2dYaMh++UVwZs+CEvHozoqTe0ve3Eu0TLHstQ97oz
wPAmuOryzK3iBjQ2RBtToxN5Du80NdjaPiyEUChY6dfTYO+4R5HNNvMTmv6epebH3Lf2fj4dS8n4
YYwyAG/8aygJbLRa2elRtiuG6U6ZukMimBbjAOusUX42Ubif+vFoluUvpc4eZKM5xpUqMSvaocPQ
xa1KPz4kdVrdpkH+Y4qnZB/HtqcGpXEaUv0DCeYRTfXMk7KqeTlPZ2WrD+EXruphk2LL8NVq5Puo
ce4DWjhJk++MuGdYpTxuK6nzzsHI0gRLjcWnV2JCcTCcWtnjKyhfnc++/nGone0gN3ts4DdT2e5w
kTwFqnL2IBM0OyVu9U2sTvbzlPXh96nlws1HJXKdQflZRxElEJUbLrc0QGuyJnl1H1nu2dBD8r2Q
sQaldiVhu83lAQAlryr72Y8afYcIoI4IqhqiOULpBKaCm1sJ+vtDkx3UvotOxYTsQJFHqQuHDMaJ
YXB5mJab+jGcHd0/YUoxbKwqhFygpO6Ytt+yLjt0pXPd1FRIG05gLy3SYYOzUXgI6xr/Zj89+fT8
7ka/lXayZv+QBTXORmHrWp+iHKz3UMQbhCLHb3Lm2LcMKSQxsc/pSY6Tbe435VbGGmkTtpZ+zR8u
v2uChGfLuXavCWKe/8rRC0KIHm5RytZDq8npfSjofI0g9iGmJe3DsOj2aFPA+7P97LwbIfHtbUEL
jJUSrA5SORgElH37ra7RbduPgkwYjUkOn65Nj6MCPwYZiH6DjNX50BeK+W1qJcgJvgLMsoum6/SV
sRg0tfxAcUMnCYknOHmOoDci6BBSYyica7gU/BsY9L0c8J81newz52oYAk8vqs4rOzU9FlpDj3QY
ffXzYJT8Y5CX+UkWREu0lu39IMiXiaBhmsVkeDSNtQ1uSOFnTXA20TCRs6tQMDk7wemUoTDm3lhb
9XMiD9Xn8JUDar7yQRU1rA9BBUnUhNT0Df3oxt60iqKckiS2913vU9/P86ncgVQOHsaoBSsctel2
5Ft18G3O9rNqZe1jL7iqpN7KIavgr1qvVFaovMHo2tl5ChHOmDpIZYL+OggibJ8VQbMzBT02FERZ
VVBmfWkyow1cxPEJW1XzR9ue6Y4mKnsMwf72CEnNsZCUCNAJKgLlYyFL5s/6Fe/OC1Jg3zU5+Nnj
nXaD13tyfRYg+ZAH9IehYnYRQM/OeynupKu87LXroANdH/VNdd8IxL1MWvtVFSh8U+DxmyStv6Vo
F6UbWA1oQJBdg98XSP7OkepjI9D90ivQ3yGNszaawP+3Udx9zlPd+czCoq0CeP+gVj7W5nGJxHub
dVNGibYtH0Mrp/AkeAaNYBwg2l3cAB2qSJUr/pdy055v8sG6AjoHPUGBgzIIAgPAXLgMwyuvwXzl
OIQlB2IzaADqDF22Qy6ZPrQ9buhAupNiKBIhyh/PyQBtApl0GBSVIFNYCESQiEGwAIMSPzpN2VwP
UzM+p2FhXPWvpIzslaBhCK5GH9npqRX8jTqMrGTvF5r8DWyTejW+8j3SUhGnlKCBcAHCCKmrLnqJ
BE1EeJDxdtHTxJsEjaSyYHtKyTQE2wiV08dp5IV5APhguOgmqlBbIKRUyDEAvpSrDt0vrTlxCuUP
laQSL22/82fzL74gt9hNkH8NYsXCWhfutTvyOnFbaj/kGKV5DbcX96dOTiDLBO25f5Y6GDSj4NKA
fOASEfyaWNFbE14QrDdd8G+aVyoObsuFwROoN7/ZbSBd0+C0j5J0NjRU3RPVa3BL8nSzsK/lttBP
yWjSrkDSNgNoKKhAPTayOwqtyUNVTP7dMNXB93qo270yZNEnSRCKYkhI27MgGQ2CbmQI4pFZa/6n
vFN5fsdy59DyogjiSvLUnTJpin8mRWLspkbvniPBa4IwHNxoguuUCdbTOJ6bq+qVCpUKVlQFJQZq
FEwpwwwBsr6yp6Qz3RS41cNLy4sCgnflX9ddBxpzqnX1hadoti8wCL83i74kR1Ntnslt+uxUznCd
GUp4hZh68tW2inJbtLm9tYdi2CGJnj5KWL8dGm6yiKKugBsRdhtGQ/OrP1fNj66sPjeRjVB8JjXP
sjGqH/IzDOONIkVKSE6rks30ZdaeXUefREGj61RSy9DEwKV2pvyavgecs0qygu9y0A673tELEKtD
VnnqaGUWUlRaEG/82JG+BdDhMbQeS1mhg9qkj4066c+NkYDsjdIzjTPW97ANlDw/Fe0oXYH/ia5k
uP+jV+g5BPBBTwWdva/OGt4BYWR6uRGYn6D6Z6CdKN47e0WdfP0qDJI62CUw3Kaj1aTxHTKE/XcY
awXCWI0aPlnN1Oab0dDzEmmpswxZ35HDp9j2R9Q6WwnXU0fSqg9jmtq/DG77+zEehx1c8A6Du360
1RPu0qWyaf24gMcdCj5qxjw4iEQa1skKfOljJttRsJ0k30bDqrVrmyc+zKtT3pcRTShslavrlCTH
wTYvja7OrWPGG4v2yh1q7NZtl/b6UertM897hIjIIK3mqqtj9bGZeo4MWy/zu/RwiHUVUG1Hohcg
hA8k0ImK/p6Ucro3nHT4hY6e/eWcaeZp4G38XERddJ1HJFpF0p9v20CH/6H12n1tyOUz6ZO+C8JI
3kO+RoM6pOR0dHLu/SoajduzdFYVOIFlOMD3zDoS+L7iGOTxNG1QxY0faksrDbcb45IETTXwFGd3
fBnrRDo4gdkf4X1Znwo47y+1Lw+8B9WgeIH7Xp8yNcd9kVzduo1ASH0xlS75knVRcgWR0t9kOAXs
sZuHXpmVpMdIH1Rwz9uGGhB/pc4e1TyuDqOvc3wCTN6hNlueoGM2zwSX93HCCwrpVaO9QW2v36cV
9jObGvolFJFYY4vEtRVd9Vi7P+YjBPw2QHF4M56BXrJoInL5XA20z2e/da7BMH6PBlm9HadiIBMv
2GvIESQb/jP7pmcz/0TVc3jK9L7zmgp2w6ZiP+yRtwh3eP5BP1cmlfxKs29xRYJ/aAftUR96/y62
6/SLzhn5o+g6/iJcUOeh5W38JY+7/ATQtf1Z+ur5e9HpA2Utp5ncDueScAWRMENK4uRhIbmCggiu
EjLV0Dlrp/ORsD1H8OzpoA7mJnQrt73C39TVd821KGtPm/RmzSrw9a/+Lr/+EXXe1pRUVEjlUHmo
tvZe3TZfjQOKEbfdvrhxHnMv3vWb3s1uUDU7GW77PO6zu2wX7M6fo128X4cbvqIM3vs5s35JnNcI
nPBz4mvyKI9n9HVwCAHv2F7qZTfmfXR0TsOd5gZ/p+0vWgfvBZ+1TJROk3IswR78G7o0h8qFCbbB
oOHxr97Qv7q8/59W+H9INxV6gf+7thFo4v/68fO/Tl/zn1H9llr41//1X9RCHZogoGisy6C9QBcy
aIP8S+FI1/9bKFhiao7sDq5j9DX/LXCkyogfwcwShsTCKEzoIv2bWqhq/42Ajk2mzNKnKgsQ8D8Q
OBK9id8LhgaUA1BfAH8VE2Shqc96F0nTRVUW2JXrmN8qx+He+E9VYQ1Q0yiJmtiQIzeJUvoshJnA
oC4VUkgjtI9JOpxiNfL8ceLhHW8Hq/pBof0UGMm+jIKHi29y/9c4LilisxMJUsxrbBxEdFShKD7N
9oNOCldjwUD9Yj/eU5Myos3wiB7Kz8TVvpgb7Re1VO0ZYvPh/cDzaSWuxdSKni0LCWOjty0hPFN4
7oZO7Sqos1jFj7pfcReYNeTFwC4DGHP0SBBHNlyiylXs/Ej7ZFsiG9Py8ty8P5DZcfY6g5eB5u3n
+DxkI85QYgaBmB05YN3xkF9lz6LvX35VgY8JqIroza8LOS19P1SA4L3izMLF8tpKvej9pwVNNKM3
a9fuYN+FPGYphUjICIuiNPVat6CcrAefxgC3OyXzQmPYF2NFpb31Wkd2xZP//QmZ98NfZ17AyFUq
Zfw0wT6+hCO0pEB1k+C6oz4YFEIrFw0lLzukHpyoHTlNU2wo3FindJs+6yt6dkvLSoF1jGXTKzVl
tpWCDhszmikVJP/a3PZ+B0OwSnRvZYgrYczZEMdWL9C1zRtXfxi+qtvg5LjFtcX3HrfYtHjdpzW4
0CsG//IYEsv5YmDmDHzFI05OxpBjCCzji/+r21eFCypP/1i5T36xi/aj62+qH5NnncQvGBSXSSh2
wQfnx8rYZ8Clvz4vgmE0cuH2QQF6+3mplRs9eTGr/Hv+VHb4xUDYd01Pfmm/jvuidcMv9g6RKUBT
ay36xb2m/I49Z2MW4GLZC6gzDKeIt/gH+6R5wam++5bdRK7/oT+5MZLyrvE1fkhvok8rI186Ui6j
z3A2MYrrZ8OhpSefnBfz63QTbclZQKQN191Tf2MepFVamjil/vjseEcKFxadlHGWK9WqUrWUDbE0
N61teDbdvHZukzb06sreBiHPH9XZDX27fX+oiyO9CDv7xphLlwpeXY1b6x/t+LZJnvVuBYw6g1v8
tYzQibbEBYTU3ex8pr+G2EkWQmDUThaAxij6KGWopXBO/ZOx/E+guZ1EMUiVOgzsVSDHV74zublf
PKTSGpxjcVvAfVI0JELJ7mcXWhzWvSPRHkSQzXTr7sPY/RqsZKObP5G7en9Ei4viItTsLKCpLCk+
MnCuvg8Ozf4vkUD5sMokWPxEaFiq5D4aYpGzUy4p9XooxEFu3jTb+trfJxSur7RDcJLpZblWvbG4
X3b53tFWDlgxgj+WPWgubOI0SyYHe3vGUOexIhDMpOfStJWGW6f5VeKp1FNv9v3nHI3U92d0+RqF
4eUI9w1yx9lQsdvo+mEsarfZTlvq6nv7GOz9o9CTRD5vTxPTHT6tHWeL8wttDullCEPcV29HSc8+
6ijbVa4/dG6v0ZEAeiJZ90X8tDI8sV//mM+LSLP5HBBcAftNpUbISg4mmKJN9UK72O33crvx3Ule
Af3ML0gHdDmiHphv8S/0kmcHiEnDyzYhsLs1Z5aif0Fca+WTvYowXI5pHmIGEqva2DcjB8nqemfv
x2vz6w0l1q1MwuclW3obJ9vTPwT74uh/sDeYTNH+3CjpRt4Zrvigaze0eP28meP57xFTcpGJNef2
bI6+3bj2lxz1qmKjeNVeHzYxpJt9Br2ATvsNQl7KpvnkP64ZKy5OOHqv5NKk8hiEvI2utY6hnIUR
jkODwU4LCjprjP63T2c+o/imv0PMLffaCV3iEv0eN7/G4mzT/YTURdHlo7kT7tbW2ppdCCfkVBDA
RtaHQ2iGx1OV2khzlXDxMb2/ecq9bC/fpTzUgZq73cp6nR+pjI3LlRIX1FwNFOlsvapNmrRDAB3i
ryNVsDthW66+epSFzySEom0FFXREcZzZOZM5qYmCWdKTxtn76GB8Gg+Omx1BioGjFIybtW0yP2Ne
B3YRcHbGZHZiymcpQvXSGe/G1Ky3oEcwqItLmB9QjN4/aOaX4Gs0lh9Qb45n/uHtKuzDMBto8xEt
6I+FAyGL+UTeBDXF/WCs8R3nWco82mwyEyT1KEieO1d+6D3VpYfwDZs/dIfPbn07XP8DApPYA7gY
/h7gbDqnoqTG16mdW+faTyAxH7F+P5V68fX9eZzj1/+KIxCaWAkZFl2ttxNZ241ZjwZDsz6cd8ZO
OSBde+w8AB679bR6jiP+K5p4XuDVBhjVmo0qTqx8mgy2muA9NG70yhYtnuLTmnLA0hfDkBXvQpBY
f9oH162mIRmLjuo0njeB6Wya9Pkcf3x/8haDKAYaY9QzNGOuCz1Nqajm1L1LsTrfQA4H2zN8ifI1
gudyHMq5eEwpij1XRBod38izpu0p2+SfbNmk8Uo/An79CvHwVRNidtNpmvI70OxmaYdhKDB/60hO
IDOIz7PLvk7b0IU+fUf1BJS/k0INZGW4xulNJfN/1RJaOiA5iXGchMKBt8vstjWCc56ci7pxp8b3
EsfL/F8Zz48MJGvV/yiq22hNqWbpqLyMOBt1H5yn3gKo5SqV9qDVEmV6afv+SlkOgSsRFUR0C+aq
3k6HDuFZ7ht3AFrWm/omQprh/RBLi4Q89n9CzC4WqTFDA2HeBjhUsOvCH1auuwMAq/+3KLOvQ69E
LoHwNiht6qCEnE2VPsfTy/tB/qhBiMPPQEtYyLahFjC/vPIEZHB7BhcXHqVd/4KtwyN8E6+8Npud
/hw90HT0CtfaFtemxjoBxOaSjKgH536N6704q9S7cDcSecnc3dlOHK41i1wrCMydFH52whFoQOe9
P+C1KLPbzEZsP3YSo3FL44ePL1Z/ljZgK1a+3eLpK4p3/x7M7Bo7B0mcMrONK0996bW63Z/oG6Z7
u9S7XVcM4depb4xNg2wsz8l0i3ayvFIGXtwIFz9hdgHkvVmOU37mJ5T3kvSSWV/en8k51+H1hjEQ
6odzpmgmjhNv7zML1IOhdFPj0rDeWZV+1/T+KZnGelP2dB/9QH7yFedTQ7996J1dgr72yi9YHCLi
KzZFK66GuYVHmtBQzSAMsHjrdDdtoysFVUD7eoTh912FTbjeeJsz1P8aNYqEMFmozbJv3o7aKelO
9Ghuuq1n7v19t5duv7fb5khf3l0nxC+NkKklHBONMcLsqAHj3QBD6DgEhkhB8Dp80ur++P40LqWT
SHthH4DJ7J+mLmMKULFGH9zNKT5axsn0wXTQUf70fpjFK89EtIYXB2aSWEy8nbkClY4ijUJ08R+s
o3WXPoVor5kn+zk/nj31meInWOAvA0RkGH3As/Eco/B4slaUwxaH+/tnzJ88sV7XQ27HiCq3w9Ea
wORqyT4Fymu3/2E5TJytrE4KAcIeCQ+wtwNuU72KQSFhZFrcVvVtmdGHcRCgXnvEiYLhPJdAwpFF
iS8m995sYs+aUhpJymHTerIr9MOK52Af3+bb6bBWi186Pi9CvZ57Fw/iQen4sK1O4S1UP8gB2htq
nEP3V+q1bHnp2YFPloboiszszdvqZphboyWyZfF6a+9K2YtO7RWoUerx9lXipfvIw1zybyh+Li0Q
XnLYWKNYx9k2m84QrRfk84LezSkQIRAYvoye7tLqOIqCeIoUNux1kNIr+2PxHXkRd/44tmVwe5NN
XBXxvGJzI+qAvgcM29iZG32X7RxPWdn66tLSuYwp/vuL7wl2ISw0MVZ9Xx+7X/mTck0bwi32uZcc
yl0Eexn+4dnV8m2xa82/wVpeuEaEMQpPLGHkTVVyNt0yK0AtOl6z8gkU9i7bvwrfvfwdVYw/V++r
BwvvB24MnJ9mGxLxWElSQ6lzjdgGU77TW8wrnZXzRfzet7sRRV3RobZe2dFzpY8WmD82BARJj8ZO
O+CCvVe28WmVvvnnMn0bR1wdF58OvLCRhxlx2hd0l87b/IcAXJjH6Kid7Nrrf2mukHRYS9MWLsC3
cWeTWLZWaEYirnUHNchD/2Z73psbhWjh1jr+gxrc23hiHi7GOaKCnSEBL8orvRecYf1tgK6L93N7
FX5qvisnFfaovXM+FnfGygn+54IRsYVhn8kr1jZmY026sxynDWvTqX17p6nVSXdyKiE22t/v345/
XvRvI81GKU3WkOgTs+pQIbemfGMBvHs/hLq8Yn6PZpaUJnlXnq3U4aV+8vfyA6DmLfwe0vtk//pP
qHPonrYP7qPr8NFwk52oy6VbcAsrlbk/z3YBDxGescwttZfZqTNq0JkGUTGzYnkbQ27Xw1AgHrdg
qTdp+Ov9cS9UcR1Ru6LygmcKKK3ZV1RGU7HOmO+4+MrFTxCTtjiScLTmV9IWuubemDaaq3qJJ3lr
u2Uh6YEeSwkGmyncM/V5dzPMuqGw9Ghw42vzlHuoWUtufnCyDSQnz4pdIWEduJnXfRM6TuYj5gLF
1d+QwVg6lYSAmLCAVrEem70GklhLsDmNAam5/kNwwIbqW+pFj8P+vDERn882FBH3/SNKYs0H+miG
9/43WNpIl+Hnh3xvwQQDyQ+wPnw8y+MXpSl/5sG0ez/MwmXCdP8e5jw/Scx87EeL6a5JhYpH5Sq6
Ecfv39EoWBnS60+5OJcceQrNOjjzZY3M88vHofk82vrKnl0LMsv/y8HUA0knSNZhnAH1qwj3/poU
4tLZ49CWY2egp/eHyFobq5AbCm1wo/Gb3fguCJD9+99leRi/I8yGcQZsBbCdCP4wum14pWTGB7gZ
K+/BxSjgdhTqPtzA88QtsbM4rWWiZKZgcOA8oyPqNfzLV+B/LZuthJnnaWe7K3sJlxdXq+HG1c/F
9ME3VtLfxRiiz0ZSLyMtK/77i8WlhzlEAknkoCE6E4Cm6Q1v2rUcYiH9Y7tchJndOgMM7UTVGsI4
KK7RAXrp9sE2cYedeS25wz54UIdNsEfaDs7zT0PaNFf1mjDswuoTxQOe74pB1dWZ/QbKC5RYc/Es
bIA1x7Hb9k/vr74/0EsOfUshOoHLK0rEoEnezuZUwFuuJKq68bG/ZpkD/EOulWZi76a8ksB7TLvJ
gzy3etMtfMc3kWffcRhKxZAnrh5Z0Q5R7cMTMNGnQnXp+f0xLgfinYQYg0z1erbDhiFBPiGye7dO
wMV3zfeiDXAdraQ17Z/FQAALTWourJ3589nEqKjHu4duSay9VEn+uU/KZ81a0/deXBUmqb8CHMnW
tdl4EDMY8UlJezeQu6McpCcraj6/P2VLdzMVRRnYCm07AVh5uyyiIcjqoeLjCCF4de/cqfZro9n3
tNvzrfIQHbN+ExzVl3yb39hu//Kj3K91TxbHefEbZjmZ2dSkfa0OGT4PD2WTfI21dK0+sJBuMU6k
qQUOVfsDoR5DOo+lQaRbH4rNFxTvT+o22dqfoRxRuDKe49OHwFu78Rees4SzZVaJIcDB833tjLWO
r6Kos+x6b/qKOsa/3nbhwTiNf0Pue3EqLwLOpnJMJ0pZNrtcMZONhotgW3nvr5i1CLMkCmM9WYo6
cVx21Ubqv0jh4f0ASyk6k8b2AvpJf9yYjaFQmxCpTx4c6oPyou3KXX0MHik+7Pqr8kPyrHzqryJX
21fH4YiNXHzorgPydP8x/tKsdKgW9/nFL5mNNVaMKQwdxto37a9sVHWc6fIbWY5XML0LHQjWicB7
Q+a1NOxm3+5CDaKc0ilQ7/tdi3zkrj/mLJTykO2Nm/SDs41+tohOQ7FB6srxnCen2BW7vyHoR5jZ
s/3Nz5hlqLBE0qDLyBzRPngGd4H+gPnh/a+7NKWg17nNZQFHmH9cdeCpeS57brpzdZdM9RUCHlgK
OE/vh5lLLVGidsDK/o4zm9FB1ooC4Q7OlGOxoVx1I5x7hcqe+YL+gfs3cDJLG+My4mzyKqM8w8lh
sdQv/U791R5N9/ypPvTTBqt7zY23wd1qXeDP0hWj5AZitChfaoJjcJkiOXhfjbqQbNBBCgmhrOQa
FQ4v3KarJkCLH44bAggOQEB5jiSpz9zcUmEMbjBmqD5LRysdH6A5rBwvYpbmS1D0nMGrcPOB3X87
oi7KglDSCPNvwIpwGloX0hMT816YWWNR1fUeQRLy155SRhN8wuACBkSKqd0/OELoLiMLi5EUidcs
UKdMlUItjIQrPkjFkW79Bq7c5v3VvnS5aajhA74BGUAC+XbSen20kZNi6ektmtBB7urOjxh1TUkB
qR+utX7/ABWKvcUSsBiXaaJDOwunh/7UypLWufaNfrLUDXwjMIVOszFurD2aNXfpQ/7cXYX790e5
tAKpKBow8qgs4tv0dpQlKbIzpWRdOjZ1UPpUvCnJaW4pe6zhJpf28mUo8VMunh65WgzFWaESlXS1
iz6Xi07A+4NZKsgwib9HM9u6LXxqRHsFYgphjPOtDmUOScVt86XYO9t2m93r6Q5Yn4oZ8+af5eSX
0WefsCziIbDPzKWGsodfSJtz/7VdXylrn2x2CjtDFKX1wDzCJwC7iITgIdyZXuM1x3r/z18blyOb
HcOJE49NP5FyqWC2Nu00CKWq4hsCV9PKUbW0SCil2dDL6byiAvd2kSC1N2BcS3pe+scAOq5d/oO7
8jLArER4TnpfswoOqBQBraGQrkwVYjXyEivHx9KZexlndubyV4OIN5UAQGo7ioJCHvZ63f9haTFc
hpkdhX4VyUFeMZy2kpAuKL/1k4y5+vSfw+cc8zLO7JwwEbMbfVE3ELCiNtoK5W893wkLufgqo1yx
+5Xe2PL2/Q29OIlCCRYXVQH+n01ik7dn5GLYUYiOXAtztfEk7dWD/Z/Xdzhzf4eZTWLdq2PX8vx0
W6tHoAmZvKHYjuG0siQWXy6CdgWkTNCv5gWeuNDauqyoSMRHMpm9s0k/C6JTH5BCqTvrZ/38Twox
MCV/h5wtd7VGPUxxCBke1QnRU4is2+ZZhwqT39nHcqu/yN5w1/7CngR5Tirma4XqxQV68QNmn7Bq
yXyMjIcHz+6DatxCZd9pCBO8v1DWosy+oKj5d1XPMEv5PhseYuvKUlaSjqXs5nImZzsAN8uaogch
jFrj6rqpJ9nzUbqzgjV88WKefRlKjPbiplSgpUeGQerRAP046tvqppU3/o/+pH7X3MILT74b3K3a
860NcHZ5IqCpBIUhrq8Pzne8Ybfat5zetLLXv/sABiuQKPJV9e39D7fU9XuzQGeXZqAmVsimEAdL
kYNyTneSi+pL5/p3GOe55c0akUL8wXmWylH26qgEks+a3TA9tNo+mpDxa4Tem1EKMahg60fWdYRO
Q8pDdGVtrgWcbcG+tDV8VpjXJKr3IepL1UjVNfbG7vvkrwHEFu9P9GFVehUgL+fq8edArnsz7jhi
umqXnOut7eze/2KLZ7JN+Uwg+0w6mG8XZ2i2E5qog8gF8l05WQ89ooPtEG2t+qeaKJ4snffyWhVy
Jagz+2hNn03T2HOKSH380iZ0vydMBaIKGY8CVLzpeDSBduh5Hd4f7OJ0/h6sM/t2lYUuVaWS+ITG
jyklc0Ty9/0Ii7vuIoL6djqxYOtLuCnUIwtln0g/JsmhYH3spV/vx1mbwdkJmctt3aPkTo9ZeXD8
z0X51I3HML93qvtxuNKitRN5AZVOxnAxsNl52db1GLcymVx8RDcEFejg+gztNHAj2Atrt8xiJf4y
2uzITM+lg2c6w2u2Y7GRuk3w2DSb8gPbLNs0GoYoyLgGnwO3uou8cW2LL9/sF4OdnZ3hWFYYUvLw
8G/SJ/s0/SyeE9e6GbzpWvmaeJGXrJ2bYl38cYwBHGBtW+Dg52/gwLbi0RZ57HBST9au2iOQ+JAd
RXfdOpbe+4tn8XUK6uR/os0+Zqr7k8n8CjhPdlvILm3eK2VyzbvBAw75IPAZyhF1sbW0c3n//Y47
+6xOE3UZzsViXsVbR5geSM1G2//Fs9OO64+41xPyvYmdfUqd9qtVGOKo+aDssNoAjCJv0zv9s/3D
eo6e9TvRYFe2wUt+U99YR0GlnE7ozu3s29UrefHqAFoESo0SJtzGt4eDinholeBLAwDPzrbmLwti
fAgUp0cHxtyoL/XX6UPz4W/YqyzP++/As3NvhIU4KBbdAxRXam98Sb76ew0lmMhVpV3y1Dy1e+v4
/hpbTOEuxjo7CJO21LIGNV+3gvZfT2A0s19l9v39IK8p9p9f9/fAZsdgW2Mu3uXMaBxtpscWaYHv
znd5m3vCesHYmx+q1G1e1Jfsh6BIrFf8lo9Fcl4MYKHK6nMUV9gqDYhZ8WB7xVTmnnIlpnXaYSn0
sCacsTinF8Fm2zYvEP7TWraPGbV7bG03ZYJTSae778/q4mq5CDPbpY3SxVmfcdRLyRdVOp71lUbT
4ja4+PuzLYmilBGWKfmwZX0bEwnqq7pBSWOPNPg2o57z/miWJg3nERzo8UQTieLbTRfrRoxpV8ZV
cvYRUSzzX0YxfcwsvHTeD7S4FkQ9FkIvZSv0bN5GGvtWLrSazFDfWy/DjY8H/PnUb2tUQPKbNWzU
4rAugs32F7JVQRXpPHKzPtniQrGhzoczz0oJbjkKRgUUmjFymdPAUTDM+05cFG3+ORoQb+0eVzfx
0nIDa4TDPFcSRu5iuVw8j6Shjiqrow1RFPF3BKn35aSv5H0zGSzBE4FydhFjtgh6macesCaRT8iu
RPdIuosOQvJG0OuA5+ugocer5BR6MsRvmEDFTtkqz9l9eFs+NnfDYe3zvYJM5ifX5S+a5d3oxg5D
IJYlR7KXZq5o4gFsiL3MRWDY01z5CfcxGiN0sSIkW1YW6+KHBd9KPw0xpT84w+jSt0GfSWQAGaoZ
8eQaY3BM29R7f08spalQGDVg0rxgII+9/bYlCrFdnPJ+ySnYuD2CDF6WSNiJtWp6BRq89sIskx+k
QGseuyaSHt4PvzzK3+Fnnz00fH8wEU93o05H21XZth3mi5m1fT/MYqH6cpizj5kEijOVFUs4r2Kp
xUe41q6mqZsOSoyk7TmXE88u5XpbmPg1nEHGHxrUUH8MVe3sAOyPm7Oh9NddrA7bBMf5dmNPDnkv
DhHDMZ36ZA3iuTIvc92igGelo2Z0GH3lcyrM/4IX5T+nALDlfn/6OcFuiOspbgquZk1BF7BuPKQr
n+V+LczSZcJxi3ELAHBLmTNfprLo5D4UKwxHC7UH/aR/OZeFO/mRp61BQRaPqotgs3RDOTumjy4m
RaPWCnbBwPtY6dqVPbP4cS6CiB9xcR72RsTjZ7L5ODh1mHXmquePUzP8g0ueKxHDFu3VO0n8ioso
CWD+xlFYsuH5KpziTV6t1S4WXxmXIWb3fDP2aaL7DiHQEfteH3H/ckd5Ayc8cccHfO8kQVj9ZA2b
1Rfc4qqwDdx8MJyk3TcbXZOwdUKFluJZSnf+2fpkDF2LyDp2uKbfuNo5+vb+EbD40S4CzsbqYFYQ
Dz09Wct4HKMnGbHyNULSwphY3zSxBcnrT9vyprArdCZ0kcLrNwbG67qPJ1MXnxwN54IVuMXCSrcU
xKOp0uPc88f9ECat3iolwUJNwdurva7VNTjpUl30Msb8ORSNTparAzGCbJvc0kC8gqG3aw9Ioprd
ZoDx3u+nQ7VS+F06rN+EnaVpfgtYP88QVLdv6mvdVY4mQOfiJBAz+vfzlqfYnbNHrXndd3JlUudn
VYIt8bn1WSTmDbp0H6Fwe5Krb4Kn4hi4NZWUtSxjCTTDWAWJDtAkpi6zfYCQV1IqHWMNviovvJFG
L70vj/VOQNsbBEFj+hWWizhx8x3ebnQfH1D7Bcm/isIQN+0s3XnzQ2b7wxg7dKJHfshwgpWh4tKs
u2iR7ixXO9VAKyGF3OLAuR0Oq7Wkha35JvQsB8HpgJujJ3R4pF3yNTko6G40Xn1Feu4arvZMuWPl
CF96CiBcCVMa+I6hQSd4e7rqCWLEmLgKiEYL6ER4piVHZy8eobm7OkKR688n9zLabIQyNRXUo4lm
3NmT6++bfX8AZe5KtM3ddQfbpQm9DDfLqkYDblQUOyDa2+omT577YXrCYOn9A3WpBIi2AmvWUWgp
gaJ4O4VaGemtgV8WKXsgbVX8GCI3oZ+AScyB1w5NxPOXcPTUa2EIp/7nLcQ3wWczOrXmYAZ6iqhf
jSbyeIV5jYKx38oQRbow/268AWiNYw0LKXOWTqSdUcN4zoiibLpf/5e0L1uOHEeC/CKa8T5eQSaZ
p1K3VHqBSSUVT5AAwfvr19m7My1RaaLV7NO0TXVXJIBgICLg4T4FUDLY6jtDkvYZjyVghFmDfF0K
QOBcQ48RtKngvFmEAzNRIBqkUoDXHHEwpbUFyepK32fNxOLYHLQlIGAFaYTSNV562p1HY+0t/tJF
+HkVi8OJLVZBpg8m4gadM3CJa+CxakC7CdrLwZZr3/J8H3w/pX83beHukPugrWfjlEo6PVjx8N45
4+3Y8JtW736pgw55aT2MvSkEFfde49r2Zy9ZW+2ituCTrSRumQ+Q6FADs6GbdGqJ0D8S1YuEJcKf
rc3H88Nil89pnp42Mi+HwZfi90R3fbtpZnXLcaUFdDFAAsUJjP1cJXxjcbCquHUxIDEgKPPdTOTY
/DNZVOPVen1U91LA+mxs4ZNu2jGzcMvBh7Ik6ZRzP2m+7qwsac3IwiudJE2smMNNKl0NwL8fTD0q
wbVn6zUrC2dMmtrF0wSsdBBv9H63FijuizURzjUjC5eDzncPSbA5+pkfjnXKnd/ZmgNcDBP/nv/S
zxwTege1Bq8uJ0F6HkPt++/pr7xZ5RijIigDQMKw6JBlsTaBCh41gNV73TlVtWLDWnDWpwZKD9Ws
5Urku7Rrn+0tonksBZU0QTqb5tsqvrNblRTq3/OSYFGY3MAINOix0bf/eitqE1MzncGIWlaboh4g
awmyEHXl8p296EsUQMNGd0G9hksQm7dke3Ewg63FYzP6SfLaWZJ4wx8P0zDpCBW/4QYKZD8HnUvm
IGQ705yicaq7i4ycm8zKylxgGKse7A/gxfIAXDPG0WEl1H+mymh3ygCZi46inf+z6W+HhpV+Nr1w
EqZkvZrmNb5aVyUZBCox3wutNet/MIP3TBRSMz3ot/HOmlZlotrN4BcQdVKhBkIEK58yU6yUbZeW
89nO/Nl9quqTmcoyprAj5FFzbpXszp1W6qfv4zDYMjx3uAZAVhp4QObf8MlGBRUQCMm0WMvRIBbR
Qi1o0ewGrsWHyIodWBHePq7oHWIsAco6iqEE/fdQ68WPWIR0G+qqUrchuZiBW6JpDynGzqboZ9/4
dhcubCwieuqVLGEUNhIF9DuN4Wyrhj3IpIhqpfwfbGG8CCKMCFWAeywOrnWbpIo7fAL15LzGTBxZ
6UPkpCSJKVZMXfKRz6YW5wekEgT0Zh/JW/eAaAPXb6+FPW1+3r2LZpDdqiByRHPfXdxUk4hlQw2s
qK9G0jaPdftqxIL8bOTSESFMYWwJDREPwsZffXEYB88pTKyl5yMZ8l9K9Vt1brXk42czl9YCjpF5
wh+oRW0JHs9n3VB7hMs3oPW11RcD0tD5Gm/qBSOgt5hRD+hjzjMmX9cyQWGOdQ1CEVP6jcNumAYy
4eru55V8736A/WXuBcxst56OJ52vVlyjA7lOj/HaAkyeePaItDcXbbmn4iCOml9sh9N4cK6L2F9/
LP1258+mHQwtYcjrwjh/XqKJG6fILQUUp0D3nPb6nWYq9Yp/f68cZztQMwLDDUBNzvK0JrNqeDXB
zizKFkDLe2YvYNFvZgbjNTKnP/2xP2cb71e7xsX2HTgC02CDQZMOiOAZ5Pp1d3MWs0G1sbvjfvwz
bgwYzgUBecCNciPuGZAjxhrH9YXL84vJhdsgf9KkMn8CRgIlw+RDMfOt1UNWqRCk8V51g6/kOd/7
uotFLtLDXq9jT/TzOW6csxuB5HebntI9BANfNT8j2aY91NFfz5l9NbpEkheZTXu8U+FLx3MOG597
82Potz9/HJe+wE+nZyzyEIi165C5hg2dZ3e1ORFPsBfNHVYc9ELQQhTBhBAA46jCl2W/lXlV3cUw
Y48yBnZQPpZ4+XahMOcUyUoj43uTdd43aMyjjYtJCkyJf/XIuirrpFZxiTXPY0G6+7np6KHpiDfO
dKeGM6dEHNDNzxs5u/kif/xidLGRujpyN5l9spUGydWJVN194/ZBmxzs+Nf/n61FBlcWtmhpOsfm
Dgim+B4P1lABfTXUljTWym5eimCfN3MRPEfo1OsmQoufIX7Fya3Lbn5ezPe6eHFcizwgczsbonD4
tmYy8vgg9gBi3tItokeoP0HO42dzFz3RAJwbDX68Kiw5lZzC0g3F4KOf9YdUZsQyXlTzse5XyomL
39W/ZpbFXsURLwc8c/qsQWs5D9veCVgW/ryWyz7337Usuf7RXmZaZZvIoOqqCJNGOVXTVVpB97iv
e7RhQbS4Ei4ue8O/FheeZ+tcsVOtGkHw4JV45qwe89hdSejnWPr9S/rXxsLjHCjr1tzECf1n1s+I
5lm/NWTRdzjCP34HlgdAmTBRvEwLaKw71JuwFm+b7ZgM461xyDFZa953m/IW1LYq8QCUw+z5DR7S
rPefz+6yg/xrfen1mduYRqMgXlTX6miSMYM21ypA5/Je/mtl/hWfChfhSa+jJuIuIKz7eXi4DaGY
Eq1xA19OApDmzHwEkJ5e4oCmFkP0QDWgP/monCFneaoemkNxGPZeZDyiW/0rf/p5+y4u7JPBhSO2
HC8AzZzwOGLnTHhTrWvfgghLBolXqDcXmV/Kv57smh0G4lg2SFSQFS+JJCrFSqdKIBQOk9ipw3hq
B2+lo/bPPNA35/9kY+H8CbXcYlCcwZ9su7g10AZVNhWrmuoIVWHaPOhxPL54lduRgenjmwtO5odM
QjVlV49Fn0WtsIFxMJjovKBh8QBN6o4r+8GqmmMvFKD2mNfU24Fx/YhrX0kgjOk5e8+k1d/iqP7Z
LRDoQwV6ntmdg9cn12ulKXnRGkg+TT2CxNcpTVA9m+pKtLj4HYFwGE99NvgqlgxWnR0bNZ7Z8PJT
uKRsP+r2jUJk/mdvWzMyXyqf1jJBIrwpQKIAmUcEhOQKL99QnEr8/8UKyLBQPIKs0lmEBNaUoioY
lsKsjvDkykPrljYr1+1lDwPo7D9WFiHBAUBFOAry9fIoJKnxPrfNNywqzmD8Olf3uBLzCBqBYlcF
GNm5zQQBtGT1tfDijs4oLJT/uopJsq87ag7Sq7wCa83BRfRaX4+neANcNGq0K34AocJ9uQEEqFsD
aFwIG6BjNyAa4cxsZ8s8FOKmE0KYmO8WdjVPxrdher2OBL5wTc7ULIgSaFpa39gU6QBse68Po6+0
2casRSCs3V/7CgpZfSbiBN32N5RZbBUGBQ5n9PWWBn1WEY+/Q4P2ZyMX6qwvRhZ1ltlzHUTtMEKh
ZIsJmWpba3gaydV6T0fjDPnq37JeE1S7aHQWMsRDnGl+o91umt5t6qYd/REst2kHfVdnJCk6y6l2
DbXdKJMvP6/y0mGhzvmvwcUqOy7bcnKwSkRHwkCQko5r8eNC0ul+NjG75af4EXtxNTZAh/l5+Z7b
FREYxIfoby5Wro+LS8H4PYBh4I0CNfJXO2qhtaKpsHcYuAipLG97738oSl1c8f81sQhSI4P8vFbO
Jvi9PvzS+KOhPf/9gYCjDKUisHTAEizqtxTacE6sFPBtsHdWD0a/5mLfR/bgtp8tLIo1pewpH9xk
9JsQnTp7D3FY395Zp6wgXgQZudBY+ZIuhLsvBhfhTjSjJrIcmFMK+m+tsLZS0a9FbK4UBJf6QF/s
LBygxq2L5zLY6cJ+Y4RliPG8Ziej+AEP+pvJV4Mh9sEe7/2yN//LoUGZ1ELRDQTDYoU6praLAuQq
oPuHQLmoIXS2soeXnBvksf+1sFhbYScTZRUbfRA6bfIu2Rh//Qj4j1v8a2Hh216sWi2tUtTUZc5I
i2qelJyeqs64/XmzjPmDX6R5OCfo4oAaRoN05CI5ohMUQxI+AYMMKYvRukclt0nlFTiA/UwFbjRt
A0GBhu2aXVttTMlCpbvWFZW4WbEV8qF1ktAQUyhM49zofDuOMbGmM6cfwwCl9voNTZ1DZWuEtfdu
/0v09l0CSCJ4cQOvPidtTsbyusyfxrpFw+Juan7/vMDv9HnzVv5TDSCuQmhlsZVjrzfqSFHEdWF2
LZ+M3f8l15R+fpMKAkUIBaizapdtU07U7Z914p2L3vLpByzSnBhgb8+bcNO7juo32d3k/i9R6pOB
RU5Ik8ICg1o+onedPTgFf2i9YiVXuxg1gOicXQQ13DKF1lOjBM8K1Lkpanw+vMTFK1u74y+1Nl3z
k5HF9RezVJWpDSNyU+4ggf46D/T/TmakWH+sQP1KrzCQF/zsH5dXhtIbTTrkususXSu7HEwxSJDa
VCdKs3WgRVdk7z8buegCmLz7j5HFCbEOWCPHgwvU0F8f1Y92bbrtH0zbt88YfW8D8jvIIJb08q42
DpXk8PLe54EelTvnrj66fgusX+Ibh2EnwPiQH439sBc75WXasKDbgLslWhMv/D4Vhu8NvgCx0Jnj
EC9QX29+arCyAMUJbjQMZXWUVES91ffzrIe7m6DzF7ahOMqdHZpbdRsH4xra8dKBwolQHANgPT+W
frXPU6br3Jm9qHpP+K50MMnR/n2phwFOcObN8jUgWVyssSikLfEkNfop/nZuvyfDbxPArp+d5tJC
MEFngCwGcp1oEX5dSKE31hgPyAYh8mOb10N60uuV5+SLJkBih/ajewFoTJ06z3sVJgRIfBxMMjfP
arnSf7zU3QK/IEiOZskYHMnihrHbzDCnCkbMqDvyYMIoPSmDuREuAwUSCEAaY6S4JgKjNmvOcNEb
PxtfeMNomkbMGxjXI3Ov+uZj/trtAL8Fl9FMmWrsrYLQ0AHkmL6Vq6DjSyUuWg7gckb2aGmoIb6e
IXX7ys44zMtNcj0/+qmPyW4Kp2Da4S0gdKEcgJmYK+eBnlUT8ojx6g5camrjJ1jwIAsEA2CW/voT
XEWAP3P+HmZq9nnUqvroiAjm7LJ8WKPAulReQD4EPRagRnHgi3TWHcpaKSiMMaIUHDg2ThzvuHIZ
XTQCyQ511uuAFsFiRYqul8KFqI0/OW+l+qENkICoN/J/qGCAF0HvyNBmQtqFFdEYse0qqJRcdsfx
fcu/5vBCoPxsYOGa1DT/nwFu/GHsamrX4DWXnp++WFh4n4cH0c4ycRpQGggyjqk7bdsRjGI81uXG
mAnV50fRtRv14j0ObXS8xEJhGKRvi52bFM6mPobTA3AO8vqakjKcnmbFZggu3oxBtoUe50Zd+9Yv
BbPPZhf7WXhgIqEWzAr9vkWlpg0PrrPiehfrNbQQIfSDJ0Twy80/4lP9nAqtT3OBxy65AfZLECgn
J/iIgYkOMD6ekHFVDfhS7uBgCBQ4bBdzoEuLdSGnSc7L8vpsU2smUaq3ny+aSz1zKG38a2KRnnSj
B/xDDRP0FIMk71jfz5nXTIPGKIF2M6YS1h4p11a18BHWTloK+mA83zCXeM1EJmhU/bysS2ECI1YG
rh0DLGjmwoTDR0/pRxyVprwYytlI7x33uV/DQ19ayGcrC69TW6svDQ4riL++Wry5nK+s45Jff7aw
+IrVPC7r1kLyaFgfJX+q9KtiWIl1KyaWw0C8MxLTFCoKWvpU1Q9KC6LJtTHgleOwFlcDGmyMKwVs
cCg81JMV9LTwBcPo71ob7eJqQFILbl7oeAJv8/UbpZqhMKtC5JYMbeXsvqR3dbz72bku2sD0LnrG
UOT7VjYPg8WcusOxJ/RV184UIjVmc/ezjYvJyzzP/h8jC9/C7KyAgizitxg3/JiZ/kwyPGCAT2r4
Om2QOim1P2cQ1bW+FRqkpNZi+fyNLMuKz79g4XtjLsdazO3CotNIUYggBwarnQVe4hACi+TnBV/8
lv5d73Iy1lITOxYzkqABYWbZOaSZnn+2sHJsy/xE6LRMKqdHtadXUcxPTDMCI/v9s5G1ZSwaUHGi
9nJM0FIZoIVKG4vQNbj7fPDLYwGoz4LmnInWjbkI2K3hycabRoQ2UT+Udn4Ycmgmu9NNkze/2kbf
oeO6EiIuLeqzyUU01fI85r0Bk1S+ZfLK5NufN+1SeMAVBME+AAlBEL74aOWoJUUr4Gk2GBG75uQY
7aaw7+layXNxHZ/szH/+6QIfpaJNQ4p1IC9+iyl7Gp21JHjNxOyEn0wgaxW0QdvLz5tpk+v5LvOS
lQL0u4mZ8GSeRAWoD+P9CxdLB8dDTwvXp1fwrZurBzyGR397ILMJECJBRWD2ssWB06pXq6IwcCC6
SpqORpWqh2UPYlvkCH9vai4/MYgFnVt7WaIA66uzIqsnP+nafZc1GzEqgTHcNNoaZPXSvmHoWsdY
goGRr+Wrm1LklTZ6LiwBodLf22sh+3t8AZmbMVNDA4CA7sdi0xqjboY4nSYwO2DSs3/O8y50FPd/
2C8UtQAqu7Pq3hKyPyGzsctCRxNd6ckY236BNkSmYIA3W6OquJDMY0WOizpi7i4B5vvVmUfdrmSW
2WjBIZmHtggKZ6h3KkSZSIExYX7VQOOvgxjR/d/7BIDukKCHvAqaE4t4oLXJjNYeJ+jEPBtofyeJ
TnTtqpti/2dD/4DwvgZTrPCTpdlnPn2uhstSOs1nxidwJA5WUGq532lPgtWHRLnO7YK4ExCryvvP
hr9HPNiFwBaaI3ghwzPZV7stndTEauGL1GOhXr+aWRq55p+CxcHPhuZLerFA+Ai0W5AQQeZy+Yql
OWVrcOnAKUHCLiNlY0Ryp2/X+FHnffrJzCLBKww1ZZ7AehQrOw2pPJSrsn1rJhZhz7CTOB9GE5PD
dtNexTx3N7E6leHP+4Wn4/m3fl8L+hfGPPKPWYuvZzMYHeSWsxpKnUZyMkwaqLpQyZQMp4KJxmdG
Y5CCy/vaTbfSKE62oQ/EZJAhN63hpmfOsS20raD8VAjAdGt5N9BiN+r6veeB1C7JPIL5yaiY2Akw
6ochHrZlkvwSZs5JbbmHymz0MBnYFiM7J86ToKwNPMKMHklUiGxym6DXH1FdfdOr+pmikecnOsZ1
PVUJpqaDYL2YtLBS+J1eU92ftDw0xi6a1CmUU33n2FOxibO6hA68GjLa3w2adyNtcG1XY7mvWutZ
c+f0XG08ktt9xLpYDzqHndIe2bs06pHEgJSf0DlRz5LbuzypwQDC8EtVs3piUtkrDVNIPCU3KjP2
RpLjTwCybTV9M7+FjKw/xknOfVtk3Gcl25ilGwpR7m2j3Cup3vv60J0xN3ZQbPqC486CSnff2lK5
kal2m4OHlwxt+2Aa2a8mz3at2oQiqQ6Qirkq1VL4HJrp1ejdtrpLN3VFd0xNj5NiJX6dKNw3++5B
k907S/T3xlDeE4Xdlp64GfTqmJYKxn9rddt78VZrpnB0pu4RBBDX9ajppJy0a5HbjIiEKoGlYqAx
dbWr3pj2wPo+tTbFA6fMHTC79FUAur9nNZ1ebPzlWcLrTa4ye1NRec+HMpoUgMQSvVcjVnXXI8e8
ruY0zxPwupTaxMjAXG/2D6JFbCimK1dtciIhz8YNfgetTkhTGNaN1YF2G2oSrT+wUQ+BD3+AdD0j
qCzEBlfeu6q6H8AinyyTlyS21YFouncYE02SKa/PWS93lewbPMU5mxFaipuSdldd3u28Pt5Cdey+
ULXQVupblTehKbqjQvMTxLGjppvuU0ONMU8wRsaogl2krDM/iT2XoLEcyXIqCNqiNUlS+xZtoQ3w
KC6QX8N1ykRoWE5Aha5vWTXdcT7cIGt6UuN4y0urInZTAG2eypfMcc9QMDi03NjHPYAyjbv3apnv
KPcU34nHu7wTR1Vr9pbJjkJ3EuJ2+UMy5DEADhb+HwhhqokkWaPjrS/hIf67RynzK7MYg64od5jf
v0+GwQsHL41JCYkC0uT0vUqcm0Kv3U1jySPgpr+8QQ/KbLxuU/PF4/TOsUpiJBwcQl0bmpS9lqb7
bvPEIWnt3iKIXOUD7mhDK4cNM+s4crJsIkNjRSLPjsyARA2ItzKAn8R+KrVdpoorZQABpOWc5RSf
a0VBi441uBimNzPP3roGjziTfWgziU+Q6U+Sl1eZ1UINZQgbWRwL10tIwo1nmSi/xZR9DEz8ckAU
MOAYCFXHsKvSG9pahy4xc1DD15GSqBtHZFvb5cfYLU3SeqApNpVtPRV3NRSrSCGNnriiwGNpPr0X
5nA0vf6lKxXH76zuXXENvAdzE6ygk9zJovJ8Q+ge8WL70Ng21AuHMdSnDuMY2Zs9FpFK7a3LtNsa
0TtUO9sgmN29rfXhI5MeZCF4/Z7Bpccq3tUlnoe1HhoAUPNJ9V3usV1rVT4o9Hexd99rduUXjWJC
fI+dDbv0tcK8kTzZeqLapKkWQmMihNpLkEwqkeC6qQCD7jnkapwhmBQHHArtqUxfJtqfhbR9S6/C
vLY3OjxLk+JsFQOpXCcS2bAVRuNLbFoNPfoG/3rVbaTl4INqN5O7NfSHMeGPuaLtNQGOj8HbadSE
th2mqpVfYw9lNgAibkvj1fFyTHXWkJk09W2OoxCOGjp2G00U+FFp/obq1S4GIE5UbaSbN2OZUpIP
VbPrRHbK4vJNi9+TcniFbw/pvhLs7HjWLpHNvd6AC33QN22CYDRY5ywFFzTnBw1iurZTRLqBaNC0
RFLloShZmGLcs5K5JMy5V1wZtBi80IZTjumcWvSkVMEEo3m+0LbZZAR2xQXpeOqzARohJm6YCfUT
p8Qxrk18JgOkAFCI2AxAW34zqeCyHyHBLgPdOo3KefBA084ORXJTVClB0A9H6kSZFngiCzLvNPYP
iXxBG4AMpQycCqNe+A9ysGgnuT+Vx7QbEPNNMkEK03WmDXXSDY8x9ui0wGTdVgBHd2MMaOSRtVdt
A62AsfZj476sjo53EvVjFeN5FLZG+6XEbg/7nPUhUl/UN1fMkNFASyLUs9det/i3hjjHTZ/4bmJE
9fg+yF2Sxr6e3k0ABArx6sB8CyJjIW5pqe1j/uHEDym/qoZT2ni+pqdEk/eVfnDjeyUziZ48q9hp
V7AdK+Uh6/kmZ7jRy3PNJVAqNOxiA423V4vfWCkieo3MGo0yR+qgVti4xSvqDoIssXUeOg8RSt7k
3Rmp5WaImyBLT0X1eyzrPdA8pPPuhykE/QoksJQwlh+a8UdaoEBvDTCT4FLPp01S3WSWDWzTGLgQ
srW656bZiy5ICpU45mPhABAZPztac2DDQ1oVJFPfKpB8OVYRALa5yUBabbnHttuZAsdlc99wSG08
Tuy5j6GIiL+WPyrWDuUlUfRAiW85bXzR/rHqU6Nv7FxuUqslUFoghaGhU0IDuHcMdcGa77mbkdau
NrRjOzFc1cbeocHo7PpmUxaPdhxpAOWPv2pATYYdg1Ys5ZGdZ76SFIGFWxmfask+3EQ9MukGjL+X
qevnbrlVsrcaz1JQ8j4wdINr+WD30EemN5VTE32MOM/CoiwCtcWX4I3EbfKtYjDSsSpwheLLVhIV
+5oXe0OP8hzqyrKBUPU9qJ91qDo7AlNvNaHimA0eMeJrtcZ0fcFU9JzumXkncUm21cEUHx77iLMo
U345FTA+KOGM7J3H2xiRnaHxruMK1Ku3qT3X6aNVnfPuMOdwuJZ9vdR81xO+6uWBHl/Z5Q5eTbQY
LXt5Ner7pD0CIR52OKyhfJiAYzVTv8ifa9YQiSvQGbZtu9Xl06DeGJMkJfYyw7XRgbMLT/aNbZJy
NINUNTcTGMKY3kDlpb0qZBKW7I26sY/8xVfsqFajhEbMDJ0eIbDeT8OTVzz0PCNNLfxuQBYzhk17
Uvh90295nR1NRn0Brkf6x5gs0sl0V9uQZbV3BX0FVQve6gkdddKALlTDRDjF3aCNV1l22wxIuq5i
uwsGrCp2ET8CDUTUWvMAiBStb0c4ixr7cswJ1U5Dd82do+rdDeUz0jt72hnuVvAWedJbbpwKrSHC
uTO182hZROE9Uei4TdHZlK0IdBfi1ZCQMmozSPLnsRGhaf/RubsxVYoIfW2ye9rue1ZEkoE3SUmP
Q9FvStWKcj49TrwMwI2A+K4g6OVhXuW+q95l3StHuZBgaDs5CKjL6NeeoUSiUknSZmQqb1ny0lZt
EKflDcA2xMChTlkctgzMGS6/pVwndiqD0dI2hY5PxSsD6NEHmQN9l5def5PpWav/ePmbLt+c+LqA
UnPsUHAidEHnOr7KcR2NlOAaNYGeFVPqx6YS5elTO4m9W9SBzOpnpACBBoWwEfc2fYY2VNS1FSmd
rTNk19iUwX0bxDNV1LCiqm8lb0mSBKaJfG3u4KQAbyegesb1Hfclmbgb9MaT2w2hg/OB3quju7jY
W6LYxbZUDeL1pt/m1416k+VPbDq4w7BRjQ9P/GHtsDe7UGS7yt67lQLl6S3nj0l9b/HfZr+JSxU3
5IYpkZEiTnCS1BEECYISN7sCNLcGMDJ3ddK3pyl9sLxdZQUTupeILMnwxx2uM4/7dR+y6o+rDBFY
SrYNfa295AXEiVoMPlB3y/t7dTwp4lTpxhyElcZXBr5V+C9jeJQKpCeVXWHeZu4UIMHcahonXmlv
axBRUjkdWVETM9VunLK8El0dCgfS3flzOd5NNoiKRbvVFG2r4r7UbXrFnPFAZQbgHdotygutbof8
peFd1IOCFMO94IOTW9d5h0BHTybhgoNnjKBX6teguvA6J+hERxJKiYyBInW8wAZ1XHw36bde+ZYn
51YyYqSFnyMEsTHfDHChPEOFc6+7v/CJmd4vZbSCEeKnDMA423zus5LQBAia5neMgJt5YGvNnuok
BmfwoYt3JmZQjMRANlVEQ05rovU1xAhB4i09SNuwTZ1VoVn0kUKBcFeQrOd5ICrpAxtMvEkLJjXf
tUZ2W9SSyKaMTKC5x5r7bmnBqrh1u4+hpJtMagQ9r0Dv8z21jI1hKHtGnWDAP/ceJQzVYD7gg0R6
r8Rbx0y2tIl9VR5rBY8WSAfV4ZaalW+oia/HKu4HiZiFFq0GMERqQkvivm8cwnWLYMjwgYn+BVck
oIyWGYBZJDD1MRSpDI0sklZ5m2XXBUv3Xsm3AtGw0NWIoqSeLPsYIxQN2R+MJoH4NAk67ZBb0LLV
m6jGrVGVZ0sB53thnbq2BhN5FloZiOGy0p+sKsri4iaLPbwsH3l6ypuOpKDpoUUMU16MnHU6ZS0S
5MoMrDwPvdpDAKrCRLPCKo2fPVoHpqIELc6+lwjco7ppWRnFVhUYNYbKexp6Kg2HJt2a9IbPh4Hg
CX1jX88KOLcdYZQ1UD1kRWYVdF0KhcU24MPZLdydg3qpH8NWPnFNnNXuyWaQRy9pUKEO6DH2lLZi
X7YlabkV1VCLt1j9ltEhGjSIyeCudJzbWsTEqfZT2kd9XJCGuxES4U3MY9IBiuOYjV/H7jNoRYnU
xCY3uW+BqAZEen6WQcIbLw/GGDpcRmVaEYAyAsvJkWoBhkXpdkLwdBK4Q0+vhFWd8L9bqmikwaIs
pDNsZGeI2m+leu12OuHZ0YrdIGOIXyXkFAz3jFum7q0tCCF8D40VnR1pUp87F1pG2rPCwXUefyBN
hUIkosG+Fl4w2Ee08lBazkzC09EV9banzQteOf0WGBVVuTEUhVhu5redDK0+Dr2mIWryOOfAGQRC
bfvEvCsdNKC8EuEk65NtYnK9gKIKJDfvqxjNohylRpwMoZsoYcbone72GlhDzTCL6d7IVQ01pXxM
TCOUwiZZnGw7B/jJMdtKUUcqst9Jamd0pn+zoj9ASRxEeLaxrbR+a3nxnWorHwrAg63XBZpZ/W5j
oLXbrA91gS5zl1QGwdD0Na/VHaNTaFvZxmiRVYzdrRTeFVhTQ0U0e4NNe/DO4jLGh81YVDKxtWs7
20hU1spUbBPWvg89EviSHhQAh92qvQZ5b1gn1AdEDIyaZm3sBq1/qJP0leemF0hu7UXCztOQb7PU
PWWNFhgdonWth6JU/FbKqGXTo+Z5t6PJQMzJ7d+jnvqTPr6kGgjK0nZrzH+gFQrptOxVy+FcLeOH
ujLRCChOCCRPeGBHsjbpv12mfDhUggLTS54UBd0emXx4sZYfPStXg3ZCt8fE1HMga2Xf6sU1cAxn
zGlQMurlAPEzG9q9NH6IM2ebcBOIkMwxSKWKSNHsO9rkN5aT7XJdPhZDU/vCRFna4DZG7uJcMVf7
P6R915LcOpbtr0zMO+MCtOCNmXmgS1Mmy6ukF0appCJoAXrz9bOoiL7KojjJezRvffp0106AwMY2
a62N2CaJdpi1/HWadGS1TfpoZVqJGZCVwL7FCLMwMreuNe7obVq4UZlmgVRq26PxDKvubMfMUZBQ
qPZNi8YdeFwHMUNwun5PiuiaF0jlIXP8WlrGKZzEodDz5ziR6VFruvum076NCrvrNXGftrXwR9O0
vNa291lVoG5p3jd9CvJ6r0W+KpGxlszIb8xJUk8hmD9esC70W0KiADoYz5baorpiPGUQfgZQ6NYU
zRHp4ndFkcd60I7MlLeZWQVKZUKPNs8tV1eyL3mVPfYRGo0V/aKM/CXnykkv9HctJncKGsRuxtT6
pgR20ZMUYAVR4H8bl3M8U2eO1pS3Wq75RjZmXqKZ31tTMd26It/HPHugU3VT53m/Q68Dba04y2x4
2Om+7eYKqs1LnyLBd4iAsCICEa+Ji1nUWEnc3rYEmhCT6pHEGgLQt15SvX3G9GsPApAYORMVlmPE
w8+ms/BPvfZRlGPrDVlUYwqD8qNNu9pvW8Enh4+c3csx6o8po92uHkZQfWtu37JGkAIJWxHv+qaX
6LHo8SMPUa/0oohpPDBS27iptdD40kIy+GkQWv0hoGzkyIqhASyt4X5qKttL0TsKpjgZ/bqpxwe9
wIaUvT7tzaEvbutkql2TKAY+iqndU1oWb2laJ8Egk/4eigGpZyHWu+rDqvcFqlrfuD5WH13HNAX5
t5K/jYXxneQoXvFubAr4foQ1ScLKxtOMrH/hfKBvXZEQlIsM5QexOX/C7YgDYsnYg9I22Vdqzrw6
T3UvI43phDO9KsllsxtFjLTTQu0RVEujR15UT7GDxwzRTqqEAe9MOtcWq6l1DS3D1DU52TtqiW6v
sFbbaaFEyaJUrIOIMhTretymiJL8oIUmRUEgtz3FVpOdtEweKGppXfO06jw7DzOviAxzlzdJD1I5
6mI1rXPoaxR67PGwK4KW2Mk+BFb8EBv6fUOy5j6Lm8b07Wb4lbLEtX5S1Kj6KKmOOk0lo8E3p0EU
iTNamdI8d5CDTk9m2+dXZjwNO3vEkFIIHbF9xPVp1xQhEiyqF47aW9orcg0IDqZ6voviBiX6ZPbF
EY99KLnPAaNp3+k6L+/HCkVBdTIqV0Rx5w8yjH9Iqxd3wqbKEfTuAgk27tnOjKUWMIJXHQjpDu9+
rFTHZMpRKCCD6fY6UumkzENfb02EumMPbGxL4oM50yPHQqGBGuU1VM+myJcCCWYTUwhOyZJ7moaa
mdKr/RvRUvMF1a7qGarFZg1adIX/j8paVQ/SsQ5vldFs9lFrcuJiEkV1G7eJRJTCs9u8CtOvQOlH
oAUDS/zVGkvpJQzqjsRKk5sMbNUOo3JsjMhwtFQZNI+lTKkLp5JdTPdoQIG8MtURHK1SqlAP6VHr
9KQ+KOLBrMoS6FqD9eyQ4kJKT2OCVn6ZSrxYkHtriQvVEVtzeTYpqAhiKpjTZjWdoPE3ZYaTVRXu
fjuGft3z+GdLFLVzxADv4TYjMTOEkHZ7Hxb5hPBuslXkCA31J3u0/VDVmJOADXpTq7lyYnmooVBl
dk6YAPnWRfILwt3xqhCG9UAwkh29RuvWgFg96VV4Kv4YT/kz8HkHZK0JsKIzTUeqFtJn3VL8TMnF
Vap3dK+a3Ayolpj7EF3VXaSMyPO1rvuu8hbMqwmPjlXVZK+EhH2t7TY6qq0w4Dws48qsmYkQe7Ju
BpLYfqsD6JOgzeXVHQKssU/iQz5lMSZdqYpbxab1hN4t2YuqsXfW0IYIaTuMTu0t/Wg3JirZ/ZSe
uCmrfWXkcy+im+p9OyjhURla6zgAJ37iWs79aZzy9zgn4a7ldn814SNfZ5aIbnVEecc+TrLYIXjX
HqNeKujPprrfdRnuJeamOV0afZkafHUFpAS3oor2ZoTM9AtblNegq9q+sOr6Jw5sf6qExd6Zmai7
Edf7pi3s+CFNzcqLWJO9IM+ObksF1TVNkNDv1Ky2kQAqpuk0YEi+gA0d3rdpSx0BRPs1JqiYtzqR
rMZY5hJHGVJKXdAltnVADD9hgFsqa6hVJcIndm35IabFeKndajcIkqqXNuH9CzI08aHTvvaMQadv
eQdFuiLFBLjRLsKTUvAi8TCOtL0l2Mxdx1T5QqI03o1lIu6bicEv5pZIcIHC5F6PoRMeaRwVMhqx
Qz6YDHqenTE8a/hXTtYy7WuaNghdq7j/ZnWDeqhSllzTQeRPKCbEvmYM8QvLszrFY4bIEVN3+zs9
QmkGE/ZKL+lEelLzkOVwZm36pcxk6qYTnnhMlm6/lqlVNL4iMO3DKdusHe447tp4JS2ZYFw7a28S
yBbQfRqDD30rxdyt0cpSc1gYx6+tFOmAW4gB0g4hEFp0oo6OOx2yATiGlHSnkHEkd1HN9R0U8BoX
0h/kh43xvcLBv0Y2Wc1PTTZY9AWVm/JUZSqE1QaKgjVHEcKN47o5GWjm3YBxmXtKaw5BlVGFuYkI
s13LqAFprIxcF2DWBxoq8Xwf513FnBBKU+CMCT096iO6LVybCw9FVmU/NS2dDmNFeUCLEnHV1DUo
qSD1ezOlmp86nbfHWqTWSesHSGArNn9jIgyfYjrh41k5KmAlmzOPNmw80bUWMg/Ih+11mmPILTS2
kLWFsZ8VMWVelU3qIQauBdGfrc9Tg1OGJpZmXmldVj+mtUbe4wa9FyVnsafXJfflJKoji1TuF2OZ
ermh957dMivg6ZT7JEYBUyKVDvDcxPtER+sP0ScdA5JVI4RneSc8ZMMIbeGNg1KS6hTZAy6EPWUP
UdSiozaEKKRNWmNhgmBSPcWZoeQO6O7VPmel7mtcqZ+NIppzQwuugDMeNM0EWmvWp+BNRlL9EL2e
+Jm0eyeSjNw2OIbvaFHYkwNpbcwv0IrsCl1/wDCAiCq9uJ7oU1UNSM7jqdRf9TBEx9FIZPslkTFm
8gD6iSpSKCley2HUrkisZg+Is/0EM0FMM7nB9OwvYSVeIUfx1Cd57qZ6MaE6j25ITh/VId5ZULxz
UgzgQTWhBEkwa99irW69bOj2TUtSt0jjm3ZCdACq3HHsSj8PCxtIQgPDlJL40WYWymSNQJ0yf4eU
HG5Poxm7yUD7VVX7Q9Oi8YlCRYHaZtbu0PJOMGpPjXcyFnelYVmOUkkC5QWBdq0ayx3o5twNU03x
WKIc4yLCk9gi6Y7JsRh67k1xDWrVXCzVkwFdl8ggAR2KJ6Pg0pVFdp9B/h1kWDN0poFB9yrKb0ha
EVzl+DEZsGu0NtH4TMKDyeoOtXqj34XGXHniyFBF6ndUOwk8spRljdek5bNVWe8TV/Yk5MK3pZag
gzW1QQIElKML5Kw6R79palFgm4oaBYWoKDwyQ3kim9uOkijvKMmnh75QNBfslR+FnZA9kejxWDb7
MZWTb4LrLzLrKglRUQTZF2XeqX2DoBbbaQYvHARImhtJvNlkkHeaHb7oY1w4Iom+zP9Q17X0QWLt
gx71FQQJaYECJ/5+x3R0W/Hfp2r4I6pK5heDzB5YP9cDBX5wneI/oVKGgXTQDvHnP1Z0MGMh0nMi
AzYSNv8xtZB+oepHpcT/PaElvy8g7+eKJnzRhskGpxBhbdogJRd4OiBO3PRHqScgemfVCTxL6ca0
vO1mbAdipfvMQokrtqJij8sl3L5Ami6y5NlE1OqkkwY5r7T6IaZOc2UeftPieEChHLFgrqPSn6Xj
l6lDzTPHkxEy6g5g4/iWpD8nLgafRwhHWFSiQoAOMbBVlYfRrlByN+t7AeFSwHpzJy5R6WAhkrjc
rJ4jCZ+WmEhJ0une7NQPOqBz0id49NSaDKjQRJgZFR0LZjd7iI6hlcjJTprKE5CLH4gPru1JHjEi
jjtSQbkRZ00fokcE1G7YZ7s4j297g0O0zgQLsOCoTJNpSry4IA+oauIlyDnKrWH0rZmTr2KGSlhd
FHBpx85kDAehlTjOY45WSfKMZ+Ra7XvfsPRDl/F9MX60feZVZn0lgRrz6yk7hH2Faq2lQjJA/KgH
67GcC00phipjSl6B0eW9dRIi8+MEKv46RZsU39mRhr03LNz+qD7kWYowe+g6T07aIyCrut9SuW9s
83VMIs+SJlps4yHtqmuzMJ9Dmz71LALlGbRoVcuOSNTf1VFBY0OII/A5/hQr7wrKZEbyXdXT4ZCi
d+3zIfRxbFAOQ4Erx2qNpvcSInaiQfdJItTRUwWzNwkaLdw2FHCUpg6lkAGTFfLGbfDHeKJ9zZhy
pG2OIknIj208fVhxjs0aTOlAnqFCGj9+m4rkR2fU6g0y2Tc5WE8CKlVua5VfDIMd1UYtvLTKb8u4
9/tMe0wVG7R9zcQ8i/oqxmwXS+u+6Wk9OAbRXnK8N17XoNcsyHCMWrRWWmN84KT4QVLOPGEC38RR
GnJFr96n/agELV6EMAVAwxgt6lJ9Ml09URF3VAhHGTjZhY5fWoseZUP+bhf8Jq7G21o37uLGtAMo
QaaoDKaVo9jj22CKKOhy8yMcsyOGtN0iLv8BZPEQUGwrgqDx0AB/4sguJY4+Thge3Eeo2KO+hN7U
LpdhjyF1jKBaGT4Qqt4jNm08u4YQciSbxIl59TMaStsvM6DTuY07kPRttU94Wx0KRQG2SIQ/ZR19
lySG1JVADqFS+UMdEtstRHwdspC7cRk+Mg35hszVPjAK+UCT7puc0GVQMZoKTT/N8KNGoKpeTu/g
9mEQaUlyp9e6/EodQBRUYvZud9m3CUwHZyBF52WqtTU+bMaq/oGBsxhmH8/6HZiw+BkDJ7JqihpT
EtdEb83CNWlHoBYgUQNZMjQs//3f/s9//cf78H+jn0g0szESxb8VbX4n4qKp//PfV4CzELL6bWyB
7DMndAOjaZjc2iKHAnASKlKvE1vIvi0zC1SpWrIxK1SgWcVHc50dBi8EOv8Gs/v8/BY8achUdHvG
HRJwZDaHCtRzXwQ2RuxuU1NX4J+fVjxjHc9gp0MXAfhEgGW088SrKMSOCIbAUCQd2ffLe7tiCeq5
83xpKDlpuroAM4pJT8tJgI/QlhD6nyEOPRo14XVoff3nhgxKVEwCp3PpaLG7SaamEVwwKD4qd4Gt
d1Vj8sYOwy42sOkrn1EzVABawYkzDTBGFntHO3MokYvD7/3UkT2kGFP8F6w4sOnPjCyw3FZJOwy7
AGEJuf9BEY62j35CtOxQH8ZD5RY7FDo3oMiry8IH+sVYg4Tt4hKUzTSXW8F/sZSxwOvX3DcNuj4Q
Anm5/KHWUN0zMRMcKYwhJEBYf95A9AoJQMk4EuzGOvW+/hakPnpMrvUNWAVMBQKVbd8lGzjkFT4T
dvTM6uLI61rPJUBTIE0dLCALOMihsZ/eyCv1JN5NRxl9XXX0feaiN/iY4M79czrT5x+wuAmhLZAv
M5A/bJSkKvRsafPT0EcvRLkX83oub/LatTtf7eKQ6kzpDLWcaUAc2KvhmVAUbCzmaFtT+FYN6VBk
YeADMFtfrEpIzCNDqIdrZ+st3HSzT0p2q/GSQ4R5+Li8ql9o8cWzoBln1hbLssEplk2GZVWoZ5cu
qOxPDFoPCNAqcPsZOhUuBlv9wBAxINtxL28wX+qhwIxrbVfcFg+Q0FIh5WF7wr/8w1aw4fhdmKyj
Y6QeONuL39UnzdBbMyu8RUleHTHlbtxUa1q9oGc2Fi5BU5XayEfQbpQ9YCjcByPPn/a2b56gkVdh
Hju9QYa2sbAtowsWYF3IHKx63JooOk361RTf8HhDWnf9BP3euwXNL4yUuk1LOO6uAX68SgFItI9Z
Rf1wSzppYzG/XMTZq2cTPL89B9W44sAYEduL+HPbbwn6/9Kb/fOQYr7qPNjCMJcMGUsnsRXzGOFE
01PU1WPyWrd6fERZl76KslSPnVYZgeSKuJkkgcfRIwA5U+CHrNHoPZHK9yIk/OcAVBhal9qdgR7f
rh6L1kONmDjCAKAhymlzk0tgx0KMUwVKTBmDqWE5NBP7KXdt/JvdWGX8Bm2r7FVPVX2fSzYAYNEa
DwnmIEIreZhubV4pTzl07NxU6ct9Jkz2LHNTBICzFq7VKhhPzmrrgLYWZrdBcvxKMCkc0acYd1IL
GVBUE+dWDHoJRqrdThSSm0qJBlIHDaYvmAklkaol9U0xCALwYFIBiWXQm8LkjTfyhgB7r+MQy2ry
iTr0BvAjdeXzzjB8QMP1gFZleDMVqnJEJN8f6whE0FY1teDyDf6T1QjvrP/+aIvnD6XFWlQKB+Un
mvwC+9Tn+6aLgBOp/dyWO4aJDJctrvoMY1Y1wqukgh/z+RmURmlIDMyCxIodBg12SE2Hjau1asI0
EMqpqPpAauWziVCSkCUabq8USex0WYPUjT5dXsaKxgd27szIYufaKS51S8M6+iNKI158RIPB8MOT
GaRBePvPBYNnawi8TOgZGWxJzUIv1ZiyWS5AyTqnV7+V8Oms3Xo+V9QrPpuZd/bMVah6RRK0CWZp
PH1nHifP2seYEW3carvJbQ8syE/G3eWNXP1YEIKyIRBvIlBe+HcjUZupixHyWbjDhv46DRss1/VF
nVlYOnPg1cdkMmZtDCQfGfh0iWcepB89URe0eHd0IHP6z5UxsJNnRhfuXRp6xMrORCQbR5XTatl1
kidf0QP7u9UZEJqZzztEMj5/siY3JqFLdZb6sffly/CUPcq97jDH8tmpvpuHBbK/uF/AUoI3bIHa
BlmOzybzupzMkuKUJAAxxUgExvD+8qGga6cCs4NMpoHWyXD0P5soMBtmHNBMc7XT0O6gjbeHQLZD
j/E1O7FXqErv/oJKB6G63xYX53DIpMm6wh6Bp0gx/LVzdLvZiCrWnvx5kBUYWghowPL9vKh4MPoc
THXE4nWJzmdKUIgQLRDFyZ4AZHd5C9de/XNjCyc4cGIAWYcDqEzqW63Rfah2mhOmhnfZzuqXOlvU
4jBg0GlvjgYWpQHCrqBxaKcbilkrXEoNGadhGIAZGH/MvBEQX6YG+h+uniXv6Du5Eea3lsl7h/Hx
9gBoZVgB0vlxeVnz515GM+dGFwdQrQ29C9FVdGlau3rzzWyfYqDkrcLGjLA0uGxsNTc8t7Y4fEqb
qlTIZHLRHGxd/aPwSjf0wmB8pa7wpmN6N09S3Tryq2/YudmFZ0waAC+aPgLylYaRF4UdYNnVaLhZ
n+2hFkn8EhhdbuRHYDtuBiU+gnDKHbUd/rFauPrpCy+cpQBQSonNGWoBNmQ88DvCopOqjxuhx5/T
gbXZDmR3IMsMYrW5vIA0r6kG7IXLr1sfyFmN+91d5gGKeChd7oFn/zIifYLGg1v40o08vrO96We7
35pTvHppLGYSFIfQXFxyXa0WWN9MBYyh16wsMBsL/Na62nKiq2eYgWZtzLEDRtt99jccPs0KNaQY
6n3/we+6FiBWB4w8CA2BrYJ6FHiCB3RedLfZdKer7ufM9sItWACB9+osNjS1zSHJ2e2AEi8Z/rnm
Mb7omZlFUQUNuVLWc8ACHNU9gAVoKG2pcGytZP6WZzERB37JbBWEXtyydkgydnYNeB8ZNh6H1SNx
tpL5Z5yZ0RKddxFDRaEOe+Q25TdmKeIvil3nu7Vwajoqy1ZeIWYd0y/otRcFd8J/PEh9vmO4XQaF
EKUFFYvP64D/LmhXYLv6jAJYpULKduNcr34Q27AYXlC8CmSxijFqlIlpIDSLEEAD8Q1gLic3tkZb
rb46Z1YWLrnqoar7S0ZwPHZQ8oxu5jF/ZL8lXLLug8/sLPaL8n5IJ4b4bZgo2xmcA/fIh/hQlDl8
f9XSna2Y/AqLVjzABMkJQVf51HWmftOBSrZxCtdcBnQ0gC1AWKeiDfH56xWcNebAIH8EDUUw2w1P
tV/S8on0dpDnWyqVax/y3NjiQ+bxVIcZm2Pkx/S2vwXt+mAQUP8cbQdx4KvUA6fswLaKVvNfXb7s
51YXH5boHPmGhSXaKIfEyWuLwnlb38dby1tfHWRvEO/ZUIFcPDa6PSohuOOAo1cYnjQA6wkoHZh8
tAkuRw/rC/ptaOHmgbVjsT1r5vMsPjK0AICo6E25K1CZvGxpRYoPWTsisH+taeHV60oPa4rRI+4Q
lC+qO950V4ZvOvxBD37NetvIDVckdmEPvHiMEEG6AUm5z8eRAkU9pgWKxw3UFAt0z8FSuVce9aPu
IkA6VLkjvw8PxYsNMdFZp7i9LtGmdkHkc/CPh8urX/2gFHNAUbugOmHLH1PmvdXHUOdBxxzEJL3a
QXOBOTHZEsPYMrRwCa1shRzz2VBpn3IoOKiVeo0xJPvL61l7cayz9SyirtIAKMicW0fmaHoUsLDR
aDYOzGrEdWZjKWUDAFdJgeiHjRv+lP3QfRCFAnGclZH7YCeOzR4DdXz9OtkDl3+XB819HGwVczfW
aS/uR5uG1FAw5s7NkwoE3gxg/dfLO7mmXaJBchb4T1wO9OIWW9kzNvEphidDff4l94f9tIsQsid+
5G0VFlZX89vUUjew7woINTC84U19kyWvEvTKy4tZdSdnBhbbJZFsQTsACd2kW6cqD+8NlgbDoPgm
CpSXTa2WZs72bVlJMKrItPK5sQGk3lOKdlTmxvssCD0Lobhq7cfrDAN1879IKM+tLoLG2OJ6XXSw
arcpPLMYHvpCR1ktmQ6lEUIhQ/0YKtCbwlB52FjwWlRhqXBnFBJfEDFcPAqNlZO2rVGLqn2slR2b
U3RVusIF+rK5Qv8EmUekeYMPohTSj3br8NDV913DbBXIaEPfenkXEl1CuGK+j/ouflBsp7sGB9DN
TtwDWOIju6UvYLZdkf0/HxwCR35md/FwFLo5dVmPdZMp/FESei0HGUQQZbm8v6ue88zM4ssqrKtl
1OLNpWBrqjF3amK6BInlZTPrbu3MznxJz4L1sjCAqFfhUvAkHa1T+za9jx/G6+ShtgigFzDrDrR5
khfU1UExfx584cUYK4L5NRu/ZNUbnP2QeUPOfgjV40rLexxlIT8o2DVmtTWXarUUd/7pZn9xZqI3
WN7gxODI3EPO2693odcdjdvSA1jomAfW3bTx6q+vSUOHHFryQNos1sTB3Uykio84guA8Tk9mvdUV
X78Fvy0sloTOTqlBugkSmypUPQH/GbOHwYZuNtPBiN2olq4bswjaxAiYMY/g8/61ghUppgegQNbV
KC5Mw0G2CphR461RyRMjfxV3Ikr7l71F9BC21MTcEkQPJoZ4J605N7yAirc3Tt76VfttZvHkqXnR
2EmMGw1sfQBq5DGjxMN0sY0y5uphQEsRHSMUTaGm/nn39KjkmjrCTA/Jk5IC82ZuHLdVl/zbwjJE
kSXREnAS0MQufjTWOzg1VvqadEeqEc/qvjd/0/hFM/RfK1q6YM7ako8KKiN1BekO5QQAAZhu3wu5
UVRT5w/9R6Izz95j4PfPg3c/b13bUghMW/D10Zs8AC8MSFUX6MfBKycHqi8od9Fjd2V6+qOxG70K
AXToQzYMauFgce/L75d95mqNE2AzDVglG6KGy6cvM2jIxg7nsnehywF47jE8QNXmoLggjrqaq/n5
qf2+5SBX3de52cUuRFkC8XAITWB484w4U/3M675MaGdFX1WH/9qVywtduxjnBhdPXdO2JZMpTqyk
d2rSQCHh59A9XbaxFqMBQ4QhFXMf4Q81ygYK87Y2lqB4suaKACUJGJqXqpDMIFtCoevLAXBYx+BL
ai69sQTO2VBioAQtVj3Jlr+IgV2bRvVyeUVbZhYueaICUtUgFbsQUpuG9zh+I9bGpq3dB0Z+r2Th
iEPD5JmdQd4SdINA0Z8BAAyy8UfJo5sMoOfGqL3La1rzXecGF544a0BTSjSU16cOkGYeiruwIv5l
G+sn4feiFv4RY2R7ISssqhHxwar6q4RyiJNFu9JINhzK2kN2tpxl9bzKShShBD6RCkq8Q1vrThL7
hUjzqaQQ1bH4uL+8tv/BZfy/xS2lo9HCwnnUxKyimaieeLNf596t4mOSeOuq7+BmeYnP/S3I2sZZ
NBc3mCRqya1yBsZ2oArSFChy+CwIylxe3trDA41QKOzo1CBk6RANJiIVDJQ5Fp+ntP1LI3Srwri6
GgqMlqkxsLmWZYtQqQmA4PC7oBhAHeptqi2nroqNxaz72TMzi8M+Eh725rwaiJ+99S9WAJCW2wfm
O3+YazORtxXrr28ftFxRb0ZGtQQOlFE0AXI098wOzWEGEYN4genGW1Wf1QtGf5tZrCsajS7SMQ/C
tUXkNgTKkdBq7LSdofbO5fOw/qF+W1pcZTZSOYoJCwon6TXFfaxKqDL/uGxkdTnACWG4IgWtdzmp
Lw/DAVqNELupxUtELTccG9TRE0eTz39jyLagLs0w7G75eVgykZqEuLuTYK4BBltIXliMaWzxll7y
6r7pGE2DdNowbXPxdNR9TYC0RjMN/HpHz1SoBYkdGbeqcmveHFVcqHPPnQ2yrFUAaJZ3SgLaqRW9
6f1TUny5vGFbf1/7HK6RKkEDKMebrsmvKb2q28f/3d+f7Z/ncZiDbkFXCFrBae7GOmRnycYDsfYh
bKbreGMJgLFLh2bKcDI7YOzAajdsSFzm+de4UHq3wABU+c8vCz45NdAxs0zwJRaPuUBFobEUCx8d
o4jK0ABB835ukfzjPYMVBFmAJ6GrZS+OloGYwLR7fBNIRH3vmvxBFuPhsokVN6YTimQNetgWesGL
+BQF0tpsIhAnc6UJ7Agc9MaB5BNIgF5hPsW9DRm43WWTaz0n2ISYA9gQyA+WQJSm6oDvm8PH4rq5
1rxpL/cQ0AQYCrKZu7/odX8ytlhg0upUlBUWaOtotDTUifP7y+tZCUxggQG7M88yhB/4fLLtriwF
VOARouZlCiGipHNUYr2VdnHDTDMG1VfZOOnrH+23xYWrbnsMqS1icFoGiGTlGXRs9BwqI3aa3ylJ
9iWeyToFs3wdcMrLa13x32drpUsFcwnynKpgPpErCnDqv+TsSsmvarH5nK/cZeSogJOZeCtsRCif
9zSaYjXNwA5FhSt54hDFeTBdeeKPzRFceQ9ie/T/A4O1urgzo4vASwy6KlmLwAuEQLdV2sMoG7Ta
pT+AEXt5H1e87af1LbztAO44qJYpxiUmuTu0ELfQNqrMqxbQKcMYcADYLGtxKse0VaCeAG+Y251D
hi+aseHQV3cLETBmUQCIR5ccBMr6gVmQjoEESe5B+ke1psCACoTCN/Zq9bSfGVp4waqBZmCpYSUC
GsLxWEKoFyxT0Kr5MU8xVLBiAfDrl7/PWjyJHpuOdxZEKkqWhR8eZRmPKhjVWlBmFNWP1OggEz7P
O3czyA5W05HldzJEQkquMoyyCmMoTbZbw6ZWLwJIXAidVYSBy4emKLK0BkwZ+vec73kGaahB8+uo
3FjvlpnFaYG8jA2ZMHxM0mWQI/o55Y92tPUh/4dN/b2Yhd9ScK2RK8JKEzBImGNIHCjdipt9tJ7m
Gi8qVNqcv8imEBHoGl5pBGcYnvHZkxiJAWmg2TsT/SvtoaqKAVHx+8ZpWT2iZ0YWwc3QVwaY7R0W
5vU+hhh1rg1ZQhcr3LMTCIXA0GH+ajDibfXsw98UmT6tcf66Z7FVzTlQBTneA7ADJnd8gQy+G91E
wulB0XFYkPjJzVYX6xeMfVHfQ0WGGngPkNlhbOJno9C/pJZSZrOLHv3oLYXc7FcQ9z0TpFlMF/WA
px7mdo4PMXRHPQ4/IUboXt73NR93/hMW264VkKSzIcKPxKgCB/6L2W0Uz9euBaUYiWNSZMpY6ec1
DnXRJsZgzE4UM+vUgw0t/qHfiB/mu/XnRv42snh2WGiPI/gsc53GeDIhD9hDBEGH/P9YPNcWeFbh
Vuq/GoGdr2vx7VChT8Nhfn7SF/0458qpG+6t3Ux93Z4OubWJi680gUvTjzoOyqw0CqVo6Jx5cfm/
XtPiEhClKIBDxJqSQ166RlDvIKe0U9+LW8OVoG5ePnprrx9wGODfEUwXQhT7+WTEhW0rtIErsyC/
V/HbCPLlDd0La+NwrG7emZ2FYwaDKa+h40ncUr7Ldi9UyAuyjSbHrx7Q4gQCboVKBkW0Zf3B4uVG
odpVgmM+BEPs6A+gkpwgY/waDx71Mi/fkUeobB51bwygJOoy0N7IKyj9kYuI3d3y2Op8+v74Ofgt
JlIrNA6Wt05IWhchhE9d+5HtksMs2/kDcbufPpNHKB4Oe8ufBxEVflc6agDtBq/ey+etn6HNl/vP
nwF289yp09HS+vyJBfDeymDPUHkPQozzVO1hhkFnLqAqbrjrDvxXNbD0oLBzpFcEVYzr6Jhd9a/i
afomXeUQQZF80+mtnAhgPGY+5jxvFySfzz+rVPS+lTpDB6F8ERgtHIKhbMQbnnUlpwGlA4KIlkqh
27jkMHFLMRqewidlBqT+G4jy6cost5v3/Nre5M2uLsk27RnHj/bM8o0eImihoSg0AUuPgZdKCcVu
wxtqFly+swszmOqDIRoz2Xrugxp/HHOhVAqxOIbEZALvUgUFdGhMbO/dr0LD2cH5w87C4amg52ZS
FigWH6CncdQfumD029vUV25jt/GTE2QSG18NoIyhY7rWJkaHLl6UP37AvBFn8UBaURXanLz+1evq
X6iXBIqbXs03yMQQ+PRO8+dum0mcLUz/Mir4w/QiWA81AXwyZh249DF9gaqQk/sUUqReeoR86Nd5
ciW0DXcCwpoP6rUZ/jd5Z9IcN5Ju2b9SVnvPxgy4WddbBBADg/MkStrAKInCPDkc46/vE8qsKiky
n/SqV23WmSsZGUQAcDi+4X73RNOvI76zrflPX+Fsazb7wFiG0+W315spfRzsl0zd9mxsP19NZ8HH
H4dhiJAUiNDgfJcyFdM0ysLrk+HQd2NpdSezqg8/P8Zfnsqp7wX4jd6ldxYwL95sB9PpVBzCuXTB
PXC4SNVra8a/eAWcS6F+PxvmqMGFIy6ks/fjkvGXYFRd1vU4xmdYhHuvrKCLoGyezWne72Tx1mLo
t32R6/S1LYOjO+Bu0xv68PPz/csn9LTbWqd4llrKj9+igdGZpFPONS3nSy/NPmBYv4/N7hf1k7+8
df8+zDc+3HfPR79YbWNZGpvWOJYX3QmGlObD9Pse+r9+cDjpvzmefEYRqbIk1Wf//K/b9q1+1Ort
TV+/tv/79NF//eqPH/yv6+yzanpMSM5/64cP8ff/OH70ql9/+Me21ple7oc3tTy89UOp/+nFcvrN
/+kP//b27a88Le3bP/7++qXKcJ/qNQmR/vsfP7r48o+/W35w0iT9y+3ldIQ/fnzzWvHJh6z52169
1l/e/val+dsNlpBvf/H5t9de/+PvwrZ/g2iKrtei0kNR0OCNNr39/qPgN5ceFRTSE86O1VLzp9LT
Z34L8GGn1uYZNLBOed3f/9ZDezn9zPuNUjxcSUlZk8qRpMnwz0tx9/s2/ftd+mubmvNYGRsVwOYO
klvK7h6pzlkYIJYOH8ax+jqFCtvlO2zINRzEZdfrrd7/+vVuf3vbfff64IB0yaj0B9QeTmYnZ/sX
psVOQ8yZ8XxJOE1ZwhfbChwN9X6UcXtpT+N6W5yMTzFYQ1lgZJPGrJnX28Zk3AeRqdE4B3ut3Y8Y
qXTXdT/myaEYQZMyuoY/VJZDz4lXf34ROLwe4L+BiCoW/zlw8wJIhl3kX6p56F/6DNO8UODmxcBO
2eA11ZwsTzeeWBBFzaDw/P1p2MLcdMoYzcgXJhaljlWM6WYYs8najHjN7vJSDzA9kqn60MA8Y5C3
Nrz3eNb6dWgzHxgtGD9vV51A8tG4R77YTSHeiQXO2zAbiEYsy7vHbX4K3plGElvciBYiab446X3f
edrbTP5S79NiMU6yu9i/6MU04OHi9GMWYmk/3XppbVzC0K0jJWikrcNaVptVOA0axEIyZ1cFay03
PS9uZ9Oh+rnWWpkLE8GNk2+w8vQOxTRAE0oVxuvWXL4Atq5uhFVXDg3pEeMJX/vY7BljajwrObO3
kJmKXVw3+Lmswh73Xo3zfDdM8XVjBCq59Oqs2/aiq9+nSyHuzaryPq/d2FsXAl/bm6nx+Y7ssTme
VarWN2NqMk++Tku1H61kvckIzfqu1lGRuetV4boFuAjV1k+ejPVT1zdzqMt8BC6hbOosPC84dPhG
gdZFFeM1dCfnZvYsWCR2p9suCoCObDu1LE+2M1ifh8DK7s3EmTFlQm9hVarej127PnJcXW6tGHwS
lugA77AaGBOJGXeCubMtc10/mI72rz1zqsutFqWDwkfjmb13UgODaT3kwzuNXi0IHTev00uhk/Zd
7yrH23bGWsKaVvH4kud98bbOOdGSqvGNPrnw9tds1M5XSaen3TYaQpSfdZ9tp+5enNTJ9w6zfNdA
504MrMwvLl3Df1coibXe0qg57HqbF2gy5+8bs5nuS7dA8ZuJ8TrhmQIgoAYJXqvLn6phGZ0TlWW8
Tmc934xT3+KBq1zm3lvRi23nZu4b9UAV2S2ooCXxqUIyJboppAFVpqnKr3yGwTqoH3rap0sdO2o7
z/jw32dOjuGzs5Z6b5pj+nmqpRcD1VhTBEl57L/OU9ffaXzTPxZNBRGmTxZZHFRQujc6F9WddGbr
iSXQotG1u/R9oQZ1hxPl9OJNmMBsmBernwqGwB9XRH+fgBIaVzSxsKIEG7UcZRusfYRboZhDZ629
iypvnQ9VPK5if5p1RRDmsDZD3+qXJZrFrPaj9lt4FXPQ1FEb1HXMr7TrEnXL1FznvtaHePSqS8NY
6Oek/XztTr5BJdFpp60xZOVrG+MiztDxah9Uo+VLkgV5uRnihvTKnGNnY6ZGGg1t2t9Ji+eoLetk
r+rc3QeJaV2Nee5cOsLRN1bp4QOKMV3/cQgWeaccM34P9mbC36PtDn0Cptat+mGrnSTOsNjyKDSe
jLmPONcuY0jjqQUK2ZiHlvnaLyLBPnWaavV+9lTznFBpbvBcbJtLHGzFV5la2CvS+HV3yTTNN9h+
a7XxpzS+aRcbvw3LVmLv6Hh4KpA/sMCL+cuwZC5UDOGBIYOkaflmE0e8XPRuThzrrvH87uAPktk0
P2+v0mxZ7+16Ha596YuN1XXtY8Ntvix4TG50hXUjyRhkv8kU+6oWFIjwASnDqcruusAS8CC78jFg
f/4Mpa57IADXYWGN67Gs/GRrL5W58ZLJ+eLk1bCfyiS+7atgJPZvAvsx0UX6MNpmc+Wmk4f/2bQc
OWcImTK1t56T4niqkW4c8sIrnM0k0nRfrTgrbhKlZuL5PmPnDeLmWPpxtyvWrnkxU/qtSRqvt05b
JI+VrEaUp7rtsexzAmACjSn9O2tys09tMWFJygHsC1693S4QFQCuqrfiQ49h/2Udd+OxMwN6hHUn
D1hUrjamvW3P6GDbiEPQtU2YC4cOCiG/uBirqdwlbqXVVsUSN7eqb+W7kh59taH2UcG4K3oF9vLk
CYVTi5BXy9rY7wOs7K/7wNYYwWfo8jfaxkEx9OdlOA5+MB1t7HG/TssIUoRKeXE/l4XthjbuwP72
9FJ0wSLay9fMzeL3K4HaNc1bQAL+uuKxafSOfujlNF7kDSaAdT5XL2tpCCiQNhtZqOc6aGggMEgV
ZUrFyDvGoPrYOBO2w22ceNfuGA+HEiFqF2ntKnff23mmLhozY2h6mXpq9akIHHFp0K9ygPNl3dfv
Arg/4qLv7frOKgK4KjLDy0L/lqAzFHVWCq1TNwvq2fuY8uIqmz0zIJu0EJCMs8iU735+rFOY/10E
dDqWhHMvaf2dpq6CU1r0XXxeirxoht77yLgX2yKSUHvfGQzumNaGQS2SZhOkTDD/IqE7Tz4YESDF
4j/60h5a67MzHFPmhOci+ArbBAyW3Ljzx7z2/y+Sgv821P8hPfhp6vD/aFLAJf2fJgWPQ3meEvDp
P1ICR/7mn+RBdNR/zwi4F3+kBK7/m0eIjMcT/2PcetLb/DMrsPzfcOvA4A55s08d02MR/zMrIMvw
qS95JAYno8KTaPU/yArOngbEbCe7POpvzP9iEuKerRU5oT/BZ2qOcvidPcAmG+yXV3wU3fP6a4T9
uRLRP+VAuPORndu2Q7nhLC+WSuk2nYpu22r/Nut9qwNvyyuxxnZ1Hlw72LlNfNL3B3PiG1Mo+maU
ONwOYhknZu0TFy/iqbSaYG/IEXcRc+x9OF+1jzkfuoEpqN4vQ9IX9AFOrgFIBxKQQRUwymIpNA33
nh5aODXKmO8sbSfuMwb9Zokt9jKPHr0R3SbUj4M46RtcsQEX56gtVrtpMT810lHfDqMLWc3KzNmJ
ZDEQJE0mjuOwHhbnI4C1uH+w2jwI7koo8HdwcrOryeohbaEvd8hs8rrgClux/YnL3oYzctA79FJx
sRmxyH0us1k++4ymuSeoEzsvA4vt1Zi17T0k2+RN4ddaR/HYmPDnulQUoQG5OYiSWsdT5BfBsu5S
TGU/131eEMVlzDAAgPAtWnZ+ax2lWRNeW1Ns3qVl5UGbWbsPA9OhG5eY5XPLQMcIESDtnsircMFJ
AL5MUk2fV6tz3+keXA0MyEl8cRkoSEPDre37phubq0SnLg7NosqtfU6v/d28rHJ8781MV7OzI4Cm
0S0YxfIGA/lfZTFBtZFDmXxs0WFc1bIG1ZcWFSNcNuVPeK5mmrsP/pDlr9aASyCXbnQZcGu4Jxsj
wewWnA7hb1iLGL1KXRGtbNphlEE0CoImTFqwksadOmOIiY6ztT6l/dIT6qhA52EDkL0F5r3W/otU
YliI+JPRwTJ5ma/mdWr9TT1x98JZ+uXWd9J+P4y9/tSNYriy9brGoa+tLI8IlaDViCnIP3Zl13Vb
t+AdsRlkZUHuLjs1PjpeZup9HBQYD+KgFnyO4VPOhGNCis0aBzC/y7QfLCido+3upIQmQhcmyOFL
ecUKxLaDjxH2xTrgyktibdC9q1xakmWGMKxbpY+BH7wYpEckgMDJZqKITZ6ePDihgcJFKPPEmaKR
79CFWSoMM+y8WrHSLaOSu1qayRgtWceil0XQJxtSUM/YK9sAGOzQucvCxvGxhc9lYDqHbnVPNFMk
XUtUFPHi0K/V0OX9XJgwKOWIWTMTnsoPPUeyYkpSOYnKZ4Dy5xozntlCqeKF5WQNu9bRMx7+hlH1
YaZ9F9vihnIC3KgJZJI3JiBMmtGvim3m4T4OZzNTTdS3i/kZ9AzGsIHdelTY4hL8UVfHb9q3E2ze
YlG1jP4rQMDenMghKuhEIKCMLU0je5pxl55ssuFoSBJ8yfvZVc3OiE3xXHdBLnemmIkXKY8u+S5u
ML0NPVfXVlikXkGNwMznJ0hu2gqraRblFgCWPWw0idB1VZsU5cD2pN1uqfthjWQsBNPB1ECKXWX0
fru1Ji9xQ8vJkVqsVm0sm8khu2ddwio5EFWwXQlJJLMx2sZ+VIYHlQTgUFeGJrlYGhHl4fcuXBvk
Glnb6h6EmiDXLkNx+sP9VDUX0i50dah72RBSZkm2bOfBBHmn4RrU0ZT4RRImism+bSOC0jkdvE62
tWlSQ8jYyhskQzyv24n3BONdaVZmYY9ypICM7DGdl/s4OG/TVOmnWeApv4WEBVlvoecD7c2NveAq
HyUbOVL6WpKxuvrLuqqxvl79hD7/mi6uvasgVwu2XsfEZiudk4exmOtjW+HFAjbDiynRTIXHdHzX
O/I5L0d7ODEHeOgTx2VqgxiIQlBQpMN0lKW2na1rNJa5W8bS6J5LqWu90x0wmPeOT0n/dlyaOouk
IwzgfulcqUMg4BIxKrF2mNFnlVtHwUKW/lENQ5BdQaB2si9l0g7ubnYtN7lRVi6gifgw4vUmo6p3
gqkMllHcNaJR1q05pYF19GyUWBfQwRJ54+VqoOqxrGOK16FRkBpqS6dQUDHwH8ncZOlvwNFD45bY
XBRHa2JqJWTAjt2rbp3kOS4EAADG+EuYtYbt4y8+NKV57FQQPK6Wlz8vfuyUoVaD8WVlPDWN0s6T
+YVV5AkYpSAbSkBhg8FNVWn3aSqbQm0zYUy3sQVeFTZy99CR7t7GQDPgIvVrfdNYvvEllQ7E72qy
FmB6hmFXIeoyaNt1p7riclUQoh89e1TvbDfTLWRLK4XnVi2D2mcqA86I/aPC0dEz3JB+4LLezY67
5NGUrcsMl7KHtDniEdjeBwrj3y2QhTmO6nXxIfn4bdbqcOx8KLbrydupYvAYQ42mTvtD7JcjxCj6
rPlGdBmW4mPaFsNROllR7tkLzYK1vgIOzUdRPkxwM+xILo1JTcQKgIzPOAfN+y4LqodixDTwwbE1
r5F0CZJXa0lXtR3LOcfYd3Q8yHgQ1x1NXZJpDRAXXX16PcwxpY5N5TRTth/7SWCrPyjvhXytnK5d
yoQZoK+0qW5iWclPa+aLkvQUvMu9H/sua5W4BzR5VxWYl07K1/uMDAXk3VwX6YULh0NEbdKYvCmG
prZcIgII95tyLsj4S2VP8bbtHCN98dFv4rNUOpUGASJkOzxPttO3r2OSmIAfllktem9lWGDvgAY6
pxdyM8OqN/zf+xJ/VOx/KD7/qw3w/0nHgBI9upb/Pjl4fK3pIYQ0ElRWv/6QGfz+0X9mBsFv+Bz4
LhVyadAW+3deQEvg5NFB9RxYyKlf8F1e4P4mESl6SCER6FLzo7v1z7zAkr9hFhQYAbXwb5mB/Z/k
BecT7o5nUrpHEUVvgiQDzdCPqetqenmXayg6zt7eLW/Z0QrriBp6aNyKe9jjYXud7w3evdvvrtZf
pOdnLa3z457O/vuUueqBfdSz0UTFUmUbCrxQH3z7V5Y5vzrKmVTJXBNIIaezyy/MbKNvm7BC5AZ+
9KZ6YoIzKn9p5HXWyv7TedEb+v68ZDrY3DyOuFZPFGOT/AigI+qB2McUJMds//PLeN67/9Pxzu5f
ntGFyLKhiZYjfHNyo112HA/dvrquAAxHCPvuqyfEipQ1L+OKEG/j/UJz9pfXGC3+abKI4uQph/3+
jEn+ZgJkUUeL3UBJYtohnG37F8vFOpVQviux/H6e/z7KeVcrmb2y1bwIo35bIHLdyV1ysA+0CaBO
PZGzHcUWQlAo9s2TFZ38bcpjvZ2vm1sR/Yfa0z99lbOly4uq9Acnb3iv9el91Uz51vC1d8AvWrz8
/PayPXx/1gQ09jfnUOT6hsFs/9lqivsWQd8wVFT2KygXpoqfpJ1aF5mO1y8/P9S5COPbsVAMMlrh
ShNPlrP7GABoibMK8NjJPKjvcfvbTECDo5Hu9muFma3RRl10Gj22NgF9918NPvzVuX5//LOOfumn
SGIFfs/CvCvEg7SP0n78+Tn+1SFcibTWQR3JQNfp59/V6VynMp0qtoBat+9M5yJunxr9nwmTv11F
RlMCEx6Jzdz6WeUDJ8ZW2Q5BN9Db6yV2n0+yIK+fo5+fydlDd36Yc0UAWWLJawOUTa6Mw2zYF9p0
f7F5nhU1vx3Cx3YF+yZYSMicfrxYtgtvaMocDsHAoHnQh2lnbq3DrxQ45yLrb8dhrkZ+W+LsDmfH
SdXYllUlS95A45XjbcodYGs8gZxIb+1w0gzX27/wMDhX/Zwf89uu+t1C0A4oJaPg3BDLNweyjKja
Nvs6D61jc1Ntq327Pb39dJgjgAqBf0dq9/MbeLaf/fENcJq0T0NyzPz9eHVTm3qxNy4Kcrkblakf
TdOlBl47yF85iJ+7kP3pUGervpvgndY2cMeTk8CKLBB7vq0XUSjaj/vll941f7U0T6GO7/uo/njc
fjwze2norkivjZosizLvyzr14c+v3bn459sZSQbnCJ+IkrzzyvcEs6rzp7qKyqvhiMP3Gjlhv++v
vTt9siMt7paL9PgrG+c/bx7kLYHP4CS+GoRmZ7EEPuOWYSZWH53gZtV034Lj9QvrFw/2aZf97j3n
n6ZfmN7gFAnHSJ/Prl7jdz3QwpmJ1oy6GZSMV8uMd9jiH2hKvdeKfubPL+afbhcHpJPA5A0bBiKO
M7mIny/ZComwiRqrpAGKla2t5vufH+Nck/LtrE4SKTibrHbu2o9rwpgpOzDUxivz2xJEf4Gszt0a
O3u7HLr/TJT1x8FYHhzHwcb19Oh993C3GEn1bjo3kV1cnZrm9nH9lQv7WZT3+yH44+zyPtCib4rg
7w6B92hnYBBNlOd9gUi9SZOHpD6WWNsFhoj0UO5/dQGDPx2Sqcrvl9/ZwlDJWMfZYiwRoizUGwGy
0yIMWn99nmZd3tG+kwh+m+WL6BaSVmdZLksJznETLE68TSubvNp1260caNBaY5B/ElMmj4WdUSQd
5AjyMTGJUk2MtoxuIjsvA73zhzQ/0JwItiTB6ggXL71eQRJs6tqfPpRzMN25TVNvGctcD1M9iR1t
AQZJxiR7n2TwOr4gV2pakMVOIkyobWMgBNPTqoZoURNE5XedQD2x0Y1vRW5Ky9ZlkOlrT9pCUXXt
roPF6h6tgo596bXyygczEqVjMe2kSoqrIS+dT4WR0wKTjJVEmZ2nu4RLgP9BjiajrDsg5cu87gaj
oygtEocW5TKY5lvRecMhOIHfgyr3bxlVNS8Ho8Q0gbLbglKlycICrVHEV5+3Imvzi9xT/uWQe1mz
ASGYH8Gb2kcMU7yr2khk6FhUMIc5qx6WesQ+OCsdsw+LYTW2S9YaD2NJWS1GtngVJ5SeSopBN0rJ
DvqkBWrNXIIw6KBorqbbHPGPsLHnNfqrMhuGLZ3AGsg2pNq8beKLbjSqXeoBH41XLCy90lLHk639
Ya58cdFL39+ihaqvUKrMO21SlrFy6V4GMxLJjZ8nwZuw3GLXxMV6i5q6goRnAyx2UNQU62h+6G0j
v5aEpR9manJU8eZ55/lSPK9+ZYKPJCyFYU5980GMInuaO9+k+ahLrLzWfCuQjUDY7KGTllSpojUw
ULkkvt7yZFaP0+hln0TZtAdvzuYnNEDBLkPdEU6BlYdlB0c1G7XxnMUrhmEsSJyu17xGjmFZzWvT
ZMkRND1gkcsiLxcflMmoaZEvxfhqT6VON9KM8R2uNWWsiYbO2B3VMmzG0ZIfEtpFAlVRl4B1d61I
oa/ar3agrpNeGhcj9djbqmq7d+5MwzZuVXbVOQjGWjDqN4NhUpdOtVl9Fa2Rv6NbYzAQtiouL2Hf
Ni9Fu0SeOJWQBXQQQ3ho72S7wgIvq6sSaDQY2M7duuZsfbR7o7324kEhV439x4XuDdKFxEZ7ZL6v
ZsQgRLDpURaK2qsPfRxurHAP6bo6H1YzGbaBXxOKIxuIgMQjRpnn6lqo1QwL324zVFPgroO0Dmgf
tD2+GW2cXqZVph8C4RY57Yd6mW7krFQVWUlh3iReG2Qgtdc+HTZT0CXXo9Vbn/t1kR8Nc6gjMXrr
DnObaVutDvBm20btENfuiUs41BfZ2q6XVdN4J1ZlnF1Sx8KeFw+A8Zib1NxS01+vPVFl7xAaNXfS
EP1d0yftk73a5ae6Gkhfg86FXNyXTRpCNJi3NpLlMNajG9mzBtVmpdYxqFP9KNzK2ZV9CcscKXJg
R5Uu5bZSZfKqnbG4jLva/ppVOTfaZ4gE4qwdq2gefYcccjWNx6BosgMF0Wd7RckD/pnZs7S1t3HR
TE+2MVMArNE8Ra2ZBZSdhbKWPYx3skxm07dlRaNoxt96u1JT/uSDG+82TK3rHXvLEHpp0H1a3Ex9
tNQw7V30H3PmJbRnPCdqFo02qdfWZVZJ9tJ88kUVOe7jGKv+uo1Nmiql3T2iN3D2DdttOPTCj1Jj
nu5WLOuYaOjg1acxsyyJsI8BAreH3EjnD2Wdq7sCMPSV2zXBgRm/ct+LPAepE9BGk5QgHKDYG39p
sa6K0TPq2RbHNe4hEbhN6RKOquBYSzuPVjpth7qq7Bsls5IV0rhR7pb93svpD3WJF+y9ltIv+kR7
b9OOAh2WxLu1FAHAa2gKUZqdaEOWCHbsB831QKHgIDoJfBd9KgPfaIFSr9cXqxW7Oxc65n5qdbxJ
7bw7mLGF85RU9iHuFGyOfkl2FK3ZX6VoDtSt89uOfgeA0Rmlt8jM9nmUeXMlUPldZ3Fj3oGi7A/4
RccfavbOsPBYlutIDb5sM3Ww1n560MqfD6Mty0MQz8Fhrpv5KId4uQOdvezbijEaVTpzWOQWglSF
NlWLWt70zFffMYoirlg5YFtnO70ORpMJJFlScJlbvW2artzP+Cs+Tc4sj1osatkknd+GaT2qt5Nj
7a0StMZWusWfaGXAlm6K2rsVmldbN5XBNiDOvFNx19zZs+U8dGJAueOpjikiNb6MZeY8+60e33JV
rY8nd8X9mPbpnio1yv7C+KCd1Y7MEmRlyND1tGy6pR/3mNw3H4dJoA8tvPwi1rq8tmbHeYn7AWSg
hZQvFE7qHWZXFPuCes+R2WUnDHLuh/Qmi920F5vYpofjVtaM6+AyA89d6eF00o+vtLdOt07VJ+YG
DQ7cyBE5IjKW6gORdQuDu2bIrTWYybJMj9ZisWyKEYTnNK0Dcj++pwCzeUka3W29sqi3QWlCSC+p
hZahVdbcE6su8wPeOtZuxHnkiUwg2UPMzixY36X7CTFjK8PW68tPSWDRH11Mt+9CM7fWD0oRAkGm
9Q0GaUz10I/JepuZRbGz6Ah8bfIuQ/lbjM1LW1MRCVcJg3Uzoc+9SePMQ6Rp2C+2OQwoJ4wqwrAa
/21T5O49Q9mQe+UkeRxldQvkuvuMQ5e0wmQqac/mS7L44Vir/EXFvBYU6/YqIAEIm84DXeqOzsfB
UvYlYkkEmijWgn01tZ29aSkGXyq8xL62vcFz7yGRaLwGonih052d8vZ0cnO8zJ2keqjj3NwlSx5j
fB5029MtCHt07JcyrWNAvct0qMs5pXVnxc+ItON3w5qMl50JqXas+/io0gZP4cErL8pUjFHD6387
JF1zQROk2ASMHx1mAt0j4SdVh4pzSlBS8IUGMxyZKgFqN6v7Yl31fjB6nkC/0AzjAf29VKg7Ly0k
cJHITftNCoP9mI7zGvv5JVbR6MuSuV+PVp/qS5of60VlBt5lb6fZ53SVyQWeMupD5Rl48SgWToSm
WX6mvWd5m0Kh2ttgCMPm4xR4A0VrEcyXWZ8VdH+z7Hmu5KA3Xl0mV/mQdg+Kdu992rv5x4xFvq9s
X7yzmym5KbypeMzlRETmyptOhuaLm5BEI+rtGO7ovOXoBIiQR5DdIQ3dkRIgCjP6kn1/kwwKPKWd
6vUuph3PGB4KhQPQ3/JjSviRbJK8D67jJnUPTt2kO4x1l2sjb6cd7VlgIQxmIzqxeCo3cT/rVy27
/qIvS4H+1iSwi+fuCyD39aExg/7SrJv+BvlHw1bboeeYkonoh8ZgX6EpNfKXYm70a4I2ptgZtNfo
mxdB22/cvFLPja8Zn2lrROY75fZOvJlShdhEWhV5oF0gKqxEHdyKjoMoiOi3eaDyt6xHurNZ0SaE
6CvsW9EYmFObksQEkMFnn/FPb2taSn6Y1GICCLaseVdhCvCJnty47wZ+aQY68km7U34PYc7vN009
iwNs9vXDUMguSuu8e0fwb3yOJwl+1qkTA0m6zg8zPmNHa677zYp6HiReRi8bKcUxh+S+k2uGWnf2
IdwvThv5s6U2dakrLD3X/LDYxdcpIWxNEsmIOcMM70Q6MM02ztN+NN0ZSzZekh12Icyh1/12arSD
V0iCQ5LU46NHUkPao+prUPJcrJZpsJExBFTGqrjS2ATd1JMxXWJMlT7rjIskOo0IEJnvvSKPYFQg
NrYr1eOtaRQ0VRApRVZBmDH3ckBN0lHPdnKQjb2Sd/k8JRfoWIrIiRHtoCho8E/XAPNsgQN4MdNl
R5W4h+1AoG7O9SOqpfqCBmEe1aLyoBby2ToO9A0MObGzmRqKvClLtipP1tcgn9uHxRvmrauM9lKO
Eu0LMtpNkGvixb5zHloUi9d53rHSu6Hdxd1sRMva+UC5GxOIudM7jA/L/kMXIOtCpVJ+zFKPfdKz
0ud+yNN3pCHVziorbM1wZfwK7XL5kgobDqdT2OY9IlPnYCiXM1ljcT05lXzsZ3QJnhnHh0G1zP8t
QYrgpSbAzBdkDvRgt7mZpG/21JfbRdjZlnOHDI9LKLIUEjM3NFnzw6bOWO1QI3PUwQk3LkWlEmlr
DR5MoYbLtq+58JCWcRDqtPEwxC7NERLV92nO0dgOQXVN3qdpnb3IlZ19MdaBt8Hhrr+3kkAcbO1n
2y41rZtanCSxoNrTsCxrquVoP7KtNr2kD1EVWI96ab1Xg/b/nhmW4SqHmMt4TJy9L+I1OU6DUveT
4UxvQ2cz08WYV/VxMIbmtkJq+s7XaNGW0TIOlV1KRNCDPd2OySReEiMtBm6pbe3UoJGcOZPKHlEy
NZ9IE8do9FGnRHTAqpsgLoyXFGcxZ6e/aWB07ljX02AGH2t0H5GRy3Un5Jqi1Flruu1E7hFPXb9V
CNXXjecWaRGu6MJvVqQjW7yQdIFvWF492OsiInMqhN70Q2/dCYRiRxGY8hNAEBGqul8vAI/MxOPt
wjPeZCpcjTINhZBQbjDMvVrTuHw0S+o5m6rJk3d10dj70rWqnbII6Wfb8tDtrwR4BkF6OOT1ujUb
M78XlrNeYQtoR+NcLLe1P867vGuTMQzWqdgrKtufA7bRiybR3S5vDedKVl18ESfBfBEPEnnalE/J
rZEY8jBW2fK1zyrHBT/vEP7yzCLYw2EuLFzYZjIdvQT14so1BM9tIlBjVqA25uqppPjyf7g7j+3I
kSRdPxH6QIstAkAIkkFNJnODk0wBrTWe/n5gd0+TYFzGVPVuclOLqiwLd7gwN/vFFs5NBWptTsuU
dwRlREBSSuTU1iS5ic/23bAFK69vpPnPLFbzRVTU6mYSFYvGZCHIt6Xld398WfN/B2KcuvMkkj2N
SRDcSdoQ7KYqsX4HpkQJQZACyxXHULivFFXfkSmkPFj84qUOZ/kyGVHOtAqqAi23/4PU9iTh2mSR
Izbit0lv4Lkm2IOBZ8caLpHye8HXcgBGucqtEfno4SQsHV6cxvIgGyPD0UBuOkq05PijoVBg0YIW
G2a/RY1X1bfmYKjfC6nOrsVyrK576jR/pMS0IOJYXHnNG0htsKbWE4A6QrXiynLLSAbGVr5B2pD9
KSo7axtrP/mmcMRRQ9iGpaTvx7Yvd/TC0xedLNAD2aQegqwNOjvMVVKPbmxZjdlY2Wov8MIpx6ZH
Fl8ov/VqZni5LOeXQHD54UE/539EOfNvmkg0YCIl8uRZ8SzsJ5O6l0p1ct8pWnCbYMx6k/pZciWn
qnBTS/noJRaMrjirwicesp031r20j1I/3eXdrF+OC9RvHDXpyIMr4m3u9xdFoUJ3qIZ+V1ii4uaB
T2lLkdv+VVZa8yGL2/BW86Py1pp0fN7L0XwS+qD8Ofadmm+EPk6fUnPQdnHTkhZkfRvYSickbqqU
WrLUVoJLym3xVQMjz6m5r1yQleZvvdT7HwX30GOUVd1robbiz7TkydhbveqFClBI3qcj1KRI/d5b
RbMdFthjOcXlPk3S8lhyO7h+l457CUP2G/bveGRpk6Ai+wFuZey8lqK8ZptvWErLT+Rd3zRZ4tRV
hj1WnCs10jWjui3pSx908IZukkTdsQhGtBDg8ma80bTst2CE/qaaJANZoqp1FCMeeXZxKdqRYMWo
JTXy+BrDM7npOJdfCq1k8NMs7Ubf1G6t3hwcv4sQ6ECjf4/PGkqaU60+pLo5Hyy5T48Bgnp3iZwr
2w7l9Md+8PuFmeS323Zq5R9GN2svlhkML7Bh/K2SLpyeLra2aaC0lh2OU+PoRUMdsdOTG62b2dxC
Pd7nXIvf5J4eQK23Ajh/WdrPFTjgeWrygxFl8oNVmcpemf3hDgtP7VsWFwaSjg15oCiMlzVgh70J
VgrUvhJMV+bszxcaPCoeQ4L0h9Mv3EqjEF/C+TDsKSlbLxWkwSsIvBNKJXyKalk8AIm1bqxBDm+a
Sjc3wPTGxylX072OQ9IeUeXcrsuRulgoxt3GF5LcgR4l7K1J06EF9ckvSik5mycor+W8YhsNSXlD
gdeAfiRV0RWl3/KHVfWpM49Zdzsjj/0TimFqa71cbeu04FjB/jS2uRmzrSw18g+RI/UQRAOEv3aC
/m1WJrSEWe88bOMjL5EyzkLFAO/BMexqZUausmCKTVgyty3wzBupyZpb8IhY6oYzyjJ9WdrtPLRH
rbP8vSi26VMlSyXnxgSGvZ0UT7EG9RE/4v5nMyjTTdaWyT2mHL0XwAV60o0pvKKyFG2LzkpcdcRK
2KpH/6blA9tp1XlFJZH6gBW9quPWP3RxHN0HPglZVUIMJF+35qMSUJ+dAl6kDam6I3cTPpulJtmz
moYHsi3LNhfQNYbq5ZbHEfm4WM9Xk1IF12EmJE5cJaLbzbW5i0bK9mDewysxLAb+Ox+SiKJH9bEa
23w7zxWGVlLcbc2wHdVN32WKBE22Ny8itZS8Bk1mG9zn7FSC1ew1+LFOEpfCLioR48fFNzhwF2Z3
TGa4UzkIgfmSNEZzkW4Rc/5TiKFo8zOTh0jW/uSDhtSROnbk7gOprxWg9A3k8QpfK/VKM0YUH0yy
vz3l6srGhLq8k4Vx3OAqTeG5zgYH7+gWk90i2xu9WN72NQQxq4kNoOEwXvG0ExByphjfTwptXLk3
eFxn6mULWZSzIGycTGFzGH2oOnoFuJllC3wkMsqtLuW/Y8Sm73pBr19azHfAtFoAkDWtdcu64HD3
jeao6cMveSiSHVVxxU7m2jpKwG+2oH6HQyRG/QX8hmhrKJTABUqTzpDU+naEz2MHgcL7ZxRjcPpv
mH119nV3AaV7UVjkF12iDTe1KGhuyuMW8hu96Eimxl6n9UBpRC4uw0wKnDG1ql0ngF70Vb+9UdqQ
5TCShcAV6zZFpEQ3OFoPu3KcrQtdpT4VlvK8VxQ9OdOyP9E8lIGngOdaaOR02ladr4jVaxa0Xs36
Tkxvev21UCzeg7/a/kykE13D95HW+IM+BUeS0pBhAfwq8pdR/Hau4fW5D/ohwApkU86L/mdsEEDo
t3N4VAH1KrKTG68jFRc/o4Yf32u+thGM/n4oz7QQTzUsQTxo6IuimbqA9FYz2WYJhEfQ5WjaXBWT
fyVyT1AurbrKnufJNqr0GPlA44NpJ3JPlY379QScmGAFAg3CEgtAEKPdjz+AlptfC/R7HE3KM2pl
wy/YoWf66GsdpaWNqZFhQ5Fb+rJwdT4GKZCEzooyLZz+Z/BD+blIBkWuv1c3qQeNI9l0nuHOF4sz
cnAzu4v+v39MnOZefraccz5z8tI/X3W+P/yYZUbe9VR9LWz7AVaoUzvF04I4QdX1UO5Lj0viOvSo
3dgRxeHj5Mh2emteCGd1aE7MOXo7sqiiKYLO+LpLPScV5ASV/oAVFA/AVb6FUXdmyj+BCJhxlCAW
H1MD+IK1aoTjvVgGtApzJ8/hWPRHLblHRcD+y2vnQ5DV2mnnRq3Ikugw0gluMRINrXOCp5+60cs4
0BGXNLCoqqSswBBBG+tJO/jkFNr8S/qn5gAiU6bxrDUwz8VS/tnW4pnJOxUU8IABTGGBWK2FJoYh
aEyswUERwIvfRDTC7aBFv2oYfwdFdxFJ8lNfyGdOus9gE4ZqQfGk+c4/sar4uC6FtBOsNCwX5GEr
AI+FMLLTb/Rr054ueQuLTuYF3jmb6LNR11tzFhCNaIk6bBAgoOkEEk87NojJ8tDfNfvq+rwO09qn
aTkPYBQAb0HZBDGzN4jguy0YtYUcGXNYOf53qbCjnbqhHC8ewoc3wf2NsWkcV77Ogm2yn93Y3kRO
f+RMOHP0fUaELT8DvLQmLnq6wHw+zrjSZgKqmxrUYZCIw3ExX4Hnd+8j45Z52bW/OTfby2m+OnpY
U5TLcBaAw2GsJrvJR2gnsKKAoAW75s1sT/XOe6af2PwGDxxg28w0npqrzT8lJu8doangNCE40hcx
ZfPBvJLjuv7rO8WQ0Pp+SwRUyVjNYGUIIqINceUUorWXQ+UxSocjmc6DpskkMXM5kBWYZ1A+J45P
YHyyAqp9sblfH5+xmM2ikjKLkTQ9+Ur2FI/KmXv5VAjaQgp8WkRuPpG6Y61JUtMoKkco6ebpsvVE
V/dMjFNf6X2M1X7v9RCWepRDb5OBRUTFIawvKXR9fUS/fYH1kkMgl50m4ZD5yVhAsGhEaV1aOUrV
iTf1bKTf1Sovf8R9ABwnazKn60YofyM1O1PqI5ea1Og0xVxuSvA3BzMcaMo1AE6oAI+e1JrGtIkg
Xxl2GhtQvFor0lx/mKqdLvThpV9p2qWWjt0DZDPN3MCtE1+zIdeOnHz9XV6XptPC2HLncZSvEvhv
2WaSasELOznZaBYqdFmScfcGCYhqSffdBocYr9Wb4I8J/epSKaL2t9iG4i6wNP9734bhTcsj0e18
vwMVI/h2oSU5smBW4bbtlO8QwoiPQl0icuAPqngv5YN04zc+bWBBnw9VFNQkyZJ6ISOc4qCkn0F/
GpBTaHpzM9WV9irFU/koTSpNjwDm7rWSDvrOGKP+Tqt16QcVPcS4B16+82RaBz2KFSefAvDhEsV1
ToP+Gz575Znj6+QapaLATxNP4B/lLst1K+fLyvSbihZwmHwGY7wmbbyd0+wzDU9EA2a5vjqvhBx+
np5zTvdeclwk6YctOrYvyUa3e9f6E2zQnXYsZzqDQjs1Mmpl9FTJF8mUVjm5L8iCVApa6aDs8b1J
m8NQjL++3henNt/7EKvNV2oD6OmWEILyZI4FoK6fs/Ttb8TgUFR0VYWvvwa6U3sY+yaxSsdHC0nP
ftY4aRr4D/6NKBroNoDmJA7qCleZmlYdCTRYnZQ+U9vYoXQdxGdO3JOztUgKUGSSl8vr40UJPbWv
QgT3HCjuNpVRWJ12oD9+PZBTlyNvENkAf0haoKyCoBlEBohwyNvlKO0WJ9pwV54lznzGZHPrv4+z
ylqTshQGtWLCwF2l+9nRN8XVvE89+SbbLpZnxsEdPNFr9pk3PNP8dr4e5qm5tJaXswmzEdLFauXR
9ZHThBoG9IPLvr2tQRNMycPXMd6exetT30IYBrD74nG9dpLoylrq0iXRSC+BLW2Sg75XtuGu3nZn
LrETlQDjfaDVVqXQ6yN/AyknSANbsF4N8TE3ke+0tpN/5jRavsunMeEl8YbtxX56dRgVaLrFrU4p
oE+xm67B2dWvXZojpXbu8XRyiZCC/0+o5YB6l58qYusXphnVjn9lbmAFHwc3upA8fXm1OiMGSq2L
IezGvE5umhvBOaeweyopN0WQEOB+yePMtawFVNuUFVr/cyv44z7AkNn3+sMM8yhBHGdjSpTXzwoM
L8NazTB65Wxv4NnswzVtBRGHVlUrwuYgJGLt0E/ZmXzx1OMb7UH0NMkZEbBZV44mvBEa4BmcJNvw
Ybyklcl8lvvuGLnmHlD91YLEs2cUBLvrcpNui905QuCJY4awGmUrHt+oKq4qLnhwzmgB5SUgo3Bj
gjPKdVpmDWLBDT4F4Y+uCa5k/ZxL0YldT1SU8LkK0BRd3wWYawyKH2SUWSqo8LVZb2eDfSLXwpln
5KlvCFoc2LICqEdaizMnA6DKcQ4XVkSNqFV5OZbB/szpsuy09TrBOkpRuKPRIl2bnQyRkBoBUBGn
9WZvhtIi7UJPvFEhehRO+fsvmhSThbBWSPXpv5KIUK36uBtN8HZ+HQiQKzvLjoWtqeJdNJ8Rev38
gQhC9ZUjWZSXrONjEKPR4Qa1MAfE8qdoItHf0wwOzuirngtifgwihnoLcJQgsX+F3oNdqGBkEuMv
ZwQMBfKBIXOXauabAem704uMmnyRTieKBOZlHkQPcyNclGerJG+EqY/LYIkD+0aVZZUX9Orsr6UW
PMXC6GjxolHfVMAlx3pODsUmwTw0/bEogAcwq9x60z6eM4A7kZx+DL+6SLswMyejJ7y6zWkl+eT+
Dn5zOKcWl+ld5RX7ftO7BRv7+tyt9/kqIiGW0D7F6xMpLm01cjmbDQxAs8LJSloydZH9lOJAcuuK
cr06eF9vtxPB0FjFmJVoMDPXR4c2azGSLlgfmAUuHYXdpg91OLrTuWf1iVsHPua7QKvVqbaJJqsV
23r0rJ+0PRwM9S7qXeNhBrutbbq3j9avr8d2OiZHFY0PHDNkcRn8u7UqWAMQUqQZHc2mBIMid/K9
37U2EDNH2CouGvZe8fx1zM8XAM6VpMoSOmpwn9Z1NgwX/Bpz35I6m3nADGGvbZciTPOXMyPEVBSg
HxTW4dav+U6+FEqFhmKIIxY/kS21WzrrVgkTsD/yNjxzr55I+Ii2bEKyBe7WNZ2rUoaRe3VMnXQ/
QlKTdup+gkYZH87SKD8f/iBg376XoeNWvy6aAfKr1YD+KNOHdLjs4ifpSttxg7LhRr8475LxmVa4
iN29C7hallU9l0qVELAXWne2wLwrpUcr3WmmW8OCnlGkdpP6djL0WwPRf7XRtlIHWPvrZXNiG374
Gau8IfA72QckkaIjwosXcHnaBe6QIKuFnufXoT5TpJchL1cdhyvn+LpOGMZqN0pRnb7tCtzr8Xgw
9/G9kdnRVr3vXWWDis+rJNiVm7z+l7FXua84Z7R0A2LnlyQPDrZAhpdAWi0xoU7v2m14XFLfGnn+
c2nvyRl+N+rVPR8lptZXI5Fj7Wc/y3ar0kJOfnTWy9dDPHELf5jd1ZlTJQaiKipxJlIkgzdRKThm
I53bkp/C6FQOFfoWliyj1G2tJjJAo14bUuiwi/eRmewzNziAG7FhvgPdHd38EDn0gAA2fD28t/Lu
h3uZwLJC1sRzmaRzneEmehXFojksPFyoE4Lb/OkOKLD+GCpYudUm2HVX/ou1ifbGYdwCZlY1d072
YKSos59zIvr0Plx+CxBXlVSb3FdcTUJS9kgdL8ICkYHSmBUiggvXQT+gtrMTYJp9PfRTU/4+2moF
TUirJfVMTbMRuT1q/xadoLuobe7/uzDrBQTTJazlFipNH+8HMEnAnYVoE+fR778TaDGp4yggmVud
OWEyjGNdjZlTyddt/tTK+zL8+XWIzzfw8oVQhqGSKNNgWye+vQTds0eMlRqfTKnAuAZQ+C/jI+G2
vIvtxDv3BFs++qcF+i7k6kRPRDmVpixEbcJon4xpopJ77r316SxZjWo1c7EY5ABvEGr00TejbMDH
+S0DUGnDc/W3M5H0Vf2tpP1i9Rrz1+VYtMC7NJ9idPB6NOm+/lJv+/aLaVvn24MxT4FZMm1Lu8rw
Oh2pYXv0mh/zPnJDR75RtslN7i79aoh21yMtw8Rjh9/0Lt28TeSdc25fJvGrHyR/TN7YbTq0aIau
bus3p+zOE7bnlRvOLJd1FbqPzbHKMr5l3EpX5RQ4fT15X8/tqYODTqS4JGvkheuWUm76ZWwVcopC
57w15MqRmvFP1kNv+DrOsrLXM7ZkMxSXSA0xL/s4YzHS0lNTKVyuVmpX6V4tOzvQnhX/OWz+BNr3
r6N9ziMo2HIJ6ThIaDDI1zcBZCylElD0f7uCVASXyr10if3Odb8LTWpJCgX80BV+CTfn7vIT34zI
VFjQL0CvYP1oKccREl1DZOyGd4ZWfRu1cyX8z4nhMjoyJXSwTE0015MJdxCIkjHUDqzJ2Wv3yYHW
kj19o0dEfvK/yERPrJIPAVfrvTVLqQJLmC0BF4ULKNshXo39zth0zvjDv1iyovBMQefE+fIhqPJx
yQwmSPu6W9KIMb7ypeuqC50qZvt3Z/SVTuzmD4FWV7U66i39WgKl+6U53e5Io92/0ZxefbXVHR01
slCNBpoWiQ/oTzvWYDC79swNfXZtLLP67l0ZjBqsfJo8jnEfHTWv2vqOao8H5YCTBh/pnKbQiTSH
tyt/MGzhnn6rVbwLR6UzyOqB5V4bpitKu4CygCRAAR1/TEhhfb2tzwVbXZ+5Oc6QZFmGXXnM62Qz
RYUnmDdZVW/8UDsT7FR+8GFoq5sU5ZEqwWWCoRX2XNgKVfDFRlPYqHaxZ8TLWyC6Pnd+nBnjWjhH
b/NBLQGYOjmCunbSmNdi0h4EzQydRij3TS7tv57Uk3sbjBqSTYiLURz+uGAyAKUjyGQce8Wj3L/M
wo1k1Wfm8nP1e1n774KsVmUCWhfQKkHkW7G2i2PtyQfFU90SyzzQt8/1TrjKMSq9VK46R3L919A9
N7Enj5N3P2GZ+HcrVZQ7OBfIkvL0+KnBU6l5QOPFPRbdmcGem9DVKo1nWZ3EhrEufcM0fYmzxk5C
4b+MslqdgZbKiFGyF8ryYdZS2wzvUuP566VxesrgwIsivQuUlD5OWQhbb6a2UtPTP8I6sOd6dLQR
W3FFcL+OdCI9YH3QHaAFqsrUbz9GMkodYXIduSgjCV81ERHqUnDHwf/RNDFE44vAf/g64KlretHD
Ao4DEpmD62NAsdBA0ixFDUDmmwr97Uo9V8w4FYLXCwTaN6zCGiKUByMsy5bHUgqjcz9UanYUcbE8
t7dOfaT3YVbLbWh6v1F8woRZd8gRqFaK6tAiLKyU3ZmvdC7Uas1pmWUlEa5EDihSm5MK7hXXf0xX
ru+dv/593o1qXUQMcz2durxsnMiK4SPN+7HSd38jBGceRQpqonQ+Pi6BQpnh1LW80CtLfgnmvrXj
tD5zuH4uT3LwAVP5nyDLlL47dcD6GPqIijcvBf2g7ZYS77zp6LCfq8yfujeA6lBvBVZN6rusxneB
LD7B1GuMxpjkH6057JQAMx9xVq4jP9/ranMWTnxyfb+LuJo/2SomUm+G1nvcjegBxF7xmHwny3aW
OzK7MjaiJzvyt5q+bTo+9I/LjRl+P4tmPLks3/2Q1RxHiFhECSrdFO567GlhdgzQ3DfNY7Rd4Jza
xtA3/e90Cybv6xW0jHD1qOHjGjybWEMmrvAf53yYwlEIMgKnAWT+IT/EirWPfOuMmN65MKvDUZuU
CdgE1bMaBR8lk5y6fTX9c06Ln9tKb0v1P6NZnfbqrBfgefieE3eyBx3j++ICPW6iG7iS284xUeur
t4EjeF/P4ul19J+4q5UrwYssjIy4df5glKj/pKrzdYTPDbtlaDJddxndTQW48ccPJcEJ19IlxKLB
i/XodwH3BMNNNsWjAeZlyfaNmw4r3zHelvrmb5R9UI8C8ghilMtNX4VHggAJIJPwjQJ8yL+W0jMr
5OQUvguw2gFaghBW3ZGTatZVCd4Vxv+ZGTy5x95FWGVP8SQNeqdSYMy/wcLahJvit5rdibw/N7OL
Wv194GEmEfiboD0T+uTqfxd5db/FaW5VU82lI6k6nc6HxnhNgjP1gtPzB/iKljtaFGsElj6BrxxT
RqdGV0mfbcZ2OrMET4/iPxFWX0jp4KR3IYKKM3JpaTtsGuEaF/S/NVd0EhYM4WcH2kZQMy3Qi2yR
arrjRTYtwg87oWvPvcTe9Pc+HX0WQoqajuUOhdqPO6pPOri1ODqQ0EsgIZJbxVG8ZjM+49SxEffF
5YvsDYyU9QEj0aNjM6HI8i+SxF+SR/+/6Z0E9nRZhf9/efSH4icC6VHevFdG/9ff+rcyuvYPHQ9t
nnQUiqjuLT3mf3smif8wFolekDKGRdt0UUf9t2eS9g88kSzLAt4AImrx/P6PNrqk/IP+vrj8QZbR
Wug1f8EziaxktS/4TaA1NBJkkNr0i/TV7g5Q4jHw7uQk1qb8UChmKDr11EB/xhcBdZGsNxOB21wI
HgGta9dy10g3aCsrnqEJkGSRqljI2eY2xx3lESP06ZgZi1mLLlT6hVhqLXQyDaEIyZqTXSwM2XPp
j8oTYj3Gkx7O+p8JQwK4SLlyY+pqcVEFkvUoq1HvGZY/XAK7K0wbDn7vlr6mPKmB3L1UnZ/fM6/q
MwW+/raNQ9Pz6zF48ZHqQ1nImvttUwbqMeym6jXRTN+GCNfbnNLxpjaCapFjRzEkzgJHzGq4J9A1
juGohfuGk/AODB6uJ0aOvUClytEGk8Tssq5yM4HXCxE8L5TStiDye90QBLdyURgOrFLNS4fM3yJH
0G4gWdbe3A2VF0byIvbQjxdGNSnfxV6V7uK6rNys6aftOC6Kib4fv2T95E/7wdDBniFvtxEqHDyh
Vtab2O8KNx37Hu+HekBsuWyg6OdA5pDLSNAD4uAXc3GHMEUNGSJW/AstDX7OHVYkmoGha4VLUd+U
z12BWW0TJtl1D6LRRjLX2mGoIDgZXLEQzSI13Zp1Vm41Ab1eUUpKY1tAMle8QVXD56LjVBO6IlaZ
4ka5CfpROqbSjC2Sb1T1M5JfQriJM3CUkLLG8rdQaP1WGrL+AmWZym1nLb8ptGgC2NhU6naaZraL
OViXQVKjyRI16Z2KFh8OJHWnTnZY++puxP3yAYGUzkPbLQC3jzUJ7hAqvhHAMg+yXKU7VU+mpy6V
Z+TxKokX65S3+YUole1e6aAC9NCAoz1uS/K4nVU530Z+J135rdlcqWhAyzbeGRJ+seMwuGUXlY9N
ip9JE4/hbTAr4TMLakLXFVuoezGQ1ce32ca3CkdICOBb0epK14yL8FbMROtyGNr8IEK0R5XEmkd7
qpTS9YUiuig6RXEavRm8RA8QhGqrBFy/MVOqYO0/JoOPzU+JlqznJ4o8uZGllqCFpzoGc5oqqEtY
cbPrWgVCQVjO/lUpKQnrw+wxxdAGRO7sQY4RVpN76zIJBPUxRk3sUq8lUCZNju4Jim/bQkEJTkLo
5Tru9WrfJVO+Byg+XZvT0Lkqb8tgU8xqhMIOymavjT5W96ZYUea2KhxD9VaSOleUA3G0OxXlGW/E
RmcLtMTam01RNI5hYacQdlJywdur5SGkiTkvIRy1tklaWGgUjEZ0kQyT+iiJg8CH0bRp04YqLOgB
s/GNgT/UkyJgYotDF86MTYsMfTJ2TOZA0v+stjV2KAOjd9DfQD0iGBJxp7bsgWRCj+SoFrhvuWpX
9YhbKRWaCjnFr0e0bjTtJVFG5C4zOv7Iy3Zj89yLsv9SY7z7HURx9aPxW9rzvmBk3wpsXH4rtJoQ
1uPOV6HR98FDg77Gc55p7OGCEdLWjuV4uAwVX8MLR5ws3wYyUz5rejzsG/RTNNes1NY61EXUVZtY
F9Od2HSlhAZaEt6i/RTc9GWMxVvT+NfhaM6mNzWTWXpVPie/pzwa5Y0h0FpH72ceEJAF0xk5aWtK
lwHCKtuKtvAVHjgqahRa/5iqQ+kmWqihlEXJO7e7WrQeWM6iKyoxpmmYBxnfkWBJEBURlOEhTjE9
cE1xRm4dSreG0o2BEq3J1kAGY9RZ/JqMC69t8NK7bYSG1dUFGHiaxRTeFrHFh2oKVoipCOYxMVj6
SeObx2DSF205lAevIOKaV5IqSNdh2em7Ipb5bEli/UrgiYJHjPrh96ALFh3toB08tHSHh0bM4x/D
jLwnanvLB59F+AxBhGe23TQ6/66uxF3RzFHrJmIWKlhtQHHF/Y9NOfTIkEE+Trei2PC933blgAr7
Niiy8cEEbXLNlmi+J0YU3i6qtKwwhSZtAvbocUgU/7qQRSy92ZQ+JdOS/91gDv41v4Lf0hhVeKv6
xvAbGGR0MSAUfNV0XfDL1Jdoi5vBbgg7/s4YsSoFBQmHajnkTFbqYPT5QY1G/zqpSnNb6M2s2Hx1
82iWOZ+urUsXxRFzGwQJm1GMhF9ioKiObyBtZsrWr7cTJ8COeqsiRu6atR5dmGkW4ZEGb/4SLQQs
TuLIIv1EH3OIJD6AnIwPeDqZboIDKzqLgrJR0RTbNjFyJNywkn8thhm83UpkW+Hk/Swao3XJbuDH
RPwPB0xRDwFtoU2Tdfxq6FuviVAw7WrPTkwMFgD1jmX1iEr9TeV+RPhwGG3TZJBBwdn39rcHXWFV
oI1lXaJxZGF6xb9OrCG8rSfkI81qGLyYBbhR1VLcGSLeYAOz7xYBS2jI6gotKpEfGtTIhhkNIktq
y2DYA9iFp8gG4uqAbUZqRZCF8OA+imra7rkRaJA0/PBGrziu28Q6LvfzfdDzMf45aB0n4k0joXPn
IeC7HIN5qRvo3tU6f0NT629iEbbRRuw5SWzs8ix6qCrHdSFRX/lnBpVNAldsw6fAe5vFNs3CxRA3
y4gFi+UVyMvKp8eQdk4uaggQTYv4UeILVKhas73LMdXZtZbQ3I9DJ9xPmtEdjMFocViepGNSyvFD
0Fr6rZBVynUDDueY+YG/S9NARcQXNVgUGEx4kQU4fQv62wXPnnbXJUOxbxN0R3UJnZ5kKOvnXA/T
W19FqFnVGipDfT5lyD6XOd1ov/9Rx8lTIJeLYpEFUcWSut2MYNyWrSztDH+QXSSCg41W5uOlMmao
x1iiv++GWL+oQXveNjOIVDxhoj8IbapOVmPVl8Mdc81JY9mJpu8qRl5cITjRvgrUJzaIiKKIJqOM
qy9aSJM0mwj3ZAjSm4q0COa0Gt2DtvbqtkkcA5fNyw7ZdQ+FlcobukD+JY8ppihaaDmJ0AWHKBsi
V2PAG7FLh6eUS+8KIXDrTuAi7FzcmMOLCkzr79KKJFsTAvNRq+bsuhGr8nWpvX8zI6G6RDU6QlMb
u7uLFDGznVEmeKYNqP3eFqIoL1rhuXgrhfib2z4t6YcOb04ZsP3g/zLFyeRka5I/OMkB1dVqrkEJ
iaOjpY6pgM1XPFI1y/IaedEJd0TaFoa2HBGB4qpaTQIQYGj5K0PS5xo3rexVZWEtvDEjpBMg+tVd
2iAoa+PRK35HdK3r99oUGD8KX0OoK6fs/WjlUkCLrqj9Jz2t2nozdYiB2cM4gNtsBQmBZtUnvXFE
YwJ2iw/9JowDNNhDH11NspSCW6nLRFxRCq1wNG1UWcKdQWPOHFX1UWytCXygFeFpSk6KCV8wjzwk
Ahhd2JaBZviND2d85DCboy026ErgDVouCce3E3xAGA+MQGmRp8aZpN9k89y8kNZyLokFok+7oIrS
O9FcbiaMIk1lJ1LJt9wyj9Fs7rFsd4txMq+QjrOwPMt99DiLpJGPSdCLqVP4hhE56MnHlmNGbf0N
RShDIfPt+aXI2DSxi/wLuedQsykxKVfCY4NS0o9kVLkR1SJkFIkAs8Nt0EzlbhuXKwvS6bOIQ9o3
3PyWa6AaO3tia6Ig08xXUmekhRvqSl4i1phZV7IWhaYt6eht2G1WpfFh5ODfhVI2e40WoPU5Y4K+
mQxkpDzTrGKuBLTvuk1rjDzHhiEzVafKND610ovCUc5nozqkTaL2zN1QZZiIKs1LlErZ765SZ6zm
/BmhotrMoGj6KNxtI3L1Z3mCteukhoj2T4/P7bVaCJSQAj35jWF2+6vRC3mfqu2gI10jB8O2G0qM
XtNaivZZK6m056XB35cV/rcbBZHwq0kq8m9KE5AryJFcu5rRIz+WIenh1YmBxacey6p6VQ7Y7LkV
T8yIt1w6CQ7nQMeFDiwFpq9YJ4GD/V09uEYgC69SZY6yjdIa/qQq5RacbUVfRAsdr835kAWjFe6g
9w74PhqzL9qFGDfpJtV1OXjl9OSiH0wxnY4zJcnixUTmMXV0swmaW7VI0sFW/T7rrgquG8GVqim5
gHeCcNNi2q27tICLn1YxSC+DakxXWaNrvIgVJHg3dSzV4dZsh/mel2zTu5HR/T/uziw5ciTLslsp
qX8NwaCYRDpbpGEjjWac6XT6D4Q+BKCYFJNi2k0voFdRG+tjXhmdEVGZVZ2/FR8h4k4nzQgDVPXd
d989pr/JRccv3S0lUWugKQmaFBNkyC18SgHIqSoggXELdOVNq/U4Paqqi+pdCrhOHa0VmMNReiSq
7WeZ+PMmtzgDb/K0V4a6qAzKTTOshFHM0dxzDEu7GWxLm1rk8zhZFVdhs7Bo54YU8BaL4A1KKA+T
SGpS5rBnD9si1W19ByZgJFl0ChdF7nMmb0dohF9Ur/2voR7KNa6iufxRBZn6VFJNflkZ/aQInb3x
tpqM/DYCdC1j4wW0xvNmrV1WD2Tro6+qeb4JS8HLZZbC6llNw49K9AaoTlPWtw0LXrINx6J+G+cy
IPMeZ/qWO2s8U83ah7KW3U1LLisBawOYzmZM9I90Xht/ywRO6u+bvCrf0ioP8w1HK87AC9XbFVlr
iOZ0p2E40Ege3n2zjnfj4M35nux+A9lALZ9yZVj41r4gUM2XTL9Qq4zZJimtcobHWq/TOSWVneMp
z85mVVTjxL3XUQ7RbMm7OMq94N7Ri6Pivp3nB0jAAryiEl+j1mleuzIBvTaS2vnYdWv6KApreiJG
Tv3gCfBJzmkiciWyct4EXVgwQRQ6xeti+ePnaW7Nj3XibHXNA7hAlU1zeMKcQkggdUiLTsDb31Ox
RgFGzBGQCKHr1xSQ9A6PV/YWRlVF9x5ACElkZeF/mVc1PbvCs56CpQ/fewK2j2ngEWFvOdEjub/u
Zq09d0vSV3jMp9Z/7bxRq7hx5ytgqYvu52IkhbpAk7nvyIT+3DbS2ZHeLsPYs3X+JWiJ/S6UXJ4D
JdR7l8+kvXvKO8+cYi70mAUhcgRb1hALTm3UW4yiY5Mn/I01Jy+njZ2mfR5zinFhcqzvTjOZuOnY
skmA7bKTpbhOCXiIc9HAyfXhOYzIAYM+Bk443maOnn9ILdfHhMjmvcMnQRhx14973yIlei30dStz
52NHDN6T3zQDETFet+s7HT2WQxm8z1Wq3uwqIWCgIn7SS6bxPmwUVZIfkShX2oRtDt104VHJH51g
NqRa9fUm8xdxH8x2dWtHlbcFdZmTgzb0H54w7SmJ5vym7ixJ2UUmeZ0V2bku7WwziUEdHGeIOAPW
9onjd3+eI/gzm65ZiSvQiX9SS5g/AxrFujl36jgI+sakWyZgrkXwZPmleJ5SvT7rsPFv/IpHqrcx
XJb2xkmc9xxa8Vl3FBkTqtlds06kAyaTOSW0XfeJbEl2ot6974XyHzJW+U/jtW5m17iesjkYW5VP
nE1og6suLKQJWZflUzOu8rMbEGjZZr2/FYNrc8pJo+aRxzEinZe7QojAwcIx2ltnHvOtneb5hub0
cDNljdzlXrQ+2EsDHlDbxUUuXrLLW52fYDKkxzRU+j6xXXIIIdmQdGi7Wf4S6mTd+OniUcNZhrTb
amL4qM4AZmVpeZwnwhiYXFTu18TzqptypOom9XC9FYWQt66qncsCT+TohLo6cqJy+tgi6OI5qrUs
GJuI4AEc5skh1zpeTUE/kl2n3ScUqF/rQpEwWVTFmUTH9sXthpaN1lunF7tvOceufZfch8JPP8sm
FbtsdqNLUfcjHZhSeBe3zsnK7FaczCmRhySnJi+sueB3PeLKdtZEeWMNK3gXr0JESRwoqzHIzLCE
u1p7Z5nN6lsYqOiunq93EIgQcMJFV8BV6BY6L2kp/a3fqOApINP5u2TdOvmJoy4AR0JxiwJ0rVSW
2n4zhFbHsstrDn/XoDZfqFu3oWz7WSbl3TDHQbnkHzU0lwNRs5Qy8JdRuVxkXOmIT2vWIXyFBXV3
ELmbnOzkM9WPuv2pCrCJz19DNjgvtoSRr52iEu51w4/p8p53tgJ5IL8TjqsUFZG3P3U9q6Cq09lV
oUmLawl11cfqeeYIxc5zY7wyeQphKz95FCln4jT9Lx5s4xcH3eVLiP14105FvxW9FC+966IOd+it
CGr5wfGAeZSFlhB255oz2NSSoTXX3Sm1gunSBFm0d4Ug3sNv2jMFYU8PKzwQsVpuKncC+D418rKU
8/K1kwyT40dMv9RmdOnmNaypuhCHog7XO3JDWGhlaCJCiafhJW289Zs/YZDomyqjUgvnbwVWB6g5
VKZA2Lm5MWkP8bVoI7O0nl+gwrfPRcZ9wEGHEyeC4ZEydrgZHUZN465wenUlEbTPPbPS53FeUERE
yMdo+ZS8XYvWIJmwICXQ6OBI0FFntuiUMnn/2cz4pzo7982P+nnofvwYLh/N/7h+6/9j5P7PP/4R
ZO5ff/IWXuwf/rCjSTIsj+ZHtzz96E05/NavuP7L/98v/suPnz/lZWl+/OVfP75XihHAfujUt+EP
3RcMTJjg/3HP5n9VH82//e+/8y2/NWyiX0LG322yIIj4seR17OG3ho38hXQsj8aGTV7TT8ztX/s1
8hdJ+AXjqCRnXbOc/N+3a36h7wzwj/9s0LNwU/6Zds21F/O3nh9jrkxx0zVioCcitC/68zjykC+9
sHw9AwsPldpE5DPfBZ5DbyVz9Sk3nb73TO3eT07d/he2VsYU/+OL8+qWT0XAxcFa/ceGI0GPAUgm
e41D5ZoP3/Thl6otmjMhKtWpIGIX4nkCzT2m16Q/EQm03pk5DT4DbqhPEzf7uFEyghSbptoRx2F1
+yiu5JpC21wWCiyw7fSuA0YJ68/kNYsvQwuA7JFQ3kxeZN4BXEGnZ9ImLnyenzS0EF5SGxsRVKKk
hSijsrpEovSzKV45P0/PLIKrs7eNr9+CIKhZyth7nrvRab/rsXJgjKGlybAJWtBBZLduZeMPlLZh
Ltr6lhFKlewdtkbi3PtSJntU3MTfp8XCrRNTvFXTPRs4T2ixpH7/Sk0C6Nxjp5VMXAoWXigyedGP
j5M9FwdBHbz3jCn35CAPd6HTR/O+hlURkADgkMmf4DXf1/R7d3kup62RTpt+7rygO5s+iaaTbaQx
D2qBoACizLEpECdt96cR+UYRRUvSIcgoh6ZQnXva2tFAIhmo0iPyce2nEHrlIsk6okNCyGMYzQ4p
QvOcb8bAoc6opRs+TJ0jTlXh9j+YPsZk3urE/rwkpZg5NfPZAKLxSnFoel3cKI0GFVsmwhbj97Z9
N2Zzz1pYkCVergg4QW6T/U1rYz6krQ1OK9Hmc6cJeFgSkvRie0iyTyLssqeEJe+ublYuXFk20bPd
ZBENGRkV9i5k4W+3bVKPAzpJYxOFR7eGLKfrj0TY6A8cXIvhYLOYludaZNSRUgonR3JyvIoI5kZn
OzScqn3SYaQQ9zw1XoDMqY9xaOdsz021qI1Ss7HgF5HyvkP6EQTNtr7/Yvi8p9hyWr89LF7qzO9T
E1bhdlrYI5inr/R3S3X57ZyXOeNsaXJKMl+LDTFPU7kJAFOaHWGX7fcmGspTsfZql/cNCkEYjmUV
m2XU5iyrayrWkmRGxisCWL6Z166yD97qOD/WgTMf5aUF/SVcDquyLlXlBbdSNcnFrIrxg8mpXsMu
lHcrIuErfbfwU+d0vhXbZYgKVHFbm7ivxNzH5URtCPq9D4LiTCFZMyXB/rpHk+528AdWtM++2KV1
k4ckVZvsK19P7olfFi9qQhYBth4um6ggflE1oH/6JSXYepzCr2BCogzB3Cr3Y+ZxFXN7iTadVxf7
QVbiZUZh2QYU2x+I1TAzcLDdrR4nzBusGPoQ9EP6BM6oOxIgCSSjyUHlGBAxR3t2mwxsTrTuoG9R
/YxGvyxlNdD6aN27hq7hraSj/gwrBtDEWOdnUWbVs6Qy2q5NyAG+4tk+15NrXxhGA2s4Lfa5zgQN
L2qGY2OP+s0OmuaxW3X0RAo9R3TH7v2TgaLCrHGUyG924RJz1DMdujWWkMdEN+MpsguE1UyT8l0u
5S4k/e5m0Xp45ZyZH/xIhd+tKrROxRhm5FTYZjinw0pTuaQ3d9+H+fjc5kK/VUVSlPu1JzQ5Jhdf
vjX2Yp1EnyV7PATMOrfWuukL1wLzU8Htc+uM9npBoPLQcRXXPLiMKqvusmYQhpZB7/g7MGveHhNx
ecpHQ//OJZ6XLqg85sMVVRCA66rzWnyh/EofA7aiDbqqdVOZVe6mjDOxQ2+cpGnnEpkuukC6ay5A
sik6IhF8Td0oO7lpP7/4VufeVFkkHlhmJk4pdkHdMOlbJzWUSXNpH5Q7cDcvvrvvhOEJTEPvm8Nx
lr6kUNvMsTqAXv1yGiuOU9p2gJ5lHS9iZZk6dtoH+KhcfplVWrfrUlcPdpJmPL4FYRNe4iPnhMAK
AG4RWVnI7MQCmn0jiFldyoQm4FhX02FN/eCmWwbz6xSt+rAgVexTMzD+PxAfOvcq4dPsnVskq26f
T8q5QWgDrlIt+AriMk3bH7W3WBcEHH0C7occk3UQAL287l8He7TOEWriQZDIvgEIUd9XE4ydpZKs
C5NUr1qX9veUBXqJG+r9M51u29kQ5LDc+LVtHXmP1b3d1fZDbzcRT3Yr9w3dqn5DhZHFS6CmU8dN
+Y4PtfxAmu92pl/m+1WVV3Zkl54z2522qxrNU1GkC+C+qmlOks5sHQOhLM5T4ibfhR7TNCaSXhyr
1G5XYJGlt0mmdkKxBnIHhY74W5vYDlgR7c5upHdRrLW3EpbcVtOU2Mg8SF9roeU39rj8dUAAfuiN
lb6NeUYQedunj4Zz/GkuCc/u+8UFKVunG6Gnhc3Gsrbu2jhH1Um60as9HbsZOQD347hV60Lw3try
j7NkjW0C8HCEuRB0osA6Ix3lKC/++EmvY2SjR/vCioEageYrGhsF3VPyuWZnc+MZvOHGoT69pUND
P5pgkmO3FoqudqRvaNJhBXFnKJKt3X6XhH7fUH2FzODZPY1iuzxF1qpOoCeGQ0EIaxQbo4K3Kk8h
BfRcnMJIkFtDOd8RtpD/2vnXJHrAUSB0LIcc5VxqWiWOdYnkxPkYfMwJuBhRBXU3xvU6Jy+uS0uK
25aIrILu79pU9nM/ETeYj0ps5nRIgOR0yTEigmZfWN70XJRW8FzJzN5gspExABMMbWoW6KxLsyna
TG1tDjLPYUq/orVVQbPfit7Cxp4+YF14N63vUe9aatqjTmu4N9fmClM2t4Nx1m8Bz/az3SYrmYJZ
8JqCZbpIkU/vmmMuTXZDqgqjd6e2rfJTkQzdQ9BG7kPSlf57EC1m30N12JaOhKiqBrlborR/F2Vb
fQxz694mHDD2i2XGaz+xf03GMdyNvjNc7SZgW1Wt7ucRlKIJQzQ6DAu32ZLnD2SJUxuOprzRQ1J9
dqI+ekJ7yneoh97zDONyl6ZcsGhtumOeld2pMlF7268VkL3CqRCb2ZWsRJqbsQERRifMOvglKkff
291+mDN9RzerOammH7dl27pbbmrnvsVrdGyDhPDoOfe2qszzm0a14X0DiOjQ8PzslD84ezpS5PTO
VtTH7WSwN63JvljLT0nAbut3DaowoAEe1fRH3/fhcyZm73aYSV4u/Xo8lQFelJ779KOuVLCLCkOn
yxovWVWyZQf5JyOcL7Is5i+56ziHdQwhZC6t96hbMqRcK1XvpW21T443LpyBHW+fhEQ+GtOKB6PF
fLRyNe2SpRB3pnFgFjajRfeoI266kM13axjcT3PLIMF1tP8m1w0EBbFw3kvr2mXKEAci2CcRPUak
mlzmLlgRO7tl/bSOaXWJ+kXeLmLtPZpgS7djUq06pEx7Z/su9Kb3LvDms6aEHmP0K/u+odlwq4nE
/OQIDVoSPfG0hsnXikCK+8EpxhNsvN7ByToRWGh4nsnn1OHZDZrq2GWLOpf+3L0RoAbwa+qqM0aa
bkdnlcbPlNBJeBqmSN8bjzbHVqWjN6Mla0I+U29uNmTeOScu1rJnKygYyrbnDCx7PXTE+KzWvKkj
1mG6QNOhDqdug6dgOmTChw9ASYY3ITPFrT1MwS3jK/Ip663lpc0sESuLcySySkMgkMYLcLDQ5d/B
/non1tR2c30W2WfcpvuWZmOGhp4RHocNUD1Y9TScYYDXr6tqFxmna1TuVeqah8ClsRSvdDdzYBGW
COJO+RXn99Fi3x8Q9I6Vregv4ZQL37Ns4ZMBqRSdfVePj/ZYTd+S1VWflsTPQBr0PHpUKoi1tNx1
9eE3aXTfqTG87yLuoLhLW+cVo7v33abYU5smnJfvhlPuQwDr9EeVjeMhom2No79N2OtcmfccI6tx
os2PuNmKJLhD4vUuXPz2G/wynN3rrM/GrEO1K4MgKw6N5Yk3khmAUamBOBVPqWqXsE3deH0Nz4sH
p3kCuZBnB9a0/ls2zcOjjcnmnVM4XR65LsWF/HHrZV3K9kNZsv/QbsCxefBrl8UsCuZ044ym9m7o
E4Q02VH/s60sQwCxvxMPHv698v4XOtIPWtVD/5d//cnZ/lNB/rMix9pJNfQfhi+DzKOicV2Er6Vn
TZY5SLmD0y5ZHkO14DFzOO8VnJelfsWxo+S2SefqPq1bo+Jk6Ot73MgulpMM/skBl8JgDn2NFr/l
KnFs/y/e7nWA4M9vF9Rx6PNuSS+WVxf270ZUNHaKVqftFdMJ+TLSc0olpKcHfEv9l2UgcdxWq/Wr
VzQDvfFWYsQmkGwmQwsB/rNMKWI3CQm3+//8ff0dWQMty2FAAEer9K5219+/LQA1c5b5Yoqrzss/
Ule5IDWacnkywjXnyMnsDwbEskuelNN/NURz/ZX/dElIk6Mbds0LCIkZ/eNroxVQX2ftHPd2Pjxg
LrRfoqgZjz9/w//2YhqfxD8W0y6q/uj/5fCj+1B/9ECjwvGNf5XUXCQ1zGNcXRZIvLPX3MXfJDX7
F3JIaTxhggaPh0/qbx5oW6Kc2SGT/MzEWr4r+VpPAy/7y78Kx/mFu4VJRYv7mGkBYmh+0xT/+tAi
RyJWpj/033mIvfB6f/3tHvAlBAz36rfG/0yOePSTS/+7x2Kc6wgTqHQ2Dsp6vs2XCuhoKZYgfAwF
7CW8Qp497Buy14rtoOgP70AkkQbYCweOdx+Kh3VNp3XrRo0q9t04Gu88YfoPYdnVRuzEODTpLsAk
QgPRdnvml72xnyEqXlnlXYRzjkIbB9zRCa4dwCVIwMakshouJluF+ZQ3xs1+Zb2ei0dvFuZX328H
CuIhzzm2klFwTbXW/qhvO6vP7c2a4SDD3eSrZifs2U7v9dCO97SO1N3KcXx4xqxQsOLbqiGDbIqu
Cdh6XBROgr5VEzy7kbUdPBZohcb1rzhMNAixLbNguB4xvbV+HCKv7DH0THDhl8q4wzb0G0tsezif
1dYCUYNpVeQOaSFcMqtYjwPae+vHWcF49X4C/JNvw9SX7L0iDPtvE+2FcmscLKsYUdYe4tPsPY3W
OhAyElAb3WTRgMfJn6X9sRaEAxKeTQzf3ViI1QZ2bmg2lDoApsz5zVMnJsYm8yplGhKTUIWOy4mx
6sSxFr0/bluEvRdoaXOxh89e4nZQnv224gEsMCxgIUdyou+/RcZxxiMpckQfIAUEnt6MxvWbS1Oq
qH+Q/KI4l5q0TaBKTRGwOMdEwzFP8sLbLkvWc2EaKLiPNkBGs2u9Isr3gs0wpUc2BSHM88ZLtn7h
0WYJsutsykrg+RgPigsQ48biCpmZrPajCMdpeS4Dojbx046gzjzHQSerq3Jyv+b21fYGnjV7DKoS
HSRLZPShu5I2D1sL1hY/JzD3XPUBlr6u78fmVnAuty5zaLLh2s1JlwfEUOyRC5FvBK2V7PMY4D2x
0xwviWoKOiEApeVTdPBxrU8AJsFjdKbyvw9Z1T0TN5p423a1Om9XeUW4bPEYtXYcDZ3rfWOSZX6b
pVg+fPwv6BNdJ7xtUa4SqPjcX/0NgZmQNDyYorelgJkHrAxSDUYuP61fOOEkyY4BAaOevCytfEhX
hdZb4Q1Wv5HrPCRPVZcEHw3EW2KH68j6Cm/FJl7V84T/wmJSafDjyRxtaynkZwoFhhiyGaNj3CwT
OiYDbIPcgj907c0CVdHjKRAjkzQKHBW+ECetBKiz8Wlyo5AYrURg3aQMsD8pK6klbXg8g3S26V3L
0fCx0kG7zdEKD3zDSlntYT5MhK/EfZMFLgKwdlWwH/gIvQ1jjsI8l6OqNIKqccJ963bjcCbsMv3u
OdLke7ks8I6vXet0ZxmbVuI6zdLlLblj+0ifk1QvMbnVEqulJTTY8vShA8+5sTqhGjb9tkm2CoCa
vSdTRMHAEGIhnn7t6mw/9RyITxWGRPdYh8L4275qm/q2WqblaIvJ0x0LWJDYh5RZiPXU5VircNqG
ozzVoh79g5cHEcHWI12vG9O3GYxxBLTpxk9JzYSrWmRm1nc0R4t8tyS1lZ5mvHZyO/lUujfT1KBe
+m3u6Ft7bJb+iLUKt2QaTVjNhPG6bou4Ah4wzcLU2Syisvs34jyud2+khWJoowvK+ZIuoWwgToMB
PiFmDeVmFF5ynVjIdUfgIzG72d7mwPtSpUHDeixamIyIN+vOU25exVkoqpymrN18qXQdOPeWQSdE
mFvKelPXg163oVOnwfMMOj4/9G0Ep9cw3VbdqrESTGe4vcY1gF9DH92OKd147COZ3yqcXmpDnzuZ
Dygh6HY7bLV9sltXpN4XGztQtPN5y2IjBq8WT87iTi7qRbrOR5wDRA2iwqzNfZb2fGxheBP5C0Ob
ogizT5iaAzwM9ZXPCj7cb6vTTB7b+n0Z0tKHD1rWSGhF3ou9sqcFH6Jr60cqtm68GRNmIA5LO6nm
WCAZ5VjZxRDhcJ3n1D2PGT3ZE29OjvvelQmOYWds+9u+ybkHi2Tm/z2m72g3jf5ctrE1BFV7X7ND
aRjQa+Tvr2JdutPLMEKoAy+YPaRNm2gv1g6pWTc460Z/l04tjW/JyCGpdX1HT3uF5zfEbuHx92Fo
6GIIyGcvDjHZtJS6RSRbp3KgCc4th9Wdy4SOJHhLl+qbYJvj1eVk6ZYdYBAYixo8Fhe4d8Y9NWrN
sw1LbgW6jhW/3UVDuy60P6JpfSzGZnVPeT4EIvYNy+WtyZmUirOglvk9S14nHsH4mmg3+GnzXc/C
0kw9+emPWiSd3kAPB+1nouA9N8uFiuYyyalvDl2QWf25oEHNV8fEy/foEx5yb1oZcIel77DlMJGw
611jr3vXTUQDcXcIXmmnFDgYsQfVIHo9pzlPtMyB23oABTYIUCwV/DbdjCKJof4HVeGxx3Jm7VzV
F8R7YFniSYH3mb3h2NY7Fp3cudVhwd6Qenr+KufISfZIAgsW9iq99vEjhXW56Jpru18H1wEBf6KZ
3YTTS2osFj8GRQa9TS2XT8zqHCzO/Yyf4DpOwF2iq+pK2qWLNMaTTpYUx12kzaEY19480EOg3y0L
Nb90SOwFvqAUOqdVUDd+pf3FzVZU09X1if+OLMGOs8OHnktJ575qhuvITpZ90R6TP1slGZGNa/p6
1OCuZspij0mPCza5uOv2jkN4za7nZmaRbh1IfANNFGbV7RxgoFPnesfOxOxQDkMvYDCkanLKHy+b
TqPSAWJhSwl/KLp62FqFGwkks8AQV856MaZPuilYE5xcm4B1eZiJoQ+avtmCeC0YalskC+7gMqgT
t1Woppgj6fBRz+wG+2URA0+BRGIVO0Y7GgAEo2HZW/tU8wleL892tdZcXL0MHdzRidPWXVNyyt0B
qecZKQIL9Y2f3/XPSRoFfYI0KrCxT1PY6IeREa1lG7jBhAxQT52875jGznDbXqPBLyghM8ojKxZI
XUYiVv1CsyyPPo+wktyYXyFnn7iGHm8S4y/+Q4tDPnnMQ1kYnBVMqpy90fLKXddZhvbRINsK10qd
5eUNwqZ8nTqrrp9Css7qRzck/PI1XwDR3gwJY83YGWvVtQeQqun3oQ2ApzBph2VuYNekCF46C6Ix
wEqmuRgDa2YIKiUhjjVNloWaURT5S05Y0IoMEhkG50GPRztAimn2WPZXBDHn7uIqueKeGGnI2it6
jbb0r51VLMXnqmZsLe4zvTW5TSW4INnVH5zD2/YwSuNVYFyK+evkMEsXW/yI6Qzp1VpuckZy9DOR
ng1Ta60laAPT90M3yxYavwbGTvuGXbexoXZHLTxoPQ7rJUkXO9w0CsIwY3fE2e4DyaMZtLZHrgez
cs0t/hVOsiun83kbpJa1nnp0ewYlROVGJ2n4lXEpVmu/d1vT9xsOx0oxvVcyB5MqTKxbAmnS7hhe
D/189vgtFy6+3pReIVMWENexb/GxkwRk1XZQHFxoPM2LVLBcaCzjFovXioPRMa89vNG5sXv9UC6u
GHFwujdtYdpvgnwQssoXnY9H0YbObd5h0HsvyFpxNnMCnWkfTC1L54TWII+ZNzAI6jj4029XY6Zs
+89X2P9NB5EppxFy/nEd/qA+zL/9nz+bWviW30wt1i9X3wYKC5hHTtj+36aQpf8LkfNE1aHs8jLe
lXfz2xSyw4AynRTKYpfiHG4BhpDfKnDbogIPLY+/DLDwk/r8z1Tgf9Rg/KuZhcwUB0YBGR72z1L/
9/qPy7HWYzYNR302xz5Hbbf++rsL8ndqfDSG31f4UPwQGQifIEiJ17L+TH3Le9dvMz+FKg39zBAw
5x7EAdfWv8s8/1BKIF37P3+hP4eH9U1HkVBL5mPhzNU3DdzgF1stmnZ5spSn1ENE3hSzJ1/lyEST
GSbnPpHNgt9RtuEL8yPti0CufR1c2dvxQK9jh0hftxsNKxe+VOqzL9Qq0kST1Wo4DsmKb3MxEwVM
4GfjuxwZ85oFfaljaCXqa1bbPblzNgOeGNtmcU5tZuDiQppk3TaTmL8OdSrhXySVT+EpW7/dK+z0
AV1PxXLZpGnwHUmjvu+8tmP3WiuGhAz74lPjXNc8EdJQjd2VahfNvGIWuJl7HW5DMUVE0RhRKobL
JCN7RZG7l2W50piDKL/OJrvh52nMxRuazfygbbs6V9HqFRsr91ktIub62Owz/SVP8/JkIxi4m0Uu
0Ytus+p77qj5ywptboPUotq9X81hG2MFUS9Dwi59YBh5ueBAEHgGAr116+o65p5YRbdP7OsinOF7
SanvxtLbTRUyyQ2hXpZm45FEAyrhTYYun010ekiP8HksVy4+7sCkejRMKZ3KpRGILUHptzEOqPAU
yHC5ZGMxfA5t9WxKip7YKQA0xzhypy8/3ZSra6KzLKfySeQtIREqmA4hmUGHqe2fOTkmB2IdQhxT
CcMpAYzWM7O4NNCSQb4Nw9TZ29owMYy3s+FgVRRh99mdGBfv0koCQLZbdkwUzJNfMUZmmYr+dLXY
/ikdw3w/pQXNcGyrTJ2K62ihiVyovs7AbbPDtslUou+EzHqt3edyWMNnwSHrjN2amTZkEC82fj6e
FDPiL35Zu++YT/h56arnFwl/WMdNELhn2+kbpp+m6jrOMnXulyQoHRrmNibrzC+KKfZSqNsMtpTe
k/bxhHZzm37XheQnDDDNqFDrUZZ7IMLdZ0Yd4B7nTe681kFHjVuG9g3DkTntvMngMvGy1pvjn6N9
KV3eLZ1dimA/XBpwyVfnZWRnHESybHzyere66xa3P3LuKF9Vv9Z3IvWx+5MhdStHJiYtge8yFExg
imicAcWaMDiGSWg2QcX4yDlv0q5mxHRlfAZQjrPQqSz1584vwjdPo52V+OaPNATkF88Zsk21YCmM
3YWO3UbYiXpO88Qa4zVxgtfOW9q3SFXmXVQRrjXhaP5tmMj0wVqs4pZw+jbcAsm1DiX5EvtJO5yW
8sa7NGpqLq1rqlfI9evdqpjuodGhzqMq8telcv2T3bTMK+lK3/hROf1aJO36kNXr+JBnxRcj5eeI
NtQsPSfOs3qJ1xu7rR/z1bq41dAemYo1JsY75jyFczHcToXJ3hHEcBKY2SXjf3aDu7oKrPuFYURO
wcw7MCNSyoh0uiiJKHQzTto9LB7n6LUukYYQAXlFm17NuPXURMMaP4j8v9ydWZKkSJp1V0QK8/AK
Npubm8/ukS+Ix8SMAgoosK7ewb+x/2CZ3ZIVJV3Z9dj9UpKVGR5uAyiq3733XEjZrh9EZVkXX8e0
kg/k2sXCWNXSu9MoodJtlsTQn9IMLSWc8qJ7JiHZDnSeOzNdpYZVFxFN5lgaxmC2iBDFpKO2Q+eA
m8h6fb5nXGjfKymyDXtO44vvpeNzQYRbAPAvJiLleum/qgDzJ0M4lXyD9i9Jfujl2WmG4QtGQ+ta
6TUw7FmT2jfdq/j7RkuZtH7YKUjdEhvHU05bIMv4rHt3hrYozk9DL92orZP6UWNe7JCvcGlGqBfy
X0jdrGKLbuqPYPAIxmmJhu2Qz+BH3zIu37dVY7PMkjG/2pnqnkt/JFBY4LGn/bCy9bfC1HrmAZqD
xOzioEb+WlgFxmE2zl3Cgr1RYzqUIRZ/63sxW/kd2ujEnFkK66W2anVvK86Yqe9mH71j5q98n44V
eWg8QHjm9Cgm0W11jiRz1KXOwKEHoN4LEfHkzCzdPHjo68AA2qB9Zzo0f5haIF5xpmNIbwP9RbYU
gBdjnuzdmnwq/uzeYDkaCP5lTXFfD0aKkWGcfngziiMNgpP/fWkkG0uC3BSfu87OMEzt6E15cuT7
XqhsjV3qhJXt7DrUuIfGr8c2BKEfHMvW49FEjqC9GFNjvJuOct7qNIjrkElG20aMIB39cWSm1ewp
dMj3hbDM9xHL7qPXxNoZQkCLRcCTLZK0E3ssA4VIz9MkS+6hVi3zoRmD8tLh2Mu3db1Ur+Dxlhmq
iQ44w9Ay8kcB1vkaxIeNEbZOHonldNaWOlQnzHzIKdL2Yz6Rwt8YRlaSn6yb5kucxeW3tOgMxWFc
J2FvVLK+LPnAila5OZbXdnStJ93nIinzLn2TIFN5BKSk5SJNjT3pt6KtvtaanR51ey7f7KCxwPzj
wJKN0b30jW88kPYl2caehLgvIYgH5jf11QLt+CIXrf8aNwsBpniewPE3mdxmi9l/WBiv7oy+Xpdp
RUJkIGlzoatxaAhBWxwaMTCcufJyWP+mdKKaN0V4qesE07lWml8yxPwPX1ka+ce0s9CT55hjId5l
+zCT7/I38+BPz40eaHZE6RnwijnIpjIir0y/h4GNs43qLJHfTI7xKrR8MQWRW8UWs+KO5Ek8y3un
Umm/m/rBLrdWVyeHOLGmO8L8BIm1orGKezsYBnTMzp9f0ZQcEGNFmwwbBvDkOwhpBg+dPRQ/M2ty
7gw97c6jo3Axz3reXn2xODLySRF99GPmZCxt7K/DeJjKd0+vSNilndcAR8mqvc+Y8xLXk/U6qKZ5
6EuJUWhxc5d1ufDOiU2Q12CMlITe2PcvYvZI3Y6NU341qrHczlTNM4PmlE/61Ql+8qEPUQD88zLO
k9jMbTvxaRhyeXWlPz7lWao2VenaP/FB0fHS1Fa2X4Z2IgeZ8h855oL/3TSmLB7dtJ/8bY7rWYRA
NDjFcn3WrMcUmv7k7Ng8q8FsvxL7dZ4zDAXFtk+8vNqNfMJYPSbGsG5q2FvN7Hny1RTn8HRF7yoi
21JpELYygC0lSh434+waPyYMSiM2Exl8l5pk0DK2SfLGxiupwS5nDCt1gxXWmRv/0SvWMSaBfNpX
jTKAEmjH8yefiLmFoaxdigCiJjAZp/lBwa/ENzGlWrYzrdWyllSzPMWl4SdRW1lIY40hv/XNMn9X
JKkf0F4sLB8MX8tIm3qbKFgcLwwmhsH5rNq2EdsqxSwZxnHjQhTOHTfbOLU9IkO0cc+WavYwjrZL
s3yxy1k/xMVUHZpgjDl+B8q96ugDd5OfJ18L5iIMo4qAtaez828Nno73scyJ5pql3/0kpavBByi5
/gl5NpQMaW6/Y7bfbrtSzmed5+4QevxZXLwZ12trWk0buaLJHoI+qL5pWP78jW1qy8vAhiEN0yrQ
862l5uRx7t0+CzMeui+Gwm5DCHkStGVOAz3liHryLR5y9qCoR1iyjEw8LmyNRRSz/X1O7DTYx4Vg
p5oSv9HD1OoBigtB8nIalX5JkoSxmdDJaBZkxDl8jNl72SWEz2mlxXvj1aPTRwtCDJF4PQaBMjCM
uogeP3bImuZiMxMT+SuBbT6JpErjMuxGHUvKnBOrC720me4XUBTvo5v3zyXjq88Yb/Mli0mLE4xq
P0u9Gl5aCiNOdu5Xv7NpAb2QEWykdbTp5rcpk+m9Pif28+R6tHIFDO9wbZFU2jXLaKbbTFQMVBnX
MZieDWaU2qAtFI/0evuGSMhfbhndSaVasONQQxl4vA4y/W4dvelzmT7mg/T3zOz69zTV5MeYxuLB
b0cNkk/bMuHlmc3QNH+o4Q9lzONWpshSMbmMzaC9cKoa7iezxJI5p4WzIroLhyGcLY6xqeSx8XQN
dW/oH2db98qtM4npi4vjO2eFcdWp0t1l3JpqmVA1jDXrW86y/G6ULXKx8JVxmSj4Zp43eel68QRt
D6p9xr2pMYe/WDSeY3vuGkJwcU3BDWndFoNgNTjoPEX8mWCb3EM3IeHakCV8cTRrcaKUKZwTOmOm
H0dCH/cc5lxOYK02dCEKY5zRUzdgh2tJWB9aPf3Zeov+6GUdMpHOhP/R7KwF6ERlfFWN0XwvzLH5
MQ0qu3JKKF+xmI6HzDKKg9dSGDpNZAWTppJXSmV9smRNvx/j1jzrsfTuzLivdoFIyn2aN8XVLIZ5
1ybtcu38xt4Drkm2OHutKGiE2mS5aqKp6Xn+d4i329Z1nb3PQPCcE+7Fp5Wyr2uNwn0mkmEfMI1P
W7s2hsvYCP2QeklzsESfoleNCSuIbVUPeeOTfI4Xe3o2g6x/XwaWNzeJ20e8RvlFA4HzJHt4Qawa
pRfBi4LFJBBUN+xEjWOCV70OmyVPQFG0bnIIvEE8AxU3sRHMsINa9Hb2Q8YlSDxz7/Bk38Jr6Ki9
rhCBbbvVt1Nn45pqHOXu5kLIObQ7Kva8uWY+z/T+kC9KXCBsTwdOWvad9G3x2SSqOo211ez9jmHm
1pIeCArbIUxZsvi4sdO/l/VY3HuTXR9Hjjgsh1wd58Cch2+d11sPXZMjWOU+SV6mNL9rjTXj8C3N
q41itc9ja/w68ElfjUEbXbx0+gD6teHKwhLS39tozYc5gztme/NUhfFU92rDtrw7OE4n3jS9FpgI
GvPB5TAUWSQCT0JMNf7hhiyfjt+QJhWja1ilTXs/sDVloq9owdsIfHBsNQjiYbOeTw1XX7Eld+xv
vGXw7+3J07c9UiNS/Ki2eSzle0Opdhs6dj6+lkFf3MW+O+1AD7uRCxble9FJsF/MS9/LIuFemILn
Zn7qY0navgJE8dUcxFzv3GzBHUA7dpJuub2ruzGvbTB3wZyIULoqgXrijXsKbnB6D1lsnNJyVG/w
UNiAo0crQBpd6TFqFdmx6FaYhilWMHVddPapWWFOiogaO1UAT46L0W+jZYzPQv/GgJoxNptRa2fl
j+lGiXIqg/0+KQMimOB41jzSwiFW2jkrsC37poQ8BenGMkluenPiMO5u7Pi157zhAazqIKCldoWP
rW4F8+4h642rZsfJp23OqKMeKSmolg3fdgnfySm7mSpYbU6vDcexQzm7LgsCc+27DhHvXnfH4MoT
XLsFXTIvMlYnX8Rm1npp5qL7qXozfXfipNhMlY9l1CdedCCkNX/rJhGgZPkyfsaGre2akqFSVqtH
/JNW/MfM+L8d1/1aMODi1WDsyWwUR5ytYzRimvcX409eQOtrE+we04dPj4y5bXb1Nd1llDfmZC3D
dFtHf9elY/ziNvqnX/oLiFRDwM9cEC6hiqbNdCw3cPegNRsna9vs3ad/Pfj827f4CybUZWvWEaAu
Qq7k4/oWrc1wWdumb2+RHH7092/RWd/CXwxV//QW8W799XOVqHdZ5/MWGecsu+6YnNeiVmpWN/lx
2W0EtRhuZJ3VMkTxI/Oug7oYOOahZJ+Ge+fgVLwq/tnZWRt07t2KsY5jQPvbW8srgQ4NGjLp97DY
aPrvRBKOxLlfX827plm2ZsiisPm7ToG//SDXEfNfrpXFU2avIT+GxZvadkdj0+yM8x/XCunBjlq8
/8EvXfnV/+KD/LVSlzEoewiLD9IJ52i5o59u0x3EXUo5ufM3BONfe0v++NJ47nIGMh2H5p5/fINy
Ggu9LtY3WIbqjQT6pnmu9iP9MtwL64Xyd8B085e5/6+/8dd3ZwTxSO0t725tlVo7gkisl/EGCepA
6fTBN1Xobqgc5L5AhIBhrvG1Uhrh7LPnvyunMP7uxfyCEp/dNDZKxdvPj+6+fAh2xWk6rLfJ4ob/
s9vkV4TvP73/daX4yyUFakkEScv7T++WXXIwDuMCyvfcHNo7d6cfkt0QaVZY7VDS6DuelIT+rc7x
1t3++9rZ/8aoN1/hf6+KPQl8qdXnr7IYP/OnLOb4vzF1IRPo0XZhYMNiafzTmOqS9V6p8h5gXNsg
MMy98Kcs5vxGXQXIXt/3qMk0kMb+oor95gRr+SERgQBVizbUf0cVM5hA/ePtjyl1jZM7ho8ZYG2I
/uUCSaa8kXhzRIR5HdTG0KVMV6FDVc8tcdR3yQnwM/ek91OqoD8NKf6rafzhttPOFb6x6YU1cNiF
CU621OyiMSDcVWdmPEf0QTePWNXmJhST2V3M3iitaELh/SbRmR4nZrQaRMK0PxN5bR9lPZCsXUyo
TsVs/zCMuH/3lyb+YSBG3FP4rd0pdprPtqwMI0STFp9lkubY4DuMkpi92i9xGhT3mePUz5jAWo7V
9bicMQvWWjQa+qiAiHjBh8bG6WTp6Xyaqqn9YlV6cTGhm13Hwulfer/pEfGyyeq3XVvKi/IEHvbE
rR+q2CzYYlbjUypa7YDFIjhzT6eXoBuT56zP3Tt/spJHCUT0W5qo+FuiLPFSYZTtIsd3h48pH9mF
cDw+z52bN/Ch4vEk5nG4EE+SKJOlGB61KRv3ljbjS7DmguCH5vlMIX1cszt2lHqE5EN1sONXB7Ou
mYuX4FSe8kVaHNNGsXOdwdoY+VDua60pfg+qJd2AWtG2lt31z77odHSsrNtWVmPeeYnXvyxpWuy8
GftsY9rLLitM76mIZ3M7Cj3Ys00noZkDKKnMxP866oZ87tOx/5RBgCln8bqXKdVZPV0QKc85TAGq
r0D4PBNRZVydi6AzQjE4ybmpC/W0DKXY6Xqmv5LQsU4qw0C86I6xy4alyEPiDjYdeLX/DmltIFnu
eCcvydMX0l7uqU7kshNVwQSgIJi3CVLH/7J4LiceEx9pi3nroOIsOyXcWdtpGcjZQh/dMihYXiE8
c7hpcSxjlPDN8qTFgXsk7c3z3Bfjg+zdgITEnCFuaNoRb7PxwAQeA1oVE37U0pwm7kkQuLaI/GAu
xfNsavrd6KJylVCrdq3wk7vZbQYyr5DUas7+h8CFAmgMAYUVWJOyQ22r4tK2wo6m0pFICUYZEsHW
rM3oDiBlgrneZrJjwgmzx+EX8oPE+YoHdKio7Fz3vqpU8oUYmHunCYp7sMJp+7Ycq1cOmfKptyH5
6mVbEleZCs0O60mbL0qmgBNzTTXCfFpcaZmPo5fGZvPk2tb4oDQi0SHzxfZZkGp992s4xPYQUARU
DBZUYW1WPwoUx7New+/BvWW/skVPrkuTir1c8SwgUO1XHWcIkeEE5I8GNDORzPs5fRUtSS8dTGqB
oLpJe/K34wjFTe9wCfuDCfSygG9sB7BaJBL+vfIAH2PyVj+mRqsf69Fr9kpmHG8Nazo70tf3GLnH
7yV3zLYXHPJNI9dfBinSe8tUw44XzJJCMv0oOi1/IOsN3I+D3aOOan7GN4NNEIQmlOTUAYjcglOW
hSDVf3unIhaQZQj4nLDGMjjCJSUZC0rJSVvpb8qHdCNiM74uNbWVCCB18GQHHV/aLHDyhDlO+TBv
CU2zF5dXAp1im40yTSIvGxkrWcWgU/iYuQ+aqJyoBTPqMepaB17TVBXPUApwQM09ASXgkyPzkWJ8
0a3B3uEVa74gJMtDgiHtGZMWJlfLrB7iVln3Myb3cYtw3p5FaTJIMZGYmEos3h2hOKhuJvA2O6if
ERb0SyxNip5lK47M4+o2ZABjcYXrfXKc4VwIvrOckRL+0XJTKemDJzdxDBgjc9AewOpXj5NqRqgq
1zeON42wMGg0jjkEH8jVO09yNXUPWLHPTkaCnDRSxrCo1RgcjnBG3gZH6z4XH7xrmENXvcx0M6PA
dNUZ96mx1d1u3AFAZVmDNRHxFIUUTlvguUA5hfPTJU8QayuMq0ZrHDsmAytVY7KfkCtL2C5Vtsvn
pn1yiHVuqqUYrwaoRTuE/FU9IIw4aBYec4bMYHAJQsk/glpSJ1el8kXZQ7/3k7iowjIrVrYXQygx
FeYHObJim6Wccmdt1rEItsk37NIe4z6IG0csCd12Nrsm4jdOV0fCPQhb361ZQbU4rPtJPYs51t+H
Bk+d3eOy18Ak3jWSKsuQsXf1oygMinbsUu4yr51PpTKHQ0AAgES9Z25KYc9f13TewQp674CYkj8w
omsuRu+WWxHnyYtaMCl0oiS6jUYM0pS5PU9b/bhUFGNyrbLAeJoZJXqDkJeSXKCAQ7uLybse1aib
G8uMjSN+muLZtQvvlML73lmDKo/UD3VoIHm704PZ/piruT7UtFOFDQQ+lADbO3WdnE4Bjn1Wu9S6
2O1K/p7VFxxhZJeb3tiQOzD2uujEqc8aF4pbmW6C1ZI6D3Nw7/TusAZKSEAk8XhF5qm2ADsXygCC
rvnukKCAOCpc+FPMOrWzVRGTafrWPldLw5g5rih9m2Oe3rJ33N0Ut/U+5kN7WQInYaUig4PLb4xD
HEmsFbXbbxqxqKtG9Qiq26RoAWxaDURwMCDOePkey/78mWUuCQwM4BuIaXIjrK7cmyRmojn1snuT
cr2zKWjOLP16eUc5Q4hc6nzfmYF2D+ih2qKM5A9mIfrHpOQ26HQj3SbuZBwyxmJRBqLlpCY8cni4
XfdZ5i3abDkOyzHpkF8QpYV8X0Q6Mm7y4x30Sjy9E/jANDebYw6pbw8okvBw3Zo74VfiCkR/OLos
UAg7nsH7TQzjgaB0t7ecIdlrgCPviZ7Gjxme9IOfOlyYsQs3b2EMKfaAF8YXNDvrZaCkOSeWmjVn
kZJHF0ls3tW2O5PnZ/g9Kgm8JlDtFO+VB5IhxAxbnwh2gh3uK/vIFRZfMqI9MPCS5nmcRf2oBM8T
ZJh8AyVBSPwNwrhUda3EpikX4GSa6ssyFLHf3dWmoR1HyYKt9UnwbVL2ivvEAHTArIweONoGKZ18
WtpwQsegiA+G21XnBf3OUmWGUzYBMofsvqvzwHxcZJcC0AnsvZH6v89MRg8LXvvHNeuyjdk7wODy
rHsLnyecFB4RJxzH00+914KfqV4ve1lqzSEQmXYOHM3bu8vc8lVI43kEF3HAxD7aTJZpHAD6i6On
D/C3+vagdpaJkuUbLjZLwI/6gW8IFvTtH5fcWk3Ki2d+UUHD89fA2hAS+7QeRNXEBxRpi0sSeBrG
eAzSCvQ5i12efCf3BIWUmVmIsxLmXg/tXbVGA28Pvv5ZZjzucKjg5rHLEmeYX7d4TyqHfwF1nDke
fwtsyMxYR3qm4993K/9L4a8mZYVKUWgTT+f1ee9XCg5tL5phb9g1kpo+YTTFt+5ORwot28g3EA+w
rwq149d2H7DD/a1UOj/Pfm4PqRdWdb3yCCb+763WwF+p4rB38P703QoV7/x93vITHb4XUHl8SjdW
IMXCwR0ivn+PpEnymYwNiH9FHQLgBT6uG6E7beMrZgk+hHyFs7NqbeUoIIuLgRezWLjJJ6l+4ElF
OLEr+kTIzp28Ff6dAEpiXFakWMtGCJ0be0pXAp3RfUhXXz3mYBW3kuPSZ6Hxk8IbQW7PtsIntqLM
DbYresJHjxCxKj8C7rrIev8C9UdsDGlnPIWZOU0N6ETb55UtCQh6HPTa+fbnfKPhh/vS3/uFyC6p
4VrPeq/Gh3oAJR9mJtQ9SmX7GOj2in1vMe1uML5AZDD4hhM2edDZu/Y5x2XwqAMaZFjLDkwaKQ8l
msUQAW37NfGr+rQ4/rqRaOa3IXXjT3JsMN6Hmh1Qje3+RjKnGsa/94PVGaYJPhkJ7fRTLrxkCa2C
nBEbNRAoKyC9KZ/INsPfCvgWlVtBQPcbtdNaWZ9uF1Rh8lxMavIUCmfCtl6Z8Yh99ivJLLaIiG9f
O2Z5mLPXl9+uoPaJC90yF4jyt/+63kwFvF3WQtLD0e2a1uOeKyLlYi5mriGJBePZJnRFgF40hNwq
rp9igR0Isyx9JNMCCJ+FfiKx0+SfNh/Y17yvAcuLpkvf0V/Y+6nCVS9aYitsGiOoZyLTfPNNw4yR
UOFiRDoM7/NtZ8sFoH5A2uT3EYzgbiO60n0AlajBkGRuidLpo3/aMwBnHnDOmmhZ977SHvh6lMGO
2AO8V+8CvGdXtBeceKJdI0g+eBIMWjnEmV1SSwIfSRHom94c3Udn7Ftw72zQE6fFSJdn5VOhct6F
lEnyXZorYfO2oIwA6KIxVXwluKo3CEYIjlIzyOWPvIfbLSe6ltzFWEI9YBrfvOBf4hofbPj4fsBf
JGYWnRtkUTnwKPCrwFe83bY35P8ftQAlHs49sh/Hh6JbbYfrxY2qDeTe9+CceuutaWWlfqC9hlq2
9Su59ZgoweqQzA2Af0KZ9ARw44qJq0m3cHKHSdLzYchpvQR1FzKzhCbCPd+3K71QrjzRhRVDypaP
8rY8KssCG6vRgpDIwPxCx1czc2gQvLLbzt8Wa9LAh1mltsD9KZygT43fQaqAxclhLyHQN2h5yNPH
UY/HV0LDFSjxuo4LJNhVdYglB3FyrtBmbQWfIkzplpy2mEKNl56CGAg+fe53Z1HDug+0AIsrmc70
x5pa3vZ8KjxduU9SSLZ+m3KJu3Kfuq53heOa8dxONKn2mfRGAh5QVd68LCEgN8et98ayW5mhM+Et
/WybBb5LhbRTX6S0kipSxEqwPDYTm/JC0v3ROEl97rR2OSGcUnEEMaTjGmpHtm7U//C0MFMg8Up2
yesSEMPZcOQU/EUiwb6iZu2rzknxWPhsVYFeDzOirZ5zEi7at6IjL6x0VUFdCNqTTYr4ms8Ls/Sk
y3IwxFbycymQr+yu1O99Z+rvi0ETH4EIzK8kg6a32Df0Y2uRds0Tfzol9iIvDo6NLFwmo36YeRpd
Ye8VTGBM6OJpTtKO7WnwY8RVdu21ZcC4TFT/Ccm6YLirO91d3Fj6ydc1/2gUhgcOz/C/CGjOEylc
DMcB56ODaZfp3p90EtRFC32HGdx9O8zerna08lLFizhhclKnckzQ0nLdfu7binHQYvqsDuXYu6GZ
KfUT/x9xfixub6bfcY94ynvh6mrI0wyDGWE2DDZcGfHvxNtQ+6ZiFZtxtmw48WuHFtn5O5brcfUB
iL3e0KKA0cwJLYJJmJp7MtYFjuByoRUCeH9S7jqCp1fDW2aGtfhJAO37svhResLmjWPwWzhWHfCb
9o9aH1O2QhqNS42cBAMEAmTFLu+09bkUrKxPVRnrOmPieCAW3WnlncdO7LNG8Rx3ee6x0GE6nF6g
iPCnE9TfZFubPUj8xAVQW/ScoELBxQ3w3pT559jwGNVaTKxHQqfWlxvy1yq6tearXmNebT0waGff
ciB0pJ3zW9yKJLec72cDB/S7lhA7izBMci8T6bG+aH7NTOX2Knx4YckG9wg37O3R7a2Pytod18xY
zdrIi+j4b35vs2ZpySjGA57bzNp2qmNlxJFAUck8reu9YkTpESa/HyW3u213PE1uTyH+JMsE5eN8
MPUwTF/JavECNCJS777qW6BvLf8fjs/iH6AKZFyPnFGGEOP8mr0ZssiY87UdscywGsO7BQS1PuN0
g7mZblGjGuaEec+4IKiHJGT2fnuftUnbiyCPfBpjl/hawUY+CYXqoe0arJm3UQoWGRb4oOrcvaiU
f7n9yz/6VxCwT702TdukG8YHO4u9qBt1PpIJsI/TD8RRUy8+cSmvxiiQfffYZINX5UJbJ56YA7zg
uCaTIP1ma0VFplHX9w0GpbONoneX9xbzLD6Vky8bd1so2/zpFbORRLHUk68Y00BIInC/6QPnEYLj
8XPS2+4eMOKwXXq45isUezvnZAzwZ+dwj9WwkX4CyCaPvWpXtSWHGUq3IoggXHYwQzcJSBpaIaR1
pyg6CSccKFdsmMFjTUxpa3ZLS+dIkFx1LZa7OamKfdeZAws7N10G0+fUQKID/bIk9saRdne6kYhl
EbDXBrPNCXXJP6lOmz4qA3LNMoGTrteiBcHBPN6WKN84LJa4JHvkLqRTpzE1FSfoKT4KfzY/xiWv
Qlx2drHJVRu/AaLs5KHtm/hZA8H+4HrucD/UujBog0vwwnUBDx0w1nH3zpZad69WULLz5ybnLudR
Ab7o35db/m9GlVBwIdH/y9bEJ1F//3//UWf/IMz818/9pzQT/IYQCTTEN53A5B9Rbf5TmnF/I3fk
e7ruUGVlEmj6L2lG835DqTHxJKGbUPmNEvMXbcaiihFubRA4hu15jKz/PW3mFhn6izRr8VtQZmCp
ovUQobJ/Acf4PWPwxTILUAHBiECTWDAgFPTyrBmOikxoB/c6m7+YjlHesxCe7RL+RDUafug63fI+
YyC/jH6GydzKe9CS3fzCqX/ado3ot1bdldzbgBN4NkAfJUkQR9IKgGe4uAdBdI2J5u8c/mPEGdHd
Y3KUT0PlMUIL3MweIkKb/WNXCf3Yw2n/ZGG1ttLMjCjTK2dPKJUb2q3LHW6X5FiVZKun0Us2fdV5
URbo9h1WF4d5HCgnkI9Fjw3SqQH26rpx8Wn4w60JfE1qOF4oIXcO7O/8vYYz3Y8wFdU8n5T3yXxH
8lROVP6735ecO4JCvifChRvRNAQaoFH5NgeMACf1BJiSJHQcRzEbN43ZDdjWEDlpPqSVmx3tIEm+
gtNrttbUu98Ad+cAUBziP7Dyy3sPV+x9bjnzawP8YAa/lzczO75OfhU5fVVQZGvvg+iFx081HGZG
EAaRGhgGetMw0D0O3viEZmM5XwvH5zTA21/POIIoZi0cV0aW2+dFOKg2qYjvtiDIGf+8tQnD7JYp
b+QSh96rGPdmF9DQsODwgntgdMDdrDULhos6xLGL8W4u/ezqZTVhoaZga4FnkMlNRozKBg7gJjwE
MwrkokBSwMibp4vRAtcSpF5/yRYMtP4kvT1+We8g2zpgnKlhDp77/jhRDbSPe48tENKQA0VCS55o
dFIfQ6s35G4G+0C/Ccy13CBUPyEAFkgir71snEjYrr3vjBIgrqzKiM/6NugF2boidafU74lGdRqz
yY5QV9ek2l7QPcTLKRNj71VLu2PXQ3IVQsQQAvZrf4L0IvKcVrgSMzgG51IN1VE3yhlOb+McujzL
30mrsJOnXWNfYKZ61BxGSum6wSytcSQQpCa/C1s9GC6ZnfsXyxxJZ43BYr9LBz93DD82ijs/i2SZ
TFc76ZITlDP7JalMctx0P4O1ihVu0nHY4IVqj1h0b9n7QOw8rFwRiJYkC8GKtASo/PSK2mezCSee
9dmVjXvQW6v7uSjZvluYJS+Z1lE0szjtdF4pw0gco3qZzKJn39bUcuuTQH8hDR9svdm2zmTFndMw
GMGppbLk1bNgCxjTmJG1cIpzR/Hm0O4AYNazvfOdmgK2lcvPOT1jirMWuSlD44AXsF5GXsyVGUpr
ZelPLad5Zz31o7TC5kQlUYqGuYS4FHsF/sOtEc0u1j+3zm7+bCUjUw6lFtKWjhUSqW5YWy072iAK
k75L2a6wfxrdP+SQ8wqIDvC/t2kDmwA2rkneWF8Kn30b5RH0yIHQeidlTUdbT9Vc0nHOI8nNH/Rj
g/N/vm7woH8/3So1ySqUT7j12DKtP+zOdM9thtKFeUsIQpyHvv82dYigQsQg+MyAZbTtMIqx6WqC
XUIfwx1OODmEdYOJEV10mA4y7ZuXirHHQQnDZ6cAv6afie2wvXbV2Rk0tQsYL55TjGwREYCFhRdn
atRCCgT1YXXa3tEmKrSh+F8RVzLOjnrMjGemPaxlwtSGlVz015k2uWPWuuZpYhF4Zw+Yf0PyIiet
ae7voBWc38vM7pwNYkq5LRjEbSrb0rB4Da33oDkC7jVK+sdUlOVV92gk8X0N/xOUywc1OXyOCGWf
RcUMC0scaffbJ0ovz1NROXyiebL2Md50OS7j6b3zc/uRKUfNLlb4or0WAWfvrfJL0ObSWTU+mDHk
8+D3XWO3UY8ujRDHAp8oh/W14tTuGFcIdJyB3i4gDDZuemz969hOGYzJlLLML6ts8kEEcMGhzJD0
pjkWzNdei3adRBQ1o0zm5DZ8CiCaZZnNuLucqj31Ik2fbiMOvAJMgMgRgypYNT29m9l02evgxx4X
5DwcDGtspKUOYs0eKvze1f52YScUUq78ddqJk4LsJKMF7hHLYiuv5/SlJt7AYeP28lAenT8niszp
+mMedMn3wuX3UaHKcGmeOHggS/EhSnOd6d4mXf46tJwb9hRhlQ0+IzdOTJLAwytYb44GCbroEqmq
+v/cndeO3Miyrl9lvwAXyKS/rWK59k4tc0OoWxK993z687G19qiaqime0dxtYAGDBUGKymSayIjf
cEdGJeYZXV4hB1DAtvIotCN6IXNUA5Pvn7KO+koWYfe1oeqCfQZV5icrbvlXfu6jCJsXdnVBuitz
bzzK4MipJOlU1tZvZUtSUMap82+9VZErSgNAfpPKZ8xKlZR1uhZ6m2D4jeit5dhUYa+KegilNYZK
NB7x+krXHWwIwXtMRZ4M4WOOOTJmABZZYmTbeuz7V/RSynGtNaq4UuxM22HDZ0PVz7hueqlVP1pF
gzqlrwDm4OyWgB73CBjgRewCiYYsvlaBzyOkNI6PekCniNMJfLih03OpfRV+CBKX9ZYuG450YMQv
DHmEERqqkw5O7kYmjDibH1f4U01MxwnHAxFvjWspLUxKO1n3yZA76Tnw6giJf8M2EWzopAKnWBMF
Z1UKbptQzoxNXqj15yo1AKm2bqU/MqnIHMh47fCa5QJ+COjgDBu0iZp75NvEoZDxpxVgqR4otScP
tDvt76Y6dC8pI/iGnPN4p5a1/5l6kIwzJIsy5mN8DPqy3vtjH+LpKeRwXRih++Kyu/SVHcjqJRxg
8wP+k17uDB0FfHIgVRxa3Qtv8kjUnCe8pT90yeg9whMOr8As2BDw8uBLV0By82rYrKvep/eW4A/w
DOqnTVfogbN3fc/dJZIcbhE8wWBHy5u4gPuUdNeYUJsI7Hj9ByXM7ZeR2TVxQTMBy0sJ+tl11KAN
lrWFL7aJi0+A0pXdLSwvFL7hfkBjEvlzKzfcpqnopQMeRjWWY5wyjmgSfw3gWadrX6JNossdCY0+
jheQkccLv1WrbQSGGPl7kpikp+dr4PzDEmqmp9mkg4RZNfXRCy8I5Gd6KTryjk3TXZBtjMIx6wJs
XVi691ozmgevbb0duivYGuPtMqwQVRY/IHoX37AOyK9NStNbs1Fz/O0hA3+qDamnhV8mGFU2iD6x
tD0dowH+v/dqW7H6yQDoXTnctOY3y6jAV1e1mNRlIjm7tvPQuDZo3NzGUpzfkcWY9wldiYtOVobH
xrIHAYOlzQ+Qm/KPIhyjK92MkSlBEcGwWL6GBesjs5rPvU/ldoWRCxQXScFpcSqq5U/ox1gPfgRE
a6vqhXTdWKiXrQKlql5Av0dXQ6yYcKKkbCOBiXiZJP4+x9hnofbljYX6MhRWeSHUgI+fm9aqwpYZ
zAh+C31BVZCLqL9qyyh6kWSohXKBtIkNOvshJzn6pkZMfIF52p0Lyn9P9mPfuKrUwwMqo0NRcFJl
OW/fmu7pjvd3ciPyBGEuEPXyXWF4SbeCGFXu0NdH2aczSKxTaSUMzAX7UXMCKw8fQ8hjl/kgckcE
tb1TVS+TaTIP8b4QkUxilHRO2Ib1vogQJwHdNkFUUBGliCjdVXribyRf1zHJAXI25h3k2ph7maM3
QBy6sw4C3el9NJrJprIy1XH7RLkck1z+zEaCLpHJ9UXn+RV18VTZW1n8wnL37vMaEmyvtMmhS7j+
un5IH5BKBikRw3Tc4ZBTP4R+K913oTo+c3UUG3kgLczM3H+qFE04CKiXd6Xui6lbNz5ANw3RDwdq
Dw0QtfigkJ0MKfh7t7baK0GDe52WFIzMEJahSkF2J7CvePJHX96YvMyuWT+eCh/A7L6hTARLIw7U
+uC6sXdLr1Ny9KiT9vEopRsEDMEwuUkNvTVA0dtMx28FhRNGJxnbshs+Qk4Wk8U9aur83StE7/wX
Q5XS71I4RAdgOOZHWKolNIbqYHBOrAqth31ttdUrfA3vK+QXaqh9aD6MfTfuMeTGNg8ERYm5q9Rf
5dhz0o+eKC4N+/q+HW3E4jyB6qTCARBtMVy3v8SU+ZO1KczgLpIrFl9IxbJEAljyX8JociYS4eRq
60/lPxXmxa0m6RQigzhuv4/16N9G2hg+1kNiAGHDkHtqg2r9xZBK6r7vQYfYCCh9cV29x5ga5OBe
iT37SWrT7lWiss+7CjVh3LLha7htUNxFiLLFqGQUFHdBFWhPYTDGtyl6guomanvEnZBz3NATwh5X
QHxe22Gr9dvSUqDtNxnH7GqyhXCRCUjQIo/tArdDGiXRHXdSXW2Q4A6iFQIeERlGWeRPCtSU67bQ
BVU7zFlo2/rpi6J2aemghcdLA1mj4Ramg3vPAzi85u4zs4di6CWa+p6XX2EJggRTNiS02iX9S5eE
0i23YPGhCVJzV9M6+GQJVA5XyhCoN8jEpeYKjRZBtcpttA3yC9J17zfIJbZWAwVOk1CgMun7bhFb
iA+dpOf7kLME5UlbrcKtJ0fSobPgZhkIN/0QkaVGaxWC/oXp2uKOXEi+AJNZ7aFvIphMEvHFFBhs
tGGOE12TVlsljt1h1VOF1FYqPNsvDdWVizIv0PBBocO+cskHsNeoFMuhpUA9AIms/LZXu/4+lGQL
4HY6ul+xZIvAmtTtt4loDg/I7UNODRTiofpmUFHXQHCaV7I9k+PX9lR35eHzGW6kfLQ+d7Ru4BIY
kX+NnJ0ir3kCdru4FILWnaZw3yqK2VKk9mrfyegFfAepYl7WdWo3u3bgHbmiP1zf4yXCyxgGMnes
WfrXNZgCxzQD5VKx8ZqWbDg0KzChyZUn8uyz6DXvh4zP+k0KEO6Ql7V3V9QcuMhdZ81aVGltObri
iYsil1EdK9wWEA/9QvNBM7N+O1DL/5wijv4B4ESCRnxQIfyM32T1yZRjk/5eGSg3AdxCLjKgEu6u
zHyeeSmkr4OC2MDBMgHGFA1+v0x1/oR2BFwdZVARPcXu/gEUXoEyraanyapvpmZfk2YfkdjxdkOD
cQZFG6RdPFwttZI2HQsz2Ieo7V1HYhJ4DULJv6I0bjt2k9tf5N7wbzul6vYJz/SnTmT6E5XtlST8
+1EetrbUNh8k1YBoyJEfv4IgFAeVVO9b0MHqgq4sNbcag74CIhHcUtFXd4aKCYFe5sGjEgbGB1eR
S1AMabPXNARomiT2wEqIUNsNgmcK5IMMTmeS2vEVHZ56Y2qmSydcG+5b0tdriMDgbawqgFSeaIl5
xZNOxpp2qK4CX/H2MnXsGz1IYqeIDUTm+gbsl1l0sF0KQJwKpaVrrQ6CA3jFwRnCuN+GDaDqvCvb
i7rTbRi1VfhsW3Jxgc5uoW+sSBgYtMjpV3I8TGYwCLxU0LzdZUAht9GABAXSsuplohfFrY5XwtYy
FUQlJD8A8+m28ZWGE90m9GgyZtC3r323o+MuZcWm8OFaRSMcMEriJlK/RvUxCWNjn2dAsOW6MdHa
KwrKJcM3EiYf49gqfACFjSigHwJ+Fk28V5TAAjXdYzpbjvm13rrDXaHEkH2ELx+Gwag/cG12G7/J
i+cS+DQcrrgj4yu9EVZQVA0/LF3YHuX0OrhCtLzdNvUA2LtTMFvvsupbg2TF3jWE9lgqlr9H6RGt
OlsFI+uHGXqLckWln9fjnVFBgs2rxn5O6H3tOSGlHe1y+qxVVqcAmCp1k3XCvh9Gy7ujQlFvrSCV
4AnKzTYMrI7GVaqEIKMbxGP7zv8OlHeC0NbpNlAH6wFPet4JhQzXLodHsx6bQf9SFqPNFW+nyPG0
Yg9id7jj4ZI55VSPaqvK3OiNHOxkRO0vjWFwKV5U0SsJuL0GZ1LeAqMub2Mh5Ql3FkQxp/Flf7Kq
yrZxPLgh70bNf87Rv3xQ9dL+EAS9gbiGrT0nAvE0dqMwXoKUz2/lCOArOLnvtGyItqlitxuyq3CD
3Cg5gdF0lwNC0YcmT9njNJ4cudfqSzqH8j1PB0RYeOb2r2oWlYdareJnHaXLvQ4kbgPfPvwkVbn6
zS8CHtWQCh8SrIWnPRneFxWiPTjeyCuUJJut16rqRzxH62/0WBXEjjz/WuNOdtcyPdgHCY1n6klF
ZJPiKtEHK5L9nZE1qE+ECPddYxUBeBVryZ9ktP/TKuiYGMj6xEz6e6bJ3dfya/reVfCvv/W/EmwW
OmuoTXPs2QrdiUli/L8NDV37j6HYlk6zw5paFip/9JcEm/iPzt+g0a3JtFbkSZ7tfyXYhPEfjjZ6
1Tqy5bJNf2KmeX5WA/090UQzpi4G+uvc1JhfQW15z0RSIhuVDkX4zpCHhyGt8XHRV7m0II820SmP
WiZEoYYCkUWBYcbh+KbDfsR3GqRIRbAIg3uqvqljGyNyUqGt79AbPhx9gLuf/+b/HBkzzAiIb5FM
WaiyhiyCbYkZxzKljlGjOQU/XciA5NSDq/ivjQ3qvlVxOTofTJloOO/GRQGCLzBpy8mWYb3ReI7G
ZbXllI0AzUAI+jIfH11Yag7gfNlzikN/7TnoTZ4P+dtMElHotLr4VrasaLPxeeBYqInbuFpEya6p
YUPyXHLOx/htDokB72UiH2nAMebko7Ko9KgfGVXVjitOFN652OUaMh5b48LCoGf32wTqcJ3wvEKq
z560/o+JcFGFO1ZlTN5FibxqxHdh7P5gLEcBZtxGBLZ4k2QSQj1JBqG6uk/F90K+8f7b2v17RvHv
S4HLSldVTTB7EMhmI7EQRTNMrn7HV9eGeFK36TbZxZdS9q1zMsff/POPRDz0E1VOD4UVP1sIDYok
kQfSDGvtq0lIBSP5dZHd0xL/xyvOZBFAeeP8Ih0wpoEfrfHBQCbfFwlrPK6AufcgfD4G5cJnmnmM
Tk4MJqtNB+WAD4gBoPV9lEID/kGt2neopj+CDXoo7oML+2YkO1kHT8jc1DcQg5zqUn44v0B+31AE
xv4Dc1f+Z0w97OPh0WEpghh4h8PtfTkI8dDg/6lk3eP5ML8v9PdhZp/L1pLRLg32FNZJa78p0Zn5
cj4C9MPZVjLBq6lTGDGRB2cRPFWmLh1w8kH8BuSBPWdjgDYpJyvI0UgGJ03X5yOeGhORLMyfbB1T
2tk364WiYc443R31Vla+ScrS0ptTr99WxVEEZUbN7Ud0hovpJOq3ytZAjjDa+U53V29kJ6A44+86
tCUdd12GC4v+1GRarEaB5oqKTt1s0Ve86ZpoYDd3MAGFX088wduKTNc3m4Pm6f/4xEURY/L3VTF0
NA15dgvLA+1zoKJoEAWrTb+GxbQ9/6lOrHIhCyEs2K6gIPTpUx5tYjtGJbBEbNlxO5lHtqFf1XJ4
yMbKXlgTJwPRRrE1E4jEGxDjOBBnfavikRo4trCfas9yagrPjT0kC3GUaTm/v3pJgn4Fmtv3KAqy
Th2vOkfcD+vptHU/Bx/yS0osd5+pITp79yH+dH4ST4fk61DsJWeaTGuOx5Zoml8HDTuMRoljGt+N
SILPQwkJAtn5SHNO+rTwBSuPncyJKCOK+j4Ut2ERBUg1Oe6XTu1WaAwkgitE3hW39fdwp+2S2yUJ
29mXozA/nb3TVanrqm5qs4MwHgu6HHAbHcO+M3McQ1+N4PP5YS2FmB1RFZq2YY9wvVPol3Kwt2yU
p9DGOR9k9pV+G8e0tY+WepiIyo8LgkT5K95qq6CoNq1pbsrAWti1869kkvNw8eJexWtPmEKdbVtD
yzKI0gVThjzjNTRRFDW6unk2fB8XjRFwyQr3BXoQHlXgB2tsWCtu6F4URjVg02fW9pYt6O00Q13K
e2Zn839/mo1vuMI2eeOxH89C4IU8dfsydMaxuWHaL3R5uP6HEz2NHjEajacLfPn5gsFzuw9BffM1
a3erpuOzNr138Riphf0TOPe32dVvC2cWarZwKLwhsuv6CHuhBhT5oEUzZEszeeGDiuk+OTpUfs4a
T5XJD2rKrmZx8GQYChtbQUcqKWevi6JF1DjAXsmHl9ZAstSBeTiuZH8TuMFgElI1N2OrttsyNgLw
M0G+VtJQ+QrVD9+hQKvuDKrtuIP4xU5rE3LclD67A0IcfJfrKotf/dREqTqeaqo2pTTm7N7Ka36q
bWlkhahsFptOx8BmXSUoY+5bo5Io49LqgzAnx/zmAedvAy7PujFEvuUQ8vdWnCiOYUXhOrek9pGm
bI4TZTwZE8O2fcwAdn/hGYSXR5ZqDn7doMPoiX8KQd2vRTRQ8BfYvAM/7ZUbCz+CXQ1nBsSwKV3q
1KUOXlJTlZF0bIy7xrztNSO/SEsDld82CnegRtUNqj/lBV5xBUw+9m9l69qwypRhUptX5LtAt4aF
1Gku3v323XVlEtJjOwNyn+UZnQZzPU5lniGPxrWEhfV2wE59Ja1gRnxBpWA91BcWypDoP60SJ7xI
d8qCCMup/Xr8C2YfjmJ+1xQlvyBHi6ksXmHRnN+tJ9f2cYTZYVWZGNSOBRGi5/xQ3KDtum02vVhR
IG8Pyt44lJvorr7JyISttbRLnGC7lObMlWZ+m+dpFo7OZlWvo87o+Q2l0/zID8OX8dJ30j0ZTwyT
cSU5S5pL05U839C64JyShSJr1vyEDhK9jPsQcUe1El+pzq97O9gGYb7j5IY8Jg5llz6en+h5UeDn
II9izgZZy1lhJh4xa6e86p7Ny/4Sw9WV+qO7peOwcGSdHiAvJ57rGoWi2cqVms50PY8NH8WVdCv0
3gKjDcCmKwb5MmmF/QMlOu9KMpvw5fw4f7tnOZNJjNEmMTgw9fnTvcbbAYifHDocRasA6dBReWow
wtVRqzkf6dShdhxplgwhN1pJpT1y+kfxhS+h2I66ht5aC4nDQph5MQc8jwl8kTDCuJSjG0VrOfT/
cXbyftYAI7/bAU1nlKmZMmtxmaDoApRlJdENlIDnope/cEPP309vS1GdMn4qRtwG8ys6LkM+DteS
Yz5a9+o22TTICeyphW1goe2KJ4G4U7jwlD+1Lqbnp6pOCSycmvcjhHWMaIeL5HZKfwdo2wp+BdQK
aVsX3//5usA1Qpd1djdd8OmDHp0mYzgqrgYsxJExOtwmsYyyxGBtpMBaOJzn1Ym3eTyONMsLPMnt
sjTueJ+tWnbayns2LpINvgomeOAH+MjwbbfJNu1XUDcWVv/J80QjiTONCeSuGLPzxLB8dF9Tgndr
9RVEk+NdIMJXr8ydcPBKWPp+0z83PzKPw81mtS5iem454Xwl/Rgk5XUy8cz/4MsdDWk2n7Zp9xKa
EAEA0MdIMi/gcOx63dyej3JyJU6PNcqLHFXGbCRonhhyITMSyLfbTqbnLCHPWY2bCt7t+VBzUsDP
FYJM+qSgJtMqmq360kXXMp4yx7cVsk8iR0Y+7RHDPtQNHBqOB7y9UdSQXwCBm+pKWhjrrGDxMz7D
5P1GPq6/3f5He4E6SY/Rps1FpyvopuDUWO5peGX1J8Q2FlbkUqxZroJijJqRZVJjH2FalY+69WJZ
xboF4Ydq3cJSOfnIYkqFST5L/mLMTkxFr3VgwqwVgea6tskPyabfKw86IquvsbGSr6DwONnL+e95
ahMcB50NMQtyKclHgtau329cT5fA1qBfcz7KqQVKrk6lhJ4ImmOzRZPUcgSBuSXp89t7dbx03dc4
j681WVv4YguB1BllJTM0hE59dkITGMiSXriUA018M8P+4vyIpl88Pzx+JZkMbXYkozZtDD4JnnwB
dvGi3Zeb/Ebsl86ot8LfuTizUoycKsIYKuK02+4ZF/EDLggb8wKg6WapLnJyKfz1NpDt2UeCJxvw
5ach4R8PQc5AR/z8pJ2PoMizr6PZddZUyGU7qoLwDypU8uP5ANNB99tsiV9J4mw1o/Q0FnAMONIN
bYtw0c4cn1SR7/8kChc+lzHtzrmM5JCEhhGZ5L2e78NCMIAT3leNv7CUT06W+CvK1KA9vvTTAAAI
lEtuQ/sRDunKKC/PD+PkXjkKMDtvUBNKAQZOAQJ/N8YdnJZHVREOjpEL3/30Z/k1lNlnKYaqtpEu
xkq2BpABWXaPtNSmbtylNHD6yb9//1+B1PdzFndWEyBsBC84Vq/7wXtI1PBCBfuDnPhe9QwUWhQB
W7lTIcQE/hqJw4/nJ3Xpq01/fnQ9FZMATd4x1BGrqch/xv7pfICTWZJ+9Nlml70bYL1YpIyx2nQb
Yz1JYx3E52Y7bniw47ToLqzDk7n1ccBpHR0NKQk5ujGJntKybjNVCui4eN/VG956Ct3fZBsjRwKC
ZCHu0qKZnbBgH+0M5QVSUfc6h1Rhtl8gGm7+5WzOzlcN1lZoIyvvZD8QNtxXu3ovHqEIH6aywH9V
SP+2undycajktxodVJAIs0+nGZlS5BGvlFjDEELxVshjnB/PUoTZtwJYHiHMMUXIq69DHD4F8ArO
hzj5XaiDyryKJ7DDbI9F6Hf3YTVOGQMqFC5CAwL2mfdvw8w2Ul8laM6L6eKjrJzoj0b4oUrv/91Q
Zt8jBIQ9yB6zVfpI54UaQig4WcOoWXhWnZoyunsUFgXtIjhv73cQHuJmGRdd6ARB6yTpi6WGe2US
dv0LkXP385Q7BoRMK3V+9h0HmX16Sdc9uroE8XMAXVZmt5fBUEc4eLlddJ8g/X9oighzra72dfMP
Nutx8NlmFeYQmEbahk6HfdC2biL54MExQtOZmuqSqPmp6WQSYUjTTAS8MbsZBwmZhhpsrWN6+hpj
Jii9XYzKXZ08nJ/SU7vpuB4zG1WPvqjlJ9QwcIRa9+Znr3o6H+DkSH6VlvTZxYgEkxwn3LcOGNAv
5qBey62y9gIcWv9dnNmebaXcdHuZgXRwMhv6bC2+Pobycj7KqYSC3N4ArPNWiJklFG1Sc/ciAueE
GW65QrnyYv2LXXdfwHhXCyM6+Wk0VdUpwtsghGfHQ5wyY2rBiNrOduggrkJM4M8PZ/q68w1lHoWY
7Vrc0OogxJ7EkTvITcprPRxa7LmDS13kC6M5WS82qe4A59IZjD2bulqHc6SoKh9o7T/17qrZhQ6G
wDv7Or/x2UV7f2FwJ2/144ji/ZmkpAJgdktE98O4HTbtIb+Fka2vK8fEUQ1fgJi6eb0EdDj1bDqO
OluIlaUUQQGax9F2Uyu73cPg3ZW7pWfTyU93NJ2z1eEbHWzxbgoTdWInIe8D6SmFjuzWKSZqGH46
emt2zvkFc3I3H0WdLZjMhyvfyCLkZvzQSN/M8jUslsqqJx+ExzM4O+bNErYxilqhkwK/uki3/hbo
UL4JvuHltDiPJ2sSx9GmiT7K/XzOCijSb9+reu4Pxdp3Xtt1dkAKjVb9chtjMeAsH0OVKsKxl+GV
jrKl1gJxD0dN9yCt1R3PXt7aTrozbs5/uMWos6cvan4ZTTGGSRU3FrhbX2c3kCr20RUqqLJ7Ie3i
jbddKmWdPMP+Wi/6/Dnc9qGUyYKoIr0zMkw+E/EH1/Kvzwf57P3nQy4IRkzBijTNl7S8hRPt9Pbz
+ck7PQoYEQg1A8maPJSPl0g5tBh14o3rNCZSHuIa0/WF0/H0vvoVYbYmANF2nmZxEPdGdLDQ2sbP
LzUXcrST7yrqmn+NY7YGUv4k0afmS7VRtqkTbNq93K2C9bBFIWLvDguHxcK0zWE9Zl/KtjtdYFoX
bFvJvUZGfuExsDSkeUVRN5Hd9EqFS3KLUjCsHwqK9ar5pP5Av/1xaRctfKY5frIp0ezUMPdzVB8t
3tjA4728yS2xdPX/zdX115cyZpeIKfxiCJAqdvThRoeitPZRCVyDZVhrTzpczc/eGrL6Yot1aXzT
Fz06C8UkVfbWncM5dyWHnmOKJyv3FwqLS+tidomE4Tip/LIuGlj0YXXTuUuHwlKE2Q2SFH4fGSMR
Yh4HGu7QVr4whpOJ4K+tNBlIHM+UnwSGZ+MuibbluPFdIEJacG+V8mfd7v7d6WPMzgYlQuXDm1J0
LONg2sIRzOLt+QPub7YRKGRAkjrYwtknsfC2NLIOrWDYblRcoKm3m3Y9rifXFv1ztfTyPdmEAxup
qxYtTaxOZ++bQnH1sFRY32j8xPG2/wThL9hH6HOuENIG90fmEtZXg0ONYrHPfnKVHwWfXRm55ake
VxVZr8zT0bzOWCDN8P38lC4FmSWfZanS3e6mJQjZ1si/2oh1QJVfuP1OLvSjoczOCSW1fEVHqcGx
S3i8NGcta1xaG9N0/PZIOIoxOxRST8nVOiGGe41j0l56yFCMW+s4XQ37KHPOT9vblz8XbbYSpczo
zB5AqyN27o61vvMO9m7qbS/1Ak4/SI7GNW3xo8NOSmPU/kPyMLHTEA9fV+vxpQbeMV7oFwgT/H+k
mtPXODe22aGBxolvvx0aIJLIM+HGUo0DY4cc2KW/r6+xvXg6P50nHyNHY5ydHb1rVwJX5NBRSvdy
RJW7KlunpidlovDVuOk+HyV8qdxhfz7u0rqcZRqZ3JsJmptclAFSAqWKYtZCQjt9nflc0pmgQWXT
ooWO9P7r4T6dgJiMuBIT1DGUF99+DbiHw/Hr+ZFM3+S3OGg7GYC5TRrQs5MqG3zkiEwRUINum5UN
l3BHPbXfZe1gwOHWXwXTuzkf8+T1j36XppqmgH9iz7a1Jjc5+gYqRf5UXCAREztjb0jrvO26tS6m
W1PymstaSOadLZndFQJAbJFaV5GEstyNieDyfRMo4xqrnT/pxFs6DDAdpoeGct77iXcr3+xzRGhB
veB+CAs9Hq4HXFCQmsPVIg9aJGYXpmM6K3/7BuBmIa2AgQWN8j4kPTvNRcr4Z3m+eqh20oZtukap
0hGXS4Zmp5audRRs+vOjYwHdFIQPLLrvae0hKR1UumNrqX57fkyno8CxV3XDos48W74e/hEQOSjK
u9gBuPBPTenH+QgnN4jxK8LsAhpSHE4GlQhDIF00Ou0FHBCujCK5VbAr+qNPhJkWkAnahfjPvZ81
zFy0Skb22sHtG8L6LllzquEucMCEZUP3ZGGHnLpdJ8ocBSOZbzXf/ZVdSOgx89bDi+KLpaUvsWv3
k2rOw/lJPBlHgDgEdwWpcw6AGlBKEHKVk+ZFLuCn164Vu679fj7IW3Y1X982cyczJF6Xc+yAaXY4
vabpBDgBqf/BuoYDU2+7zeh04DunmynbtXj+rLSV9uo/V9lqKB3Ziba2swTrnC6EMz9lji5AIicu
9Y6fYlN8yePbwar4D3R47VtdXMbK9vzQT22Do5FP1NjjzVaECAMgpULbIEUMsLpzl1DUyqkb8DjC
bBvInpZ7asuAULnuP2FNCevIXmdX+AdnV8gy7nbaqrky9sMe4fL1+dGdLLrAw5h8GDVZ/g2yiv13
74UJxq/jbfZcfTX3wcZ12rUyrORXZRNubGep/3Yyk+e2Yq1ibmf+1rlPtFRT0oTjGYuW9ehUq/ES
4g5w57dU/rAwwJP741e0eQffbIzK7wqiVZve6R7Mn4t2h8bLy4SUQo47e/Q/LAQ9uWgwADMoik8T
O0su6NXablBy9csX7UFEmyJbR9/zj+VGbJVr5bvMyZMhpLZwxJ0c6q+o8yeLhC6xFTREFeU2QJ0e
KbCV1CULG+JUumEfRZltiNryNKUSRHEL4xBV7U3WjFzlBqqevI58bWEuF6bybTUdXXZoGxpp5LH/
NDtfKc0Pga3C+a91ekAm6nlkT6RQs4shyoehs2MGNGCz15UfkIrA/LAAl/Cs+v0frUeLfFA25bcW
zfvzhL2etF2cTKtfRi90pTjqXkU7ZS0OqIY+owWDzsg6WahCnZzFo6jTVXw0i2PQK4rXM4sRknfo
+zlKlz+fn8Y5R+4NFIhgyV8jm81jHpae/5bvarv2qpKv5bXKu5K29N7c+DfIeJTyHs1a6SLZmguz
enLlH4WePSJsPBo9hLImapS2RlwJGc9uNeiRszDE09OoYuZsmJZGZv9+Gg05iY0uIE7t/IR9+PZT
FL4Od2jNOuhyqPsqvtaDP6mK2tavsNPPOv56eexiVsUKfWvYOOOlWuzMdb/WtgId+v0Syv/EbGq6
psKx0s0JKDG7kJq+wytLjmJsHZtVYN7gxrLGNWVh201LbnaP02ajtsLrH7C4NjtHAoReBMqPkZP0
X1TvsvOMw+jCU6r/AMOFUIOC5qcCI1X+rXIU0bwMIxZD4earsn+1FvugpyZsesLa6lSe4ju9/z5p
hZMgFn6Rg8PGtd/HXxUXZ+NIWrisT4dBzwJ88YRQnc1YSqZXK7YR8WQNQW8p+ZcUedwdpgWfz6/z
k4EsjcSRIhNsi9kyL9F+LBHVjZymjFEbx9g+xhcKYc5/F2a2rJGjqVPeyJFT1fFKGl9CFJ579eP5
IKfSDY17mAehxotQvKVfR5vHRW6gxfQWaV+QUxqZKvYSCZunOGh7yVH/aOr+ivbG/TqKFuLYhREk
0Uzod10jrcam3ObFuMCvmlbUfPMcDWoOwMYxNm/NwsJ7QOo3eRDg8Yj69Sgu5fpT2S+M6dROPQ42
Ow+6OvV6fEgjp/RwBq/vR+TnMXREvDJaOBOWhjVbeKnwUWNsiRQp+KchKHiBLQ9yX4pYqXH6ivz3
Elb55FK3IY8LKjQTkOH91s2CASm1QIomkUSBIpN13+Rj7kSJ/Hp+HS4Fmt3AXYH2LtTt2Olb9WJ0
s5XR5RvFX6hqnarLaGScJipA8IQhK74fj9qCIU0RFnTU29aRN+lWuvGu9Y19Taq7EnuUYi6Vhcv3
xKX4LuRsCj0RK5mruJFjRY9guDZGuFRyPTV3yIKg+cArl3L8bFmgYoVch8Lceaq5yeLoQRIavqSL
qirTvzPfVcdxZpPnFXalJNzvvBXU7dRjiL7bNzZnxQSPsBBIfDi/Jk4t9+N4s5kLU6X2EdiMHTo1
95ayz5sfvdvuBE7aquQt7K2lSZwtwH7QkiHCzcypsjttfEIXcRO3S+S5pRFNf350/AmzwWccExkn
zwtYwd3KG+kDTs0nGhm57m/PT+CpLg3SD5zuoHbIJOZ1CT2xPE8aGNR0uCtODOTyos+c5nMCNqJc
S461DrZlu7f19SJT6tS6P4o9L0QYyEYW1RTb+kBSQSeg3yOMin/G1JZyV+U6vzaWBnz6I/413nk1
ghpwiQQxMXv1ShIf8N2D7v0HOMJJhATylyBjgiry/iPitoW0Lq5yTiOirY6pqF3Vr7biPp3/eCfG
AhhCE9TkoBJh3Ps+TC10LL900kwU+TaYp/9IMUxVpPTr+TAnPtO7MLO3QYrmoYEZVYwJ3V72mvWQ
GuvzEU7Bgd6FsN+PBOJ4LKKcEGOBX29wM1g3CoL/QexiH5Ei9PrNq/stsmVYP9YLW0AsjM+aVbvV
xJOaJiN4DVgHqdjmw/iifszvYEVsDaffq/tsTVMeFqZw2mtRr3BbafOtdPiDZ8PxLMwrnnYLk2j0
+CGpb26NCgdOX1675pIOxunxYq1jow4FE3h2juVJrwxKhRt1WIF4F2mVrgSAzYVPOv0rs6tA16bu
BvDWSZxstmoarW0HMIIUBdZY2JE1ehsRrvIXKMfKTn+j/ni3PXK0S43nU7viOPBsLWHO3CU43lDE
iXoeQ7jBJDflIsn51GP9eHz2bNVYMcLMNjmJEx68PRcrF56/Vj4ijaA9GisNemm8C3IneTk/rwuj
m0MsbR+wrV8SNuv3nq+ucuPG7paAnEtBxPvt6ClDWfYTjrPUNkaioSkaHTLPOT+SU1cPL2TKOICd
ZPSKZzPYDL2L9DNRtB1gG6fNbqdeqbQpXk30BmFzfyJZ1deRIyEZtRD7RKLCwpdtyMhvd8E0A0fX
bBt78KsapnGCSXnetlr7W5gMGnqA+UOor/yLpc194mJ/F3G26+JAGg0xfTi9txH/jFeVC9m0uZU9
e2NRzzw/wFN7nPcaTQ0udu712SbQgbklqiqBvwmHlZ1/D/pv5wOc2t5HAeY90ybo/DQ2bT7e2K/T
IsWD4lUNu7XULX2rhaHMH+2R7eeWljOUVP+BJ8u60tuFlbgUYbbcNT3R/QRFYCcZ1M/4KV4B1/+D
5FE/nq9pQR4tOOxg1bhuiVFWOvKt5tA1F6gf5zsMD5OFj7/0babxHsWyFT/VVJlYef0xl/G3aZ9i
fJBQb9yeXwRLEzfbRbnd00xPCSSp3+WB03Z4+IMAE3p9apLTFp59GcTqSnkYCeCFtXyFz4S5b21L
Wfj+p958COLRxKHhQLQ5FbJMEB4RKuZF9mN0I2/oxV0H1w2wjXxvPSrxavxQvdRLdMJTk0fNS8Ay
IEWkdP7+K/mhqST/j7Qra44UZ7a/iAh20KvYqsplu7y3/UL04mYTCJBYf/099L336zJTn4nuiZiH
ibHHiaRUZiqXc4wFv0KTgRIjx6vMG+/KS1PuKNwA8wPcfJg0/2WBzxQhLgvdWBjuENzrh2RXKb7U
vHpn3VtArRt6KtFh2ElaR+LKUqj1+OeHdy59FQFUdgGSpwTSEyG+GxrwFhy+0aJ3yaiei1iZuazP
LbUHs5dvou0qL3/omUOXxIcw3mrnL0b5sJuImTD/7WC4fXVgbKqZJGzxGW3hm90QGIrqNR3fyEBc
cr7nYha9OTu0uRyBtuAgcKrzezCt72JHULzqo88P51LdEmVoC2g7yFHrxno1pcwHKwWbjQ+TOgQd
ElLqDoOQ0RLpVqUPgSA0yw9bMw3Loa/DQgdlGwPqCNzQtTUXPQPOGoFYEE2lniKW0Rd0kxAXwxsa
Os9i7QpI1xtqcjFYO5e6siNDBfbCLIe3Grw5bE/u9RyiCoaB+tD1zVthBYln77Jw64V7CcQJ0HxI
nC+Pa0A2r/SzHzEpAnQ5JGiX2ulNcuXeEdAH+cnOOoKwySdBwWnceza6KEpEjlcSrJB/E82dfcT6
mZ3aeV4CzbxA4uzFLNBElBNPSzdszSWtBeQDMFmXJwXiuY9aS1KB9/AC4wcrVAZujldLYTF5cDDJ
vlGKu1Tvt85lrU6TD06nSyteTvPX04KK6xEUiU0E+A4Bah+81GLahPWbLILhBdxH4i/a3i086w0N
OMiWin77j6tNQacAKuMCZgCo/XkOcu8K1GcbN3RRjvVVOReyMgRdLmtRCwgB9tsxr2knaAIWq2/N
G4JlhKpo/bJB6ULJ81TR8T172ApZL53p+Qes3DtIX3UxTPgA8G/ftCYmuDoDYzrgqXr/fKkXXCE8
oYbuGxUNDZi/+LidVZwPGDhlhV/VYL6skp3i6MHnIi5VMSAD4MuqisLcQiv7wawCkyrO1RlKE1+7
h8Zjt6lf4N65FOXUhy0rd3lBv4WtNBSBfpHMi4YKbc8W7prB3tKO5XW00o4P61ntWYPa6qTaEKEe
wP8CzMoA7KJ7eVOCE3rDV5jL3/pM1koTDQ5I69iALJQzpT+Hml8ESVB47ZIxhHIqv0ypcy+uZ9/2
mq9mkAUKesyzAADRPmCob9yQBWLv7spb3QdjJ/heo3wHfuhrQHB6n5/01t6vtBbU6F1ZMHxsATrx
IcYnoyrSbGz/Jcv+YftXzzmtcJTEguIC8VW57b7W4K/wcpf2VwzwzdHgWx7ALuJvww5xI5AIj78G
vjZ0+hdo+GfnsoRHZ6GCdIvUlCo+AhZi7+ys0PkWn4qDi7Gf5YD0PWiOoOW/0u93GJPgPq6YSYEo
GRqnz3f90mveVm3gcDpoTSJoEPz4LYNrsRrkhWgHRt3ECovAqfbSPrjlt+LaiCafBdawb4sIzbWl
dd1tnMeFQPCD9NVOzAUYfrmDh0LT2jJIKzXiMq2oDV6/BahtBFGR/PM47YPIVXg7dzm4U1os2GKg
WVHFDyZAeSqqjULloq7/OOOzfV2FEM7ggInYgZg27cO4GQK1afxhnjd06cKb8Xw16/e8mk0sFT3E
gGhtVK4a6ZMimkD/9LmaXLqc2qImmHtC0XAdJsxJHLvtsmmxg5qrlqgPXJ/v/50M/aMmgpd+1ocl
NYHR2R9gHTyBfWUrybi1jpX1BRE9QgMJGXjaiTvVrOQ908tuw5Rdml/A4Mzv7VoZ3pILzZEuxID7
K8yC+RvLwsID67in0+yW2V6hbhzQJT04l7iynotKa6DGgrrF+X1R35v6T3vWA3PqNxTuEojrh7Wt
DAa4swtrirE2ZdcFS6F1Vmmmh61KpbEHzWjv9cCNb6NGpS1K2XhGAn76vd6CWr/0EPrwHSvTUQPK
JDFzqGS+z3YgfY/RbTg+poUHel06gkQDAweHbP7ebISxly72+U6v7MekVHHVdlg/T0BhHrfoPiip
2rUbB7qlqSv7AaY8jOrnONDJaYIOwO59nm1Ywkv5E9C2qcYCR64v5v/jjStKo9LM2YH1/WmnyDNR
7bgUfxVPUrw33NZn98t4z1bT2sWl/Ra77kwdede40wixQ1peqVMTun/ex7MUy9GzDaIQpO/WCZS8
1oRTjYDH1zpr55gtaL7mkMRbwBYXgtNFDjonUYC98BhX0J2GgBEgnKzdV4+aL9C0rD9OU2gdkAAP
twK6f3rLj+JWZgWYkfEwxaAX4AbI8Ubb2amyBTFjiqae3r51tXzDJF94gH+UuDIrtV2Cs03DArNn
/jz64qYKcfFvNNT40LUJWJKof6uvmw3F/OcV+yh1ZWJKY0wVkCpnvmK+M/Yl008k35hRuiBiYYPC
QKUGjoF/1GCBb+aAgVFidqhCCmXsMSzz2GxND1wIrpan0W8pK1vhmCASMhtIUQBJeQB4agC2y+YN
xK2JP3owmof2Tt0xz9p3f+6xP4pe3e28i0HHGAsgFrdf44UBIDf9z/31JeU4X926AKsmA+pE4PmD
BUaLnPPI9rMPOCPrBRUZ5lArmoPhQVbwBXGwIXqJBT5GVx9Wty65oiiVxXL8JTo+LBXnwMV7ZfDB
pNRGib8Vpv4iIvlM3vI9ZxF7ko7EbgUOEsjlUbbrEuTe7KA6jr9KpGiLvUrQ6e6JL2qYliCDQQsG
ALC3qkMXEsMfl70KX2ybtwXYMoEw2Hn850LI0UXmV2OH+bOd84RRkC/q0eUAUNk22hf8/iIbDPIu
WhdUnOzHLbDHfMrzBUVz8OpjEt/0mPAKhidMCF8RrzhqmErntOmW2dMrO8xpFm5VlC7f2d9fsDIL
E2vGVkyA1yy7b0Wa0h6OV3fvPletfzqnj8tchRUajnlQ5w421lG9Km6o2/1xAPFRwsoolOCxdUEB
Cggz3lOQj9BZf+yHTeaW5c/8U2V/79bKAKToc1L7HuelHqbnuqdW6htfEI0eCq9Cbf9nTC1vwFRy
Rscn9r4VJf0X0/cf8WuY7zQVTMWQBDxH6bPHJdOgfSPA9xl8OyR3TuBElqfvWLQ1ZbNxfut8Ud6R
NBkayB3HB7VvvBgdh59ryIXI88MBrnGzAPc1CmJChGnRIYibX00Srt8B95PKr/lOBzTNn+f0Pspc
3fzY5D0B6RhOc6p9J/7SuALAn9HnK9u4YOseSsUo1MzosDA+gxa9np1HIhtchHGjM+lCHHNuSqyV
KUGZFs3XI+TMgh/Tkng1MYKBaIEdH6zhzxNLH7duZTZsBjWcHEirCpc6gGozs+Dzffsv7uG3sq+M
hjJrToPO3SVMkpy6WkQ6T/vufCdJ1GaoS2KILoofytIDRfwE9M/kzgRYuyevh6ut1W5q58q8sFqX
mD6GAcsYUNS7Crm+PFxmPu3qdvB1f9opj8nL5xtwKRD+cKIrY9PVIwNZOjZAAmucZrt5Z/vGXfaI
7sMg9rbiwy3jss56KFlMemWGuD4k32c//TI+InPpAYgqphWj5ePifrUf6cHdOOn/EvP856TXdbAU
LTZK0+MempF90L+WQVVRCQe4ZKTHr+CcC/DcZYc/n3z+oMPrgroNvhew+eJQdWHA510P9cbQ84WU
xUcJKwMzO6CyHxevlB/5V/CjLY1frq/dxbdL/hcQRBs7udzxT9zTGm5/1HON5SWgvyfyJWncyECx
B+nJLVt9OVD8fV7LZ5wFbkSYgIcS2DjnQUfCfamTxqH+xfBKtCdt3r2tRa1MTeLasuwXDoHiObsZ
fQe0zTQ+kcCk7Cu76W/KUHktN+7ehjG1V7YniTM3TiussCfTKU5nOjVGYEp5qmT/ZZjbjYTxhn9d
Q944RNpTF+Pq2dI98Lzzm3orl6UvuvaZbqysiWkro6hUyNDvgMSB1IoJKBqdmozaX4GMdTV11Dhg
ZBCsdKF6JBFrPABXouOMRVuR/4Wi5Yd7sU5WmHnjOiJZ7kVGnSRIJqpolHxPbGqh+2yppqSDP2m+
VQZm4henClBtW1AhG2rlrGpgpLSLwZDYD7f6MSW33Eg9smnZlk39ZNPXnFYcaY600SFkOAjU2Buv
FJR1kdyzELB78+S5dDiWaaD9bG1qY6Bia6u3VrmyQJjzY2RaHFfeDXstBaFDE0c82wSX2ZKzaPiZ
SVBLtWycha8Cr2Ib63N20zvKiqEIbUpSrzzZuzTAENPnLnJre5evOpNaVQnjBACocBztXkRFZOB5
vA3Zv3E9nZUFUtT/9/462hRrvnc67n2+kC0JK3vT9DrYe9rlcnblnkgwJIo/RyH7eOdWIYxSYiTG
WN4OjZzLZ2Cqd+FgOHyjQnM5UiJo8QD9MtoCfv387EhmrAJAxXhN//+AHLvlJgaSew8mJSgrmj38
IW82WmaxsjORKy0wZEE6uWhBAm7aJMmo3h4q9pBn739xSGdyVmogxyovCIccS1RakAIcNBjzpA7/
nZSVKmhK5/Qd2oBQc+J0ruSNIZw/bwH6uGMrXegK9Bao/3tIKYIrdBqXHgmGMWRIf6A+OUa1V3np
NVOizxd3ITv+UfLKC3XgV1xAapcgU+VXc09JRg2fR8TL9mrnVfAAPxUbs2VbFuqigfp9eOtRysSY
eGcr2NY5nR40c/hSWUVQWvX+8wVeEmOgzR9A6guS+nqUkpBcJ6DxRGhk3yvZIzBEimpDxKJma59y
LmKJzs5umIwTM0HrEh6U5mMiuqCedq1VUQ0YYn+zFlMzDQJYHXAlfxTE6lpp7HxCagj0CpTEShyS
PNYDy+y37N/lNTkWdg3jCpjk/igqWTi5KoE1WUAumSrm5VVoJzzQa2X3F4tC44tmLTjj7np+W8ld
raoySJrrVxWNkmVVevrwF5bCOBOyshQDm5naLkK65jvwJqhpbrwsLu4XZqotDZQlmEZfufW6AZL1
vLhbZ7K9RFHDSrd2zWg/qG21dWUv+SbjTNby8zN9cwWRYnQgK93jHc5/gbgl9F5SgfEnX+JRuJWT
3JK4XLIziRyo91ZHILEvBhCO3ks2/o1qY9gB/9gY012/OBsMRiqI/5B6dmZf59/sqUKeZKtkffGU
0IKNnkfXQZF/tQ4kftq5jU2QEegyYOmpsrUoqV3aDD//XKnRZriwptoLZ+5KHboyrks2Q9BAxlsN
/YzV2OHF3MZv/07OShX4XKNIUEKOHPKdmbgHPZM/zerPmxagb2fLWe0bhmbHXtQQ01XiCuA3AcCZ
NiLH5U+sjSga31QbLXaW+o8WTRcpq3qoHFwg3nuWllPTagNn+AtjA5J5CwR4yPKDBO+jIttVNnUO
Zhx80C1HTTnfuH1x22POZ2M1FxMNZ4LWD6ocnfwVmSFooXBbALSMlyU75URmiPTJwfyLQt+5uNXb
iRNNTRtuI88A0xNL4IlW9XSv2/Iv3sXnclauDqPa9mA0UAQjOdWz6cmZBJ9r9CVTcy5hdXOGtiJZ
o0KCNclgQL2Jt8oGhdGF9rhFnf+jBc7q1tRzbsvcweEMnhtZYftggDgTfAD8WkHXoBINqGwn4LQs
TwsdXP60lb2/GJOff8DqPimo74BSFR/gPIw+4GwWIk0jiqkOSDAzbL0qGv/lwa0coCozdNrHkIje
wNCpygW28eHzk1vuzj9v8O9dXYUMMmnBomZDxNLzaVzJXbnv9kUoNgpLFyPW881bxcpJlupJrkHO
/5IzZYGcfSYpo51veCzAyEj2wNBIsnWlF93+bH0r21FKJqxmudILtNPsC696GK8cz4maMAezzYaX
37gH67Iz+rcMAHHgHrSYKFKZ7mXW1gN0OZBPFrQuL8d5YWi1jgXlMqjMyCweuhIsoDZG6+VGeKRv
yVoZDg68ybg3IUv6wH/dV6+j6oOop4nSsLhLHzDX4c/eGOjH6kYuKS5vPHWn/E10tLtlb3AHn+vq
xd3F2K8GF60C0WdlZWJuybxZ/OaUYapaFc9pLJ4+F3ExfW+eyVhbmU5XGEZ1oC9xMH6p9yb6jWNf
q6MGs1v6owFXYALmx3MGuhWvXXSmZ6JX9oWg0bNL+WKmDVwIbQrI8F1a2sYKt6SsbEqpxu2culjg
HN/mak5H+ZQZ0v98G7dOamVVeD1q47zs4hhrPponn8isbs2gbMlYWRSjkzkm+SCjmhUvqZJTmYiN
gPCi/p+dyMp4dHWiCK3AifROQh3jvoFmO0kVGs2x1LcebxfTuSZcHIAfDQOoWKvzr1xNGv3i4BZE
sRml8AclKANlhv45SPtwH5wp7ROLpIc6a7L5XLjs387krzSjiku34Au4rHYrnk3w56UPTqBFM5BW
UA9E68om1c5yYf9hy84krtQkY5iclIt/W5yC+3W4rtEx9qu7fFraZdjobaWSL2o/HscqOOZMDDCu
TlTyVpvJBInFdFeAxlmtrrtui4fhcqjyW8o6jizBHVAMCaQsTgcpVWpJRMY4R/doMtQD0MkPGobi
Uffxcr7FYLD7tt2Qc/F+nH3EKroE/kSmjQ0+Qo8cFuqBtiOBdjd974MWk0zVobr+KwN2JnHlLtyh
VfVhcU3t9OBWCZ5RhZ/p80ba7eKlPJOy8gJqUuc94ApgwOYKwCFfAU/c5M9ZAeRGPnqf27ENdVnH
nGCEQLIrhayumaiROIBTMqmLK/K5mK2jWt18cPv83wPH4Le8z71SUTZc59ZCVncbXdG2Gy+evCzf
Z731y3pvpH8TrZ4dzOo250SdC/IrWmi7k57lXmYWr/9uo1Y2v9RHUqDjFfjXo+uncn4UavPyuYgF
ymBtlhY2wiX1CAwcCx1lq+OQepOphUzB867aGKZ3yM5KlDEEsroVtGCoPiRDJ05Scr3ypSoAYYOZ
vWiYxvau1TvhOY4LtrLEmmkR89iTnI17OzHTQ1a5w67s0GjZJw3fW53KTwRANfsK9fNwqER8sMc0
Dvs56a8StY6fZ02Pn/D/p36n2cMO1VQYkaTSrniKyUTdlHXArb66nbVGC2szRaetmwzXLend0Bw1
N1B08hNdQR3VSnMGJkac/mzQLnEFvvUG0MWJBEiSyM2SSr01rtQiNt9qEFKjwzo2vGasy6PRxJIm
SpK8MCXFctSyK747bIiB4p6PzfcpbcRRA/r5NYhC2n3KjPLWwZgBo2DxKX1d67q32c66ZyvV9DAV
pn0q80EAfr9y3dKzUOh4qSreOF7OkvyJY3zwvptScV+4jnRoZSjop2vA2Nh4w8zhA7um0V6LvgXo
IkAxrW8OAMR1dPjPWdRYCaGkUMyTDtDJ0Krjdq/2OhqRC4xeMk+dqqahFvhdAFk2NkFsJTPavMFs
kKZq480pX2qomh2gtxiTV203R0Vh1CF4MuoHRbraQ56irb83gSNLZV9VR6kq5jXrFYeO5gRuaBM6
6oEHufW6RmAAvtd0D9ls8P40wvTUvsNWKyA27DwiOgyYp9J6BbZCdwW48nqfsSrfD6zmbwtfd5QC
z2qmg2Dz4HXmbPhqob4qOTr/hlSkUaZYU5S15fxQ6aR7d9LefOqatn/pJzb7DZpBwgzalXmKPbe3
jdm6QSyLITSTyb4VaL0fKIYnzW+N0hYvktfTLVbTvIMTsfastBITdUfZHZI6K55wQCyyZjw6+tyx
vVF17VsAuqTXRl0lgaY6yrGdYnFbKlp3grW0j7XilkHSdH2o1OobK5NqJ+Ws3TNlGA9gXXR3nUHY
ri7yaafNAjDQRkGi3u0RzRlk9Lo6ZQuMUCl2acy1U8uluB6Yol3h2sZP05S3gFO2R+IXvchv87iI
o65HI71m9zIEFIwTAJc4Ccy5M8CRq440Ry47cmQPhAJ04UVa0SOvYwu5z0cXqJMQBTIUVNElGZ3d
aOnjda7yPGImm0PdqtGfxJSlhdWs4tAswXNfEVOPjDoFY1+nlbupHjjNLAZ2jkFacH1F69eCOdf4
g92umHvdm2MrPbaEG75gBtQSzFAKyNucyqvkZABZESN+BakrT9dS4rlt5wY2qbSdWljWrmiT7GgB
B/TUq/346s5Nd28ninHo6oxDQVAPkllbH4EOMZx6oTgIjRvLG/PUikZAAT80MbrjgX1CjlXkTGM0
lak/ivGQ6fptq9mh28vnWEocIlCjUUIVsbjCYHTQxWAItLI7Q/8+xu6+Mn/0Gp4oerfXmvS5iIcb
IeMjYXHI0gnEBC7ZAWduJw0M/dcyyOfxZVBQxwYshT4VB7VmdOFqkeYcVO7esPowH9udVo6BdMDZ
HBsHIcTNWMqob2uDGrETok9uxwwesKo9ABj6qBvGc0b0qMB0XDfbKTVUvhOCf2sZKgWG1bzH1giY
O129VVwnlIVDfFnqMR1nkAVl/VNsWyc5iSsV7p0aehOOsXIaJFrQeuduJPWVOds+6jYa4KeL7yQd
NN/m5FVU8x3nxkHL1DEsWj2ULb/K3eE+yet929uYvk9ui65+UVu2Q8+AS8lUXgNU7YEXI0i/4hdd
RYOGXaUw8Axj+ugiAdRVQ1OzP6rq/dTgeduRkk6g9jXGTg3VTr9VVPKqy/TGHkzTr83+NOsFxjGN
bp/J9l1JVZ8Ie1fNVe8lQp8iNe3dyldHixS0bOMpu86SIn9EObyguqNKOoK8wGss6444QqOtY7yZ
+gx/oOrPpeTIlNi2pK6cUL6cJjCijopJtVl7Sd2OQ4MEiK7hjswc0AdqHo6te6MwCyatvtUZ+d5b
41enbq5ljbXXgK6FiSmQ23Fd4CUX8h1dK1ekJLejFt+C0/DLTBTb52jvpmli3LeS7FxnbimYga+H
tD0J4Kt4jWh5JMfa9mzNitSpp12Ol3hsBrpa3CbEONRW7MexCAgC+i4tgUY52EtBrzapnSE0zKrh
e9rMnTeLIlKm/DFP8tfOHg/zModuW8XRmdwoZ0QGSTcf23l8MlpxXev1HZsm7mcq/hxTWrhFxfXs
kl2BbvKqEczvLZtmnZsGo5LcYhgqKpL4fWxAFmCYGJMSJcgagUsfkB6o1K10fCD8ZR5XinAoMzSL
62Xr9bYKMtVeDyquXCNj9aUcyjc2Z54JT9ry5o7XHLi/gNZQCgOz2SWSZ3L6Qlq+q3I0cTEVVRh0
kNbp+MRHnDNLmpyW9vye1DYHmgkJ+lp971VgIbqSg1zK9GLgZybddLT6Ur9GrPugZewLt+fB53bc
05Fk96IsWgqs/jDNgfbSFjtngGMHRqpVi4MyGdAv0hAfilNSzXS+OlV2nBRD9SRgBuispt/VFM0k
DrgxlfHbPKtGxEelC4quuCG1eU0qK+vopGqL1loA1PDtDmP11JZGfasKwr8z8L39SGxSXoGYVce4
iv7SYirYg4a0tMJveMC8OUrhBn2vHOa6mD2ByscbM6c2KOAo0Uc+hZlVHGbMCrdQkDxx7yUChF03
12h1UAYRtp0N8gql7Sh3Bar4WnLVEPTwcze50fBLhcYjPFVvy8IoD9U0ejZPI/CjB3WuQ43Rm4EB
/cgwpx0vypxaha3ROmM3g9RDUvfX7QALWrX3k9kHdardMLU8OZXdUD4CQtVSResRlKS9ThgCv2Cg
O1brG1/N0wj2qKBEEFxx/aRxPUhZlt+kCcEYssgOwmJhBwBZ0uwEzw5xxYMiS3B5cu7pfBkh73P0
8mfsMJPkaBauSRFCo7uDZS9qKTxECTXNFDNMZ4SlrP0iOjvErGtIbKaCxMP6nlTCy+rJd2bjpULP
E5kBpemqr5o6hWxInwxFADEiz4N8Kf70cwiGKM8dpjeZF7ATjXI32XZYCvuRcP2JOwmnTgbYWx1t
VDwOJvMX9E1oKuZNhfiTsrj5ocXpt8TSny1QQtFWa1E2rTXqDlVKndE9xZ3zohnzjcwtTA9kZmhI
8VAM2n2JsEhRMriK5Mnh02up39g9eKsUcXIZOc5A6EWdqt7nbn1EVb4AID15E0V/N5gpktCmn+Bh
UcASjrm+c5d6Y51fTcow0XYqJ5qpycOosleJ8JOO6juPdQRbvelzFr8mU3WatXmvgHw71oe7khin
NBnBzjKM6MTT3/LcvbEYfyPCBQCUUfXAy81OVhu/xxzsu+akv2FODgNzKfGzVjlVbgu31mZ7V+0p
Avyv+GFUTQ2txlcrQU03hjdwrfJoGfPTnLZ7pUbfmOTjDeY/93h93SpAuRx6aLB2XTvMV5XUz3UE
gBMMRRcrQZFDBJlY7RWddsCzOkh0UB9y81Q1PCSltSNm/BN4JVE6t4Pv6hBeK8V7qWbfGoKL7ZDu
CbCFL0k8TdQu9duZs3dLFzOgk1rwvLk+4Z3vtthRq2wUWogcB6/ZXjvrjFaKplCmgbtvQGt2M6S+
UADQappIS1rmQc91wP2aKohtpis9N91dq5CbqSijVKmucsxGY5sf0GwdGT3I13ThgwQjsGyAJTQu
odPcX81u+64KK4ZlTUMz4w8WV08sacsdYdmPWqlSD6zLPMBM38PgNIfZYveTcN7R5XkHZGoviUnQ
KPXVUCZoXlVoM30bpRuMjv3AB+UNJHcgfauiuKp3uDv7NoX3FssQFjp4i85vMwDXtPB8HXfuSzXx
Dfgvhsird7QYbwU7VBRrLwc7MJouMJ3mrQQwInXs4n4CLdfItCsE9YEVk5vKrnfjnPq1XiGAz65H
3cQ08QwrXuWypbExhH2HbhZlenGnRZJq60hvQVli2yt5GzTzgBdnTovRBilPHED9dywHVBd5InBd
kql3bUzup1Lq/qy2KHqOxQsB4CbowNoXK8UwYGYeeJKABbtpvGKaH8BCXnhDK+9qjjzajA53PqQj
Hj02mjWMwXc0A5YDbf4YzGf8EW+/+8ZwqBpXVCTtl8KAwx+QZ5wIVdIEyZw2sirrsbErX0coDX9d
dxheKRI/Ie0Nz4y9WWVB4oobY3RAArnklztal++4AEFvGHS2R5rqzTFX8PzNDKpmeeRmQNJIuzve
FyeF4+fp9WjNh7QsHqySBbyaqaKoNCX1NXdaWrePaJnx8Jx8HM0vyvCVaw+gMoq4Uj9L6YYchasu
cyknz1b9popvIi+weZaXDTX00XzKOuAuOaCuA0/D+BoXx2xkz8bsHiSwO50GSCWsoRq/4cONwh9J
6kJjpl/kGElfAa7mO8xdZBjzXh1Uak1PSp/sYqW4RfUd4wMKyOMJFjqAEahV/V68m7nqOUVGK16j
cnACQSFtVXZjcsxL28dU/do1eqB2midH+75v5xuhxUHRQDlF5ql6gauB537zhbE4MBL90JQFoC3e
E7yGBlsESX2fqtYRbyokKp/j+MQQQJcivsmYCNwKnc4TRaQeOIhqUfkKRwvAHBhrZoruKWCkSkB6
w/irIYprObUYWZO00u5MuOUC1C5ZiVdGsgdjFuID5aokfZh032e40GLG9AKbcePAYaXC15EYIToA
JPDf3Mr1RpKEKbM9F9RhYP4OeKsecuPOlKFilMjV9b6hgXNyr+VPXfbKQJfhEh7kTRpOxUlrYPnt
UOstX0l+lMinWzPeqeae1zcauzaLA3HxP7Smz4yqpKThPjEUb3TfehOPNjWmE0bSBxBb1clTYt4q
untfyRdZRrGpY6w1nOrXtp6pSPFebE13PyEWp505Is4X3237rkSfuLCUqEMTg2j4TcvU0ErSwM6a
Q97fqNlwaAzAwZXOVWs6RyET3Kh+8jsuH50JMx3aFx3jeS2gjcfX3qpvSnt4Fu43wxhoa2dBlscG
ndLuUMHsG1MZFOUTaaZ9bGd3VmU+TAk6DvLqRdMR8ZAmSDMMxCJqUOKC2m4HCD/lYNpgDJtwDUEl
nFbwGqzY6XhQFJjxaPazIgNeTuE8THsLcDh00vtgxLig0KALj+7wPhlVUJoPtfVlVk3fKE7cPiXd
YXZnNGUqgYjtayWLbDO7EirGj2qYUD7gPCrq8pg66CMCnFxogISXN0NkMPR8q+7BsdorHYcQp2Xi
Z+aD5fZPXY+vLod92qELnn2rkIDq0BQeZ0cDylw0xp0yIImAfEdTv9t67oG/M7QQgmesBQfqjIGn
4Qq8J4+i7g5DU4ZNL44cNIXooaEWQaue+wNBv0Ztczw1Nfna28i+OUZzyrT6K1P5fduMr7OWLquo
qa4ozCNTfp+51lfYgh2yFqWnxfLObCWS4wai/SxxqeCISYvsZzpxGHAd4HUZ6x+5hl9W46b3wcN3
rcf2znXZEf+OsIkp12mleIV67TbVTgy4S3gdNOX/UPZtS7Li2JK/cqze6SOJi2DsdD9A3CMz8n7b
L1jmztwCgQAhgQR/M98yPzae1T0z1dVj1jNvlRWZOyIASWu5+3Lvb0cSwDeV5VPCIQa9aL91lON+
1L/C1m3AShcjEAQ6+Uu5iJ3u422JmyfHGgcNtvqa4NCZt7aTRd/KU10PV6OGMVc5zJsugfvO8NZ0
t6WoH6du/vClK0xaHTKAKjA33eKUxQznr9BjxJm8ziW8mEq5BY7INgkbzlOJWhfPpYtQOo/HaFDX
bcau7BID43O7rsXDPSRZTrSfCtXWuU3eDEW46VqjvgZZ32Jiq/yOmZJFFXwBzboPsnbb4qCni9+W
Dg2GC7diDmEFhPeO5NXQ40jFAgn1I20+JfYMdJU7ir9YSohyp/jejv4UBCyv0p+a0Rzo4XXmbpOZ
52joYGidD47mNLjjCuVvNOHms3TalHLYjn21mzCEKDscF3EY7b31D7Pgp46lj56PJ9ThD3H43FB4
OTbiBHxy40m1jbKHNcVcCFTPSXcIcWPXYd5y7G1B765hgfbc8n7XduGR0SeY1VWw8dS3UTidwfBj
MDbbqDJ6Fwl7RHI9JvlQjjbjIZD8e7trzrzOrlFiHEI2vMbkO7Wl2iAX54aJR0xmF1lWHdUc5tmY
gYva+grARoZ5aV5iK522JRjOtIZ8r9G7Cj1+1/1kQ7wPUlxyJIdiTyksfxhJvzX0ill27Pr+k3bb
sDw0BOb+5QfM6Tkuoz1kjh5pGm7blW3Q0eUmGA+l87CA1LizIDODaaPiK6MgUJ0zh5KxO/RYAYl8
iaYJjw6S2LHtROuPoAxhHqSuusFeNUm17SwqsAQ4Qnwccc903eMQQU5X+JzV+1qKQohDhf/ZInhl
hbHdOnaFYZ8C9QXBlhWi90f3fSpZ90rhklKWyyvL+F6kT4PBodEHbxjjPjm4AX/TSSF5tTpCT09u
aoHjeDH7pFa7HsscQH6OqNXpQH2KfZ2h+a275NWK7iJ1cNXo2aN7tp+IPT360ozbMcMcjpnYvV7M
r0rLEsFmzQVBdSim0CMjMvVTkug5jIZ7iLUeRIlvunB3g0DXR3iI3IdwHE+H7CMY6D1mRnF4+Kep
Qt623WX8Isj0MCX3YCE2orth/LXFUTKat5ha9OpqU9L2KAROtzBDSw5P2uicoQ7I0sJWwTXxC7T4
0X6usp1Q7WEZf01lttFJkPe8LuISwEFdJAiO4O3Pfl63yvVbjh+j2OUOZ0IaAL36qEq2E/HbNLtD
kl4S9NOQ7+5q7KAB/2XLZwIVatrrPMHZm1QaVJouSFfulQhPANIA6x/8nOwTOp2yJNj3egSmdhPP
1TsmjPMmkAg7xVMzyAOErBhOmNQhSZblwoQBePSNtQ9vmb/FQ3wc1nUTZ8GucQdng41f32pwvZJM
YFZeMgkEK1Z79PnHRGeHRLzyrDwt7XSWlczlpHPSg1lM+V42HzNyP7hkAOr5QaEBD5AWkK+xf1DV
+rjCVnROsPzkqWLdbYQ8rrh6/DYcTZLbGuTFOH9BZpF5HGeompAYXohlJ7Q9SIlNhSBkZERAgZsO
qaQ5Ce8YSuiGYZysuzb+gQsYCcr3ckxyns25mp8rDZnP/FCjZe9xYev6FEqgFc0dHue8XtO8XUiu
VuxV+kUxW4zpVWzDzTSha+GbqDq0cEYCuNj1AAAwWhQ+RgB7ytqfAV/kluEfGL86SDWS9VfX+30w
QtuzqncbI0FY8Y2Mgg3yeretQsxnE1rUDuPRk/gwh7dde6v4o2v7fTe/lPBc0JPIDRqX+CnugWz0
VTGXex5kPxwfMIpLt6uA7P47gVyjlwXMpOJzOj8zpS/LDIQrbcFWQoUD7DXn/QHc8h4avK1B4VxH
bl/X9hTMc1FKOeUMXa3V6X3pzLVWOEb6tN+XbbWDZfAxTslDa+MDk92hSYL7Mun3imFkojKgylR3
75QC9O8qkjPgByMx2OsoOKEYoOFKtwFRtOiG6Ayccku76RRnngEQmBKEYUdmF5bYFcNwN1ZAnO0a
j0Wr1WMZY5cWNvoFtU11bHS06ZR9CiWk+SpdrlK/2E29NsHe8HhbO/SFafPJsuVhnNxVBYeHmVBg
mfoUU3XuwU5pcBuB+pxqhQSXdjfQvYsn9Cb4AO0P0Y/YhCHCXx5TFOYLnS+6kc9K+XvsmBusLMBC
46tQ8rwKd1+p6dT3FI3s16rHA5vax8TCMEpLt4+B+M+r3JkE+XkVWDeTAR5FmWZVus8s+OluEDoH
aQSqJKWvYP1vnG/3aP1uNM2ugM3uwmDYkDHIhxLxrxEKSgRRw5EWTseQWO8Qr1PMXpxh0f3g67ba
i8Vcw295gybiIzE9aIXwl2NlQbF6B9Rq1v5apAGClQA9VEfJAHg109UkkmuyRkgYlFe1g4FEr/aD
x+49B8/em29Mt80rLm/jku/ZMpwSI3YS8+3r3J/KaNmqtN+WQOEowY0J4Y5ki7geH1kDHH2m+PUU
VYsr2s5u0dRuRv6mzHhcKmRc0HTDq/GQomsyI6RuZBhuAY9s2zTBnvvVB+1JqPjZ9c1O46sH2n8H
WN4sC4ffTfoq52dXzzsu18Pk5/33Ce86tdfebXsKCxcFdQjjOx0jS66T2zXLHgjFwlvmmwSNbTXX
u7bpixJxFwSWLwKVzCTWAbgwO4QGC8kkOxI1nzaDDgPrji23OIt3ae2upgzEEDWXZjF5Lc5q5Jsh
MwXRKAwYLXpW76tqPaWkvvVRu0cduIVNet4C/8qWemeCrBiluCr5tIsoIKAVjFx4EhZ8UlXu6767
JBmKN9ZvV1ber52/IOgb9QhuWDSgwGuWQ+zLbR99DRp2u1YfMozDTICWolFdyFB9hI1F4zWcu7C/
03W2VQms3HRUiCbaIubttQxxPyZ6dE19Gn25iYSCX4h5hH8isFC2IakuOnVH6/BACYpkVfPHacHF
Ee0pmBAA8/3NeQmmsN5y3m14lxXWPocBqDO6HTBbwOgApVe1gZHPJfue4R0hwyqz3di7vZOQQpER
zzzMSO16167PHUeiBfaiSCNdGX5J6cgeS8XyJBSFHn9RXRe+5WAch51Z+C7EQc3n6qRau2dG3E9j
vAtndU4lec1CdxpUd8NHFxQ14fseUDK38HRX7oyRrytVTgeIyMCvAgwv6T6YcA+iZZ/56MA8whpH
8VNPETyhQfuIrj31fD12Y3upFWqbGs1AMuQhb7aSzece6LEm8Wb2wz2iJK7oOu5AxhdMNdcZd1u5
LE+00dAXlLvOh5chgUQLlP4BG+UZCqP3aGiuOgGaCM2sVVXh1x8VaCkaxSjbX+KR7mwNn+oGz2eW
9FsboZzn6W6lyZVV7QunSFCe5QnmPqcmU8+iSuBB0bFrAq/PwSX7dYJUyqdbMnfXs8zuktCihDDL
Q1mhq5jQKnWy3iWyu5NpGB5bjoIU0A5kqWt/Git4DwV1DKlBfJJontzqkUEaJZeyB66XJde17Prc
4pEBPbOhMz1IUr922fJjdAimbBx6UAITB5Juw57DPeL30tiGRbyGz4skoB6X28bJD9j9P7IpnAoy
jK90lR5Z2xrq3My+yLJEIeDFUARtxs9tW6cb4Ne0aL57x0Q/ryoEBRDQS9IBKVQjiGVdl8duYafE
pyfMCLzicbsFnHlKKnuXBFWRBPEN7N1Q1evgtWumX0Ms3kTZXicT3JsjCS38yOEAs1Y6H7v03TP3
Uiv9hTs15pg/KUTS3fOhOkmFEXnfRkMuZxYcAkHfumF+GiwaepMlUAB0y1Mz9xfRjtAR4EEFHNC+
11GEe1iTYU/aft3Xlbvuwmi8IFEMG+7gX1YVHIRrnmMl7nVjwRYJg3zl4M2vdZLDKR72SG76wvTk
kC8zGERHgAt2yXPQyGO1+F8ASrMcDv/3Yw2yYmziDSArjQvTDcAOaZcrQg9rBDVHRECh6QBFAJ1T
l+MOJQCkmNqE2dpBuWvFblj76z4EoBRV6x0wldcpygDfdKnYdJgtz4OZfFikAe7KNnnBPT4mAzl2
awh9Ac9EUdcgCuhkTlEslgNHm+mHmhbzUF6IDI5LvKx7OzTHGpzr6PmtoJkqVi1Z3jTZJ0gsgOa8
xJjACDcyG6QHD84s5/EQQpACwCbGKY+uM3hYdOqvqYTfL3EYDkwhod1CovSrCUFFRbyZ8hX6h1xz
i76bgvSGleDDylKJRpW6S1Z1r9jWXlyIcdq+Tp5wQNFDKNePjIwqL9c+3U4q/dmO8g405A0b6yV3
ypFDxKqzLQfAjyUS1Ru53nGB75QBVtQNwD06oDDFNfWHcvB7b7BOIvTROiQgA5NwyWdrJSbnovtM
mbdGJC1I0ppvVzmCVE4hQqgisEkiTMONJuIGPKcCzT1g9Bd0Hszkb5F3jnIVz3jezuONUF1TQH0e
IGmpfKlCwIMABzhEEvLVC/Kol/R9EFlTrHMAgKdpxBUvHYzuOxSOpQnvyzgEax2IzTw3Q8EIlDki
St7JWj9RLpsCnsN1ISrVF/BQBA+CawMRQApHh6Z9RRh6XUAPJApYPfS4JpwVbBVfgzWmGIPpOHd6
xGvdZ2D4hcIWKB8YSPNO0gxYZDjljgUhblPcgiZGo+rX+Z0M6b1i8I8eEqxyo8cS5AK82VgKVYjG
SkPYMPpAcx+WFG+jYLA/gzkK2r2CvODYx1WEVgXdLjcEPisK0+0raXEelnN8jBwehhUU2zGlEAzX
NSV34cyWo7Wc70nA8TDJgEP0IeB96nGt39L2u1STvT0S+OYCXTSJ+2qIccguou0ewdxDQfm4Lpug
z8yPxuBnPJ9Q6sYmOKZcu11DkeeQsCp4nqpy2BqMPxyzKZL7mFXPacPIbRz3DMgtjj+QvnWzZRM6
gbVr67MLBEA7pInWe4WiZo/9b3y2nZvOdNXd1cKr9MF6Hu6oHsQzVNhpsVKBaUmD7yfHpi0iiX1Y
una+k2NX3qSV7IpasXija6h5hEFltMTfYd5tGWN/6dBzBAsF55vORykzxLMiHe1Q2ap+GEtFdyVa
VqiDYrAfdb9uaTihcRoz9F4kFEfYuSanGeK/p2FCG7d4rU4j8RlWfwJ6iHB9bWKPtTWkAL2MCnZo
Trv9lLbNCZsyu5qqtd+VaWTgOxvSfT2Ny96NLNobES/YYuL06E3cXetxrPZIpQm2tirVofWgu1zp
4wMuXXiuWuPvxmHSBZgEfXSwe82ThZLtEtoApXoG3C2dBkQe9qW/sXxSGw9p26vkI72eQCdjqS/Y
9aog3VbSJc8JNtSj7m2wXaBcwdWy3Xhx6zxeVppNVxKpx/uerO2+QWm6w6Vd8Jgv/Y2M6AcJkgHr
sneoNPF0pMkCYZEP232fkvR6XDS/wlaeXaHkGcA+gGQZObY15k2K58T557RyyVlHmcauENhhXybj
epyjhUYQpgUglXG9wcKOekODwH3NQ1D9HKNouSyIfL6T3E73LuIoaXBZkk+Ue/I8r5XYpGEpvkIp
2H3swvoNWiG75LKPw7vUBupuDLhDY+dGk/MphQ9OH8UZOKIgAg38HRuWrvUhYLE5w/cDmZ/EtiAx
PECRh5m1IK2cGe19qdQa5RPsVyUeh0DsQUB1L7oJLDbhWG4B2dhHljYctr8VhHJrm/W3EXCoHZAy
hCq2ujk1NZGgTVA5vHRMeFBFtbpymP/YrwTFL96zarExWUgoUUo1PwitKnxGiKq3ppLVHVHfdwBO
uU8Y0qzQbpclYOBpwXqPhHdfaU8AMmDhcDDaWGdvTdSA9WkQAfk0xfCxyUsMFMFPv9N+PYgRGkNI
C0v32KxevrsBtzGlJQ4fMZUAd5HAi2IOSlb/IcKAvQ2+MWebGAoSIemxfQyzfkjDFX/g/AKqgLBk
pYXzULFC3opvAPVoll6izgVn06Cp2fbgq+7TDBNNgLRArW9YNCbmGHMlL5n3M7pamnUHPQUeELWL
2VDUE3KN8lk1mJxeoYR7TolXO5yVFQ4AlckPM1Ucs0isAfyFgysm26At0xVqAwrU0zSZExvZLfQJ
SiEBqnloSjhz0nBg+9UuSbihWQ21n1h6fLSmgngfNkZJci9o094b1PYwZx/SFGFyGH0HNAXhbn+M
aD2/224gvzpSowRhVEJCo6jl8W2PzXMoessJTjUC9c3G+MlkJ2RsQ1/WzVmIrutbPJauYuVnUTrX
7xyNGjR2rUCTj8tR3Q+ssc9ktvgkqUYI18aUAh8FcmDx6bDEcM7FrPmCmz6WQEhScw3FxvQ+AhNH
/41BYDTgEEPzfDCrVs8aIhW9SxiDZmCCazZ0yx4sLwrQIJ62KphEtxlIgEmuFDcujwkbWhz/qkPW
nGzbh6BTdbRREZr448S5Xa8hlEs5IgGCzMFvFd8ZLAhb27uY2z4qmhjyyDvnwz6+01VjWNFEbXq7
IkdmV5N+ehxVOJYH1XQei01L8jhOFTmOaQAjvmScP+estzSH6BZYWBy1EjidpZjZ5za8pL2NswKR
Vc2tbICXrJHlxRj2/ohpVLUjZMh+ESvMAI0axPWRd9gCwmzRZxk2+ppXGcYi2grfE4Ks8GHOwHlo
qIgwcWNptuf1TA4Vzs37ppGdOlg9tVeZ443dRtKrPqcOEEITQJmOVhnqsLaqAJqkdCJFG9HpLkLk
3I67VSEMcFJkn5WGF/1q9ItcMzSsYyXPskUQKVhkNO9DrU5xBGA0axq3h0wLHiZSwFoKsc7PFkKF
vF6W9hyZaj2aRbq7MKrTowv6EGAUq+5pG5QHIXpYQDYjDldlmmcK5nTvFQ6WmnchEslBLvR0EccG
3OeZ+gzgJQsBJ3CwcWEL0WRfTtkv3832RAAo79HVBwXEFB5Mi1uhgLXVAYIaoDQ61HfYNJH+tbhx
n2nf7JsWHslJD2zBdG2w5TaxH42JIiRYqDm+K1lAMeNE5baamAdBnA5bYWG3yCgahVkM2XlZp+ZU
Oom5dSitH5THrjKTSBTRCMCxArK2kxUSjGXpfrBWQ3rUM7IJl9jv6zmh4KaNgoIfhF8QImJbAoJI
HXS4rY3is+SO3diGQVlWsfSN8zH8JFhkNwP0o2nRK4Gt0bDpNHDSP5ajRf9aDvWIs6Eibx12xyNb
a47JniaVdw6OHB9cDe0bjG1As5T4suBZ/K6fW4S7+iTO3hJlwmTbs7L7OdNs2ZQ9afY6tci2iAdS
VCYG6Vmno/zSIqtuSt2bi4h4fMMaggUBAwsF08QK9fSsJAQtNqmm7vvh1wbI4TI+rU06QOvWJLYB
IyKAO5k6tO+RIvJlwGmKqyccUl06FGJDMY862ZIObwIIwJ6boOJoCGX5wWwCHeuIehh9izkmQAEf
jO3gVtrG8yeiI/xjoAmBoj6a3W7soPsXK6iIDBMJB9HDAFDMLBM5FUAlnY0E8K0SHjxjF623gR3T
CRsmM5e2T3C0LaPjN9An9q8zDPf2kdAQPUCWe1dnjkC/4BBfDjXJpUWV/pyoCmSNieWP0Gfyrp4q
fR+DPbzKejfbfAxIdFv1WfCj72YGrUUlA6QY+YRilMx2AOeXIJo/A+2aZcN4NTzPozevwlXyNIZV
/bOlaXLuqFuP1FT2DF3gepprRF5CgbzIs5ubutBK/t3d4D9/+v8mvvrbv8+7mb/9F37+CQ39WIvK
/unHv90MX90DlLpf9vp9+K/vP/3fv/q3f/4Rf/mPf3nzbt//6QfQX7Vd7qavcbn/MlNrf39PfIbv
3/x/ffE/vn7/Vx6X4euvv71/qrrb1MaO9U/72z9eOn7+9bcMqlz2PX/7n398j3/8wuVd4W+Lr/fx
f/z3/+sffb0b+9ffgpD/BQdSlMDhJUNWa/qdKOq+fn8pon+JWAjuLU0ZSQnyXH/7j64fbYU/Y3/h
sFEJCWGc4LU4wSyT6affX+N/SbHUMCGS4oU4oln22//6gP90I/7PjfmPblK3fd1Z89ff6PdU1B/m
E5FxiLeB5Qj4/TSkLPzTRNMcQc60cOjJ2yscB83RPoab7qF+AqqEYN4Wbq358jg/BRv6b0ap4j/H
V+PYDeFBgixb2AZF6b8kKldZtqSLAFUlK6gJ8gbs2oNSgXnCDkH3U2TeplWbT1E78yueBZxcEz1s
o0T5x4bL7CKGlhyc9yhYWqzTznYpOIoJv8KS5l1FZXVONQuvF+2BnMQAyF4HwKy3TazgYzBG7LVj
JWpfTXV55RUdHsCv+tdKpPSoo9g+hFbVe9Di/WGWcXQZakz7YeWmKzKug3URuUDAU5P7cQZlA8L4
KTFy2aUT0ZBPgVayAgHyWzwg8+Nge/oURXwt1FLri2Jruov1grRMPTIUwePMdjz0UA4Ga/UydDWG
zReitsmiJ+C9anZ5t07xYxj4dkekhBZMCH892Zn2Rb04mH+DFWaXfuYaPVEDahUjGAbjIbq+Hrt6
BMoRyRm7T8Lv4MXRHqsyEj+FF8zAkqODcWs32p3B0bR19QjWZOrZoyeyu/q9Ya4CB2FlACeXXRhO
5Q387IErWxUgipo5/zSotf3slmro8wlCkaJcu3gPPKm+C2rnN4awZc2ziXa4Ly33AGbxeE3KhnsE
IzVwy4WCgBRxuq5JHgJ0g/ZlKTfQ3Chwh6PZtj4BIhCxrhgmiBa08y+ZBSIMvyl9h4jC5TT0Gt1r
OcrtGOn6SlteHk1Ey1fWltmtb0Pzg2kAM5h1kNNlNCY6E1ayK9NJaABKyOUmTGTcxkGE7kh0GAaY
cX4VbrAgWJCAmr2gmg8hFsWUT0FQ/r1zgJDbyHEARPCJ8tdERuEmA1l6Dj21h8iOyTWlE2RoqF8N
LYwDe7YJYgehdM2m+YAdHHHlUZRoVahs8HGuAI2qjXQECsRODtEbPkh8hF5CLMUQQ0O9AXq/nBST
wXbqIn1X0ZhcmZ74h1CL5WMySfeY8KHWOWRB/sUnFhnejCTUgNlh7YMT9eggLkjL5tD2CvL5OB70
j7RN2FVouS7BbyM3CZ9PjI9hWEEVh1a1A0Aw1ZBkZfVqdrRJ0GVsHQqyvY2nBNglChQYNMg+BBY+
J1jH0xrglGP4FaiLQlO+Af2EqrNKB6q/IG/lfBOqWt/PAR7a0X25moebBRaU16H1IAo7D3u7HzyB
dihfqWvZrhsS81KB6jBHi7AiYPR42hSGmFY+rBgtmJrfdT3dcouNs4+vMOAzbuuQwqdubeYdGuRh
FwGjvhrKCtKFrATPUQSlKOeNnEG77/DfXbITHi3CPooH/mbXFqOINtRQqFIdZBDo+DbbxR1EPhXj
ncHGNYuvuJsDsUPebntN4Q/8I8O50t+GPgZRgYkO+2R6HXZ5EwoHaYdl9kJrx0GFIdYAjd53cYNV
yD9bWhmxb8kUR/niGolQyBKKIA+dXwezfYq4zQiTDQO049vOjJnbGVaxg28rFx25mDCF1M6g4Rsa
gzIozbJC65MtM6Iyyy69gLhtL50i8b3vNXvNasxBOBC5ZQFtePU8+9HuE6HbXZtOcb91ZgH3SY2G
wqjF/iyLdOqjOW/mOr24FP2AyUpy5oT26T5amlrdyEYNH9Kk4evYN4AQgBzyr4Gm066Lib6LZdTc
h5i//1E17QCdM2brILSbm3AbzBBjRDM3BzuQCOEGkYVuuF9K9X2Xx7AuJHrmd/TiGhKWvqRv7Yj3
yNfUN9BMMBMXyTLXrpDjqFQRNSoF6E4s1Dd8wmZQo616rWYYKfAa3gYCxDQ8VmNnP5gx8pFFJSQl
UR/cmlS3d99HFYhz6eltw/vxEZNGzS7MhnCDERv2JnCIYn+aZ0MKBdaiKUI8rSfIfsY1J8LgZrXd
+pRWWf0IoR1Y2eo7lyGltUU4LeuuFSAGDA00I3XbrC7bn27g/ZvHBQfa7cF4Ti0Jrmqe9A/tqOE5
gs7ObHETxR3SyZFeGcCpDP+XkycS1HYfl9+ITrOAqIFJ3aqewrptJdxn1vZ61G5dDuj1m2xrxwgq
El6np7kfqhoqaT2s23qiQ7VFEGtwhsgnuZvaRV4Bbpn2rmkjGGulwbC3FdwG7pDYYpCysfTrF4dW
64v4gUJrsujrRnOcMGXCsmOfdjNIjAyYAJibGLk/yXyBjnDVm8CP4hjgLNt3k2iPJVHVLuiy4adg
Pv1MFjLEULbN/otPQCxnfOiLiYnYNY2lh7hTpQCFI8W+IeV65Dojj2KCTBzTRAOGBEXzUQezfnE+
Bc07YBj2ZICpndZO+Md54tZugHDAN7JOUnkWta6OMzUYsA15HGKCUMsngbn3176DLwqymdylLFX8
Q88KklsvMhTQEhMyJWWfixfVJySLmM6kGIZ9RV9Ez6YW4ETcSO1zLabKQugf2kOjIvIsqZCIWK5E
0OdEcfKh3DTcDGrApKzRKYa9cP65p6bK7NvM9PjUrYSRO3Bp6WOsLTQaTUDggDzhwWVbTKN2d4G1
JsH0yxooKBCIeQr4GGsMH1B2r6IKdNsUOuY3K1c0gjMobA5Pavbyh4Ny6zKWQh0BsiV+a0jaYgXw
4bHC+J6HMFWvfUEZ4KtyiXWRctG/4mENiq6flwuQUQiS7Bg3h6BxCK3ta5vQTW+J+hwXD7EGiI8W
jhNJgAEsQ0BhGcg0Ze54N5wkCqQFOi2MeWIf7UR8HlXGYfwBizWg+8OUvHRtVeMxXQLgdHPUAk/r
om7qNxg4Dj6EZ/6nV4abQuMz040PshWkStxYyOWW6CmYTPutHgMkBxacosOtjfg5pHq9N87RrXUo
h/NlMH1cQOfkP1Zh3W4pdfUz6RxGRnS2dFdu9njfdZrYWKSYWYFafFAWSUW4sZht9j4GXDiKAPxx
///pK5Ng9+AIBsV5FHH0DX8OP3blomidoSAfmyce3bT26Q8tyj86gH+q+L8tKv5Q8ScMfrtZRhE5
xmKeIOYcr//BMxEqJGEXa1EIIUUHUzrhwR6g9ypiTKzus+O/85X+sy3W9/sxWL38vdGAl+afOozK
LEQayJZzs6U75El2u/nwewzvhbB83o/X082/z5D+1+biT+/6JxuFYZkisiT4lvKo7uMzJuiQSwdk
6v7fmz7/OX/iX77hnxxX5rArB5rhvfyO7uDfh9nFduM3UF9l9gh0H9lIGPsVNwhj+AknsAPQC1Bz
5PDvUkoo+ddb+8dLzb5f/8OtrTEqFsQxPsi3yzUUa/Bu+3Zm//df+c9GOn//yuANM8R0xwyeq//8
Tuh3ubTlP24qNoF9hiGHjbmy981G/E/mrqg5TSAI/xX+gA6CiLxkJonGjDOmNslD3zIXpEoGOANi
Nf+m02ff+g/8Y/0OPcsCVSvXmfqm4O7e7u3e8t2x28OxmC+nG16Jai6FiWugbmW3jVKMopt8YXSr
deMFL4ovxejCh/fhtA8wDn0f3p+N+1MNHyonrSkiSNduIQAVx8exrq/Ws2/Tm85n9A7ti9a8WKtu
l0O8rNwLe+EnHBI8Ub+k8CQOT7QMHe2+bUN3gDQL6CFvPH319pG8JS94U/uj0QuCZa/VD+/QBD1z
/7+CYka+G/OEf11Q3IXiN/8MsMlhOyXEZgca7fGcDLN45pfdJDERAQyVCREIyOVptIgBKE1xcCuP
5pgInQT9yQhl6NMxAgEDSJVOABA1WnrTzD5YXtuoueagzkrAo6m8bplNQxcfBGIHKIhoiQ6OORWV
ZS8DX5fdQ4bwRxjMsETJ4HO0UCCR14LRdGwUodGRRXZEqZm8Csxu08Krz6gcbXfQDhMnEP43FaAQ
n4VYVFMHehO1Ti0HBbLRkdDO1nWiBruJq12cgLA7OAoP+O98NZwxXQ6OhVcZgknmUr6X5IDUkzdI
hyoT2E8kAZrCY8h9AmPdUfYOmOsVmSjZXM9dlHM/Y7P/+358Zc6ElxyU/PHe92IWu7N1dmG9l3KH
3F67sZf39E4ba/ZvKUqw8MH2R4kGbMpZIgkJfbQA38rvlXjzeYRDhhdECpSB/NanfMNmPpNkhMA7
d6+riTtvAt0HWiWuDheXHC9XST+Zbzexv+DaE4sWXBLc6bzdVsABvU2236kxkVsheNVVzojFLJpt
fxChsfKrEHrEoJEBFveEaxPoJg2kvJlxEWGQfdcfwIGJJLaj3tGRktWlPi7uqRhWy1FDl203r4XZ
jq0XBSJ7MXDr19SlJsV5WgXafvRhSk8bssjzY8oAz4kKpBcMBpiSYIIp84AtKBIaDbtrYC2qa1bK
pTgxwUOBZ4lQwLRbZHyxH1FDO9hpqj+IJ3itNmZpQO3goIWxAuIealvNie73mUdd3T9zF5rxIxLN
ULjAVKDz65DN6R4oEhgV/jqCCRNtgHXEp3KDvAJTjn2WbjfSaiJ+CblN+cPlK9Mjh8QhmX2CsgoX
4tFk+zOiC7aDOrrAUuvLjbjLImpJx2zjrJSC2Htso/yQF1YlXVWZ3+HxqJwPykejqr/RXFfc4QbY
v7/6BQAA//8=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pt-BR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68E77-1A36-4CB9-9765-AFA86B21D5B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74464D-6B69-4B7B-B217-2BD340F8D159}">
      <dgm:prSet phldrT="[Texto]" custT="1"/>
      <dgm:spPr>
        <a:solidFill>
          <a:srgbClr val="003770"/>
        </a:solidFill>
      </dgm:spPr>
      <dgm:t>
        <a:bodyPr/>
        <a:lstStyle/>
        <a:p>
          <a:pPr marL="0" algn="ctr"/>
          <a:endParaRPr lang="pt-BR" sz="1050" b="1" dirty="0">
            <a:latin typeface="Century Gothic" panose="020B0502020202020204" pitchFamily="34" charset="0"/>
          </a:endParaRPr>
        </a:p>
        <a:p>
          <a:pPr marL="0" algn="ctr"/>
          <a:r>
            <a:rPr lang="pt-BR" sz="2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rPr>
            <a:t>ENFOQUE BIM</a:t>
          </a:r>
        </a:p>
        <a:p>
          <a:pPr marL="0" algn="ctr"/>
          <a:r>
            <a:rPr lang="pt-BR" sz="1600" b="0" dirty="0">
              <a:latin typeface="Century Gothic" panose="020B0502020202020204" pitchFamily="34" charset="0"/>
            </a:rPr>
            <a:t>Programa de Palestras Online</a:t>
          </a:r>
        </a:p>
      </dgm:t>
    </dgm:pt>
    <dgm:pt modelId="{454D68E0-8C86-42C9-86AC-96FC9DFFEF9C}" type="parTrans" cxnId="{A2CC0012-082E-4301-8E84-3C5053C98BFF}">
      <dgm:prSet/>
      <dgm:spPr/>
      <dgm:t>
        <a:bodyPr/>
        <a:lstStyle/>
        <a:p>
          <a:pPr algn="l"/>
          <a:endParaRPr lang="pt-BR" sz="900">
            <a:latin typeface="Century Gothic" panose="020B0502020202020204" pitchFamily="34" charset="0"/>
          </a:endParaRPr>
        </a:p>
      </dgm:t>
    </dgm:pt>
    <dgm:pt modelId="{49EDE0DE-A66D-471F-997E-0257FC30E9D3}" type="sibTrans" cxnId="{A2CC0012-082E-4301-8E84-3C5053C98BFF}">
      <dgm:prSet/>
      <dgm:spPr/>
      <dgm:t>
        <a:bodyPr/>
        <a:lstStyle/>
        <a:p>
          <a:pPr algn="l"/>
          <a:endParaRPr lang="pt-BR" sz="900">
            <a:latin typeface="Century Gothic" panose="020B0502020202020204" pitchFamily="34" charset="0"/>
          </a:endParaRPr>
        </a:p>
      </dgm:t>
    </dgm:pt>
    <dgm:pt modelId="{E4EB7D82-62E0-43B5-BDAC-7EC0BC77701D}">
      <dgm:prSet phldrT="[Texto]" custT="1"/>
      <dgm:spPr>
        <a:solidFill>
          <a:srgbClr val="003770"/>
        </a:solidFill>
        <a:ln>
          <a:noFill/>
        </a:ln>
      </dgm:spPr>
      <dgm:t>
        <a:bodyPr/>
        <a:lstStyle/>
        <a:p>
          <a:pPr marL="0" algn="ctr"/>
          <a:endParaRPr lang="pt-BR" sz="1100" b="1" dirty="0">
            <a:latin typeface="Century Gothic" panose="020B0502020202020204" pitchFamily="34" charset="0"/>
          </a:endParaRPr>
        </a:p>
        <a:p>
          <a:pPr marL="0" algn="ctr"/>
          <a:r>
            <a:rPr lang="pt-BR" sz="18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rPr>
            <a:t>PROGRAMA DE CAPACITAÇÃO ONLINE BIM</a:t>
          </a:r>
          <a:endParaRPr lang="pt-BR" sz="2400" b="1" dirty="0">
            <a:latin typeface="Century Gothic" panose="020B0502020202020204" pitchFamily="34" charset="0"/>
          </a:endParaRPr>
        </a:p>
      </dgm:t>
    </dgm:pt>
    <dgm:pt modelId="{FC570D5E-4136-43F0-83B1-8B91C2E0B410}" type="parTrans" cxnId="{DAE0938F-A6AA-4ADB-A9EC-A4750F1F9844}">
      <dgm:prSet/>
      <dgm:spPr/>
      <dgm:t>
        <a:bodyPr/>
        <a:lstStyle/>
        <a:p>
          <a:pPr algn="l"/>
          <a:endParaRPr lang="pt-BR" sz="900">
            <a:latin typeface="Century Gothic" panose="020B0502020202020204" pitchFamily="34" charset="0"/>
          </a:endParaRPr>
        </a:p>
      </dgm:t>
    </dgm:pt>
    <dgm:pt modelId="{077CA6B1-8D56-4368-91B6-16BF4C6BC6A4}" type="sibTrans" cxnId="{DAE0938F-A6AA-4ADB-A9EC-A4750F1F9844}">
      <dgm:prSet/>
      <dgm:spPr/>
      <dgm:t>
        <a:bodyPr/>
        <a:lstStyle/>
        <a:p>
          <a:pPr algn="l"/>
          <a:endParaRPr lang="pt-BR" sz="900">
            <a:latin typeface="Century Gothic" panose="020B0502020202020204" pitchFamily="34" charset="0"/>
          </a:endParaRPr>
        </a:p>
      </dgm:t>
    </dgm:pt>
    <dgm:pt modelId="{67FEACDE-BD59-4D3F-B4EF-2A45F6A0B128}">
      <dgm:prSet phldrT="[Texto]" custT="1"/>
      <dgm:spPr>
        <a:solidFill>
          <a:srgbClr val="003770"/>
        </a:solidFill>
      </dgm:spPr>
      <dgm:t>
        <a:bodyPr/>
        <a:lstStyle/>
        <a:p>
          <a:pPr marL="0" algn="ctr"/>
          <a:endParaRPr lang="pt-BR" sz="2000" b="1" dirty="0">
            <a:solidFill>
              <a:schemeClr val="bg1">
                <a:lumMod val="95000"/>
              </a:schemeClr>
            </a:solidFill>
            <a:latin typeface="Century Gothic" panose="020B0502020202020204" pitchFamily="34" charset="0"/>
          </a:endParaRPr>
        </a:p>
        <a:p>
          <a:pPr marL="0" algn="ctr"/>
          <a:endParaRPr lang="pt-BR" sz="2000" b="1" dirty="0">
            <a:solidFill>
              <a:schemeClr val="bg1">
                <a:lumMod val="95000"/>
              </a:schemeClr>
            </a:solidFill>
            <a:latin typeface="Century Gothic" panose="020B0502020202020204" pitchFamily="34" charset="0"/>
          </a:endParaRPr>
        </a:p>
        <a:p>
          <a:pPr marL="0" algn="ctr"/>
          <a:r>
            <a:rPr lang="pt-BR" sz="2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rPr>
            <a:t>WEBINAR BIM/DNIT</a:t>
          </a:r>
        </a:p>
        <a:p>
          <a:pPr marL="0" algn="ctr"/>
          <a:r>
            <a:rPr lang="pt-BR" sz="1600" b="0" dirty="0">
              <a:latin typeface="Century Gothic" panose="020B0502020202020204" pitchFamily="34" charset="0"/>
            </a:rPr>
            <a:t>Evento Nacional com transmissão ao vivo</a:t>
          </a:r>
        </a:p>
      </dgm:t>
    </dgm:pt>
    <dgm:pt modelId="{E43EB80F-50E0-44DE-A62A-7C24D56F4BBC}" type="sibTrans" cxnId="{15F381E0-2E79-4401-91E7-26ABE1E38077}">
      <dgm:prSet/>
      <dgm:spPr/>
      <dgm:t>
        <a:bodyPr/>
        <a:lstStyle/>
        <a:p>
          <a:pPr algn="l"/>
          <a:endParaRPr lang="pt-BR" sz="900">
            <a:latin typeface="Century Gothic" panose="020B0502020202020204" pitchFamily="34" charset="0"/>
          </a:endParaRPr>
        </a:p>
      </dgm:t>
    </dgm:pt>
    <dgm:pt modelId="{C2B7759F-660E-451A-A485-831CFFAA956C}" type="parTrans" cxnId="{15F381E0-2E79-4401-91E7-26ABE1E38077}">
      <dgm:prSet/>
      <dgm:spPr/>
      <dgm:t>
        <a:bodyPr/>
        <a:lstStyle/>
        <a:p>
          <a:pPr algn="l"/>
          <a:endParaRPr lang="pt-BR" sz="900">
            <a:latin typeface="Century Gothic" panose="020B0502020202020204" pitchFamily="34" charset="0"/>
          </a:endParaRPr>
        </a:p>
      </dgm:t>
    </dgm:pt>
    <dgm:pt modelId="{FF9F75E0-E3E4-4B98-BBAD-17F24527CC74}">
      <dgm:prSet phldrT="[Texto]" custT="1"/>
      <dgm:spPr>
        <a:solidFill>
          <a:srgbClr val="003770"/>
        </a:solidFill>
      </dgm:spPr>
      <dgm:t>
        <a:bodyPr/>
        <a:lstStyle/>
        <a:p>
          <a:endParaRPr lang="pt-BR" sz="800" b="1" dirty="0">
            <a:latin typeface="Century Gothic" panose="020B0502020202020204" pitchFamily="34" charset="0"/>
          </a:endParaRPr>
        </a:p>
        <a:p>
          <a:endParaRPr lang="pt-BR" sz="1400" b="1" dirty="0">
            <a:latin typeface="Century Gothic" panose="020B0502020202020204" pitchFamily="34" charset="0"/>
          </a:endParaRPr>
        </a:p>
        <a:p>
          <a:r>
            <a:rPr lang="pt-BR" sz="2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rPr>
            <a:t>VIDEOTECA</a:t>
          </a:r>
          <a:r>
            <a:rPr lang="pt-BR" sz="2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rPr>
            <a:t> BIM/DNIT</a:t>
          </a:r>
        </a:p>
        <a:p>
          <a:r>
            <a:rPr lang="pt-BR" sz="1600" b="0" dirty="0">
              <a:latin typeface="Century Gothic" panose="020B0502020202020204" pitchFamily="34" charset="0"/>
            </a:rPr>
            <a:t>Vídeos conceituais em BIM </a:t>
          </a:r>
        </a:p>
      </dgm:t>
    </dgm:pt>
    <dgm:pt modelId="{5F6032A9-1753-4DEF-B7DD-EE435B7B84B4}" type="parTrans" cxnId="{10DD8D9A-BAB5-422E-B7BC-980337AA90CC}">
      <dgm:prSet/>
      <dgm:spPr/>
      <dgm:t>
        <a:bodyPr/>
        <a:lstStyle/>
        <a:p>
          <a:endParaRPr lang="pt-BR"/>
        </a:p>
      </dgm:t>
    </dgm:pt>
    <dgm:pt modelId="{87AA1FEB-C96B-4375-BAFB-2CB4A3DE2DFD}" type="sibTrans" cxnId="{10DD8D9A-BAB5-422E-B7BC-980337AA90CC}">
      <dgm:prSet/>
      <dgm:spPr/>
      <dgm:t>
        <a:bodyPr/>
        <a:lstStyle/>
        <a:p>
          <a:endParaRPr lang="pt-BR"/>
        </a:p>
      </dgm:t>
    </dgm:pt>
    <dgm:pt modelId="{9F67EDC8-A45F-4595-A375-EEC3CFD0FBA4}">
      <dgm:prSet phldrT="[Texto]" custT="1"/>
      <dgm:spPr>
        <a:solidFill>
          <a:srgbClr val="2F5597">
            <a:alpha val="90000"/>
          </a:srgbClr>
        </a:solidFill>
        <a:ln>
          <a:noFill/>
        </a:ln>
      </dgm:spPr>
      <dgm:t>
        <a:bodyPr/>
        <a:lstStyle/>
        <a:p>
          <a:pPr marL="0" indent="0" algn="ctr">
            <a:buNone/>
          </a:pPr>
          <a:r>
            <a:rPr lang="pt-BR" sz="1600" b="0" dirty="0">
              <a:solidFill>
                <a:schemeClr val="accent5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Treinamentos para os servidores dos DNIT Sede e </a:t>
          </a:r>
          <a:r>
            <a:rPr lang="pt-BR" sz="1600" b="0" dirty="0" err="1">
              <a:solidFill>
                <a:schemeClr val="accent5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SREs</a:t>
          </a:r>
          <a:endParaRPr lang="pt-BR" sz="1600" b="0" dirty="0">
            <a:solidFill>
              <a:schemeClr val="accent5">
                <a:lumMod val="20000"/>
                <a:lumOff val="80000"/>
              </a:schemeClr>
            </a:solidFill>
            <a:latin typeface="Century Gothic" panose="020B0502020202020204" pitchFamily="34" charset="0"/>
          </a:endParaRPr>
        </a:p>
      </dgm:t>
    </dgm:pt>
    <dgm:pt modelId="{5E9B00DB-CD11-41B7-B94B-01C8EDA9C4C1}" type="parTrans" cxnId="{904072BF-6A74-4E9F-84A3-5BA879136B95}">
      <dgm:prSet/>
      <dgm:spPr/>
      <dgm:t>
        <a:bodyPr/>
        <a:lstStyle/>
        <a:p>
          <a:endParaRPr lang="pt-BR"/>
        </a:p>
      </dgm:t>
    </dgm:pt>
    <dgm:pt modelId="{10BA465C-F737-4509-BD6C-654365449115}" type="sibTrans" cxnId="{904072BF-6A74-4E9F-84A3-5BA879136B95}">
      <dgm:prSet/>
      <dgm:spPr/>
      <dgm:t>
        <a:bodyPr/>
        <a:lstStyle/>
        <a:p>
          <a:endParaRPr lang="pt-BR"/>
        </a:p>
      </dgm:t>
    </dgm:pt>
    <dgm:pt modelId="{35AE29BE-B566-44FE-B07A-798BD00E5356}" type="pres">
      <dgm:prSet presAssocID="{FB968E77-1A36-4CB9-9765-AFA86B21D5B8}" presName="Name0" presStyleCnt="0">
        <dgm:presLayoutVars>
          <dgm:dir/>
          <dgm:resizeHandles val="exact"/>
        </dgm:presLayoutVars>
      </dgm:prSet>
      <dgm:spPr/>
    </dgm:pt>
    <dgm:pt modelId="{13AC3CD7-4365-44D0-BDFB-1D5EB205360A}" type="pres">
      <dgm:prSet presAssocID="{FB968E77-1A36-4CB9-9765-AFA86B21D5B8}" presName="fgShape" presStyleLbl="fgShp" presStyleIdx="0" presStyleCnt="1" custLinFactY="100000" custLinFactNeighborY="122860"/>
      <dgm:spPr>
        <a:noFill/>
        <a:ln>
          <a:noFill/>
        </a:ln>
      </dgm:spPr>
    </dgm:pt>
    <dgm:pt modelId="{EB77D51B-B9DC-4692-A6B6-1F474525FD6A}" type="pres">
      <dgm:prSet presAssocID="{FB968E77-1A36-4CB9-9765-AFA86B21D5B8}" presName="linComp" presStyleCnt="0"/>
      <dgm:spPr/>
    </dgm:pt>
    <dgm:pt modelId="{75A42745-E137-4B80-92FC-42B97660E0D3}" type="pres">
      <dgm:prSet presAssocID="{DA74464D-6B69-4B7B-B217-2BD340F8D159}" presName="compNode" presStyleCnt="0"/>
      <dgm:spPr/>
    </dgm:pt>
    <dgm:pt modelId="{964D9392-BA2D-473C-B7D9-2A7711700338}" type="pres">
      <dgm:prSet presAssocID="{DA74464D-6B69-4B7B-B217-2BD340F8D159}" presName="bkgdShape" presStyleLbl="node1" presStyleIdx="0" presStyleCnt="4" custLinFactNeighborX="714" custLinFactNeighborY="-974"/>
      <dgm:spPr/>
    </dgm:pt>
    <dgm:pt modelId="{5B803A74-3413-4988-BA79-0FAF63F75549}" type="pres">
      <dgm:prSet presAssocID="{DA74464D-6B69-4B7B-B217-2BD340F8D159}" presName="nodeTx" presStyleLbl="node1" presStyleIdx="0" presStyleCnt="4">
        <dgm:presLayoutVars>
          <dgm:bulletEnabled val="1"/>
        </dgm:presLayoutVars>
      </dgm:prSet>
      <dgm:spPr/>
    </dgm:pt>
    <dgm:pt modelId="{C54C42C3-B042-48A5-9530-5552217E0044}" type="pres">
      <dgm:prSet presAssocID="{DA74464D-6B69-4B7B-B217-2BD340F8D159}" presName="invisiNode" presStyleLbl="node1" presStyleIdx="0" presStyleCnt="4"/>
      <dgm:spPr/>
    </dgm:pt>
    <dgm:pt modelId="{3185C622-61B5-42F6-8EA3-E35A9B462562}" type="pres">
      <dgm:prSet presAssocID="{DA74464D-6B69-4B7B-B217-2BD340F8D159}" presName="imagNode" presStyleLbl="fgImgPlace1" presStyleIdx="0" presStyleCnt="4"/>
      <dgm:spPr>
        <a:noFill/>
        <a:ln>
          <a:solidFill>
            <a:schemeClr val="bg1">
              <a:lumMod val="95000"/>
            </a:schemeClr>
          </a:solidFill>
        </a:ln>
      </dgm:spPr>
    </dgm:pt>
    <dgm:pt modelId="{F7FAF654-F9D1-4BD4-AFF2-C93122B2810E}" type="pres">
      <dgm:prSet presAssocID="{49EDE0DE-A66D-471F-997E-0257FC30E9D3}" presName="sibTrans" presStyleLbl="sibTrans2D1" presStyleIdx="0" presStyleCnt="0"/>
      <dgm:spPr/>
    </dgm:pt>
    <dgm:pt modelId="{2E2D0FA2-35BE-4D82-95B9-B0950CD8E763}" type="pres">
      <dgm:prSet presAssocID="{FF9F75E0-E3E4-4B98-BBAD-17F24527CC74}" presName="compNode" presStyleCnt="0"/>
      <dgm:spPr/>
    </dgm:pt>
    <dgm:pt modelId="{4856AC46-F636-42D8-AEFC-389DF41B7032}" type="pres">
      <dgm:prSet presAssocID="{FF9F75E0-E3E4-4B98-BBAD-17F24527CC74}" presName="bkgdShape" presStyleLbl="node1" presStyleIdx="1" presStyleCnt="4" custLinFactNeighborX="714" custLinFactNeighborY="-974"/>
      <dgm:spPr/>
    </dgm:pt>
    <dgm:pt modelId="{434BC0EB-CF4D-4ECF-8D50-FCE795D17294}" type="pres">
      <dgm:prSet presAssocID="{FF9F75E0-E3E4-4B98-BBAD-17F24527CC74}" presName="nodeTx" presStyleLbl="node1" presStyleIdx="1" presStyleCnt="4">
        <dgm:presLayoutVars>
          <dgm:bulletEnabled val="1"/>
        </dgm:presLayoutVars>
      </dgm:prSet>
      <dgm:spPr/>
    </dgm:pt>
    <dgm:pt modelId="{2FF1AA57-B7F8-425E-9DA4-1C462E2C1E5E}" type="pres">
      <dgm:prSet presAssocID="{FF9F75E0-E3E4-4B98-BBAD-17F24527CC74}" presName="invisiNode" presStyleLbl="node1" presStyleIdx="1" presStyleCnt="4"/>
      <dgm:spPr/>
    </dgm:pt>
    <dgm:pt modelId="{8E271EDA-3700-47E7-B872-6045D1091EC1}" type="pres">
      <dgm:prSet presAssocID="{FF9F75E0-E3E4-4B98-BBAD-17F24527CC74}" presName="imagNode" presStyleLbl="fgImgPlace1" presStyleIdx="1" presStyleCnt="4"/>
      <dgm:spPr>
        <a:noFill/>
      </dgm:spPr>
    </dgm:pt>
    <dgm:pt modelId="{24197AF5-B4E6-4A5E-AA65-4FAD6A636255}" type="pres">
      <dgm:prSet presAssocID="{87AA1FEB-C96B-4375-BAFB-2CB4A3DE2DFD}" presName="sibTrans" presStyleLbl="sibTrans2D1" presStyleIdx="0" presStyleCnt="0"/>
      <dgm:spPr/>
    </dgm:pt>
    <dgm:pt modelId="{32881B30-046D-4C6E-8423-FFB99C100EE4}" type="pres">
      <dgm:prSet presAssocID="{67FEACDE-BD59-4D3F-B4EF-2A45F6A0B128}" presName="compNode" presStyleCnt="0"/>
      <dgm:spPr/>
    </dgm:pt>
    <dgm:pt modelId="{FD298FF8-DE09-4D4C-A99C-74F0CEFA383A}" type="pres">
      <dgm:prSet presAssocID="{67FEACDE-BD59-4D3F-B4EF-2A45F6A0B128}" presName="bkgdShape" presStyleLbl="node1" presStyleIdx="2" presStyleCnt="4" custLinFactNeighborX="-454" custLinFactNeighborY="193"/>
      <dgm:spPr/>
    </dgm:pt>
    <dgm:pt modelId="{97AD4A22-3427-41D3-8DA4-CC5D7E29AB95}" type="pres">
      <dgm:prSet presAssocID="{67FEACDE-BD59-4D3F-B4EF-2A45F6A0B128}" presName="nodeTx" presStyleLbl="node1" presStyleIdx="2" presStyleCnt="4">
        <dgm:presLayoutVars>
          <dgm:bulletEnabled val="1"/>
        </dgm:presLayoutVars>
      </dgm:prSet>
      <dgm:spPr/>
    </dgm:pt>
    <dgm:pt modelId="{E4A647FA-335F-468D-92C7-D685220F472D}" type="pres">
      <dgm:prSet presAssocID="{67FEACDE-BD59-4D3F-B4EF-2A45F6A0B128}" presName="invisiNode" presStyleLbl="node1" presStyleIdx="2" presStyleCnt="4"/>
      <dgm:spPr/>
    </dgm:pt>
    <dgm:pt modelId="{904CF51C-AE37-49F8-A589-F739F14AA53E}" type="pres">
      <dgm:prSet presAssocID="{67FEACDE-BD59-4D3F-B4EF-2A45F6A0B128}" presName="imagNode" presStyleLbl="fgImgPlace1" presStyleIdx="2" presStyleCnt="4"/>
      <dgm:spPr>
        <a:noFill/>
        <a:ln>
          <a:solidFill>
            <a:schemeClr val="bg1">
              <a:lumMod val="95000"/>
            </a:schemeClr>
          </a:solidFill>
        </a:ln>
      </dgm:spPr>
    </dgm:pt>
    <dgm:pt modelId="{A3CFE114-8A29-445D-9B57-D0825525A1CE}" type="pres">
      <dgm:prSet presAssocID="{E43EB80F-50E0-44DE-A62A-7C24D56F4BBC}" presName="sibTrans" presStyleLbl="sibTrans2D1" presStyleIdx="0" presStyleCnt="0"/>
      <dgm:spPr/>
    </dgm:pt>
    <dgm:pt modelId="{7F6C31A4-FB95-4F2B-BF34-32CC04D24ED5}" type="pres">
      <dgm:prSet presAssocID="{E4EB7D82-62E0-43B5-BDAC-7EC0BC77701D}" presName="compNode" presStyleCnt="0"/>
      <dgm:spPr/>
    </dgm:pt>
    <dgm:pt modelId="{658C71A6-DD76-409F-884C-AF0684D6D4F9}" type="pres">
      <dgm:prSet presAssocID="{E4EB7D82-62E0-43B5-BDAC-7EC0BC77701D}" presName="bkgdShape" presStyleLbl="node1" presStyleIdx="3" presStyleCnt="4"/>
      <dgm:spPr/>
    </dgm:pt>
    <dgm:pt modelId="{3CF60670-4CC6-44FC-84C4-B30829B25F71}" type="pres">
      <dgm:prSet presAssocID="{E4EB7D82-62E0-43B5-BDAC-7EC0BC77701D}" presName="nodeTx" presStyleLbl="node1" presStyleIdx="3" presStyleCnt="4">
        <dgm:presLayoutVars>
          <dgm:bulletEnabled val="1"/>
        </dgm:presLayoutVars>
      </dgm:prSet>
      <dgm:spPr/>
    </dgm:pt>
    <dgm:pt modelId="{06D0B0C3-BA6E-4307-95DD-C746C67C6B89}" type="pres">
      <dgm:prSet presAssocID="{E4EB7D82-62E0-43B5-BDAC-7EC0BC77701D}" presName="invisiNode" presStyleLbl="node1" presStyleIdx="3" presStyleCnt="4"/>
      <dgm:spPr/>
    </dgm:pt>
    <dgm:pt modelId="{C5499CC7-5AC5-4F10-8C40-B3458720828F}" type="pres">
      <dgm:prSet presAssocID="{E4EB7D82-62E0-43B5-BDAC-7EC0BC77701D}" presName="imagNode" presStyleLbl="fgImgPlace1" presStyleIdx="3" presStyleCnt="4"/>
      <dgm:spPr>
        <a:noFill/>
        <a:ln>
          <a:solidFill>
            <a:schemeClr val="bg1">
              <a:lumMod val="95000"/>
            </a:schemeClr>
          </a:solidFill>
        </a:ln>
      </dgm:spPr>
    </dgm:pt>
  </dgm:ptLst>
  <dgm:cxnLst>
    <dgm:cxn modelId="{94269D01-AA94-4AD2-B656-5DA091526473}" type="presOf" srcId="{E4EB7D82-62E0-43B5-BDAC-7EC0BC77701D}" destId="{3CF60670-4CC6-44FC-84C4-B30829B25F71}" srcOrd="1" destOrd="0" presId="urn:microsoft.com/office/officeart/2005/8/layout/hList7"/>
    <dgm:cxn modelId="{933B2B0C-8BFC-439C-A4F2-8236B7884249}" type="presOf" srcId="{9F67EDC8-A45F-4595-A375-EEC3CFD0FBA4}" destId="{658C71A6-DD76-409F-884C-AF0684D6D4F9}" srcOrd="0" destOrd="1" presId="urn:microsoft.com/office/officeart/2005/8/layout/hList7"/>
    <dgm:cxn modelId="{A2CC0012-082E-4301-8E84-3C5053C98BFF}" srcId="{FB968E77-1A36-4CB9-9765-AFA86B21D5B8}" destId="{DA74464D-6B69-4B7B-B217-2BD340F8D159}" srcOrd="0" destOrd="0" parTransId="{454D68E0-8C86-42C9-86AC-96FC9DFFEF9C}" sibTransId="{49EDE0DE-A66D-471F-997E-0257FC30E9D3}"/>
    <dgm:cxn modelId="{0F281612-D5A4-4A63-A2E0-207086E970F2}" type="presOf" srcId="{E4EB7D82-62E0-43B5-BDAC-7EC0BC77701D}" destId="{658C71A6-DD76-409F-884C-AF0684D6D4F9}" srcOrd="0" destOrd="0" presId="urn:microsoft.com/office/officeart/2005/8/layout/hList7"/>
    <dgm:cxn modelId="{004A0B2E-D381-42EE-8922-C3E2AE11B737}" type="presOf" srcId="{67FEACDE-BD59-4D3F-B4EF-2A45F6A0B128}" destId="{97AD4A22-3427-41D3-8DA4-CC5D7E29AB95}" srcOrd="1" destOrd="0" presId="urn:microsoft.com/office/officeart/2005/8/layout/hList7"/>
    <dgm:cxn modelId="{E2AE5339-7AF2-40D2-9197-ABABB63D4C8C}" type="presOf" srcId="{49EDE0DE-A66D-471F-997E-0257FC30E9D3}" destId="{F7FAF654-F9D1-4BD4-AFF2-C93122B2810E}" srcOrd="0" destOrd="0" presId="urn:microsoft.com/office/officeart/2005/8/layout/hList7"/>
    <dgm:cxn modelId="{CC461040-21AD-48DD-978A-86E66BC49DF8}" type="presOf" srcId="{E43EB80F-50E0-44DE-A62A-7C24D56F4BBC}" destId="{A3CFE114-8A29-445D-9B57-D0825525A1CE}" srcOrd="0" destOrd="0" presId="urn:microsoft.com/office/officeart/2005/8/layout/hList7"/>
    <dgm:cxn modelId="{845CD663-D065-467D-813E-6ADA33863CEC}" type="presOf" srcId="{FF9F75E0-E3E4-4B98-BBAD-17F24527CC74}" destId="{434BC0EB-CF4D-4ECF-8D50-FCE795D17294}" srcOrd="1" destOrd="0" presId="urn:microsoft.com/office/officeart/2005/8/layout/hList7"/>
    <dgm:cxn modelId="{43323C67-2906-4F01-B71C-98E79DA8A206}" type="presOf" srcId="{9F67EDC8-A45F-4595-A375-EEC3CFD0FBA4}" destId="{3CF60670-4CC6-44FC-84C4-B30829B25F71}" srcOrd="1" destOrd="1" presId="urn:microsoft.com/office/officeart/2005/8/layout/hList7"/>
    <dgm:cxn modelId="{DAE0938F-A6AA-4ADB-A9EC-A4750F1F9844}" srcId="{FB968E77-1A36-4CB9-9765-AFA86B21D5B8}" destId="{E4EB7D82-62E0-43B5-BDAC-7EC0BC77701D}" srcOrd="3" destOrd="0" parTransId="{FC570D5E-4136-43F0-83B1-8B91C2E0B410}" sibTransId="{077CA6B1-8D56-4368-91B6-16BF4C6BC6A4}"/>
    <dgm:cxn modelId="{10DD8D9A-BAB5-422E-B7BC-980337AA90CC}" srcId="{FB968E77-1A36-4CB9-9765-AFA86B21D5B8}" destId="{FF9F75E0-E3E4-4B98-BBAD-17F24527CC74}" srcOrd="1" destOrd="0" parTransId="{5F6032A9-1753-4DEF-B7DD-EE435B7B84B4}" sibTransId="{87AA1FEB-C96B-4375-BAFB-2CB4A3DE2DFD}"/>
    <dgm:cxn modelId="{95C62CA7-4191-4FBE-A1A1-5CA2803D6A36}" type="presOf" srcId="{FF9F75E0-E3E4-4B98-BBAD-17F24527CC74}" destId="{4856AC46-F636-42D8-AEFC-389DF41B7032}" srcOrd="0" destOrd="0" presId="urn:microsoft.com/office/officeart/2005/8/layout/hList7"/>
    <dgm:cxn modelId="{6611E6BA-9E4F-4C2F-9457-2FAC8E19582D}" type="presOf" srcId="{87AA1FEB-C96B-4375-BAFB-2CB4A3DE2DFD}" destId="{24197AF5-B4E6-4A5E-AA65-4FAD6A636255}" srcOrd="0" destOrd="0" presId="urn:microsoft.com/office/officeart/2005/8/layout/hList7"/>
    <dgm:cxn modelId="{904072BF-6A74-4E9F-84A3-5BA879136B95}" srcId="{E4EB7D82-62E0-43B5-BDAC-7EC0BC77701D}" destId="{9F67EDC8-A45F-4595-A375-EEC3CFD0FBA4}" srcOrd="0" destOrd="0" parTransId="{5E9B00DB-CD11-41B7-B94B-01C8EDA9C4C1}" sibTransId="{10BA465C-F737-4509-BD6C-654365449115}"/>
    <dgm:cxn modelId="{1DCAD8D3-55C5-42C1-BE15-4C986D89F7B0}" type="presOf" srcId="{FB968E77-1A36-4CB9-9765-AFA86B21D5B8}" destId="{35AE29BE-B566-44FE-B07A-798BD00E5356}" srcOrd="0" destOrd="0" presId="urn:microsoft.com/office/officeart/2005/8/layout/hList7"/>
    <dgm:cxn modelId="{39B3D6D6-7174-466F-A910-8E729A4C0E0C}" type="presOf" srcId="{67FEACDE-BD59-4D3F-B4EF-2A45F6A0B128}" destId="{FD298FF8-DE09-4D4C-A99C-74F0CEFA383A}" srcOrd="0" destOrd="0" presId="urn:microsoft.com/office/officeart/2005/8/layout/hList7"/>
    <dgm:cxn modelId="{CDC129D9-55C6-48FC-939B-371BFEBC702D}" type="presOf" srcId="{DA74464D-6B69-4B7B-B217-2BD340F8D159}" destId="{964D9392-BA2D-473C-B7D9-2A7711700338}" srcOrd="0" destOrd="0" presId="urn:microsoft.com/office/officeart/2005/8/layout/hList7"/>
    <dgm:cxn modelId="{15F381E0-2E79-4401-91E7-26ABE1E38077}" srcId="{FB968E77-1A36-4CB9-9765-AFA86B21D5B8}" destId="{67FEACDE-BD59-4D3F-B4EF-2A45F6A0B128}" srcOrd="2" destOrd="0" parTransId="{C2B7759F-660E-451A-A485-831CFFAA956C}" sibTransId="{E43EB80F-50E0-44DE-A62A-7C24D56F4BBC}"/>
    <dgm:cxn modelId="{9F9243F1-F911-41A4-AC4C-3F1E25ECDD20}" type="presOf" srcId="{DA74464D-6B69-4B7B-B217-2BD340F8D159}" destId="{5B803A74-3413-4988-BA79-0FAF63F75549}" srcOrd="1" destOrd="0" presId="urn:microsoft.com/office/officeart/2005/8/layout/hList7"/>
    <dgm:cxn modelId="{085FEFC8-A0E2-4AC3-96D3-047E495386D8}" type="presParOf" srcId="{35AE29BE-B566-44FE-B07A-798BD00E5356}" destId="{13AC3CD7-4365-44D0-BDFB-1D5EB205360A}" srcOrd="0" destOrd="0" presId="urn:microsoft.com/office/officeart/2005/8/layout/hList7"/>
    <dgm:cxn modelId="{762972DB-CB44-40D6-B115-92D60CD244E8}" type="presParOf" srcId="{35AE29BE-B566-44FE-B07A-798BD00E5356}" destId="{EB77D51B-B9DC-4692-A6B6-1F474525FD6A}" srcOrd="1" destOrd="0" presId="urn:microsoft.com/office/officeart/2005/8/layout/hList7"/>
    <dgm:cxn modelId="{AC5AEACC-62AA-4CC9-A7F9-AD4119B5658B}" type="presParOf" srcId="{EB77D51B-B9DC-4692-A6B6-1F474525FD6A}" destId="{75A42745-E137-4B80-92FC-42B97660E0D3}" srcOrd="0" destOrd="0" presId="urn:microsoft.com/office/officeart/2005/8/layout/hList7"/>
    <dgm:cxn modelId="{49E1D0B9-D6C8-49C2-B5C0-4D0ECA97750B}" type="presParOf" srcId="{75A42745-E137-4B80-92FC-42B97660E0D3}" destId="{964D9392-BA2D-473C-B7D9-2A7711700338}" srcOrd="0" destOrd="0" presId="urn:microsoft.com/office/officeart/2005/8/layout/hList7"/>
    <dgm:cxn modelId="{F4B53A0B-8D1E-47F8-AF45-DD3F07365C2E}" type="presParOf" srcId="{75A42745-E137-4B80-92FC-42B97660E0D3}" destId="{5B803A74-3413-4988-BA79-0FAF63F75549}" srcOrd="1" destOrd="0" presId="urn:microsoft.com/office/officeart/2005/8/layout/hList7"/>
    <dgm:cxn modelId="{0962C790-64F3-4716-B182-2A777FC2B88C}" type="presParOf" srcId="{75A42745-E137-4B80-92FC-42B97660E0D3}" destId="{C54C42C3-B042-48A5-9530-5552217E0044}" srcOrd="2" destOrd="0" presId="urn:microsoft.com/office/officeart/2005/8/layout/hList7"/>
    <dgm:cxn modelId="{12F58DFB-BA4F-4381-BBF8-5C6B89D1B28F}" type="presParOf" srcId="{75A42745-E137-4B80-92FC-42B97660E0D3}" destId="{3185C622-61B5-42F6-8EA3-E35A9B462562}" srcOrd="3" destOrd="0" presId="urn:microsoft.com/office/officeart/2005/8/layout/hList7"/>
    <dgm:cxn modelId="{0D7FBAD7-A8AF-444A-857C-C83FF1A01EF5}" type="presParOf" srcId="{EB77D51B-B9DC-4692-A6B6-1F474525FD6A}" destId="{F7FAF654-F9D1-4BD4-AFF2-C93122B2810E}" srcOrd="1" destOrd="0" presId="urn:microsoft.com/office/officeart/2005/8/layout/hList7"/>
    <dgm:cxn modelId="{58E2882F-D1B5-4171-B622-A78BB79839E9}" type="presParOf" srcId="{EB77D51B-B9DC-4692-A6B6-1F474525FD6A}" destId="{2E2D0FA2-35BE-4D82-95B9-B0950CD8E763}" srcOrd="2" destOrd="0" presId="urn:microsoft.com/office/officeart/2005/8/layout/hList7"/>
    <dgm:cxn modelId="{F4106A92-8303-4C0D-8056-45F5974B9417}" type="presParOf" srcId="{2E2D0FA2-35BE-4D82-95B9-B0950CD8E763}" destId="{4856AC46-F636-42D8-AEFC-389DF41B7032}" srcOrd="0" destOrd="0" presId="urn:microsoft.com/office/officeart/2005/8/layout/hList7"/>
    <dgm:cxn modelId="{79C5B6A7-72C4-4AED-AFED-E0FD25EF6C4C}" type="presParOf" srcId="{2E2D0FA2-35BE-4D82-95B9-B0950CD8E763}" destId="{434BC0EB-CF4D-4ECF-8D50-FCE795D17294}" srcOrd="1" destOrd="0" presId="urn:microsoft.com/office/officeart/2005/8/layout/hList7"/>
    <dgm:cxn modelId="{2A701FDE-5232-4DD8-870E-7AAE1C177642}" type="presParOf" srcId="{2E2D0FA2-35BE-4D82-95B9-B0950CD8E763}" destId="{2FF1AA57-B7F8-425E-9DA4-1C462E2C1E5E}" srcOrd="2" destOrd="0" presId="urn:microsoft.com/office/officeart/2005/8/layout/hList7"/>
    <dgm:cxn modelId="{3B24A59D-F6EE-4DCB-9400-27E0426FE729}" type="presParOf" srcId="{2E2D0FA2-35BE-4D82-95B9-B0950CD8E763}" destId="{8E271EDA-3700-47E7-B872-6045D1091EC1}" srcOrd="3" destOrd="0" presId="urn:microsoft.com/office/officeart/2005/8/layout/hList7"/>
    <dgm:cxn modelId="{FA7F6E96-3A80-4542-9E3E-404450A6AA53}" type="presParOf" srcId="{EB77D51B-B9DC-4692-A6B6-1F474525FD6A}" destId="{24197AF5-B4E6-4A5E-AA65-4FAD6A636255}" srcOrd="3" destOrd="0" presId="urn:microsoft.com/office/officeart/2005/8/layout/hList7"/>
    <dgm:cxn modelId="{342DC3BC-B3E2-452C-98CB-CAC49AEE302B}" type="presParOf" srcId="{EB77D51B-B9DC-4692-A6B6-1F474525FD6A}" destId="{32881B30-046D-4C6E-8423-FFB99C100EE4}" srcOrd="4" destOrd="0" presId="urn:microsoft.com/office/officeart/2005/8/layout/hList7"/>
    <dgm:cxn modelId="{01FD6070-E563-453B-8A63-621C992ADF2F}" type="presParOf" srcId="{32881B30-046D-4C6E-8423-FFB99C100EE4}" destId="{FD298FF8-DE09-4D4C-A99C-74F0CEFA383A}" srcOrd="0" destOrd="0" presId="urn:microsoft.com/office/officeart/2005/8/layout/hList7"/>
    <dgm:cxn modelId="{2F367666-800D-4567-ACED-FE53BB62C424}" type="presParOf" srcId="{32881B30-046D-4C6E-8423-FFB99C100EE4}" destId="{97AD4A22-3427-41D3-8DA4-CC5D7E29AB95}" srcOrd="1" destOrd="0" presId="urn:microsoft.com/office/officeart/2005/8/layout/hList7"/>
    <dgm:cxn modelId="{DA29D312-CDB6-488C-8755-71C2A113A69B}" type="presParOf" srcId="{32881B30-046D-4C6E-8423-FFB99C100EE4}" destId="{E4A647FA-335F-468D-92C7-D685220F472D}" srcOrd="2" destOrd="0" presId="urn:microsoft.com/office/officeart/2005/8/layout/hList7"/>
    <dgm:cxn modelId="{296D36AF-022C-4A21-A286-49440F0CF2F4}" type="presParOf" srcId="{32881B30-046D-4C6E-8423-FFB99C100EE4}" destId="{904CF51C-AE37-49F8-A589-F739F14AA53E}" srcOrd="3" destOrd="0" presId="urn:microsoft.com/office/officeart/2005/8/layout/hList7"/>
    <dgm:cxn modelId="{225D0993-1DA4-4DB6-8324-EE602FB8586C}" type="presParOf" srcId="{EB77D51B-B9DC-4692-A6B6-1F474525FD6A}" destId="{A3CFE114-8A29-445D-9B57-D0825525A1CE}" srcOrd="5" destOrd="0" presId="urn:microsoft.com/office/officeart/2005/8/layout/hList7"/>
    <dgm:cxn modelId="{0B3F96BD-FFEC-4F9C-A321-5E8DBB7BCA83}" type="presParOf" srcId="{EB77D51B-B9DC-4692-A6B6-1F474525FD6A}" destId="{7F6C31A4-FB95-4F2B-BF34-32CC04D24ED5}" srcOrd="6" destOrd="0" presId="urn:microsoft.com/office/officeart/2005/8/layout/hList7"/>
    <dgm:cxn modelId="{752840DE-5582-4065-BAA8-6EE92EA20DC4}" type="presParOf" srcId="{7F6C31A4-FB95-4F2B-BF34-32CC04D24ED5}" destId="{658C71A6-DD76-409F-884C-AF0684D6D4F9}" srcOrd="0" destOrd="0" presId="urn:microsoft.com/office/officeart/2005/8/layout/hList7"/>
    <dgm:cxn modelId="{C718F02A-DD0B-4515-BC5E-2B9F901A95DC}" type="presParOf" srcId="{7F6C31A4-FB95-4F2B-BF34-32CC04D24ED5}" destId="{3CF60670-4CC6-44FC-84C4-B30829B25F71}" srcOrd="1" destOrd="0" presId="urn:microsoft.com/office/officeart/2005/8/layout/hList7"/>
    <dgm:cxn modelId="{F2CD9ABB-1F9C-46BE-BD1F-2EE334AA899C}" type="presParOf" srcId="{7F6C31A4-FB95-4F2B-BF34-32CC04D24ED5}" destId="{06D0B0C3-BA6E-4307-95DD-C746C67C6B89}" srcOrd="2" destOrd="0" presId="urn:microsoft.com/office/officeart/2005/8/layout/hList7"/>
    <dgm:cxn modelId="{AFD19246-4F91-4A30-864E-A25DEB747A99}" type="presParOf" srcId="{7F6C31A4-FB95-4F2B-BF34-32CC04D24ED5}" destId="{C5499CC7-5AC5-4F10-8C40-B3458720828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D9392-BA2D-473C-B7D9-2A7711700338}">
      <dsp:nvSpPr>
        <dsp:cNvPr id="0" name=""/>
        <dsp:cNvSpPr/>
      </dsp:nvSpPr>
      <dsp:spPr>
        <a:xfrm>
          <a:off x="17191" y="0"/>
          <a:ext cx="2123976" cy="3320448"/>
        </a:xfrm>
        <a:prstGeom prst="roundRect">
          <a:avLst>
            <a:gd name="adj" fmla="val 10000"/>
          </a:avLst>
        </a:prstGeom>
        <a:solidFill>
          <a:srgbClr val="0037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50" b="1" kern="1200" dirty="0">
            <a:latin typeface="Century Gothic" panose="020B0502020202020204" pitchFamily="34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rPr>
            <a:t>ENFOQUE BIM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entury Gothic" panose="020B0502020202020204" pitchFamily="34" charset="0"/>
            </a:rPr>
            <a:t>Programa de Palestras Online</a:t>
          </a:r>
        </a:p>
      </dsp:txBody>
      <dsp:txXfrm>
        <a:off x="17191" y="1328179"/>
        <a:ext cx="2123976" cy="1328179"/>
      </dsp:txXfrm>
    </dsp:sp>
    <dsp:sp modelId="{3185C622-61B5-42F6-8EA3-E35A9B462562}">
      <dsp:nvSpPr>
        <dsp:cNvPr id="0" name=""/>
        <dsp:cNvSpPr/>
      </dsp:nvSpPr>
      <dsp:spPr>
        <a:xfrm>
          <a:off x="511159" y="199226"/>
          <a:ext cx="1105709" cy="1105709"/>
        </a:xfrm>
        <a:prstGeom prst="ellipse">
          <a:avLst/>
        </a:prstGeom>
        <a:noFill/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6AC46-F636-42D8-AEFC-389DF41B7032}">
      <dsp:nvSpPr>
        <dsp:cNvPr id="0" name=""/>
        <dsp:cNvSpPr/>
      </dsp:nvSpPr>
      <dsp:spPr>
        <a:xfrm>
          <a:off x="2204886" y="0"/>
          <a:ext cx="2123976" cy="3320448"/>
        </a:xfrm>
        <a:prstGeom prst="roundRect">
          <a:avLst>
            <a:gd name="adj" fmla="val 10000"/>
          </a:avLst>
        </a:prstGeom>
        <a:solidFill>
          <a:srgbClr val="0037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1" kern="1200" dirty="0">
            <a:latin typeface="Century Gothic" panose="020B0502020202020204" pitchFamily="34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>
            <a:latin typeface="Century Gothic" panose="020B0502020202020204" pitchFamily="34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rPr>
            <a:t>VIDEOTECA</a:t>
          </a:r>
          <a:r>
            <a:rPr lang="pt-BR" sz="2400" b="1" kern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rPr>
            <a:t> BIM/DNIT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entury Gothic" panose="020B0502020202020204" pitchFamily="34" charset="0"/>
            </a:rPr>
            <a:t>Vídeos conceituais em BIM </a:t>
          </a:r>
        </a:p>
      </dsp:txBody>
      <dsp:txXfrm>
        <a:off x="2204886" y="1328179"/>
        <a:ext cx="2123976" cy="1328179"/>
      </dsp:txXfrm>
    </dsp:sp>
    <dsp:sp modelId="{8E271EDA-3700-47E7-B872-6045D1091EC1}">
      <dsp:nvSpPr>
        <dsp:cNvPr id="0" name=""/>
        <dsp:cNvSpPr/>
      </dsp:nvSpPr>
      <dsp:spPr>
        <a:xfrm>
          <a:off x="2698855" y="199226"/>
          <a:ext cx="1105709" cy="1105709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98FF8-DE09-4D4C-A99C-74F0CEFA383A}">
      <dsp:nvSpPr>
        <dsp:cNvPr id="0" name=""/>
        <dsp:cNvSpPr/>
      </dsp:nvSpPr>
      <dsp:spPr>
        <a:xfrm>
          <a:off x="4367774" y="0"/>
          <a:ext cx="2123976" cy="3320448"/>
        </a:xfrm>
        <a:prstGeom prst="roundRect">
          <a:avLst>
            <a:gd name="adj" fmla="val 10000"/>
          </a:avLst>
        </a:prstGeom>
        <a:solidFill>
          <a:srgbClr val="0037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>
                <a:lumMod val="95000"/>
              </a:schemeClr>
            </a:solidFill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>
                <a:lumMod val="95000"/>
              </a:schemeClr>
            </a:solidFill>
            <a:latin typeface="Century Gothic" panose="020B0502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rPr>
            <a:t>WEBINAR BIM/DNIT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entury Gothic" panose="020B0502020202020204" pitchFamily="34" charset="0"/>
            </a:rPr>
            <a:t>Evento Nacional com transmissão ao vivo</a:t>
          </a:r>
        </a:p>
      </dsp:txBody>
      <dsp:txXfrm>
        <a:off x="4367774" y="1328179"/>
        <a:ext cx="2123976" cy="1328179"/>
      </dsp:txXfrm>
    </dsp:sp>
    <dsp:sp modelId="{904CF51C-AE37-49F8-A589-F739F14AA53E}">
      <dsp:nvSpPr>
        <dsp:cNvPr id="0" name=""/>
        <dsp:cNvSpPr/>
      </dsp:nvSpPr>
      <dsp:spPr>
        <a:xfrm>
          <a:off x="4886550" y="199226"/>
          <a:ext cx="1105709" cy="1105709"/>
        </a:xfrm>
        <a:prstGeom prst="ellipse">
          <a:avLst/>
        </a:prstGeom>
        <a:noFill/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C71A6-DD76-409F-884C-AF0684D6D4F9}">
      <dsp:nvSpPr>
        <dsp:cNvPr id="0" name=""/>
        <dsp:cNvSpPr/>
      </dsp:nvSpPr>
      <dsp:spPr>
        <a:xfrm>
          <a:off x="6565112" y="0"/>
          <a:ext cx="2123976" cy="3320448"/>
        </a:xfrm>
        <a:prstGeom prst="roundRect">
          <a:avLst>
            <a:gd name="adj" fmla="val 10000"/>
          </a:avLst>
        </a:prstGeom>
        <a:solidFill>
          <a:srgbClr val="00377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1" kern="1200" dirty="0">
            <a:latin typeface="Century Gothic" panose="020B0502020202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rPr>
            <a:t>PROGRAMA DE CAPACITAÇÃO ONLINE BIM</a:t>
          </a:r>
          <a:endParaRPr lang="pt-BR" sz="2400" b="1" kern="1200" dirty="0">
            <a:latin typeface="Century Gothic" panose="020B0502020202020204" pitchFamily="34" charset="0"/>
          </a:endParaRPr>
        </a:p>
        <a:p>
          <a:pPr marL="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0" kern="1200" dirty="0">
              <a:solidFill>
                <a:schemeClr val="accent5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Treinamentos para os servidores dos DNIT Sede e </a:t>
          </a:r>
          <a:r>
            <a:rPr lang="pt-BR" sz="1600" b="0" kern="1200" dirty="0" err="1">
              <a:solidFill>
                <a:schemeClr val="accent5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SREs</a:t>
          </a:r>
          <a:endParaRPr lang="pt-BR" sz="1600" b="0" kern="1200" dirty="0">
            <a:solidFill>
              <a:schemeClr val="accent5">
                <a:lumMod val="20000"/>
                <a:lumOff val="80000"/>
              </a:schemeClr>
            </a:solidFill>
            <a:latin typeface="Century Gothic" panose="020B0502020202020204" pitchFamily="34" charset="0"/>
          </a:endParaRPr>
        </a:p>
      </dsp:txBody>
      <dsp:txXfrm>
        <a:off x="6565112" y="1328179"/>
        <a:ext cx="2123976" cy="1328179"/>
      </dsp:txXfrm>
    </dsp:sp>
    <dsp:sp modelId="{C5499CC7-5AC5-4F10-8C40-B3458720828F}">
      <dsp:nvSpPr>
        <dsp:cNvPr id="0" name=""/>
        <dsp:cNvSpPr/>
      </dsp:nvSpPr>
      <dsp:spPr>
        <a:xfrm>
          <a:off x="7074245" y="199226"/>
          <a:ext cx="1105709" cy="1105709"/>
        </a:xfrm>
        <a:prstGeom prst="ellipse">
          <a:avLst/>
        </a:prstGeom>
        <a:noFill/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C3CD7-4365-44D0-BDFB-1D5EB205360A}">
      <dsp:nvSpPr>
        <dsp:cNvPr id="0" name=""/>
        <dsp:cNvSpPr/>
      </dsp:nvSpPr>
      <dsp:spPr>
        <a:xfrm>
          <a:off x="347644" y="2822380"/>
          <a:ext cx="7995825" cy="498067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svg"/><Relationship Id="rId21" Type="http://schemas.openxmlformats.org/officeDocument/2006/relationships/image" Target="../media/image66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5" Type="http://schemas.openxmlformats.org/officeDocument/2006/relationships/image" Target="../media/image70.svg"/><Relationship Id="rId33" Type="http://schemas.openxmlformats.org/officeDocument/2006/relationships/image" Target="../media/image60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24" Type="http://schemas.openxmlformats.org/officeDocument/2006/relationships/image" Target="../media/image69.png"/><Relationship Id="rId32" Type="http://schemas.microsoft.com/office/2014/relationships/chartEx" Target="../charts/chartEx1.xml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23" Type="http://schemas.openxmlformats.org/officeDocument/2006/relationships/image" Target="../media/image68.sv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svg"/><Relationship Id="rId31" Type="http://schemas.openxmlformats.org/officeDocument/2006/relationships/image" Target="../media/image76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svg"/><Relationship Id="rId30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sv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sv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image" Target="../media/image9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0.png"/><Relationship Id="rId12" Type="http://schemas.openxmlformats.org/officeDocument/2006/relationships/image" Target="../media/image95.svg"/><Relationship Id="rId2" Type="http://schemas.openxmlformats.org/officeDocument/2006/relationships/diagramData" Target="../diagrams/data1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98.png"/><Relationship Id="rId10" Type="http://schemas.openxmlformats.org/officeDocument/2006/relationships/image" Target="../media/image9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hyperlink" Target="https://www.gov.br/dnit/pt-br/assuntos/planejamento-e-pesquisa/bim-no-dni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1617"/>
            <a:ext cx="9144000" cy="2387600"/>
          </a:xfrm>
        </p:spPr>
        <p:txBody>
          <a:bodyPr/>
          <a:lstStyle/>
          <a:p>
            <a:r>
              <a:rPr lang="pt-BR" dirty="0"/>
              <a:t>IMPLEMENTAÇÃO DO BIM NO DNIT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1292"/>
            <a:ext cx="9144000" cy="1655762"/>
          </a:xfrm>
        </p:spPr>
        <p:txBody>
          <a:bodyPr/>
          <a:lstStyle/>
          <a:p>
            <a:r>
              <a:rPr lang="pt-BR" dirty="0"/>
              <a:t>PROJETO PILOTO PROARTE</a:t>
            </a: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ço Reservado para Texto 3">
            <a:extLst>
              <a:ext uri="{FF2B5EF4-FFF2-40B4-BE49-F238E27FC236}">
                <a16:creationId xmlns:a16="http://schemas.microsoft.com/office/drawing/2014/main" id="{702566CF-F125-4727-A396-579E170AA769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Núcleo BIM do DNIT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D0B1A0F5-5A5D-4DF7-BA2C-E90FF7FE37D3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O BIM no DNIT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cxnSp>
        <p:nvCxnSpPr>
          <p:cNvPr id="54" name="Straight Arrow Connector 3">
            <a:extLst>
              <a:ext uri="{FF2B5EF4-FFF2-40B4-BE49-F238E27FC236}">
                <a16:creationId xmlns:a16="http://schemas.microsoft.com/office/drawing/2014/main" id="{8284CA37-7623-4197-8729-564E9CC0AF9A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4" name="Imagem 63">
            <a:extLst>
              <a:ext uri="{FF2B5EF4-FFF2-40B4-BE49-F238E27FC236}">
                <a16:creationId xmlns:a16="http://schemas.microsoft.com/office/drawing/2014/main" id="{1E3C4FCE-D3E2-415A-9189-209DD6FA2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39" y="5685796"/>
            <a:ext cx="567912" cy="569638"/>
          </a:xfrm>
          <a:prstGeom prst="rect">
            <a:avLst/>
          </a:prstGeom>
        </p:spPr>
      </p:pic>
      <p:sp>
        <p:nvSpPr>
          <p:cNvPr id="65" name="CaixaDeTexto 64">
            <a:extLst>
              <a:ext uri="{FF2B5EF4-FFF2-40B4-BE49-F238E27FC236}">
                <a16:creationId xmlns:a16="http://schemas.microsoft.com/office/drawing/2014/main" id="{E4727F98-694F-41A7-B624-4830FED76195}"/>
              </a:ext>
            </a:extLst>
          </p:cNvPr>
          <p:cNvSpPr txBox="1"/>
          <p:nvPr/>
        </p:nvSpPr>
        <p:spPr>
          <a:xfrm>
            <a:off x="6997146" y="6395808"/>
            <a:ext cx="1961678" cy="323165"/>
          </a:xfrm>
          <a:prstGeom prst="rect">
            <a:avLst/>
          </a:prstGeom>
          <a:solidFill>
            <a:srgbClr val="FCBA6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Núcleo</a:t>
            </a:r>
            <a:r>
              <a:rPr kumimoji="0" lang="pt-BR" sz="1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BIM do DNIT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BA7031D-9AE5-4366-9E07-99A732F10539}"/>
              </a:ext>
            </a:extLst>
          </p:cNvPr>
          <p:cNvGrpSpPr/>
          <p:nvPr/>
        </p:nvGrpSpPr>
        <p:grpSpPr>
          <a:xfrm>
            <a:off x="628779" y="1654629"/>
            <a:ext cx="5815564" cy="5203371"/>
            <a:chOff x="5215293" y="1260030"/>
            <a:chExt cx="6261080" cy="5559821"/>
          </a:xfrm>
        </p:grpSpPr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B9F10CFF-A506-4066-8A15-319CC42DC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10" b="1510"/>
            <a:stretch/>
          </p:blipFill>
          <p:spPr>
            <a:xfrm>
              <a:off x="5215293" y="1292010"/>
              <a:ext cx="6253739" cy="552784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66615C10-AB5B-41EE-AA62-97AA87934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3740" y="5442873"/>
              <a:ext cx="602633" cy="1376978"/>
            </a:xfrm>
            <a:prstGeom prst="rect">
              <a:avLst/>
            </a:prstGeom>
          </p:spPr>
        </p:pic>
        <p:pic>
          <p:nvPicPr>
            <p:cNvPr id="56" name="Imagem 55">
              <a:extLst>
                <a:ext uri="{FF2B5EF4-FFF2-40B4-BE49-F238E27FC236}">
                  <a16:creationId xmlns:a16="http://schemas.microsoft.com/office/drawing/2014/main" id="{DFF6C1D3-B7B3-43D3-916A-2987E2D9C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72464" y="1260030"/>
              <a:ext cx="703909" cy="705311"/>
            </a:xfrm>
            <a:prstGeom prst="rect">
              <a:avLst/>
            </a:prstGeom>
          </p:spPr>
        </p:pic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84B0563-2732-4731-8671-FDD5D4C12090}"/>
                </a:ext>
              </a:extLst>
            </p:cNvPr>
            <p:cNvSpPr txBox="1"/>
            <p:nvPr/>
          </p:nvSpPr>
          <p:spPr>
            <a:xfrm>
              <a:off x="9794240" y="3862225"/>
              <a:ext cx="1342877" cy="400110"/>
            </a:xfrm>
            <a:prstGeom prst="rect">
              <a:avLst/>
            </a:prstGeom>
            <a:solidFill>
              <a:srgbClr val="FCBA6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DIREX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E9DD3B0E-90F2-446F-B6D8-3718F4F799F4}"/>
                </a:ext>
              </a:extLst>
            </p:cNvPr>
            <p:cNvSpPr txBox="1"/>
            <p:nvPr/>
          </p:nvSpPr>
          <p:spPr>
            <a:xfrm>
              <a:off x="5951005" y="4806709"/>
              <a:ext cx="1125435" cy="400110"/>
            </a:xfrm>
            <a:prstGeom prst="rect">
              <a:avLst/>
            </a:prstGeom>
            <a:solidFill>
              <a:srgbClr val="FCBA6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DIR</a:t>
              </a: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074B2737-8B25-43EB-85C2-7689406B03D6}"/>
                </a:ext>
              </a:extLst>
            </p:cNvPr>
            <p:cNvSpPr txBox="1"/>
            <p:nvPr/>
          </p:nvSpPr>
          <p:spPr>
            <a:xfrm>
              <a:off x="7355843" y="4806709"/>
              <a:ext cx="1189376" cy="400110"/>
            </a:xfrm>
            <a:prstGeom prst="rect">
              <a:avLst/>
            </a:prstGeom>
            <a:solidFill>
              <a:srgbClr val="FCBA6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DPP</a:t>
              </a:r>
            </a:p>
          </p:txBody>
        </p:sp>
      </p:grpSp>
      <p:sp>
        <p:nvSpPr>
          <p:cNvPr id="72" name="Seta: para a Direita 71">
            <a:extLst>
              <a:ext uri="{FF2B5EF4-FFF2-40B4-BE49-F238E27FC236}">
                <a16:creationId xmlns:a16="http://schemas.microsoft.com/office/drawing/2014/main" id="{C721B279-AD19-401A-BE32-0341ACAEDF11}"/>
              </a:ext>
            </a:extLst>
          </p:cNvPr>
          <p:cNvSpPr/>
          <p:nvPr/>
        </p:nvSpPr>
        <p:spPr>
          <a:xfrm flipH="1">
            <a:off x="7330879" y="2284260"/>
            <a:ext cx="4622186" cy="201622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440BC96-2C39-46F0-8A86-BF8E947E08A2}"/>
              </a:ext>
            </a:extLst>
          </p:cNvPr>
          <p:cNvSpPr txBox="1"/>
          <p:nvPr/>
        </p:nvSpPr>
        <p:spPr>
          <a:xfrm flipH="1">
            <a:off x="7983322" y="3092317"/>
            <a:ext cx="3969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ORGANOGRAMA DNIT</a:t>
            </a:r>
          </a:p>
        </p:txBody>
      </p:sp>
    </p:spTree>
    <p:extLst>
      <p:ext uri="{BB962C8B-B14F-4D97-AF65-F5344CB8AC3E}">
        <p14:creationId xmlns:p14="http://schemas.microsoft.com/office/powerpoint/2010/main" val="8814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ço Reservado para Texto 3">
            <a:extLst>
              <a:ext uri="{FF2B5EF4-FFF2-40B4-BE49-F238E27FC236}">
                <a16:creationId xmlns:a16="http://schemas.microsoft.com/office/drawing/2014/main" id="{702566CF-F125-4727-A396-579E170AA769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17323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Acordos de Cooperação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D0B1A0F5-5A5D-4DF7-BA2C-E90FF7FE37D3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O BIM no DNIT</a:t>
            </a:r>
            <a:endParaRPr lang="en-US" sz="32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54" name="Straight Arrow Connector 3">
            <a:extLst>
              <a:ext uri="{FF2B5EF4-FFF2-40B4-BE49-F238E27FC236}">
                <a16:creationId xmlns:a16="http://schemas.microsoft.com/office/drawing/2014/main" id="{8284CA37-7623-4197-8729-564E9CC0AF9A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B78A9D1F-3609-42D7-9872-AD4075E4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86" y="3912694"/>
            <a:ext cx="1439727" cy="609149"/>
          </a:xfrm>
          <a:prstGeom prst="rect">
            <a:avLst/>
          </a:prstGeom>
        </p:spPr>
      </p:pic>
      <p:grpSp>
        <p:nvGrpSpPr>
          <p:cNvPr id="17" name="Group 2">
            <a:extLst>
              <a:ext uri="{FF2B5EF4-FFF2-40B4-BE49-F238E27FC236}">
                <a16:creationId xmlns:a16="http://schemas.microsoft.com/office/drawing/2014/main" id="{D1E146E8-0633-4A70-A30A-51BDBA674FD0}"/>
              </a:ext>
            </a:extLst>
          </p:cNvPr>
          <p:cNvGrpSpPr/>
          <p:nvPr/>
        </p:nvGrpSpPr>
        <p:grpSpPr>
          <a:xfrm>
            <a:off x="7145788" y="2295352"/>
            <a:ext cx="4189733" cy="3705228"/>
            <a:chOff x="4596745" y="1300734"/>
            <a:chExt cx="3509062" cy="3110002"/>
          </a:xfrm>
          <a:solidFill>
            <a:srgbClr val="9CCCD2"/>
          </a:solidFill>
        </p:grpSpPr>
        <p:sp>
          <p:nvSpPr>
            <p:cNvPr id="18" name="Freeform: Shape 4">
              <a:extLst>
                <a:ext uri="{FF2B5EF4-FFF2-40B4-BE49-F238E27FC236}">
                  <a16:creationId xmlns:a16="http://schemas.microsoft.com/office/drawing/2014/main" id="{3FB976DA-15D6-43D4-ADCE-2690D5577A09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solidFill>
              <a:srgbClr val="70AD47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437CF6F4-47FC-484D-8426-36A8576785BC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solidFill>
              <a:srgbClr val="70AD47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09ED731D-CC21-42AD-B33E-D091DB1D28C9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solidFill>
              <a:srgbClr val="70AD47">
                <a:lumMod val="60000"/>
                <a:lumOff val="40000"/>
              </a:srgbClr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id="{4A167ABB-634B-48CE-9C02-FE7C62EABB9C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88766D80-7DD7-4D26-AAA9-92B1EB5CDD8E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solidFill>
              <a:srgbClr val="70AD47">
                <a:lumMod val="60000"/>
                <a:lumOff val="40000"/>
              </a:srgbClr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: Shape 10">
              <a:extLst>
                <a:ext uri="{FF2B5EF4-FFF2-40B4-BE49-F238E27FC236}">
                  <a16:creationId xmlns:a16="http://schemas.microsoft.com/office/drawing/2014/main" id="{CD819E22-D411-49B7-B603-8285760D1B12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6865AA38-5B87-4585-B509-FDD7202A5178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solidFill>
              <a:srgbClr val="70AD47">
                <a:lumMod val="60000"/>
                <a:lumOff val="40000"/>
              </a:srgbClr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5" name="Rectangle 27">
            <a:extLst>
              <a:ext uri="{FF2B5EF4-FFF2-40B4-BE49-F238E27FC236}">
                <a16:creationId xmlns:a16="http://schemas.microsoft.com/office/drawing/2014/main" id="{C86C7896-0EAD-4CFE-9AE7-AC957CABDAD4}"/>
              </a:ext>
            </a:extLst>
          </p:cNvPr>
          <p:cNvSpPr/>
          <p:nvPr/>
        </p:nvSpPr>
        <p:spPr>
          <a:xfrm>
            <a:off x="8087873" y="2096621"/>
            <a:ext cx="2079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70C0"/>
                </a:solidFill>
                <a:latin typeface="Arial"/>
                <a:cs typeface="Arial" pitchFamily="34" charset="0"/>
              </a:rPr>
              <a:t>Parcerias</a:t>
            </a:r>
            <a:endParaRPr lang="ko-KR" altLang="en-US" sz="2400" b="1" dirty="0">
              <a:solidFill>
                <a:srgbClr val="0070C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1DCBC58F-275A-4CF1-98B2-7A6C52831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580" y="3995140"/>
            <a:ext cx="1311793" cy="60914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810C830-A520-47B8-BB69-28D234110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353" y="2942723"/>
            <a:ext cx="767988" cy="86816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DD0C9075-92FC-4C1C-B1AC-8AED0C2EE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582" y="4784817"/>
            <a:ext cx="1511710" cy="539142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1DD12CF-B976-4DB3-8A10-997D89625FF1}"/>
              </a:ext>
            </a:extLst>
          </p:cNvPr>
          <p:cNvGrpSpPr/>
          <p:nvPr/>
        </p:nvGrpSpPr>
        <p:grpSpPr>
          <a:xfrm>
            <a:off x="737165" y="1791352"/>
            <a:ext cx="4851501" cy="2284168"/>
            <a:chOff x="737165" y="1791352"/>
            <a:chExt cx="4851501" cy="2284168"/>
          </a:xfrm>
        </p:grpSpPr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750E5F2-2EC3-40E8-A8F0-C28B88E22B62}"/>
                </a:ext>
              </a:extLst>
            </p:cNvPr>
            <p:cNvSpPr/>
            <p:nvPr/>
          </p:nvSpPr>
          <p:spPr>
            <a:xfrm>
              <a:off x="1398932" y="3007471"/>
              <a:ext cx="34280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Autodesk do </a:t>
              </a:r>
              <a:r>
                <a:rPr lang="en-US" altLang="ko-KR" b="1" dirty="0" err="1">
                  <a:solidFill>
                    <a:srgbClr val="002060"/>
                  </a:solidFill>
                  <a:latin typeface="Arial"/>
                  <a:cs typeface="Arial" pitchFamily="34" charset="0"/>
                </a:rPr>
                <a:t>Brasil</a:t>
              </a:r>
              <a:endParaRPr lang="ko-KR" altLang="en-US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35746734-1AD4-48DF-86FC-15766A58898B}"/>
                </a:ext>
              </a:extLst>
            </p:cNvPr>
            <p:cNvSpPr/>
            <p:nvPr/>
          </p:nvSpPr>
          <p:spPr>
            <a:xfrm>
              <a:off x="1398932" y="3706188"/>
              <a:ext cx="34280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Trimble </a:t>
              </a:r>
              <a:r>
                <a:rPr lang="en-US" altLang="ko-KR" b="1" dirty="0" err="1">
                  <a:solidFill>
                    <a:srgbClr val="002060"/>
                  </a:solidFill>
                  <a:latin typeface="Arial"/>
                  <a:cs typeface="Arial" pitchFamily="34" charset="0"/>
                </a:rPr>
                <a:t>Brasil</a:t>
              </a:r>
              <a:r>
                <a:rPr lang="en-US" altLang="ko-KR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rgbClr val="002060"/>
                  </a:solidFill>
                  <a:latin typeface="Arial"/>
                  <a:cs typeface="Arial" pitchFamily="34" charset="0"/>
                </a:rPr>
                <a:t>Soluções</a:t>
              </a:r>
              <a:endParaRPr lang="ko-KR" altLang="en-US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8EACEAF9-DD1A-4A12-A9D1-557E412E09C5}"/>
                </a:ext>
              </a:extLst>
            </p:cNvPr>
            <p:cNvSpPr/>
            <p:nvPr/>
          </p:nvSpPr>
          <p:spPr>
            <a:xfrm>
              <a:off x="1398932" y="2330409"/>
              <a:ext cx="41897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SEIL &amp; DER/PR	</a:t>
              </a:r>
              <a:endParaRPr lang="ko-KR" altLang="en-US" sz="2200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33" name="Picture 4" descr="Arrow Icon 1920793">
              <a:extLst>
                <a:ext uri="{FF2B5EF4-FFF2-40B4-BE49-F238E27FC236}">
                  <a16:creationId xmlns:a16="http://schemas.microsoft.com/office/drawing/2014/main" id="{1663CA8C-F3C4-4007-BDCC-4D1DFBFF9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65" y="1791352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D450ED0A-68A7-456C-B2AB-4876E9F04E10}"/>
                </a:ext>
              </a:extLst>
            </p:cNvPr>
            <p:cNvSpPr/>
            <p:nvPr/>
          </p:nvSpPr>
          <p:spPr>
            <a:xfrm>
              <a:off x="1203972" y="1838606"/>
              <a:ext cx="41431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0070C0"/>
                  </a:solidFill>
                  <a:latin typeface="Arial"/>
                  <a:cs typeface="Arial" pitchFamily="34" charset="0"/>
                </a:rPr>
                <a:t>Acordo de Cooperação Técnica</a:t>
              </a:r>
              <a:endParaRPr lang="ko-KR" altLang="en-US" sz="2000" b="1" dirty="0">
                <a:solidFill>
                  <a:srgbClr val="0070C0"/>
                </a:solidFill>
                <a:latin typeface="Arial"/>
                <a:cs typeface="Arial" pitchFamily="34" charset="0"/>
              </a:endParaRPr>
            </a:p>
          </p:txBody>
        </p: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47DAD7FD-D9D0-4898-BC48-E9D977129D26}"/>
                </a:ext>
              </a:extLst>
            </p:cNvPr>
            <p:cNvCxnSpPr/>
            <p:nvPr/>
          </p:nvCxnSpPr>
          <p:spPr>
            <a:xfrm>
              <a:off x="1076085" y="2221463"/>
              <a:ext cx="4512581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ysDash"/>
              <a:miter lim="800000"/>
            </a:ln>
            <a:effectLst/>
          </p:spPr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D6C3D0E-390C-4CEA-8CD7-7C89F7A9488B}"/>
                </a:ext>
              </a:extLst>
            </p:cNvPr>
            <p:cNvSpPr/>
            <p:nvPr/>
          </p:nvSpPr>
          <p:spPr>
            <a:xfrm>
              <a:off x="1171762" y="2449259"/>
              <a:ext cx="185343" cy="18534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C5EA414-F6CF-4B8F-966A-005E5B55E074}"/>
                </a:ext>
              </a:extLst>
            </p:cNvPr>
            <p:cNvSpPr/>
            <p:nvPr/>
          </p:nvSpPr>
          <p:spPr>
            <a:xfrm>
              <a:off x="1171762" y="3097381"/>
              <a:ext cx="185343" cy="18534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10BD9936-6ADB-4F54-ACF0-910364727C51}"/>
                </a:ext>
              </a:extLst>
            </p:cNvPr>
            <p:cNvSpPr/>
            <p:nvPr/>
          </p:nvSpPr>
          <p:spPr>
            <a:xfrm>
              <a:off x="1171762" y="3802490"/>
              <a:ext cx="185343" cy="18534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BB76D108-97BC-4B89-8DC5-2F8007B8818F}"/>
              </a:ext>
            </a:extLst>
          </p:cNvPr>
          <p:cNvGrpSpPr/>
          <p:nvPr/>
        </p:nvGrpSpPr>
        <p:grpSpPr>
          <a:xfrm>
            <a:off x="737165" y="4299840"/>
            <a:ext cx="5273892" cy="860371"/>
            <a:chOff x="737165" y="4299840"/>
            <a:chExt cx="5273892" cy="860371"/>
          </a:xfrm>
        </p:grpSpPr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0838DCE3-C54C-448D-A655-66A46A63CB90}"/>
                </a:ext>
              </a:extLst>
            </p:cNvPr>
            <p:cNvSpPr/>
            <p:nvPr/>
          </p:nvSpPr>
          <p:spPr>
            <a:xfrm>
              <a:off x="1493165" y="4790879"/>
              <a:ext cx="42518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 err="1">
                  <a:solidFill>
                    <a:srgbClr val="002060"/>
                  </a:solidFill>
                  <a:latin typeface="Arial"/>
                  <a:cs typeface="Arial" pitchFamily="34" charset="0"/>
                </a:rPr>
                <a:t>Universidade</a:t>
              </a:r>
              <a:r>
                <a:rPr lang="en-US" altLang="ko-KR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 Federal de Viçosa</a:t>
              </a:r>
              <a:endParaRPr lang="ko-KR" altLang="en-US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41" name="Picture 4" descr="Arrow Icon 1920793">
              <a:extLst>
                <a:ext uri="{FF2B5EF4-FFF2-40B4-BE49-F238E27FC236}">
                  <a16:creationId xmlns:a16="http://schemas.microsoft.com/office/drawing/2014/main" id="{F23F8771-2309-4825-83A0-B64D69E43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65" y="4299840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45FBB5AA-D522-4731-A722-4FAE1AFFE489}"/>
                </a:ext>
              </a:extLst>
            </p:cNvPr>
            <p:cNvSpPr/>
            <p:nvPr/>
          </p:nvSpPr>
          <p:spPr>
            <a:xfrm>
              <a:off x="1203972" y="4324226"/>
              <a:ext cx="48070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 err="1">
                  <a:solidFill>
                    <a:srgbClr val="0070C0"/>
                  </a:solidFill>
                  <a:latin typeface="Arial"/>
                  <a:cs typeface="Arial" pitchFamily="34" charset="0"/>
                </a:rPr>
                <a:t>Termo</a:t>
              </a:r>
              <a:r>
                <a:rPr lang="en-US" altLang="ko-KR" sz="2000" dirty="0">
                  <a:solidFill>
                    <a:srgbClr val="0070C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2000" b="1" dirty="0">
                  <a:solidFill>
                    <a:srgbClr val="0070C0"/>
                  </a:solidFill>
                  <a:latin typeface="Arial"/>
                  <a:cs typeface="Arial" pitchFamily="34" charset="0"/>
                </a:rPr>
                <a:t>de </a:t>
              </a:r>
              <a:r>
                <a:rPr lang="en-US" altLang="ko-KR" sz="2000" b="1" dirty="0" err="1">
                  <a:solidFill>
                    <a:srgbClr val="0070C0"/>
                  </a:solidFill>
                  <a:latin typeface="Arial"/>
                  <a:cs typeface="Arial" pitchFamily="34" charset="0"/>
                </a:rPr>
                <a:t>Execução</a:t>
              </a:r>
              <a:r>
                <a:rPr lang="en-US" altLang="ko-KR" sz="2000" b="1" dirty="0">
                  <a:solidFill>
                    <a:srgbClr val="0070C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rgbClr val="0070C0"/>
                  </a:solidFill>
                  <a:latin typeface="Arial"/>
                  <a:cs typeface="Arial" pitchFamily="34" charset="0"/>
                </a:rPr>
                <a:t>Descentralizada</a:t>
              </a:r>
              <a:endParaRPr lang="ko-KR" altLang="en-US" sz="2000" b="1" dirty="0">
                <a:solidFill>
                  <a:srgbClr val="0070C0"/>
                </a:solidFill>
                <a:latin typeface="Arial"/>
                <a:cs typeface="Arial" pitchFamily="34" charset="0"/>
              </a:endParaRPr>
            </a:p>
          </p:txBody>
        </p: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4241D729-5D6A-435A-BE8C-BE0E47C925FE}"/>
                </a:ext>
              </a:extLst>
            </p:cNvPr>
            <p:cNvCxnSpPr/>
            <p:nvPr/>
          </p:nvCxnSpPr>
          <p:spPr>
            <a:xfrm>
              <a:off x="1076085" y="4680515"/>
              <a:ext cx="4512581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ysDash"/>
              <a:miter lim="800000"/>
            </a:ln>
            <a:effectLst/>
          </p:spPr>
        </p:cxn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52F9646B-89F3-42DE-9044-7C9B8D49312C}"/>
                </a:ext>
              </a:extLst>
            </p:cNvPr>
            <p:cNvSpPr/>
            <p:nvPr/>
          </p:nvSpPr>
          <p:spPr>
            <a:xfrm>
              <a:off x="1171762" y="4895282"/>
              <a:ext cx="185343" cy="18534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B643FEB2-DE1E-4150-8D28-75B81C2F5D38}"/>
              </a:ext>
            </a:extLst>
          </p:cNvPr>
          <p:cNvGrpSpPr/>
          <p:nvPr/>
        </p:nvGrpSpPr>
        <p:grpSpPr>
          <a:xfrm>
            <a:off x="815990" y="5761329"/>
            <a:ext cx="4772676" cy="975398"/>
            <a:chOff x="815990" y="5761329"/>
            <a:chExt cx="4772676" cy="975398"/>
          </a:xfrm>
        </p:grpSpPr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7537B4B0-A6C5-4D3C-8D24-5525B587B92B}"/>
                </a:ext>
              </a:extLst>
            </p:cNvPr>
            <p:cNvSpPr/>
            <p:nvPr/>
          </p:nvSpPr>
          <p:spPr>
            <a:xfrm>
              <a:off x="1241165" y="5800592"/>
              <a:ext cx="31933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rgbClr val="0070C0"/>
                  </a:solidFill>
                  <a:latin typeface="Arial"/>
                  <a:cs typeface="Arial" pitchFamily="34" charset="0"/>
                </a:rPr>
                <a:t>Outras</a:t>
              </a:r>
              <a:r>
                <a:rPr lang="en-US" altLang="ko-KR" sz="2000" b="1" dirty="0">
                  <a:solidFill>
                    <a:srgbClr val="0070C0"/>
                  </a:solidFill>
                  <a:latin typeface="Arial"/>
                  <a:cs typeface="Arial" pitchFamily="34" charset="0"/>
                </a:rPr>
                <a:t> Parcerias</a:t>
              </a:r>
              <a:endParaRPr lang="ko-KR" altLang="en-US" dirty="0">
                <a:solidFill>
                  <a:srgbClr val="0070C0"/>
                </a:solidFill>
                <a:latin typeface="Arial"/>
                <a:cs typeface="Arial" pitchFamily="34" charset="0"/>
              </a:endParaRPr>
            </a:p>
          </p:txBody>
        </p:sp>
        <p:pic>
          <p:nvPicPr>
            <p:cNvPr id="48" name="Picture 4" descr="Arrow Icon 1920793">
              <a:extLst>
                <a:ext uri="{FF2B5EF4-FFF2-40B4-BE49-F238E27FC236}">
                  <a16:creationId xmlns:a16="http://schemas.microsoft.com/office/drawing/2014/main" id="{60DA423D-8E07-4DAF-93C8-5B3F738AF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90" y="5761329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7A542FFB-44CF-49C0-8051-840F3908C35B}"/>
                </a:ext>
              </a:extLst>
            </p:cNvPr>
            <p:cNvCxnSpPr/>
            <p:nvPr/>
          </p:nvCxnSpPr>
          <p:spPr>
            <a:xfrm>
              <a:off x="1076085" y="6208640"/>
              <a:ext cx="4512581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ysDash"/>
              <a:miter lim="800000"/>
            </a:ln>
            <a:effectLst/>
          </p:spPr>
        </p:cxn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7D964808-D860-45E6-A527-C03752CB9D1B}"/>
                </a:ext>
              </a:extLst>
            </p:cNvPr>
            <p:cNvSpPr/>
            <p:nvPr/>
          </p:nvSpPr>
          <p:spPr>
            <a:xfrm>
              <a:off x="1580085" y="6336617"/>
              <a:ext cx="36505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Chamamento Público </a:t>
              </a:r>
              <a:endParaRPr lang="ko-KR" altLang="en-US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B582B3A6-CF21-4E45-A35A-EB84FD53497D}"/>
                </a:ext>
              </a:extLst>
            </p:cNvPr>
            <p:cNvSpPr/>
            <p:nvPr/>
          </p:nvSpPr>
          <p:spPr>
            <a:xfrm>
              <a:off x="1171762" y="6444001"/>
              <a:ext cx="185343" cy="18534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42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Espaço Reservado para Imagem 3">
            <a:extLst>
              <a:ext uri="{FF2B5EF4-FFF2-40B4-BE49-F238E27FC236}">
                <a16:creationId xmlns:a16="http://schemas.microsoft.com/office/drawing/2014/main" id="{204A8F6D-A9A1-4A4C-91F9-8B2E1AB41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18078"/>
          <a:stretch>
            <a:fillRect/>
          </a:stretch>
        </p:blipFill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2" name="제목 3">
            <a:extLst>
              <a:ext uri="{FF2B5EF4-FFF2-40B4-BE49-F238E27FC236}">
                <a16:creationId xmlns:a16="http://schemas.microsoft.com/office/drawing/2014/main" id="{FDA12DC5-102D-420C-B95F-395CF6A3DF68}"/>
              </a:ext>
            </a:extLst>
          </p:cNvPr>
          <p:cNvSpPr txBox="1">
            <a:spLocks/>
          </p:cNvSpPr>
          <p:nvPr/>
        </p:nvSpPr>
        <p:spPr>
          <a:xfrm>
            <a:off x="6738029" y="781881"/>
            <a:ext cx="4486680" cy="143963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en-US" altLang="ko-KR" sz="4399" dirty="0">
                <a:solidFill>
                  <a:srgbClr val="565874"/>
                </a:solidFill>
                <a:latin typeface="Arial"/>
              </a:rPr>
              <a:t>Projeto Piloto </a:t>
            </a:r>
            <a:r>
              <a:rPr lang="en-US" altLang="ko-KR" sz="4399" dirty="0">
                <a:solidFill>
                  <a:srgbClr val="00BDFB"/>
                </a:solidFill>
                <a:latin typeface="Arial"/>
              </a:rPr>
              <a:t>PROARTE</a:t>
            </a:r>
            <a:endParaRPr lang="ko-KR" altLang="en-US" sz="4399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Chevron 2">
            <a:extLst>
              <a:ext uri="{FF2B5EF4-FFF2-40B4-BE49-F238E27FC236}">
                <a16:creationId xmlns:a16="http://schemas.microsoft.com/office/drawing/2014/main" id="{D4023110-73F4-492A-91D2-73B6A23941DD}"/>
              </a:ext>
            </a:extLst>
          </p:cNvPr>
          <p:cNvSpPr/>
          <p:nvPr/>
        </p:nvSpPr>
        <p:spPr>
          <a:xfrm rot="5400000">
            <a:off x="6735608" y="2615514"/>
            <a:ext cx="383677" cy="378835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12"/>
            <a:endParaRPr lang="ko-KR" altLang="en-US" sz="2699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Chevron 2">
            <a:extLst>
              <a:ext uri="{FF2B5EF4-FFF2-40B4-BE49-F238E27FC236}">
                <a16:creationId xmlns:a16="http://schemas.microsoft.com/office/drawing/2014/main" id="{83B869CE-D557-423C-AC80-81D7954C9823}"/>
              </a:ext>
            </a:extLst>
          </p:cNvPr>
          <p:cNvSpPr/>
          <p:nvPr/>
        </p:nvSpPr>
        <p:spPr>
          <a:xfrm rot="5400000">
            <a:off x="6735608" y="4056703"/>
            <a:ext cx="383677" cy="378835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12"/>
            <a:endParaRPr lang="ko-KR" altLang="en-US" sz="2699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Chevron 2">
            <a:extLst>
              <a:ext uri="{FF2B5EF4-FFF2-40B4-BE49-F238E27FC236}">
                <a16:creationId xmlns:a16="http://schemas.microsoft.com/office/drawing/2014/main" id="{D7D90A34-23A2-4DA9-9B57-18C12757A76F}"/>
              </a:ext>
            </a:extLst>
          </p:cNvPr>
          <p:cNvSpPr/>
          <p:nvPr/>
        </p:nvSpPr>
        <p:spPr>
          <a:xfrm rot="5400000">
            <a:off x="6735608" y="5497892"/>
            <a:ext cx="383677" cy="378835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12"/>
            <a:endParaRPr lang="ko-KR" altLang="en-US" sz="2699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4FBEC6C1-427C-4B3D-BEB1-9850EDD81D2C}"/>
              </a:ext>
            </a:extLst>
          </p:cNvPr>
          <p:cNvSpPr/>
          <p:nvPr/>
        </p:nvSpPr>
        <p:spPr>
          <a:xfrm rot="2700000">
            <a:off x="7369716" y="2785892"/>
            <a:ext cx="282289" cy="5060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26"/>
            <a:endParaRPr lang="ko-KR" altLang="en-US" sz="2699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14C31C01-98DF-4B50-BAAF-074C1C0E9DD4}"/>
              </a:ext>
            </a:extLst>
          </p:cNvPr>
          <p:cNvSpPr txBox="1"/>
          <p:nvPr/>
        </p:nvSpPr>
        <p:spPr>
          <a:xfrm>
            <a:off x="912624" y="5965612"/>
            <a:ext cx="3742528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12"/>
            <a:r>
              <a:rPr lang="pt-BR" altLang="ko-KR" sz="12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BR-101/SC</a:t>
            </a:r>
            <a:endParaRPr lang="ko-KR" altLang="en-US" sz="12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61" name="Group 24">
            <a:extLst>
              <a:ext uri="{FF2B5EF4-FFF2-40B4-BE49-F238E27FC236}">
                <a16:creationId xmlns:a16="http://schemas.microsoft.com/office/drawing/2014/main" id="{7C6DF945-4CD7-458F-841E-4E6BA1D0FF28}"/>
              </a:ext>
            </a:extLst>
          </p:cNvPr>
          <p:cNvGrpSpPr/>
          <p:nvPr/>
        </p:nvGrpSpPr>
        <p:grpSpPr>
          <a:xfrm>
            <a:off x="7281595" y="2516414"/>
            <a:ext cx="4486680" cy="861539"/>
            <a:chOff x="2551705" y="4283314"/>
            <a:chExt cx="2825661" cy="861850"/>
          </a:xfrm>
        </p:grpSpPr>
        <p:sp>
          <p:nvSpPr>
            <p:cNvPr id="62" name="TextBox 7">
              <a:extLst>
                <a:ext uri="{FF2B5EF4-FFF2-40B4-BE49-F238E27FC236}">
                  <a16:creationId xmlns:a16="http://schemas.microsoft.com/office/drawing/2014/main" id="{C371FE85-A84E-4F81-BD60-22794FC7B17F}"/>
                </a:ext>
              </a:extLst>
            </p:cNvPr>
            <p:cNvSpPr txBox="1"/>
            <p:nvPr/>
          </p:nvSpPr>
          <p:spPr>
            <a:xfrm>
              <a:off x="2551706" y="4560313"/>
              <a:ext cx="2741896" cy="58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12"/>
              <a:r>
                <a:rPr lang="pt-BR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Disseminar a metodologia BIM no âmbito do PROARTE</a:t>
              </a:r>
              <a:endPara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3" name="TextBox 8">
              <a:extLst>
                <a:ext uri="{FF2B5EF4-FFF2-40B4-BE49-F238E27FC236}">
                  <a16:creationId xmlns:a16="http://schemas.microsoft.com/office/drawing/2014/main" id="{5D82ADBC-6ACC-4DF2-B431-E0E795E833A8}"/>
                </a:ext>
              </a:extLst>
            </p:cNvPr>
            <p:cNvSpPr txBox="1"/>
            <p:nvPr/>
          </p:nvSpPr>
          <p:spPr>
            <a:xfrm>
              <a:off x="2551705" y="4283314"/>
              <a:ext cx="2825661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12"/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APLICAÇÃO </a:t>
              </a: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(Decreto nº 10.306/2020)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64" name="Group 27">
            <a:extLst>
              <a:ext uri="{FF2B5EF4-FFF2-40B4-BE49-F238E27FC236}">
                <a16:creationId xmlns:a16="http://schemas.microsoft.com/office/drawing/2014/main" id="{416200F3-364F-4BF8-8956-37A07A48BE72}"/>
              </a:ext>
            </a:extLst>
          </p:cNvPr>
          <p:cNvGrpSpPr/>
          <p:nvPr/>
        </p:nvGrpSpPr>
        <p:grpSpPr>
          <a:xfrm>
            <a:off x="7281594" y="3957604"/>
            <a:ext cx="4281685" cy="1107704"/>
            <a:chOff x="2551705" y="4283314"/>
            <a:chExt cx="2696557" cy="1108104"/>
          </a:xfrm>
        </p:grpSpPr>
        <p:sp>
          <p:nvSpPr>
            <p:cNvPr id="65" name="TextBox 10">
              <a:extLst>
                <a:ext uri="{FF2B5EF4-FFF2-40B4-BE49-F238E27FC236}">
                  <a16:creationId xmlns:a16="http://schemas.microsoft.com/office/drawing/2014/main" id="{E2DC39D9-7849-40CC-9C4B-A0E7455E56E4}"/>
                </a:ext>
              </a:extLst>
            </p:cNvPr>
            <p:cNvSpPr txBox="1"/>
            <p:nvPr/>
          </p:nvSpPr>
          <p:spPr>
            <a:xfrm>
              <a:off x="2551706" y="4560313"/>
              <a:ext cx="2696556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012"/>
              <a:r>
                <a:rPr lang="pt-BR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Gerenciamento de serviços de reforço e de reabilitação em Obras de Arte Especiais (OAEs) </a:t>
              </a:r>
              <a:endPara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6" name="TextBox 11">
              <a:extLst>
                <a:ext uri="{FF2B5EF4-FFF2-40B4-BE49-F238E27FC236}">
                  <a16:creationId xmlns:a16="http://schemas.microsoft.com/office/drawing/2014/main" id="{2910AE10-4E66-41C6-94CB-99229A7B75F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12"/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O PROARTE</a:t>
              </a:r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67" name="Group 30">
            <a:extLst>
              <a:ext uri="{FF2B5EF4-FFF2-40B4-BE49-F238E27FC236}">
                <a16:creationId xmlns:a16="http://schemas.microsoft.com/office/drawing/2014/main" id="{3B1E368C-9C66-407E-A7FB-FDE28398A641}"/>
              </a:ext>
            </a:extLst>
          </p:cNvPr>
          <p:cNvGrpSpPr/>
          <p:nvPr/>
        </p:nvGrpSpPr>
        <p:grpSpPr>
          <a:xfrm>
            <a:off x="7281594" y="5398793"/>
            <a:ext cx="4281684" cy="861539"/>
            <a:chOff x="2551705" y="4283314"/>
            <a:chExt cx="2696556" cy="861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13">
                  <a:extLst>
                    <a:ext uri="{FF2B5EF4-FFF2-40B4-BE49-F238E27FC236}">
                      <a16:creationId xmlns:a16="http://schemas.microsoft.com/office/drawing/2014/main" id="{CFE680FD-4B79-483A-905E-DE34B5BBC317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2696555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012"/>
                  <a14:m>
                    <m:oMath xmlns:m="http://schemas.openxmlformats.org/officeDocument/2006/math">
                      <m:r>
                        <a:rPr lang="en-US" altLang="ko-KR" sz="16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≅</m:t>
                      </m:r>
                      <m:r>
                        <a:rPr lang="pt-BR" altLang="ko-KR" sz="16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</m:oMath>
                  </a14:m>
                  <a:r>
                    <a:rPr lang="en-US" altLang="ko-KR" sz="16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  <a:cs typeface="Arial" pitchFamily="34" charset="0"/>
                    </a:rPr>
                    <a:t>8.000 Pontes e Viadutos </a:t>
                  </a:r>
                </a:p>
                <a:p>
                  <a:pPr defTabSz="914012"/>
                  <a:r>
                    <a:rPr lang="en-US" altLang="ko-KR" sz="16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  <a:cs typeface="Arial" pitchFamily="34" charset="0"/>
                    </a:rPr>
                    <a:t>    55.000 km de malha rodoviária</a:t>
                  </a:r>
                  <a:endParaRPr lang="ko-KR" alt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A9390E-B027-45A3-A194-4C4CE630CE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1706" y="4560313"/>
                  <a:ext cx="2696555" cy="584851"/>
                </a:xfrm>
                <a:prstGeom prst="rect">
                  <a:avLst/>
                </a:prstGeom>
                <a:blipFill>
                  <a:blip r:embed="rId3"/>
                  <a:stretch>
                    <a:fillRect t="-3158" b="-1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id="{C96FA811-9458-4F7F-B1EF-C78D2D821D0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12"/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ABRANGÊNCIA DO PROARTE</a:t>
              </a:r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36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11959F-7DD1-4D03-BBD7-0A65B3D74D02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Plano de Implementação BIM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5CC3988E-BB01-4A4E-8A6F-8BD7AF69F6E0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8" name="Imagem 57">
            <a:extLst>
              <a:ext uri="{FF2B5EF4-FFF2-40B4-BE49-F238E27FC236}">
                <a16:creationId xmlns:a16="http://schemas.microsoft.com/office/drawing/2014/main" id="{7C5E04D8-548C-4896-8450-9DA2221196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0" y="1260029"/>
            <a:ext cx="11467381" cy="5146195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605A85A8-A924-4F9D-BBD0-131E22471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3" y="3254338"/>
            <a:ext cx="1013513" cy="1016594"/>
          </a:xfrm>
          <a:prstGeom prst="rect">
            <a:avLst/>
          </a:prstGeom>
        </p:spPr>
      </p:pic>
      <p:sp>
        <p:nvSpPr>
          <p:cNvPr id="60" name="Espaço Reservado para Texto 3">
            <a:extLst>
              <a:ext uri="{FF2B5EF4-FFF2-40B4-BE49-F238E27FC236}">
                <a16:creationId xmlns:a16="http://schemas.microsoft.com/office/drawing/2014/main" id="{EC9D141E-3056-41D7-BE83-63BC0687B9F5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Etapas de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13484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7">
            <a:extLst>
              <a:ext uri="{FF2B5EF4-FFF2-40B4-BE49-F238E27FC236}">
                <a16:creationId xmlns:a16="http://schemas.microsoft.com/office/drawing/2014/main" id="{D633693C-9805-4023-B17A-AD8F3C209AA3}"/>
              </a:ext>
            </a:extLst>
          </p:cNvPr>
          <p:cNvGrpSpPr/>
          <p:nvPr/>
        </p:nvGrpSpPr>
        <p:grpSpPr>
          <a:xfrm>
            <a:off x="6665465" y="1774942"/>
            <a:ext cx="4495506" cy="722609"/>
            <a:chOff x="7036400" y="4056425"/>
            <a:chExt cx="4495506" cy="722609"/>
          </a:xfrm>
        </p:grpSpPr>
        <p:sp>
          <p:nvSpPr>
            <p:cNvPr id="5" name="TextBox 17">
              <a:extLst>
                <a:ext uri="{FF2B5EF4-FFF2-40B4-BE49-F238E27FC236}">
                  <a16:creationId xmlns:a16="http://schemas.microsoft.com/office/drawing/2014/main" id="{CFEA6F2E-356C-4D0D-A78A-624F86941A8C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Instrução Normativa de Priorização BIM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89F3960E-B75F-4564-B882-2507DB88B116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Elaboração de Instrução Normativa 27/2021 para Priorização de empreendimentos PROARTE para contratação BIM</a:t>
              </a:r>
            </a:p>
          </p:txBody>
        </p:sp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BAFDB221-02DA-4F10-BCBC-7BAF4C3E5C81}"/>
              </a:ext>
            </a:extLst>
          </p:cNvPr>
          <p:cNvSpPr/>
          <p:nvPr/>
        </p:nvSpPr>
        <p:spPr>
          <a:xfrm>
            <a:off x="438639" y="1784002"/>
            <a:ext cx="108000" cy="900000"/>
          </a:xfrm>
          <a:prstGeom prst="rect">
            <a:avLst/>
          </a:prstGeom>
          <a:solidFill>
            <a:srgbClr val="0962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C5E7525-C4C6-4A69-A400-959E92D5C386}"/>
              </a:ext>
            </a:extLst>
          </p:cNvPr>
          <p:cNvSpPr/>
          <p:nvPr/>
        </p:nvSpPr>
        <p:spPr>
          <a:xfrm>
            <a:off x="438639" y="2954984"/>
            <a:ext cx="108000" cy="900000"/>
          </a:xfrm>
          <a:prstGeom prst="rect">
            <a:avLst/>
          </a:prstGeom>
          <a:solidFill>
            <a:srgbClr val="F39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3922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6539CCE-5450-456F-8096-68D9578812FF}"/>
              </a:ext>
            </a:extLst>
          </p:cNvPr>
          <p:cNvSpPr/>
          <p:nvPr/>
        </p:nvSpPr>
        <p:spPr>
          <a:xfrm>
            <a:off x="438639" y="4125890"/>
            <a:ext cx="108000" cy="900000"/>
          </a:xfrm>
          <a:prstGeom prst="rect">
            <a:avLst/>
          </a:prstGeom>
          <a:solidFill>
            <a:srgbClr val="1A94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" name="그룹 5">
            <a:extLst>
              <a:ext uri="{FF2B5EF4-FFF2-40B4-BE49-F238E27FC236}">
                <a16:creationId xmlns:a16="http://schemas.microsoft.com/office/drawing/2014/main" id="{68373F7D-2A75-4FBB-A83C-9E1D971A84FF}"/>
              </a:ext>
            </a:extLst>
          </p:cNvPr>
          <p:cNvGrpSpPr/>
          <p:nvPr/>
        </p:nvGrpSpPr>
        <p:grpSpPr>
          <a:xfrm>
            <a:off x="782250" y="1780365"/>
            <a:ext cx="4495506" cy="537943"/>
            <a:chOff x="7036400" y="1830573"/>
            <a:chExt cx="4495506" cy="53794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D4B4EB9F-E712-4C84-A833-723988827FB4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Diagnóstico de Maturidade BIM 2021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7A010AF3-4DB5-479E-8513-D78B300DD4D3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Realização de pesquisa de Maturidade BIM (Sede e SR)</a:t>
              </a:r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B7DFD5D1-EF5E-4364-9839-262B19A46B04}"/>
              </a:ext>
            </a:extLst>
          </p:cNvPr>
          <p:cNvGrpSpPr/>
          <p:nvPr/>
        </p:nvGrpSpPr>
        <p:grpSpPr>
          <a:xfrm>
            <a:off x="782250" y="2951347"/>
            <a:ext cx="4495506" cy="722609"/>
            <a:chOff x="7036400" y="2943499"/>
            <a:chExt cx="4495506" cy="722609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B5C1CD01-6A21-4EFA-AF5D-67285FC683F9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Caderno de Requisitos Técnicos BIM do DNIT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C48FD853-4E30-48DB-A19B-F30067838BBD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Elaboração do primeiro Caderno de Requisitos Técnicos BIM do DNIT.</a:t>
              </a:r>
            </a:p>
          </p:txBody>
        </p:sp>
      </p:grpSp>
      <p:grpSp>
        <p:nvGrpSpPr>
          <p:cNvPr id="20" name="그룹 7">
            <a:extLst>
              <a:ext uri="{FF2B5EF4-FFF2-40B4-BE49-F238E27FC236}">
                <a16:creationId xmlns:a16="http://schemas.microsoft.com/office/drawing/2014/main" id="{93B74BE7-47A8-40C6-BF60-EB7E34E8F656}"/>
              </a:ext>
            </a:extLst>
          </p:cNvPr>
          <p:cNvGrpSpPr/>
          <p:nvPr/>
        </p:nvGrpSpPr>
        <p:grpSpPr>
          <a:xfrm>
            <a:off x="782250" y="4122253"/>
            <a:ext cx="4495506" cy="722609"/>
            <a:chOff x="7036400" y="4056425"/>
            <a:chExt cx="4495506" cy="722609"/>
          </a:xfrm>
        </p:grpSpPr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95109406-DFB4-4DE0-BA91-6011D07835C6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Modelo de TR BIM PROARTE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0FDCA1C2-A8DB-4097-9F6A-4905D73FF7BA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Elaboração de modelo de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Termo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Referência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para contratação de OAE (PROARTE) em BIM.</a:t>
              </a:r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5F26FF17-5F5A-4D93-A1C4-5436E2B7833D}"/>
              </a:ext>
            </a:extLst>
          </p:cNvPr>
          <p:cNvSpPr/>
          <p:nvPr/>
        </p:nvSpPr>
        <p:spPr>
          <a:xfrm>
            <a:off x="6321854" y="1784002"/>
            <a:ext cx="108000" cy="900000"/>
          </a:xfrm>
          <a:prstGeom prst="rect">
            <a:avLst/>
          </a:prstGeom>
          <a:solidFill>
            <a:srgbClr val="0F59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96275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58CF7BA8-A538-4658-BB01-19132C4D57BC}"/>
              </a:ext>
            </a:extLst>
          </p:cNvPr>
          <p:cNvSpPr/>
          <p:nvPr/>
        </p:nvSpPr>
        <p:spPr>
          <a:xfrm>
            <a:off x="6321854" y="2954984"/>
            <a:ext cx="108000" cy="900000"/>
          </a:xfrm>
          <a:prstGeom prst="rect">
            <a:avLst/>
          </a:prstGeom>
          <a:solidFill>
            <a:srgbClr val="F392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39221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49D6A123-BCF8-4F3E-ADAC-A8951FB62626}"/>
              </a:ext>
            </a:extLst>
          </p:cNvPr>
          <p:cNvSpPr/>
          <p:nvPr/>
        </p:nvSpPr>
        <p:spPr>
          <a:xfrm>
            <a:off x="6321854" y="4164844"/>
            <a:ext cx="108000" cy="900000"/>
          </a:xfrm>
          <a:prstGeom prst="rect">
            <a:avLst/>
          </a:prstGeom>
          <a:solidFill>
            <a:srgbClr val="1A94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7" name="그룹 6">
            <a:extLst>
              <a:ext uri="{FF2B5EF4-FFF2-40B4-BE49-F238E27FC236}">
                <a16:creationId xmlns:a16="http://schemas.microsoft.com/office/drawing/2014/main" id="{151F9FEC-3476-4C24-BD16-B7E51A5EF226}"/>
              </a:ext>
            </a:extLst>
          </p:cNvPr>
          <p:cNvGrpSpPr/>
          <p:nvPr/>
        </p:nvGrpSpPr>
        <p:grpSpPr>
          <a:xfrm>
            <a:off x="6665465" y="2893291"/>
            <a:ext cx="4495506" cy="722609"/>
            <a:chOff x="7036400" y="2943499"/>
            <a:chExt cx="4495506" cy="722609"/>
          </a:xfrm>
        </p:grpSpPr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EB6F64DF-B61A-488F-8EAA-F1BB67F95E64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Album de </a:t>
              </a:r>
              <a:r>
                <a:rPr lang="en-US" altLang="ko-KR" sz="1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Passarelas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4274C040-7899-4DB6-B78F-49AE36BFCFF1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Realização de testes e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revisões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para a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elaboração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de album BIM de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passarelas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nas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plataformas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Autodesk e Trimble. </a:t>
              </a:r>
            </a:p>
          </p:txBody>
        </p:sp>
      </p:grpSp>
      <p:grpSp>
        <p:nvGrpSpPr>
          <p:cNvPr id="30" name="그룹 24">
            <a:extLst>
              <a:ext uri="{FF2B5EF4-FFF2-40B4-BE49-F238E27FC236}">
                <a16:creationId xmlns:a16="http://schemas.microsoft.com/office/drawing/2014/main" id="{60C60732-FA8A-4A21-8FA5-BC1C7ACB1688}"/>
              </a:ext>
            </a:extLst>
          </p:cNvPr>
          <p:cNvGrpSpPr/>
          <p:nvPr/>
        </p:nvGrpSpPr>
        <p:grpSpPr>
          <a:xfrm>
            <a:off x="6665465" y="4016064"/>
            <a:ext cx="4495506" cy="1091941"/>
            <a:chOff x="7036400" y="5169352"/>
            <a:chExt cx="4495506" cy="1091941"/>
          </a:xfrm>
        </p:grpSpPr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D7E173FC-1A20-41B5-B660-AD4DB1F023A8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Capacitações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A335F9A3-1C3B-4780-AA03-8A44EC3114EB}"/>
                </a:ext>
              </a:extLst>
            </p:cNvPr>
            <p:cNvSpPr txBox="1"/>
            <p:nvPr/>
          </p:nvSpPr>
          <p:spPr>
            <a:xfrm>
              <a:off x="7036400" y="5430296"/>
              <a:ext cx="4495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Realização de webinar e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participação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em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diversos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eventos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técnicos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sobre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a Metodologia BIM. </a:t>
              </a:r>
            </a:p>
            <a:p>
              <a:pPr algn="just" defTabSz="914286"/>
              <a:b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</a:b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Disponibilização de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capacitações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no site do BIM do DNIT.</a:t>
              </a: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6C416559-203C-4824-B5CE-3CCD0797494F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Principais Resultados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cxnSp>
        <p:nvCxnSpPr>
          <p:cNvPr id="37" name="Straight Arrow Connector 3">
            <a:extLst>
              <a:ext uri="{FF2B5EF4-FFF2-40B4-BE49-F238E27FC236}">
                <a16:creationId xmlns:a16="http://schemas.microsoft.com/office/drawing/2014/main" id="{AE884CED-F278-495A-858A-E9CD04B98F62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Rectangle 4">
            <a:extLst>
              <a:ext uri="{FF2B5EF4-FFF2-40B4-BE49-F238E27FC236}">
                <a16:creationId xmlns:a16="http://schemas.microsoft.com/office/drawing/2014/main" id="{4546E8EF-D1A0-4947-93D1-49DB7696099F}"/>
              </a:ext>
            </a:extLst>
          </p:cNvPr>
          <p:cNvSpPr/>
          <p:nvPr/>
        </p:nvSpPr>
        <p:spPr>
          <a:xfrm>
            <a:off x="438639" y="5392204"/>
            <a:ext cx="108000" cy="900000"/>
          </a:xfrm>
          <a:prstGeom prst="rect">
            <a:avLst/>
          </a:prstGeom>
          <a:solidFill>
            <a:srgbClr val="DA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5AACFADC-7388-4338-B30B-621578917F9D}"/>
              </a:ext>
            </a:extLst>
          </p:cNvPr>
          <p:cNvSpPr/>
          <p:nvPr/>
        </p:nvSpPr>
        <p:spPr>
          <a:xfrm>
            <a:off x="6344704" y="5416877"/>
            <a:ext cx="108000" cy="900000"/>
          </a:xfrm>
          <a:prstGeom prst="rect">
            <a:avLst/>
          </a:prstGeom>
          <a:solidFill>
            <a:srgbClr val="DADA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1" name="그룹 5">
            <a:extLst>
              <a:ext uri="{FF2B5EF4-FFF2-40B4-BE49-F238E27FC236}">
                <a16:creationId xmlns:a16="http://schemas.microsoft.com/office/drawing/2014/main" id="{DE4C3766-F872-49FA-99E4-B4F712447152}"/>
              </a:ext>
            </a:extLst>
          </p:cNvPr>
          <p:cNvGrpSpPr/>
          <p:nvPr/>
        </p:nvGrpSpPr>
        <p:grpSpPr>
          <a:xfrm>
            <a:off x="782250" y="5328934"/>
            <a:ext cx="4495506" cy="537943"/>
            <a:chOff x="7036400" y="1830573"/>
            <a:chExt cx="4495506" cy="537943"/>
          </a:xfrm>
        </p:grpSpPr>
        <p:sp>
          <p:nvSpPr>
            <p:cNvPr id="42" name="TextBox 8">
              <a:extLst>
                <a:ext uri="{FF2B5EF4-FFF2-40B4-BE49-F238E27FC236}">
                  <a16:creationId xmlns:a16="http://schemas.microsoft.com/office/drawing/2014/main" id="{E51E099C-B055-4481-A118-42F324D79E63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Contratações</a:t>
              </a:r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BIM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B61020F1-024C-48F6-8B4F-2CD86B5BB09A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Inclusão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do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requisitos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BIM para contratação de OAE. </a:t>
              </a:r>
            </a:p>
          </p:txBody>
        </p:sp>
      </p:grpSp>
      <p:grpSp>
        <p:nvGrpSpPr>
          <p:cNvPr id="44" name="그룹 5">
            <a:extLst>
              <a:ext uri="{FF2B5EF4-FFF2-40B4-BE49-F238E27FC236}">
                <a16:creationId xmlns:a16="http://schemas.microsoft.com/office/drawing/2014/main" id="{F63548B7-753E-418C-A4F4-12EFA5B15A72}"/>
              </a:ext>
            </a:extLst>
          </p:cNvPr>
          <p:cNvGrpSpPr/>
          <p:nvPr/>
        </p:nvGrpSpPr>
        <p:grpSpPr>
          <a:xfrm>
            <a:off x="6665465" y="5482822"/>
            <a:ext cx="4495506" cy="537943"/>
            <a:chOff x="7036400" y="1830573"/>
            <a:chExt cx="4495506" cy="537943"/>
          </a:xfrm>
        </p:grpSpPr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2479B773-FADE-4FEA-83A6-D1A2F9DF4C97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Novo Site BIM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6" name="TextBox 9">
              <a:extLst>
                <a:ext uri="{FF2B5EF4-FFF2-40B4-BE49-F238E27FC236}">
                  <a16:creationId xmlns:a16="http://schemas.microsoft.com/office/drawing/2014/main" id="{010C9F30-5983-42CE-82B2-22D51D440185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86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Desenvolvimento do novo site de informações BIM do DNIT.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7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3924E3-2543-4DD9-A4F6-5DED9683DA5D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Principais Resultados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0BF48276-4CE1-468B-8C70-569DCECE1714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3E28F459-F66C-40D1-BE47-EB3306669F00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Diagnóstico de Maturidade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4AD9CF-4EEE-416F-A392-22802D345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27" y="6372302"/>
            <a:ext cx="471488" cy="264033"/>
          </a:xfrm>
          <a:prstGeom prst="rect">
            <a:avLst/>
          </a:prstGeom>
        </p:spPr>
      </p:pic>
      <p:sp>
        <p:nvSpPr>
          <p:cNvPr id="8" name="Triângulo Retângulo 7">
            <a:extLst>
              <a:ext uri="{FF2B5EF4-FFF2-40B4-BE49-F238E27FC236}">
                <a16:creationId xmlns:a16="http://schemas.microsoft.com/office/drawing/2014/main" id="{3CDE1825-0ED5-42BF-ADC7-BA3410A08B03}"/>
              </a:ext>
            </a:extLst>
          </p:cNvPr>
          <p:cNvSpPr/>
          <p:nvPr/>
        </p:nvSpPr>
        <p:spPr>
          <a:xfrm rot="10800000">
            <a:off x="4404360" y="4008607"/>
            <a:ext cx="1882140" cy="1066800"/>
          </a:xfrm>
          <a:prstGeom prst="rt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B3E29DC-116A-495E-B049-FA1EF31F8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7" y="1694604"/>
            <a:ext cx="4951967" cy="4628006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55AAC91-476F-40B6-BD1E-2F6C0466942C}"/>
              </a:ext>
            </a:extLst>
          </p:cNvPr>
          <p:cNvSpPr/>
          <p:nvPr/>
        </p:nvSpPr>
        <p:spPr>
          <a:xfrm>
            <a:off x="5349984" y="2887980"/>
            <a:ext cx="6621036" cy="3749040"/>
          </a:xfrm>
          <a:prstGeom prst="roundRect">
            <a:avLst>
              <a:gd name="adj" fmla="val 167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E881F6F-1E30-4D6A-9837-A22E05E26078}"/>
              </a:ext>
            </a:extLst>
          </p:cNvPr>
          <p:cNvGrpSpPr/>
          <p:nvPr/>
        </p:nvGrpSpPr>
        <p:grpSpPr>
          <a:xfrm>
            <a:off x="9984286" y="2413127"/>
            <a:ext cx="334161" cy="334161"/>
            <a:chOff x="7856220" y="1327335"/>
            <a:chExt cx="359446" cy="359446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BDB629E-CF0F-42AD-929F-A2778BEBCAC7}"/>
                </a:ext>
              </a:extLst>
            </p:cNvPr>
            <p:cNvSpPr/>
            <p:nvPr/>
          </p:nvSpPr>
          <p:spPr>
            <a:xfrm>
              <a:off x="7856220" y="1327335"/>
              <a:ext cx="359446" cy="3594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Meio-quadro 12">
              <a:extLst>
                <a:ext uri="{FF2B5EF4-FFF2-40B4-BE49-F238E27FC236}">
                  <a16:creationId xmlns:a16="http://schemas.microsoft.com/office/drawing/2014/main" id="{2E7CC936-C1CC-4FC7-9C65-79B6229DAFC2}"/>
                </a:ext>
              </a:extLst>
            </p:cNvPr>
            <p:cNvSpPr/>
            <p:nvPr/>
          </p:nvSpPr>
          <p:spPr>
            <a:xfrm rot="13631947">
              <a:off x="7959743" y="1355012"/>
              <a:ext cx="152400" cy="23109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5A58CB2-A0A8-4CA7-BBAE-AE260105C233}"/>
              </a:ext>
            </a:extLst>
          </p:cNvPr>
          <p:cNvGrpSpPr/>
          <p:nvPr/>
        </p:nvGrpSpPr>
        <p:grpSpPr>
          <a:xfrm>
            <a:off x="8225580" y="2413127"/>
            <a:ext cx="334161" cy="334161"/>
            <a:chOff x="7856220" y="1327335"/>
            <a:chExt cx="359446" cy="359446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881EC44-A0DE-431C-98DF-9D756EAC6CBF}"/>
                </a:ext>
              </a:extLst>
            </p:cNvPr>
            <p:cNvSpPr/>
            <p:nvPr/>
          </p:nvSpPr>
          <p:spPr>
            <a:xfrm>
              <a:off x="7856220" y="1327335"/>
              <a:ext cx="359446" cy="3594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Meio-quadro 15">
              <a:extLst>
                <a:ext uri="{FF2B5EF4-FFF2-40B4-BE49-F238E27FC236}">
                  <a16:creationId xmlns:a16="http://schemas.microsoft.com/office/drawing/2014/main" id="{263981EF-0781-4506-9DFB-65C97373EBF5}"/>
                </a:ext>
              </a:extLst>
            </p:cNvPr>
            <p:cNvSpPr/>
            <p:nvPr/>
          </p:nvSpPr>
          <p:spPr>
            <a:xfrm rot="13631947">
              <a:off x="7959743" y="1355012"/>
              <a:ext cx="152400" cy="23109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1DACB7-E7F2-4E32-99C0-00FB11FC237D}"/>
              </a:ext>
            </a:extLst>
          </p:cNvPr>
          <p:cNvSpPr txBox="1"/>
          <p:nvPr/>
        </p:nvSpPr>
        <p:spPr>
          <a:xfrm>
            <a:off x="7258185" y="3145274"/>
            <a:ext cx="194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Período: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395C752-4CAF-4738-8307-FD7166A6CDA4}"/>
              </a:ext>
            </a:extLst>
          </p:cNvPr>
          <p:cNvSpPr txBox="1"/>
          <p:nvPr/>
        </p:nvSpPr>
        <p:spPr>
          <a:xfrm>
            <a:off x="9386539" y="3145274"/>
            <a:ext cx="194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Abrangência: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8269FC6-77F5-4307-B3A8-0D7A4F866E7F}"/>
              </a:ext>
            </a:extLst>
          </p:cNvPr>
          <p:cNvSpPr txBox="1"/>
          <p:nvPr/>
        </p:nvSpPr>
        <p:spPr>
          <a:xfrm>
            <a:off x="5186635" y="3145274"/>
            <a:ext cx="194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Status: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DFC09CA-368A-4D13-80CB-C1DC1184DDA8}"/>
              </a:ext>
            </a:extLst>
          </p:cNvPr>
          <p:cNvSpPr txBox="1"/>
          <p:nvPr/>
        </p:nvSpPr>
        <p:spPr>
          <a:xfrm>
            <a:off x="7258185" y="3940295"/>
            <a:ext cx="194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28/06 a 09/07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C0F3922-2DCB-49B6-BB15-AEFBED0B0FBB}"/>
              </a:ext>
            </a:extLst>
          </p:cNvPr>
          <p:cNvSpPr txBox="1"/>
          <p:nvPr/>
        </p:nvSpPr>
        <p:spPr>
          <a:xfrm>
            <a:off x="9386539" y="3940295"/>
            <a:ext cx="194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Nacional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BF45474-7542-4BE8-A69F-1D4CC1AA6F83}"/>
              </a:ext>
            </a:extLst>
          </p:cNvPr>
          <p:cNvSpPr txBox="1"/>
          <p:nvPr/>
        </p:nvSpPr>
        <p:spPr>
          <a:xfrm>
            <a:off x="5186635" y="3940295"/>
            <a:ext cx="194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Realizada</a:t>
            </a:r>
            <a:b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On-line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E62BC8DA-12F3-4231-B8B6-8213EB889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080" y="3647938"/>
            <a:ext cx="296353" cy="205464"/>
          </a:xfrm>
          <a:prstGeom prst="rect">
            <a:avLst/>
          </a:prstGeom>
        </p:spPr>
      </p:pic>
      <p:sp>
        <p:nvSpPr>
          <p:cNvPr id="25" name="Frame 17">
            <a:extLst>
              <a:ext uri="{FF2B5EF4-FFF2-40B4-BE49-F238E27FC236}">
                <a16:creationId xmlns:a16="http://schemas.microsoft.com/office/drawing/2014/main" id="{9F273E19-BAAC-4F91-81B4-0F576564AEBB}"/>
              </a:ext>
            </a:extLst>
          </p:cNvPr>
          <p:cNvSpPr/>
          <p:nvPr/>
        </p:nvSpPr>
        <p:spPr>
          <a:xfrm>
            <a:off x="6044056" y="3637374"/>
            <a:ext cx="226593" cy="2265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45DF2E16-52E6-4D77-BA51-6289DB22AD27}"/>
              </a:ext>
            </a:extLst>
          </p:cNvPr>
          <p:cNvSpPr/>
          <p:nvPr/>
        </p:nvSpPr>
        <p:spPr>
          <a:xfrm flipH="1">
            <a:off x="8067473" y="3601032"/>
            <a:ext cx="322859" cy="29927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AA6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D73EA916-E382-4114-855D-892D4068722C}"/>
              </a:ext>
            </a:extLst>
          </p:cNvPr>
          <p:cNvCxnSpPr/>
          <p:nvPr/>
        </p:nvCxnSpPr>
        <p:spPr>
          <a:xfrm>
            <a:off x="7113616" y="3238673"/>
            <a:ext cx="0" cy="979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6AAA199A-B3CA-4BBB-BE5E-30692B2DBA89}"/>
              </a:ext>
            </a:extLst>
          </p:cNvPr>
          <p:cNvCxnSpPr/>
          <p:nvPr/>
        </p:nvCxnSpPr>
        <p:spPr>
          <a:xfrm>
            <a:off x="9223960" y="3238673"/>
            <a:ext cx="0" cy="979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EE0639-2202-4F36-848B-E12BA49E51BF}"/>
              </a:ext>
            </a:extLst>
          </p:cNvPr>
          <p:cNvSpPr txBox="1"/>
          <p:nvPr/>
        </p:nvSpPr>
        <p:spPr>
          <a:xfrm>
            <a:off x="5186635" y="4871877"/>
            <a:ext cx="194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UF: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9523C7C-5BDC-4ACF-9D73-C2BDC26B5603}"/>
              </a:ext>
            </a:extLst>
          </p:cNvPr>
          <p:cNvSpPr txBox="1"/>
          <p:nvPr/>
        </p:nvSpPr>
        <p:spPr>
          <a:xfrm>
            <a:off x="5186635" y="5662920"/>
            <a:ext cx="194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843B8DC0-40FF-43B4-AC04-DC6A341E2F22}"/>
              </a:ext>
            </a:extLst>
          </p:cNvPr>
          <p:cNvCxnSpPr/>
          <p:nvPr/>
        </p:nvCxnSpPr>
        <p:spPr>
          <a:xfrm>
            <a:off x="7113616" y="4965276"/>
            <a:ext cx="0" cy="979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0D33C973-2D2B-4C17-B7C9-0AC21C68DC6C}"/>
              </a:ext>
            </a:extLst>
          </p:cNvPr>
          <p:cNvCxnSpPr/>
          <p:nvPr/>
        </p:nvCxnSpPr>
        <p:spPr>
          <a:xfrm>
            <a:off x="9223960" y="4965276"/>
            <a:ext cx="0" cy="979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74EB9ED-0EC3-495E-8D6F-A2F224072448}"/>
              </a:ext>
            </a:extLst>
          </p:cNvPr>
          <p:cNvSpPr txBox="1"/>
          <p:nvPr/>
        </p:nvSpPr>
        <p:spPr>
          <a:xfrm>
            <a:off x="7258185" y="4863922"/>
            <a:ext cx="194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Pessoas: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D71B6F9-BC44-4DD7-A577-FC1DB37F82F2}"/>
              </a:ext>
            </a:extLst>
          </p:cNvPr>
          <p:cNvSpPr txBox="1"/>
          <p:nvPr/>
        </p:nvSpPr>
        <p:spPr>
          <a:xfrm>
            <a:off x="7258185" y="5662920"/>
            <a:ext cx="194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156</a:t>
            </a:r>
          </a:p>
        </p:txBody>
      </p:sp>
      <p:grpSp>
        <p:nvGrpSpPr>
          <p:cNvPr id="35" name="Group 110">
            <a:extLst>
              <a:ext uri="{FF2B5EF4-FFF2-40B4-BE49-F238E27FC236}">
                <a16:creationId xmlns:a16="http://schemas.microsoft.com/office/drawing/2014/main" id="{AF17C178-2A8E-4AEE-8CF8-0D295CBBFEA7}"/>
              </a:ext>
            </a:extLst>
          </p:cNvPr>
          <p:cNvGrpSpPr/>
          <p:nvPr/>
        </p:nvGrpSpPr>
        <p:grpSpPr>
          <a:xfrm>
            <a:off x="7983552" y="5217186"/>
            <a:ext cx="406780" cy="443603"/>
            <a:chOff x="4835382" y="73243"/>
            <a:chExt cx="2920830" cy="3227535"/>
          </a:xfrm>
          <a:solidFill>
            <a:schemeClr val="accent1"/>
          </a:solidFill>
        </p:grpSpPr>
        <p:sp>
          <p:nvSpPr>
            <p:cNvPr id="36" name="Freeform 111">
              <a:extLst>
                <a:ext uri="{FF2B5EF4-FFF2-40B4-BE49-F238E27FC236}">
                  <a16:creationId xmlns:a16="http://schemas.microsoft.com/office/drawing/2014/main" id="{D8F4C176-4104-4632-8E10-212D8836241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322A96D9-E9C3-484D-8AD6-34B51623822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38" name="Oval 35">
            <a:extLst>
              <a:ext uri="{FF2B5EF4-FFF2-40B4-BE49-F238E27FC236}">
                <a16:creationId xmlns:a16="http://schemas.microsoft.com/office/drawing/2014/main" id="{814DEEF0-9DC4-4910-A753-365285DEDCDB}"/>
              </a:ext>
            </a:extLst>
          </p:cNvPr>
          <p:cNvSpPr/>
          <p:nvPr/>
        </p:nvSpPr>
        <p:spPr>
          <a:xfrm>
            <a:off x="5981762" y="5254321"/>
            <a:ext cx="377234" cy="369333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E6955F05-3AB0-491A-8606-45A162843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382" y="5509982"/>
            <a:ext cx="541857" cy="360581"/>
          </a:xfrm>
          <a:prstGeom prst="rect">
            <a:avLst/>
          </a:prstGeom>
        </p:spPr>
      </p:pic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C6CE9E27-E244-4864-A61C-4F25F2E2EC81}"/>
              </a:ext>
            </a:extLst>
          </p:cNvPr>
          <p:cNvCxnSpPr>
            <a:cxnSpLocks/>
          </p:cNvCxnSpPr>
          <p:nvPr/>
        </p:nvCxnSpPr>
        <p:spPr>
          <a:xfrm>
            <a:off x="4226465" y="5938577"/>
            <a:ext cx="923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m 40">
            <a:extLst>
              <a:ext uri="{FF2B5EF4-FFF2-40B4-BE49-F238E27FC236}">
                <a16:creationId xmlns:a16="http://schemas.microsoft.com/office/drawing/2014/main" id="{F4429243-3287-4082-B700-973D5FF6F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465" y="6005685"/>
            <a:ext cx="874672" cy="205935"/>
          </a:xfrm>
          <a:prstGeom prst="rect">
            <a:avLst/>
          </a:prstGeom>
        </p:spPr>
      </p:pic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0F154BF1-DB4B-4A96-9A47-948B0D0A0040}"/>
              </a:ext>
            </a:extLst>
          </p:cNvPr>
          <p:cNvCxnSpPr>
            <a:cxnSpLocks/>
          </p:cNvCxnSpPr>
          <p:nvPr/>
        </p:nvCxnSpPr>
        <p:spPr>
          <a:xfrm>
            <a:off x="4226465" y="6370377"/>
            <a:ext cx="923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D9053E9-2D73-46E7-9568-523CC7248202}"/>
              </a:ext>
            </a:extLst>
          </p:cNvPr>
          <p:cNvSpPr txBox="1"/>
          <p:nvPr/>
        </p:nvSpPr>
        <p:spPr>
          <a:xfrm>
            <a:off x="3055173" y="6011680"/>
            <a:ext cx="1161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Comunicação:</a:t>
            </a: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20B8B481-FE71-4089-8E34-868AB2203302}"/>
              </a:ext>
            </a:extLst>
          </p:cNvPr>
          <p:cNvCxnSpPr/>
          <p:nvPr/>
        </p:nvCxnSpPr>
        <p:spPr>
          <a:xfrm>
            <a:off x="4216618" y="5627769"/>
            <a:ext cx="0" cy="979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>
            <a:extLst>
              <a:ext uri="{FF2B5EF4-FFF2-40B4-BE49-F238E27FC236}">
                <a16:creationId xmlns:a16="http://schemas.microsoft.com/office/drawing/2014/main" id="{3F58AB67-965E-43EF-9F53-2E149A6131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01" y="1259495"/>
            <a:ext cx="3135182" cy="1406970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7E4C5CD1-0439-4584-AC4C-3593C4386077}"/>
              </a:ext>
            </a:extLst>
          </p:cNvPr>
          <p:cNvGrpSpPr/>
          <p:nvPr/>
        </p:nvGrpSpPr>
        <p:grpSpPr>
          <a:xfrm>
            <a:off x="8225580" y="1155812"/>
            <a:ext cx="334161" cy="334161"/>
            <a:chOff x="7856220" y="1327335"/>
            <a:chExt cx="359446" cy="359446"/>
          </a:xfrm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CF2D9105-6491-4D49-9829-44FF2642EA23}"/>
                </a:ext>
              </a:extLst>
            </p:cNvPr>
            <p:cNvSpPr/>
            <p:nvPr/>
          </p:nvSpPr>
          <p:spPr>
            <a:xfrm>
              <a:off x="7856220" y="1327335"/>
              <a:ext cx="359446" cy="35944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Meio-quadro 47">
              <a:extLst>
                <a:ext uri="{FF2B5EF4-FFF2-40B4-BE49-F238E27FC236}">
                  <a16:creationId xmlns:a16="http://schemas.microsoft.com/office/drawing/2014/main" id="{C376F033-9493-487E-AC93-EBF9EEC8B8CA}"/>
                </a:ext>
              </a:extLst>
            </p:cNvPr>
            <p:cNvSpPr/>
            <p:nvPr/>
          </p:nvSpPr>
          <p:spPr>
            <a:xfrm rot="13631947">
              <a:off x="7959743" y="1355012"/>
              <a:ext cx="152400" cy="231095"/>
            </a:xfrm>
            <a:prstGeom prst="halfFram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5F156CA8-EC1B-4F2F-A109-29FB0DD5C802}"/>
              </a:ext>
            </a:extLst>
          </p:cNvPr>
          <p:cNvGrpSpPr/>
          <p:nvPr/>
        </p:nvGrpSpPr>
        <p:grpSpPr>
          <a:xfrm>
            <a:off x="9984286" y="1155812"/>
            <a:ext cx="334161" cy="334161"/>
            <a:chOff x="7856220" y="1327335"/>
            <a:chExt cx="359446" cy="359446"/>
          </a:xfrm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8F73AC5B-BA71-4734-9FEA-CE1592F66A85}"/>
                </a:ext>
              </a:extLst>
            </p:cNvPr>
            <p:cNvSpPr/>
            <p:nvPr/>
          </p:nvSpPr>
          <p:spPr>
            <a:xfrm>
              <a:off x="7856220" y="1327335"/>
              <a:ext cx="359446" cy="3594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Meio-quadro 50">
              <a:extLst>
                <a:ext uri="{FF2B5EF4-FFF2-40B4-BE49-F238E27FC236}">
                  <a16:creationId xmlns:a16="http://schemas.microsoft.com/office/drawing/2014/main" id="{55F1A184-5A74-4D56-9499-FD41D5834F40}"/>
                </a:ext>
              </a:extLst>
            </p:cNvPr>
            <p:cNvSpPr/>
            <p:nvPr/>
          </p:nvSpPr>
          <p:spPr>
            <a:xfrm rot="13631947">
              <a:off x="7959743" y="1355012"/>
              <a:ext cx="152400" cy="23109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2" name="Imagem 51">
            <a:extLst>
              <a:ext uri="{FF2B5EF4-FFF2-40B4-BE49-F238E27FC236}">
                <a16:creationId xmlns:a16="http://schemas.microsoft.com/office/drawing/2014/main" id="{E549FC69-D847-44D9-A614-9E434D656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3433" y="4885740"/>
            <a:ext cx="2521815" cy="113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1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541A9BF-355D-4A7B-9F69-E403D6FF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73" y="1535501"/>
            <a:ext cx="11320127" cy="51117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52559D-E333-42C4-BE06-FF50FA473298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Principais Resultados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EBFBD077-253D-4210-8B74-B2516BA3F837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F33276BD-834A-47DB-9FE2-6EFD78FB4E4A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Diagnóstico de Maturidade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4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7">
            <a:extLst>
              <a:ext uri="{FF2B5EF4-FFF2-40B4-BE49-F238E27FC236}">
                <a16:creationId xmlns:a16="http://schemas.microsoft.com/office/drawing/2014/main" id="{D667FBF4-CA89-4940-8132-21E31B16ABDB}"/>
              </a:ext>
            </a:extLst>
          </p:cNvPr>
          <p:cNvSpPr txBox="1"/>
          <p:nvPr/>
        </p:nvSpPr>
        <p:spPr>
          <a:xfrm>
            <a:off x="6564589" y="1263618"/>
            <a:ext cx="449565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CADERNO DE REQUISITOS TÉCNICOS BIM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5CAC908-D2A9-4145-8792-AF0BA6A3B1F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19370" y="3838440"/>
            <a:ext cx="4608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Gráfico 5" descr="Livro fechado estrutura de tópicos">
            <a:extLst>
              <a:ext uri="{FF2B5EF4-FFF2-40B4-BE49-F238E27FC236}">
                <a16:creationId xmlns:a16="http://schemas.microsoft.com/office/drawing/2014/main" id="{016CAD44-1E0D-497A-A482-FA33FB0C22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9442" y="2093848"/>
            <a:ext cx="540000" cy="540000"/>
          </a:xfrm>
          <a:prstGeom prst="rect">
            <a:avLst/>
          </a:prstGeom>
        </p:spPr>
      </p:pic>
      <p:sp>
        <p:nvSpPr>
          <p:cNvPr id="7" name="TextBox 57">
            <a:extLst>
              <a:ext uri="{FF2B5EF4-FFF2-40B4-BE49-F238E27FC236}">
                <a16:creationId xmlns:a16="http://schemas.microsoft.com/office/drawing/2014/main" id="{EF5F8BE6-8D02-4776-8D54-114D9B037F16}"/>
              </a:ext>
            </a:extLst>
          </p:cNvPr>
          <p:cNvSpPr txBox="1"/>
          <p:nvPr/>
        </p:nvSpPr>
        <p:spPr>
          <a:xfrm>
            <a:off x="6356218" y="2215035"/>
            <a:ext cx="290276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TERMOS E DEFINIÇÕES</a:t>
            </a:r>
            <a:endParaRPr lang="ko-KR" alt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7BBCBD85-D6F6-4324-B1CA-27AA94161FE6}"/>
              </a:ext>
            </a:extLst>
          </p:cNvPr>
          <p:cNvSpPr txBox="1"/>
          <p:nvPr/>
        </p:nvSpPr>
        <p:spPr>
          <a:xfrm>
            <a:off x="6393189" y="2842186"/>
            <a:ext cx="290276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 DO BIM</a:t>
            </a:r>
            <a:endParaRPr lang="ko-KR" alt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7">
            <a:extLst>
              <a:ext uri="{FF2B5EF4-FFF2-40B4-BE49-F238E27FC236}">
                <a16:creationId xmlns:a16="http://schemas.microsoft.com/office/drawing/2014/main" id="{789737D5-7BD3-4667-A2DE-083874A0D1B4}"/>
              </a:ext>
            </a:extLst>
          </p:cNvPr>
          <p:cNvSpPr txBox="1"/>
          <p:nvPr/>
        </p:nvSpPr>
        <p:spPr>
          <a:xfrm>
            <a:off x="6393189" y="3493759"/>
            <a:ext cx="222829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USOS E APLICAÇÕES BIM</a:t>
            </a:r>
            <a:endParaRPr lang="ko-KR" alt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áfico 9" descr="Livro fechado estrutura de tópicos">
            <a:extLst>
              <a:ext uri="{FF2B5EF4-FFF2-40B4-BE49-F238E27FC236}">
                <a16:creationId xmlns:a16="http://schemas.microsoft.com/office/drawing/2014/main" id="{93D115B6-045C-45C1-8841-E0F9869DD2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3842" y="2712204"/>
            <a:ext cx="540000" cy="540000"/>
          </a:xfrm>
          <a:prstGeom prst="rect">
            <a:avLst/>
          </a:prstGeom>
        </p:spPr>
      </p:pic>
      <p:pic>
        <p:nvPicPr>
          <p:cNvPr id="11" name="Gráfico 10" descr="Livro fechado estrutura de tópicos">
            <a:extLst>
              <a:ext uri="{FF2B5EF4-FFF2-40B4-BE49-F238E27FC236}">
                <a16:creationId xmlns:a16="http://schemas.microsoft.com/office/drawing/2014/main" id="{5DE0ABE9-92E9-481B-8881-835A372C8C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9442" y="3359492"/>
            <a:ext cx="540000" cy="540000"/>
          </a:xfrm>
          <a:prstGeom prst="rect">
            <a:avLst/>
          </a:prstGeom>
        </p:spPr>
      </p:pic>
      <p:sp>
        <p:nvSpPr>
          <p:cNvPr id="12" name="TextBox 57">
            <a:extLst>
              <a:ext uri="{FF2B5EF4-FFF2-40B4-BE49-F238E27FC236}">
                <a16:creationId xmlns:a16="http://schemas.microsoft.com/office/drawing/2014/main" id="{E2B1C26C-E8C1-45F0-A155-9C3E846BCB93}"/>
              </a:ext>
            </a:extLst>
          </p:cNvPr>
          <p:cNvSpPr txBox="1"/>
          <p:nvPr/>
        </p:nvSpPr>
        <p:spPr>
          <a:xfrm>
            <a:off x="6376171" y="4030826"/>
            <a:ext cx="25521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REQUISITOS P/ DESENV. DE PROJETOS EM BIM</a:t>
            </a:r>
            <a:r>
              <a:rPr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ko-KR" alt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Gráfico 12" descr="Livro fechado estrutura de tópicos">
            <a:extLst>
              <a:ext uri="{FF2B5EF4-FFF2-40B4-BE49-F238E27FC236}">
                <a16:creationId xmlns:a16="http://schemas.microsoft.com/office/drawing/2014/main" id="{7A413EA6-4268-434F-8924-1DA38EC8B7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9442" y="4005863"/>
            <a:ext cx="540000" cy="540000"/>
          </a:xfrm>
          <a:prstGeom prst="rect">
            <a:avLst/>
          </a:prstGeom>
        </p:spPr>
      </p:pic>
      <p:sp>
        <p:nvSpPr>
          <p:cNvPr id="14" name="TextBox 57">
            <a:extLst>
              <a:ext uri="{FF2B5EF4-FFF2-40B4-BE49-F238E27FC236}">
                <a16:creationId xmlns:a16="http://schemas.microsoft.com/office/drawing/2014/main" id="{112700AF-A6CA-49D1-AC1D-C1D0B21F7602}"/>
              </a:ext>
            </a:extLst>
          </p:cNvPr>
          <p:cNvSpPr txBox="1"/>
          <p:nvPr/>
        </p:nvSpPr>
        <p:spPr>
          <a:xfrm>
            <a:off x="9334529" y="2263046"/>
            <a:ext cx="26034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CODIFICAÇÃO DIRETÓRIOS E DOCUMENTOS</a:t>
            </a:r>
          </a:p>
        </p:txBody>
      </p:sp>
      <p:sp>
        <p:nvSpPr>
          <p:cNvPr id="15" name="TextBox 57">
            <a:extLst>
              <a:ext uri="{FF2B5EF4-FFF2-40B4-BE49-F238E27FC236}">
                <a16:creationId xmlns:a16="http://schemas.microsoft.com/office/drawing/2014/main" id="{E3FA7C3A-A6F6-4C3C-B35F-A59DA5C7EA44}"/>
              </a:ext>
            </a:extLst>
          </p:cNvPr>
          <p:cNvSpPr txBox="1"/>
          <p:nvPr/>
        </p:nvSpPr>
        <p:spPr>
          <a:xfrm>
            <a:off x="9334529" y="2825626"/>
            <a:ext cx="28091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PROGRAMAÇÃO DE ENTREGAS BIM</a:t>
            </a:r>
            <a:endParaRPr lang="ko-KR" alt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57">
            <a:extLst>
              <a:ext uri="{FF2B5EF4-FFF2-40B4-BE49-F238E27FC236}">
                <a16:creationId xmlns:a16="http://schemas.microsoft.com/office/drawing/2014/main" id="{7F9D70E6-C3EB-4B8B-B7C5-02E65C94996F}"/>
              </a:ext>
            </a:extLst>
          </p:cNvPr>
          <p:cNvSpPr txBox="1"/>
          <p:nvPr/>
        </p:nvSpPr>
        <p:spPr>
          <a:xfrm>
            <a:off x="9330310" y="3992333"/>
            <a:ext cx="255215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CHECKLIST</a:t>
            </a:r>
            <a:r>
              <a:rPr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ANÁLISE DOS MODELOS BIM</a:t>
            </a:r>
            <a:endParaRPr lang="ko-KR" alt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Gráfico 16" descr="Livro fechado estrutura de tópicos">
            <a:extLst>
              <a:ext uri="{FF2B5EF4-FFF2-40B4-BE49-F238E27FC236}">
                <a16:creationId xmlns:a16="http://schemas.microsoft.com/office/drawing/2014/main" id="{E420F8CA-3D50-4FFC-8EE3-59D5AFA33B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4529" y="3370649"/>
            <a:ext cx="540000" cy="540000"/>
          </a:xfrm>
          <a:prstGeom prst="rect">
            <a:avLst/>
          </a:prstGeom>
        </p:spPr>
      </p:pic>
      <p:pic>
        <p:nvPicPr>
          <p:cNvPr id="18" name="Gráfico 17" descr="Livro fechado estrutura de tópicos">
            <a:extLst>
              <a:ext uri="{FF2B5EF4-FFF2-40B4-BE49-F238E27FC236}">
                <a16:creationId xmlns:a16="http://schemas.microsoft.com/office/drawing/2014/main" id="{A68D4475-F9DB-4992-802B-8A2B214FB8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4529" y="3930694"/>
            <a:ext cx="540000" cy="540000"/>
          </a:xfrm>
          <a:prstGeom prst="rect">
            <a:avLst/>
          </a:prstGeom>
        </p:spPr>
      </p:pic>
      <p:pic>
        <p:nvPicPr>
          <p:cNvPr id="19" name="Gráfico 18" descr="Livro fechado estrutura de tópicos">
            <a:extLst>
              <a:ext uri="{FF2B5EF4-FFF2-40B4-BE49-F238E27FC236}">
                <a16:creationId xmlns:a16="http://schemas.microsoft.com/office/drawing/2014/main" id="{AF88A3C4-0BBA-4998-8E6B-A6BE7014C8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8928" y="2175030"/>
            <a:ext cx="540000" cy="540000"/>
          </a:xfrm>
          <a:prstGeom prst="rect">
            <a:avLst/>
          </a:prstGeom>
        </p:spPr>
      </p:pic>
      <p:pic>
        <p:nvPicPr>
          <p:cNvPr id="20" name="Gráfico 19" descr="Livro fechado estrutura de tópicos">
            <a:extLst>
              <a:ext uri="{FF2B5EF4-FFF2-40B4-BE49-F238E27FC236}">
                <a16:creationId xmlns:a16="http://schemas.microsoft.com/office/drawing/2014/main" id="{8EA39423-1BE6-429B-A1F5-D11E555488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4529" y="2778083"/>
            <a:ext cx="540000" cy="54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F2B124D-034D-4B63-999E-65E9870A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166" y="4757638"/>
            <a:ext cx="2028162" cy="1671059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8D6353E-75C3-48E1-A969-5C270C3DA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697" y="5075576"/>
            <a:ext cx="2232509" cy="1465789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8212C67-9795-4CA5-95E4-E7C82BF1C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981" y="5328840"/>
            <a:ext cx="2432072" cy="144159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1AF354B2-F46A-4B74-9D1C-94A0DA20D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24" y="4780822"/>
            <a:ext cx="2232508" cy="1331814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BC62003-046D-4EBF-80BF-00843DAEE2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5136" y="5260293"/>
            <a:ext cx="1476425" cy="148432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57">
            <a:extLst>
              <a:ext uri="{FF2B5EF4-FFF2-40B4-BE49-F238E27FC236}">
                <a16:creationId xmlns:a16="http://schemas.microsoft.com/office/drawing/2014/main" id="{A6F40A83-AF4D-44D9-B38F-6DA94FC52A80}"/>
              </a:ext>
            </a:extLst>
          </p:cNvPr>
          <p:cNvSpPr txBox="1"/>
          <p:nvPr/>
        </p:nvSpPr>
        <p:spPr>
          <a:xfrm>
            <a:off x="745117" y="1320513"/>
            <a:ext cx="44956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TERMO DE REFERÊNCIA BIM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Google Shape;261;p28">
            <a:extLst>
              <a:ext uri="{FF2B5EF4-FFF2-40B4-BE49-F238E27FC236}">
                <a16:creationId xmlns:a16="http://schemas.microsoft.com/office/drawing/2014/main" id="{996F6B83-6A2E-4BE2-9038-A90EE0A417A7}"/>
              </a:ext>
            </a:extLst>
          </p:cNvPr>
          <p:cNvSpPr txBox="1">
            <a:spLocks/>
          </p:cNvSpPr>
          <p:nvPr/>
        </p:nvSpPr>
        <p:spPr>
          <a:xfrm flipH="1">
            <a:off x="1066076" y="1781106"/>
            <a:ext cx="3508197" cy="99697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ssistant Light" panose="00000400000000000000" charset="-79"/>
                <a:ea typeface="Arial"/>
                <a:cs typeface="Assistant Light" panose="00000400000000000000" charset="-79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r>
              <a:rPr lang="pt-BR" b="1" dirty="0">
                <a:solidFill>
                  <a:schemeClr val="bg2">
                    <a:lumMod val="50000"/>
                  </a:schemeClr>
                </a:solidFill>
                <a:sym typeface="Arial"/>
              </a:rPr>
              <a:t>DOCUMENTO DE REFERÊNCIA:</a:t>
            </a:r>
          </a:p>
          <a:p>
            <a:pPr algn="l"/>
            <a:endParaRPr lang="pt-BR" sz="600" dirty="0">
              <a:solidFill>
                <a:schemeClr val="bg2">
                  <a:lumMod val="50000"/>
                </a:schemeClr>
              </a:solidFill>
              <a:sym typeface="Arial"/>
            </a:endParaRPr>
          </a:p>
          <a:p>
            <a:pPr algn="l"/>
            <a:r>
              <a:rPr lang="pt-BR" dirty="0">
                <a:solidFill>
                  <a:schemeClr val="bg2">
                    <a:lumMod val="50000"/>
                  </a:schemeClr>
                </a:solidFill>
                <a:sym typeface="Arial"/>
              </a:rPr>
              <a:t>Processo </a:t>
            </a:r>
            <a:r>
              <a:rPr lang="pt-BR" dirty="0">
                <a:solidFill>
                  <a:srgbClr val="1E3766"/>
                </a:solidFill>
                <a:sym typeface="Arial"/>
              </a:rPr>
              <a:t>nº 50600.024842/2020-18</a:t>
            </a:r>
          </a:p>
          <a:p>
            <a:pPr algn="l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Caderno de Requisito Técnicos BIM</a:t>
            </a:r>
          </a:p>
          <a:p>
            <a:pPr algn="l"/>
            <a:r>
              <a:rPr lang="pt-BR" sz="1100" dirty="0">
                <a:solidFill>
                  <a:schemeClr val="bg2">
                    <a:lumMod val="50000"/>
                  </a:schemeClr>
                </a:solidFill>
              </a:rPr>
              <a:t>Termo de Referência Versão_DPP_</a:t>
            </a:r>
            <a:r>
              <a:rPr lang="pt-BR" sz="1100" b="1" dirty="0">
                <a:solidFill>
                  <a:schemeClr val="accent1"/>
                </a:solidFill>
              </a:rPr>
              <a:t>9.0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</a:rPr>
              <a:t>_2021 </a:t>
            </a:r>
            <a:r>
              <a:rPr lang="pt-BR" sz="1100" dirty="0">
                <a:solidFill>
                  <a:srgbClr val="1E3766"/>
                </a:solidFill>
              </a:rPr>
              <a:t>(</a:t>
            </a:r>
            <a:r>
              <a:rPr lang="pt-BR" sz="1100" b="1" dirty="0">
                <a:solidFill>
                  <a:srgbClr val="1E3766"/>
                </a:solidFill>
              </a:rPr>
              <a:t>SIGILOSO</a:t>
            </a:r>
            <a:r>
              <a:rPr lang="pt-BR" sz="1100" dirty="0">
                <a:solidFill>
                  <a:srgbClr val="1E3766"/>
                </a:solidFill>
              </a:rPr>
              <a:t>)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DCE9F6D8-B653-490C-A08D-5A7653B9A3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174" t="28935" r="7228" b="6524"/>
          <a:stretch/>
        </p:blipFill>
        <p:spPr>
          <a:xfrm>
            <a:off x="934146" y="3032644"/>
            <a:ext cx="3669723" cy="344998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9" name="TextBox 57">
            <a:extLst>
              <a:ext uri="{FF2B5EF4-FFF2-40B4-BE49-F238E27FC236}">
                <a16:creationId xmlns:a16="http://schemas.microsoft.com/office/drawing/2014/main" id="{F07B04C9-A288-4139-8AF1-B5987740A393}"/>
              </a:ext>
            </a:extLst>
          </p:cNvPr>
          <p:cNvSpPr txBox="1"/>
          <p:nvPr/>
        </p:nvSpPr>
        <p:spPr>
          <a:xfrm>
            <a:off x="9352661" y="3409816"/>
            <a:ext cx="25853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DOCUMENTOS REFERENCIAIS ENTREGUES PELO DNIT</a:t>
            </a:r>
            <a:endParaRPr lang="ko-KR" alt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D51D5EA-10C7-48A6-BB4C-69E38099D44E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Principais Resultados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cxnSp>
        <p:nvCxnSpPr>
          <p:cNvPr id="31" name="Straight Arrow Connector 3">
            <a:extLst>
              <a:ext uri="{FF2B5EF4-FFF2-40B4-BE49-F238E27FC236}">
                <a16:creationId xmlns:a16="http://schemas.microsoft.com/office/drawing/2014/main" id="{8DFBD679-435B-4506-8D72-4A028C93F5C0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id="{6A7470A7-0DAC-45F7-A09D-BA34B2F74F7B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Documentos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374659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8">
            <a:extLst>
              <a:ext uri="{FF2B5EF4-FFF2-40B4-BE49-F238E27FC236}">
                <a16:creationId xmlns:a16="http://schemas.microsoft.com/office/drawing/2014/main" id="{1D6DFAD1-8B46-4C94-A082-4436420382F8}"/>
              </a:ext>
            </a:extLst>
          </p:cNvPr>
          <p:cNvSpPr txBox="1"/>
          <p:nvPr/>
        </p:nvSpPr>
        <p:spPr>
          <a:xfrm>
            <a:off x="2614017" y="756560"/>
            <a:ext cx="602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Contratações em andamento - Lista de empreendimentos em processo de licitação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C654E7-1E4E-4DD2-8BD3-F27F09DCCA66}"/>
              </a:ext>
            </a:extLst>
          </p:cNvPr>
          <p:cNvCxnSpPr>
            <a:cxnSpLocks/>
          </p:cNvCxnSpPr>
          <p:nvPr/>
        </p:nvCxnSpPr>
        <p:spPr>
          <a:xfrm>
            <a:off x="2672641" y="756164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F5062D-EA6C-4F4E-8FF3-492525560A6A}"/>
              </a:ext>
            </a:extLst>
          </p:cNvPr>
          <p:cNvSpPr txBox="1">
            <a:spLocks/>
          </p:cNvSpPr>
          <p:nvPr/>
        </p:nvSpPr>
        <p:spPr>
          <a:xfrm>
            <a:off x="1850028" y="3454155"/>
            <a:ext cx="2620431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defPPr>
              <a:defRPr lang="en-US"/>
            </a:defPPr>
            <a:lvl1pPr indent="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>
                <a:solidFill>
                  <a:srgbClr val="002060"/>
                </a:solidFill>
                <a:latin typeface="Arial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BR-242/BA - Rio Capivari (km 188,46)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47D7A8-E7FF-4014-95D1-701140E7F7C9}"/>
              </a:ext>
            </a:extLst>
          </p:cNvPr>
          <p:cNvSpPr txBox="1">
            <a:spLocks/>
          </p:cNvSpPr>
          <p:nvPr/>
        </p:nvSpPr>
        <p:spPr>
          <a:xfrm>
            <a:off x="1898606" y="4434338"/>
            <a:ext cx="2784431" cy="395929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defPPr>
              <a:defRPr lang="en-US"/>
            </a:defPPr>
            <a:lvl1pPr indent="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>
                <a:solidFill>
                  <a:srgbClr val="002060"/>
                </a:solidFill>
                <a:latin typeface="Arial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BR-324/BA - Rio </a:t>
            </a:r>
            <a:r>
              <a:rPr lang="en-US" dirty="0" err="1"/>
              <a:t>Calandro</a:t>
            </a:r>
            <a:r>
              <a:rPr lang="en-US" dirty="0"/>
              <a:t> (km 481,12)</a:t>
            </a:r>
          </a:p>
        </p:txBody>
      </p:sp>
      <p:pic>
        <p:nvPicPr>
          <p:cNvPr id="11" name="Gráfico 10" descr="Cena de ponte estrutura de tópicos">
            <a:extLst>
              <a:ext uri="{FF2B5EF4-FFF2-40B4-BE49-F238E27FC236}">
                <a16:creationId xmlns:a16="http://schemas.microsoft.com/office/drawing/2014/main" id="{0C33CE63-FE74-4692-8B70-737BCA175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4759"/>
          <a:stretch/>
        </p:blipFill>
        <p:spPr>
          <a:xfrm>
            <a:off x="393244" y="2501655"/>
            <a:ext cx="1200823" cy="903514"/>
          </a:xfrm>
          <a:prstGeom prst="rect">
            <a:avLst/>
          </a:prstGeom>
        </p:spPr>
      </p:pic>
      <p:pic>
        <p:nvPicPr>
          <p:cNvPr id="12" name="Gráfico 11" descr="Cena de ponte estrutura de tópicos">
            <a:extLst>
              <a:ext uri="{FF2B5EF4-FFF2-40B4-BE49-F238E27FC236}">
                <a16:creationId xmlns:a16="http://schemas.microsoft.com/office/drawing/2014/main" id="{8EE802A9-E2B7-40DD-AAA5-C65F675A8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4759"/>
          <a:stretch/>
        </p:blipFill>
        <p:spPr>
          <a:xfrm>
            <a:off x="441257" y="3606195"/>
            <a:ext cx="1200823" cy="903514"/>
          </a:xfrm>
          <a:prstGeom prst="rect">
            <a:avLst/>
          </a:prstGeom>
        </p:spPr>
      </p:pic>
      <p:cxnSp>
        <p:nvCxnSpPr>
          <p:cNvPr id="13" name="Google Shape;238;p7">
            <a:extLst>
              <a:ext uri="{FF2B5EF4-FFF2-40B4-BE49-F238E27FC236}">
                <a16:creationId xmlns:a16="http://schemas.microsoft.com/office/drawing/2014/main" id="{F970896E-174B-4EB9-AA2A-8DFCE107B1BB}"/>
              </a:ext>
            </a:extLst>
          </p:cNvPr>
          <p:cNvCxnSpPr>
            <a:cxnSpLocks/>
          </p:cNvCxnSpPr>
          <p:nvPr/>
        </p:nvCxnSpPr>
        <p:spPr>
          <a:xfrm rot="10800000" flipH="1">
            <a:off x="1875702" y="3383988"/>
            <a:ext cx="2520000" cy="5272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" name="Google Shape;238;p7">
            <a:extLst>
              <a:ext uri="{FF2B5EF4-FFF2-40B4-BE49-F238E27FC236}">
                <a16:creationId xmlns:a16="http://schemas.microsoft.com/office/drawing/2014/main" id="{FCED11F6-61E2-4119-AFBB-9127C443EA25}"/>
              </a:ext>
            </a:extLst>
          </p:cNvPr>
          <p:cNvCxnSpPr>
            <a:cxnSpLocks/>
          </p:cNvCxnSpPr>
          <p:nvPr/>
        </p:nvCxnSpPr>
        <p:spPr>
          <a:xfrm rot="10800000" flipH="1">
            <a:off x="1929654" y="4444746"/>
            <a:ext cx="2520000" cy="5272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5" name="Gráfico 14" descr="Bússola estrutura de tópicos">
            <a:extLst>
              <a:ext uri="{FF2B5EF4-FFF2-40B4-BE49-F238E27FC236}">
                <a16:creationId xmlns:a16="http://schemas.microsoft.com/office/drawing/2014/main" id="{6F61D7B7-7B9D-4F93-9484-5ABA7CA46E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3314" y="1260030"/>
            <a:ext cx="914400" cy="9144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CE34243-3DA2-4824-8D58-F4C3EF957837}"/>
              </a:ext>
            </a:extLst>
          </p:cNvPr>
          <p:cNvSpPr txBox="1"/>
          <p:nvPr/>
        </p:nvSpPr>
        <p:spPr>
          <a:xfrm>
            <a:off x="11340514" y="29914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Fluxograma: Processo 16">
            <a:extLst>
              <a:ext uri="{FF2B5EF4-FFF2-40B4-BE49-F238E27FC236}">
                <a16:creationId xmlns:a16="http://schemas.microsoft.com/office/drawing/2014/main" id="{2264C7E8-665F-49BB-923C-75165D0D9FDC}"/>
              </a:ext>
            </a:extLst>
          </p:cNvPr>
          <p:cNvSpPr/>
          <p:nvPr/>
        </p:nvSpPr>
        <p:spPr>
          <a:xfrm>
            <a:off x="7594069" y="5540275"/>
            <a:ext cx="720000" cy="288000"/>
          </a:xfrm>
          <a:prstGeom prst="flowChartProcess">
            <a:avLst/>
          </a:prstGeom>
          <a:solidFill>
            <a:srgbClr val="00B050"/>
          </a:solidFill>
          <a:ln w="12700" cap="flat" cmpd="sng" algn="ctr">
            <a:solidFill>
              <a:srgbClr val="00BDF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Grande</a:t>
            </a:r>
          </a:p>
        </p:txBody>
      </p:sp>
      <p:sp>
        <p:nvSpPr>
          <p:cNvPr id="18" name="Fluxograma: Processo 17">
            <a:extLst>
              <a:ext uri="{FF2B5EF4-FFF2-40B4-BE49-F238E27FC236}">
                <a16:creationId xmlns:a16="http://schemas.microsoft.com/office/drawing/2014/main" id="{7BE1FBEA-FBE1-412B-87DE-82C1994E2F3A}"/>
              </a:ext>
            </a:extLst>
          </p:cNvPr>
          <p:cNvSpPr/>
          <p:nvPr/>
        </p:nvSpPr>
        <p:spPr>
          <a:xfrm>
            <a:off x="7594069" y="5862895"/>
            <a:ext cx="720000" cy="288000"/>
          </a:xfrm>
          <a:prstGeom prst="flowChartProcess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Média</a:t>
            </a:r>
          </a:p>
        </p:txBody>
      </p:sp>
      <p:sp>
        <p:nvSpPr>
          <p:cNvPr id="19" name="Fluxograma: Processo 18">
            <a:extLst>
              <a:ext uri="{FF2B5EF4-FFF2-40B4-BE49-F238E27FC236}">
                <a16:creationId xmlns:a16="http://schemas.microsoft.com/office/drawing/2014/main" id="{53BE69B3-DDE9-46F1-A058-AAFEDAEDB814}"/>
              </a:ext>
            </a:extLst>
          </p:cNvPr>
          <p:cNvSpPr/>
          <p:nvPr/>
        </p:nvSpPr>
        <p:spPr>
          <a:xfrm>
            <a:off x="7594069" y="6185514"/>
            <a:ext cx="720000" cy="288000"/>
          </a:xfrm>
          <a:prstGeom prst="flowChartProcess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Baixa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E731610-1F97-4C19-A062-86CBFB5CF6D3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6617720" y="5828958"/>
            <a:ext cx="161897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lnSpc>
                <a:spcPct val="90000"/>
              </a:lnSpc>
              <a:spcBef>
                <a:spcPts val="1000"/>
              </a:spcBef>
            </a:pPr>
            <a:r>
              <a:rPr lang="pt-BR" sz="1600" b="1" dirty="0">
                <a:solidFill>
                  <a:srgbClr val="002060"/>
                </a:solidFill>
                <a:latin typeface="Arial"/>
                <a:cs typeface="Arial" pitchFamily="34" charset="0"/>
              </a:rPr>
              <a:t>Relevância</a:t>
            </a:r>
          </a:p>
        </p:txBody>
      </p:sp>
      <p:pic>
        <p:nvPicPr>
          <p:cNvPr id="21" name="Gráfico 20" descr="Computador com preenchimento sólido">
            <a:extLst>
              <a:ext uri="{FF2B5EF4-FFF2-40B4-BE49-F238E27FC236}">
                <a16:creationId xmlns:a16="http://schemas.microsoft.com/office/drawing/2014/main" id="{001C74D2-DB90-4A8F-A250-DEB21B7962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999" y="6398560"/>
            <a:ext cx="360000" cy="360000"/>
          </a:xfrm>
          <a:prstGeom prst="rect">
            <a:avLst/>
          </a:prstGeom>
        </p:spPr>
      </p:pic>
      <p:pic>
        <p:nvPicPr>
          <p:cNvPr id="22" name="Gráfico 21" descr="Projeto com preenchimento sólido">
            <a:extLst>
              <a:ext uri="{FF2B5EF4-FFF2-40B4-BE49-F238E27FC236}">
                <a16:creationId xmlns:a16="http://schemas.microsoft.com/office/drawing/2014/main" id="{C74A9EF9-D16D-4630-804C-2C9516D233C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02326" y="6398560"/>
            <a:ext cx="360000" cy="360000"/>
          </a:xfrm>
          <a:prstGeom prst="rect">
            <a:avLst/>
          </a:prstGeom>
        </p:spPr>
      </p:pic>
      <p:pic>
        <p:nvPicPr>
          <p:cNvPr id="23" name="Gráfico 22" descr="Dólar com preenchimento sólido">
            <a:extLst>
              <a:ext uri="{FF2B5EF4-FFF2-40B4-BE49-F238E27FC236}">
                <a16:creationId xmlns:a16="http://schemas.microsoft.com/office/drawing/2014/main" id="{1E736D50-9227-4807-8C0C-7B313A146D1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12153" y="6443470"/>
            <a:ext cx="360000" cy="270181"/>
          </a:xfrm>
          <a:prstGeom prst="rect">
            <a:avLst/>
          </a:prstGeom>
        </p:spPr>
      </p:pic>
      <p:pic>
        <p:nvPicPr>
          <p:cNvPr id="24" name="Gráfico 23" descr="Documento com preenchimento sólido">
            <a:extLst>
              <a:ext uri="{FF2B5EF4-FFF2-40B4-BE49-F238E27FC236}">
                <a16:creationId xmlns:a16="http://schemas.microsoft.com/office/drawing/2014/main" id="{EDF96F35-722C-4DB4-AB5F-17DABBDE3F7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83880" y="6398560"/>
            <a:ext cx="360000" cy="360000"/>
          </a:xfrm>
          <a:prstGeom prst="rect">
            <a:avLst/>
          </a:prstGeom>
        </p:spPr>
      </p:pic>
      <p:pic>
        <p:nvPicPr>
          <p:cNvPr id="25" name="Gráfico 24" descr="Contrato com preenchimento sólido">
            <a:extLst>
              <a:ext uri="{FF2B5EF4-FFF2-40B4-BE49-F238E27FC236}">
                <a16:creationId xmlns:a16="http://schemas.microsoft.com/office/drawing/2014/main" id="{1D8037E3-448B-4BCB-B30D-9484E889F4B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06407" y="6398560"/>
            <a:ext cx="360000" cy="360000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E5AA5225-4AA8-4DF8-AA91-8232513279E5}"/>
              </a:ext>
            </a:extLst>
          </p:cNvPr>
          <p:cNvGrpSpPr/>
          <p:nvPr/>
        </p:nvGrpSpPr>
        <p:grpSpPr>
          <a:xfrm>
            <a:off x="367200" y="1435253"/>
            <a:ext cx="6317611" cy="1220847"/>
            <a:chOff x="432189" y="4737588"/>
            <a:chExt cx="6317611" cy="1220847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EEBCEB43-8EA0-404A-8834-881F3BF50C99}"/>
                </a:ext>
              </a:extLst>
            </p:cNvPr>
            <p:cNvSpPr txBox="1">
              <a:spLocks/>
            </p:cNvSpPr>
            <p:nvPr/>
          </p:nvSpPr>
          <p:spPr>
            <a:xfrm>
              <a:off x="1888077" y="5665563"/>
              <a:ext cx="2572614" cy="292872"/>
            </a:xfrm>
            <a:prstGeom prst="rect">
              <a:avLst/>
            </a:prstGeom>
          </p:spPr>
          <p:txBody>
            <a:bodyPr vert="horz" lIns="91428" tIns="45714" rIns="91428" bIns="45714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77">
                <a:buFont typeface="Arial" panose="020B0604020202020204" pitchFamily="34" charset="0"/>
                <a:buNone/>
              </a:pPr>
              <a:r>
                <a:rPr lang="en-US" sz="105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BR-101/BA - </a:t>
              </a:r>
              <a:r>
                <a:rPr lang="pt-BR" sz="105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Rio do Ouro</a:t>
              </a:r>
              <a:r>
                <a:rPr lang="en-US" sz="105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 (km 801,82)</a:t>
              </a:r>
            </a:p>
          </p:txBody>
        </p:sp>
        <p:pic>
          <p:nvPicPr>
            <p:cNvPr id="28" name="Gráfico 27" descr="Cena de ponte estrutura de tópicos">
              <a:extLst>
                <a:ext uri="{FF2B5EF4-FFF2-40B4-BE49-F238E27FC236}">
                  <a16:creationId xmlns:a16="http://schemas.microsoft.com/office/drawing/2014/main" id="{EF110553-47C2-49C8-8BFD-4D0723E39C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b="24759"/>
            <a:stretch/>
          </p:blipFill>
          <p:spPr>
            <a:xfrm>
              <a:off x="432189" y="4737588"/>
              <a:ext cx="1200823" cy="903514"/>
            </a:xfrm>
            <a:prstGeom prst="rect">
              <a:avLst/>
            </a:prstGeom>
          </p:spPr>
        </p:pic>
        <p:cxnSp>
          <p:nvCxnSpPr>
            <p:cNvPr id="29" name="Google Shape;238;p7">
              <a:extLst>
                <a:ext uri="{FF2B5EF4-FFF2-40B4-BE49-F238E27FC236}">
                  <a16:creationId xmlns:a16="http://schemas.microsoft.com/office/drawing/2014/main" id="{AFF2AD27-4CD8-47D1-BCA4-5D4B95FB8E5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924408" y="5615700"/>
              <a:ext cx="2520000" cy="5272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pic>
          <p:nvPicPr>
            <p:cNvPr id="30" name="Gráfico 29" descr="Dólar com preenchimento sólido">
              <a:extLst>
                <a:ext uri="{FF2B5EF4-FFF2-40B4-BE49-F238E27FC236}">
                  <a16:creationId xmlns:a16="http://schemas.microsoft.com/office/drawing/2014/main" id="{566FF694-E53C-4FA4-BD27-78F28865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530757" y="5187360"/>
              <a:ext cx="479678" cy="360000"/>
            </a:xfrm>
            <a:prstGeom prst="rect">
              <a:avLst/>
            </a:prstGeom>
          </p:spPr>
        </p:pic>
        <p:pic>
          <p:nvPicPr>
            <p:cNvPr id="31" name="Gráfico 30" descr="Projeto com preenchimento sólido">
              <a:extLst>
                <a:ext uri="{FF2B5EF4-FFF2-40B4-BE49-F238E27FC236}">
                  <a16:creationId xmlns:a16="http://schemas.microsoft.com/office/drawing/2014/main" id="{9D10303C-7D33-4B85-92F6-89FB5C76F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228570" y="5175862"/>
              <a:ext cx="360000" cy="360000"/>
            </a:xfrm>
            <a:prstGeom prst="rect">
              <a:avLst/>
            </a:prstGeom>
          </p:spPr>
        </p:pic>
        <p:pic>
          <p:nvPicPr>
            <p:cNvPr id="32" name="Gráfico 31" descr="Computador com preenchimento sólido">
              <a:extLst>
                <a:ext uri="{FF2B5EF4-FFF2-40B4-BE49-F238E27FC236}">
                  <a16:creationId xmlns:a16="http://schemas.microsoft.com/office/drawing/2014/main" id="{FC6112D0-712B-4D3D-9BCE-96CE4C83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790694" y="5175862"/>
              <a:ext cx="360000" cy="360000"/>
            </a:xfrm>
            <a:prstGeom prst="rect">
              <a:avLst/>
            </a:prstGeom>
          </p:spPr>
        </p:pic>
        <p:pic>
          <p:nvPicPr>
            <p:cNvPr id="33" name="Gráfico 32" descr="Documento com preenchimento sólido">
              <a:extLst>
                <a:ext uri="{FF2B5EF4-FFF2-40B4-BE49-F238E27FC236}">
                  <a16:creationId xmlns:a16="http://schemas.microsoft.com/office/drawing/2014/main" id="{F4477C78-1B07-449C-876C-2B1504A67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990023" y="5175862"/>
              <a:ext cx="360000" cy="360000"/>
            </a:xfrm>
            <a:prstGeom prst="rect">
              <a:avLst/>
            </a:prstGeom>
          </p:spPr>
        </p:pic>
        <p:pic>
          <p:nvPicPr>
            <p:cNvPr id="34" name="Gráfico 33" descr="Contrato com preenchimento sólido">
              <a:extLst>
                <a:ext uri="{FF2B5EF4-FFF2-40B4-BE49-F238E27FC236}">
                  <a16:creationId xmlns:a16="http://schemas.microsoft.com/office/drawing/2014/main" id="{24A033A0-EFF5-43F5-9E3F-79E35B23C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389800" y="5175862"/>
              <a:ext cx="360000" cy="360000"/>
            </a:xfrm>
            <a:prstGeom prst="rect">
              <a:avLst/>
            </a:prstGeom>
          </p:spPr>
        </p:pic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D38BC9C-15FE-422E-BED1-9B8D6139742B}"/>
              </a:ext>
            </a:extLst>
          </p:cNvPr>
          <p:cNvSpPr txBox="1">
            <a:spLocks/>
          </p:cNvSpPr>
          <p:nvPr/>
        </p:nvSpPr>
        <p:spPr>
          <a:xfrm>
            <a:off x="583896" y="6463454"/>
            <a:ext cx="1075933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002060"/>
                </a:solidFill>
                <a:latin typeface="Arial"/>
                <a:cs typeface="Arial" pitchFamily="34" charset="0"/>
              </a:rPr>
              <a:t>Anteprojeto</a:t>
            </a:r>
            <a:endParaRPr lang="en-US" sz="1100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C4EEF61-3F35-4ADE-B97D-05B0C1A5D65A}"/>
              </a:ext>
            </a:extLst>
          </p:cNvPr>
          <p:cNvSpPr txBox="1">
            <a:spLocks/>
          </p:cNvSpPr>
          <p:nvPr/>
        </p:nvSpPr>
        <p:spPr>
          <a:xfrm>
            <a:off x="1907622" y="6477454"/>
            <a:ext cx="1075933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002060"/>
                </a:solidFill>
                <a:latin typeface="Arial"/>
                <a:cs typeface="Arial" pitchFamily="34" charset="0"/>
              </a:rPr>
              <a:t>Requisitos BIM</a:t>
            </a:r>
            <a:endParaRPr lang="en-US" sz="1100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BC1B3E6-0477-4B1B-835B-621636C05580}"/>
              </a:ext>
            </a:extLst>
          </p:cNvPr>
          <p:cNvSpPr txBox="1">
            <a:spLocks/>
          </p:cNvSpPr>
          <p:nvPr/>
        </p:nvSpPr>
        <p:spPr>
          <a:xfrm>
            <a:off x="2990850" y="6463454"/>
            <a:ext cx="1075933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002060"/>
                </a:solidFill>
                <a:latin typeface="Arial"/>
                <a:cs typeface="Arial" pitchFamily="34" charset="0"/>
              </a:rPr>
              <a:t>Orçamento</a:t>
            </a:r>
            <a:endParaRPr lang="en-US" sz="1100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F161430-EA89-4DE4-9887-3D9607D78246}"/>
              </a:ext>
            </a:extLst>
          </p:cNvPr>
          <p:cNvSpPr txBox="1">
            <a:spLocks/>
          </p:cNvSpPr>
          <p:nvPr/>
        </p:nvSpPr>
        <p:spPr>
          <a:xfrm>
            <a:off x="4226077" y="6463454"/>
            <a:ext cx="1075933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002060"/>
                </a:solidFill>
                <a:latin typeface="Arial"/>
                <a:cs typeface="Arial" pitchFamily="34" charset="0"/>
              </a:rPr>
              <a:t>Edital</a:t>
            </a:r>
            <a:endParaRPr lang="en-US" sz="1100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73E2E9A-8C62-4EE5-A3E6-4554DF560A39}"/>
              </a:ext>
            </a:extLst>
          </p:cNvPr>
          <p:cNvSpPr txBox="1">
            <a:spLocks/>
          </p:cNvSpPr>
          <p:nvPr/>
        </p:nvSpPr>
        <p:spPr>
          <a:xfrm>
            <a:off x="5435900" y="6463454"/>
            <a:ext cx="1075933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002060"/>
                </a:solidFill>
                <a:latin typeface="Arial"/>
                <a:cs typeface="Arial" pitchFamily="34" charset="0"/>
              </a:rPr>
              <a:t>Contratação</a:t>
            </a:r>
            <a:endParaRPr lang="en-US" sz="1100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40" name="Gráfico 39" descr="Dólar com preenchimento sólido">
            <a:extLst>
              <a:ext uri="{FF2B5EF4-FFF2-40B4-BE49-F238E27FC236}">
                <a16:creationId xmlns:a16="http://schemas.microsoft.com/office/drawing/2014/main" id="{52EA7B14-690A-48C7-B4B4-8E84661E022D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14815" y="4043101"/>
            <a:ext cx="479678" cy="360000"/>
          </a:xfrm>
          <a:prstGeom prst="rect">
            <a:avLst/>
          </a:prstGeom>
        </p:spPr>
      </p:pic>
      <p:pic>
        <p:nvPicPr>
          <p:cNvPr id="41" name="Gráfico 40" descr="Projeto com preenchimento sólido">
            <a:extLst>
              <a:ext uri="{FF2B5EF4-FFF2-40B4-BE49-F238E27FC236}">
                <a16:creationId xmlns:a16="http://schemas.microsoft.com/office/drawing/2014/main" id="{63A76E05-B0BB-45A5-9BA5-28876D7060E4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212628" y="4031603"/>
            <a:ext cx="360000" cy="360000"/>
          </a:xfrm>
          <a:prstGeom prst="rect">
            <a:avLst/>
          </a:prstGeom>
        </p:spPr>
      </p:pic>
      <p:pic>
        <p:nvPicPr>
          <p:cNvPr id="42" name="Gráfico 41" descr="Computador com preenchimento sólido">
            <a:extLst>
              <a:ext uri="{FF2B5EF4-FFF2-40B4-BE49-F238E27FC236}">
                <a16:creationId xmlns:a16="http://schemas.microsoft.com/office/drawing/2014/main" id="{71AC5EE7-85EA-4CA4-BAC2-6BB7DBAF996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74752" y="4031603"/>
            <a:ext cx="360000" cy="360000"/>
          </a:xfrm>
          <a:prstGeom prst="rect">
            <a:avLst/>
          </a:prstGeom>
        </p:spPr>
      </p:pic>
      <p:pic>
        <p:nvPicPr>
          <p:cNvPr id="43" name="Gráfico 42" descr="Documento com preenchimento sólido">
            <a:extLst>
              <a:ext uri="{FF2B5EF4-FFF2-40B4-BE49-F238E27FC236}">
                <a16:creationId xmlns:a16="http://schemas.microsoft.com/office/drawing/2014/main" id="{0FB06CC1-CB91-4379-AA49-B2113ED58FE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974081" y="4031603"/>
            <a:ext cx="360000" cy="360000"/>
          </a:xfrm>
          <a:prstGeom prst="rect">
            <a:avLst/>
          </a:prstGeom>
        </p:spPr>
      </p:pic>
      <p:pic>
        <p:nvPicPr>
          <p:cNvPr id="44" name="Gráfico 43" descr="Contrato com preenchimento sólido">
            <a:extLst>
              <a:ext uri="{FF2B5EF4-FFF2-40B4-BE49-F238E27FC236}">
                <a16:creationId xmlns:a16="http://schemas.microsoft.com/office/drawing/2014/main" id="{693E2B4E-14A6-4473-8BA1-E9FDD6C212EE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73858" y="4031603"/>
            <a:ext cx="360000" cy="360000"/>
          </a:xfrm>
          <a:prstGeom prst="rect">
            <a:avLst/>
          </a:prstGeom>
        </p:spPr>
      </p:pic>
      <p:pic>
        <p:nvPicPr>
          <p:cNvPr id="45" name="Gráfico 44" descr="Dólar com preenchimento sólido">
            <a:extLst>
              <a:ext uri="{FF2B5EF4-FFF2-40B4-BE49-F238E27FC236}">
                <a16:creationId xmlns:a16="http://schemas.microsoft.com/office/drawing/2014/main" id="{96A32097-823E-4B57-8129-130EFD3AC3E0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96673" y="2997794"/>
            <a:ext cx="479678" cy="360000"/>
          </a:xfrm>
          <a:prstGeom prst="rect">
            <a:avLst/>
          </a:prstGeom>
        </p:spPr>
      </p:pic>
      <p:pic>
        <p:nvPicPr>
          <p:cNvPr id="46" name="Gráfico 45" descr="Projeto com preenchimento sólido">
            <a:extLst>
              <a:ext uri="{FF2B5EF4-FFF2-40B4-BE49-F238E27FC236}">
                <a16:creationId xmlns:a16="http://schemas.microsoft.com/office/drawing/2014/main" id="{835ABB77-1DBC-494E-B9F6-82863051107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94486" y="2986296"/>
            <a:ext cx="360000" cy="360000"/>
          </a:xfrm>
          <a:prstGeom prst="rect">
            <a:avLst/>
          </a:prstGeom>
        </p:spPr>
      </p:pic>
      <p:pic>
        <p:nvPicPr>
          <p:cNvPr id="47" name="Gráfico 46" descr="Computador com preenchimento sólido">
            <a:extLst>
              <a:ext uri="{FF2B5EF4-FFF2-40B4-BE49-F238E27FC236}">
                <a16:creationId xmlns:a16="http://schemas.microsoft.com/office/drawing/2014/main" id="{C90B837C-31A5-428F-B178-CE4327A1F5A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56610" y="2986296"/>
            <a:ext cx="360000" cy="360000"/>
          </a:xfrm>
          <a:prstGeom prst="rect">
            <a:avLst/>
          </a:prstGeom>
        </p:spPr>
      </p:pic>
      <p:pic>
        <p:nvPicPr>
          <p:cNvPr id="48" name="Gráfico 47" descr="Documento com preenchimento sólido">
            <a:extLst>
              <a:ext uri="{FF2B5EF4-FFF2-40B4-BE49-F238E27FC236}">
                <a16:creationId xmlns:a16="http://schemas.microsoft.com/office/drawing/2014/main" id="{C4974388-2311-46A9-8DF8-91CAE9BC8807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955939" y="2986296"/>
            <a:ext cx="360000" cy="360000"/>
          </a:xfrm>
          <a:prstGeom prst="rect">
            <a:avLst/>
          </a:prstGeom>
        </p:spPr>
      </p:pic>
      <p:pic>
        <p:nvPicPr>
          <p:cNvPr id="49" name="Gráfico 48" descr="Contrato com preenchimento sólido">
            <a:extLst>
              <a:ext uri="{FF2B5EF4-FFF2-40B4-BE49-F238E27FC236}">
                <a16:creationId xmlns:a16="http://schemas.microsoft.com/office/drawing/2014/main" id="{4280D3AA-2545-4FF7-8245-3477E920044D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55716" y="2986296"/>
            <a:ext cx="360000" cy="360000"/>
          </a:xfrm>
          <a:prstGeom prst="rect">
            <a:avLst/>
          </a:prstGeom>
        </p:spPr>
      </p:pic>
      <p:pic>
        <p:nvPicPr>
          <p:cNvPr id="50" name="Gráfico 49" descr="Computador com preenchimento sólido">
            <a:extLst>
              <a:ext uri="{FF2B5EF4-FFF2-40B4-BE49-F238E27FC236}">
                <a16:creationId xmlns:a16="http://schemas.microsoft.com/office/drawing/2014/main" id="{11688E9B-A60F-4BD8-9EF4-2BE0B1695067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53272" y="5072300"/>
            <a:ext cx="360000" cy="360000"/>
          </a:xfrm>
          <a:prstGeom prst="rect">
            <a:avLst/>
          </a:prstGeom>
        </p:spPr>
      </p:pic>
      <p:grpSp>
        <p:nvGrpSpPr>
          <p:cNvPr id="51" name="Agrupar 50">
            <a:extLst>
              <a:ext uri="{FF2B5EF4-FFF2-40B4-BE49-F238E27FC236}">
                <a16:creationId xmlns:a16="http://schemas.microsoft.com/office/drawing/2014/main" id="{2FCBF03B-7949-4D80-82C5-93DF9ADCAB37}"/>
              </a:ext>
            </a:extLst>
          </p:cNvPr>
          <p:cNvGrpSpPr/>
          <p:nvPr/>
        </p:nvGrpSpPr>
        <p:grpSpPr>
          <a:xfrm>
            <a:off x="441257" y="4583281"/>
            <a:ext cx="6212610" cy="1133278"/>
            <a:chOff x="474662" y="1523506"/>
            <a:chExt cx="6212610" cy="1133278"/>
          </a:xfrm>
        </p:grpSpPr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3F69C6F2-9AB2-46A1-9DE4-07C12B301D03}"/>
                </a:ext>
              </a:extLst>
            </p:cNvPr>
            <p:cNvSpPr txBox="1"/>
            <p:nvPr/>
          </p:nvSpPr>
          <p:spPr>
            <a:xfrm>
              <a:off x="1892824" y="2529774"/>
              <a:ext cx="3426308" cy="127010"/>
            </a:xfrm>
            <a:prstGeom prst="rect">
              <a:avLst/>
            </a:prstGeom>
          </p:spPr>
          <p:txBody>
            <a:bodyPr vert="horz" lIns="91428" tIns="45714" rIns="91428" bIns="45714" rtlCol="0" anchor="ctr">
              <a:noAutofit/>
            </a:bodyPr>
            <a:lstStyle>
              <a:defPPr>
                <a:defRPr lang="en-US"/>
              </a:defPPr>
              <a:lvl1pPr indent="0" defTabSz="914377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1">
                  <a:solidFill>
                    <a:srgbClr val="002060"/>
                  </a:solidFill>
                  <a:latin typeface="Arial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pt-BR" dirty="0"/>
                <a:t>BR-235/SE – Ponte Riacho São Pedro (km 17,91)</a:t>
              </a:r>
            </a:p>
          </p:txBody>
        </p:sp>
        <p:pic>
          <p:nvPicPr>
            <p:cNvPr id="53" name="Gráfico 52" descr="Cena de ponte estrutura de tópicos">
              <a:extLst>
                <a:ext uri="{FF2B5EF4-FFF2-40B4-BE49-F238E27FC236}">
                  <a16:creationId xmlns:a16="http://schemas.microsoft.com/office/drawing/2014/main" id="{917D40A5-5FEA-4BA0-A2BA-E29BC9490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 b="24759"/>
            <a:stretch/>
          </p:blipFill>
          <p:spPr>
            <a:xfrm>
              <a:off x="474662" y="1523506"/>
              <a:ext cx="1200823" cy="903514"/>
            </a:xfrm>
            <a:prstGeom prst="rect">
              <a:avLst/>
            </a:prstGeom>
          </p:spPr>
        </p:pic>
        <p:cxnSp>
          <p:nvCxnSpPr>
            <p:cNvPr id="54" name="Google Shape;238;p7">
              <a:extLst>
                <a:ext uri="{FF2B5EF4-FFF2-40B4-BE49-F238E27FC236}">
                  <a16:creationId xmlns:a16="http://schemas.microsoft.com/office/drawing/2014/main" id="{8C327EF6-80F7-4E30-8CB0-5FFEA85832B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914647" y="2423475"/>
              <a:ext cx="2520000" cy="5272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pic>
          <p:nvPicPr>
            <p:cNvPr id="55" name="Gráfico 54" descr="Dólar com preenchimento sólido">
              <a:extLst>
                <a:ext uri="{FF2B5EF4-FFF2-40B4-BE49-F238E27FC236}">
                  <a16:creationId xmlns:a16="http://schemas.microsoft.com/office/drawing/2014/main" id="{25CAE1A4-A15B-4EA8-9B44-3130D0C10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468229" y="2009795"/>
              <a:ext cx="479678" cy="360000"/>
            </a:xfrm>
            <a:prstGeom prst="rect">
              <a:avLst/>
            </a:prstGeom>
          </p:spPr>
        </p:pic>
        <p:pic>
          <p:nvPicPr>
            <p:cNvPr id="56" name="Gráfico 55" descr="Projeto com preenchimento sólido">
              <a:extLst>
                <a:ext uri="{FF2B5EF4-FFF2-40B4-BE49-F238E27FC236}">
                  <a16:creationId xmlns:a16="http://schemas.microsoft.com/office/drawing/2014/main" id="{6537A400-35C0-473D-A042-8EB4FA570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166042" y="1998297"/>
              <a:ext cx="360000" cy="360000"/>
            </a:xfrm>
            <a:prstGeom prst="rect">
              <a:avLst/>
            </a:prstGeom>
          </p:spPr>
        </p:pic>
        <p:pic>
          <p:nvPicPr>
            <p:cNvPr id="57" name="Gráfico 56" descr="Documento com preenchimento sólido">
              <a:extLst>
                <a:ext uri="{FF2B5EF4-FFF2-40B4-BE49-F238E27FC236}">
                  <a16:creationId xmlns:a16="http://schemas.microsoft.com/office/drawing/2014/main" id="{5EF5AE3D-B00C-4985-95F9-76BCFC06E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927495" y="1998297"/>
              <a:ext cx="360000" cy="360000"/>
            </a:xfrm>
            <a:prstGeom prst="rect">
              <a:avLst/>
            </a:prstGeom>
          </p:spPr>
        </p:pic>
        <p:pic>
          <p:nvPicPr>
            <p:cNvPr id="58" name="Gráfico 57" descr="Contrato com preenchimento sólido">
              <a:extLst>
                <a:ext uri="{FF2B5EF4-FFF2-40B4-BE49-F238E27FC236}">
                  <a16:creationId xmlns:a16="http://schemas.microsoft.com/office/drawing/2014/main" id="{01C4CB74-C032-43A1-A7FA-776BC4F5C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327272" y="1998297"/>
              <a:ext cx="360000" cy="360000"/>
            </a:xfrm>
            <a:prstGeom prst="rect">
              <a:avLst/>
            </a:prstGeom>
          </p:spPr>
        </p:pic>
      </p:grpSp>
      <p:pic>
        <p:nvPicPr>
          <p:cNvPr id="59" name="Gráfico 58" descr="Dólar com preenchimento sólido">
            <a:extLst>
              <a:ext uri="{FF2B5EF4-FFF2-40B4-BE49-F238E27FC236}">
                <a16:creationId xmlns:a16="http://schemas.microsoft.com/office/drawing/2014/main" id="{47A8CCDE-C447-4636-8C76-6FD2FC9631D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t="56399"/>
          <a:stretch/>
        </p:blipFill>
        <p:spPr>
          <a:xfrm>
            <a:off x="5439772" y="5272088"/>
            <a:ext cx="479678" cy="156961"/>
          </a:xfrm>
          <a:prstGeom prst="rect">
            <a:avLst/>
          </a:prstGeom>
        </p:spPr>
      </p:pic>
      <p:sp>
        <p:nvSpPr>
          <p:cNvPr id="60" name="Rectangle 11">
            <a:extLst>
              <a:ext uri="{FF2B5EF4-FFF2-40B4-BE49-F238E27FC236}">
                <a16:creationId xmlns:a16="http://schemas.microsoft.com/office/drawing/2014/main" id="{63C6B33A-E7E7-4E25-B9CF-F31FD8AEE9EF}"/>
              </a:ext>
            </a:extLst>
          </p:cNvPr>
          <p:cNvSpPr/>
          <p:nvPr/>
        </p:nvSpPr>
        <p:spPr>
          <a:xfrm>
            <a:off x="1838307" y="2004453"/>
            <a:ext cx="788067" cy="13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ko-KR" sz="800" kern="0" dirty="0">
                <a:latin typeface="Arial"/>
              </a:rPr>
              <a:t>Mai</a:t>
            </a:r>
            <a:r>
              <a:rPr kumimoji="0" lang="pt-BR" altLang="ko-K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/22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Rectangle 11">
            <a:extLst>
              <a:ext uri="{FF2B5EF4-FFF2-40B4-BE49-F238E27FC236}">
                <a16:creationId xmlns:a16="http://schemas.microsoft.com/office/drawing/2014/main" id="{7C5E1B0A-BB02-424F-A97A-F2DE12C22916}"/>
              </a:ext>
            </a:extLst>
          </p:cNvPr>
          <p:cNvSpPr/>
          <p:nvPr/>
        </p:nvSpPr>
        <p:spPr>
          <a:xfrm>
            <a:off x="2627242" y="2007445"/>
            <a:ext cx="788067" cy="1397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>
                <a:latin typeface="Arial"/>
              </a:rPr>
              <a:t>Dez/22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62" name="Rectangle 11">
            <a:extLst>
              <a:ext uri="{FF2B5EF4-FFF2-40B4-BE49-F238E27FC236}">
                <a16:creationId xmlns:a16="http://schemas.microsoft.com/office/drawing/2014/main" id="{E9FF1E59-51A9-4DE3-8234-654895F6AC23}"/>
              </a:ext>
            </a:extLst>
          </p:cNvPr>
          <p:cNvSpPr/>
          <p:nvPr/>
        </p:nvSpPr>
        <p:spPr>
          <a:xfrm>
            <a:off x="3417472" y="2004453"/>
            <a:ext cx="788067" cy="1397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 err="1">
                <a:latin typeface="Arial"/>
              </a:rPr>
              <a:t>Ago</a:t>
            </a:r>
            <a:r>
              <a:rPr lang="pt-BR" altLang="ko-KR" sz="800" kern="0" dirty="0">
                <a:latin typeface="Arial"/>
              </a:rPr>
              <a:t>/23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3E63B4A-2604-45D0-B256-0559FF6B2F1A}"/>
              </a:ext>
            </a:extLst>
          </p:cNvPr>
          <p:cNvSpPr txBox="1">
            <a:spLocks/>
          </p:cNvSpPr>
          <p:nvPr/>
        </p:nvSpPr>
        <p:spPr>
          <a:xfrm>
            <a:off x="1726531" y="1579403"/>
            <a:ext cx="942915" cy="29287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defPPr>
              <a:defRPr lang="en-US"/>
            </a:defPPr>
            <a:lvl1pPr indent="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>
                <a:solidFill>
                  <a:schemeClr val="accent6">
                    <a:lumMod val="75000"/>
                  </a:schemeClr>
                </a:solidFill>
                <a:latin typeface="Arial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>
                <a:solidFill>
                  <a:srgbClr val="385723"/>
                </a:solidFill>
              </a:rPr>
              <a:t>CONTRATO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D84D62E7-B91E-449C-9D66-049D729BA288}"/>
              </a:ext>
            </a:extLst>
          </p:cNvPr>
          <p:cNvSpPr txBox="1">
            <a:spLocks/>
          </p:cNvSpPr>
          <p:nvPr/>
        </p:nvSpPr>
        <p:spPr>
          <a:xfrm>
            <a:off x="2669447" y="1570794"/>
            <a:ext cx="892723" cy="29287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defPPr>
              <a:defRPr lang="en-US"/>
            </a:defPPr>
            <a:lvl1pPr indent="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>
                <a:solidFill>
                  <a:schemeClr val="accent6">
                    <a:lumMod val="75000"/>
                  </a:schemeClr>
                </a:solidFill>
                <a:latin typeface="Arial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>
                <a:solidFill>
                  <a:srgbClr val="385723"/>
                </a:solidFill>
              </a:rPr>
              <a:t>PROJETO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B499EEE-E0BF-4801-949D-B3DDE2157939}"/>
              </a:ext>
            </a:extLst>
          </p:cNvPr>
          <p:cNvSpPr txBox="1">
            <a:spLocks/>
          </p:cNvSpPr>
          <p:nvPr/>
        </p:nvSpPr>
        <p:spPr>
          <a:xfrm>
            <a:off x="3562170" y="1578964"/>
            <a:ext cx="699125" cy="29287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050" b="1" dirty="0">
                <a:solidFill>
                  <a:srgbClr val="385723"/>
                </a:solidFill>
                <a:latin typeface="Arial"/>
                <a:cs typeface="Arial" pitchFamily="34" charset="0"/>
              </a:rPr>
              <a:t>OBRA</a:t>
            </a:r>
            <a:endParaRPr lang="en-US" sz="1050" b="1" dirty="0">
              <a:solidFill>
                <a:srgbClr val="385723"/>
              </a:solidFill>
              <a:latin typeface="Arial"/>
              <a:cs typeface="Arial" pitchFamily="34" charset="0"/>
            </a:endParaRPr>
          </a:p>
        </p:txBody>
      </p:sp>
      <p:sp>
        <p:nvSpPr>
          <p:cNvPr id="66" name="Rectangle 11">
            <a:extLst>
              <a:ext uri="{FF2B5EF4-FFF2-40B4-BE49-F238E27FC236}">
                <a16:creationId xmlns:a16="http://schemas.microsoft.com/office/drawing/2014/main" id="{90D90ACD-1819-4A5D-A92D-8E2812D556DC}"/>
              </a:ext>
            </a:extLst>
          </p:cNvPr>
          <p:cNvSpPr/>
          <p:nvPr/>
        </p:nvSpPr>
        <p:spPr>
          <a:xfrm>
            <a:off x="1940314" y="3056195"/>
            <a:ext cx="788067" cy="139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ko-KR" sz="800" kern="0" dirty="0">
                <a:latin typeface="Arial"/>
              </a:rPr>
              <a:t>Mai</a:t>
            </a:r>
            <a:r>
              <a:rPr kumimoji="0" lang="pt-BR" altLang="ko-K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/22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Rectangle 11">
            <a:extLst>
              <a:ext uri="{FF2B5EF4-FFF2-40B4-BE49-F238E27FC236}">
                <a16:creationId xmlns:a16="http://schemas.microsoft.com/office/drawing/2014/main" id="{8F1E0FDE-0354-4CB4-BA93-70B8EB604B28}"/>
              </a:ext>
            </a:extLst>
          </p:cNvPr>
          <p:cNvSpPr/>
          <p:nvPr/>
        </p:nvSpPr>
        <p:spPr>
          <a:xfrm>
            <a:off x="2729249" y="3059187"/>
            <a:ext cx="788067" cy="13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>
                <a:latin typeface="Arial"/>
              </a:rPr>
              <a:t>Dez</a:t>
            </a:r>
            <a:r>
              <a:rPr lang="pt-BR" altLang="ko-KR" sz="800" kern="0">
                <a:latin typeface="Arial"/>
              </a:rPr>
              <a:t>/22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68" name="Rectangle 11">
            <a:extLst>
              <a:ext uri="{FF2B5EF4-FFF2-40B4-BE49-F238E27FC236}">
                <a16:creationId xmlns:a16="http://schemas.microsoft.com/office/drawing/2014/main" id="{2F7C8710-D76F-4762-8138-804F9E32D8D1}"/>
              </a:ext>
            </a:extLst>
          </p:cNvPr>
          <p:cNvSpPr/>
          <p:nvPr/>
        </p:nvSpPr>
        <p:spPr>
          <a:xfrm>
            <a:off x="3519479" y="3056195"/>
            <a:ext cx="788067" cy="1397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 err="1">
                <a:latin typeface="Arial"/>
              </a:rPr>
              <a:t>Ago</a:t>
            </a:r>
            <a:r>
              <a:rPr lang="pt-BR" altLang="ko-KR" sz="800" kern="0" dirty="0">
                <a:latin typeface="Arial"/>
              </a:rPr>
              <a:t>/23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69" name="Rectangle 11">
            <a:extLst>
              <a:ext uri="{FF2B5EF4-FFF2-40B4-BE49-F238E27FC236}">
                <a16:creationId xmlns:a16="http://schemas.microsoft.com/office/drawing/2014/main" id="{FA74C036-2600-467D-8C84-6399708D880C}"/>
              </a:ext>
            </a:extLst>
          </p:cNvPr>
          <p:cNvSpPr/>
          <p:nvPr/>
        </p:nvSpPr>
        <p:spPr>
          <a:xfrm>
            <a:off x="1965671" y="4117416"/>
            <a:ext cx="788067" cy="139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ko-KR" sz="800" kern="0" dirty="0">
                <a:latin typeface="Arial"/>
              </a:rPr>
              <a:t>Mai</a:t>
            </a:r>
            <a:r>
              <a:rPr kumimoji="0" lang="pt-BR" altLang="ko-K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/22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0" name="Rectangle 11">
            <a:extLst>
              <a:ext uri="{FF2B5EF4-FFF2-40B4-BE49-F238E27FC236}">
                <a16:creationId xmlns:a16="http://schemas.microsoft.com/office/drawing/2014/main" id="{759DAC80-DFF9-42E0-B1BF-712DFC1C7AA2}"/>
              </a:ext>
            </a:extLst>
          </p:cNvPr>
          <p:cNvSpPr/>
          <p:nvPr/>
        </p:nvSpPr>
        <p:spPr>
          <a:xfrm>
            <a:off x="2754606" y="4120408"/>
            <a:ext cx="788067" cy="13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>
                <a:latin typeface="Arial"/>
              </a:rPr>
              <a:t>Dez</a:t>
            </a:r>
            <a:r>
              <a:rPr lang="pt-BR" altLang="ko-KR" sz="800" kern="0">
                <a:latin typeface="Arial"/>
              </a:rPr>
              <a:t>/22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75E2EA0A-8275-4C99-BC1B-92CD5CFCCDD9}"/>
              </a:ext>
            </a:extLst>
          </p:cNvPr>
          <p:cNvSpPr/>
          <p:nvPr/>
        </p:nvSpPr>
        <p:spPr>
          <a:xfrm>
            <a:off x="3544836" y="4117416"/>
            <a:ext cx="788067" cy="1397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 err="1">
                <a:latin typeface="Arial"/>
              </a:rPr>
              <a:t>Ago</a:t>
            </a:r>
            <a:r>
              <a:rPr lang="pt-BR" altLang="ko-KR" sz="800" kern="0" dirty="0">
                <a:latin typeface="Arial"/>
              </a:rPr>
              <a:t>/23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72" name="Rectangle 11">
            <a:extLst>
              <a:ext uri="{FF2B5EF4-FFF2-40B4-BE49-F238E27FC236}">
                <a16:creationId xmlns:a16="http://schemas.microsoft.com/office/drawing/2014/main" id="{FD5C68A2-B340-4CC2-BB0B-2979517765FB}"/>
              </a:ext>
            </a:extLst>
          </p:cNvPr>
          <p:cNvSpPr/>
          <p:nvPr/>
        </p:nvSpPr>
        <p:spPr>
          <a:xfrm>
            <a:off x="1965671" y="5176437"/>
            <a:ext cx="788067" cy="139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ko-KR" sz="800" kern="0" dirty="0" err="1">
                <a:latin typeface="Arial"/>
              </a:rPr>
              <a:t>Jun</a:t>
            </a:r>
            <a:r>
              <a:rPr kumimoji="0" lang="pt-BR" altLang="ko-K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/22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3" name="Rectangle 11">
            <a:extLst>
              <a:ext uri="{FF2B5EF4-FFF2-40B4-BE49-F238E27FC236}">
                <a16:creationId xmlns:a16="http://schemas.microsoft.com/office/drawing/2014/main" id="{17CA74F4-1EA6-4E1A-9D77-42D6A8369783}"/>
              </a:ext>
            </a:extLst>
          </p:cNvPr>
          <p:cNvSpPr/>
          <p:nvPr/>
        </p:nvSpPr>
        <p:spPr>
          <a:xfrm>
            <a:off x="2754606" y="5179429"/>
            <a:ext cx="788067" cy="13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>
                <a:latin typeface="Arial"/>
              </a:rPr>
              <a:t>Dez</a:t>
            </a:r>
            <a:r>
              <a:rPr lang="pt-BR" altLang="ko-KR" sz="800" kern="0">
                <a:latin typeface="Arial"/>
              </a:rPr>
              <a:t>/22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74" name="Rectangle 11">
            <a:extLst>
              <a:ext uri="{FF2B5EF4-FFF2-40B4-BE49-F238E27FC236}">
                <a16:creationId xmlns:a16="http://schemas.microsoft.com/office/drawing/2014/main" id="{E1FFFFD6-2138-4BB0-8715-DF631B353FE6}"/>
              </a:ext>
            </a:extLst>
          </p:cNvPr>
          <p:cNvSpPr/>
          <p:nvPr/>
        </p:nvSpPr>
        <p:spPr>
          <a:xfrm>
            <a:off x="3544836" y="5176437"/>
            <a:ext cx="788067" cy="1397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>
                <a:latin typeface="Arial"/>
              </a:rPr>
              <a:t>Set/23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74BE9BD5-F403-4545-99C5-03FD8D4942A5}"/>
              </a:ext>
            </a:extLst>
          </p:cNvPr>
          <p:cNvSpPr txBox="1">
            <a:spLocks/>
          </p:cNvSpPr>
          <p:nvPr/>
        </p:nvSpPr>
        <p:spPr>
          <a:xfrm>
            <a:off x="4725705" y="1530042"/>
            <a:ext cx="1928162" cy="29287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Font typeface="Arial" panose="020B0604020202020204" pitchFamily="34" charset="0"/>
              <a:buNone/>
            </a:pPr>
            <a:r>
              <a:rPr lang="pt-BR" sz="1050" b="1" dirty="0">
                <a:solidFill>
                  <a:srgbClr val="385723"/>
                </a:solidFill>
                <a:latin typeface="Arial"/>
                <a:cs typeface="Arial" pitchFamily="34" charset="0"/>
              </a:rPr>
              <a:t>STATUS</a:t>
            </a:r>
            <a:endParaRPr lang="en-US" sz="1050" b="1" dirty="0">
              <a:solidFill>
                <a:srgbClr val="385723"/>
              </a:solidFill>
              <a:latin typeface="Arial"/>
              <a:cs typeface="Arial" pitchFamily="34" charset="0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6" name="Gráfico 75">
                <a:extLst>
                  <a:ext uri="{FF2B5EF4-FFF2-40B4-BE49-F238E27FC236}">
                    <a16:creationId xmlns:a16="http://schemas.microsoft.com/office/drawing/2014/main" id="{070A2F30-CDC8-47B4-AE7C-A2053E2CAA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26637863"/>
                  </p:ext>
                </p:extLst>
              </p:nvPr>
            </p:nvGraphicFramePr>
            <p:xfrm>
              <a:off x="6113629" y="1156469"/>
              <a:ext cx="7949001" cy="566588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2"/>
              </a:graphicData>
            </a:graphic>
          </p:graphicFrame>
        </mc:Choice>
        <mc:Fallback xmlns="">
          <p:pic>
            <p:nvPicPr>
              <p:cNvPr id="76" name="Gráfico 75">
                <a:extLst>
                  <a:ext uri="{FF2B5EF4-FFF2-40B4-BE49-F238E27FC236}">
                    <a16:creationId xmlns:a16="http://schemas.microsoft.com/office/drawing/2014/main" id="{070A2F30-CDC8-47B4-AE7C-A2053E2CAA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13629" y="1156469"/>
                <a:ext cx="7949001" cy="5665884"/>
              </a:xfrm>
              <a:prstGeom prst="rect">
                <a:avLst/>
              </a:prstGeom>
            </p:spPr>
          </p:pic>
        </mc:Fallback>
      </mc:AlternateContent>
      <p:sp>
        <p:nvSpPr>
          <p:cNvPr id="77" name="CaixaDeTexto 76">
            <a:extLst>
              <a:ext uri="{FF2B5EF4-FFF2-40B4-BE49-F238E27FC236}">
                <a16:creationId xmlns:a16="http://schemas.microsoft.com/office/drawing/2014/main" id="{425F6232-7F17-47B7-AF21-06338464E0CF}"/>
              </a:ext>
            </a:extLst>
          </p:cNvPr>
          <p:cNvSpPr txBox="1"/>
          <p:nvPr/>
        </p:nvSpPr>
        <p:spPr>
          <a:xfrm>
            <a:off x="8899538" y="6440320"/>
            <a:ext cx="185305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1200" dirty="0">
                <a:solidFill>
                  <a:srgbClr val="002060"/>
                </a:solidFill>
                <a:latin typeface="Arial"/>
                <a:cs typeface="Arial" pitchFamily="34" charset="0"/>
              </a:rPr>
              <a:t>Referência: março/2022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8C84BC71-0C4C-4AA3-B976-CD811171551C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Principais Resultados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700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E3268A-F291-4BFA-A5F1-1B37EC697523}"/>
              </a:ext>
            </a:extLst>
          </p:cNvPr>
          <p:cNvSpPr/>
          <p:nvPr/>
        </p:nvSpPr>
        <p:spPr>
          <a:xfrm>
            <a:off x="643844" y="5676513"/>
            <a:ext cx="8582025" cy="8601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4E3953-8C21-4661-9FCB-F74A60A29E7E}"/>
              </a:ext>
            </a:extLst>
          </p:cNvPr>
          <p:cNvSpPr txBox="1"/>
          <p:nvPr/>
        </p:nvSpPr>
        <p:spPr>
          <a:xfrm>
            <a:off x="681943" y="5999424"/>
            <a:ext cx="356702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TEMPLATE  PASSARELA MODULAR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C5DE08-9AC7-4074-BCE7-67A3988C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691" y="5752093"/>
            <a:ext cx="713457" cy="7089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DEE9AD-9378-49C6-96D4-CC4E0D6F0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138" y="5912014"/>
            <a:ext cx="1360196" cy="389630"/>
          </a:xfrm>
          <a:prstGeom prst="rect">
            <a:avLst/>
          </a:prstGeom>
        </p:spPr>
      </p:pic>
      <p:sp>
        <p:nvSpPr>
          <p:cNvPr id="9" name="TextBox 18">
            <a:extLst>
              <a:ext uri="{FF2B5EF4-FFF2-40B4-BE49-F238E27FC236}">
                <a16:creationId xmlns:a16="http://schemas.microsoft.com/office/drawing/2014/main" id="{D6BAF7AE-0068-4134-B510-F0F3D6C5D28A}"/>
              </a:ext>
            </a:extLst>
          </p:cNvPr>
          <p:cNvSpPr txBox="1"/>
          <p:nvPr/>
        </p:nvSpPr>
        <p:spPr>
          <a:xfrm>
            <a:off x="2614017" y="756560"/>
            <a:ext cx="602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Álbum de Passarelas de Pedestres</a:t>
            </a:r>
          </a:p>
        </p:txBody>
      </p:sp>
      <p:cxnSp>
        <p:nvCxnSpPr>
          <p:cNvPr id="10" name="Straight Arrow Connector 3">
            <a:extLst>
              <a:ext uri="{FF2B5EF4-FFF2-40B4-BE49-F238E27FC236}">
                <a16:creationId xmlns:a16="http://schemas.microsoft.com/office/drawing/2014/main" id="{6EFD6546-BFFC-444E-90A4-46EBD8830BE0}"/>
              </a:ext>
            </a:extLst>
          </p:cNvPr>
          <p:cNvCxnSpPr>
            <a:cxnSpLocks/>
          </p:cNvCxnSpPr>
          <p:nvPr/>
        </p:nvCxnSpPr>
        <p:spPr>
          <a:xfrm>
            <a:off x="2672641" y="756164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BA4EF3D-CA85-4B97-9B3B-288ECE2A5FFF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Principais Resultados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160C599-C1DC-4353-8F73-5A046950AB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348" r="4328"/>
          <a:stretch/>
        </p:blipFill>
        <p:spPr>
          <a:xfrm flipH="1">
            <a:off x="3947347" y="1920131"/>
            <a:ext cx="4088085" cy="305681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849D0C-4BEB-4176-8E0B-C496E5D7D68C}"/>
              </a:ext>
            </a:extLst>
          </p:cNvPr>
          <p:cNvSpPr txBox="1"/>
          <p:nvPr/>
        </p:nvSpPr>
        <p:spPr>
          <a:xfrm>
            <a:off x="1042296" y="1274361"/>
            <a:ext cx="148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3770"/>
                </a:solidFill>
              </a:rPr>
              <a:t>OBJETIVOS</a:t>
            </a:r>
            <a:endParaRPr lang="pt-BR" sz="20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F9418D-7D22-45BA-8BC1-5FF58F3ECC2E}"/>
              </a:ext>
            </a:extLst>
          </p:cNvPr>
          <p:cNvSpPr txBox="1"/>
          <p:nvPr/>
        </p:nvSpPr>
        <p:spPr>
          <a:xfrm>
            <a:off x="8024555" y="1274361"/>
            <a:ext cx="148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3770"/>
                </a:solidFill>
              </a:rPr>
              <a:t>BENEFÍCIOS</a:t>
            </a:r>
            <a:endParaRPr lang="pt-BR" sz="2000" dirty="0">
              <a:solidFill>
                <a:srgbClr val="00377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CDBE2ED-6686-4E88-B22F-8A6EE7D6D263}"/>
              </a:ext>
            </a:extLst>
          </p:cNvPr>
          <p:cNvSpPr txBox="1"/>
          <p:nvPr/>
        </p:nvSpPr>
        <p:spPr>
          <a:xfrm>
            <a:off x="1246437" y="4453850"/>
            <a:ext cx="331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Disponibilizar ferramenta visando auxiliar a elaboração de novos projetos alinhados com o BIM.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F2DBBCE-528D-4D82-B9C4-77624E78648F}"/>
              </a:ext>
            </a:extLst>
          </p:cNvPr>
          <p:cNvSpPr txBox="1"/>
          <p:nvPr/>
        </p:nvSpPr>
        <p:spPr>
          <a:xfrm>
            <a:off x="1134273" y="1996795"/>
            <a:ext cx="319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Criação de Biblioteca BIM para a aplicação das passarelas e acessos em Travessias Urbanas.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B82893E-77BD-4829-8219-DF54B8C87A58}"/>
              </a:ext>
            </a:extLst>
          </p:cNvPr>
          <p:cNvSpPr txBox="1"/>
          <p:nvPr/>
        </p:nvSpPr>
        <p:spPr>
          <a:xfrm>
            <a:off x="955541" y="3416127"/>
            <a:ext cx="319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Desenvolvimento de Template de aplicação dos objetos BIM.</a:t>
            </a:r>
          </a:p>
        </p:txBody>
      </p:sp>
      <p:pic>
        <p:nvPicPr>
          <p:cNvPr id="20" name="Gráfico 19" descr="Guindaste com preenchimento sólido">
            <a:extLst>
              <a:ext uri="{FF2B5EF4-FFF2-40B4-BE49-F238E27FC236}">
                <a16:creationId xmlns:a16="http://schemas.microsoft.com/office/drawing/2014/main" id="{35F6FA22-E7F6-4AD5-8EEB-6989909A495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215" y="4492997"/>
            <a:ext cx="914400" cy="914400"/>
          </a:xfrm>
          <a:prstGeom prst="rect">
            <a:avLst/>
          </a:prstGeom>
        </p:spPr>
      </p:pic>
      <p:pic>
        <p:nvPicPr>
          <p:cNvPr id="21" name="Gráfico 20" descr="Engrenagens com preenchimento sólido">
            <a:extLst>
              <a:ext uri="{FF2B5EF4-FFF2-40B4-BE49-F238E27FC236}">
                <a16:creationId xmlns:a16="http://schemas.microsoft.com/office/drawing/2014/main" id="{AC230600-00AB-4756-B9EE-0BD9FFFA05F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646" y="3250497"/>
            <a:ext cx="914400" cy="914400"/>
          </a:xfrm>
          <a:prstGeom prst="rect">
            <a:avLst/>
          </a:prstGeom>
        </p:spPr>
      </p:pic>
      <p:pic>
        <p:nvPicPr>
          <p:cNvPr id="22" name="Gráfico 21" descr="Arquitetura com preenchimento sólido">
            <a:extLst>
              <a:ext uri="{FF2B5EF4-FFF2-40B4-BE49-F238E27FC236}">
                <a16:creationId xmlns:a16="http://schemas.microsoft.com/office/drawing/2014/main" id="{4F61E05E-EB33-439F-B4BB-8169A104208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6474" y="1973585"/>
            <a:ext cx="914400" cy="914400"/>
          </a:xfrm>
          <a:prstGeom prst="rect">
            <a:avLst/>
          </a:prstGeom>
        </p:spPr>
      </p:pic>
      <p:sp>
        <p:nvSpPr>
          <p:cNvPr id="23" name="CaixaDeTexto 11">
            <a:extLst>
              <a:ext uri="{FF2B5EF4-FFF2-40B4-BE49-F238E27FC236}">
                <a16:creationId xmlns:a16="http://schemas.microsoft.com/office/drawing/2014/main" id="{B2789FF2-7600-414C-A055-009387014F0D}"/>
              </a:ext>
            </a:extLst>
          </p:cNvPr>
          <p:cNvSpPr txBox="1"/>
          <p:nvPr/>
        </p:nvSpPr>
        <p:spPr>
          <a:xfrm>
            <a:off x="8630646" y="1945769"/>
            <a:ext cx="30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rgbClr val="002060"/>
                </a:solidFill>
              </a:rPr>
              <a:t>Otimizar a produção dos projetos-tipo</a:t>
            </a:r>
          </a:p>
        </p:txBody>
      </p:sp>
      <p:sp>
        <p:nvSpPr>
          <p:cNvPr id="24" name="CaixaDeTexto 12">
            <a:extLst>
              <a:ext uri="{FF2B5EF4-FFF2-40B4-BE49-F238E27FC236}">
                <a16:creationId xmlns:a16="http://schemas.microsoft.com/office/drawing/2014/main" id="{787EADF2-B9AA-4691-B437-2F9EC158980C}"/>
              </a:ext>
            </a:extLst>
          </p:cNvPr>
          <p:cNvSpPr txBox="1"/>
          <p:nvPr/>
        </p:nvSpPr>
        <p:spPr>
          <a:xfrm>
            <a:off x="9051557" y="3033821"/>
            <a:ext cx="266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rgbClr val="002060"/>
                </a:solidFill>
              </a:rPr>
              <a:t>Facilitar a orçamentação, a visualização e o sequenciamento das fases de planejamento da obra</a:t>
            </a:r>
          </a:p>
        </p:txBody>
      </p:sp>
      <p:grpSp>
        <p:nvGrpSpPr>
          <p:cNvPr id="25" name="Google Shape;233;p28">
            <a:extLst>
              <a:ext uri="{FF2B5EF4-FFF2-40B4-BE49-F238E27FC236}">
                <a16:creationId xmlns:a16="http://schemas.microsoft.com/office/drawing/2014/main" id="{EB0AAB9F-C69F-4E08-AB18-856824375579}"/>
              </a:ext>
            </a:extLst>
          </p:cNvPr>
          <p:cNvGrpSpPr/>
          <p:nvPr/>
        </p:nvGrpSpPr>
        <p:grpSpPr>
          <a:xfrm>
            <a:off x="7650129" y="4559290"/>
            <a:ext cx="785070" cy="712448"/>
            <a:chOff x="1190625" y="238125"/>
            <a:chExt cx="5219200" cy="5219200"/>
          </a:xfrm>
          <a:solidFill>
            <a:srgbClr val="FFC000"/>
          </a:solidFill>
        </p:grpSpPr>
        <p:sp>
          <p:nvSpPr>
            <p:cNvPr id="26" name="Google Shape;234;p28">
              <a:extLst>
                <a:ext uri="{FF2B5EF4-FFF2-40B4-BE49-F238E27FC236}">
                  <a16:creationId xmlns:a16="http://schemas.microsoft.com/office/drawing/2014/main" id="{67C2B646-7F98-47F4-8A2C-10820C6217EB}"/>
                </a:ext>
              </a:extLst>
            </p:cNvPr>
            <p:cNvSpPr/>
            <p:nvPr/>
          </p:nvSpPr>
          <p:spPr>
            <a:xfrm>
              <a:off x="1190625" y="2400000"/>
              <a:ext cx="2126000" cy="3057325"/>
            </a:xfrm>
            <a:custGeom>
              <a:avLst/>
              <a:gdLst/>
              <a:ahLst/>
              <a:cxnLst/>
              <a:rect l="l" t="t" r="r" b="b"/>
              <a:pathLst>
                <a:path w="85040" h="122293" extrusionOk="0">
                  <a:moveTo>
                    <a:pt x="42536" y="6035"/>
                  </a:moveTo>
                  <a:cubicBezTo>
                    <a:pt x="54410" y="6035"/>
                    <a:pt x="64098" y="15495"/>
                    <a:pt x="64522" y="27238"/>
                  </a:cubicBezTo>
                  <a:cubicBezTo>
                    <a:pt x="51213" y="26716"/>
                    <a:pt x="42895" y="22541"/>
                    <a:pt x="39046" y="20029"/>
                  </a:cubicBezTo>
                  <a:cubicBezTo>
                    <a:pt x="40351" y="18333"/>
                    <a:pt x="40938" y="17158"/>
                    <a:pt x="41036" y="16995"/>
                  </a:cubicBezTo>
                  <a:lnTo>
                    <a:pt x="35621" y="14353"/>
                  </a:lnTo>
                  <a:cubicBezTo>
                    <a:pt x="35458" y="14679"/>
                    <a:pt x="31804" y="21692"/>
                    <a:pt x="20616" y="26096"/>
                  </a:cubicBezTo>
                  <a:cubicBezTo>
                    <a:pt x="21594" y="14875"/>
                    <a:pt x="31054" y="6035"/>
                    <a:pt x="42536" y="6035"/>
                  </a:cubicBezTo>
                  <a:close/>
                  <a:moveTo>
                    <a:pt x="34838" y="24465"/>
                  </a:moveTo>
                  <a:cubicBezTo>
                    <a:pt x="39013" y="27401"/>
                    <a:pt x="48441" y="32555"/>
                    <a:pt x="63902" y="33240"/>
                  </a:cubicBezTo>
                  <a:cubicBezTo>
                    <a:pt x="61554" y="42863"/>
                    <a:pt x="52877" y="50039"/>
                    <a:pt x="42536" y="50039"/>
                  </a:cubicBezTo>
                  <a:cubicBezTo>
                    <a:pt x="31870" y="50039"/>
                    <a:pt x="22964" y="42439"/>
                    <a:pt x="20942" y="32392"/>
                  </a:cubicBezTo>
                  <a:cubicBezTo>
                    <a:pt x="27238" y="30206"/>
                    <a:pt x="31739" y="27238"/>
                    <a:pt x="34838" y="24465"/>
                  </a:cubicBezTo>
                  <a:close/>
                  <a:moveTo>
                    <a:pt x="42536" y="56074"/>
                  </a:moveTo>
                  <a:cubicBezTo>
                    <a:pt x="45733" y="56074"/>
                    <a:pt x="48832" y="56465"/>
                    <a:pt x="51768" y="57248"/>
                  </a:cubicBezTo>
                  <a:lnTo>
                    <a:pt x="42536" y="67882"/>
                  </a:lnTo>
                  <a:lnTo>
                    <a:pt x="33272" y="57248"/>
                  </a:lnTo>
                  <a:cubicBezTo>
                    <a:pt x="36241" y="56465"/>
                    <a:pt x="39340" y="56074"/>
                    <a:pt x="42536" y="56074"/>
                  </a:cubicBezTo>
                  <a:close/>
                  <a:moveTo>
                    <a:pt x="57868" y="59434"/>
                  </a:moveTo>
                  <a:cubicBezTo>
                    <a:pt x="70361" y="65240"/>
                    <a:pt x="79038" y="77929"/>
                    <a:pt x="79038" y="92575"/>
                  </a:cubicBezTo>
                  <a:lnTo>
                    <a:pt x="79038" y="116257"/>
                  </a:lnTo>
                  <a:lnTo>
                    <a:pt x="67523" y="116257"/>
                  </a:lnTo>
                  <a:lnTo>
                    <a:pt x="67523" y="93815"/>
                  </a:lnTo>
                  <a:lnTo>
                    <a:pt x="61521" y="93815"/>
                  </a:lnTo>
                  <a:lnTo>
                    <a:pt x="61521" y="116257"/>
                  </a:lnTo>
                  <a:lnTo>
                    <a:pt x="23552" y="116257"/>
                  </a:lnTo>
                  <a:lnTo>
                    <a:pt x="23552" y="93815"/>
                  </a:lnTo>
                  <a:lnTo>
                    <a:pt x="17517" y="93815"/>
                  </a:lnTo>
                  <a:lnTo>
                    <a:pt x="17517" y="116257"/>
                  </a:lnTo>
                  <a:lnTo>
                    <a:pt x="6035" y="116257"/>
                  </a:lnTo>
                  <a:lnTo>
                    <a:pt x="6035" y="92575"/>
                  </a:lnTo>
                  <a:cubicBezTo>
                    <a:pt x="6035" y="77929"/>
                    <a:pt x="14712" y="65240"/>
                    <a:pt x="27205" y="59434"/>
                  </a:cubicBezTo>
                  <a:lnTo>
                    <a:pt x="39503" y="73558"/>
                  </a:lnTo>
                  <a:lnTo>
                    <a:pt x="39503" y="91042"/>
                  </a:lnTo>
                  <a:lnTo>
                    <a:pt x="45537" y="91042"/>
                  </a:lnTo>
                  <a:lnTo>
                    <a:pt x="45537" y="73558"/>
                  </a:lnTo>
                  <a:lnTo>
                    <a:pt x="57868" y="59434"/>
                  </a:lnTo>
                  <a:close/>
                  <a:moveTo>
                    <a:pt x="42536" y="0"/>
                  </a:moveTo>
                  <a:cubicBezTo>
                    <a:pt x="27074" y="0"/>
                    <a:pt x="14516" y="12592"/>
                    <a:pt x="14516" y="28053"/>
                  </a:cubicBezTo>
                  <a:cubicBezTo>
                    <a:pt x="14516" y="38459"/>
                    <a:pt x="20192" y="47527"/>
                    <a:pt x="28640" y="52355"/>
                  </a:cubicBezTo>
                  <a:cubicBezTo>
                    <a:pt x="12004" y="58129"/>
                    <a:pt x="0" y="73982"/>
                    <a:pt x="0" y="92575"/>
                  </a:cubicBezTo>
                  <a:lnTo>
                    <a:pt x="0" y="122292"/>
                  </a:lnTo>
                  <a:lnTo>
                    <a:pt x="85040" y="122292"/>
                  </a:lnTo>
                  <a:lnTo>
                    <a:pt x="85040" y="92575"/>
                  </a:lnTo>
                  <a:cubicBezTo>
                    <a:pt x="85040" y="73982"/>
                    <a:pt x="73068" y="58129"/>
                    <a:pt x="56400" y="52355"/>
                  </a:cubicBezTo>
                  <a:cubicBezTo>
                    <a:pt x="64848" y="47527"/>
                    <a:pt x="70557" y="38459"/>
                    <a:pt x="70557" y="28053"/>
                  </a:cubicBezTo>
                  <a:cubicBezTo>
                    <a:pt x="70557" y="12592"/>
                    <a:pt x="57966" y="0"/>
                    <a:pt x="42536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Google Shape;235;p28">
              <a:extLst>
                <a:ext uri="{FF2B5EF4-FFF2-40B4-BE49-F238E27FC236}">
                  <a16:creationId xmlns:a16="http://schemas.microsoft.com/office/drawing/2014/main" id="{C79DDDFA-2372-4F27-9775-CA7AF08A1357}"/>
                </a:ext>
              </a:extLst>
            </p:cNvPr>
            <p:cNvSpPr/>
            <p:nvPr/>
          </p:nvSpPr>
          <p:spPr>
            <a:xfrm>
              <a:off x="2178175" y="4808975"/>
              <a:ext cx="150900" cy="156600"/>
            </a:xfrm>
            <a:custGeom>
              <a:avLst/>
              <a:gdLst/>
              <a:ahLst/>
              <a:cxnLst/>
              <a:rect l="l" t="t" r="r" b="b"/>
              <a:pathLst>
                <a:path w="6036" h="6264" extrusionOk="0">
                  <a:moveTo>
                    <a:pt x="1" y="0"/>
                  </a:moveTo>
                  <a:lnTo>
                    <a:pt x="1" y="6263"/>
                  </a:lnTo>
                  <a:lnTo>
                    <a:pt x="6035" y="6263"/>
                  </a:lnTo>
                  <a:lnTo>
                    <a:pt x="603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Google Shape;236;p28">
              <a:extLst>
                <a:ext uri="{FF2B5EF4-FFF2-40B4-BE49-F238E27FC236}">
                  <a16:creationId xmlns:a16="http://schemas.microsoft.com/office/drawing/2014/main" id="{67207A41-CB62-4FBE-8430-FFB7184636CF}"/>
                </a:ext>
              </a:extLst>
            </p:cNvPr>
            <p:cNvSpPr/>
            <p:nvPr/>
          </p:nvSpPr>
          <p:spPr>
            <a:xfrm>
              <a:off x="4283800" y="2400000"/>
              <a:ext cx="2126025" cy="3057325"/>
            </a:xfrm>
            <a:custGeom>
              <a:avLst/>
              <a:gdLst/>
              <a:ahLst/>
              <a:cxnLst/>
              <a:rect l="l" t="t" r="r" b="b"/>
              <a:pathLst>
                <a:path w="85041" h="122293" extrusionOk="0">
                  <a:moveTo>
                    <a:pt x="42504" y="6035"/>
                  </a:moveTo>
                  <a:cubicBezTo>
                    <a:pt x="53627" y="6035"/>
                    <a:pt x="62826" y="14320"/>
                    <a:pt x="64294" y="25020"/>
                  </a:cubicBezTo>
                  <a:lnTo>
                    <a:pt x="53692" y="25020"/>
                  </a:lnTo>
                  <a:lnTo>
                    <a:pt x="53692" y="17354"/>
                  </a:lnTo>
                  <a:lnTo>
                    <a:pt x="47690" y="17354"/>
                  </a:lnTo>
                  <a:lnTo>
                    <a:pt x="47690" y="25020"/>
                  </a:lnTo>
                  <a:lnTo>
                    <a:pt x="20714" y="25020"/>
                  </a:lnTo>
                  <a:cubicBezTo>
                    <a:pt x="22182" y="14320"/>
                    <a:pt x="31413" y="6035"/>
                    <a:pt x="42504" y="6035"/>
                  </a:cubicBezTo>
                  <a:close/>
                  <a:moveTo>
                    <a:pt x="16604" y="38720"/>
                  </a:moveTo>
                  <a:cubicBezTo>
                    <a:pt x="18463" y="43189"/>
                    <a:pt x="21431" y="47071"/>
                    <a:pt x="25183" y="50039"/>
                  </a:cubicBezTo>
                  <a:lnTo>
                    <a:pt x="12233" y="50039"/>
                  </a:lnTo>
                  <a:lnTo>
                    <a:pt x="16604" y="38720"/>
                  </a:lnTo>
                  <a:close/>
                  <a:moveTo>
                    <a:pt x="64294" y="31054"/>
                  </a:moveTo>
                  <a:cubicBezTo>
                    <a:pt x="62826" y="41754"/>
                    <a:pt x="53627" y="50039"/>
                    <a:pt x="42504" y="50039"/>
                  </a:cubicBezTo>
                  <a:cubicBezTo>
                    <a:pt x="31413" y="50039"/>
                    <a:pt x="22182" y="41754"/>
                    <a:pt x="20714" y="31054"/>
                  </a:cubicBezTo>
                  <a:close/>
                  <a:moveTo>
                    <a:pt x="68665" y="38100"/>
                  </a:moveTo>
                  <a:lnTo>
                    <a:pt x="73917" y="50039"/>
                  </a:lnTo>
                  <a:lnTo>
                    <a:pt x="59825" y="50039"/>
                  </a:lnTo>
                  <a:cubicBezTo>
                    <a:pt x="63772" y="46940"/>
                    <a:pt x="66838" y="42830"/>
                    <a:pt x="68665" y="38100"/>
                  </a:cubicBezTo>
                  <a:close/>
                  <a:moveTo>
                    <a:pt x="42504" y="56074"/>
                  </a:moveTo>
                  <a:cubicBezTo>
                    <a:pt x="45701" y="56074"/>
                    <a:pt x="48799" y="56465"/>
                    <a:pt x="51768" y="57248"/>
                  </a:cubicBezTo>
                  <a:lnTo>
                    <a:pt x="42504" y="67882"/>
                  </a:lnTo>
                  <a:lnTo>
                    <a:pt x="33272" y="57248"/>
                  </a:lnTo>
                  <a:cubicBezTo>
                    <a:pt x="36208" y="56465"/>
                    <a:pt x="39307" y="56074"/>
                    <a:pt x="42504" y="56074"/>
                  </a:cubicBezTo>
                  <a:close/>
                  <a:moveTo>
                    <a:pt x="57835" y="59434"/>
                  </a:moveTo>
                  <a:cubicBezTo>
                    <a:pt x="70329" y="65240"/>
                    <a:pt x="79005" y="77929"/>
                    <a:pt x="79005" y="92575"/>
                  </a:cubicBezTo>
                  <a:lnTo>
                    <a:pt x="79005" y="116257"/>
                  </a:lnTo>
                  <a:lnTo>
                    <a:pt x="67523" y="116257"/>
                  </a:lnTo>
                  <a:lnTo>
                    <a:pt x="67523" y="93815"/>
                  </a:lnTo>
                  <a:lnTo>
                    <a:pt x="61489" y="93815"/>
                  </a:lnTo>
                  <a:lnTo>
                    <a:pt x="61489" y="116257"/>
                  </a:lnTo>
                  <a:lnTo>
                    <a:pt x="23519" y="116257"/>
                  </a:lnTo>
                  <a:lnTo>
                    <a:pt x="23519" y="93815"/>
                  </a:lnTo>
                  <a:lnTo>
                    <a:pt x="17517" y="93815"/>
                  </a:lnTo>
                  <a:lnTo>
                    <a:pt x="17517" y="116257"/>
                  </a:lnTo>
                  <a:lnTo>
                    <a:pt x="6002" y="116257"/>
                  </a:lnTo>
                  <a:lnTo>
                    <a:pt x="6002" y="92575"/>
                  </a:lnTo>
                  <a:cubicBezTo>
                    <a:pt x="6002" y="77929"/>
                    <a:pt x="14679" y="65240"/>
                    <a:pt x="27172" y="59434"/>
                  </a:cubicBezTo>
                  <a:lnTo>
                    <a:pt x="39503" y="73558"/>
                  </a:lnTo>
                  <a:lnTo>
                    <a:pt x="39503" y="91042"/>
                  </a:lnTo>
                  <a:lnTo>
                    <a:pt x="45537" y="91042"/>
                  </a:lnTo>
                  <a:lnTo>
                    <a:pt x="45537" y="73558"/>
                  </a:lnTo>
                  <a:lnTo>
                    <a:pt x="57835" y="59434"/>
                  </a:lnTo>
                  <a:close/>
                  <a:moveTo>
                    <a:pt x="42504" y="0"/>
                  </a:moveTo>
                  <a:cubicBezTo>
                    <a:pt x="27270" y="0"/>
                    <a:pt x="14842" y="12265"/>
                    <a:pt x="14516" y="27434"/>
                  </a:cubicBezTo>
                  <a:lnTo>
                    <a:pt x="3458" y="56074"/>
                  </a:lnTo>
                  <a:lnTo>
                    <a:pt x="20714" y="56074"/>
                  </a:lnTo>
                  <a:cubicBezTo>
                    <a:pt x="8318" y="63511"/>
                    <a:pt x="0" y="77081"/>
                    <a:pt x="0" y="92575"/>
                  </a:cubicBezTo>
                  <a:lnTo>
                    <a:pt x="0" y="122292"/>
                  </a:lnTo>
                  <a:lnTo>
                    <a:pt x="85040" y="122292"/>
                  </a:lnTo>
                  <a:lnTo>
                    <a:pt x="85040" y="92575"/>
                  </a:lnTo>
                  <a:cubicBezTo>
                    <a:pt x="85040" y="77081"/>
                    <a:pt x="76722" y="63511"/>
                    <a:pt x="64294" y="56074"/>
                  </a:cubicBezTo>
                  <a:lnTo>
                    <a:pt x="83116" y="56074"/>
                  </a:lnTo>
                  <a:lnTo>
                    <a:pt x="70524" y="27368"/>
                  </a:lnTo>
                  <a:cubicBezTo>
                    <a:pt x="70165" y="12233"/>
                    <a:pt x="57737" y="0"/>
                    <a:pt x="42504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Google Shape;237;p28">
              <a:extLst>
                <a:ext uri="{FF2B5EF4-FFF2-40B4-BE49-F238E27FC236}">
                  <a16:creationId xmlns:a16="http://schemas.microsoft.com/office/drawing/2014/main" id="{C3151F06-1E08-4D2F-AF09-5E4815798A8B}"/>
                </a:ext>
              </a:extLst>
            </p:cNvPr>
            <p:cNvSpPr/>
            <p:nvPr/>
          </p:nvSpPr>
          <p:spPr>
            <a:xfrm>
              <a:off x="5271350" y="4808975"/>
              <a:ext cx="150900" cy="156600"/>
            </a:xfrm>
            <a:custGeom>
              <a:avLst/>
              <a:gdLst/>
              <a:ahLst/>
              <a:cxnLst/>
              <a:rect l="l" t="t" r="r" b="b"/>
              <a:pathLst>
                <a:path w="6036" h="6264" extrusionOk="0">
                  <a:moveTo>
                    <a:pt x="1" y="0"/>
                  </a:moveTo>
                  <a:lnTo>
                    <a:pt x="1" y="6263"/>
                  </a:lnTo>
                  <a:lnTo>
                    <a:pt x="6035" y="6263"/>
                  </a:lnTo>
                  <a:lnTo>
                    <a:pt x="603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Google Shape;238;p28">
              <a:extLst>
                <a:ext uri="{FF2B5EF4-FFF2-40B4-BE49-F238E27FC236}">
                  <a16:creationId xmlns:a16="http://schemas.microsoft.com/office/drawing/2014/main" id="{BEB9BF67-A4CE-462F-9E40-FF37C89A1EB4}"/>
                </a:ext>
              </a:extLst>
            </p:cNvPr>
            <p:cNvSpPr/>
            <p:nvPr/>
          </p:nvSpPr>
          <p:spPr>
            <a:xfrm>
              <a:off x="2052600" y="238125"/>
              <a:ext cx="3637125" cy="2137425"/>
            </a:xfrm>
            <a:custGeom>
              <a:avLst/>
              <a:gdLst/>
              <a:ahLst/>
              <a:cxnLst/>
              <a:rect l="l" t="t" r="r" b="b"/>
              <a:pathLst>
                <a:path w="145485" h="85497" extrusionOk="0">
                  <a:moveTo>
                    <a:pt x="80604" y="6035"/>
                  </a:moveTo>
                  <a:lnTo>
                    <a:pt x="80604" y="17680"/>
                  </a:lnTo>
                  <a:cubicBezTo>
                    <a:pt x="77766" y="22703"/>
                    <a:pt x="76135" y="28510"/>
                    <a:pt x="76135" y="34675"/>
                  </a:cubicBezTo>
                  <a:cubicBezTo>
                    <a:pt x="76135" y="40840"/>
                    <a:pt x="77766" y="46646"/>
                    <a:pt x="80604" y="51670"/>
                  </a:cubicBezTo>
                  <a:lnTo>
                    <a:pt x="80604" y="63315"/>
                  </a:lnTo>
                  <a:lnTo>
                    <a:pt x="30728" y="63315"/>
                  </a:lnTo>
                  <a:lnTo>
                    <a:pt x="19572" y="69709"/>
                  </a:lnTo>
                  <a:lnTo>
                    <a:pt x="23030" y="63315"/>
                  </a:lnTo>
                  <a:lnTo>
                    <a:pt x="6035" y="63315"/>
                  </a:lnTo>
                  <a:lnTo>
                    <a:pt x="6035" y="6035"/>
                  </a:lnTo>
                  <a:close/>
                  <a:moveTo>
                    <a:pt x="110810" y="6035"/>
                  </a:moveTo>
                  <a:cubicBezTo>
                    <a:pt x="126598" y="6035"/>
                    <a:pt x="139450" y="18887"/>
                    <a:pt x="139450" y="34675"/>
                  </a:cubicBezTo>
                  <a:cubicBezTo>
                    <a:pt x="139450" y="45081"/>
                    <a:pt x="133807" y="54671"/>
                    <a:pt x="124706" y="59727"/>
                  </a:cubicBezTo>
                  <a:lnTo>
                    <a:pt x="122096" y="61195"/>
                  </a:lnTo>
                  <a:lnTo>
                    <a:pt x="126728" y="69709"/>
                  </a:lnTo>
                  <a:lnTo>
                    <a:pt x="115050" y="63022"/>
                  </a:lnTo>
                  <a:lnTo>
                    <a:pt x="114072" y="63119"/>
                  </a:lnTo>
                  <a:cubicBezTo>
                    <a:pt x="112963" y="63250"/>
                    <a:pt x="111854" y="63315"/>
                    <a:pt x="110810" y="63315"/>
                  </a:cubicBezTo>
                  <a:cubicBezTo>
                    <a:pt x="95022" y="63315"/>
                    <a:pt x="82170" y="50463"/>
                    <a:pt x="82170" y="34675"/>
                  </a:cubicBezTo>
                  <a:cubicBezTo>
                    <a:pt x="82170" y="18887"/>
                    <a:pt x="95022" y="6035"/>
                    <a:pt x="110810" y="6035"/>
                  </a:cubicBezTo>
                  <a:close/>
                  <a:moveTo>
                    <a:pt x="0" y="0"/>
                  </a:moveTo>
                  <a:lnTo>
                    <a:pt x="0" y="69350"/>
                  </a:lnTo>
                  <a:lnTo>
                    <a:pt x="12918" y="69350"/>
                  </a:lnTo>
                  <a:lnTo>
                    <a:pt x="4078" y="85497"/>
                  </a:lnTo>
                  <a:lnTo>
                    <a:pt x="4078" y="85497"/>
                  </a:lnTo>
                  <a:lnTo>
                    <a:pt x="32326" y="69350"/>
                  </a:lnTo>
                  <a:lnTo>
                    <a:pt x="86639" y="69350"/>
                  </a:lnTo>
                  <a:lnTo>
                    <a:pt x="86639" y="59499"/>
                  </a:lnTo>
                  <a:cubicBezTo>
                    <a:pt x="92902" y="65566"/>
                    <a:pt x="101415" y="69350"/>
                    <a:pt x="110810" y="69350"/>
                  </a:cubicBezTo>
                  <a:cubicBezTo>
                    <a:pt x="111756" y="69350"/>
                    <a:pt x="112767" y="69285"/>
                    <a:pt x="113746" y="69219"/>
                  </a:cubicBezTo>
                  <a:lnTo>
                    <a:pt x="142190" y="85497"/>
                  </a:lnTo>
                  <a:lnTo>
                    <a:pt x="130153" y="63446"/>
                  </a:lnTo>
                  <a:cubicBezTo>
                    <a:pt x="139678" y="57020"/>
                    <a:pt x="145485" y="46255"/>
                    <a:pt x="145485" y="34675"/>
                  </a:cubicBezTo>
                  <a:cubicBezTo>
                    <a:pt x="145485" y="15560"/>
                    <a:pt x="129925" y="0"/>
                    <a:pt x="110810" y="0"/>
                  </a:cubicBezTo>
                  <a:cubicBezTo>
                    <a:pt x="101415" y="0"/>
                    <a:pt x="92902" y="3784"/>
                    <a:pt x="86639" y="9851"/>
                  </a:cubicBezTo>
                  <a:lnTo>
                    <a:pt x="86639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Google Shape;239;p28">
              <a:extLst>
                <a:ext uri="{FF2B5EF4-FFF2-40B4-BE49-F238E27FC236}">
                  <a16:creationId xmlns:a16="http://schemas.microsoft.com/office/drawing/2014/main" id="{0682BF3B-2635-4728-8030-61F5E404D1C7}"/>
                </a:ext>
              </a:extLst>
            </p:cNvPr>
            <p:cNvSpPr/>
            <p:nvPr/>
          </p:nvSpPr>
          <p:spPr>
            <a:xfrm>
              <a:off x="4353100" y="10324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03" y="6623"/>
                  </a:lnTo>
                  <a:lnTo>
                    <a:pt x="6003" y="1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Google Shape;240;p28">
              <a:extLst>
                <a:ext uri="{FF2B5EF4-FFF2-40B4-BE49-F238E27FC236}">
                  <a16:creationId xmlns:a16="http://schemas.microsoft.com/office/drawing/2014/main" id="{C190FC9D-4BA3-4A11-B7A6-C14F46E9291C}"/>
                </a:ext>
              </a:extLst>
            </p:cNvPr>
            <p:cNvSpPr/>
            <p:nvPr/>
          </p:nvSpPr>
          <p:spPr>
            <a:xfrm>
              <a:off x="4764925" y="103240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6" y="6623"/>
                  </a:lnTo>
                  <a:lnTo>
                    <a:pt x="6036" y="1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Google Shape;241;p28">
              <a:extLst>
                <a:ext uri="{FF2B5EF4-FFF2-40B4-BE49-F238E27FC236}">
                  <a16:creationId xmlns:a16="http://schemas.microsoft.com/office/drawing/2014/main" id="{E5A39512-0103-4F16-9994-DD6622A58BDF}"/>
                </a:ext>
              </a:extLst>
            </p:cNvPr>
            <p:cNvSpPr/>
            <p:nvPr/>
          </p:nvSpPr>
          <p:spPr>
            <a:xfrm>
              <a:off x="5176750" y="103240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6" y="6623"/>
                  </a:lnTo>
                  <a:lnTo>
                    <a:pt x="6036" y="1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Google Shape;242;p28">
              <a:extLst>
                <a:ext uri="{FF2B5EF4-FFF2-40B4-BE49-F238E27FC236}">
                  <a16:creationId xmlns:a16="http://schemas.microsoft.com/office/drawing/2014/main" id="{ED0DCC8C-9273-4277-8DA0-28E25C9AC6F2}"/>
                </a:ext>
              </a:extLst>
            </p:cNvPr>
            <p:cNvSpPr/>
            <p:nvPr/>
          </p:nvSpPr>
          <p:spPr>
            <a:xfrm>
              <a:off x="2680525" y="70212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3" y="6623"/>
                  </a:lnTo>
                  <a:lnTo>
                    <a:pt x="6003" y="1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Google Shape;243;p28">
              <a:extLst>
                <a:ext uri="{FF2B5EF4-FFF2-40B4-BE49-F238E27FC236}">
                  <a16:creationId xmlns:a16="http://schemas.microsoft.com/office/drawing/2014/main" id="{A736BEA2-36AA-4040-9258-9C9355873528}"/>
                </a:ext>
              </a:extLst>
            </p:cNvPr>
            <p:cNvSpPr/>
            <p:nvPr/>
          </p:nvSpPr>
          <p:spPr>
            <a:xfrm>
              <a:off x="3092350" y="7021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Google Shape;244;p28">
              <a:extLst>
                <a:ext uri="{FF2B5EF4-FFF2-40B4-BE49-F238E27FC236}">
                  <a16:creationId xmlns:a16="http://schemas.microsoft.com/office/drawing/2014/main" id="{C835FF09-2544-4DA1-8B74-A131622194FD}"/>
                </a:ext>
              </a:extLst>
            </p:cNvPr>
            <p:cNvSpPr/>
            <p:nvPr/>
          </p:nvSpPr>
          <p:spPr>
            <a:xfrm>
              <a:off x="3504175" y="7021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Google Shape;245;p28">
              <a:extLst>
                <a:ext uri="{FF2B5EF4-FFF2-40B4-BE49-F238E27FC236}">
                  <a16:creationId xmlns:a16="http://schemas.microsoft.com/office/drawing/2014/main" id="{8B8253C1-821C-47E0-A5BF-E80681863098}"/>
                </a:ext>
              </a:extLst>
            </p:cNvPr>
            <p:cNvSpPr/>
            <p:nvPr/>
          </p:nvSpPr>
          <p:spPr>
            <a:xfrm>
              <a:off x="2680525" y="12664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03" y="6622"/>
                  </a:lnTo>
                  <a:lnTo>
                    <a:pt x="6003" y="1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Google Shape;246;p28">
              <a:extLst>
                <a:ext uri="{FF2B5EF4-FFF2-40B4-BE49-F238E27FC236}">
                  <a16:creationId xmlns:a16="http://schemas.microsoft.com/office/drawing/2014/main" id="{3B441EBD-8A88-4FE5-B9D2-28D3E6588582}"/>
                </a:ext>
              </a:extLst>
            </p:cNvPr>
            <p:cNvSpPr/>
            <p:nvPr/>
          </p:nvSpPr>
          <p:spPr>
            <a:xfrm>
              <a:off x="3092350" y="12664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Google Shape;247;p28">
              <a:extLst>
                <a:ext uri="{FF2B5EF4-FFF2-40B4-BE49-F238E27FC236}">
                  <a16:creationId xmlns:a16="http://schemas.microsoft.com/office/drawing/2014/main" id="{2DFC2074-FD4C-4816-9118-69F9929A2D2F}"/>
                </a:ext>
              </a:extLst>
            </p:cNvPr>
            <p:cNvSpPr/>
            <p:nvPr/>
          </p:nvSpPr>
          <p:spPr>
            <a:xfrm>
              <a:off x="3504175" y="12664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CaixaDeTexto 28">
            <a:extLst>
              <a:ext uri="{FF2B5EF4-FFF2-40B4-BE49-F238E27FC236}">
                <a16:creationId xmlns:a16="http://schemas.microsoft.com/office/drawing/2014/main" id="{22605917-C549-445C-A478-7B59387B7588}"/>
              </a:ext>
            </a:extLst>
          </p:cNvPr>
          <p:cNvSpPr txBox="1"/>
          <p:nvPr/>
        </p:nvSpPr>
        <p:spPr>
          <a:xfrm>
            <a:off x="8667152" y="4453850"/>
            <a:ext cx="308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rgbClr val="002060"/>
                </a:solidFill>
              </a:rPr>
              <a:t>Análise de interferências, visualização espacial e estudo de alternativas de projeto</a:t>
            </a:r>
          </a:p>
        </p:txBody>
      </p:sp>
      <p:pic>
        <p:nvPicPr>
          <p:cNvPr id="41" name="Gráfico 37" descr="Calendário mensal com preenchimento sólido">
            <a:extLst>
              <a:ext uri="{FF2B5EF4-FFF2-40B4-BE49-F238E27FC236}">
                <a16:creationId xmlns:a16="http://schemas.microsoft.com/office/drawing/2014/main" id="{F1C6BFE9-4B65-4AF7-B1CB-3EDD86F5FCC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77792" y="3033821"/>
            <a:ext cx="914400" cy="914400"/>
          </a:xfrm>
          <a:prstGeom prst="rect">
            <a:avLst/>
          </a:prstGeom>
        </p:spPr>
      </p:pic>
      <p:pic>
        <p:nvPicPr>
          <p:cNvPr id="42" name="Gráfico 32" descr="Tendência ascendente">
            <a:extLst>
              <a:ext uri="{FF2B5EF4-FFF2-40B4-BE49-F238E27FC236}">
                <a16:creationId xmlns:a16="http://schemas.microsoft.com/office/drawing/2014/main" id="{7B13FE3F-48C8-4D35-AF70-1D0C40D3CBE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31469" y="18232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3220350B-8208-4CD5-84A9-2D65D54E35C2}"/>
              </a:ext>
            </a:extLst>
          </p:cNvPr>
          <p:cNvSpPr txBox="1"/>
          <p:nvPr/>
        </p:nvSpPr>
        <p:spPr>
          <a:xfrm>
            <a:off x="232140" y="903772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0C6075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01</a:t>
            </a:r>
            <a:endParaRPr lang="ko-KR" altLang="en-US" sz="12000" b="1" dirty="0">
              <a:solidFill>
                <a:srgbClr val="0C6075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91152DE-F38A-42EB-8326-7FB5EF8BE479}"/>
              </a:ext>
            </a:extLst>
          </p:cNvPr>
          <p:cNvSpPr txBox="1"/>
          <p:nvPr/>
        </p:nvSpPr>
        <p:spPr>
          <a:xfrm>
            <a:off x="446336" y="2630217"/>
            <a:ext cx="23487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000" b="1">
                <a:solidFill>
                  <a:srgbClr val="0C56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dirty="0"/>
              <a:t>O QUE É BIM</a:t>
            </a:r>
          </a:p>
          <a:p>
            <a:endParaRPr lang="ko-KR" altLang="en-US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1679A422-269B-48D6-A7F8-5160B34E39BD}"/>
              </a:ext>
            </a:extLst>
          </p:cNvPr>
          <p:cNvSpPr txBox="1"/>
          <p:nvPr/>
        </p:nvSpPr>
        <p:spPr>
          <a:xfrm>
            <a:off x="1946077" y="3604706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0C566E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02</a:t>
            </a:r>
            <a:endParaRPr lang="ko-KR" altLang="en-US" sz="12000" b="1" dirty="0">
              <a:solidFill>
                <a:srgbClr val="0C566E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E41FFF5-AB57-425D-AD4B-A817455DDE90}"/>
              </a:ext>
            </a:extLst>
          </p:cNvPr>
          <p:cNvSpPr txBox="1"/>
          <p:nvPr/>
        </p:nvSpPr>
        <p:spPr>
          <a:xfrm>
            <a:off x="2262849" y="5253216"/>
            <a:ext cx="225118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000" b="1" dirty="0">
                <a:solidFill>
                  <a:srgbClr val="0C56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LEGAL</a:t>
            </a:r>
            <a:endParaRPr lang="en-US" altLang="ko-KR" sz="2000" b="1" dirty="0">
              <a:solidFill>
                <a:srgbClr val="0C60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o-KR" altLang="en-US" sz="2000" b="1" dirty="0">
              <a:solidFill>
                <a:srgbClr val="0C6075"/>
              </a:solidFill>
              <a:latin typeface="Open Sans Semibold" pitchFamily="34" charset="0"/>
              <a:cs typeface="Open Sans Semibold" pitchFamily="34" charset="0"/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9203C411-32B7-4911-B2DC-52F92746425A}"/>
              </a:ext>
            </a:extLst>
          </p:cNvPr>
          <p:cNvSpPr txBox="1"/>
          <p:nvPr/>
        </p:nvSpPr>
        <p:spPr>
          <a:xfrm>
            <a:off x="3656425" y="903772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F3922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03</a:t>
            </a:r>
            <a:endParaRPr lang="ko-KR" altLang="en-US" sz="12000" b="1" dirty="0">
              <a:solidFill>
                <a:srgbClr val="F39221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1B28E079-8F5C-4260-AF6F-065370DCB2B0}"/>
              </a:ext>
            </a:extLst>
          </p:cNvPr>
          <p:cNvSpPr txBox="1"/>
          <p:nvPr/>
        </p:nvSpPr>
        <p:spPr>
          <a:xfrm>
            <a:off x="3870621" y="2630217"/>
            <a:ext cx="23487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000" b="1">
                <a:solidFill>
                  <a:srgbClr val="0C56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ko-KR" dirty="0"/>
              <a:t>O BIM NO DNIT</a:t>
            </a:r>
          </a:p>
          <a:p>
            <a:endParaRPr lang="ko-KR" altLang="en-US" dirty="0"/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A4832B51-4541-4A3F-AE95-A2BC3E3466A6}"/>
              </a:ext>
            </a:extLst>
          </p:cNvPr>
          <p:cNvSpPr txBox="1"/>
          <p:nvPr/>
        </p:nvSpPr>
        <p:spPr>
          <a:xfrm>
            <a:off x="5370362" y="3604706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F3922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04</a:t>
            </a:r>
            <a:endParaRPr lang="ko-KR" altLang="en-US" sz="12000" b="1" dirty="0">
              <a:solidFill>
                <a:srgbClr val="F39221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76B52981-A940-4158-A317-9E1674863863}"/>
              </a:ext>
            </a:extLst>
          </p:cNvPr>
          <p:cNvSpPr txBox="1"/>
          <p:nvPr/>
        </p:nvSpPr>
        <p:spPr>
          <a:xfrm>
            <a:off x="5805719" y="5407104"/>
            <a:ext cx="310751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2000" b="1" dirty="0">
                <a:solidFill>
                  <a:srgbClr val="0C56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OBJETIVOS BIM</a:t>
            </a:r>
            <a:endParaRPr lang="en-US" altLang="ko-KR" sz="2000" b="1" dirty="0">
              <a:solidFill>
                <a:srgbClr val="0C60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o-KR" altLang="en-US" sz="2000" b="1" dirty="0">
              <a:solidFill>
                <a:srgbClr val="0C6075"/>
              </a:solidFill>
              <a:latin typeface="Open Sans Semibold" pitchFamily="34" charset="0"/>
              <a:cs typeface="Open Sans Semibold" pitchFamily="34" charset="0"/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23AED6D9-683B-4144-92A3-B8DBFCFF208C}"/>
              </a:ext>
            </a:extLst>
          </p:cNvPr>
          <p:cNvSpPr txBox="1"/>
          <p:nvPr/>
        </p:nvSpPr>
        <p:spPr>
          <a:xfrm>
            <a:off x="7511072" y="930800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0C6075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05</a:t>
            </a:r>
            <a:endParaRPr lang="ko-KR" altLang="en-US" sz="12000" b="1" dirty="0">
              <a:solidFill>
                <a:srgbClr val="0C6075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0BAD7F49-D5FB-4FE9-9861-BE4A38117A4F}"/>
              </a:ext>
            </a:extLst>
          </p:cNvPr>
          <p:cNvSpPr txBox="1"/>
          <p:nvPr/>
        </p:nvSpPr>
        <p:spPr>
          <a:xfrm>
            <a:off x="7725268" y="2503357"/>
            <a:ext cx="310751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000" b="1">
                <a:solidFill>
                  <a:srgbClr val="0C56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altLang="ko-KR" sz="2000" b="1" dirty="0">
                <a:solidFill>
                  <a:srgbClr val="0C56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 DE IMPLEMENTAÇÃO BIM</a:t>
            </a:r>
            <a:endParaRPr lang="en-US" altLang="ko-KR" sz="2000" b="1" dirty="0">
              <a:solidFill>
                <a:srgbClr val="0C60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o-KR" altLang="en-US" dirty="0"/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92773E54-10FE-469C-A593-1F48453024F7}"/>
              </a:ext>
            </a:extLst>
          </p:cNvPr>
          <p:cNvSpPr txBox="1"/>
          <p:nvPr/>
        </p:nvSpPr>
        <p:spPr>
          <a:xfrm>
            <a:off x="9225009" y="3631734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0C566E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06</a:t>
            </a:r>
            <a:endParaRPr lang="ko-KR" altLang="en-US" sz="12000" b="1" dirty="0">
              <a:solidFill>
                <a:srgbClr val="0C566E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FE66B906-7B37-4A27-8FD9-3B35A723CD91}"/>
              </a:ext>
            </a:extLst>
          </p:cNvPr>
          <p:cNvSpPr txBox="1"/>
          <p:nvPr/>
        </p:nvSpPr>
        <p:spPr>
          <a:xfrm>
            <a:off x="9541781" y="5126356"/>
            <a:ext cx="225118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000" b="1" dirty="0">
                <a:solidFill>
                  <a:srgbClr val="0C56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PRINCIPAIS RESULTADOS</a:t>
            </a:r>
            <a:endParaRPr lang="en-US" altLang="ko-KR" sz="2000" b="1" dirty="0">
              <a:solidFill>
                <a:srgbClr val="0C607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ko-KR" altLang="en-US" sz="2000" b="1" dirty="0">
              <a:solidFill>
                <a:srgbClr val="0C6075"/>
              </a:solidFill>
              <a:latin typeface="Open Sans Semibold" pitchFamily="34" charset="0"/>
              <a:cs typeface="Open Sans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Diagrama 34">
            <a:extLst>
              <a:ext uri="{FF2B5EF4-FFF2-40B4-BE49-F238E27FC236}">
                <a16:creationId xmlns:a16="http://schemas.microsoft.com/office/drawing/2014/main" id="{C0EB80DE-0A2C-4B9F-91D0-39D3C14DC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524982"/>
              </p:ext>
            </p:extLst>
          </p:nvPr>
        </p:nvGraphicFramePr>
        <p:xfrm>
          <a:off x="975166" y="1545253"/>
          <a:ext cx="8691115" cy="332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6" name="Agrupar 35">
            <a:extLst>
              <a:ext uri="{FF2B5EF4-FFF2-40B4-BE49-F238E27FC236}">
                <a16:creationId xmlns:a16="http://schemas.microsoft.com/office/drawing/2014/main" id="{38D0D606-E3C3-483D-B8B9-B68BD15D8F53}"/>
              </a:ext>
            </a:extLst>
          </p:cNvPr>
          <p:cNvGrpSpPr/>
          <p:nvPr/>
        </p:nvGrpSpPr>
        <p:grpSpPr>
          <a:xfrm>
            <a:off x="6167877" y="1995202"/>
            <a:ext cx="490260" cy="608330"/>
            <a:chOff x="3202327" y="4788241"/>
            <a:chExt cx="259245" cy="321912"/>
          </a:xfrm>
          <a:solidFill>
            <a:srgbClr val="FFC000"/>
          </a:solidFill>
        </p:grpSpPr>
        <p:sp>
          <p:nvSpPr>
            <p:cNvPr id="37" name="Freeform 170">
              <a:extLst>
                <a:ext uri="{FF2B5EF4-FFF2-40B4-BE49-F238E27FC236}">
                  <a16:creationId xmlns:a16="http://schemas.microsoft.com/office/drawing/2014/main" id="{82ACC8AC-CF02-4524-9EC3-77AAF84EDBB7}"/>
                </a:ext>
              </a:extLst>
            </p:cNvPr>
            <p:cNvSpPr>
              <a:spLocks/>
            </p:cNvSpPr>
            <p:nvPr/>
          </p:nvSpPr>
          <p:spPr bwMode="auto">
            <a:xfrm rot="21311913" flipH="1">
              <a:off x="3213685" y="5026271"/>
              <a:ext cx="247887" cy="83882"/>
            </a:xfrm>
            <a:custGeom>
              <a:avLst/>
              <a:gdLst>
                <a:gd name="T0" fmla="*/ 501 w 938"/>
                <a:gd name="T1" fmla="*/ 144 h 325"/>
                <a:gd name="T2" fmla="*/ 469 w 938"/>
                <a:gd name="T3" fmla="*/ 160 h 325"/>
                <a:gd name="T4" fmla="*/ 437 w 938"/>
                <a:gd name="T5" fmla="*/ 144 h 325"/>
                <a:gd name="T6" fmla="*/ 159 w 938"/>
                <a:gd name="T7" fmla="*/ 0 h 325"/>
                <a:gd name="T8" fmla="*/ 0 w 938"/>
                <a:gd name="T9" fmla="*/ 82 h 325"/>
                <a:gd name="T10" fmla="*/ 469 w 938"/>
                <a:gd name="T11" fmla="*/ 325 h 325"/>
                <a:gd name="T12" fmla="*/ 938 w 938"/>
                <a:gd name="T13" fmla="*/ 82 h 325"/>
                <a:gd name="T14" fmla="*/ 779 w 938"/>
                <a:gd name="T15" fmla="*/ 0 h 325"/>
                <a:gd name="T16" fmla="*/ 501 w 938"/>
                <a:gd name="T17" fmla="*/ 14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8" h="325">
                  <a:moveTo>
                    <a:pt x="501" y="144"/>
                  </a:moveTo>
                  <a:lnTo>
                    <a:pt x="469" y="160"/>
                  </a:lnTo>
                  <a:lnTo>
                    <a:pt x="437" y="144"/>
                  </a:lnTo>
                  <a:lnTo>
                    <a:pt x="159" y="0"/>
                  </a:lnTo>
                  <a:lnTo>
                    <a:pt x="0" y="82"/>
                  </a:lnTo>
                  <a:lnTo>
                    <a:pt x="469" y="325"/>
                  </a:lnTo>
                  <a:lnTo>
                    <a:pt x="938" y="82"/>
                  </a:lnTo>
                  <a:lnTo>
                    <a:pt x="779" y="0"/>
                  </a:lnTo>
                  <a:lnTo>
                    <a:pt x="501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I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71">
              <a:extLst>
                <a:ext uri="{FF2B5EF4-FFF2-40B4-BE49-F238E27FC236}">
                  <a16:creationId xmlns:a16="http://schemas.microsoft.com/office/drawing/2014/main" id="{AA2B8A7A-3605-44B9-8882-F7054A8F98CC}"/>
                </a:ext>
              </a:extLst>
            </p:cNvPr>
            <p:cNvSpPr>
              <a:spLocks/>
            </p:cNvSpPr>
            <p:nvPr/>
          </p:nvSpPr>
          <p:spPr bwMode="auto">
            <a:xfrm rot="21311913" flipH="1">
              <a:off x="3208435" y="4963798"/>
              <a:ext cx="247887" cy="83883"/>
            </a:xfrm>
            <a:custGeom>
              <a:avLst/>
              <a:gdLst>
                <a:gd name="T0" fmla="*/ 501 w 938"/>
                <a:gd name="T1" fmla="*/ 144 h 325"/>
                <a:gd name="T2" fmla="*/ 469 w 938"/>
                <a:gd name="T3" fmla="*/ 160 h 325"/>
                <a:gd name="T4" fmla="*/ 437 w 938"/>
                <a:gd name="T5" fmla="*/ 144 h 325"/>
                <a:gd name="T6" fmla="*/ 159 w 938"/>
                <a:gd name="T7" fmla="*/ 0 h 325"/>
                <a:gd name="T8" fmla="*/ 0 w 938"/>
                <a:gd name="T9" fmla="*/ 82 h 325"/>
                <a:gd name="T10" fmla="*/ 469 w 938"/>
                <a:gd name="T11" fmla="*/ 325 h 325"/>
                <a:gd name="T12" fmla="*/ 938 w 938"/>
                <a:gd name="T13" fmla="*/ 82 h 325"/>
                <a:gd name="T14" fmla="*/ 779 w 938"/>
                <a:gd name="T15" fmla="*/ 0 h 325"/>
                <a:gd name="T16" fmla="*/ 501 w 938"/>
                <a:gd name="T17" fmla="*/ 14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8" h="325">
                  <a:moveTo>
                    <a:pt x="501" y="144"/>
                  </a:moveTo>
                  <a:lnTo>
                    <a:pt x="469" y="160"/>
                  </a:lnTo>
                  <a:lnTo>
                    <a:pt x="437" y="144"/>
                  </a:lnTo>
                  <a:lnTo>
                    <a:pt x="159" y="0"/>
                  </a:lnTo>
                  <a:lnTo>
                    <a:pt x="0" y="82"/>
                  </a:lnTo>
                  <a:lnTo>
                    <a:pt x="469" y="325"/>
                  </a:lnTo>
                  <a:lnTo>
                    <a:pt x="938" y="82"/>
                  </a:lnTo>
                  <a:lnTo>
                    <a:pt x="779" y="0"/>
                  </a:lnTo>
                  <a:lnTo>
                    <a:pt x="501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I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72">
              <a:extLst>
                <a:ext uri="{FF2B5EF4-FFF2-40B4-BE49-F238E27FC236}">
                  <a16:creationId xmlns:a16="http://schemas.microsoft.com/office/drawing/2014/main" id="{E0766A18-FCEF-48EC-A325-B783DB645654}"/>
                </a:ext>
              </a:extLst>
            </p:cNvPr>
            <p:cNvSpPr>
              <a:spLocks noEditPoints="1"/>
            </p:cNvSpPr>
            <p:nvPr/>
          </p:nvSpPr>
          <p:spPr bwMode="auto">
            <a:xfrm rot="21311913" flipH="1">
              <a:off x="3274056" y="4788241"/>
              <a:ext cx="91712" cy="134471"/>
            </a:xfrm>
            <a:custGeom>
              <a:avLst/>
              <a:gdLst>
                <a:gd name="T0" fmla="*/ 174 w 347"/>
                <a:gd name="T1" fmla="*/ 0 h 521"/>
                <a:gd name="T2" fmla="*/ 0 w 347"/>
                <a:gd name="T3" fmla="*/ 174 h 521"/>
                <a:gd name="T4" fmla="*/ 174 w 347"/>
                <a:gd name="T5" fmla="*/ 521 h 521"/>
                <a:gd name="T6" fmla="*/ 347 w 347"/>
                <a:gd name="T7" fmla="*/ 174 h 521"/>
                <a:gd name="T8" fmla="*/ 174 w 347"/>
                <a:gd name="T9" fmla="*/ 0 h 521"/>
                <a:gd name="T10" fmla="*/ 174 w 347"/>
                <a:gd name="T11" fmla="*/ 243 h 521"/>
                <a:gd name="T12" fmla="*/ 104 w 347"/>
                <a:gd name="T13" fmla="*/ 174 h 521"/>
                <a:gd name="T14" fmla="*/ 174 w 347"/>
                <a:gd name="T15" fmla="*/ 104 h 521"/>
                <a:gd name="T16" fmla="*/ 243 w 347"/>
                <a:gd name="T17" fmla="*/ 174 h 521"/>
                <a:gd name="T18" fmla="*/ 174 w 347"/>
                <a:gd name="T19" fmla="*/ 24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521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70"/>
                    <a:pt x="174" y="521"/>
                    <a:pt x="174" y="521"/>
                  </a:cubicBezTo>
                  <a:cubicBezTo>
                    <a:pt x="174" y="521"/>
                    <a:pt x="347" y="270"/>
                    <a:pt x="347" y="174"/>
                  </a:cubicBezTo>
                  <a:cubicBezTo>
                    <a:pt x="347" y="78"/>
                    <a:pt x="270" y="0"/>
                    <a:pt x="174" y="0"/>
                  </a:cubicBezTo>
                  <a:close/>
                  <a:moveTo>
                    <a:pt x="174" y="243"/>
                  </a:moveTo>
                  <a:cubicBezTo>
                    <a:pt x="135" y="243"/>
                    <a:pt x="104" y="212"/>
                    <a:pt x="104" y="174"/>
                  </a:cubicBezTo>
                  <a:cubicBezTo>
                    <a:pt x="104" y="135"/>
                    <a:pt x="135" y="104"/>
                    <a:pt x="174" y="104"/>
                  </a:cubicBezTo>
                  <a:cubicBezTo>
                    <a:pt x="212" y="104"/>
                    <a:pt x="243" y="135"/>
                    <a:pt x="243" y="174"/>
                  </a:cubicBezTo>
                  <a:cubicBezTo>
                    <a:pt x="243" y="212"/>
                    <a:pt x="212" y="243"/>
                    <a:pt x="174" y="2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I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73">
              <a:extLst>
                <a:ext uri="{FF2B5EF4-FFF2-40B4-BE49-F238E27FC236}">
                  <a16:creationId xmlns:a16="http://schemas.microsoft.com/office/drawing/2014/main" id="{7F0A76B2-7B85-4C7D-BB84-87F0936F01AD}"/>
                </a:ext>
              </a:extLst>
            </p:cNvPr>
            <p:cNvSpPr>
              <a:spLocks/>
            </p:cNvSpPr>
            <p:nvPr/>
          </p:nvSpPr>
          <p:spPr bwMode="auto">
            <a:xfrm rot="21311913" flipH="1">
              <a:off x="3202327" y="4880933"/>
              <a:ext cx="247887" cy="104225"/>
            </a:xfrm>
            <a:custGeom>
              <a:avLst/>
              <a:gdLst>
                <a:gd name="T0" fmla="*/ 628 w 938"/>
                <a:gd name="T1" fmla="*/ 0 h 404"/>
                <a:gd name="T2" fmla="*/ 577 w 938"/>
                <a:gd name="T3" fmla="*/ 89 h 404"/>
                <a:gd name="T4" fmla="*/ 660 w 938"/>
                <a:gd name="T5" fmla="*/ 161 h 404"/>
                <a:gd name="T6" fmla="*/ 469 w 938"/>
                <a:gd name="T7" fmla="*/ 248 h 404"/>
                <a:gd name="T8" fmla="*/ 278 w 938"/>
                <a:gd name="T9" fmla="*/ 161 h 404"/>
                <a:gd name="T10" fmla="*/ 360 w 938"/>
                <a:gd name="T11" fmla="*/ 89 h 404"/>
                <a:gd name="T12" fmla="*/ 309 w 938"/>
                <a:gd name="T13" fmla="*/ 0 h 404"/>
                <a:gd name="T14" fmla="*/ 0 w 938"/>
                <a:gd name="T15" fmla="*/ 161 h 404"/>
                <a:gd name="T16" fmla="*/ 469 w 938"/>
                <a:gd name="T17" fmla="*/ 404 h 404"/>
                <a:gd name="T18" fmla="*/ 938 w 938"/>
                <a:gd name="T19" fmla="*/ 161 h 404"/>
                <a:gd name="T20" fmla="*/ 628 w 938"/>
                <a:gd name="T2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8" h="404">
                  <a:moveTo>
                    <a:pt x="628" y="0"/>
                  </a:moveTo>
                  <a:cubicBezTo>
                    <a:pt x="612" y="32"/>
                    <a:pt x="594" y="62"/>
                    <a:pt x="577" y="89"/>
                  </a:cubicBezTo>
                  <a:cubicBezTo>
                    <a:pt x="627" y="105"/>
                    <a:pt x="660" y="131"/>
                    <a:pt x="660" y="161"/>
                  </a:cubicBezTo>
                  <a:cubicBezTo>
                    <a:pt x="660" y="209"/>
                    <a:pt x="574" y="248"/>
                    <a:pt x="469" y="248"/>
                  </a:cubicBezTo>
                  <a:cubicBezTo>
                    <a:pt x="363" y="248"/>
                    <a:pt x="278" y="209"/>
                    <a:pt x="278" y="161"/>
                  </a:cubicBezTo>
                  <a:cubicBezTo>
                    <a:pt x="278" y="131"/>
                    <a:pt x="311" y="105"/>
                    <a:pt x="360" y="89"/>
                  </a:cubicBezTo>
                  <a:cubicBezTo>
                    <a:pt x="344" y="62"/>
                    <a:pt x="326" y="32"/>
                    <a:pt x="309" y="0"/>
                  </a:cubicBezTo>
                  <a:lnTo>
                    <a:pt x="0" y="161"/>
                  </a:lnTo>
                  <a:lnTo>
                    <a:pt x="469" y="404"/>
                  </a:lnTo>
                  <a:lnTo>
                    <a:pt x="938" y="161"/>
                  </a:lnTo>
                  <a:lnTo>
                    <a:pt x="6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I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Freeform 267">
            <a:extLst>
              <a:ext uri="{FF2B5EF4-FFF2-40B4-BE49-F238E27FC236}">
                <a16:creationId xmlns:a16="http://schemas.microsoft.com/office/drawing/2014/main" id="{19D3839C-7DA7-4B39-8FAE-2FFE7EEDB29F}"/>
              </a:ext>
            </a:extLst>
          </p:cNvPr>
          <p:cNvSpPr>
            <a:spLocks/>
          </p:cNvSpPr>
          <p:nvPr/>
        </p:nvSpPr>
        <p:spPr bwMode="auto">
          <a:xfrm>
            <a:off x="1879117" y="1989578"/>
            <a:ext cx="465692" cy="596390"/>
          </a:xfrm>
          <a:custGeom>
            <a:avLst/>
            <a:gdLst>
              <a:gd name="connsiteX0" fmla="*/ 130573 w 724244"/>
              <a:gd name="connsiteY0" fmla="*/ 677238 h 853075"/>
              <a:gd name="connsiteX1" fmla="*/ 600635 w 724244"/>
              <a:gd name="connsiteY1" fmla="*/ 677238 h 853075"/>
              <a:gd name="connsiteX2" fmla="*/ 604117 w 724244"/>
              <a:gd name="connsiteY2" fmla="*/ 680720 h 853075"/>
              <a:gd name="connsiteX3" fmla="*/ 604117 w 724244"/>
              <a:gd name="connsiteY3" fmla="*/ 694647 h 853075"/>
              <a:gd name="connsiteX4" fmla="*/ 600635 w 724244"/>
              <a:gd name="connsiteY4" fmla="*/ 698129 h 853075"/>
              <a:gd name="connsiteX5" fmla="*/ 130573 w 724244"/>
              <a:gd name="connsiteY5" fmla="*/ 698129 h 853075"/>
              <a:gd name="connsiteX6" fmla="*/ 127091 w 724244"/>
              <a:gd name="connsiteY6" fmla="*/ 694647 h 853075"/>
              <a:gd name="connsiteX7" fmla="*/ 127091 w 724244"/>
              <a:gd name="connsiteY7" fmla="*/ 680720 h 853075"/>
              <a:gd name="connsiteX8" fmla="*/ 130573 w 724244"/>
              <a:gd name="connsiteY8" fmla="*/ 677238 h 853075"/>
              <a:gd name="connsiteX9" fmla="*/ 130573 w 724244"/>
              <a:gd name="connsiteY9" fmla="*/ 551889 h 853075"/>
              <a:gd name="connsiteX10" fmla="*/ 600635 w 724244"/>
              <a:gd name="connsiteY10" fmla="*/ 551889 h 853075"/>
              <a:gd name="connsiteX11" fmla="*/ 604117 w 724244"/>
              <a:gd name="connsiteY11" fmla="*/ 555371 h 853075"/>
              <a:gd name="connsiteX12" fmla="*/ 604117 w 724244"/>
              <a:gd name="connsiteY12" fmla="*/ 569298 h 853075"/>
              <a:gd name="connsiteX13" fmla="*/ 600635 w 724244"/>
              <a:gd name="connsiteY13" fmla="*/ 572780 h 853075"/>
              <a:gd name="connsiteX14" fmla="*/ 130573 w 724244"/>
              <a:gd name="connsiteY14" fmla="*/ 572780 h 853075"/>
              <a:gd name="connsiteX15" fmla="*/ 127091 w 724244"/>
              <a:gd name="connsiteY15" fmla="*/ 569298 h 853075"/>
              <a:gd name="connsiteX16" fmla="*/ 127091 w 724244"/>
              <a:gd name="connsiteY16" fmla="*/ 555371 h 853075"/>
              <a:gd name="connsiteX17" fmla="*/ 130573 w 724244"/>
              <a:gd name="connsiteY17" fmla="*/ 551889 h 853075"/>
              <a:gd name="connsiteX18" fmla="*/ 130283 w 724244"/>
              <a:gd name="connsiteY18" fmla="*/ 428279 h 853075"/>
              <a:gd name="connsiteX19" fmla="*/ 600925 w 724244"/>
              <a:gd name="connsiteY19" fmla="*/ 428279 h 853075"/>
              <a:gd name="connsiteX20" fmla="*/ 604117 w 724244"/>
              <a:gd name="connsiteY20" fmla="*/ 431471 h 853075"/>
              <a:gd name="connsiteX21" fmla="*/ 604117 w 724244"/>
              <a:gd name="connsiteY21" fmla="*/ 444238 h 853075"/>
              <a:gd name="connsiteX22" fmla="*/ 600925 w 724244"/>
              <a:gd name="connsiteY22" fmla="*/ 447430 h 853075"/>
              <a:gd name="connsiteX23" fmla="*/ 130283 w 724244"/>
              <a:gd name="connsiteY23" fmla="*/ 447430 h 853075"/>
              <a:gd name="connsiteX24" fmla="*/ 127091 w 724244"/>
              <a:gd name="connsiteY24" fmla="*/ 444238 h 853075"/>
              <a:gd name="connsiteX25" fmla="*/ 127091 w 724244"/>
              <a:gd name="connsiteY25" fmla="*/ 431471 h 853075"/>
              <a:gd name="connsiteX26" fmla="*/ 130283 w 724244"/>
              <a:gd name="connsiteY26" fmla="*/ 428279 h 853075"/>
              <a:gd name="connsiteX27" fmla="*/ 130573 w 724244"/>
              <a:gd name="connsiteY27" fmla="*/ 302929 h 853075"/>
              <a:gd name="connsiteX28" fmla="*/ 600635 w 724244"/>
              <a:gd name="connsiteY28" fmla="*/ 302929 h 853075"/>
              <a:gd name="connsiteX29" fmla="*/ 604117 w 724244"/>
              <a:gd name="connsiteY29" fmla="*/ 306411 h 853075"/>
              <a:gd name="connsiteX30" fmla="*/ 604117 w 724244"/>
              <a:gd name="connsiteY30" fmla="*/ 320338 h 853075"/>
              <a:gd name="connsiteX31" fmla="*/ 600635 w 724244"/>
              <a:gd name="connsiteY31" fmla="*/ 323820 h 853075"/>
              <a:gd name="connsiteX32" fmla="*/ 130573 w 724244"/>
              <a:gd name="connsiteY32" fmla="*/ 323820 h 853075"/>
              <a:gd name="connsiteX33" fmla="*/ 127091 w 724244"/>
              <a:gd name="connsiteY33" fmla="*/ 320338 h 853075"/>
              <a:gd name="connsiteX34" fmla="*/ 127091 w 724244"/>
              <a:gd name="connsiteY34" fmla="*/ 306411 h 853075"/>
              <a:gd name="connsiteX35" fmla="*/ 130573 w 724244"/>
              <a:gd name="connsiteY35" fmla="*/ 302929 h 853075"/>
              <a:gd name="connsiteX36" fmla="*/ 130573 w 724244"/>
              <a:gd name="connsiteY36" fmla="*/ 177579 h 853075"/>
              <a:gd name="connsiteX37" fmla="*/ 600635 w 724244"/>
              <a:gd name="connsiteY37" fmla="*/ 177579 h 853075"/>
              <a:gd name="connsiteX38" fmla="*/ 604117 w 724244"/>
              <a:gd name="connsiteY38" fmla="*/ 181061 h 853075"/>
              <a:gd name="connsiteX39" fmla="*/ 604117 w 724244"/>
              <a:gd name="connsiteY39" fmla="*/ 194988 h 853075"/>
              <a:gd name="connsiteX40" fmla="*/ 600635 w 724244"/>
              <a:gd name="connsiteY40" fmla="*/ 198470 h 853075"/>
              <a:gd name="connsiteX41" fmla="*/ 130573 w 724244"/>
              <a:gd name="connsiteY41" fmla="*/ 198470 h 853075"/>
              <a:gd name="connsiteX42" fmla="*/ 127091 w 724244"/>
              <a:gd name="connsiteY42" fmla="*/ 194988 h 853075"/>
              <a:gd name="connsiteX43" fmla="*/ 127091 w 724244"/>
              <a:gd name="connsiteY43" fmla="*/ 181061 h 853075"/>
              <a:gd name="connsiteX44" fmla="*/ 130573 w 724244"/>
              <a:gd name="connsiteY44" fmla="*/ 177579 h 853075"/>
              <a:gd name="connsiteX45" fmla="*/ 48748 w 724244"/>
              <a:gd name="connsiteY45" fmla="*/ 45266 h 853075"/>
              <a:gd name="connsiteX46" fmla="*/ 48748 w 724244"/>
              <a:gd name="connsiteY46" fmla="*/ 783437 h 853075"/>
              <a:gd name="connsiteX47" fmla="*/ 675497 w 724244"/>
              <a:gd name="connsiteY47" fmla="*/ 783437 h 853075"/>
              <a:gd name="connsiteX48" fmla="*/ 675497 w 724244"/>
              <a:gd name="connsiteY48" fmla="*/ 45266 h 853075"/>
              <a:gd name="connsiteX49" fmla="*/ 55245 w 724244"/>
              <a:gd name="connsiteY49" fmla="*/ 0 h 853075"/>
              <a:gd name="connsiteX50" fmla="*/ 668999 w 724244"/>
              <a:gd name="connsiteY50" fmla="*/ 0 h 853075"/>
              <a:gd name="connsiteX51" fmla="*/ 724244 w 724244"/>
              <a:gd name="connsiteY51" fmla="*/ 55245 h 853075"/>
              <a:gd name="connsiteX52" fmla="*/ 724244 w 724244"/>
              <a:gd name="connsiteY52" fmla="*/ 797830 h 853075"/>
              <a:gd name="connsiteX53" fmla="*/ 668999 w 724244"/>
              <a:gd name="connsiteY53" fmla="*/ 853075 h 853075"/>
              <a:gd name="connsiteX54" fmla="*/ 55245 w 724244"/>
              <a:gd name="connsiteY54" fmla="*/ 853075 h 853075"/>
              <a:gd name="connsiteX55" fmla="*/ 0 w 724244"/>
              <a:gd name="connsiteY55" fmla="*/ 797830 h 853075"/>
              <a:gd name="connsiteX56" fmla="*/ 0 w 724244"/>
              <a:gd name="connsiteY56" fmla="*/ 55245 h 853075"/>
              <a:gd name="connsiteX57" fmla="*/ 55245 w 724244"/>
              <a:gd name="connsiteY57" fmla="*/ 0 h 8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24244" h="853075">
                <a:moveTo>
                  <a:pt x="130573" y="677238"/>
                </a:moveTo>
                <a:lnTo>
                  <a:pt x="600635" y="677238"/>
                </a:lnTo>
                <a:cubicBezTo>
                  <a:pt x="602558" y="677238"/>
                  <a:pt x="604117" y="678797"/>
                  <a:pt x="604117" y="680720"/>
                </a:cubicBezTo>
                <a:lnTo>
                  <a:pt x="604117" y="694647"/>
                </a:lnTo>
                <a:cubicBezTo>
                  <a:pt x="604117" y="696570"/>
                  <a:pt x="602558" y="698129"/>
                  <a:pt x="600635" y="698129"/>
                </a:cubicBezTo>
                <a:lnTo>
                  <a:pt x="130573" y="698129"/>
                </a:lnTo>
                <a:cubicBezTo>
                  <a:pt x="128650" y="698129"/>
                  <a:pt x="127091" y="696570"/>
                  <a:pt x="127091" y="694647"/>
                </a:cubicBezTo>
                <a:lnTo>
                  <a:pt x="127091" y="680720"/>
                </a:lnTo>
                <a:cubicBezTo>
                  <a:pt x="127091" y="678797"/>
                  <a:pt x="128650" y="677238"/>
                  <a:pt x="130573" y="677238"/>
                </a:cubicBezTo>
                <a:close/>
                <a:moveTo>
                  <a:pt x="130573" y="551889"/>
                </a:moveTo>
                <a:lnTo>
                  <a:pt x="600635" y="551889"/>
                </a:lnTo>
                <a:cubicBezTo>
                  <a:pt x="602558" y="551889"/>
                  <a:pt x="604117" y="553448"/>
                  <a:pt x="604117" y="555371"/>
                </a:cubicBezTo>
                <a:lnTo>
                  <a:pt x="604117" y="569298"/>
                </a:lnTo>
                <a:cubicBezTo>
                  <a:pt x="604117" y="571221"/>
                  <a:pt x="602558" y="572780"/>
                  <a:pt x="600635" y="572780"/>
                </a:cubicBezTo>
                <a:lnTo>
                  <a:pt x="130573" y="572780"/>
                </a:lnTo>
                <a:cubicBezTo>
                  <a:pt x="128650" y="572780"/>
                  <a:pt x="127091" y="571221"/>
                  <a:pt x="127091" y="569298"/>
                </a:cubicBezTo>
                <a:lnTo>
                  <a:pt x="127091" y="555371"/>
                </a:lnTo>
                <a:cubicBezTo>
                  <a:pt x="127091" y="553448"/>
                  <a:pt x="128650" y="551889"/>
                  <a:pt x="130573" y="551889"/>
                </a:cubicBezTo>
                <a:close/>
                <a:moveTo>
                  <a:pt x="130283" y="428279"/>
                </a:moveTo>
                <a:lnTo>
                  <a:pt x="600925" y="428279"/>
                </a:lnTo>
                <a:cubicBezTo>
                  <a:pt x="602688" y="428279"/>
                  <a:pt x="604117" y="429708"/>
                  <a:pt x="604117" y="431471"/>
                </a:cubicBezTo>
                <a:lnTo>
                  <a:pt x="604117" y="444238"/>
                </a:lnTo>
                <a:cubicBezTo>
                  <a:pt x="604117" y="446001"/>
                  <a:pt x="602688" y="447430"/>
                  <a:pt x="600925" y="447430"/>
                </a:cubicBezTo>
                <a:lnTo>
                  <a:pt x="130283" y="447430"/>
                </a:lnTo>
                <a:cubicBezTo>
                  <a:pt x="128520" y="447430"/>
                  <a:pt x="127091" y="446001"/>
                  <a:pt x="127091" y="444238"/>
                </a:cubicBezTo>
                <a:lnTo>
                  <a:pt x="127091" y="431471"/>
                </a:lnTo>
                <a:cubicBezTo>
                  <a:pt x="127091" y="429708"/>
                  <a:pt x="128520" y="428279"/>
                  <a:pt x="130283" y="428279"/>
                </a:cubicBezTo>
                <a:close/>
                <a:moveTo>
                  <a:pt x="130573" y="302929"/>
                </a:moveTo>
                <a:lnTo>
                  <a:pt x="600635" y="302929"/>
                </a:lnTo>
                <a:cubicBezTo>
                  <a:pt x="602558" y="302929"/>
                  <a:pt x="604117" y="304488"/>
                  <a:pt x="604117" y="306411"/>
                </a:cubicBezTo>
                <a:lnTo>
                  <a:pt x="604117" y="320338"/>
                </a:lnTo>
                <a:cubicBezTo>
                  <a:pt x="604117" y="322261"/>
                  <a:pt x="602558" y="323820"/>
                  <a:pt x="600635" y="323820"/>
                </a:cubicBezTo>
                <a:lnTo>
                  <a:pt x="130573" y="323820"/>
                </a:lnTo>
                <a:cubicBezTo>
                  <a:pt x="128650" y="323820"/>
                  <a:pt x="127091" y="322261"/>
                  <a:pt x="127091" y="320338"/>
                </a:cubicBezTo>
                <a:lnTo>
                  <a:pt x="127091" y="306411"/>
                </a:lnTo>
                <a:cubicBezTo>
                  <a:pt x="127091" y="304488"/>
                  <a:pt x="128650" y="302929"/>
                  <a:pt x="130573" y="302929"/>
                </a:cubicBezTo>
                <a:close/>
                <a:moveTo>
                  <a:pt x="130573" y="177579"/>
                </a:moveTo>
                <a:lnTo>
                  <a:pt x="600635" y="177579"/>
                </a:lnTo>
                <a:cubicBezTo>
                  <a:pt x="602558" y="177579"/>
                  <a:pt x="604117" y="179138"/>
                  <a:pt x="604117" y="181061"/>
                </a:cubicBezTo>
                <a:lnTo>
                  <a:pt x="604117" y="194988"/>
                </a:lnTo>
                <a:cubicBezTo>
                  <a:pt x="604117" y="196911"/>
                  <a:pt x="602558" y="198470"/>
                  <a:pt x="600635" y="198470"/>
                </a:cubicBezTo>
                <a:lnTo>
                  <a:pt x="130573" y="198470"/>
                </a:lnTo>
                <a:cubicBezTo>
                  <a:pt x="128650" y="198470"/>
                  <a:pt x="127091" y="196911"/>
                  <a:pt x="127091" y="194988"/>
                </a:cubicBezTo>
                <a:lnTo>
                  <a:pt x="127091" y="181061"/>
                </a:lnTo>
                <a:cubicBezTo>
                  <a:pt x="127091" y="179138"/>
                  <a:pt x="128650" y="177579"/>
                  <a:pt x="130573" y="177579"/>
                </a:cubicBezTo>
                <a:close/>
                <a:moveTo>
                  <a:pt x="48748" y="45266"/>
                </a:moveTo>
                <a:lnTo>
                  <a:pt x="48748" y="783437"/>
                </a:lnTo>
                <a:lnTo>
                  <a:pt x="675497" y="783437"/>
                </a:lnTo>
                <a:lnTo>
                  <a:pt x="675497" y="45266"/>
                </a:lnTo>
                <a:close/>
                <a:moveTo>
                  <a:pt x="55245" y="0"/>
                </a:moveTo>
                <a:lnTo>
                  <a:pt x="668999" y="0"/>
                </a:lnTo>
                <a:cubicBezTo>
                  <a:pt x="699510" y="0"/>
                  <a:pt x="724244" y="24734"/>
                  <a:pt x="724244" y="55245"/>
                </a:cubicBezTo>
                <a:lnTo>
                  <a:pt x="724244" y="797830"/>
                </a:lnTo>
                <a:cubicBezTo>
                  <a:pt x="724244" y="828341"/>
                  <a:pt x="699510" y="853075"/>
                  <a:pt x="668999" y="853075"/>
                </a:cubicBezTo>
                <a:lnTo>
                  <a:pt x="55245" y="853075"/>
                </a:lnTo>
                <a:cubicBezTo>
                  <a:pt x="24734" y="853075"/>
                  <a:pt x="0" y="828341"/>
                  <a:pt x="0" y="797830"/>
                </a:cubicBezTo>
                <a:lnTo>
                  <a:pt x="0" y="55245"/>
                </a:lnTo>
                <a:cubicBezTo>
                  <a:pt x="0" y="24734"/>
                  <a:pt x="24734" y="0"/>
                  <a:pt x="55245" y="0"/>
                </a:cubicBez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grpSp>
        <p:nvGrpSpPr>
          <p:cNvPr id="42" name="Group 224">
            <a:extLst>
              <a:ext uri="{FF2B5EF4-FFF2-40B4-BE49-F238E27FC236}">
                <a16:creationId xmlns:a16="http://schemas.microsoft.com/office/drawing/2014/main" id="{8FFCABAD-B221-461D-BF3F-BF298E4DCDAE}"/>
              </a:ext>
            </a:extLst>
          </p:cNvPr>
          <p:cNvGrpSpPr/>
          <p:nvPr/>
        </p:nvGrpSpPr>
        <p:grpSpPr>
          <a:xfrm>
            <a:off x="8288736" y="1933135"/>
            <a:ext cx="680786" cy="709276"/>
            <a:chOff x="1224582" y="2015160"/>
            <a:chExt cx="692204" cy="878824"/>
          </a:xfrm>
          <a:solidFill>
            <a:srgbClr val="FFC000"/>
          </a:solidFill>
        </p:grpSpPr>
        <p:grpSp>
          <p:nvGrpSpPr>
            <p:cNvPr id="43" name="Group 304">
              <a:extLst>
                <a:ext uri="{FF2B5EF4-FFF2-40B4-BE49-F238E27FC236}">
                  <a16:creationId xmlns:a16="http://schemas.microsoft.com/office/drawing/2014/main" id="{BA8935E6-F731-410F-90E9-B4F1A761C20D}"/>
                </a:ext>
              </a:extLst>
            </p:cNvPr>
            <p:cNvGrpSpPr/>
            <p:nvPr/>
          </p:nvGrpSpPr>
          <p:grpSpPr>
            <a:xfrm>
              <a:off x="1315622" y="2504153"/>
              <a:ext cx="513529" cy="389831"/>
              <a:chOff x="1308509" y="2505467"/>
              <a:chExt cx="524356" cy="398049"/>
            </a:xfrm>
            <a:grpFill/>
          </p:grpSpPr>
          <p:sp>
            <p:nvSpPr>
              <p:cNvPr id="61" name="Freeform 90">
                <a:extLst>
                  <a:ext uri="{FF2B5EF4-FFF2-40B4-BE49-F238E27FC236}">
                    <a16:creationId xmlns:a16="http://schemas.microsoft.com/office/drawing/2014/main" id="{7D5F83D0-8189-46F8-951A-CB0F8C1BE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509" y="2863966"/>
                <a:ext cx="524354" cy="39550"/>
              </a:xfrm>
              <a:custGeom>
                <a:avLst/>
                <a:gdLst>
                  <a:gd name="T0" fmla="*/ 411 w 411"/>
                  <a:gd name="T1" fmla="*/ 0 h 31"/>
                  <a:gd name="T2" fmla="*/ 411 w 411"/>
                  <a:gd name="T3" fmla="*/ 14 h 31"/>
                  <a:gd name="T4" fmla="*/ 385 w 411"/>
                  <a:gd name="T5" fmla="*/ 31 h 31"/>
                  <a:gd name="T6" fmla="*/ 27 w 411"/>
                  <a:gd name="T7" fmla="*/ 31 h 31"/>
                  <a:gd name="T8" fmla="*/ 0 w 411"/>
                  <a:gd name="T9" fmla="*/ 13 h 31"/>
                  <a:gd name="T10" fmla="*/ 0 w 411"/>
                  <a:gd name="T11" fmla="*/ 0 h 31"/>
                  <a:gd name="T12" fmla="*/ 411 w 411"/>
                  <a:gd name="T13" fmla="*/ 0 h 31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72"/>
                  <a:gd name="connsiteX1" fmla="*/ 10000 w 10000"/>
                  <a:gd name="connsiteY1" fmla="*/ 4516 h 10072"/>
                  <a:gd name="connsiteX2" fmla="*/ 9367 w 10000"/>
                  <a:gd name="connsiteY2" fmla="*/ 10000 h 10072"/>
                  <a:gd name="connsiteX3" fmla="*/ 657 w 10000"/>
                  <a:gd name="connsiteY3" fmla="*/ 10000 h 10072"/>
                  <a:gd name="connsiteX4" fmla="*/ 0 w 10000"/>
                  <a:gd name="connsiteY4" fmla="*/ 4194 h 10072"/>
                  <a:gd name="connsiteX5" fmla="*/ 0 w 10000"/>
                  <a:gd name="connsiteY5" fmla="*/ 0 h 10072"/>
                  <a:gd name="connsiteX6" fmla="*/ 10000 w 10000"/>
                  <a:gd name="connsiteY6" fmla="*/ 0 h 10072"/>
                  <a:gd name="connsiteX0" fmla="*/ 10000 w 10000"/>
                  <a:gd name="connsiteY0" fmla="*/ 0 h 10072"/>
                  <a:gd name="connsiteX1" fmla="*/ 10000 w 10000"/>
                  <a:gd name="connsiteY1" fmla="*/ 4516 h 10072"/>
                  <a:gd name="connsiteX2" fmla="*/ 9367 w 10000"/>
                  <a:gd name="connsiteY2" fmla="*/ 10000 h 10072"/>
                  <a:gd name="connsiteX3" fmla="*/ 657 w 10000"/>
                  <a:gd name="connsiteY3" fmla="*/ 10000 h 10072"/>
                  <a:gd name="connsiteX4" fmla="*/ 0 w 10000"/>
                  <a:gd name="connsiteY4" fmla="*/ 4194 h 10072"/>
                  <a:gd name="connsiteX5" fmla="*/ 0 w 10000"/>
                  <a:gd name="connsiteY5" fmla="*/ 0 h 10072"/>
                  <a:gd name="connsiteX6" fmla="*/ 10000 w 10000"/>
                  <a:gd name="connsiteY6" fmla="*/ 0 h 10072"/>
                  <a:gd name="connsiteX0" fmla="*/ 10000 w 10000"/>
                  <a:gd name="connsiteY0" fmla="*/ 0 h 10003"/>
                  <a:gd name="connsiteX1" fmla="*/ 10000 w 10000"/>
                  <a:gd name="connsiteY1" fmla="*/ 4516 h 10003"/>
                  <a:gd name="connsiteX2" fmla="*/ 9367 w 10000"/>
                  <a:gd name="connsiteY2" fmla="*/ 10000 h 10003"/>
                  <a:gd name="connsiteX3" fmla="*/ 657 w 10000"/>
                  <a:gd name="connsiteY3" fmla="*/ 10000 h 10003"/>
                  <a:gd name="connsiteX4" fmla="*/ 0 w 10000"/>
                  <a:gd name="connsiteY4" fmla="*/ 4194 h 10003"/>
                  <a:gd name="connsiteX5" fmla="*/ 0 w 10000"/>
                  <a:gd name="connsiteY5" fmla="*/ 0 h 10003"/>
                  <a:gd name="connsiteX6" fmla="*/ 10000 w 10000"/>
                  <a:gd name="connsiteY6" fmla="*/ 0 h 10003"/>
                  <a:gd name="connsiteX0" fmla="*/ 10000 w 10000"/>
                  <a:gd name="connsiteY0" fmla="*/ 0 h 10003"/>
                  <a:gd name="connsiteX1" fmla="*/ 10000 w 10000"/>
                  <a:gd name="connsiteY1" fmla="*/ 4516 h 10003"/>
                  <a:gd name="connsiteX2" fmla="*/ 9367 w 10000"/>
                  <a:gd name="connsiteY2" fmla="*/ 10000 h 10003"/>
                  <a:gd name="connsiteX3" fmla="*/ 657 w 10000"/>
                  <a:gd name="connsiteY3" fmla="*/ 10000 h 10003"/>
                  <a:gd name="connsiteX4" fmla="*/ 0 w 10000"/>
                  <a:gd name="connsiteY4" fmla="*/ 4194 h 10003"/>
                  <a:gd name="connsiteX5" fmla="*/ 0 w 10000"/>
                  <a:gd name="connsiteY5" fmla="*/ 0 h 10003"/>
                  <a:gd name="connsiteX6" fmla="*/ 10000 w 10000"/>
                  <a:gd name="connsiteY6" fmla="*/ 0 h 10003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  <a:gd name="connsiteX0" fmla="*/ 10000 w 10000"/>
                  <a:gd name="connsiteY0" fmla="*/ 0 h 10000"/>
                  <a:gd name="connsiteX1" fmla="*/ 10000 w 10000"/>
                  <a:gd name="connsiteY1" fmla="*/ 4516 h 10000"/>
                  <a:gd name="connsiteX2" fmla="*/ 9367 w 10000"/>
                  <a:gd name="connsiteY2" fmla="*/ 10000 h 10000"/>
                  <a:gd name="connsiteX3" fmla="*/ 657 w 10000"/>
                  <a:gd name="connsiteY3" fmla="*/ 10000 h 10000"/>
                  <a:gd name="connsiteX4" fmla="*/ 0 w 10000"/>
                  <a:gd name="connsiteY4" fmla="*/ 4194 h 10000"/>
                  <a:gd name="connsiteX5" fmla="*/ 0 w 10000"/>
                  <a:gd name="connsiteY5" fmla="*/ 0 h 10000"/>
                  <a:gd name="connsiteX6" fmla="*/ 10000 w 1000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10000" y="4516"/>
                    </a:lnTo>
                    <a:cubicBezTo>
                      <a:pt x="9967" y="8160"/>
                      <a:pt x="9747" y="9988"/>
                      <a:pt x="9367" y="10000"/>
                    </a:cubicBezTo>
                    <a:lnTo>
                      <a:pt x="657" y="10000"/>
                    </a:lnTo>
                    <a:cubicBezTo>
                      <a:pt x="414" y="9774"/>
                      <a:pt x="42" y="8586"/>
                      <a:pt x="0" y="4194"/>
                    </a:cubicBezTo>
                    <a:lnTo>
                      <a:pt x="0" y="0"/>
                    </a:lnTo>
                    <a:lnTo>
                      <a:pt x="100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91">
                <a:extLst>
                  <a:ext uri="{FF2B5EF4-FFF2-40B4-BE49-F238E27FC236}">
                    <a16:creationId xmlns:a16="http://schemas.microsoft.com/office/drawing/2014/main" id="{0A2EDC4A-64AB-4D4B-884A-8FB156D3A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510" y="2505467"/>
                <a:ext cx="524355" cy="344464"/>
              </a:xfrm>
              <a:custGeom>
                <a:avLst/>
                <a:gdLst>
                  <a:gd name="T0" fmla="*/ 324 w 411"/>
                  <a:gd name="T1" fmla="*/ 0 h 270"/>
                  <a:gd name="T2" fmla="*/ 411 w 411"/>
                  <a:gd name="T3" fmla="*/ 270 h 270"/>
                  <a:gd name="T4" fmla="*/ 0 w 411"/>
                  <a:gd name="T5" fmla="*/ 270 h 270"/>
                  <a:gd name="T6" fmla="*/ 87 w 411"/>
                  <a:gd name="T7" fmla="*/ 0 h 270"/>
                  <a:gd name="T8" fmla="*/ 324 w 411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270">
                    <a:moveTo>
                      <a:pt x="324" y="0"/>
                    </a:moveTo>
                    <a:lnTo>
                      <a:pt x="411" y="270"/>
                    </a:lnTo>
                    <a:lnTo>
                      <a:pt x="0" y="270"/>
                    </a:lnTo>
                    <a:lnTo>
                      <a:pt x="87" y="0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4" name="Group 305">
              <a:extLst>
                <a:ext uri="{FF2B5EF4-FFF2-40B4-BE49-F238E27FC236}">
                  <a16:creationId xmlns:a16="http://schemas.microsoft.com/office/drawing/2014/main" id="{D362CFF5-2B8A-425E-ABFB-374B9EF189F8}"/>
                </a:ext>
              </a:extLst>
            </p:cNvPr>
            <p:cNvGrpSpPr/>
            <p:nvPr/>
          </p:nvGrpSpPr>
          <p:grpSpPr>
            <a:xfrm>
              <a:off x="1224582" y="2015160"/>
              <a:ext cx="692204" cy="664910"/>
              <a:chOff x="1224582" y="2015160"/>
              <a:chExt cx="692204" cy="664910"/>
            </a:xfrm>
            <a:grpFill/>
          </p:grpSpPr>
          <p:grpSp>
            <p:nvGrpSpPr>
              <p:cNvPr id="45" name="Group 306">
                <a:extLst>
                  <a:ext uri="{FF2B5EF4-FFF2-40B4-BE49-F238E27FC236}">
                    <a16:creationId xmlns:a16="http://schemas.microsoft.com/office/drawing/2014/main" id="{7FCF5C4B-DF04-42D6-A1F8-0D847C96F65A}"/>
                  </a:ext>
                </a:extLst>
              </p:cNvPr>
              <p:cNvGrpSpPr/>
              <p:nvPr/>
            </p:nvGrpSpPr>
            <p:grpSpPr>
              <a:xfrm>
                <a:off x="1732973" y="2357366"/>
                <a:ext cx="183813" cy="322704"/>
                <a:chOff x="5823822" y="2769728"/>
                <a:chExt cx="1289365" cy="2263613"/>
              </a:xfrm>
              <a:grpFill/>
            </p:grpSpPr>
            <p:sp>
              <p:nvSpPr>
                <p:cNvPr id="59" name="Oval 320">
                  <a:extLst>
                    <a:ext uri="{FF2B5EF4-FFF2-40B4-BE49-F238E27FC236}">
                      <a16:creationId xmlns:a16="http://schemas.microsoft.com/office/drawing/2014/main" id="{56E0F5EB-F852-45C5-91F7-29F48A126EC6}"/>
                    </a:ext>
                  </a:extLst>
                </p:cNvPr>
                <p:cNvSpPr/>
                <p:nvPr/>
              </p:nvSpPr>
              <p:spPr>
                <a:xfrm>
                  <a:off x="5823822" y="2769728"/>
                  <a:ext cx="737315" cy="992913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Freeform 321">
                  <a:extLst>
                    <a:ext uri="{FF2B5EF4-FFF2-40B4-BE49-F238E27FC236}">
                      <a16:creationId xmlns:a16="http://schemas.microsoft.com/office/drawing/2014/main" id="{6AE7FB13-FBE5-4BD6-8849-7D67EF2C4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841655" y="3786711"/>
                  <a:ext cx="1271532" cy="1246630"/>
                </a:xfrm>
                <a:custGeom>
                  <a:avLst/>
                  <a:gdLst>
                    <a:gd name="connsiteX0" fmla="*/ 1152573 w 1271528"/>
                    <a:gd name="connsiteY0" fmla="*/ 0 h 1246634"/>
                    <a:gd name="connsiteX1" fmla="*/ 910518 w 1271528"/>
                    <a:gd name="connsiteY1" fmla="*/ 385270 h 1246634"/>
                    <a:gd name="connsiteX2" fmla="*/ 635214 w 1271528"/>
                    <a:gd name="connsiteY2" fmla="*/ 16625 h 1246634"/>
                    <a:gd name="connsiteX3" fmla="*/ 0 w 1271528"/>
                    <a:gd name="connsiteY3" fmla="*/ 462751 h 1246634"/>
                    <a:gd name="connsiteX4" fmla="*/ 33467 w 1271528"/>
                    <a:gd name="connsiteY4" fmla="*/ 1141538 h 1246634"/>
                    <a:gd name="connsiteX5" fmla="*/ 38305 w 1271528"/>
                    <a:gd name="connsiteY5" fmla="*/ 1246634 h 1246634"/>
                    <a:gd name="connsiteX6" fmla="*/ 858994 w 1271528"/>
                    <a:gd name="connsiteY6" fmla="*/ 1246634 h 1246634"/>
                    <a:gd name="connsiteX7" fmla="*/ 1271528 w 1271528"/>
                    <a:gd name="connsiteY7" fmla="*/ 9736 h 1246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71528" h="1246634">
                      <a:moveTo>
                        <a:pt x="1152573" y="0"/>
                      </a:moveTo>
                      <a:lnTo>
                        <a:pt x="910518" y="385270"/>
                      </a:lnTo>
                      <a:lnTo>
                        <a:pt x="635214" y="16625"/>
                      </a:lnTo>
                      <a:cubicBezTo>
                        <a:pt x="302309" y="26342"/>
                        <a:pt x="6875" y="183158"/>
                        <a:pt x="0" y="462751"/>
                      </a:cubicBezTo>
                      <a:cubicBezTo>
                        <a:pt x="12121" y="667498"/>
                        <a:pt x="22794" y="904450"/>
                        <a:pt x="33467" y="1141538"/>
                      </a:cubicBezTo>
                      <a:lnTo>
                        <a:pt x="38305" y="1246634"/>
                      </a:lnTo>
                      <a:lnTo>
                        <a:pt x="858994" y="1246634"/>
                      </a:lnTo>
                      <a:lnTo>
                        <a:pt x="1271528" y="973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ker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" name="Group 307">
                <a:extLst>
                  <a:ext uri="{FF2B5EF4-FFF2-40B4-BE49-F238E27FC236}">
                    <a16:creationId xmlns:a16="http://schemas.microsoft.com/office/drawing/2014/main" id="{E776DDA4-D202-4878-9DD0-7950CE4A1032}"/>
                  </a:ext>
                </a:extLst>
              </p:cNvPr>
              <p:cNvGrpSpPr/>
              <p:nvPr/>
            </p:nvGrpSpPr>
            <p:grpSpPr>
              <a:xfrm flipH="1">
                <a:off x="1224582" y="2357366"/>
                <a:ext cx="183814" cy="322704"/>
                <a:chOff x="5823822" y="2769728"/>
                <a:chExt cx="1289371" cy="2263613"/>
              </a:xfrm>
              <a:grpFill/>
            </p:grpSpPr>
            <p:sp>
              <p:nvSpPr>
                <p:cNvPr id="57" name="Oval 318">
                  <a:extLst>
                    <a:ext uri="{FF2B5EF4-FFF2-40B4-BE49-F238E27FC236}">
                      <a16:creationId xmlns:a16="http://schemas.microsoft.com/office/drawing/2014/main" id="{11C50F85-0247-4C95-AB3C-612B8D0007E8}"/>
                    </a:ext>
                  </a:extLst>
                </p:cNvPr>
                <p:cNvSpPr/>
                <p:nvPr/>
              </p:nvSpPr>
              <p:spPr>
                <a:xfrm>
                  <a:off x="5823822" y="2769728"/>
                  <a:ext cx="737315" cy="992913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Freeform 319">
                  <a:extLst>
                    <a:ext uri="{FF2B5EF4-FFF2-40B4-BE49-F238E27FC236}">
                      <a16:creationId xmlns:a16="http://schemas.microsoft.com/office/drawing/2014/main" id="{C6FE6CD0-896C-4371-B09C-47FB0FF66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5841661" y="3786711"/>
                  <a:ext cx="1271532" cy="1246630"/>
                </a:xfrm>
                <a:custGeom>
                  <a:avLst/>
                  <a:gdLst>
                    <a:gd name="connsiteX0" fmla="*/ 1152573 w 1271528"/>
                    <a:gd name="connsiteY0" fmla="*/ 0 h 1246634"/>
                    <a:gd name="connsiteX1" fmla="*/ 910518 w 1271528"/>
                    <a:gd name="connsiteY1" fmla="*/ 385270 h 1246634"/>
                    <a:gd name="connsiteX2" fmla="*/ 635214 w 1271528"/>
                    <a:gd name="connsiteY2" fmla="*/ 16625 h 1246634"/>
                    <a:gd name="connsiteX3" fmla="*/ 0 w 1271528"/>
                    <a:gd name="connsiteY3" fmla="*/ 462751 h 1246634"/>
                    <a:gd name="connsiteX4" fmla="*/ 33467 w 1271528"/>
                    <a:gd name="connsiteY4" fmla="*/ 1141538 h 1246634"/>
                    <a:gd name="connsiteX5" fmla="*/ 38305 w 1271528"/>
                    <a:gd name="connsiteY5" fmla="*/ 1246634 h 1246634"/>
                    <a:gd name="connsiteX6" fmla="*/ 858994 w 1271528"/>
                    <a:gd name="connsiteY6" fmla="*/ 1246634 h 1246634"/>
                    <a:gd name="connsiteX7" fmla="*/ 1271528 w 1271528"/>
                    <a:gd name="connsiteY7" fmla="*/ 9736 h 1246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71528" h="1246634">
                      <a:moveTo>
                        <a:pt x="1152573" y="0"/>
                      </a:moveTo>
                      <a:lnTo>
                        <a:pt x="910518" y="385270"/>
                      </a:lnTo>
                      <a:lnTo>
                        <a:pt x="635214" y="16625"/>
                      </a:lnTo>
                      <a:cubicBezTo>
                        <a:pt x="302309" y="26342"/>
                        <a:pt x="6875" y="183158"/>
                        <a:pt x="0" y="462751"/>
                      </a:cubicBezTo>
                      <a:cubicBezTo>
                        <a:pt x="12121" y="667498"/>
                        <a:pt x="22794" y="904450"/>
                        <a:pt x="33467" y="1141538"/>
                      </a:cubicBezTo>
                      <a:lnTo>
                        <a:pt x="38305" y="1246634"/>
                      </a:lnTo>
                      <a:lnTo>
                        <a:pt x="858994" y="1246634"/>
                      </a:lnTo>
                      <a:lnTo>
                        <a:pt x="1271528" y="973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ker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" name="Group 308">
                <a:extLst>
                  <a:ext uri="{FF2B5EF4-FFF2-40B4-BE49-F238E27FC236}">
                    <a16:creationId xmlns:a16="http://schemas.microsoft.com/office/drawing/2014/main" id="{CF184859-F1F5-460F-ADF5-50E65C6037FD}"/>
                  </a:ext>
                </a:extLst>
              </p:cNvPr>
              <p:cNvGrpSpPr/>
              <p:nvPr/>
            </p:nvGrpSpPr>
            <p:grpSpPr>
              <a:xfrm>
                <a:off x="1427842" y="2015160"/>
                <a:ext cx="281366" cy="476876"/>
                <a:chOff x="1427842" y="2015160"/>
                <a:chExt cx="281366" cy="476876"/>
              </a:xfrm>
              <a:grpFill/>
            </p:grpSpPr>
            <p:grpSp>
              <p:nvGrpSpPr>
                <p:cNvPr id="48" name="Group 309">
                  <a:extLst>
                    <a:ext uri="{FF2B5EF4-FFF2-40B4-BE49-F238E27FC236}">
                      <a16:creationId xmlns:a16="http://schemas.microsoft.com/office/drawing/2014/main" id="{A4674FE5-A93E-4EE8-A4B6-53C1E1D64E4D}"/>
                    </a:ext>
                  </a:extLst>
                </p:cNvPr>
                <p:cNvGrpSpPr/>
                <p:nvPr/>
              </p:nvGrpSpPr>
              <p:grpSpPr>
                <a:xfrm>
                  <a:off x="1427842" y="2015160"/>
                  <a:ext cx="281366" cy="476876"/>
                  <a:chOff x="1427842" y="2015160"/>
                  <a:chExt cx="281366" cy="476876"/>
                </a:xfrm>
                <a:grpFill/>
              </p:grpSpPr>
              <p:sp>
                <p:nvSpPr>
                  <p:cNvPr id="55" name="Oval 316">
                    <a:extLst>
                      <a:ext uri="{FF2B5EF4-FFF2-40B4-BE49-F238E27FC236}">
                        <a16:creationId xmlns:a16="http://schemas.microsoft.com/office/drawing/2014/main" id="{40971160-78D3-4025-979E-A5FF144366E9}"/>
                      </a:ext>
                    </a:extLst>
                  </p:cNvPr>
                  <p:cNvSpPr/>
                  <p:nvPr/>
                </p:nvSpPr>
                <p:spPr>
                  <a:xfrm>
                    <a:off x="1522572" y="2015160"/>
                    <a:ext cx="93189" cy="124251"/>
                  </a:xfrm>
                  <a:prstGeom prst="ellipse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" name="Freeform 317">
                    <a:extLst>
                      <a:ext uri="{FF2B5EF4-FFF2-40B4-BE49-F238E27FC236}">
                        <a16:creationId xmlns:a16="http://schemas.microsoft.com/office/drawing/2014/main" id="{A89B175E-F06D-4B69-BE9C-DFE574285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427842" y="2140112"/>
                    <a:ext cx="281366" cy="351924"/>
                  </a:xfrm>
                  <a:custGeom>
                    <a:avLst/>
                    <a:gdLst>
                      <a:gd name="connsiteX0" fmla="*/ 1382521 w 1973650"/>
                      <a:gd name="connsiteY0" fmla="*/ 0 h 2468580"/>
                      <a:gd name="connsiteX1" fmla="*/ 986825 w 1973650"/>
                      <a:gd name="connsiteY1" fmla="*/ 847464 h 2468580"/>
                      <a:gd name="connsiteX2" fmla="*/ 591129 w 1973650"/>
                      <a:gd name="connsiteY2" fmla="*/ 0 h 2468580"/>
                      <a:gd name="connsiteX3" fmla="*/ 0 w 1973650"/>
                      <a:gd name="connsiteY3" fmla="*/ 480271 h 2468580"/>
                      <a:gd name="connsiteX4" fmla="*/ 73891 w 1973650"/>
                      <a:gd name="connsiteY4" fmla="*/ 1979876 h 2468580"/>
                      <a:gd name="connsiteX5" fmla="*/ 381638 w 1973650"/>
                      <a:gd name="connsiteY5" fmla="*/ 1973917 h 2468580"/>
                      <a:gd name="connsiteX6" fmla="*/ 345989 w 1973650"/>
                      <a:gd name="connsiteY6" fmla="*/ 713942 h 2468580"/>
                      <a:gd name="connsiteX7" fmla="*/ 405203 w 1973650"/>
                      <a:gd name="connsiteY7" fmla="*/ 707350 h 2468580"/>
                      <a:gd name="connsiteX8" fmla="*/ 473703 w 1973650"/>
                      <a:gd name="connsiteY8" fmla="*/ 2068462 h 2468580"/>
                      <a:gd name="connsiteX9" fmla="*/ 478192 w 1973650"/>
                      <a:gd name="connsiteY9" fmla="*/ 2468580 h 2468580"/>
                      <a:gd name="connsiteX10" fmla="*/ 915088 w 1973650"/>
                      <a:gd name="connsiteY10" fmla="*/ 2468580 h 2468580"/>
                      <a:gd name="connsiteX11" fmla="*/ 949801 w 1973650"/>
                      <a:gd name="connsiteY11" fmla="*/ 1955644 h 2468580"/>
                      <a:gd name="connsiteX12" fmla="*/ 1023849 w 1973650"/>
                      <a:gd name="connsiteY12" fmla="*/ 1955644 h 2468580"/>
                      <a:gd name="connsiteX13" fmla="*/ 1059888 w 1973650"/>
                      <a:gd name="connsiteY13" fmla="*/ 2468580 h 2468580"/>
                      <a:gd name="connsiteX14" fmla="*/ 1496838 w 1973650"/>
                      <a:gd name="connsiteY14" fmla="*/ 2468580 h 2468580"/>
                      <a:gd name="connsiteX15" fmla="*/ 1499948 w 1973650"/>
                      <a:gd name="connsiteY15" fmla="*/ 2068462 h 2468580"/>
                      <a:gd name="connsiteX16" fmla="*/ 1572742 w 1973650"/>
                      <a:gd name="connsiteY16" fmla="*/ 698761 h 2468580"/>
                      <a:gd name="connsiteX17" fmla="*/ 1629809 w 1973650"/>
                      <a:gd name="connsiteY17" fmla="*/ 705351 h 2468580"/>
                      <a:gd name="connsiteX18" fmla="*/ 1592012 w 1973650"/>
                      <a:gd name="connsiteY18" fmla="*/ 1973917 h 2468580"/>
                      <a:gd name="connsiteX19" fmla="*/ 1899759 w 1973650"/>
                      <a:gd name="connsiteY19" fmla="*/ 1979876 h 2468580"/>
                      <a:gd name="connsiteX20" fmla="*/ 1973650 w 1973650"/>
                      <a:gd name="connsiteY20" fmla="*/ 480271 h 2468580"/>
                      <a:gd name="connsiteX21" fmla="*/ 1382521 w 1973650"/>
                      <a:gd name="connsiteY21" fmla="*/ 0 h 246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973650" h="2468580">
                        <a:moveTo>
                          <a:pt x="1382521" y="0"/>
                        </a:moveTo>
                        <a:lnTo>
                          <a:pt x="986825" y="847464"/>
                        </a:lnTo>
                        <a:lnTo>
                          <a:pt x="591129" y="0"/>
                        </a:lnTo>
                        <a:cubicBezTo>
                          <a:pt x="168552" y="10726"/>
                          <a:pt x="7589" y="171611"/>
                          <a:pt x="0" y="480271"/>
                        </a:cubicBezTo>
                        <a:cubicBezTo>
                          <a:pt x="26761" y="932337"/>
                          <a:pt x="47131" y="1526618"/>
                          <a:pt x="73891" y="1979876"/>
                        </a:cubicBezTo>
                        <a:cubicBezTo>
                          <a:pt x="106044" y="2114145"/>
                          <a:pt x="364663" y="2074420"/>
                          <a:pt x="381638" y="1973917"/>
                        </a:cubicBezTo>
                        <a:cubicBezTo>
                          <a:pt x="368258" y="1571506"/>
                          <a:pt x="359369" y="1115955"/>
                          <a:pt x="345989" y="713942"/>
                        </a:cubicBezTo>
                        <a:cubicBezTo>
                          <a:pt x="349685" y="649402"/>
                          <a:pt x="408552" y="659669"/>
                          <a:pt x="405203" y="707350"/>
                        </a:cubicBezTo>
                        <a:cubicBezTo>
                          <a:pt x="427970" y="1141142"/>
                          <a:pt x="450936" y="1634668"/>
                          <a:pt x="473703" y="2068462"/>
                        </a:cubicBezTo>
                        <a:lnTo>
                          <a:pt x="478192" y="2468580"/>
                        </a:lnTo>
                        <a:lnTo>
                          <a:pt x="915088" y="2468580"/>
                        </a:lnTo>
                        <a:lnTo>
                          <a:pt x="949801" y="1955644"/>
                        </a:lnTo>
                        <a:cubicBezTo>
                          <a:pt x="961341" y="1902543"/>
                          <a:pt x="1023082" y="1920495"/>
                          <a:pt x="1023849" y="1955644"/>
                        </a:cubicBezTo>
                        <a:lnTo>
                          <a:pt x="1059888" y="2468580"/>
                        </a:lnTo>
                        <a:lnTo>
                          <a:pt x="1496838" y="2468580"/>
                        </a:lnTo>
                        <a:lnTo>
                          <a:pt x="1499948" y="2068462"/>
                        </a:lnTo>
                        <a:cubicBezTo>
                          <a:pt x="1522714" y="1634668"/>
                          <a:pt x="1549975" y="1132553"/>
                          <a:pt x="1572742" y="698761"/>
                        </a:cubicBezTo>
                        <a:cubicBezTo>
                          <a:pt x="1584426" y="657522"/>
                          <a:pt x="1634371" y="662287"/>
                          <a:pt x="1629809" y="705351"/>
                        </a:cubicBezTo>
                        <a:cubicBezTo>
                          <a:pt x="1616429" y="1107365"/>
                          <a:pt x="1605393" y="1571506"/>
                          <a:pt x="1592012" y="1973917"/>
                        </a:cubicBezTo>
                        <a:cubicBezTo>
                          <a:pt x="1608987" y="2074420"/>
                          <a:pt x="1867607" y="2114145"/>
                          <a:pt x="1899759" y="1979876"/>
                        </a:cubicBezTo>
                        <a:cubicBezTo>
                          <a:pt x="1926520" y="1526618"/>
                          <a:pt x="1946890" y="932337"/>
                          <a:pt x="1973650" y="480271"/>
                        </a:cubicBezTo>
                        <a:cubicBezTo>
                          <a:pt x="1966062" y="171611"/>
                          <a:pt x="1805098" y="10726"/>
                          <a:pt x="13825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Group 310">
                  <a:extLst>
                    <a:ext uri="{FF2B5EF4-FFF2-40B4-BE49-F238E27FC236}">
                      <a16:creationId xmlns:a16="http://schemas.microsoft.com/office/drawing/2014/main" id="{70B7A595-C08C-4B8D-B88A-BD792C44FE01}"/>
                    </a:ext>
                  </a:extLst>
                </p:cNvPr>
                <p:cNvGrpSpPr/>
                <p:nvPr/>
              </p:nvGrpSpPr>
              <p:grpSpPr>
                <a:xfrm>
                  <a:off x="1546584" y="2145019"/>
                  <a:ext cx="44375" cy="95758"/>
                  <a:chOff x="1544531" y="2140590"/>
                  <a:chExt cx="48480" cy="104616"/>
                </a:xfrm>
                <a:grpFill/>
              </p:grpSpPr>
              <p:sp>
                <p:nvSpPr>
                  <p:cNvPr id="50" name="Freeform 94">
                    <a:extLst>
                      <a:ext uri="{FF2B5EF4-FFF2-40B4-BE49-F238E27FC236}">
                        <a16:creationId xmlns:a16="http://schemas.microsoft.com/office/drawing/2014/main" id="{37FD438F-411E-465A-98E0-DDD7CFEE43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0910" y="2192898"/>
                    <a:ext cx="42101" cy="25516"/>
                  </a:xfrm>
                  <a:custGeom>
                    <a:avLst/>
                    <a:gdLst>
                      <a:gd name="T0" fmla="*/ 33 w 33"/>
                      <a:gd name="T1" fmla="*/ 0 h 20"/>
                      <a:gd name="T2" fmla="*/ 28 w 33"/>
                      <a:gd name="T3" fmla="*/ 12 h 20"/>
                      <a:gd name="T4" fmla="*/ 5 w 33"/>
                      <a:gd name="T5" fmla="*/ 20 h 20"/>
                      <a:gd name="T6" fmla="*/ 0 w 33"/>
                      <a:gd name="T7" fmla="*/ 12 h 20"/>
                      <a:gd name="T8" fmla="*/ 33 w 33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" h="20">
                        <a:moveTo>
                          <a:pt x="33" y="0"/>
                        </a:moveTo>
                        <a:lnTo>
                          <a:pt x="28" y="12"/>
                        </a:lnTo>
                        <a:lnTo>
                          <a:pt x="5" y="20"/>
                        </a:lnTo>
                        <a:lnTo>
                          <a:pt x="0" y="12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Freeform 95">
                    <a:extLst>
                      <a:ext uri="{FF2B5EF4-FFF2-40B4-BE49-F238E27FC236}">
                        <a16:creationId xmlns:a16="http://schemas.microsoft.com/office/drawing/2014/main" id="{14AF7792-08C0-4909-A139-8CEA1B24C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4531" y="2175037"/>
                    <a:ext cx="47205" cy="28067"/>
                  </a:xfrm>
                  <a:custGeom>
                    <a:avLst/>
                    <a:gdLst>
                      <a:gd name="T0" fmla="*/ 33 w 37"/>
                      <a:gd name="T1" fmla="*/ 0 h 22"/>
                      <a:gd name="T2" fmla="*/ 37 w 37"/>
                      <a:gd name="T3" fmla="*/ 10 h 22"/>
                      <a:gd name="T4" fmla="*/ 4 w 37"/>
                      <a:gd name="T5" fmla="*/ 22 h 22"/>
                      <a:gd name="T6" fmla="*/ 0 w 37"/>
                      <a:gd name="T7" fmla="*/ 14 h 22"/>
                      <a:gd name="T8" fmla="*/ 1 w 37"/>
                      <a:gd name="T9" fmla="*/ 12 h 22"/>
                      <a:gd name="T10" fmla="*/ 33 w 37"/>
                      <a:gd name="T11" fmla="*/ 0 h 22"/>
                      <a:gd name="connsiteX0" fmla="*/ 8919 w 10000"/>
                      <a:gd name="connsiteY0" fmla="*/ 0 h 10000"/>
                      <a:gd name="connsiteX1" fmla="*/ 10000 w 10000"/>
                      <a:gd name="connsiteY1" fmla="*/ 4545 h 10000"/>
                      <a:gd name="connsiteX2" fmla="*/ 1081 w 10000"/>
                      <a:gd name="connsiteY2" fmla="*/ 10000 h 10000"/>
                      <a:gd name="connsiteX3" fmla="*/ 0 w 10000"/>
                      <a:gd name="connsiteY3" fmla="*/ 6364 h 10000"/>
                      <a:gd name="connsiteX4" fmla="*/ 8919 w 10000"/>
                      <a:gd name="connsiteY4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00">
                        <a:moveTo>
                          <a:pt x="8919" y="0"/>
                        </a:moveTo>
                        <a:lnTo>
                          <a:pt x="10000" y="4545"/>
                        </a:lnTo>
                        <a:lnTo>
                          <a:pt x="1081" y="10000"/>
                        </a:lnTo>
                        <a:lnTo>
                          <a:pt x="0" y="6364"/>
                        </a:lnTo>
                        <a:lnTo>
                          <a:pt x="891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Freeform 96">
                    <a:extLst>
                      <a:ext uri="{FF2B5EF4-FFF2-40B4-BE49-F238E27FC236}">
                        <a16:creationId xmlns:a16="http://schemas.microsoft.com/office/drawing/2014/main" id="{2D2D9EB6-DD44-47A8-9543-2D37B6D3C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9634" y="2158451"/>
                    <a:ext cx="34446" cy="24240"/>
                  </a:xfrm>
                  <a:custGeom>
                    <a:avLst/>
                    <a:gdLst>
                      <a:gd name="T0" fmla="*/ 24 w 27"/>
                      <a:gd name="T1" fmla="*/ 0 h 19"/>
                      <a:gd name="T2" fmla="*/ 27 w 27"/>
                      <a:gd name="T3" fmla="*/ 9 h 19"/>
                      <a:gd name="T4" fmla="*/ 0 w 27"/>
                      <a:gd name="T5" fmla="*/ 19 h 19"/>
                      <a:gd name="T6" fmla="*/ 3 w 27"/>
                      <a:gd name="T7" fmla="*/ 7 h 19"/>
                      <a:gd name="T8" fmla="*/ 24 w 27"/>
                      <a:gd name="T9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9">
                        <a:moveTo>
                          <a:pt x="24" y="0"/>
                        </a:moveTo>
                        <a:lnTo>
                          <a:pt x="27" y="9"/>
                        </a:lnTo>
                        <a:lnTo>
                          <a:pt x="0" y="19"/>
                        </a:lnTo>
                        <a:lnTo>
                          <a:pt x="3" y="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" name="Freeform 97">
                    <a:extLst>
                      <a:ext uri="{FF2B5EF4-FFF2-40B4-BE49-F238E27FC236}">
                        <a16:creationId xmlns:a16="http://schemas.microsoft.com/office/drawing/2014/main" id="{7976D45A-13B3-4355-876C-DDFA13A00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8565" y="2215862"/>
                    <a:ext cx="24240" cy="29344"/>
                  </a:xfrm>
                  <a:custGeom>
                    <a:avLst/>
                    <a:gdLst>
                      <a:gd name="T0" fmla="*/ 19 w 19"/>
                      <a:gd name="T1" fmla="*/ 0 h 23"/>
                      <a:gd name="T2" fmla="*/ 7 w 19"/>
                      <a:gd name="T3" fmla="*/ 23 h 23"/>
                      <a:gd name="T4" fmla="*/ 0 w 19"/>
                      <a:gd name="T5" fmla="*/ 7 h 23"/>
                      <a:gd name="T6" fmla="*/ 19 w 19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3">
                        <a:moveTo>
                          <a:pt x="19" y="0"/>
                        </a:moveTo>
                        <a:lnTo>
                          <a:pt x="7" y="23"/>
                        </a:lnTo>
                        <a:lnTo>
                          <a:pt x="0" y="7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" name="Freeform 98">
                    <a:extLst>
                      <a:ext uri="{FF2B5EF4-FFF2-40B4-BE49-F238E27FC236}">
                        <a16:creationId xmlns:a16="http://schemas.microsoft.com/office/drawing/2014/main" id="{FC98FBE4-D3BD-4A9E-B297-0FE1A77F45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7289" y="2140590"/>
                    <a:ext cx="21688" cy="20412"/>
                  </a:xfrm>
                  <a:custGeom>
                    <a:avLst/>
                    <a:gdLst>
                      <a:gd name="T0" fmla="*/ 13 w 17"/>
                      <a:gd name="T1" fmla="*/ 0 h 16"/>
                      <a:gd name="T2" fmla="*/ 17 w 17"/>
                      <a:gd name="T3" fmla="*/ 10 h 16"/>
                      <a:gd name="T4" fmla="*/ 0 w 17"/>
                      <a:gd name="T5" fmla="*/ 16 h 16"/>
                      <a:gd name="T6" fmla="*/ 5 w 17"/>
                      <a:gd name="T7" fmla="*/ 0 h 16"/>
                      <a:gd name="T8" fmla="*/ 13 w 17"/>
                      <a:gd name="T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6">
                        <a:moveTo>
                          <a:pt x="13" y="0"/>
                        </a:moveTo>
                        <a:lnTo>
                          <a:pt x="17" y="10"/>
                        </a:lnTo>
                        <a:lnTo>
                          <a:pt x="0" y="16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63" name="Gráfico 62" descr="Câmera de vídeo com preenchimento sólido">
            <a:extLst>
              <a:ext uri="{FF2B5EF4-FFF2-40B4-BE49-F238E27FC236}">
                <a16:creationId xmlns:a16="http://schemas.microsoft.com/office/drawing/2014/main" id="{0CB892C8-F23D-47C5-91CA-C4ABEB036AA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2345" y="1854224"/>
            <a:ext cx="746191" cy="746191"/>
          </a:xfrm>
          <a:prstGeom prst="rect">
            <a:avLst/>
          </a:prstGeom>
        </p:spPr>
      </p:pic>
      <p:sp>
        <p:nvSpPr>
          <p:cNvPr id="65" name="CaixaDeTexto 64">
            <a:extLst>
              <a:ext uri="{FF2B5EF4-FFF2-40B4-BE49-F238E27FC236}">
                <a16:creationId xmlns:a16="http://schemas.microsoft.com/office/drawing/2014/main" id="{16BCDD26-21EA-4CD4-9944-2C0BCE0EEF6F}"/>
              </a:ext>
            </a:extLst>
          </p:cNvPr>
          <p:cNvSpPr txBox="1"/>
          <p:nvPr/>
        </p:nvSpPr>
        <p:spPr>
          <a:xfrm>
            <a:off x="915017" y="1125892"/>
            <a:ext cx="127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TEMÁTICAS</a:t>
            </a: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29F6B01E-D1E5-4C38-801F-F6B4EB18B6EE}"/>
              </a:ext>
            </a:extLst>
          </p:cNvPr>
          <p:cNvSpPr txBox="1"/>
          <p:nvPr/>
        </p:nvSpPr>
        <p:spPr>
          <a:xfrm>
            <a:off x="2614017" y="756560"/>
            <a:ext cx="602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Plano de Capacitação BIM</a:t>
            </a:r>
          </a:p>
        </p:txBody>
      </p:sp>
      <p:cxnSp>
        <p:nvCxnSpPr>
          <p:cNvPr id="67" name="Straight Arrow Connector 3">
            <a:extLst>
              <a:ext uri="{FF2B5EF4-FFF2-40B4-BE49-F238E27FC236}">
                <a16:creationId xmlns:a16="http://schemas.microsoft.com/office/drawing/2014/main" id="{B74D7A81-4207-4D8C-ABAC-C46F2A651BF8}"/>
              </a:ext>
            </a:extLst>
          </p:cNvPr>
          <p:cNvCxnSpPr>
            <a:cxnSpLocks/>
          </p:cNvCxnSpPr>
          <p:nvPr/>
        </p:nvCxnSpPr>
        <p:spPr>
          <a:xfrm>
            <a:off x="2672641" y="756164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Title 1">
            <a:extLst>
              <a:ext uri="{FF2B5EF4-FFF2-40B4-BE49-F238E27FC236}">
                <a16:creationId xmlns:a16="http://schemas.microsoft.com/office/drawing/2014/main" id="{C7297B27-C1B0-41C0-B108-F14E7188BFAA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Principais Resultados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pic>
        <p:nvPicPr>
          <p:cNvPr id="69" name="Gráfico 68" descr="Palestrante">
            <a:extLst>
              <a:ext uri="{FF2B5EF4-FFF2-40B4-BE49-F238E27FC236}">
                <a16:creationId xmlns:a16="http://schemas.microsoft.com/office/drawing/2014/main" id="{72581F8A-4421-4B70-9F67-0E8301D3BE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85140" y="4998024"/>
            <a:ext cx="1085974" cy="1150724"/>
          </a:xfrm>
          <a:prstGeom prst="rect">
            <a:avLst/>
          </a:prstGeom>
        </p:spPr>
      </p:pic>
      <p:pic>
        <p:nvPicPr>
          <p:cNvPr id="70" name="Gráfico 69" descr="Debate de ideias do grupo">
            <a:extLst>
              <a:ext uri="{FF2B5EF4-FFF2-40B4-BE49-F238E27FC236}">
                <a16:creationId xmlns:a16="http://schemas.microsoft.com/office/drawing/2014/main" id="{DB5E0DF9-2AF9-44C4-8530-1505CEBFFF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22413" y="5052814"/>
            <a:ext cx="982560" cy="1041144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E5A89BCE-3A35-460A-9B61-2C7E360647C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3887" t="37998" r="13691" b="50214"/>
          <a:stretch/>
        </p:blipFill>
        <p:spPr>
          <a:xfrm>
            <a:off x="3226500" y="6094973"/>
            <a:ext cx="2840516" cy="615226"/>
          </a:xfrm>
          <a:prstGeom prst="rect">
            <a:avLst/>
          </a:prstGeom>
        </p:spPr>
      </p:pic>
      <p:pic>
        <p:nvPicPr>
          <p:cNvPr id="75" name="Imagem 74" descr="Logotipo&#10;&#10;Descrição gerada automaticamente">
            <a:extLst>
              <a:ext uri="{FF2B5EF4-FFF2-40B4-BE49-F238E27FC236}">
                <a16:creationId xmlns:a16="http://schemas.microsoft.com/office/drawing/2014/main" id="{91618D91-1470-4027-B870-E2B523B4858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7590" b="10316"/>
          <a:stretch/>
        </p:blipFill>
        <p:spPr>
          <a:xfrm>
            <a:off x="849530" y="5555748"/>
            <a:ext cx="2483001" cy="672361"/>
          </a:xfrm>
          <a:prstGeom prst="rect">
            <a:avLst/>
          </a:prstGeom>
        </p:spPr>
      </p:pic>
      <p:pic>
        <p:nvPicPr>
          <p:cNvPr id="77" name="Imagem 76" descr="Texto&#10;&#10;Descrição gerada automaticamente com confiança média">
            <a:extLst>
              <a:ext uri="{FF2B5EF4-FFF2-40B4-BE49-F238E27FC236}">
                <a16:creationId xmlns:a16="http://schemas.microsoft.com/office/drawing/2014/main" id="{1DE46DE7-6096-41C0-8B33-64CD85D721A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34" y="5012682"/>
            <a:ext cx="1270029" cy="179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Imagem 77">
            <a:extLst>
              <a:ext uri="{FF2B5EF4-FFF2-40B4-BE49-F238E27FC236}">
                <a16:creationId xmlns:a16="http://schemas.microsoft.com/office/drawing/2014/main" id="{BAF68254-AE23-47D9-98E3-508687F68BD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9047" t="30442" r="38929" b="13867"/>
          <a:stretch/>
        </p:blipFill>
        <p:spPr>
          <a:xfrm>
            <a:off x="8061426" y="4959272"/>
            <a:ext cx="1312029" cy="18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06E20D5-C5CE-4352-ABE4-968DFD868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6" t="555" r="11620" b="1264"/>
          <a:stretch/>
        </p:blipFill>
        <p:spPr>
          <a:xfrm>
            <a:off x="46534" y="1890658"/>
            <a:ext cx="3600401" cy="43204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58134A-E1EC-44E5-ABFA-DB0932D29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60" y="1955125"/>
            <a:ext cx="4357982" cy="4357982"/>
          </a:xfrm>
          <a:prstGeom prst="rect">
            <a:avLst/>
          </a:prstGeom>
        </p:spPr>
      </p:pic>
      <p:sp>
        <p:nvSpPr>
          <p:cNvPr id="7" name="CaixaDeTexto 6">
            <a:hlinkClick r:id="rId4"/>
            <a:extLst>
              <a:ext uri="{FF2B5EF4-FFF2-40B4-BE49-F238E27FC236}">
                <a16:creationId xmlns:a16="http://schemas.microsoft.com/office/drawing/2014/main" id="{816BF764-6F6E-4A9C-BCC7-DCE8F0124A8F}"/>
              </a:ext>
            </a:extLst>
          </p:cNvPr>
          <p:cNvSpPr txBox="1"/>
          <p:nvPr/>
        </p:nvSpPr>
        <p:spPr>
          <a:xfrm>
            <a:off x="5969392" y="1179341"/>
            <a:ext cx="4760718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https://www.gov.br/dnit/pt-br/assuntos/planejamento-e-pesquisa/bim-no-dnit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3D4C5DE-EFBB-4D47-9858-3285F9245F7F}"/>
              </a:ext>
            </a:extLst>
          </p:cNvPr>
          <p:cNvSpPr/>
          <p:nvPr/>
        </p:nvSpPr>
        <p:spPr>
          <a:xfrm>
            <a:off x="3885877" y="2534700"/>
            <a:ext cx="1943457" cy="367643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503137E-E73C-4056-8714-0F107B29DE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06" y="3667785"/>
            <a:ext cx="261256" cy="2620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510D362-067C-4B92-9DEE-47763A471834}"/>
              </a:ext>
            </a:extLst>
          </p:cNvPr>
          <p:cNvSpPr/>
          <p:nvPr/>
        </p:nvSpPr>
        <p:spPr>
          <a:xfrm>
            <a:off x="64468" y="2324100"/>
            <a:ext cx="1782266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EBC504B-48D9-4FDA-9951-FA5E1332D954}"/>
              </a:ext>
            </a:extLst>
          </p:cNvPr>
          <p:cNvSpPr txBox="1"/>
          <p:nvPr/>
        </p:nvSpPr>
        <p:spPr>
          <a:xfrm>
            <a:off x="200128" y="2645717"/>
            <a:ext cx="1510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ACESSE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5776B74C-1EF4-42C3-AA60-43144825C17C}"/>
              </a:ext>
            </a:extLst>
          </p:cNvPr>
          <p:cNvSpPr txBox="1"/>
          <p:nvPr/>
        </p:nvSpPr>
        <p:spPr>
          <a:xfrm>
            <a:off x="2614017" y="756560"/>
            <a:ext cx="602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Novo Site BIM DNIT</a:t>
            </a:r>
          </a:p>
        </p:txBody>
      </p:sp>
      <p:cxnSp>
        <p:nvCxnSpPr>
          <p:cNvPr id="13" name="Straight Arrow Connector 3">
            <a:extLst>
              <a:ext uri="{FF2B5EF4-FFF2-40B4-BE49-F238E27FC236}">
                <a16:creationId xmlns:a16="http://schemas.microsoft.com/office/drawing/2014/main" id="{FDAE4BF0-51A1-4B57-8214-4AD97BE92624}"/>
              </a:ext>
            </a:extLst>
          </p:cNvPr>
          <p:cNvCxnSpPr>
            <a:cxnSpLocks/>
          </p:cNvCxnSpPr>
          <p:nvPr/>
        </p:nvCxnSpPr>
        <p:spPr>
          <a:xfrm>
            <a:off x="2672641" y="756164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17A6B3C-194B-460F-B2F2-B6AF31505201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Principais Resultados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306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917B1AC-1EF3-41EF-BB43-88BBD37E7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0" y="2524442"/>
            <a:ext cx="3882390" cy="18091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377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Obrigado!</a:t>
            </a:r>
          </a:p>
          <a:p>
            <a:pPr marL="0" indent="0">
              <a:buNone/>
            </a:pPr>
            <a:endParaRPr lang="pt-BR" dirty="0">
              <a:solidFill>
                <a:srgbClr val="00377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377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Núcleo BIM/DNIT</a:t>
            </a:r>
          </a:p>
          <a:p>
            <a:pPr marL="0" indent="0">
              <a:buNone/>
            </a:pPr>
            <a:r>
              <a:rPr lang="pt-BR" dirty="0">
                <a:solidFill>
                  <a:srgbClr val="00377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bim@dnit.gov.br</a:t>
            </a:r>
          </a:p>
        </p:txBody>
      </p:sp>
    </p:spTree>
    <p:extLst>
      <p:ext uri="{BB962C8B-B14F-4D97-AF65-F5344CB8AC3E}">
        <p14:creationId xmlns:p14="http://schemas.microsoft.com/office/powerpoint/2010/main" val="163166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FB0E8DDE-B989-4928-BB53-54AFD298A583}"/>
              </a:ext>
            </a:extLst>
          </p:cNvPr>
          <p:cNvSpPr/>
          <p:nvPr/>
        </p:nvSpPr>
        <p:spPr>
          <a:xfrm>
            <a:off x="101600" y="6409589"/>
            <a:ext cx="285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1600" b="1" dirty="0">
                <a:solidFill>
                  <a:schemeClr val="tx2"/>
                </a:solidFill>
                <a:latin typeface="Arial"/>
                <a:cs typeface="Arial" pitchFamily="34" charset="0"/>
              </a:rPr>
              <a:t>Decreto n° 10.306/2020</a:t>
            </a:r>
            <a:endParaRPr lang="pt-BR" sz="1600" dirty="0">
              <a:solidFill>
                <a:schemeClr val="tx2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F4D1157-E999-4652-B983-A6117EC0BEAF}"/>
              </a:ext>
            </a:extLst>
          </p:cNvPr>
          <p:cNvSpPr/>
          <p:nvPr/>
        </p:nvSpPr>
        <p:spPr>
          <a:xfrm>
            <a:off x="959955" y="958203"/>
            <a:ext cx="5387255" cy="37433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44C6C68-1C0E-4A45-A992-3111BF0F4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55" y="1896905"/>
            <a:ext cx="8215787" cy="44574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9E1ED12-765D-46FE-A76D-A3B562BEF159}"/>
              </a:ext>
            </a:extLst>
          </p:cNvPr>
          <p:cNvSpPr/>
          <p:nvPr/>
        </p:nvSpPr>
        <p:spPr>
          <a:xfrm>
            <a:off x="2044056" y="1135926"/>
            <a:ext cx="4303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pt-BR" sz="32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O QUE É BIM?</a:t>
            </a:r>
            <a:endParaRPr lang="pt-BR" sz="3200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877099" y="1900803"/>
            <a:ext cx="326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tecnologias</a:t>
            </a:r>
          </a:p>
        </p:txBody>
      </p:sp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8">
            <a:extLst>
              <a:ext uri="{FF2B5EF4-FFF2-40B4-BE49-F238E27FC236}">
                <a16:creationId xmlns:a16="http://schemas.microsoft.com/office/drawing/2014/main" id="{BC3775E7-A5D8-40FA-8725-D730A25F6EFA}"/>
              </a:ext>
            </a:extLst>
          </p:cNvPr>
          <p:cNvSpPr txBox="1"/>
          <p:nvPr/>
        </p:nvSpPr>
        <p:spPr>
          <a:xfrm>
            <a:off x="2626374" y="697111"/>
            <a:ext cx="543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O que é BIM?</a:t>
            </a:r>
          </a:p>
        </p:txBody>
      </p:sp>
      <p:graphicFrame>
        <p:nvGraphicFramePr>
          <p:cNvPr id="4" name="Tabela 116">
            <a:extLst>
              <a:ext uri="{FF2B5EF4-FFF2-40B4-BE49-F238E27FC236}">
                <a16:creationId xmlns:a16="http://schemas.microsoft.com/office/drawing/2014/main" id="{7B4C56D7-EC55-4FF9-BE2C-794696C79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70046"/>
              </p:ext>
            </p:extLst>
          </p:nvPr>
        </p:nvGraphicFramePr>
        <p:xfrm>
          <a:off x="6090898" y="4255607"/>
          <a:ext cx="214573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735">
                  <a:extLst>
                    <a:ext uri="{9D8B030D-6E8A-4147-A177-3AD203B41FA5}">
                      <a16:colId xmlns:a16="http://schemas.microsoft.com/office/drawing/2014/main" val="2732136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Envolvidos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Motorista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8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3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07362"/>
                  </a:ext>
                </a:extLst>
              </a:tr>
            </a:tbl>
          </a:graphicData>
        </a:graphic>
      </p:graphicFrame>
      <p:graphicFrame>
        <p:nvGraphicFramePr>
          <p:cNvPr id="5" name="Tabela 116">
            <a:extLst>
              <a:ext uri="{FF2B5EF4-FFF2-40B4-BE49-F238E27FC236}">
                <a16:creationId xmlns:a16="http://schemas.microsoft.com/office/drawing/2014/main" id="{D070C8E4-B6E1-4E92-BA75-C4142E098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9921"/>
              </p:ext>
            </p:extLst>
          </p:nvPr>
        </p:nvGraphicFramePr>
        <p:xfrm>
          <a:off x="8900048" y="1662563"/>
          <a:ext cx="21668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863">
                  <a:extLst>
                    <a:ext uri="{9D8B030D-6E8A-4147-A177-3AD203B41FA5}">
                      <a16:colId xmlns:a16="http://schemas.microsoft.com/office/drawing/2014/main" val="2732136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8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Regulam.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3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</a:t>
                      </a:r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07362"/>
                  </a:ext>
                </a:extLst>
              </a:tr>
            </a:tbl>
          </a:graphicData>
        </a:graphic>
      </p:graphicFrame>
      <p:graphicFrame>
        <p:nvGraphicFramePr>
          <p:cNvPr id="6" name="Tabela 116">
            <a:extLst>
              <a:ext uri="{FF2B5EF4-FFF2-40B4-BE49-F238E27FC236}">
                <a16:creationId xmlns:a16="http://schemas.microsoft.com/office/drawing/2014/main" id="{8433ABA1-882F-4B51-AB2E-D6580C894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74754"/>
              </p:ext>
            </p:extLst>
          </p:nvPr>
        </p:nvGraphicFramePr>
        <p:xfrm>
          <a:off x="6091407" y="1662563"/>
          <a:ext cx="21987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719">
                  <a:extLst>
                    <a:ext uri="{9D8B030D-6E8A-4147-A177-3AD203B41FA5}">
                      <a16:colId xmlns:a16="http://schemas.microsoft.com/office/drawing/2014/main" val="2732136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Situação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8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BR-02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3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07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Solução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83161"/>
                  </a:ext>
                </a:extLst>
              </a:tr>
            </a:tbl>
          </a:graphicData>
        </a:graphic>
      </p:graphicFrame>
      <p:graphicFrame>
        <p:nvGraphicFramePr>
          <p:cNvPr id="7" name="Tabela 116">
            <a:extLst>
              <a:ext uri="{FF2B5EF4-FFF2-40B4-BE49-F238E27FC236}">
                <a16:creationId xmlns:a16="http://schemas.microsoft.com/office/drawing/2014/main" id="{02E127D1-2C04-4604-B8A9-26CF7BE62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2189"/>
              </p:ext>
            </p:extLst>
          </p:nvPr>
        </p:nvGraphicFramePr>
        <p:xfrm>
          <a:off x="8900048" y="4255607"/>
          <a:ext cx="21668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863">
                  <a:extLst>
                    <a:ext uri="{9D8B030D-6E8A-4147-A177-3AD203B41FA5}">
                      <a16:colId xmlns:a16="http://schemas.microsoft.com/office/drawing/2014/main" val="2732136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Veículos</a:t>
                      </a:r>
                      <a:endParaRPr lang="pt-BR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8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3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07362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7EC9E77B-A151-48B8-A89E-5BA04F43BB7D}"/>
              </a:ext>
            </a:extLst>
          </p:cNvPr>
          <p:cNvSpPr txBox="1"/>
          <p:nvPr/>
        </p:nvSpPr>
        <p:spPr>
          <a:xfrm>
            <a:off x="6091406" y="1293932"/>
            <a:ext cx="2198721" cy="3539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</a:rPr>
              <a:t>Objetivo/Meta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E2BD0A-B7CB-466B-A7B2-AA4798F2384E}"/>
              </a:ext>
            </a:extLst>
          </p:cNvPr>
          <p:cNvSpPr txBox="1"/>
          <p:nvPr/>
        </p:nvSpPr>
        <p:spPr>
          <a:xfrm>
            <a:off x="8900048" y="1293932"/>
            <a:ext cx="2166863" cy="3539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 err="1">
                <a:solidFill>
                  <a:schemeClr val="bg1"/>
                </a:solidFill>
              </a:rPr>
              <a:t>Regul</a:t>
            </a:r>
            <a:r>
              <a:rPr lang="pt-BR" sz="1700" b="1" dirty="0">
                <a:solidFill>
                  <a:schemeClr val="bg1"/>
                </a:solidFill>
              </a:rPr>
              <a:t>./Normat.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B24FEED-2596-45CF-994E-96271A572FA5}"/>
              </a:ext>
            </a:extLst>
          </p:cNvPr>
          <p:cNvSpPr txBox="1"/>
          <p:nvPr/>
        </p:nvSpPr>
        <p:spPr>
          <a:xfrm>
            <a:off x="6090897" y="3878962"/>
            <a:ext cx="214573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0EBA96-3C87-49AF-871D-A208518C11DB}"/>
              </a:ext>
            </a:extLst>
          </p:cNvPr>
          <p:cNvSpPr txBox="1"/>
          <p:nvPr/>
        </p:nvSpPr>
        <p:spPr>
          <a:xfrm>
            <a:off x="8910612" y="3879260"/>
            <a:ext cx="2145735" cy="3539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Softwares/</a:t>
            </a:r>
            <a:r>
              <a:rPr lang="pt-BR" sz="1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</a:t>
            </a:r>
            <a:r>
              <a:rPr lang="pt-BR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7856DC9-749F-44C0-BF0A-0ACA3E386F63}"/>
              </a:ext>
            </a:extLst>
          </p:cNvPr>
          <p:cNvCxnSpPr>
            <a:cxnSpLocks/>
          </p:cNvCxnSpPr>
          <p:nvPr/>
        </p:nvCxnSpPr>
        <p:spPr>
          <a:xfrm>
            <a:off x="8600451" y="1284788"/>
            <a:ext cx="0" cy="47749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BE396C2-B2C2-4C1B-913E-713FE58A5C4D}"/>
              </a:ext>
            </a:extLst>
          </p:cNvPr>
          <p:cNvCxnSpPr/>
          <p:nvPr/>
        </p:nvCxnSpPr>
        <p:spPr>
          <a:xfrm>
            <a:off x="6109863" y="3654387"/>
            <a:ext cx="500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C53EA91E-6071-4155-BD72-D70799DD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12" y="2219243"/>
            <a:ext cx="5784903" cy="303351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D400480-1B23-4E39-9F35-3145BD4C4CB7}"/>
              </a:ext>
            </a:extLst>
          </p:cNvPr>
          <p:cNvSpPr txBox="1"/>
          <p:nvPr/>
        </p:nvSpPr>
        <p:spPr>
          <a:xfrm rot="17945940">
            <a:off x="2123704" y="3654626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65000"/>
                  </a:schemeClr>
                </a:solidFill>
              </a:rPr>
              <a:t>BR-2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A963AB-FFF4-40EC-8A92-7C945480247B}"/>
              </a:ext>
            </a:extLst>
          </p:cNvPr>
          <p:cNvSpPr txBox="1"/>
          <p:nvPr/>
        </p:nvSpPr>
        <p:spPr>
          <a:xfrm rot="21026343">
            <a:off x="2921611" y="4215728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65000"/>
                  </a:schemeClr>
                </a:solidFill>
              </a:rPr>
              <a:t>BR-1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CF7E79-F82B-4408-8623-6C3010777B92}"/>
              </a:ext>
            </a:extLst>
          </p:cNvPr>
          <p:cNvSpPr txBox="1"/>
          <p:nvPr/>
        </p:nvSpPr>
        <p:spPr>
          <a:xfrm rot="2023783">
            <a:off x="3366366" y="3462233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>
                    <a:lumMod val="65000"/>
                  </a:schemeClr>
                </a:solidFill>
              </a:rPr>
              <a:t>BR-2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713CE96-B236-4C4F-BBEC-9B72C969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410" y="2016"/>
            <a:ext cx="7684145" cy="938702"/>
          </a:xfrm>
        </p:spPr>
        <p:txBody>
          <a:bodyPr/>
          <a:lstStyle/>
          <a:p>
            <a:r>
              <a:rPr lang="en-US" sz="3200" b="1" i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Building Information Modeling </a:t>
            </a:r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- BIM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cxnSp>
        <p:nvCxnSpPr>
          <p:cNvPr id="20" name="Straight Arrow Connector 3">
            <a:extLst>
              <a:ext uri="{FF2B5EF4-FFF2-40B4-BE49-F238E27FC236}">
                <a16:creationId xmlns:a16="http://schemas.microsoft.com/office/drawing/2014/main" id="{4A27A519-5B39-48B3-B030-11F06EFD9CD5}"/>
              </a:ext>
            </a:extLst>
          </p:cNvPr>
          <p:cNvCxnSpPr>
            <a:cxnSpLocks/>
          </p:cNvCxnSpPr>
          <p:nvPr/>
        </p:nvCxnSpPr>
        <p:spPr>
          <a:xfrm>
            <a:off x="2585556" y="698109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75C1181A-53E7-4F8C-BA20-CD27931D0B6F}"/>
              </a:ext>
            </a:extLst>
          </p:cNvPr>
          <p:cNvCxnSpPr/>
          <p:nvPr/>
        </p:nvCxnSpPr>
        <p:spPr>
          <a:xfrm>
            <a:off x="10765766" y="170518"/>
            <a:ext cx="0" cy="6016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87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116">
            <a:extLst>
              <a:ext uri="{FF2B5EF4-FFF2-40B4-BE49-F238E27FC236}">
                <a16:creationId xmlns:a16="http://schemas.microsoft.com/office/drawing/2014/main" id="{E982BB57-6D17-4A42-8F37-FEEF682234FE}"/>
              </a:ext>
            </a:extLst>
          </p:cNvPr>
          <p:cNvGraphicFramePr>
            <a:graphicFrameLocks noGrp="1"/>
          </p:cNvGraphicFramePr>
          <p:nvPr/>
        </p:nvGraphicFramePr>
        <p:xfrm>
          <a:off x="5866885" y="4749096"/>
          <a:ext cx="214573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735">
                  <a:extLst>
                    <a:ext uri="{9D8B030D-6E8A-4147-A177-3AD203B41FA5}">
                      <a16:colId xmlns:a16="http://schemas.microsoft.com/office/drawing/2014/main" val="2732136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Envolvidos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Motorista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8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3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07362"/>
                  </a:ext>
                </a:extLst>
              </a:tr>
            </a:tbl>
          </a:graphicData>
        </a:graphic>
      </p:graphicFrame>
      <p:graphicFrame>
        <p:nvGraphicFramePr>
          <p:cNvPr id="5" name="Tabela 116">
            <a:extLst>
              <a:ext uri="{FF2B5EF4-FFF2-40B4-BE49-F238E27FC236}">
                <a16:creationId xmlns:a16="http://schemas.microsoft.com/office/drawing/2014/main" id="{E520F5F7-E873-4F16-822F-C24A5A4C87DF}"/>
              </a:ext>
            </a:extLst>
          </p:cNvPr>
          <p:cNvGraphicFramePr>
            <a:graphicFrameLocks noGrp="1"/>
          </p:cNvGraphicFramePr>
          <p:nvPr/>
        </p:nvGraphicFramePr>
        <p:xfrm>
          <a:off x="8676035" y="2156052"/>
          <a:ext cx="21668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863">
                  <a:extLst>
                    <a:ext uri="{9D8B030D-6E8A-4147-A177-3AD203B41FA5}">
                      <a16:colId xmlns:a16="http://schemas.microsoft.com/office/drawing/2014/main" val="2732136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8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Regulam.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3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</a:t>
                      </a:r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07362"/>
                  </a:ext>
                </a:extLst>
              </a:tr>
            </a:tbl>
          </a:graphicData>
        </a:graphic>
      </p:graphicFrame>
      <p:graphicFrame>
        <p:nvGraphicFramePr>
          <p:cNvPr id="6" name="Tabela 116">
            <a:extLst>
              <a:ext uri="{FF2B5EF4-FFF2-40B4-BE49-F238E27FC236}">
                <a16:creationId xmlns:a16="http://schemas.microsoft.com/office/drawing/2014/main" id="{877D530E-8CA4-4056-954E-FB9330198FE1}"/>
              </a:ext>
            </a:extLst>
          </p:cNvPr>
          <p:cNvGraphicFramePr>
            <a:graphicFrameLocks noGrp="1"/>
          </p:cNvGraphicFramePr>
          <p:nvPr/>
        </p:nvGraphicFramePr>
        <p:xfrm>
          <a:off x="5867394" y="2156052"/>
          <a:ext cx="21987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719">
                  <a:extLst>
                    <a:ext uri="{9D8B030D-6E8A-4147-A177-3AD203B41FA5}">
                      <a16:colId xmlns:a16="http://schemas.microsoft.com/office/drawing/2014/main" val="2732136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Situação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8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BR-02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3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07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Solução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83161"/>
                  </a:ext>
                </a:extLst>
              </a:tr>
            </a:tbl>
          </a:graphicData>
        </a:graphic>
      </p:graphicFrame>
      <p:graphicFrame>
        <p:nvGraphicFramePr>
          <p:cNvPr id="7" name="Tabela 116">
            <a:extLst>
              <a:ext uri="{FF2B5EF4-FFF2-40B4-BE49-F238E27FC236}">
                <a16:creationId xmlns:a16="http://schemas.microsoft.com/office/drawing/2014/main" id="{05C287A4-D0AE-496F-8A7C-E12256CE98A5}"/>
              </a:ext>
            </a:extLst>
          </p:cNvPr>
          <p:cNvGraphicFramePr>
            <a:graphicFrameLocks noGrp="1"/>
          </p:cNvGraphicFramePr>
          <p:nvPr/>
        </p:nvGraphicFramePr>
        <p:xfrm>
          <a:off x="8676035" y="4749096"/>
          <a:ext cx="21668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863">
                  <a:extLst>
                    <a:ext uri="{9D8B030D-6E8A-4147-A177-3AD203B41FA5}">
                      <a16:colId xmlns:a16="http://schemas.microsoft.com/office/drawing/2014/main" val="2732136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Veículos</a:t>
                      </a:r>
                      <a:endParaRPr lang="pt-BR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8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3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07362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A66EB4A4-AD59-43AA-8126-218D50FF8073}"/>
              </a:ext>
            </a:extLst>
          </p:cNvPr>
          <p:cNvSpPr txBox="1"/>
          <p:nvPr/>
        </p:nvSpPr>
        <p:spPr>
          <a:xfrm>
            <a:off x="5867393" y="1787421"/>
            <a:ext cx="2198721" cy="3539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Objetivo/Meta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DC9A17-EDA3-4B6F-B8D4-550F02153B11}"/>
              </a:ext>
            </a:extLst>
          </p:cNvPr>
          <p:cNvSpPr txBox="1"/>
          <p:nvPr/>
        </p:nvSpPr>
        <p:spPr>
          <a:xfrm>
            <a:off x="8676035" y="1787421"/>
            <a:ext cx="2166863" cy="3539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./Normat.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CB546D0-1B6C-45E3-A472-A7F546258D1A}"/>
              </a:ext>
            </a:extLst>
          </p:cNvPr>
          <p:cNvSpPr txBox="1"/>
          <p:nvPr/>
        </p:nvSpPr>
        <p:spPr>
          <a:xfrm>
            <a:off x="5866884" y="4372451"/>
            <a:ext cx="214573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Pessoas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6C89F5-08C0-421E-8E41-B1F55A6DF410}"/>
              </a:ext>
            </a:extLst>
          </p:cNvPr>
          <p:cNvSpPr txBox="1"/>
          <p:nvPr/>
        </p:nvSpPr>
        <p:spPr>
          <a:xfrm>
            <a:off x="8686599" y="4372749"/>
            <a:ext cx="2145735" cy="3539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Softwares/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Interop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4F7BE19-9BD7-4915-81FA-77C31DE6B4BC}"/>
              </a:ext>
            </a:extLst>
          </p:cNvPr>
          <p:cNvCxnSpPr>
            <a:cxnSpLocks/>
          </p:cNvCxnSpPr>
          <p:nvPr/>
        </p:nvCxnSpPr>
        <p:spPr>
          <a:xfrm>
            <a:off x="8376438" y="1778277"/>
            <a:ext cx="0" cy="47749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24BD878-8BDC-4677-9CC7-B848FD73D8E3}"/>
              </a:ext>
            </a:extLst>
          </p:cNvPr>
          <p:cNvCxnSpPr/>
          <p:nvPr/>
        </p:nvCxnSpPr>
        <p:spPr>
          <a:xfrm>
            <a:off x="5885850" y="4147876"/>
            <a:ext cx="500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5DBF175A-FF06-4BB2-A417-5906C7F9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019"/>
            <a:ext cx="5784903" cy="303351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F3C808A-CB6D-4DA5-8121-00E1A1AAE4BC}"/>
              </a:ext>
            </a:extLst>
          </p:cNvPr>
          <p:cNvSpPr txBox="1"/>
          <p:nvPr/>
        </p:nvSpPr>
        <p:spPr>
          <a:xfrm rot="17945940">
            <a:off x="1899692" y="3422402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BR-2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7F60AAD-03AC-4F91-98E3-ABAF0AED3037}"/>
              </a:ext>
            </a:extLst>
          </p:cNvPr>
          <p:cNvSpPr txBox="1"/>
          <p:nvPr/>
        </p:nvSpPr>
        <p:spPr>
          <a:xfrm rot="21026343">
            <a:off x="2697599" y="3983504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BR-1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2B4581D-0EAE-4C5A-AD81-FA9233C8EDFB}"/>
              </a:ext>
            </a:extLst>
          </p:cNvPr>
          <p:cNvSpPr txBox="1"/>
          <p:nvPr/>
        </p:nvSpPr>
        <p:spPr>
          <a:xfrm rot="2023783">
            <a:off x="3142354" y="3230009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BR-2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031EBCA-0548-45F7-899F-C5B5BC19B2CA}"/>
              </a:ext>
            </a:extLst>
          </p:cNvPr>
          <p:cNvGrpSpPr/>
          <p:nvPr/>
        </p:nvGrpSpPr>
        <p:grpSpPr>
          <a:xfrm>
            <a:off x="0" y="1221084"/>
            <a:ext cx="12192000" cy="5636916"/>
            <a:chOff x="154546" y="1221084"/>
            <a:chExt cx="11881320" cy="5636916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1D8F7A0-846F-48E5-B6D9-37233473C7FE}"/>
                </a:ext>
              </a:extLst>
            </p:cNvPr>
            <p:cNvSpPr/>
            <p:nvPr/>
          </p:nvSpPr>
          <p:spPr>
            <a:xfrm>
              <a:off x="154546" y="1221084"/>
              <a:ext cx="11881320" cy="5636916"/>
            </a:xfrm>
            <a:prstGeom prst="rect">
              <a:avLst/>
            </a:prstGeom>
            <a:solidFill>
              <a:srgbClr val="F2F2F2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565FFF03-08F5-4881-B4DD-8FFB21E56DF4}"/>
                </a:ext>
              </a:extLst>
            </p:cNvPr>
            <p:cNvSpPr/>
            <p:nvPr/>
          </p:nvSpPr>
          <p:spPr>
            <a:xfrm>
              <a:off x="424056" y="2268769"/>
              <a:ext cx="11343887" cy="2918877"/>
            </a:xfrm>
            <a:prstGeom prst="rect">
              <a:avLst/>
            </a:prstGeom>
            <a:solidFill>
              <a:srgbClr val="002060">
                <a:alpha val="8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NÃO É APENAS A TECNOLOGIA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61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A003EE-8286-4C07-AC25-8551A749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410" y="321328"/>
            <a:ext cx="7684145" cy="47948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Base Legal BIM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701E7E3B-E0E5-4ADD-B253-3F92EBB68B24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F5C9A6D-9D4B-46BE-BCB9-D08816CC662D}"/>
              </a:ext>
            </a:extLst>
          </p:cNvPr>
          <p:cNvGrpSpPr/>
          <p:nvPr/>
        </p:nvGrpSpPr>
        <p:grpSpPr>
          <a:xfrm>
            <a:off x="385815" y="1337161"/>
            <a:ext cx="2479489" cy="3775161"/>
            <a:chOff x="342683" y="1446560"/>
            <a:chExt cx="2479489" cy="3775161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C1B8AF6B-686A-4E76-B450-181ABE1ECE1A}"/>
                </a:ext>
              </a:extLst>
            </p:cNvPr>
            <p:cNvGrpSpPr/>
            <p:nvPr/>
          </p:nvGrpSpPr>
          <p:grpSpPr>
            <a:xfrm>
              <a:off x="389990" y="1446560"/>
              <a:ext cx="2432182" cy="3775161"/>
              <a:chOff x="1180868" y="828575"/>
              <a:chExt cx="1896706" cy="353538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EEB35EE4-2AF1-42BD-8BB3-9C038E306BF0}"/>
                  </a:ext>
                </a:extLst>
              </p:cNvPr>
              <p:cNvSpPr/>
              <p:nvPr/>
            </p:nvSpPr>
            <p:spPr>
              <a:xfrm>
                <a:off x="1180868" y="828575"/>
                <a:ext cx="1896706" cy="1890437"/>
              </a:xfrm>
              <a:prstGeom prst="rect">
                <a:avLst/>
              </a:prstGeom>
              <a:solidFill>
                <a:srgbClr val="002060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7E446FE-CB9A-484D-874A-654386E680FD}"/>
                  </a:ext>
                </a:extLst>
              </p:cNvPr>
              <p:cNvSpPr/>
              <p:nvPr/>
            </p:nvSpPr>
            <p:spPr>
              <a:xfrm>
                <a:off x="1180868" y="2843873"/>
                <a:ext cx="1896706" cy="152009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4012767-43E3-4D47-9590-BBD8EEBCE9FA}"/>
                  </a:ext>
                </a:extLst>
              </p:cNvPr>
              <p:cNvSpPr/>
              <p:nvPr/>
            </p:nvSpPr>
            <p:spPr>
              <a:xfrm>
                <a:off x="1180868" y="2689370"/>
                <a:ext cx="1896706" cy="184193"/>
              </a:xfrm>
              <a:prstGeom prst="rect">
                <a:avLst/>
              </a:prstGeom>
              <a:solidFill>
                <a:srgbClr val="3EB0A6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9" name="Group 13">
                <a:extLst>
                  <a:ext uri="{FF2B5EF4-FFF2-40B4-BE49-F238E27FC236}">
                    <a16:creationId xmlns:a16="http://schemas.microsoft.com/office/drawing/2014/main" id="{2BA01902-9F4B-446F-8995-C08788F54361}"/>
                  </a:ext>
                </a:extLst>
              </p:cNvPr>
              <p:cNvGrpSpPr/>
              <p:nvPr/>
            </p:nvGrpSpPr>
            <p:grpSpPr>
              <a:xfrm>
                <a:off x="1263742" y="1280131"/>
                <a:ext cx="1756153" cy="447871"/>
                <a:chOff x="2517147" y="-802680"/>
                <a:chExt cx="1756153" cy="447871"/>
              </a:xfrm>
            </p:grpSpPr>
            <p:sp>
              <p:nvSpPr>
                <p:cNvPr id="22" name="Text Placeholder 17">
                  <a:extLst>
                    <a:ext uri="{FF2B5EF4-FFF2-40B4-BE49-F238E27FC236}">
                      <a16:creationId xmlns:a16="http://schemas.microsoft.com/office/drawing/2014/main" id="{B89439F2-C3AF-4B9D-9A7E-C0E8952D8A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517147" y="-600896"/>
                  <a:ext cx="1756153" cy="246087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itchFamily="34" charset="0"/>
                    </a:rPr>
                    <a:t>Decreto</a:t>
                  </a: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itchFamily="34" charset="0"/>
                    </a:rPr>
                    <a:t> nº </a:t>
                  </a:r>
                </a:p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itchFamily="34" charset="0"/>
                    </a:rPr>
                    <a:t>9.983/2019</a:t>
                  </a:r>
                </a:p>
              </p:txBody>
            </p:sp>
            <p:sp>
              <p:nvSpPr>
                <p:cNvPr id="23" name="Text Placeholder 18">
                  <a:extLst>
                    <a:ext uri="{FF2B5EF4-FFF2-40B4-BE49-F238E27FC236}">
                      <a16:creationId xmlns:a16="http://schemas.microsoft.com/office/drawing/2014/main" id="{A6B81D96-A55A-401A-861E-DDD77CF7014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647169" y="-802680"/>
                  <a:ext cx="1546075" cy="249580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20" name="Oval 33">
                <a:extLst>
                  <a:ext uri="{FF2B5EF4-FFF2-40B4-BE49-F238E27FC236}">
                    <a16:creationId xmlns:a16="http://schemas.microsoft.com/office/drawing/2014/main" id="{7ECEB4D8-959E-4174-8500-DBF2F0E8E1AC}"/>
                  </a:ext>
                </a:extLst>
              </p:cNvPr>
              <p:cNvSpPr/>
              <p:nvPr/>
            </p:nvSpPr>
            <p:spPr>
              <a:xfrm>
                <a:off x="1781454" y="2463825"/>
                <a:ext cx="695533" cy="794184"/>
              </a:xfrm>
              <a:prstGeom prst="ellipse">
                <a:avLst/>
              </a:prstGeom>
              <a:solidFill>
                <a:srgbClr val="3EB0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id="{14567F15-2A7A-4461-B092-3422FA42C425}"/>
                  </a:ext>
                </a:extLst>
              </p:cNvPr>
              <p:cNvSpPr/>
              <p:nvPr/>
            </p:nvSpPr>
            <p:spPr>
              <a:xfrm>
                <a:off x="1939895" y="2704318"/>
                <a:ext cx="331913" cy="31070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15" name="Text Placeholder 17">
              <a:extLst>
                <a:ext uri="{FF2B5EF4-FFF2-40B4-BE49-F238E27FC236}">
                  <a16:creationId xmlns:a16="http://schemas.microsoft.com/office/drawing/2014/main" id="{BC0A8592-F32A-4C7C-B633-C50C6A1636C6}"/>
                </a:ext>
              </a:extLst>
            </p:cNvPr>
            <p:cNvSpPr txBox="1">
              <a:spLocks/>
            </p:cNvSpPr>
            <p:nvPr/>
          </p:nvSpPr>
          <p:spPr>
            <a:xfrm>
              <a:off x="342683" y="4343385"/>
              <a:ext cx="2466861" cy="28785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Estratégico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1ADB25D-20F1-4CAA-9973-BD5BAE48F4B0}"/>
              </a:ext>
            </a:extLst>
          </p:cNvPr>
          <p:cNvGrpSpPr/>
          <p:nvPr/>
        </p:nvGrpSpPr>
        <p:grpSpPr>
          <a:xfrm>
            <a:off x="3397325" y="1337161"/>
            <a:ext cx="2466861" cy="3775161"/>
            <a:chOff x="3505776" y="1530082"/>
            <a:chExt cx="2466861" cy="3775161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FE7BDF21-07F9-436E-951D-9704FE1976E0}"/>
                </a:ext>
              </a:extLst>
            </p:cNvPr>
            <p:cNvGrpSpPr/>
            <p:nvPr/>
          </p:nvGrpSpPr>
          <p:grpSpPr>
            <a:xfrm>
              <a:off x="3517235" y="1530082"/>
              <a:ext cx="2432182" cy="3775161"/>
              <a:chOff x="1180868" y="828575"/>
              <a:chExt cx="1896706" cy="353538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71C7D55D-D324-4DB1-AB97-6F501ED475AA}"/>
                  </a:ext>
                </a:extLst>
              </p:cNvPr>
              <p:cNvSpPr/>
              <p:nvPr/>
            </p:nvSpPr>
            <p:spPr>
              <a:xfrm>
                <a:off x="1180868" y="828575"/>
                <a:ext cx="1896706" cy="1890437"/>
              </a:xfrm>
              <a:prstGeom prst="rect">
                <a:avLst/>
              </a:prstGeom>
              <a:solidFill>
                <a:srgbClr val="002060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220F8AD-2052-4C44-8ED7-590E947D4A1F}"/>
                  </a:ext>
                </a:extLst>
              </p:cNvPr>
              <p:cNvSpPr/>
              <p:nvPr/>
            </p:nvSpPr>
            <p:spPr>
              <a:xfrm>
                <a:off x="1180868" y="2843873"/>
                <a:ext cx="1896706" cy="152009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0064A785-6AE4-43BF-9A1C-3C0F1C72D46B}"/>
                  </a:ext>
                </a:extLst>
              </p:cNvPr>
              <p:cNvSpPr/>
              <p:nvPr/>
            </p:nvSpPr>
            <p:spPr>
              <a:xfrm>
                <a:off x="1180868" y="2689370"/>
                <a:ext cx="1896706" cy="184193"/>
              </a:xfrm>
              <a:prstGeom prst="rect">
                <a:avLst/>
              </a:prstGeom>
              <a:solidFill>
                <a:srgbClr val="3EB0A6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0" name="Group 13">
                <a:extLst>
                  <a:ext uri="{FF2B5EF4-FFF2-40B4-BE49-F238E27FC236}">
                    <a16:creationId xmlns:a16="http://schemas.microsoft.com/office/drawing/2014/main" id="{6A85BAFA-5F67-4254-88E0-E844ADFE43F7}"/>
                  </a:ext>
                </a:extLst>
              </p:cNvPr>
              <p:cNvGrpSpPr/>
              <p:nvPr/>
            </p:nvGrpSpPr>
            <p:grpSpPr>
              <a:xfrm>
                <a:off x="1263742" y="1280131"/>
                <a:ext cx="1756153" cy="447871"/>
                <a:chOff x="2517147" y="-802680"/>
                <a:chExt cx="1756153" cy="447871"/>
              </a:xfrm>
            </p:grpSpPr>
            <p:sp>
              <p:nvSpPr>
                <p:cNvPr id="33" name="Text Placeholder 17">
                  <a:extLst>
                    <a:ext uri="{FF2B5EF4-FFF2-40B4-BE49-F238E27FC236}">
                      <a16:creationId xmlns:a16="http://schemas.microsoft.com/office/drawing/2014/main" id="{DD69D58E-AB28-41CA-9C99-B6BC34C4C05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517147" y="-600896"/>
                  <a:ext cx="1756153" cy="246087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itchFamily="34" charset="0"/>
                    </a:rPr>
                    <a:t>Decreto</a:t>
                  </a: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itchFamily="34" charset="0"/>
                    </a:rPr>
                    <a:t> nº </a:t>
                  </a:r>
                </a:p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itchFamily="34" charset="0"/>
                    </a:rPr>
                    <a:t>10.306/2020</a:t>
                  </a:r>
                </a:p>
              </p:txBody>
            </p:sp>
            <p:sp>
              <p:nvSpPr>
                <p:cNvPr id="34" name="Text Placeholder 18">
                  <a:extLst>
                    <a:ext uri="{FF2B5EF4-FFF2-40B4-BE49-F238E27FC236}">
                      <a16:creationId xmlns:a16="http://schemas.microsoft.com/office/drawing/2014/main" id="{52259DBC-4AAC-4298-90BD-CFFF3D5E1B1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647169" y="-802680"/>
                  <a:ext cx="1546075" cy="249580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31" name="Oval 33">
                <a:extLst>
                  <a:ext uri="{FF2B5EF4-FFF2-40B4-BE49-F238E27FC236}">
                    <a16:creationId xmlns:a16="http://schemas.microsoft.com/office/drawing/2014/main" id="{BF517BA4-984A-48D5-924D-07DDB7B9E246}"/>
                  </a:ext>
                </a:extLst>
              </p:cNvPr>
              <p:cNvSpPr/>
              <p:nvPr/>
            </p:nvSpPr>
            <p:spPr>
              <a:xfrm>
                <a:off x="1754737" y="2463825"/>
                <a:ext cx="695533" cy="794184"/>
              </a:xfrm>
              <a:prstGeom prst="ellipse">
                <a:avLst/>
              </a:prstGeom>
              <a:solidFill>
                <a:srgbClr val="3EB0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2" name="Rectangle 9">
                <a:extLst>
                  <a:ext uri="{FF2B5EF4-FFF2-40B4-BE49-F238E27FC236}">
                    <a16:creationId xmlns:a16="http://schemas.microsoft.com/office/drawing/2014/main" id="{5240AA1E-DE0B-43B8-90FD-0A46057AFE6E}"/>
                  </a:ext>
                </a:extLst>
              </p:cNvPr>
              <p:cNvSpPr/>
              <p:nvPr/>
            </p:nvSpPr>
            <p:spPr>
              <a:xfrm>
                <a:off x="1939895" y="2704318"/>
                <a:ext cx="331913" cy="31070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26" name="Text Placeholder 17">
              <a:extLst>
                <a:ext uri="{FF2B5EF4-FFF2-40B4-BE49-F238E27FC236}">
                  <a16:creationId xmlns:a16="http://schemas.microsoft.com/office/drawing/2014/main" id="{5B8714E9-EE00-4B31-8E19-375DF6E3F14F}"/>
                </a:ext>
              </a:extLst>
            </p:cNvPr>
            <p:cNvSpPr txBox="1">
              <a:spLocks/>
            </p:cNvSpPr>
            <p:nvPr/>
          </p:nvSpPr>
          <p:spPr>
            <a:xfrm>
              <a:off x="3505776" y="4462968"/>
              <a:ext cx="2466861" cy="28785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Tático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DAD6CC30-2F70-4415-BA54-52F90EB76F32}"/>
              </a:ext>
            </a:extLst>
          </p:cNvPr>
          <p:cNvGrpSpPr/>
          <p:nvPr/>
        </p:nvGrpSpPr>
        <p:grpSpPr>
          <a:xfrm>
            <a:off x="6396207" y="1337161"/>
            <a:ext cx="2432182" cy="3775161"/>
            <a:chOff x="5732224" y="1530082"/>
            <a:chExt cx="2568383" cy="3986568"/>
          </a:xfrm>
        </p:grpSpPr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A497AE64-9CB8-4C0A-9527-7811E194A77C}"/>
                </a:ext>
              </a:extLst>
            </p:cNvPr>
            <p:cNvGrpSpPr/>
            <p:nvPr/>
          </p:nvGrpSpPr>
          <p:grpSpPr>
            <a:xfrm>
              <a:off x="5732224" y="1530082"/>
              <a:ext cx="2568383" cy="3986568"/>
              <a:chOff x="1180868" y="828575"/>
              <a:chExt cx="1896706" cy="353538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D173E51-6833-4259-A5B7-4F2B2CD7831C}"/>
                  </a:ext>
                </a:extLst>
              </p:cNvPr>
              <p:cNvSpPr/>
              <p:nvPr/>
            </p:nvSpPr>
            <p:spPr>
              <a:xfrm>
                <a:off x="1180868" y="828575"/>
                <a:ext cx="1896706" cy="1890437"/>
              </a:xfrm>
              <a:prstGeom prst="rect">
                <a:avLst/>
              </a:prstGeom>
              <a:solidFill>
                <a:srgbClr val="002060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1CD6FBA-D4E4-461C-BB4F-1072B5A26D4E}"/>
                  </a:ext>
                </a:extLst>
              </p:cNvPr>
              <p:cNvSpPr/>
              <p:nvPr/>
            </p:nvSpPr>
            <p:spPr>
              <a:xfrm>
                <a:off x="1180868" y="2843873"/>
                <a:ext cx="1896706" cy="152009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70111817-0FB3-4C47-9739-6833EB43C855}"/>
                  </a:ext>
                </a:extLst>
              </p:cNvPr>
              <p:cNvSpPr/>
              <p:nvPr/>
            </p:nvSpPr>
            <p:spPr>
              <a:xfrm>
                <a:off x="1180868" y="2689370"/>
                <a:ext cx="1896706" cy="184193"/>
              </a:xfrm>
              <a:prstGeom prst="rect">
                <a:avLst/>
              </a:prstGeom>
              <a:solidFill>
                <a:srgbClr val="3EB0A6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1" name="Group 13">
                <a:extLst>
                  <a:ext uri="{FF2B5EF4-FFF2-40B4-BE49-F238E27FC236}">
                    <a16:creationId xmlns:a16="http://schemas.microsoft.com/office/drawing/2014/main" id="{2A581432-4902-4610-AEEA-54CECEEE9CAD}"/>
                  </a:ext>
                </a:extLst>
              </p:cNvPr>
              <p:cNvGrpSpPr/>
              <p:nvPr/>
            </p:nvGrpSpPr>
            <p:grpSpPr>
              <a:xfrm>
                <a:off x="1263742" y="1280131"/>
                <a:ext cx="1756153" cy="447871"/>
                <a:chOff x="2517147" y="-802680"/>
                <a:chExt cx="1756153" cy="447871"/>
              </a:xfrm>
            </p:grpSpPr>
            <p:sp>
              <p:nvSpPr>
                <p:cNvPr id="44" name="Text Placeholder 17">
                  <a:extLst>
                    <a:ext uri="{FF2B5EF4-FFF2-40B4-BE49-F238E27FC236}">
                      <a16:creationId xmlns:a16="http://schemas.microsoft.com/office/drawing/2014/main" id="{DF2430E6-DB2B-4BC8-A899-4617452F1E9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517147" y="-600896"/>
                  <a:ext cx="1756153" cy="246087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itchFamily="34" charset="0"/>
                    </a:rPr>
                    <a:t>Lei nº </a:t>
                  </a:r>
                </a:p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itchFamily="34" charset="0"/>
                    </a:rPr>
                    <a:t>14.133/2021</a:t>
                  </a:r>
                </a:p>
              </p:txBody>
            </p:sp>
            <p:sp>
              <p:nvSpPr>
                <p:cNvPr id="45" name="Text Placeholder 18">
                  <a:extLst>
                    <a:ext uri="{FF2B5EF4-FFF2-40B4-BE49-F238E27FC236}">
                      <a16:creationId xmlns:a16="http://schemas.microsoft.com/office/drawing/2014/main" id="{C3DDEA3B-12B7-419E-AE74-E1CAFC12B53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647169" y="-802680"/>
                  <a:ext cx="1546075" cy="249580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42" name="Oval 33">
                <a:extLst>
                  <a:ext uri="{FF2B5EF4-FFF2-40B4-BE49-F238E27FC236}">
                    <a16:creationId xmlns:a16="http://schemas.microsoft.com/office/drawing/2014/main" id="{4D7EDF3A-33B5-4252-B1E0-415BA2FC80C5}"/>
                  </a:ext>
                </a:extLst>
              </p:cNvPr>
              <p:cNvSpPr/>
              <p:nvPr/>
            </p:nvSpPr>
            <p:spPr>
              <a:xfrm>
                <a:off x="1754737" y="2463825"/>
                <a:ext cx="695533" cy="794184"/>
              </a:xfrm>
              <a:prstGeom prst="ellipse">
                <a:avLst/>
              </a:prstGeom>
              <a:solidFill>
                <a:srgbClr val="3EB0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43" name="Rectangle 9">
                <a:extLst>
                  <a:ext uri="{FF2B5EF4-FFF2-40B4-BE49-F238E27FC236}">
                    <a16:creationId xmlns:a16="http://schemas.microsoft.com/office/drawing/2014/main" id="{6774F683-7CA2-4C62-955E-4750A68CB092}"/>
                  </a:ext>
                </a:extLst>
              </p:cNvPr>
              <p:cNvSpPr/>
              <p:nvPr/>
            </p:nvSpPr>
            <p:spPr>
              <a:xfrm>
                <a:off x="1939895" y="2704318"/>
                <a:ext cx="331913" cy="31070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37" name="Text Placeholder 17">
              <a:extLst>
                <a:ext uri="{FF2B5EF4-FFF2-40B4-BE49-F238E27FC236}">
                  <a16:creationId xmlns:a16="http://schemas.microsoft.com/office/drawing/2014/main" id="{A8A52E40-9C2F-48FA-94D1-C7B4E7731C62}"/>
                </a:ext>
              </a:extLst>
            </p:cNvPr>
            <p:cNvSpPr txBox="1">
              <a:spLocks/>
            </p:cNvSpPr>
            <p:nvPr/>
          </p:nvSpPr>
          <p:spPr>
            <a:xfrm>
              <a:off x="6203694" y="4611296"/>
              <a:ext cx="1727219" cy="28785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Tático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A830CA0F-86E4-4234-BE08-06E5287CF3E0}"/>
              </a:ext>
            </a:extLst>
          </p:cNvPr>
          <p:cNvCxnSpPr/>
          <p:nvPr/>
        </p:nvCxnSpPr>
        <p:spPr>
          <a:xfrm>
            <a:off x="10765766" y="489830"/>
            <a:ext cx="0" cy="6016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>
            <a:extLst>
              <a:ext uri="{FF2B5EF4-FFF2-40B4-BE49-F238E27FC236}">
                <a16:creationId xmlns:a16="http://schemas.microsoft.com/office/drawing/2014/main" id="{79921E78-3374-40CD-9A01-B87EB3112810}"/>
              </a:ext>
            </a:extLst>
          </p:cNvPr>
          <p:cNvSpPr txBox="1"/>
          <p:nvPr/>
        </p:nvSpPr>
        <p:spPr>
          <a:xfrm>
            <a:off x="2555410" y="796361"/>
            <a:ext cx="543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Diretrizes para Implantação do BIM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49B2CC7A-E69C-4F21-B5A3-4DD45FB82A6B}"/>
              </a:ext>
            </a:extLst>
          </p:cNvPr>
          <p:cNvGrpSpPr/>
          <p:nvPr/>
        </p:nvGrpSpPr>
        <p:grpSpPr>
          <a:xfrm>
            <a:off x="9360409" y="1337161"/>
            <a:ext cx="2497711" cy="3775161"/>
            <a:chOff x="9317277" y="1530082"/>
            <a:chExt cx="2497711" cy="3775161"/>
          </a:xfrm>
        </p:grpSpPr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id="{89E8A541-57E8-4CA1-90FB-9F69964781DB}"/>
                </a:ext>
              </a:extLst>
            </p:cNvPr>
            <p:cNvGrpSpPr/>
            <p:nvPr/>
          </p:nvGrpSpPr>
          <p:grpSpPr>
            <a:xfrm>
              <a:off x="9317277" y="1530082"/>
              <a:ext cx="2432182" cy="3775161"/>
              <a:chOff x="1180868" y="828575"/>
              <a:chExt cx="1896706" cy="353538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43D636F0-B957-4797-B640-BCAC9BECD7AC}"/>
                  </a:ext>
                </a:extLst>
              </p:cNvPr>
              <p:cNvSpPr/>
              <p:nvPr/>
            </p:nvSpPr>
            <p:spPr>
              <a:xfrm>
                <a:off x="1180868" y="828575"/>
                <a:ext cx="1896706" cy="1890437"/>
              </a:xfrm>
              <a:prstGeom prst="rect">
                <a:avLst/>
              </a:prstGeom>
              <a:solidFill>
                <a:srgbClr val="002060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D31D41E4-0420-4E1D-99C4-B60C266A0FB8}"/>
                  </a:ext>
                </a:extLst>
              </p:cNvPr>
              <p:cNvSpPr/>
              <p:nvPr/>
            </p:nvSpPr>
            <p:spPr>
              <a:xfrm>
                <a:off x="1180868" y="2843873"/>
                <a:ext cx="1896706" cy="152009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133650A0-C1CA-469E-B6CA-4EB4B8D8E249}"/>
                  </a:ext>
                </a:extLst>
              </p:cNvPr>
              <p:cNvSpPr/>
              <p:nvPr/>
            </p:nvSpPr>
            <p:spPr>
              <a:xfrm>
                <a:off x="1180868" y="2689370"/>
                <a:ext cx="1896706" cy="184193"/>
              </a:xfrm>
              <a:prstGeom prst="rect">
                <a:avLst/>
              </a:prstGeom>
              <a:solidFill>
                <a:srgbClr val="3EB0A6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5" name="Group 13">
                <a:extLst>
                  <a:ext uri="{FF2B5EF4-FFF2-40B4-BE49-F238E27FC236}">
                    <a16:creationId xmlns:a16="http://schemas.microsoft.com/office/drawing/2014/main" id="{0FA1BA5B-4B17-49D0-B6FA-D3464A7A9D39}"/>
                  </a:ext>
                </a:extLst>
              </p:cNvPr>
              <p:cNvGrpSpPr/>
              <p:nvPr/>
            </p:nvGrpSpPr>
            <p:grpSpPr>
              <a:xfrm>
                <a:off x="1263742" y="1280131"/>
                <a:ext cx="1756153" cy="447871"/>
                <a:chOff x="2517147" y="-802680"/>
                <a:chExt cx="1756153" cy="447871"/>
              </a:xfrm>
            </p:grpSpPr>
            <p:sp>
              <p:nvSpPr>
                <p:cNvPr id="58" name="Text Placeholder 17">
                  <a:extLst>
                    <a:ext uri="{FF2B5EF4-FFF2-40B4-BE49-F238E27FC236}">
                      <a16:creationId xmlns:a16="http://schemas.microsoft.com/office/drawing/2014/main" id="{95DB7DFF-33EF-4EF2-A62D-8D2B25ABEE6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517147" y="-600896"/>
                  <a:ext cx="1756153" cy="246087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itchFamily="34" charset="0"/>
                    </a:rPr>
                    <a:t>IN DNIT nº </a:t>
                  </a:r>
                </a:p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itchFamily="34" charset="0"/>
                    </a:rPr>
                    <a:t>32/2020</a:t>
                  </a:r>
                </a:p>
              </p:txBody>
            </p:sp>
            <p:sp>
              <p:nvSpPr>
                <p:cNvPr id="59" name="Text Placeholder 18">
                  <a:extLst>
                    <a:ext uri="{FF2B5EF4-FFF2-40B4-BE49-F238E27FC236}">
                      <a16:creationId xmlns:a16="http://schemas.microsoft.com/office/drawing/2014/main" id="{4AB85929-02B5-4BED-A9D6-B644868A07A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647169" y="-802680"/>
                  <a:ext cx="1546075" cy="249580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342900" indent="-3429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56" name="Oval 33">
                <a:extLst>
                  <a:ext uri="{FF2B5EF4-FFF2-40B4-BE49-F238E27FC236}">
                    <a16:creationId xmlns:a16="http://schemas.microsoft.com/office/drawing/2014/main" id="{0C64EA84-E31F-4202-BF7E-CFF89B80BDF9}"/>
                  </a:ext>
                </a:extLst>
              </p:cNvPr>
              <p:cNvSpPr/>
              <p:nvPr/>
            </p:nvSpPr>
            <p:spPr>
              <a:xfrm>
                <a:off x="1754737" y="2463825"/>
                <a:ext cx="695533" cy="794184"/>
              </a:xfrm>
              <a:prstGeom prst="ellipse">
                <a:avLst/>
              </a:prstGeom>
              <a:solidFill>
                <a:srgbClr val="3EB0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7" name="Rectangle 9">
                <a:extLst>
                  <a:ext uri="{FF2B5EF4-FFF2-40B4-BE49-F238E27FC236}">
                    <a16:creationId xmlns:a16="http://schemas.microsoft.com/office/drawing/2014/main" id="{E7A22D1D-BD2E-4B0E-9A08-9FE4EF0AB47D}"/>
                  </a:ext>
                </a:extLst>
              </p:cNvPr>
              <p:cNvSpPr/>
              <p:nvPr/>
            </p:nvSpPr>
            <p:spPr>
              <a:xfrm>
                <a:off x="1939895" y="2704318"/>
                <a:ext cx="331913" cy="31070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51" name="Text Placeholder 17">
              <a:extLst>
                <a:ext uri="{FF2B5EF4-FFF2-40B4-BE49-F238E27FC236}">
                  <a16:creationId xmlns:a16="http://schemas.microsoft.com/office/drawing/2014/main" id="{7595F30F-C429-49A6-947F-80F8828252C3}"/>
                </a:ext>
              </a:extLst>
            </p:cNvPr>
            <p:cNvSpPr txBox="1">
              <a:spLocks/>
            </p:cNvSpPr>
            <p:nvPr/>
          </p:nvSpPr>
          <p:spPr>
            <a:xfrm>
              <a:off x="9348127" y="4426907"/>
              <a:ext cx="2466861" cy="28785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Operacional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C19B8C6C-F51D-4B1F-8C19-677171A89242}"/>
              </a:ext>
            </a:extLst>
          </p:cNvPr>
          <p:cNvSpPr/>
          <p:nvPr/>
        </p:nvSpPr>
        <p:spPr>
          <a:xfrm>
            <a:off x="433122" y="5234985"/>
            <a:ext cx="2432182" cy="989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525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Estratégia BIM BR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50D713A-242E-4CBD-B47B-AAFC7107196F}"/>
              </a:ext>
            </a:extLst>
          </p:cNvPr>
          <p:cNvSpPr/>
          <p:nvPr/>
        </p:nvSpPr>
        <p:spPr>
          <a:xfrm>
            <a:off x="3397325" y="5234985"/>
            <a:ext cx="2432182" cy="989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525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Utilização do BIM em obras e serviços de engenharia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8D6FFA72-B112-42D8-92D8-A566A74FC046}"/>
              </a:ext>
            </a:extLst>
          </p:cNvPr>
          <p:cNvSpPr/>
          <p:nvPr/>
        </p:nvSpPr>
        <p:spPr>
          <a:xfrm>
            <a:off x="6396207" y="5234985"/>
            <a:ext cx="2432182" cy="989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525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Nova Lei de Licitações e Contrato Administrativos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0A1E3C0E-9798-4F8C-8AB5-426934B99207}"/>
              </a:ext>
            </a:extLst>
          </p:cNvPr>
          <p:cNvSpPr/>
          <p:nvPr/>
        </p:nvSpPr>
        <p:spPr>
          <a:xfrm>
            <a:off x="9360409" y="5234985"/>
            <a:ext cx="2432182" cy="989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525F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Institui o Núcleo BIM do DNIT</a:t>
            </a:r>
          </a:p>
        </p:txBody>
      </p:sp>
    </p:spTree>
    <p:extLst>
      <p:ext uri="{BB962C8B-B14F-4D97-AF65-F5344CB8AC3E}">
        <p14:creationId xmlns:p14="http://schemas.microsoft.com/office/powerpoint/2010/main" val="210691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>
            <a:extLst>
              <a:ext uri="{FF2B5EF4-FFF2-40B4-BE49-F238E27FC236}">
                <a16:creationId xmlns:a16="http://schemas.microsoft.com/office/drawing/2014/main" id="{3037BE0D-916D-4700-9680-87BF4070C2C0}"/>
              </a:ext>
            </a:extLst>
          </p:cNvPr>
          <p:cNvSpPr txBox="1"/>
          <p:nvPr/>
        </p:nvSpPr>
        <p:spPr>
          <a:xfrm>
            <a:off x="2555410" y="797109"/>
            <a:ext cx="676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ko-KR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Fases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de Implantação 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(Decreto nº 10.306/2020)</a:t>
            </a:r>
          </a:p>
          <a:p>
            <a:pPr defTabSz="914400"/>
            <a:endParaRPr lang="ko-KR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사각형: 둥근 위쪽 모서리 34">
            <a:extLst>
              <a:ext uri="{FF2B5EF4-FFF2-40B4-BE49-F238E27FC236}">
                <a16:creationId xmlns:a16="http://schemas.microsoft.com/office/drawing/2014/main" id="{DBF130A8-5421-4BB0-9BD2-979ED22B7129}"/>
              </a:ext>
            </a:extLst>
          </p:cNvPr>
          <p:cNvSpPr/>
          <p:nvPr/>
        </p:nvSpPr>
        <p:spPr>
          <a:xfrm rot="16200000">
            <a:off x="1403861" y="910718"/>
            <a:ext cx="874800" cy="282032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7C8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ight Arrow 6">
            <a:extLst>
              <a:ext uri="{FF2B5EF4-FFF2-40B4-BE49-F238E27FC236}">
                <a16:creationId xmlns:a16="http://schemas.microsoft.com/office/drawing/2014/main" id="{08FDA4DC-4E49-4289-A5DE-56858FBAB77A}"/>
              </a:ext>
            </a:extLst>
          </p:cNvPr>
          <p:cNvSpPr/>
          <p:nvPr/>
        </p:nvSpPr>
        <p:spPr>
          <a:xfrm>
            <a:off x="6407764" y="1447056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rgbClr val="9CCC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9E5FC89-C1EF-4BB5-964E-3A8633BE8CF9}"/>
              </a:ext>
            </a:extLst>
          </p:cNvPr>
          <p:cNvSpPr/>
          <p:nvPr/>
        </p:nvSpPr>
        <p:spPr>
          <a:xfrm>
            <a:off x="4829593" y="1883480"/>
            <a:ext cx="1579534" cy="872849"/>
          </a:xfrm>
          <a:prstGeom prst="rect">
            <a:avLst/>
          </a:prstGeom>
          <a:solidFill>
            <a:srgbClr val="9CCC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B2A5F1-91F4-40D6-8ACF-1FA6ABE98A53}"/>
              </a:ext>
            </a:extLst>
          </p:cNvPr>
          <p:cNvSpPr/>
          <p:nvPr/>
        </p:nvSpPr>
        <p:spPr>
          <a:xfrm>
            <a:off x="3250059" y="1883480"/>
            <a:ext cx="1579534" cy="872849"/>
          </a:xfrm>
          <a:prstGeom prst="rect">
            <a:avLst/>
          </a:prstGeom>
          <a:solidFill>
            <a:srgbClr val="36ACA3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59CC0D18-5D39-4108-BECD-B55D18096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690" y="2135238"/>
            <a:ext cx="1429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prstClr val="white"/>
                </a:solidFill>
                <a:latin typeface="Arial"/>
                <a:cs typeface="Arial" charset="0"/>
              </a:rPr>
              <a:t>OBRA</a:t>
            </a:r>
            <a:endParaRPr lang="ko-KR" altLang="en-US" sz="2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80233D56-A4A9-42C4-B7E7-156F73DCA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685" y="2135238"/>
            <a:ext cx="16162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prstClr val="white"/>
                </a:solidFill>
                <a:latin typeface="Arial"/>
                <a:cs typeface="Arial" charset="0"/>
              </a:rPr>
              <a:t>PÓS-OBRA</a:t>
            </a:r>
            <a:endParaRPr lang="ko-KR" altLang="en-US" sz="2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3989479E-103E-4EDF-AC6E-C0185B38B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156" y="2135238"/>
            <a:ext cx="1429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rgbClr val="FFFF00"/>
                </a:solidFill>
                <a:latin typeface="Arial"/>
                <a:cs typeface="Arial" charset="0"/>
              </a:rPr>
              <a:t>PROJETO</a:t>
            </a:r>
            <a:endParaRPr lang="ko-KR" altLang="en-US" sz="20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B29CEE51-AB52-43AF-8D46-0B4F964C4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028" y="1915720"/>
            <a:ext cx="14293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prstClr val="white"/>
                </a:solidFill>
                <a:latin typeface="Arial"/>
                <a:cs typeface="Arial" charset="0"/>
              </a:rPr>
              <a:t>2021</a:t>
            </a:r>
          </a:p>
          <a:p>
            <a:pPr algn="ctr"/>
            <a:r>
              <a:rPr lang="en-US" altLang="ko-KR" sz="2400" b="1" dirty="0">
                <a:solidFill>
                  <a:prstClr val="white"/>
                </a:solidFill>
                <a:latin typeface="Arial"/>
                <a:cs typeface="Arial" charset="0"/>
              </a:rPr>
              <a:t>FASE 1</a:t>
            </a:r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ight Arrow 6">
            <a:extLst>
              <a:ext uri="{FF2B5EF4-FFF2-40B4-BE49-F238E27FC236}">
                <a16:creationId xmlns:a16="http://schemas.microsoft.com/office/drawing/2014/main" id="{BF9EAC42-B4E5-479B-98DA-29343C0A3795}"/>
              </a:ext>
            </a:extLst>
          </p:cNvPr>
          <p:cNvSpPr/>
          <p:nvPr/>
        </p:nvSpPr>
        <p:spPr>
          <a:xfrm>
            <a:off x="6407764" y="3175149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rgbClr val="9CCCD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75B03B76-590F-4322-A9B0-BB144FC74002}"/>
              </a:ext>
            </a:extLst>
          </p:cNvPr>
          <p:cNvSpPr/>
          <p:nvPr/>
        </p:nvSpPr>
        <p:spPr>
          <a:xfrm>
            <a:off x="4829593" y="3611573"/>
            <a:ext cx="1579534" cy="872849"/>
          </a:xfrm>
          <a:prstGeom prst="rect">
            <a:avLst/>
          </a:prstGeom>
          <a:gradFill flip="none" rotWithShape="1">
            <a:gsLst>
              <a:gs pos="0">
                <a:srgbClr val="36ACA3">
                  <a:shade val="30000"/>
                  <a:satMod val="115000"/>
                </a:srgbClr>
              </a:gs>
              <a:gs pos="50000">
                <a:srgbClr val="36ACA3">
                  <a:shade val="67500"/>
                  <a:satMod val="115000"/>
                </a:srgbClr>
              </a:gs>
              <a:gs pos="100000">
                <a:srgbClr val="36ACA3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BD43D53A-F93E-4860-85EE-85DDE75503E0}"/>
              </a:ext>
            </a:extLst>
          </p:cNvPr>
          <p:cNvSpPr/>
          <p:nvPr/>
        </p:nvSpPr>
        <p:spPr>
          <a:xfrm>
            <a:off x="3250059" y="3611573"/>
            <a:ext cx="1579534" cy="872849"/>
          </a:xfrm>
          <a:prstGeom prst="rect">
            <a:avLst/>
          </a:prstGeom>
          <a:gradFill flip="none" rotWithShape="1">
            <a:gsLst>
              <a:gs pos="0">
                <a:srgbClr val="36ACA3">
                  <a:shade val="30000"/>
                  <a:satMod val="115000"/>
                </a:srgbClr>
              </a:gs>
              <a:gs pos="50000">
                <a:srgbClr val="36ACA3">
                  <a:shade val="67500"/>
                  <a:satMod val="115000"/>
                </a:srgbClr>
              </a:gs>
              <a:gs pos="100000">
                <a:srgbClr val="36ACA3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8D6E1FF8-7867-49F1-B4E2-691677A2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690" y="3863331"/>
            <a:ext cx="1429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rgbClr val="FFFF00"/>
                </a:solidFill>
                <a:latin typeface="Arial"/>
                <a:cs typeface="Arial" charset="0"/>
              </a:rPr>
              <a:t>OBRA</a:t>
            </a:r>
            <a:endParaRPr lang="ko-KR" altLang="en-US" sz="20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E77DADCD-178A-418D-889B-A4289474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685" y="3863331"/>
            <a:ext cx="16162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prstClr val="white"/>
                </a:solidFill>
                <a:latin typeface="Arial"/>
                <a:cs typeface="Arial" charset="0"/>
              </a:rPr>
              <a:t>PÓS-OBRA</a:t>
            </a:r>
            <a:endParaRPr lang="ko-KR" altLang="en-US" sz="2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AD54F030-6022-4C8C-9F6A-EAD9826C1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156" y="3863331"/>
            <a:ext cx="1429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rgbClr val="FFFF00"/>
                </a:solidFill>
                <a:latin typeface="Arial"/>
                <a:cs typeface="Arial" charset="0"/>
              </a:rPr>
              <a:t>PROJETO</a:t>
            </a:r>
            <a:endParaRPr lang="ko-KR" altLang="en-US" sz="20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3" name="사각형: 둥근 위쪽 모서리 34">
            <a:extLst>
              <a:ext uri="{FF2B5EF4-FFF2-40B4-BE49-F238E27FC236}">
                <a16:creationId xmlns:a16="http://schemas.microsoft.com/office/drawing/2014/main" id="{F53B811F-8933-4837-91FB-D04F975D108F}"/>
              </a:ext>
            </a:extLst>
          </p:cNvPr>
          <p:cNvSpPr/>
          <p:nvPr/>
        </p:nvSpPr>
        <p:spPr>
          <a:xfrm rot="16200000">
            <a:off x="1403861" y="4386213"/>
            <a:ext cx="874800" cy="282032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7C8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ight Arrow 6">
            <a:extLst>
              <a:ext uri="{FF2B5EF4-FFF2-40B4-BE49-F238E27FC236}">
                <a16:creationId xmlns:a16="http://schemas.microsoft.com/office/drawing/2014/main" id="{0F3104E2-B3A0-408E-9715-0C8DC646BC53}"/>
              </a:ext>
            </a:extLst>
          </p:cNvPr>
          <p:cNvSpPr/>
          <p:nvPr/>
        </p:nvSpPr>
        <p:spPr>
          <a:xfrm>
            <a:off x="6407764" y="4922551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gradFill flip="none" rotWithShape="1">
            <a:gsLst>
              <a:gs pos="0">
                <a:srgbClr val="36ACA3">
                  <a:shade val="30000"/>
                  <a:satMod val="115000"/>
                </a:srgbClr>
              </a:gs>
              <a:gs pos="50000">
                <a:srgbClr val="36ACA3">
                  <a:shade val="67500"/>
                  <a:satMod val="115000"/>
                </a:srgbClr>
              </a:gs>
              <a:gs pos="100000">
                <a:srgbClr val="36ACA3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1C7ED7CC-B76B-460A-A087-3E3D29340A62}"/>
              </a:ext>
            </a:extLst>
          </p:cNvPr>
          <p:cNvSpPr/>
          <p:nvPr/>
        </p:nvSpPr>
        <p:spPr>
          <a:xfrm>
            <a:off x="4829593" y="5358975"/>
            <a:ext cx="1579534" cy="872849"/>
          </a:xfrm>
          <a:prstGeom prst="rect">
            <a:avLst/>
          </a:prstGeom>
          <a:gradFill flip="none" rotWithShape="1">
            <a:gsLst>
              <a:gs pos="0">
                <a:srgbClr val="36ACA3">
                  <a:shade val="30000"/>
                  <a:satMod val="115000"/>
                </a:srgbClr>
              </a:gs>
              <a:gs pos="50000">
                <a:srgbClr val="36ACA3">
                  <a:shade val="67500"/>
                  <a:satMod val="115000"/>
                </a:srgbClr>
              </a:gs>
              <a:gs pos="100000">
                <a:srgbClr val="36ACA3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095169E1-4E4C-41B1-8C2B-E964A11E089F}"/>
              </a:ext>
            </a:extLst>
          </p:cNvPr>
          <p:cNvSpPr/>
          <p:nvPr/>
        </p:nvSpPr>
        <p:spPr>
          <a:xfrm>
            <a:off x="3250059" y="5358975"/>
            <a:ext cx="1579534" cy="872849"/>
          </a:xfrm>
          <a:prstGeom prst="rect">
            <a:avLst/>
          </a:prstGeom>
          <a:gradFill flip="none" rotWithShape="1">
            <a:gsLst>
              <a:gs pos="0">
                <a:srgbClr val="36ACA3">
                  <a:shade val="30000"/>
                  <a:satMod val="115000"/>
                </a:srgbClr>
              </a:gs>
              <a:gs pos="50000">
                <a:srgbClr val="36ACA3">
                  <a:shade val="67500"/>
                  <a:satMod val="115000"/>
                </a:srgbClr>
              </a:gs>
              <a:gs pos="100000">
                <a:srgbClr val="36ACA3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CC5A5622-7EC8-4A79-8930-AA810B56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185" y="5610733"/>
            <a:ext cx="1429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rgbClr val="FFFF00"/>
                </a:solidFill>
                <a:latin typeface="Arial"/>
                <a:cs typeface="Arial" charset="0"/>
              </a:rPr>
              <a:t>OBRA</a:t>
            </a:r>
            <a:endParaRPr lang="ko-KR" altLang="en-US" sz="20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AB121BA8-DA1D-4981-A542-1FFFFA39D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180" y="5610733"/>
            <a:ext cx="1590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rgbClr val="FFFF00"/>
                </a:solidFill>
                <a:latin typeface="Arial"/>
                <a:cs typeface="Arial" charset="0"/>
              </a:rPr>
              <a:t>PÓS-OBRA</a:t>
            </a:r>
            <a:endParaRPr lang="ko-KR" altLang="en-US" sz="20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4DB99FF8-1584-4C87-8059-F58E3140F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651" y="5610733"/>
            <a:ext cx="1429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rgbClr val="FFFF00"/>
                </a:solidFill>
                <a:latin typeface="Arial"/>
                <a:cs typeface="Arial" charset="0"/>
              </a:rPr>
              <a:t>PROJETO</a:t>
            </a:r>
            <a:endParaRPr lang="ko-KR" altLang="en-US" sz="20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2222BCED-1412-4C6D-A92C-A4F9F2B8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027" y="5372104"/>
            <a:ext cx="14293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prstClr val="white"/>
                </a:solidFill>
                <a:latin typeface="Arial"/>
                <a:cs typeface="Arial" charset="0"/>
              </a:rPr>
              <a:t>2028</a:t>
            </a:r>
          </a:p>
          <a:p>
            <a:pPr algn="ctr"/>
            <a:r>
              <a:rPr lang="en-US" altLang="ko-KR" sz="2400" b="1" dirty="0">
                <a:solidFill>
                  <a:prstClr val="white"/>
                </a:solidFill>
                <a:latin typeface="Arial"/>
                <a:cs typeface="Arial" charset="0"/>
              </a:rPr>
              <a:t>FASE 3</a:t>
            </a:r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1A9BDAB-CBC6-43E7-8A94-F8176195F1D2}"/>
              </a:ext>
            </a:extLst>
          </p:cNvPr>
          <p:cNvGrpSpPr>
            <a:grpSpLocks noChangeAspect="1"/>
          </p:cNvGrpSpPr>
          <p:nvPr/>
        </p:nvGrpSpPr>
        <p:grpSpPr>
          <a:xfrm>
            <a:off x="9087589" y="1555032"/>
            <a:ext cx="1608609" cy="1548000"/>
            <a:chOff x="9614031" y="1016572"/>
            <a:chExt cx="1936415" cy="1863458"/>
          </a:xfrm>
        </p:grpSpPr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B296DE4E-3205-4AE8-8909-22EF288E71C3}"/>
                </a:ext>
              </a:extLst>
            </p:cNvPr>
            <p:cNvSpPr txBox="1"/>
            <p:nvPr/>
          </p:nvSpPr>
          <p:spPr>
            <a:xfrm>
              <a:off x="9658871" y="1748247"/>
              <a:ext cx="1846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pt-BR" altLang="ko-KR" sz="200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Grande</a:t>
              </a:r>
              <a:endParaRPr lang="ko-KR" altLang="en-US" sz="2000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3" name="Donut 61">
              <a:extLst>
                <a:ext uri="{FF2B5EF4-FFF2-40B4-BE49-F238E27FC236}">
                  <a16:creationId xmlns:a16="http://schemas.microsoft.com/office/drawing/2014/main" id="{BD697582-E3DF-46E7-A3C8-F40658999702}"/>
                </a:ext>
              </a:extLst>
            </p:cNvPr>
            <p:cNvSpPr/>
            <p:nvPr/>
          </p:nvSpPr>
          <p:spPr>
            <a:xfrm>
              <a:off x="9614031" y="1016572"/>
              <a:ext cx="1936415" cy="1863458"/>
            </a:xfrm>
            <a:prstGeom prst="donut">
              <a:avLst>
                <a:gd name="adj" fmla="val 8736"/>
              </a:avLst>
            </a:prstGeom>
            <a:solidFill>
              <a:srgbClr val="8CBA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E230117A-5D1E-4967-B479-0D9022ECD21A}"/>
              </a:ext>
            </a:extLst>
          </p:cNvPr>
          <p:cNvGrpSpPr>
            <a:grpSpLocks noChangeAspect="1"/>
          </p:cNvGrpSpPr>
          <p:nvPr/>
        </p:nvGrpSpPr>
        <p:grpSpPr>
          <a:xfrm>
            <a:off x="9087589" y="3278720"/>
            <a:ext cx="1608609" cy="1548000"/>
            <a:chOff x="9614031" y="1016572"/>
            <a:chExt cx="1936415" cy="1863458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516F2925-0242-4F55-B17D-C4A40DF0CCAB}"/>
                </a:ext>
              </a:extLst>
            </p:cNvPr>
            <p:cNvSpPr txBox="1"/>
            <p:nvPr/>
          </p:nvSpPr>
          <p:spPr>
            <a:xfrm>
              <a:off x="9658871" y="1748247"/>
              <a:ext cx="1846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pt-BR" altLang="ko-KR" sz="200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Grande</a:t>
              </a:r>
              <a:endParaRPr lang="ko-KR" altLang="en-US" sz="2000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6" name="Donut 61">
              <a:extLst>
                <a:ext uri="{FF2B5EF4-FFF2-40B4-BE49-F238E27FC236}">
                  <a16:creationId xmlns:a16="http://schemas.microsoft.com/office/drawing/2014/main" id="{5E73B63B-E194-4032-8525-265196F28BE7}"/>
                </a:ext>
              </a:extLst>
            </p:cNvPr>
            <p:cNvSpPr/>
            <p:nvPr/>
          </p:nvSpPr>
          <p:spPr>
            <a:xfrm>
              <a:off x="9614031" y="1016572"/>
              <a:ext cx="1936415" cy="1863458"/>
            </a:xfrm>
            <a:prstGeom prst="donut">
              <a:avLst>
                <a:gd name="adj" fmla="val 8736"/>
              </a:avLst>
            </a:prstGeom>
            <a:solidFill>
              <a:srgbClr val="8CBA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C6AE0C4B-A7AD-41E8-B364-4A347F4D1835}"/>
              </a:ext>
            </a:extLst>
          </p:cNvPr>
          <p:cNvGrpSpPr>
            <a:grpSpLocks noChangeAspect="1"/>
          </p:cNvGrpSpPr>
          <p:nvPr/>
        </p:nvGrpSpPr>
        <p:grpSpPr>
          <a:xfrm>
            <a:off x="9087589" y="5034773"/>
            <a:ext cx="1608609" cy="1548000"/>
            <a:chOff x="9614031" y="1016572"/>
            <a:chExt cx="1936415" cy="1863458"/>
          </a:xfrm>
        </p:grpSpPr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ECC6CBD1-EAC4-4DF7-9EE9-420BA6BE9B78}"/>
                </a:ext>
              </a:extLst>
            </p:cNvPr>
            <p:cNvSpPr txBox="1"/>
            <p:nvPr/>
          </p:nvSpPr>
          <p:spPr>
            <a:xfrm>
              <a:off x="9647065" y="1594358"/>
              <a:ext cx="1846734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pt-BR" altLang="ko-KR" sz="200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Média </a:t>
              </a:r>
            </a:p>
            <a:p>
              <a:pPr algn="ctr" defTabSz="914377"/>
              <a:r>
                <a:rPr lang="pt-BR" altLang="ko-KR" sz="200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Grande</a:t>
              </a:r>
              <a:endParaRPr lang="ko-KR" altLang="en-US" sz="2000" b="1" dirty="0">
                <a:solidFill>
                  <a:srgbClr val="00206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9" name="Donut 61">
              <a:extLst>
                <a:ext uri="{FF2B5EF4-FFF2-40B4-BE49-F238E27FC236}">
                  <a16:creationId xmlns:a16="http://schemas.microsoft.com/office/drawing/2014/main" id="{114903CF-0DB0-4428-8DFF-5107BED3874F}"/>
                </a:ext>
              </a:extLst>
            </p:cNvPr>
            <p:cNvSpPr/>
            <p:nvPr/>
          </p:nvSpPr>
          <p:spPr>
            <a:xfrm>
              <a:off x="9614031" y="1016572"/>
              <a:ext cx="1936415" cy="1863458"/>
            </a:xfrm>
            <a:prstGeom prst="donut">
              <a:avLst>
                <a:gd name="adj" fmla="val 8736"/>
              </a:avLst>
            </a:prstGeom>
            <a:solidFill>
              <a:srgbClr val="8CBA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0" name="사각형: 둥근 위쪽 모서리 34">
            <a:extLst>
              <a:ext uri="{FF2B5EF4-FFF2-40B4-BE49-F238E27FC236}">
                <a16:creationId xmlns:a16="http://schemas.microsoft.com/office/drawing/2014/main" id="{4CBE2A03-06DD-4745-966F-10CBEF0057FA}"/>
              </a:ext>
            </a:extLst>
          </p:cNvPr>
          <p:cNvSpPr/>
          <p:nvPr/>
        </p:nvSpPr>
        <p:spPr>
          <a:xfrm rot="16200000">
            <a:off x="1403861" y="2638811"/>
            <a:ext cx="874800" cy="282032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7C8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직사각형 113">
            <a:extLst>
              <a:ext uri="{FF2B5EF4-FFF2-40B4-BE49-F238E27FC236}">
                <a16:creationId xmlns:a16="http://schemas.microsoft.com/office/drawing/2014/main" id="{C4E33238-2761-46A3-B150-6E13A0D38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027" y="3643912"/>
            <a:ext cx="14293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prstClr val="white"/>
                </a:solidFill>
                <a:latin typeface="Arial"/>
                <a:cs typeface="Arial" charset="0"/>
              </a:rPr>
              <a:t>2024</a:t>
            </a:r>
          </a:p>
          <a:p>
            <a:pPr algn="ctr"/>
            <a:r>
              <a:rPr lang="en-US" altLang="ko-KR" sz="2400" b="1" dirty="0">
                <a:solidFill>
                  <a:prstClr val="white"/>
                </a:solidFill>
                <a:latin typeface="Arial"/>
                <a:cs typeface="Arial" charset="0"/>
              </a:rPr>
              <a:t>FASE 2</a:t>
            </a:r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06BE54CB-E1D6-4F1E-8233-1F684674BECD}"/>
              </a:ext>
            </a:extLst>
          </p:cNvPr>
          <p:cNvSpPr txBox="1"/>
          <p:nvPr/>
        </p:nvSpPr>
        <p:spPr>
          <a:xfrm>
            <a:off x="8997470" y="1185700"/>
            <a:ext cx="184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pt-BR" altLang="ko-KR" b="1" dirty="0">
                <a:solidFill>
                  <a:srgbClr val="002060"/>
                </a:solidFill>
                <a:latin typeface="Arial"/>
                <a:cs typeface="Arial" pitchFamily="34" charset="0"/>
              </a:rPr>
              <a:t>Relevância</a:t>
            </a:r>
            <a:endParaRPr lang="ko-KR" altLang="en-US" b="1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1B73CFC-7097-491C-A896-2DBBBA36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410" y="321328"/>
            <a:ext cx="7684145" cy="47948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Base Legal BIM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cxnSp>
        <p:nvCxnSpPr>
          <p:cNvPr id="44" name="Straight Arrow Connector 3">
            <a:extLst>
              <a:ext uri="{FF2B5EF4-FFF2-40B4-BE49-F238E27FC236}">
                <a16:creationId xmlns:a16="http://schemas.microsoft.com/office/drawing/2014/main" id="{3BCB42FA-137D-4D63-8EF0-7A7727E594D0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6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18">
            <a:extLst>
              <a:ext uri="{FF2B5EF4-FFF2-40B4-BE49-F238E27FC236}">
                <a16:creationId xmlns:a16="http://schemas.microsoft.com/office/drawing/2014/main" id="{2BCA7BB6-AAAF-4920-833B-B009B5345879}"/>
              </a:ext>
            </a:extLst>
          </p:cNvPr>
          <p:cNvSpPr txBox="1"/>
          <p:nvPr/>
        </p:nvSpPr>
        <p:spPr>
          <a:xfrm>
            <a:off x="2626375" y="781473"/>
            <a:ext cx="338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Roadmap</a:t>
            </a:r>
            <a:endParaRPr lang="ko-KR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7CA5E0-3297-44C1-9CB9-9CCDE62AACCD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O BIM no DNIT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9F4C490C-4A33-4905-A2E5-4F6AD4B8D9B8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1" name="Rectangle 6">
            <a:extLst>
              <a:ext uri="{FF2B5EF4-FFF2-40B4-BE49-F238E27FC236}">
                <a16:creationId xmlns:a16="http://schemas.microsoft.com/office/drawing/2014/main" id="{3681CEDC-3F02-47A6-9A3E-4A5F1F54A22B}"/>
              </a:ext>
            </a:extLst>
          </p:cNvPr>
          <p:cNvSpPr/>
          <p:nvPr/>
        </p:nvSpPr>
        <p:spPr>
          <a:xfrm rot="20052296">
            <a:off x="9736424" y="4555179"/>
            <a:ext cx="1934308" cy="79131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007FE188-DE58-4824-81AF-83834E114E23}"/>
              </a:ext>
            </a:extLst>
          </p:cNvPr>
          <p:cNvSpPr/>
          <p:nvPr/>
        </p:nvSpPr>
        <p:spPr>
          <a:xfrm rot="20052296">
            <a:off x="-60408" y="5649056"/>
            <a:ext cx="864000" cy="72000"/>
          </a:xfrm>
          <a:prstGeom prst="rect">
            <a:avLst/>
          </a:prstGeom>
          <a:solidFill>
            <a:srgbClr val="1FFB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Rectangle 3">
            <a:extLst>
              <a:ext uri="{FF2B5EF4-FFF2-40B4-BE49-F238E27FC236}">
                <a16:creationId xmlns:a16="http://schemas.microsoft.com/office/drawing/2014/main" id="{6F9E17AC-28BE-4E45-832D-2237D294B8AF}"/>
              </a:ext>
            </a:extLst>
          </p:cNvPr>
          <p:cNvSpPr/>
          <p:nvPr/>
        </p:nvSpPr>
        <p:spPr>
          <a:xfrm rot="724390">
            <a:off x="727558" y="5652223"/>
            <a:ext cx="1934308" cy="79131"/>
          </a:xfrm>
          <a:prstGeom prst="rect">
            <a:avLst/>
          </a:prstGeom>
          <a:solidFill>
            <a:srgbClr val="0AA6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Rectangle 4">
            <a:extLst>
              <a:ext uri="{FF2B5EF4-FFF2-40B4-BE49-F238E27FC236}">
                <a16:creationId xmlns:a16="http://schemas.microsoft.com/office/drawing/2014/main" id="{E58179EF-A90A-4002-A286-DCE17BF9E1FB}"/>
              </a:ext>
            </a:extLst>
          </p:cNvPr>
          <p:cNvSpPr/>
          <p:nvPr/>
        </p:nvSpPr>
        <p:spPr>
          <a:xfrm rot="20052296">
            <a:off x="2518399" y="5436589"/>
            <a:ext cx="1934308" cy="79131"/>
          </a:xfrm>
          <a:prstGeom prst="rect">
            <a:avLst/>
          </a:prstGeom>
          <a:solidFill>
            <a:srgbClr val="0085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id="{4B9B26C0-AE7C-4E54-940C-0FFC8B5362D2}"/>
              </a:ext>
            </a:extLst>
          </p:cNvPr>
          <p:cNvSpPr/>
          <p:nvPr/>
        </p:nvSpPr>
        <p:spPr>
          <a:xfrm rot="724390">
            <a:off x="4309366" y="5221085"/>
            <a:ext cx="1934308" cy="79131"/>
          </a:xfrm>
          <a:prstGeom prst="rect">
            <a:avLst/>
          </a:prstGeom>
          <a:solidFill>
            <a:srgbClr val="125A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3F3DF480-5FAA-41CB-B4B2-62355443BA9B}"/>
              </a:ext>
            </a:extLst>
          </p:cNvPr>
          <p:cNvSpPr/>
          <p:nvPr/>
        </p:nvSpPr>
        <p:spPr>
          <a:xfrm rot="20052296">
            <a:off x="6100206" y="5005579"/>
            <a:ext cx="1934308" cy="79131"/>
          </a:xfrm>
          <a:prstGeom prst="rect">
            <a:avLst/>
          </a:prstGeom>
          <a:solidFill>
            <a:srgbClr val="0030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7" name="Rectangle 7">
            <a:extLst>
              <a:ext uri="{FF2B5EF4-FFF2-40B4-BE49-F238E27FC236}">
                <a16:creationId xmlns:a16="http://schemas.microsoft.com/office/drawing/2014/main" id="{1F90A3BA-8DA0-4B04-99FE-B31F280A6110}"/>
              </a:ext>
            </a:extLst>
          </p:cNvPr>
          <p:cNvSpPr/>
          <p:nvPr/>
        </p:nvSpPr>
        <p:spPr>
          <a:xfrm rot="724390">
            <a:off x="7891173" y="4790075"/>
            <a:ext cx="1934308" cy="79131"/>
          </a:xfrm>
          <a:prstGeom prst="rect">
            <a:avLst/>
          </a:prstGeom>
          <a:solidFill>
            <a:srgbClr val="0000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Oval 8">
            <a:extLst>
              <a:ext uri="{FF2B5EF4-FFF2-40B4-BE49-F238E27FC236}">
                <a16:creationId xmlns:a16="http://schemas.microsoft.com/office/drawing/2014/main" id="{D42D181B-55AF-4D00-BD11-3E7D848BF5C8}"/>
              </a:ext>
            </a:extLst>
          </p:cNvPr>
          <p:cNvSpPr/>
          <p:nvPr/>
        </p:nvSpPr>
        <p:spPr>
          <a:xfrm rot="8100000">
            <a:off x="334448" y="2615154"/>
            <a:ext cx="833000" cy="833000"/>
          </a:xfrm>
          <a:prstGeom prst="ellipse">
            <a:avLst/>
          </a:prstGeom>
          <a:noFill/>
          <a:ln w="38100" cap="flat" cmpd="sng" algn="ctr">
            <a:solidFill>
              <a:srgbClr val="1FFB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9" name="Straight Connector 9">
            <a:extLst>
              <a:ext uri="{FF2B5EF4-FFF2-40B4-BE49-F238E27FC236}">
                <a16:creationId xmlns:a16="http://schemas.microsoft.com/office/drawing/2014/main" id="{B7CA1F42-EA7B-422E-B0F1-AAA32C293BDF}"/>
              </a:ext>
            </a:extLst>
          </p:cNvPr>
          <p:cNvCxnSpPr>
            <a:cxnSpLocks/>
          </p:cNvCxnSpPr>
          <p:nvPr/>
        </p:nvCxnSpPr>
        <p:spPr>
          <a:xfrm>
            <a:off x="750948" y="3472631"/>
            <a:ext cx="8276" cy="2016867"/>
          </a:xfrm>
          <a:prstGeom prst="line">
            <a:avLst/>
          </a:prstGeom>
          <a:noFill/>
          <a:ln w="19050" cap="flat" cmpd="sng" algn="ctr">
            <a:solidFill>
              <a:srgbClr val="1FFBFD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90" name="Oval 10">
            <a:extLst>
              <a:ext uri="{FF2B5EF4-FFF2-40B4-BE49-F238E27FC236}">
                <a16:creationId xmlns:a16="http://schemas.microsoft.com/office/drawing/2014/main" id="{C33392DE-5D9A-44DB-B401-05BC0C92DE0B}"/>
              </a:ext>
            </a:extLst>
          </p:cNvPr>
          <p:cNvSpPr/>
          <p:nvPr/>
        </p:nvSpPr>
        <p:spPr>
          <a:xfrm rot="8100000">
            <a:off x="2201599" y="3017981"/>
            <a:ext cx="833000" cy="833000"/>
          </a:xfrm>
          <a:prstGeom prst="ellipse">
            <a:avLst/>
          </a:prstGeom>
          <a:noFill/>
          <a:ln w="38100" cap="flat" cmpd="sng" algn="ctr">
            <a:solidFill>
              <a:srgbClr val="0AA6E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91" name="Straight Connector 11">
            <a:extLst>
              <a:ext uri="{FF2B5EF4-FFF2-40B4-BE49-F238E27FC236}">
                <a16:creationId xmlns:a16="http://schemas.microsoft.com/office/drawing/2014/main" id="{B9E065A1-62FF-41FA-8367-7C75BFA41180}"/>
              </a:ext>
            </a:extLst>
          </p:cNvPr>
          <p:cNvCxnSpPr>
            <a:cxnSpLocks/>
          </p:cNvCxnSpPr>
          <p:nvPr/>
        </p:nvCxnSpPr>
        <p:spPr>
          <a:xfrm>
            <a:off x="2618099" y="3875458"/>
            <a:ext cx="8276" cy="2016867"/>
          </a:xfrm>
          <a:prstGeom prst="line">
            <a:avLst/>
          </a:prstGeom>
          <a:noFill/>
          <a:ln w="19050" cap="flat" cmpd="sng" algn="ctr">
            <a:solidFill>
              <a:srgbClr val="0AA6ED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92" name="Oval 12">
            <a:extLst>
              <a:ext uri="{FF2B5EF4-FFF2-40B4-BE49-F238E27FC236}">
                <a16:creationId xmlns:a16="http://schemas.microsoft.com/office/drawing/2014/main" id="{BA5B0FCF-E73C-4C59-80D2-40944A68B879}"/>
              </a:ext>
            </a:extLst>
          </p:cNvPr>
          <p:cNvSpPr/>
          <p:nvPr/>
        </p:nvSpPr>
        <p:spPr>
          <a:xfrm rot="8100000">
            <a:off x="3934805" y="2196278"/>
            <a:ext cx="833000" cy="833000"/>
          </a:xfrm>
          <a:prstGeom prst="ellipse">
            <a:avLst/>
          </a:prstGeom>
          <a:noFill/>
          <a:ln w="38100" cap="flat" cmpd="sng" algn="ctr">
            <a:solidFill>
              <a:srgbClr val="0085F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93" name="Straight Connector 13">
            <a:extLst>
              <a:ext uri="{FF2B5EF4-FFF2-40B4-BE49-F238E27FC236}">
                <a16:creationId xmlns:a16="http://schemas.microsoft.com/office/drawing/2014/main" id="{ABC824B8-026B-4682-AD3A-E7567EDBEEF7}"/>
              </a:ext>
            </a:extLst>
          </p:cNvPr>
          <p:cNvCxnSpPr>
            <a:cxnSpLocks/>
          </p:cNvCxnSpPr>
          <p:nvPr/>
        </p:nvCxnSpPr>
        <p:spPr>
          <a:xfrm>
            <a:off x="4351305" y="3053755"/>
            <a:ext cx="8276" cy="2016867"/>
          </a:xfrm>
          <a:prstGeom prst="line">
            <a:avLst/>
          </a:prstGeom>
          <a:noFill/>
          <a:ln w="19050" cap="flat" cmpd="sng" algn="ctr">
            <a:solidFill>
              <a:srgbClr val="0085F2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94" name="Oval 14">
            <a:extLst>
              <a:ext uri="{FF2B5EF4-FFF2-40B4-BE49-F238E27FC236}">
                <a16:creationId xmlns:a16="http://schemas.microsoft.com/office/drawing/2014/main" id="{5900979A-8A01-4A36-B377-82FC11BB4471}"/>
              </a:ext>
            </a:extLst>
          </p:cNvPr>
          <p:cNvSpPr/>
          <p:nvPr/>
        </p:nvSpPr>
        <p:spPr>
          <a:xfrm rot="8100000">
            <a:off x="5772694" y="2576463"/>
            <a:ext cx="833000" cy="833000"/>
          </a:xfrm>
          <a:prstGeom prst="ellipse">
            <a:avLst/>
          </a:prstGeom>
          <a:noFill/>
          <a:ln w="38100" cap="flat" cmpd="sng" algn="ctr">
            <a:solidFill>
              <a:srgbClr val="125A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95" name="Straight Connector 15">
            <a:extLst>
              <a:ext uri="{FF2B5EF4-FFF2-40B4-BE49-F238E27FC236}">
                <a16:creationId xmlns:a16="http://schemas.microsoft.com/office/drawing/2014/main" id="{2D058E41-7C62-4918-B544-61C703450512}"/>
              </a:ext>
            </a:extLst>
          </p:cNvPr>
          <p:cNvCxnSpPr>
            <a:cxnSpLocks/>
          </p:cNvCxnSpPr>
          <p:nvPr/>
        </p:nvCxnSpPr>
        <p:spPr>
          <a:xfrm>
            <a:off x="6189194" y="3433940"/>
            <a:ext cx="8276" cy="2016867"/>
          </a:xfrm>
          <a:prstGeom prst="line">
            <a:avLst/>
          </a:prstGeom>
          <a:noFill/>
          <a:ln w="19050" cap="flat" cmpd="sng" algn="ctr">
            <a:solidFill>
              <a:srgbClr val="125AC4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96" name="Straight Connector 16">
            <a:extLst>
              <a:ext uri="{FF2B5EF4-FFF2-40B4-BE49-F238E27FC236}">
                <a16:creationId xmlns:a16="http://schemas.microsoft.com/office/drawing/2014/main" id="{19FDB55F-1B81-4809-A543-CFBE02031781}"/>
              </a:ext>
            </a:extLst>
          </p:cNvPr>
          <p:cNvCxnSpPr>
            <a:cxnSpLocks/>
          </p:cNvCxnSpPr>
          <p:nvPr/>
        </p:nvCxnSpPr>
        <p:spPr>
          <a:xfrm>
            <a:off x="7936811" y="2582063"/>
            <a:ext cx="8276" cy="2016867"/>
          </a:xfrm>
          <a:prstGeom prst="line">
            <a:avLst/>
          </a:prstGeom>
          <a:noFill/>
          <a:ln w="19050" cap="flat" cmpd="sng" algn="ctr">
            <a:solidFill>
              <a:srgbClr val="00307E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97" name="Oval 17">
            <a:extLst>
              <a:ext uri="{FF2B5EF4-FFF2-40B4-BE49-F238E27FC236}">
                <a16:creationId xmlns:a16="http://schemas.microsoft.com/office/drawing/2014/main" id="{C7D6D4E2-3278-4281-9EAB-8CA869BE232D}"/>
              </a:ext>
            </a:extLst>
          </p:cNvPr>
          <p:cNvSpPr/>
          <p:nvPr/>
        </p:nvSpPr>
        <p:spPr>
          <a:xfrm rot="8100000">
            <a:off x="9385171" y="2145325"/>
            <a:ext cx="833000" cy="833000"/>
          </a:xfrm>
          <a:prstGeom prst="ellipse">
            <a:avLst/>
          </a:prstGeom>
          <a:noFill/>
          <a:ln w="38100" cap="flat" cmpd="sng" algn="ctr">
            <a:solidFill>
              <a:srgbClr val="0000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98" name="Straight Connector 18">
            <a:extLst>
              <a:ext uri="{FF2B5EF4-FFF2-40B4-BE49-F238E27FC236}">
                <a16:creationId xmlns:a16="http://schemas.microsoft.com/office/drawing/2014/main" id="{FFE468C2-7AE0-42A5-81F8-CA0750924426}"/>
              </a:ext>
            </a:extLst>
          </p:cNvPr>
          <p:cNvCxnSpPr>
            <a:cxnSpLocks/>
          </p:cNvCxnSpPr>
          <p:nvPr/>
        </p:nvCxnSpPr>
        <p:spPr>
          <a:xfrm>
            <a:off x="9801671" y="3002802"/>
            <a:ext cx="8276" cy="2016867"/>
          </a:xfrm>
          <a:prstGeom prst="line">
            <a:avLst/>
          </a:prstGeom>
          <a:noFill/>
          <a:ln w="19050" cap="flat" cmpd="sng" algn="ctr">
            <a:solidFill>
              <a:srgbClr val="000096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99" name="직사각형 113">
            <a:extLst>
              <a:ext uri="{FF2B5EF4-FFF2-40B4-BE49-F238E27FC236}">
                <a16:creationId xmlns:a16="http://schemas.microsoft.com/office/drawing/2014/main" id="{2015DBB0-2AFC-42C1-9389-B305C013E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211" y="562625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rgbClr val="125AC4"/>
                </a:solidFill>
                <a:latin typeface="Arial"/>
                <a:cs typeface="Arial" charset="0"/>
              </a:rPr>
              <a:t>2018</a:t>
            </a:r>
            <a:endParaRPr lang="ko-KR" altLang="en-US" sz="2800" dirty="0">
              <a:solidFill>
                <a:srgbClr val="125AC4"/>
              </a:solidFill>
              <a:latin typeface="Arial"/>
            </a:endParaRPr>
          </a:p>
        </p:txBody>
      </p:sp>
      <p:grpSp>
        <p:nvGrpSpPr>
          <p:cNvPr id="100" name="Group 20">
            <a:extLst>
              <a:ext uri="{FF2B5EF4-FFF2-40B4-BE49-F238E27FC236}">
                <a16:creationId xmlns:a16="http://schemas.microsoft.com/office/drawing/2014/main" id="{9CA3B054-EEA4-4093-A5AB-DB12D5A3444A}"/>
              </a:ext>
            </a:extLst>
          </p:cNvPr>
          <p:cNvGrpSpPr/>
          <p:nvPr/>
        </p:nvGrpSpPr>
        <p:grpSpPr>
          <a:xfrm>
            <a:off x="6694986" y="2863945"/>
            <a:ext cx="2547993" cy="895657"/>
            <a:chOff x="6910975" y="4507595"/>
            <a:chExt cx="1813028" cy="895657"/>
          </a:xfrm>
          <a:solidFill>
            <a:sysClr val="window" lastClr="FFFFFF"/>
          </a:solidFill>
        </p:grpSpPr>
        <p:sp>
          <p:nvSpPr>
            <p:cNvPr id="101" name="TextBox 21">
              <a:extLst>
                <a:ext uri="{FF2B5EF4-FFF2-40B4-BE49-F238E27FC236}">
                  <a16:creationId xmlns:a16="http://schemas.microsoft.com/office/drawing/2014/main" id="{03B5D823-0C39-4666-848E-343972EE9384}"/>
                </a:ext>
              </a:extLst>
            </p:cNvPr>
            <p:cNvSpPr txBox="1"/>
            <p:nvPr/>
          </p:nvSpPr>
          <p:spPr>
            <a:xfrm>
              <a:off x="6910975" y="4507595"/>
              <a:ext cx="1813028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Implantação do BIM no DNIT</a:t>
              </a:r>
            </a:p>
          </p:txBody>
        </p:sp>
        <p:sp>
          <p:nvSpPr>
            <p:cNvPr id="102" name="TextBox 22">
              <a:extLst>
                <a:ext uri="{FF2B5EF4-FFF2-40B4-BE49-F238E27FC236}">
                  <a16:creationId xmlns:a16="http://schemas.microsoft.com/office/drawing/2014/main" id="{700C4364-1022-469B-8E67-232AB55B51AE}"/>
                </a:ext>
              </a:extLst>
            </p:cNvPr>
            <p:cNvSpPr txBox="1"/>
            <p:nvPr/>
          </p:nvSpPr>
          <p:spPr>
            <a:xfrm>
              <a:off x="7103086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Estratégia</a:t>
              </a: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BIM BR</a:t>
              </a:r>
              <a:b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</a:b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Decreto nº 9.983/2019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103" name="직사각형 113">
            <a:extLst>
              <a:ext uri="{FF2B5EF4-FFF2-40B4-BE49-F238E27FC236}">
                <a16:creationId xmlns:a16="http://schemas.microsoft.com/office/drawing/2014/main" id="{02C99D03-2BD7-43BF-AA8A-5394A4FDD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000" y="5224903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rgbClr val="000096"/>
                </a:solidFill>
                <a:latin typeface="Arial"/>
                <a:cs typeface="Arial" charset="0"/>
              </a:rPr>
              <a:t>2020</a:t>
            </a:r>
            <a:endParaRPr lang="ko-KR" altLang="en-US" sz="2800" dirty="0">
              <a:solidFill>
                <a:srgbClr val="000096"/>
              </a:solidFill>
              <a:latin typeface="Arial"/>
            </a:endParaRPr>
          </a:p>
        </p:txBody>
      </p:sp>
      <p:sp>
        <p:nvSpPr>
          <p:cNvPr id="104" name="직사각형 113">
            <a:extLst>
              <a:ext uri="{FF2B5EF4-FFF2-40B4-BE49-F238E27FC236}">
                <a16:creationId xmlns:a16="http://schemas.microsoft.com/office/drawing/2014/main" id="{795F5B13-B559-4E70-A053-37B4FD141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690" y="480519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rgbClr val="00307E"/>
                </a:solidFill>
                <a:latin typeface="Arial"/>
                <a:cs typeface="Arial" charset="0"/>
              </a:rPr>
              <a:t>2019</a:t>
            </a:r>
            <a:endParaRPr lang="ko-KR" altLang="en-US" sz="2800" dirty="0">
              <a:solidFill>
                <a:srgbClr val="00307E"/>
              </a:solidFill>
              <a:latin typeface="Arial"/>
            </a:endParaRPr>
          </a:p>
        </p:txBody>
      </p:sp>
      <p:sp>
        <p:nvSpPr>
          <p:cNvPr id="105" name="직사각형 113">
            <a:extLst>
              <a:ext uri="{FF2B5EF4-FFF2-40B4-BE49-F238E27FC236}">
                <a16:creationId xmlns:a16="http://schemas.microsoft.com/office/drawing/2014/main" id="{6E116C69-2EC0-4339-BCC7-115322033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10" y="5224903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rgbClr val="0085F2"/>
                </a:solidFill>
                <a:latin typeface="Arial"/>
                <a:cs typeface="Arial" charset="0"/>
              </a:rPr>
              <a:t>2017</a:t>
            </a:r>
            <a:endParaRPr lang="ko-KR" altLang="en-US" sz="2800" dirty="0">
              <a:solidFill>
                <a:srgbClr val="0085F2"/>
              </a:solidFill>
              <a:latin typeface="Arial"/>
            </a:endParaRPr>
          </a:p>
        </p:txBody>
      </p:sp>
      <p:sp>
        <p:nvSpPr>
          <p:cNvPr id="106" name="직사각형 113">
            <a:extLst>
              <a:ext uri="{FF2B5EF4-FFF2-40B4-BE49-F238E27FC236}">
                <a16:creationId xmlns:a16="http://schemas.microsoft.com/office/drawing/2014/main" id="{039141D1-7FF6-46F8-A334-698BA7FA7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28" y="6051471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rgbClr val="0AA6ED"/>
                </a:solidFill>
                <a:latin typeface="Arial"/>
                <a:cs typeface="Arial" charset="0"/>
              </a:rPr>
              <a:t>2009</a:t>
            </a:r>
            <a:endParaRPr lang="ko-KR" altLang="en-US" sz="2800" dirty="0">
              <a:solidFill>
                <a:srgbClr val="0AA6ED"/>
              </a:solidFill>
              <a:latin typeface="Arial"/>
            </a:endParaRPr>
          </a:p>
        </p:txBody>
      </p:sp>
      <p:sp>
        <p:nvSpPr>
          <p:cNvPr id="107" name="직사각형 113">
            <a:extLst>
              <a:ext uri="{FF2B5EF4-FFF2-40B4-BE49-F238E27FC236}">
                <a16:creationId xmlns:a16="http://schemas.microsoft.com/office/drawing/2014/main" id="{81687CCE-5966-4812-84C2-E33D6608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5" y="565902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rgbClr val="1FFBFD"/>
                </a:solidFill>
                <a:latin typeface="Arial"/>
                <a:cs typeface="Arial" charset="0"/>
              </a:rPr>
              <a:t>1970</a:t>
            </a:r>
            <a:endParaRPr lang="ko-KR" altLang="en-US" sz="2800" dirty="0">
              <a:solidFill>
                <a:srgbClr val="1FFBFD"/>
              </a:solidFill>
              <a:latin typeface="Arial"/>
            </a:endParaRPr>
          </a:p>
        </p:txBody>
      </p:sp>
      <p:grpSp>
        <p:nvGrpSpPr>
          <p:cNvPr id="108" name="Group 28">
            <a:extLst>
              <a:ext uri="{FF2B5EF4-FFF2-40B4-BE49-F238E27FC236}">
                <a16:creationId xmlns:a16="http://schemas.microsoft.com/office/drawing/2014/main" id="{9A326A0E-403C-47AD-BF22-FBE1E2976FD8}"/>
              </a:ext>
            </a:extLst>
          </p:cNvPr>
          <p:cNvGrpSpPr/>
          <p:nvPr/>
        </p:nvGrpSpPr>
        <p:grpSpPr>
          <a:xfrm>
            <a:off x="8747839" y="3539474"/>
            <a:ext cx="2107662" cy="769848"/>
            <a:chOff x="7026501" y="4509120"/>
            <a:chExt cx="1499710" cy="769848"/>
          </a:xfrm>
          <a:solidFill>
            <a:sysClr val="window" lastClr="FFFFFF"/>
          </a:solidFill>
        </p:grpSpPr>
        <p:sp>
          <p:nvSpPr>
            <p:cNvPr id="109" name="TextBox 29">
              <a:extLst>
                <a:ext uri="{FF2B5EF4-FFF2-40B4-BE49-F238E27FC236}">
                  <a16:creationId xmlns:a16="http://schemas.microsoft.com/office/drawing/2014/main" id="{6E8F8949-DFF3-4F70-9EC3-B1C3D042A31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Execução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BIM</a:t>
              </a:r>
            </a:p>
          </p:txBody>
        </p:sp>
        <p:sp>
          <p:nvSpPr>
            <p:cNvPr id="110" name="TextBox 30">
              <a:extLst>
                <a:ext uri="{FF2B5EF4-FFF2-40B4-BE49-F238E27FC236}">
                  <a16:creationId xmlns:a16="http://schemas.microsoft.com/office/drawing/2014/main" id="{1D037A95-01FB-49C8-BDF6-FBD81948BEAF}"/>
                </a:ext>
              </a:extLst>
            </p:cNvPr>
            <p:cNvSpPr txBox="1"/>
            <p:nvPr/>
          </p:nvSpPr>
          <p:spPr>
            <a:xfrm>
              <a:off x="7026501" y="4817303"/>
              <a:ext cx="149971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Decreto nº 10.306/2020</a:t>
              </a:r>
              <a:b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</a:b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NUBIM do DNIT</a:t>
              </a:r>
            </a:p>
          </p:txBody>
        </p:sp>
      </p:grpSp>
      <p:grpSp>
        <p:nvGrpSpPr>
          <p:cNvPr id="111" name="Group 31">
            <a:extLst>
              <a:ext uri="{FF2B5EF4-FFF2-40B4-BE49-F238E27FC236}">
                <a16:creationId xmlns:a16="http://schemas.microsoft.com/office/drawing/2014/main" id="{206B6CC0-163C-4D09-8113-CB74180C08C0}"/>
              </a:ext>
            </a:extLst>
          </p:cNvPr>
          <p:cNvGrpSpPr/>
          <p:nvPr/>
        </p:nvGrpSpPr>
        <p:grpSpPr>
          <a:xfrm>
            <a:off x="3295996" y="3314383"/>
            <a:ext cx="2107662" cy="524800"/>
            <a:chOff x="7026501" y="4509120"/>
            <a:chExt cx="1499710" cy="524800"/>
          </a:xfrm>
          <a:solidFill>
            <a:sysClr val="window" lastClr="FFFFFF"/>
          </a:solidFill>
        </p:grpSpPr>
        <p:sp>
          <p:nvSpPr>
            <p:cNvPr id="112" name="TextBox 32">
              <a:extLst>
                <a:ext uri="{FF2B5EF4-FFF2-40B4-BE49-F238E27FC236}">
                  <a16:creationId xmlns:a16="http://schemas.microsoft.com/office/drawing/2014/main" id="{82638015-AFB4-46DB-A5E5-10E2E0A9304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PROARTE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3" name="TextBox 33">
              <a:extLst>
                <a:ext uri="{FF2B5EF4-FFF2-40B4-BE49-F238E27FC236}">
                  <a16:creationId xmlns:a16="http://schemas.microsoft.com/office/drawing/2014/main" id="{80391D6C-216D-45E2-86CE-AD8B2AA7D75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OAE DNIT</a:t>
              </a: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14" name="Group 34">
            <a:extLst>
              <a:ext uri="{FF2B5EF4-FFF2-40B4-BE49-F238E27FC236}">
                <a16:creationId xmlns:a16="http://schemas.microsoft.com/office/drawing/2014/main" id="{7B40E827-EB86-4A4E-A92C-FCFBD169BE27}"/>
              </a:ext>
            </a:extLst>
          </p:cNvPr>
          <p:cNvGrpSpPr/>
          <p:nvPr/>
        </p:nvGrpSpPr>
        <p:grpSpPr>
          <a:xfrm>
            <a:off x="5132031" y="3959458"/>
            <a:ext cx="2107662" cy="524800"/>
            <a:chOff x="7026501" y="4509120"/>
            <a:chExt cx="1499710" cy="524800"/>
          </a:xfrm>
          <a:solidFill>
            <a:sysClr val="window" lastClr="FFFFFF"/>
          </a:solidFill>
        </p:grpSpPr>
        <p:sp>
          <p:nvSpPr>
            <p:cNvPr id="115" name="TextBox 35">
              <a:extLst>
                <a:ext uri="{FF2B5EF4-FFF2-40B4-BE49-F238E27FC236}">
                  <a16:creationId xmlns:a16="http://schemas.microsoft.com/office/drawing/2014/main" id="{078A9A73-E42C-4766-B0BC-E7D7BF5CFFF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Estratégia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BIM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6" name="TextBox 36">
              <a:extLst>
                <a:ext uri="{FF2B5EF4-FFF2-40B4-BE49-F238E27FC236}">
                  <a16:creationId xmlns:a16="http://schemas.microsoft.com/office/drawing/2014/main" id="{3C087FEC-5CD0-4318-BABC-2F94190A152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Decreto nº 9.377/2018</a:t>
              </a:r>
            </a:p>
          </p:txBody>
        </p:sp>
      </p:grpSp>
      <p:grpSp>
        <p:nvGrpSpPr>
          <p:cNvPr id="117" name="Group 37">
            <a:extLst>
              <a:ext uri="{FF2B5EF4-FFF2-40B4-BE49-F238E27FC236}">
                <a16:creationId xmlns:a16="http://schemas.microsoft.com/office/drawing/2014/main" id="{B4521823-A70A-40CC-A65A-956FA6B7F212}"/>
              </a:ext>
            </a:extLst>
          </p:cNvPr>
          <p:cNvGrpSpPr/>
          <p:nvPr/>
        </p:nvGrpSpPr>
        <p:grpSpPr>
          <a:xfrm>
            <a:off x="-68982" y="3734367"/>
            <a:ext cx="2107662" cy="524800"/>
            <a:chOff x="7026501" y="4509120"/>
            <a:chExt cx="1499710" cy="524800"/>
          </a:xfrm>
          <a:solidFill>
            <a:sysClr val="window" lastClr="FFFFFF"/>
          </a:solidFill>
        </p:grpSpPr>
        <p:sp>
          <p:nvSpPr>
            <p:cNvPr id="118" name="TextBox 38">
              <a:extLst>
                <a:ext uri="{FF2B5EF4-FFF2-40B4-BE49-F238E27FC236}">
                  <a16:creationId xmlns:a16="http://schemas.microsoft.com/office/drawing/2014/main" id="{3E9411F4-3D2D-4622-981D-942BF453C1D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Disseminação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BIM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9" name="TextBox 39">
              <a:extLst>
                <a:ext uri="{FF2B5EF4-FFF2-40B4-BE49-F238E27FC236}">
                  <a16:creationId xmlns:a16="http://schemas.microsoft.com/office/drawing/2014/main" id="{62FEAE6D-FC0E-4136-AF46-1FEDAD6741A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Charles M. Eastman</a:t>
              </a:r>
            </a:p>
          </p:txBody>
        </p:sp>
      </p:grpSp>
      <p:grpSp>
        <p:nvGrpSpPr>
          <p:cNvPr id="120" name="Group 40">
            <a:extLst>
              <a:ext uri="{FF2B5EF4-FFF2-40B4-BE49-F238E27FC236}">
                <a16:creationId xmlns:a16="http://schemas.microsoft.com/office/drawing/2014/main" id="{D201B1BE-698E-463A-890B-920C64AA9329}"/>
              </a:ext>
            </a:extLst>
          </p:cNvPr>
          <p:cNvGrpSpPr/>
          <p:nvPr/>
        </p:nvGrpSpPr>
        <p:grpSpPr>
          <a:xfrm>
            <a:off x="1567593" y="4399990"/>
            <a:ext cx="2107662" cy="749604"/>
            <a:chOff x="7026501" y="4509120"/>
            <a:chExt cx="1499710" cy="749604"/>
          </a:xfrm>
          <a:solidFill>
            <a:sysClr val="window" lastClr="FFFFFF"/>
          </a:solidFill>
        </p:grpSpPr>
        <p:sp>
          <p:nvSpPr>
            <p:cNvPr id="121" name="TextBox 41">
              <a:extLst>
                <a:ext uri="{FF2B5EF4-FFF2-40B4-BE49-F238E27FC236}">
                  <a16:creationId xmlns:a16="http://schemas.microsoft.com/office/drawing/2014/main" id="{40824D24-7844-4505-8A39-C799CF7D418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Implementação da Norma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22" name="TextBox 42">
              <a:extLst>
                <a:ext uri="{FF2B5EF4-FFF2-40B4-BE49-F238E27FC236}">
                  <a16:creationId xmlns:a16="http://schemas.microsoft.com/office/drawing/2014/main" id="{F9734816-BA47-4281-8F01-A11FCCDAAE5C}"/>
                </a:ext>
              </a:extLst>
            </p:cNvPr>
            <p:cNvSpPr txBox="1"/>
            <p:nvPr/>
          </p:nvSpPr>
          <p:spPr>
            <a:xfrm>
              <a:off x="7026501" y="4981725"/>
              <a:ext cx="149971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ABNT/CEE-134 </a:t>
              </a:r>
            </a:p>
          </p:txBody>
        </p:sp>
      </p:grpSp>
      <p:sp>
        <p:nvSpPr>
          <p:cNvPr id="123" name="Rectangle 7">
            <a:extLst>
              <a:ext uri="{FF2B5EF4-FFF2-40B4-BE49-F238E27FC236}">
                <a16:creationId xmlns:a16="http://schemas.microsoft.com/office/drawing/2014/main" id="{E4BF892C-5A5A-4666-9F72-DF1E95D1EACE}"/>
              </a:ext>
            </a:extLst>
          </p:cNvPr>
          <p:cNvSpPr/>
          <p:nvPr/>
        </p:nvSpPr>
        <p:spPr>
          <a:xfrm>
            <a:off x="4189606" y="2462386"/>
            <a:ext cx="339947" cy="339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85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4" name="Parallelogram 30">
            <a:extLst>
              <a:ext uri="{FF2B5EF4-FFF2-40B4-BE49-F238E27FC236}">
                <a16:creationId xmlns:a16="http://schemas.microsoft.com/office/drawing/2014/main" id="{8AD9540C-55EC-4016-9796-8137974C978E}"/>
              </a:ext>
            </a:extLst>
          </p:cNvPr>
          <p:cNvSpPr/>
          <p:nvPr/>
        </p:nvSpPr>
        <p:spPr>
          <a:xfrm flipH="1">
            <a:off x="7759467" y="1986274"/>
            <a:ext cx="371240" cy="37215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0030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5" name="Rounded Rectangle 32">
            <a:extLst>
              <a:ext uri="{FF2B5EF4-FFF2-40B4-BE49-F238E27FC236}">
                <a16:creationId xmlns:a16="http://schemas.microsoft.com/office/drawing/2014/main" id="{301FE03C-F1B6-4DAB-9188-FE0ECACEAD2B}"/>
              </a:ext>
            </a:extLst>
          </p:cNvPr>
          <p:cNvSpPr/>
          <p:nvPr/>
        </p:nvSpPr>
        <p:spPr>
          <a:xfrm>
            <a:off x="6016177" y="2825647"/>
            <a:ext cx="354310" cy="35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125A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6" name="Rectangle 9">
            <a:extLst>
              <a:ext uri="{FF2B5EF4-FFF2-40B4-BE49-F238E27FC236}">
                <a16:creationId xmlns:a16="http://schemas.microsoft.com/office/drawing/2014/main" id="{B690A969-0CE7-473D-9D07-F138392C84D7}"/>
              </a:ext>
            </a:extLst>
          </p:cNvPr>
          <p:cNvSpPr/>
          <p:nvPr/>
        </p:nvSpPr>
        <p:spPr>
          <a:xfrm>
            <a:off x="569149" y="2854494"/>
            <a:ext cx="380149" cy="3558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1FFB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" name="Frame 17">
            <a:extLst>
              <a:ext uri="{FF2B5EF4-FFF2-40B4-BE49-F238E27FC236}">
                <a16:creationId xmlns:a16="http://schemas.microsoft.com/office/drawing/2014/main" id="{D00F5B39-132B-4E77-A995-FE92DAD3F0E6}"/>
              </a:ext>
            </a:extLst>
          </p:cNvPr>
          <p:cNvSpPr/>
          <p:nvPr/>
        </p:nvSpPr>
        <p:spPr>
          <a:xfrm>
            <a:off x="2438263" y="3248719"/>
            <a:ext cx="366321" cy="370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AA6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" name="Rounded Rectangle 5">
            <a:extLst>
              <a:ext uri="{FF2B5EF4-FFF2-40B4-BE49-F238E27FC236}">
                <a16:creationId xmlns:a16="http://schemas.microsoft.com/office/drawing/2014/main" id="{96D341DD-54B7-4055-85EE-3389275122FF}"/>
              </a:ext>
            </a:extLst>
          </p:cNvPr>
          <p:cNvSpPr/>
          <p:nvPr/>
        </p:nvSpPr>
        <p:spPr>
          <a:xfrm flipH="1">
            <a:off x="9607888" y="2416447"/>
            <a:ext cx="404117" cy="3333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00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" name="Oval 17">
            <a:extLst>
              <a:ext uri="{FF2B5EF4-FFF2-40B4-BE49-F238E27FC236}">
                <a16:creationId xmlns:a16="http://schemas.microsoft.com/office/drawing/2014/main" id="{13B9411E-D66B-4FD0-BAA5-74D8AF438A28}"/>
              </a:ext>
            </a:extLst>
          </p:cNvPr>
          <p:cNvSpPr/>
          <p:nvPr/>
        </p:nvSpPr>
        <p:spPr>
          <a:xfrm rot="8100000">
            <a:off x="11099237" y="1314046"/>
            <a:ext cx="833000" cy="83300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30" name="Straight Connector 18">
            <a:extLst>
              <a:ext uri="{FF2B5EF4-FFF2-40B4-BE49-F238E27FC236}">
                <a16:creationId xmlns:a16="http://schemas.microsoft.com/office/drawing/2014/main" id="{8E78FC1A-E75A-4A00-AB9C-2284DF477E6D}"/>
              </a:ext>
            </a:extLst>
          </p:cNvPr>
          <p:cNvCxnSpPr>
            <a:cxnSpLocks/>
          </p:cNvCxnSpPr>
          <p:nvPr/>
        </p:nvCxnSpPr>
        <p:spPr>
          <a:xfrm>
            <a:off x="11515737" y="2171523"/>
            <a:ext cx="8276" cy="2016867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131" name="Donut 24">
            <a:extLst>
              <a:ext uri="{FF2B5EF4-FFF2-40B4-BE49-F238E27FC236}">
                <a16:creationId xmlns:a16="http://schemas.microsoft.com/office/drawing/2014/main" id="{08206CF8-33F6-41D2-BB53-2F9B62B78973}"/>
              </a:ext>
            </a:extLst>
          </p:cNvPr>
          <p:cNvSpPr/>
          <p:nvPr/>
        </p:nvSpPr>
        <p:spPr>
          <a:xfrm>
            <a:off x="11215259" y="1419278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125A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2" name="Group 28">
            <a:extLst>
              <a:ext uri="{FF2B5EF4-FFF2-40B4-BE49-F238E27FC236}">
                <a16:creationId xmlns:a16="http://schemas.microsoft.com/office/drawing/2014/main" id="{19ED7513-74F6-4534-BF28-910D8CF6256C}"/>
              </a:ext>
            </a:extLst>
          </p:cNvPr>
          <p:cNvGrpSpPr/>
          <p:nvPr/>
        </p:nvGrpSpPr>
        <p:grpSpPr>
          <a:xfrm>
            <a:off x="10597035" y="2541116"/>
            <a:ext cx="1828741" cy="1323440"/>
            <a:chOff x="7166444" y="4509120"/>
            <a:chExt cx="1506848" cy="1323440"/>
          </a:xfrm>
          <a:solidFill>
            <a:sysClr val="window" lastClr="FFFFFF"/>
          </a:solidFill>
        </p:grpSpPr>
        <p:sp>
          <p:nvSpPr>
            <p:cNvPr id="133" name="TextBox 29">
              <a:extLst>
                <a:ext uri="{FF2B5EF4-FFF2-40B4-BE49-F238E27FC236}">
                  <a16:creationId xmlns:a16="http://schemas.microsoft.com/office/drawing/2014/main" id="{40C0EBB2-F783-4675-AFBD-CCD2759045E6}"/>
                </a:ext>
              </a:extLst>
            </p:cNvPr>
            <p:cNvSpPr txBox="1"/>
            <p:nvPr/>
          </p:nvSpPr>
          <p:spPr>
            <a:xfrm>
              <a:off x="7173582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Execução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BIM</a:t>
              </a:r>
            </a:p>
          </p:txBody>
        </p:sp>
        <p:sp>
          <p:nvSpPr>
            <p:cNvPr id="134" name="TextBox 30">
              <a:extLst>
                <a:ext uri="{FF2B5EF4-FFF2-40B4-BE49-F238E27FC236}">
                  <a16:creationId xmlns:a16="http://schemas.microsoft.com/office/drawing/2014/main" id="{FC9E4E1A-54A5-4570-AEC3-7529FE7D7CA7}"/>
                </a:ext>
              </a:extLst>
            </p:cNvPr>
            <p:cNvSpPr txBox="1"/>
            <p:nvPr/>
          </p:nvSpPr>
          <p:spPr>
            <a:xfrm>
              <a:off x="7166444" y="4816897"/>
              <a:ext cx="149971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DNIT/ABNT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Priorização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Contratação</a:t>
              </a: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b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</a:b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(SE e BA)</a:t>
              </a:r>
              <a:b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</a:b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135" name="Oval 35">
            <a:extLst>
              <a:ext uri="{FF2B5EF4-FFF2-40B4-BE49-F238E27FC236}">
                <a16:creationId xmlns:a16="http://schemas.microsoft.com/office/drawing/2014/main" id="{62B11D64-83C9-4700-8242-D7C6AD1CBDDA}"/>
              </a:ext>
            </a:extLst>
          </p:cNvPr>
          <p:cNvSpPr/>
          <p:nvPr/>
        </p:nvSpPr>
        <p:spPr>
          <a:xfrm>
            <a:off x="11887937" y="4256708"/>
            <a:ext cx="186310" cy="257404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6" name="Retângulo: Cantos Arredondados 135">
            <a:extLst>
              <a:ext uri="{FF2B5EF4-FFF2-40B4-BE49-F238E27FC236}">
                <a16:creationId xmlns:a16="http://schemas.microsoft.com/office/drawing/2014/main" id="{9C722D60-F9C8-4CEF-9558-D93415CE1C97}"/>
              </a:ext>
            </a:extLst>
          </p:cNvPr>
          <p:cNvSpPr/>
          <p:nvPr/>
        </p:nvSpPr>
        <p:spPr>
          <a:xfrm>
            <a:off x="10780995" y="956813"/>
            <a:ext cx="1385477" cy="497582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Oval 49">
            <a:extLst>
              <a:ext uri="{FF2B5EF4-FFF2-40B4-BE49-F238E27FC236}">
                <a16:creationId xmlns:a16="http://schemas.microsoft.com/office/drawing/2014/main" id="{4EF59992-5486-4F5C-951B-115A6A93BCEE}"/>
              </a:ext>
            </a:extLst>
          </p:cNvPr>
          <p:cNvSpPr/>
          <p:nvPr/>
        </p:nvSpPr>
        <p:spPr>
          <a:xfrm rot="8100000">
            <a:off x="7510608" y="1752751"/>
            <a:ext cx="833000" cy="833000"/>
          </a:xfrm>
          <a:prstGeom prst="ellipse">
            <a:avLst/>
          </a:prstGeom>
          <a:noFill/>
          <a:ln w="38100" cap="flat" cmpd="sng" algn="ctr">
            <a:solidFill>
              <a:srgbClr val="00307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8" name="직사각형 113">
            <a:extLst>
              <a:ext uri="{FF2B5EF4-FFF2-40B4-BE49-F238E27FC236}">
                <a16:creationId xmlns:a16="http://schemas.microsoft.com/office/drawing/2014/main" id="{C3585D3E-FE9A-43A1-B338-AD910305F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9062" y="438457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rgbClr val="000096"/>
                </a:solidFill>
                <a:latin typeface="Arial"/>
                <a:cs typeface="Arial" charset="0"/>
              </a:rPr>
              <a:t>2022</a:t>
            </a:r>
            <a:endParaRPr lang="ko-KR" altLang="en-US" sz="2800" dirty="0">
              <a:solidFill>
                <a:srgbClr val="000096"/>
              </a:solidFill>
              <a:latin typeface="Arial"/>
            </a:endParaRPr>
          </a:p>
        </p:txBody>
      </p:sp>
      <p:cxnSp>
        <p:nvCxnSpPr>
          <p:cNvPr id="139" name="Conector reto 138">
            <a:extLst>
              <a:ext uri="{FF2B5EF4-FFF2-40B4-BE49-F238E27FC236}">
                <a16:creationId xmlns:a16="http://schemas.microsoft.com/office/drawing/2014/main" id="{6305BB23-A0ED-4B7B-A5A5-4E0679076088}"/>
              </a:ext>
            </a:extLst>
          </p:cNvPr>
          <p:cNvCxnSpPr/>
          <p:nvPr/>
        </p:nvCxnSpPr>
        <p:spPr>
          <a:xfrm>
            <a:off x="11076317" y="4829640"/>
            <a:ext cx="966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ço Reservado para Texto 3">
            <a:extLst>
              <a:ext uri="{FF2B5EF4-FFF2-40B4-BE49-F238E27FC236}">
                <a16:creationId xmlns:a16="http://schemas.microsoft.com/office/drawing/2014/main" id="{702566CF-F125-4727-A396-579E170AA769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Portaria nº 3624/2021 DNIT – Núcleo BIM DNIT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4172743-9D62-4220-8A6A-6B18AB5E149B}"/>
              </a:ext>
            </a:extLst>
          </p:cNvPr>
          <p:cNvGrpSpPr/>
          <p:nvPr/>
        </p:nvGrpSpPr>
        <p:grpSpPr>
          <a:xfrm>
            <a:off x="3723007" y="1390931"/>
            <a:ext cx="3682967" cy="1695661"/>
            <a:chOff x="4025932" y="875056"/>
            <a:chExt cx="3682967" cy="169566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3C9A070-86EE-45F5-BDCA-60C1A68D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480" y="875056"/>
              <a:ext cx="1033870" cy="1038073"/>
            </a:xfrm>
            <a:prstGeom prst="rect">
              <a:avLst/>
            </a:prstGeom>
          </p:spPr>
        </p:pic>
        <p:sp>
          <p:nvSpPr>
            <p:cNvPr id="8" name="Espaço Reservado para Texto 3">
              <a:extLst>
                <a:ext uri="{FF2B5EF4-FFF2-40B4-BE49-F238E27FC236}">
                  <a16:creationId xmlns:a16="http://schemas.microsoft.com/office/drawing/2014/main" id="{A3754AE1-F082-4DA1-9F89-AAAC16017A96}"/>
                </a:ext>
              </a:extLst>
            </p:cNvPr>
            <p:cNvSpPr txBox="1">
              <a:spLocks/>
            </p:cNvSpPr>
            <p:nvPr/>
          </p:nvSpPr>
          <p:spPr>
            <a:xfrm>
              <a:off x="4025932" y="1963929"/>
              <a:ext cx="3682967" cy="6067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67" b="0" kern="1200" baseline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Luiz Guilherme de Mello</a:t>
              </a:r>
            </a:p>
            <a:p>
              <a:pPr marL="0" marR="0" lvl="0" indent="0" algn="ctr" defTabSz="360000" rtl="0" eaLnBrk="1" fontAlgn="auto" latinLnBrk="0" hangingPunct="1">
                <a:lnSpc>
                  <a:spcPts val="4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Diretor de Planejamento e Pesquisa – Presidente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DF9AE3B-DBDC-4D0F-BCF1-38D96FF8D324}"/>
              </a:ext>
            </a:extLst>
          </p:cNvPr>
          <p:cNvGrpSpPr/>
          <p:nvPr/>
        </p:nvGrpSpPr>
        <p:grpSpPr>
          <a:xfrm>
            <a:off x="992050" y="2350405"/>
            <a:ext cx="2703600" cy="1133853"/>
            <a:chOff x="26925" y="2711195"/>
            <a:chExt cx="2703600" cy="113385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A9EC5B6-2543-4747-B511-1256F2B74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20" y="2711195"/>
              <a:ext cx="749810" cy="749810"/>
            </a:xfrm>
            <a:prstGeom prst="rect">
              <a:avLst/>
            </a:prstGeom>
          </p:spPr>
        </p:pic>
        <p:sp>
          <p:nvSpPr>
            <p:cNvPr id="11" name="Espaço Reservado para Texto 3">
              <a:extLst>
                <a:ext uri="{FF2B5EF4-FFF2-40B4-BE49-F238E27FC236}">
                  <a16:creationId xmlns:a16="http://schemas.microsoft.com/office/drawing/2014/main" id="{615704A1-829A-456E-BA9E-564A46956E31}"/>
                </a:ext>
              </a:extLst>
            </p:cNvPr>
            <p:cNvSpPr txBox="1">
              <a:spLocks/>
            </p:cNvSpPr>
            <p:nvPr/>
          </p:nvSpPr>
          <p:spPr>
            <a:xfrm>
              <a:off x="26925" y="3461005"/>
              <a:ext cx="2703600" cy="3840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indent="0" algn="ctr" defTabSz="360000">
                <a:lnSpc>
                  <a:spcPts val="4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baseline="0">
                  <a:solidFill>
                    <a:srgbClr val="1E3766"/>
                  </a:solidFill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Bruno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Vendramini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(DPP)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DD1A825-DF59-47A1-A28D-528F88D196B4}"/>
              </a:ext>
            </a:extLst>
          </p:cNvPr>
          <p:cNvGrpSpPr/>
          <p:nvPr/>
        </p:nvGrpSpPr>
        <p:grpSpPr>
          <a:xfrm>
            <a:off x="4430400" y="3721554"/>
            <a:ext cx="2703600" cy="1158239"/>
            <a:chOff x="2533649" y="2709671"/>
            <a:chExt cx="2703600" cy="1158239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7E37D336-E3AA-4C55-9FB2-0BAF2A649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496" y="2709671"/>
              <a:ext cx="755906" cy="752858"/>
            </a:xfrm>
            <a:prstGeom prst="rect">
              <a:avLst/>
            </a:prstGeom>
          </p:spPr>
        </p:pic>
        <p:sp>
          <p:nvSpPr>
            <p:cNvPr id="14" name="Espaço Reservado para Texto 3">
              <a:extLst>
                <a:ext uri="{FF2B5EF4-FFF2-40B4-BE49-F238E27FC236}">
                  <a16:creationId xmlns:a16="http://schemas.microsoft.com/office/drawing/2014/main" id="{120A3284-7B22-4672-8F81-362F7F31B9E0}"/>
                </a:ext>
              </a:extLst>
            </p:cNvPr>
            <p:cNvSpPr txBox="1">
              <a:spLocks/>
            </p:cNvSpPr>
            <p:nvPr/>
          </p:nvSpPr>
          <p:spPr>
            <a:xfrm>
              <a:off x="2533649" y="3483867"/>
              <a:ext cx="2703600" cy="3840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indent="0" algn="ctr" defTabSz="360000">
                <a:lnSpc>
                  <a:spcPts val="4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baseline="0">
                  <a:solidFill>
                    <a:srgbClr val="1E3766"/>
                  </a:solidFill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Thiago Davi Rosa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(DPP)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5C16BAC-4D88-4591-A9A9-1A6F7F27A897}"/>
              </a:ext>
            </a:extLst>
          </p:cNvPr>
          <p:cNvGrpSpPr/>
          <p:nvPr/>
        </p:nvGrpSpPr>
        <p:grpSpPr>
          <a:xfrm>
            <a:off x="7409022" y="2345578"/>
            <a:ext cx="2703600" cy="1143506"/>
            <a:chOff x="7410449" y="2709671"/>
            <a:chExt cx="2703600" cy="1143506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CB3E828C-5F36-4EB2-B4BB-D70DB8B18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296" y="2709671"/>
              <a:ext cx="755906" cy="752858"/>
            </a:xfrm>
            <a:prstGeom prst="rect">
              <a:avLst/>
            </a:prstGeom>
          </p:spPr>
        </p:pic>
        <p:sp>
          <p:nvSpPr>
            <p:cNvPr id="17" name="Espaço Reservado para Texto 3">
              <a:extLst>
                <a:ext uri="{FF2B5EF4-FFF2-40B4-BE49-F238E27FC236}">
                  <a16:creationId xmlns:a16="http://schemas.microsoft.com/office/drawing/2014/main" id="{49E5235F-411A-4196-987C-27AC40F9F4AA}"/>
                </a:ext>
              </a:extLst>
            </p:cNvPr>
            <p:cNvSpPr txBox="1">
              <a:spLocks/>
            </p:cNvSpPr>
            <p:nvPr/>
          </p:nvSpPr>
          <p:spPr>
            <a:xfrm>
              <a:off x="7410449" y="3469134"/>
              <a:ext cx="2703600" cy="3840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indent="0" algn="ctr" defTabSz="360000">
                <a:lnSpc>
                  <a:spcPts val="4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baseline="0">
                  <a:solidFill>
                    <a:srgbClr val="1E3766"/>
                  </a:solidFill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Lucas Bôto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(DPP)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BB4F3EC-FDD0-434D-9C0E-DEDB74BC51B0}"/>
              </a:ext>
            </a:extLst>
          </p:cNvPr>
          <p:cNvGrpSpPr/>
          <p:nvPr/>
        </p:nvGrpSpPr>
        <p:grpSpPr>
          <a:xfrm>
            <a:off x="9374673" y="3721554"/>
            <a:ext cx="2703600" cy="1158240"/>
            <a:chOff x="9601200" y="2709671"/>
            <a:chExt cx="2703600" cy="1158240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9DCE87D-F0A4-49C8-97CA-D5F6AB220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5047" y="2709671"/>
              <a:ext cx="755906" cy="752858"/>
            </a:xfrm>
            <a:prstGeom prst="rect">
              <a:avLst/>
            </a:prstGeom>
          </p:spPr>
        </p:pic>
        <p:sp>
          <p:nvSpPr>
            <p:cNvPr id="20" name="Espaço Reservado para Texto 3">
              <a:extLst>
                <a:ext uri="{FF2B5EF4-FFF2-40B4-BE49-F238E27FC236}">
                  <a16:creationId xmlns:a16="http://schemas.microsoft.com/office/drawing/2014/main" id="{FD1A4577-C57C-423C-B6E1-A1558817529B}"/>
                </a:ext>
              </a:extLst>
            </p:cNvPr>
            <p:cNvSpPr txBox="1">
              <a:spLocks/>
            </p:cNvSpPr>
            <p:nvPr/>
          </p:nvSpPr>
          <p:spPr>
            <a:xfrm>
              <a:off x="9601200" y="3483868"/>
              <a:ext cx="2703600" cy="3840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indent="0" algn="ctr" defTabSz="360000">
                <a:lnSpc>
                  <a:spcPts val="4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baseline="0">
                  <a:solidFill>
                    <a:srgbClr val="1E3766"/>
                  </a:solidFill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Carlos Coelho 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(DIREX)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FC8E43C-9913-445A-9A82-927A9C8D96E7}"/>
              </a:ext>
            </a:extLst>
          </p:cNvPr>
          <p:cNvGrpSpPr/>
          <p:nvPr/>
        </p:nvGrpSpPr>
        <p:grpSpPr>
          <a:xfrm>
            <a:off x="-384632" y="3721554"/>
            <a:ext cx="2703600" cy="1190748"/>
            <a:chOff x="26924" y="4018785"/>
            <a:chExt cx="2703600" cy="1190748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43B6B02A-C616-40C4-AC0B-C616334CF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95" y="4018785"/>
              <a:ext cx="752858" cy="755906"/>
            </a:xfrm>
            <a:prstGeom prst="rect">
              <a:avLst/>
            </a:prstGeom>
          </p:spPr>
        </p:pic>
        <p:sp>
          <p:nvSpPr>
            <p:cNvPr id="23" name="Espaço Reservado para Texto 3">
              <a:extLst>
                <a:ext uri="{FF2B5EF4-FFF2-40B4-BE49-F238E27FC236}">
                  <a16:creationId xmlns:a16="http://schemas.microsoft.com/office/drawing/2014/main" id="{018E3476-175D-424C-ACB7-6AC3EDA8275C}"/>
                </a:ext>
              </a:extLst>
            </p:cNvPr>
            <p:cNvSpPr txBox="1">
              <a:spLocks/>
            </p:cNvSpPr>
            <p:nvPr/>
          </p:nvSpPr>
          <p:spPr>
            <a:xfrm>
              <a:off x="26924" y="4825490"/>
              <a:ext cx="2703600" cy="3840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360000">
                <a:lnSpc>
                  <a:spcPts val="4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baseline="0">
                  <a:solidFill>
                    <a:srgbClr val="1E3766"/>
                  </a:solidFill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Michele </a:t>
              </a:r>
              <a:r>
                <a:rPr kumimoji="0" lang="pt-B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Mitie</a:t>
              </a: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(CGDR)</a:t>
              </a:r>
            </a:p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Sup. Vinicius do Carmo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28259D1-A510-4009-8AF4-AFE5C28596DF}"/>
              </a:ext>
            </a:extLst>
          </p:cNvPr>
          <p:cNvGrpSpPr/>
          <p:nvPr/>
        </p:nvGrpSpPr>
        <p:grpSpPr>
          <a:xfrm>
            <a:off x="7994015" y="5355235"/>
            <a:ext cx="2703544" cy="1190749"/>
            <a:chOff x="2325656" y="4105147"/>
            <a:chExt cx="2703544" cy="1190749"/>
          </a:xfrm>
        </p:grpSpPr>
        <p:sp>
          <p:nvSpPr>
            <p:cNvPr id="25" name="Espaço Reservado para Texto 3">
              <a:extLst>
                <a:ext uri="{FF2B5EF4-FFF2-40B4-BE49-F238E27FC236}">
                  <a16:creationId xmlns:a16="http://schemas.microsoft.com/office/drawing/2014/main" id="{4100F04F-6DC5-4CDE-AB0B-A2BE2417794F}"/>
                </a:ext>
              </a:extLst>
            </p:cNvPr>
            <p:cNvSpPr txBox="1">
              <a:spLocks/>
            </p:cNvSpPr>
            <p:nvPr/>
          </p:nvSpPr>
          <p:spPr>
            <a:xfrm>
              <a:off x="2325656" y="4911853"/>
              <a:ext cx="2703544" cy="3840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360000">
                <a:lnSpc>
                  <a:spcPts val="13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baseline="0">
                  <a:solidFill>
                    <a:srgbClr val="1E3766"/>
                  </a:solidFill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João Felipe Lemos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(CGMAB)</a:t>
              </a:r>
            </a:p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Sup. Alexandre Neumann</a:t>
              </a:r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67D60EBB-5343-47D7-9D19-34CF7AA8D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475" y="4105147"/>
              <a:ext cx="755906" cy="755906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4D95D01-946F-4225-9204-B7229A2B6902}"/>
              </a:ext>
            </a:extLst>
          </p:cNvPr>
          <p:cNvGrpSpPr/>
          <p:nvPr/>
        </p:nvGrpSpPr>
        <p:grpSpPr>
          <a:xfrm>
            <a:off x="6934832" y="3718506"/>
            <a:ext cx="2703600" cy="1170934"/>
            <a:chOff x="7050944" y="3921705"/>
            <a:chExt cx="2703600" cy="1170934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1345E733-E177-472F-8F91-F171616E3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666" y="3921705"/>
              <a:ext cx="755906" cy="755906"/>
            </a:xfrm>
            <a:prstGeom prst="rect">
              <a:avLst/>
            </a:prstGeom>
          </p:spPr>
        </p:pic>
        <p:sp>
          <p:nvSpPr>
            <p:cNvPr id="29" name="Espaço Reservado para Texto 3">
              <a:extLst>
                <a:ext uri="{FF2B5EF4-FFF2-40B4-BE49-F238E27FC236}">
                  <a16:creationId xmlns:a16="http://schemas.microsoft.com/office/drawing/2014/main" id="{58A463C5-1678-4E01-AC6C-29CF34203BA3}"/>
                </a:ext>
              </a:extLst>
            </p:cNvPr>
            <p:cNvSpPr txBox="1">
              <a:spLocks/>
            </p:cNvSpPr>
            <p:nvPr/>
          </p:nvSpPr>
          <p:spPr>
            <a:xfrm>
              <a:off x="7050944" y="4708596"/>
              <a:ext cx="2703600" cy="3840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360000">
                <a:lnSpc>
                  <a:spcPts val="13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baseline="0">
                  <a:solidFill>
                    <a:srgbClr val="1E3766"/>
                  </a:solidFill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Edimarques</a:t>
              </a: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Magalhães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(CGDESP)</a:t>
              </a:r>
            </a:p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Sup. Lindomar Abreu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8799886-2C07-4C0D-86AA-DFDB8558D24E}"/>
              </a:ext>
            </a:extLst>
          </p:cNvPr>
          <p:cNvGrpSpPr/>
          <p:nvPr/>
        </p:nvGrpSpPr>
        <p:grpSpPr>
          <a:xfrm>
            <a:off x="3207929" y="5355235"/>
            <a:ext cx="2703600" cy="1163824"/>
            <a:chOff x="9744073" y="4105147"/>
            <a:chExt cx="2703600" cy="1163824"/>
          </a:xfrm>
        </p:grpSpPr>
        <p:sp>
          <p:nvSpPr>
            <p:cNvPr id="31" name="Espaço Reservado para Texto 3">
              <a:extLst>
                <a:ext uri="{FF2B5EF4-FFF2-40B4-BE49-F238E27FC236}">
                  <a16:creationId xmlns:a16="http://schemas.microsoft.com/office/drawing/2014/main" id="{3B415DC3-A390-46E9-AB2D-EC30248E84A1}"/>
                </a:ext>
              </a:extLst>
            </p:cNvPr>
            <p:cNvSpPr txBox="1">
              <a:spLocks/>
            </p:cNvSpPr>
            <p:nvPr/>
          </p:nvSpPr>
          <p:spPr>
            <a:xfrm>
              <a:off x="9744073" y="4884928"/>
              <a:ext cx="2703600" cy="3840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360000">
                <a:lnSpc>
                  <a:spcPts val="13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baseline="0">
                  <a:solidFill>
                    <a:srgbClr val="1E3766"/>
                  </a:solidFill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André Nunes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(CGPLAN)</a:t>
              </a:r>
            </a:p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Sup. Marília B. Pereira</a:t>
              </a:r>
            </a:p>
          </p:txBody>
        </p:sp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85E4D9A0-F1BD-47FC-939B-324F5B5F2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920" y="4105147"/>
              <a:ext cx="755906" cy="755906"/>
            </a:xfrm>
            <a:prstGeom prst="rect">
              <a:avLst/>
            </a:prstGeom>
          </p:spPr>
        </p:pic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3E79D661-EF28-4F71-8B1A-BA7ED24ADCF2}"/>
              </a:ext>
            </a:extLst>
          </p:cNvPr>
          <p:cNvGrpSpPr/>
          <p:nvPr/>
        </p:nvGrpSpPr>
        <p:grpSpPr>
          <a:xfrm>
            <a:off x="814858" y="5355235"/>
            <a:ext cx="2703600" cy="1136901"/>
            <a:chOff x="1104899" y="5465571"/>
            <a:chExt cx="2703600" cy="1136901"/>
          </a:xfrm>
        </p:grpSpPr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A8B482E5-8C07-47E1-A4DA-01CCF53F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270" y="5465571"/>
              <a:ext cx="752858" cy="752858"/>
            </a:xfrm>
            <a:prstGeom prst="rect">
              <a:avLst/>
            </a:prstGeom>
          </p:spPr>
        </p:pic>
        <p:sp>
          <p:nvSpPr>
            <p:cNvPr id="35" name="Espaço Reservado para Texto 3">
              <a:extLst>
                <a:ext uri="{FF2B5EF4-FFF2-40B4-BE49-F238E27FC236}">
                  <a16:creationId xmlns:a16="http://schemas.microsoft.com/office/drawing/2014/main" id="{84067B2A-17CF-4F8E-8D4A-B8205896FA86}"/>
                </a:ext>
              </a:extLst>
            </p:cNvPr>
            <p:cNvSpPr txBox="1">
              <a:spLocks/>
            </p:cNvSpPr>
            <p:nvPr/>
          </p:nvSpPr>
          <p:spPr>
            <a:xfrm>
              <a:off x="1104899" y="6218429"/>
              <a:ext cx="2703600" cy="3840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360000">
                <a:lnSpc>
                  <a:spcPts val="4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baseline="0">
                  <a:solidFill>
                    <a:srgbClr val="1E3766"/>
                  </a:solidFill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Rogério Calazans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(IPR)</a:t>
              </a:r>
            </a:p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Sup. Galileu Santos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BAB37245-2C82-4725-A447-CCE13945D19D}"/>
              </a:ext>
            </a:extLst>
          </p:cNvPr>
          <p:cNvGrpSpPr/>
          <p:nvPr/>
        </p:nvGrpSpPr>
        <p:grpSpPr>
          <a:xfrm>
            <a:off x="5601000" y="5355235"/>
            <a:ext cx="2703544" cy="1136901"/>
            <a:chOff x="4671312" y="5465571"/>
            <a:chExt cx="2703544" cy="1136901"/>
          </a:xfrm>
        </p:grpSpPr>
        <p:sp>
          <p:nvSpPr>
            <p:cNvPr id="37" name="Espaço Reservado para Texto 3">
              <a:extLst>
                <a:ext uri="{FF2B5EF4-FFF2-40B4-BE49-F238E27FC236}">
                  <a16:creationId xmlns:a16="http://schemas.microsoft.com/office/drawing/2014/main" id="{49BB6B82-2B47-4D52-AB06-E15911263AF4}"/>
                </a:ext>
              </a:extLst>
            </p:cNvPr>
            <p:cNvSpPr txBox="1">
              <a:spLocks/>
            </p:cNvSpPr>
            <p:nvPr/>
          </p:nvSpPr>
          <p:spPr>
            <a:xfrm>
              <a:off x="4671312" y="6218429"/>
              <a:ext cx="2703544" cy="3840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360000">
                <a:lnSpc>
                  <a:spcPts val="13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baseline="0">
                  <a:solidFill>
                    <a:srgbClr val="1E3766"/>
                  </a:solidFill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Pedro Medeiros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(CGCIT)</a:t>
              </a:r>
            </a:p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Sup. Jorge </a:t>
              </a:r>
              <a:r>
                <a:rPr kumimoji="0" lang="pt-B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Luis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Melo</a:t>
              </a:r>
            </a:p>
          </p:txBody>
        </p:sp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A461E0D2-FD57-4B3A-8883-4C6DAAE03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131" y="5465571"/>
              <a:ext cx="755906" cy="752858"/>
            </a:xfrm>
            <a:prstGeom prst="rect">
              <a:avLst/>
            </a:prstGeom>
          </p:spPr>
        </p:pic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8045094-E3F6-4CD9-A031-7684E9EA8CD2}"/>
              </a:ext>
            </a:extLst>
          </p:cNvPr>
          <p:cNvGrpSpPr/>
          <p:nvPr/>
        </p:nvGrpSpPr>
        <p:grpSpPr>
          <a:xfrm>
            <a:off x="1922538" y="3752539"/>
            <a:ext cx="2703600" cy="1136901"/>
            <a:chOff x="8186036" y="5465571"/>
            <a:chExt cx="2703600" cy="1136901"/>
          </a:xfrm>
        </p:grpSpPr>
        <p:sp>
          <p:nvSpPr>
            <p:cNvPr id="40" name="Espaço Reservado para Texto 3">
              <a:extLst>
                <a:ext uri="{FF2B5EF4-FFF2-40B4-BE49-F238E27FC236}">
                  <a16:creationId xmlns:a16="http://schemas.microsoft.com/office/drawing/2014/main" id="{35C40D92-6714-4647-9F2B-7F938AE8D674}"/>
                </a:ext>
              </a:extLst>
            </p:cNvPr>
            <p:cNvSpPr txBox="1">
              <a:spLocks/>
            </p:cNvSpPr>
            <p:nvPr/>
          </p:nvSpPr>
          <p:spPr>
            <a:xfrm>
              <a:off x="8186036" y="6218429"/>
              <a:ext cx="2703600" cy="3840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360000">
                <a:lnSpc>
                  <a:spcPts val="13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baseline="0">
                  <a:solidFill>
                    <a:srgbClr val="1E3766"/>
                  </a:solidFill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Alexandre Medeiros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(CGMRR)</a:t>
              </a:r>
            </a:p>
            <a:p>
              <a:pPr marL="0" marR="0" lvl="0" indent="0" algn="ctr" defTabSz="3600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E37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Sup. Francesca Abreu</a:t>
              </a:r>
            </a:p>
          </p:txBody>
        </p:sp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20526A3A-409B-4A93-92CC-62DE1219B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1407" y="5465571"/>
              <a:ext cx="752858" cy="752858"/>
            </a:xfrm>
            <a:prstGeom prst="rect">
              <a:avLst/>
            </a:prstGeom>
          </p:spPr>
        </p:pic>
      </p:grp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5B74AAC3-833D-4224-B6D7-2999BDA661FB}"/>
              </a:ext>
            </a:extLst>
          </p:cNvPr>
          <p:cNvCxnSpPr>
            <a:cxnSpLocks/>
          </p:cNvCxnSpPr>
          <p:nvPr/>
        </p:nvCxnSpPr>
        <p:spPr>
          <a:xfrm>
            <a:off x="45813" y="3411688"/>
            <a:ext cx="118586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6CF5231A-B123-4DD3-A666-9006B9520313}"/>
              </a:ext>
            </a:extLst>
          </p:cNvPr>
          <p:cNvCxnSpPr>
            <a:cxnSpLocks/>
          </p:cNvCxnSpPr>
          <p:nvPr/>
        </p:nvCxnSpPr>
        <p:spPr>
          <a:xfrm>
            <a:off x="45813" y="5097483"/>
            <a:ext cx="118586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F11F80A-BD18-4368-8940-CA08592B1ACE}"/>
              </a:ext>
            </a:extLst>
          </p:cNvPr>
          <p:cNvSpPr txBox="1"/>
          <p:nvPr/>
        </p:nvSpPr>
        <p:spPr>
          <a:xfrm>
            <a:off x="9528092" y="1226024"/>
            <a:ext cx="619383" cy="510778"/>
          </a:xfrm>
          <a:prstGeom prst="round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pic>
        <p:nvPicPr>
          <p:cNvPr id="48" name="Gráfico 47" descr="Usuários">
            <a:extLst>
              <a:ext uri="{FF2B5EF4-FFF2-40B4-BE49-F238E27FC236}">
                <a16:creationId xmlns:a16="http://schemas.microsoft.com/office/drawing/2014/main" id="{FBECAA00-3E44-491B-B3A1-32A89A30A20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00454" y="1154842"/>
            <a:ext cx="914400" cy="914400"/>
          </a:xfrm>
          <a:prstGeom prst="rect">
            <a:avLst/>
          </a:prstGeom>
        </p:spPr>
      </p:pic>
      <p:sp>
        <p:nvSpPr>
          <p:cNvPr id="49" name="Retângulo Arredondado 15">
            <a:extLst>
              <a:ext uri="{FF2B5EF4-FFF2-40B4-BE49-F238E27FC236}">
                <a16:creationId xmlns:a16="http://schemas.microsoft.com/office/drawing/2014/main" id="{F9F6456B-91FF-423C-96F4-C186E0026D7B}"/>
              </a:ext>
            </a:extLst>
          </p:cNvPr>
          <p:cNvSpPr/>
          <p:nvPr/>
        </p:nvSpPr>
        <p:spPr>
          <a:xfrm>
            <a:off x="9381788" y="1697406"/>
            <a:ext cx="911989" cy="33189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Servidores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D0B1A0F5-5A5D-4DF7-BA2C-E90FF7FE37D3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O BIM no DNIT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cxnSp>
        <p:nvCxnSpPr>
          <p:cNvPr id="54" name="Straight Arrow Connector 3">
            <a:extLst>
              <a:ext uri="{FF2B5EF4-FFF2-40B4-BE49-F238E27FC236}">
                <a16:creationId xmlns:a16="http://schemas.microsoft.com/office/drawing/2014/main" id="{8284CA37-7623-4197-8729-564E9CC0AF9A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8" name="Imagem 57">
            <a:extLst>
              <a:ext uri="{FF2B5EF4-FFF2-40B4-BE49-F238E27FC236}">
                <a16:creationId xmlns:a16="http://schemas.microsoft.com/office/drawing/2014/main" id="{398605C8-CB9A-4901-9D32-8AADB8F6316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785" y="1932834"/>
            <a:ext cx="1041041" cy="589505"/>
          </a:xfrm>
          <a:prstGeom prst="rect">
            <a:avLst/>
          </a:prstGeom>
        </p:spPr>
      </p:pic>
      <p:sp>
        <p:nvSpPr>
          <p:cNvPr id="59" name="Retângulo Arredondado 15">
            <a:extLst>
              <a:ext uri="{FF2B5EF4-FFF2-40B4-BE49-F238E27FC236}">
                <a16:creationId xmlns:a16="http://schemas.microsoft.com/office/drawing/2014/main" id="{D25BED02-4002-49D5-B83A-A9E043DC01DA}"/>
              </a:ext>
            </a:extLst>
          </p:cNvPr>
          <p:cNvSpPr/>
          <p:nvPr/>
        </p:nvSpPr>
        <p:spPr>
          <a:xfrm>
            <a:off x="11032922" y="1707711"/>
            <a:ext cx="1232768" cy="36622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Colaboradores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B38650AD-C421-4E75-87C5-89A739E2DAC3}"/>
              </a:ext>
            </a:extLst>
          </p:cNvPr>
          <p:cNvSpPr txBox="1"/>
          <p:nvPr/>
        </p:nvSpPr>
        <p:spPr>
          <a:xfrm>
            <a:off x="11307086" y="1236876"/>
            <a:ext cx="619383" cy="510778"/>
          </a:xfrm>
          <a:prstGeom prst="round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61" name="Gráfico 60" descr="Usuários">
            <a:extLst>
              <a:ext uri="{FF2B5EF4-FFF2-40B4-BE49-F238E27FC236}">
                <a16:creationId xmlns:a16="http://schemas.microsoft.com/office/drawing/2014/main" id="{41A5380D-0C11-479F-9F37-1C9483A3FA7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97611" y="1150048"/>
            <a:ext cx="914400" cy="914400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BB37287C-58D6-4EB5-B61E-B28483FFE50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67" y="2073201"/>
            <a:ext cx="1041041" cy="2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1039</Words>
  <Application>Microsoft Office PowerPoint</Application>
  <PresentationFormat>Widescreen</PresentationFormat>
  <Paragraphs>304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Assistant Light</vt:lpstr>
      <vt:lpstr>Calibri</vt:lpstr>
      <vt:lpstr>Calibri Light</vt:lpstr>
      <vt:lpstr>Cambria Math</vt:lpstr>
      <vt:lpstr>Century Gothic</vt:lpstr>
      <vt:lpstr>Open Sans</vt:lpstr>
      <vt:lpstr>Open Sans Extrabold</vt:lpstr>
      <vt:lpstr>Open Sans Semibold</vt:lpstr>
      <vt:lpstr>Open Sans Semibold</vt:lpstr>
      <vt:lpstr>Tema do Office</vt:lpstr>
      <vt:lpstr>IMPLEMENTAÇÃO DO BIM NO DNIT</vt:lpstr>
      <vt:lpstr>Apresentação do PowerPoint</vt:lpstr>
      <vt:lpstr>Apresentação do PowerPoint</vt:lpstr>
      <vt:lpstr>Building Information Modeling - BIM</vt:lpstr>
      <vt:lpstr>Apresentação do PowerPoint</vt:lpstr>
      <vt:lpstr>Base Legal BIM</vt:lpstr>
      <vt:lpstr>Base Legal BIM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20</cp:revision>
  <dcterms:created xsi:type="dcterms:W3CDTF">2022-03-04T12:39:06Z</dcterms:created>
  <dcterms:modified xsi:type="dcterms:W3CDTF">2022-03-28T12:02:49Z</dcterms:modified>
</cp:coreProperties>
</file>