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61" r:id="rId3"/>
    <p:sldId id="275" r:id="rId4"/>
    <p:sldId id="284" r:id="rId5"/>
    <p:sldId id="276" r:id="rId6"/>
    <p:sldId id="265" r:id="rId7"/>
    <p:sldId id="260" r:id="rId8"/>
    <p:sldId id="281" r:id="rId9"/>
    <p:sldId id="282" r:id="rId10"/>
    <p:sldId id="280" r:id="rId11"/>
    <p:sldId id="279" r:id="rId12"/>
    <p:sldId id="277" r:id="rId13"/>
    <p:sldId id="278" r:id="rId14"/>
    <p:sldId id="266" r:id="rId15"/>
    <p:sldId id="267" r:id="rId16"/>
    <p:sldId id="268" r:id="rId17"/>
    <p:sldId id="269" r:id="rId18"/>
    <p:sldId id="270" r:id="rId19"/>
    <p:sldId id="285" r:id="rId20"/>
    <p:sldId id="272" r:id="rId21"/>
    <p:sldId id="273" r:id="rId22"/>
    <p:sldId id="274" r:id="rId23"/>
    <p:sldId id="283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thes Virgens Andrade" initials="MVA" lastIdx="1" clrIdx="0">
    <p:extLst>
      <p:ext uri="{19B8F6BF-5375-455C-9EA6-DF929625EA0E}">
        <p15:presenceInfo xmlns:p15="http://schemas.microsoft.com/office/powerpoint/2012/main" userId="S-1-5-21-4123851998-729657785-3884187136-66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B61A1-8B80-4606-88E0-959F63E3F1B0}" v="4" dt="2019-05-10T01:05:35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ry, Marilia Borges" userId="328a5f13-1e22-47a4-8590-b2ee24af9b1a" providerId="ADAL" clId="{049B61A1-8B80-4606-88E0-959F63E3F1B0}"/>
    <pc:docChg chg="addSld delSld modSld">
      <pc:chgData name="Nery, Marilia Borges" userId="328a5f13-1e22-47a4-8590-b2ee24af9b1a" providerId="ADAL" clId="{049B61A1-8B80-4606-88E0-959F63E3F1B0}" dt="2019-05-10T01:05:35.601" v="3" actId="2696"/>
      <pc:docMkLst>
        <pc:docMk/>
      </pc:docMkLst>
      <pc:sldChg chg="del">
        <pc:chgData name="Nery, Marilia Borges" userId="328a5f13-1e22-47a4-8590-b2ee24af9b1a" providerId="ADAL" clId="{049B61A1-8B80-4606-88E0-959F63E3F1B0}" dt="2019-05-10T01:05:35.601" v="3" actId="2696"/>
        <pc:sldMkLst>
          <pc:docMk/>
          <pc:sldMk cId="866800187" sldId="256"/>
        </pc:sldMkLst>
      </pc:sldChg>
      <pc:sldChg chg="add setBg">
        <pc:chgData name="Nery, Marilia Borges" userId="328a5f13-1e22-47a4-8590-b2ee24af9b1a" providerId="ADAL" clId="{049B61A1-8B80-4606-88E0-959F63E3F1B0}" dt="2019-05-10T01:05:34.095" v="2"/>
        <pc:sldMkLst>
          <pc:docMk/>
          <pc:sldMk cId="4266751878" sldId="2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dedf176bsa\shares\CoordenacaoOrcamentos\1.%20MONITORAMENTO%20E%20CONTROLE\1.%20PLANEJAMENTO%20ESTRAT&#201;GICO\CONTROLE%20DOS%20OR&#199;AMENTOS%20COI-CGCIT-DIREX_recorte_09-01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o.moreira\Documents\aCGCIT\a2019\CGPLAN\Semin&#225;rio%20Planejamento%202019\Economia%20Er&#225;rio%20-%20Teste%2011-06-19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dedf176bsa\shares\CoordenacaoOrcamentos\1.%20MONITORAMENTO%20E%20CONTROLE\1.%20PLANEJAMENTO%20ESTRAT&#201;GICO\CONTROLE%20DOS%20OR&#199;AMENTOS%20COI-CGCIT-DIREX_recorte_09-01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dedf176bsa\shares\CoordenacaoOrcamentos\1.%20MONITORAMENTO%20E%20CONTROLE\1.%20PLANEJAMENTO%20ESTRAT&#201;GICO\CONTROLE%20DOS%20OR&#199;AMENTOS%20COI-CGCIT-DIREX_recorte_09-01-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dedf176bsa\shares\CoordenacaoOrcamentos\1.%20MONITORAMENTO%20E%20CONTROLE\1.%20PLANEJAMENTO%20ESTRAT&#201;GICO\CONTROLE%20DOS%20OR&#199;AMENTOS%20COI-CGCIT-DIREX_recorte_09-01-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dedf176bsa\shares\CoordenacaoOrcamentos\1.%20MONITORAMENTO%20E%20CONTROLE\1.%20PLANEJAMENTO%20ESTRAT&#201;GICO\CONTROLE%20DOS%20OR&#199;AMENTOS%20COI-CGCIT-DIREX_recorte_09-01-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dedf176bsa\shares\CoordenacaoOrcamentos\1.%20MONITORAMENTO%20E%20CONTROLE\1.%20PLANEJAMENTO%20ESTRAT&#201;GICO\CONTROLE%20DOS%20OR&#199;AMENTOS%20COI-CGCIT-DIREX_recorte_09-01-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o.moreira\Documents\aCGCIT\a2019\CGPLAN\Semin&#225;rio%20Planejamento%202019\Economia%20Er&#225;rio%20-%20Teste%2011-06-19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o.moreira\Documents\aCGCIT\a2019\CGPLAN\Semin&#225;rio%20Planejamento%202019\Economia%20Er&#225;rio%20-%20Teste%2011-06-19%20-%20Copia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o.moreira\Documents\aCGCIT\a2019\CGPLAN\Semin&#225;rio%20Planejamento%202019\Economia%20Er&#225;rio%20-%20Teste%2011-06-19%20-%20Copia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075698100105415E-2"/>
          <c:y val="0.15574848484848486"/>
          <c:w val="0.86313559068376278"/>
          <c:h val="0.77893661616161625"/>
        </c:manualLayout>
      </c:layout>
      <c:pie3DChart>
        <c:varyColors val="1"/>
        <c:ser>
          <c:idx val="0"/>
          <c:order val="0"/>
          <c:tx>
            <c:strRef>
              <c:f>QUALI_2016_A_2018!$C$31</c:f>
              <c:strCache>
                <c:ptCount val="1"/>
                <c:pt idx="0">
                  <c:v>2016 ¹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D1-4E47-A300-6518F3F6BF6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D1-4E47-A300-6518F3F6BF6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D1-4E47-A300-6518F3F6BF66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D1-4E47-A300-6518F3F6BF6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D1-4E47-A300-6518F3F6BF66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D1-4E47-A300-6518F3F6BF66}"/>
              </c:ext>
            </c:extLst>
          </c:dPt>
          <c:dLbls>
            <c:dLbl>
              <c:idx val="0"/>
              <c:layout>
                <c:manualLayout>
                  <c:x val="3.9630649182245362E-2"/>
                  <c:y val="-8.24494617264506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D1-4E47-A300-6518F3F6BF66}"/>
                </c:ext>
                <c:ext xmlns:c15="http://schemas.microsoft.com/office/drawing/2012/chart" uri="{CE6537A1-D6FC-4f65-9D91-7224C49458BB}">
                  <c15:layout>
                    <c:manualLayout>
                      <c:w val="0.2241655715298182"/>
                      <c:h val="0.166221316708857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477757498166159"/>
                  <c:y val="-2.48454009597759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D1-4E47-A300-6518F3F6BF66}"/>
                </c:ext>
                <c:ext xmlns:c15="http://schemas.microsoft.com/office/drawing/2012/chart" uri="{CE6537A1-D6FC-4f65-9D91-7224C49458BB}">
                  <c15:layout>
                    <c:manualLayout>
                      <c:w val="0.22575298347895578"/>
                      <c:h val="0.162786880236332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700153962936164E-2"/>
                  <c:y val="-0.109276466997905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D1-4E47-A300-6518F3F6BF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3D1-4E47-A300-6518F3F6BF6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354524026725469"/>
                  <c:y val="-6.95505837054648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3D1-4E47-A300-6518F3F6BF6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3D1-4E47-A300-6518F3F6BF66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QUALI_2016_A_2018!$B$32:$B$37</c:f>
              <c:strCache>
                <c:ptCount val="6"/>
                <c:pt idx="0">
                  <c:v>LICITAÇÃO CONTRATADA</c:v>
                </c:pt>
                <c:pt idx="1">
                  <c:v>LICITAÇÃO NÃO INICIADA</c:v>
                </c:pt>
                <c:pt idx="2">
                  <c:v>LICITAÇÃO FRACASSADA</c:v>
                </c:pt>
                <c:pt idx="3">
                  <c:v>LICITAÇÃO REVOGADA</c:v>
                </c:pt>
                <c:pt idx="4">
                  <c:v>LICITAÇÃO SUSPENSA</c:v>
                </c:pt>
                <c:pt idx="5">
                  <c:v>LICITAÇÃO EM ANDAMENTO</c:v>
                </c:pt>
              </c:strCache>
            </c:strRef>
          </c:cat>
          <c:val>
            <c:numRef>
              <c:f>QUALI_2016_A_2018!$C$32:$C$37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D1-4E47-A300-6518F3F6B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635000"/>
        </a:effectLst>
      </c:spPr>
    </c:plotArea>
    <c:plotVisOnly val="1"/>
    <c:dispBlanksAs val="gap"/>
    <c:showDLblsOverMax val="0"/>
  </c:chart>
  <c:spPr>
    <a:noFill/>
    <a:ln w="12700">
      <a:solidFill>
        <a:schemeClr val="accent1"/>
      </a:solidFill>
    </a:ln>
    <a:effectLst>
      <a:softEdge rad="1270000"/>
    </a:effectLst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dirty="0"/>
              <a:t>ECONOMIA RELATIVA DOS PROCESSOS APROVADOS POR UNIDADE </a:t>
            </a:r>
            <a:r>
              <a:rPr lang="pt-BR" dirty="0" smtClean="0"/>
              <a:t>FEDERATIVA ENTRE </a:t>
            </a:r>
            <a:r>
              <a:rPr lang="pt-BR" dirty="0"/>
              <a:t>2016 E 2018</a:t>
            </a:r>
          </a:p>
        </c:rich>
      </c:tx>
      <c:layout>
        <c:manualLayout>
          <c:xMode val="edge"/>
          <c:yMode val="edge"/>
          <c:x val="0.10082029199475068"/>
          <c:y val="1.2962962962962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'ECON. UF'!$K$2:$K$4</c:f>
              <c:strCache>
                <c:ptCount val="3"/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CD-49AE-B9F3-0C1AED98C8D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CD-49AE-B9F3-0C1AED98C8DF}"/>
              </c:ext>
            </c:extLst>
          </c:dPt>
          <c:dLbls>
            <c:dLbl>
              <c:idx val="0"/>
              <c:layout>
                <c:manualLayout>
                  <c:x val="-6.540165844591178E-6"/>
                  <c:y val="-0.1737373737373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12798837141926E-17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6969696969696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434343434343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255976742838521E-17"/>
                  <c:y val="-0.18787878787878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4.6464646464646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255976742838521E-17"/>
                  <c:y val="2.02020202020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6517888454395525E-17"/>
                  <c:y val="-4.242424242424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5.454545454545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303577690879105E-17"/>
                  <c:y val="-8.0808080808080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4.646464646464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303577690879105E-17"/>
                  <c:y val="-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303577690879105E-17"/>
                  <c:y val="-4.848484848484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8.0808080808080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0.10303030303030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7.303577690879105E-17"/>
                  <c:y val="-5.858585858585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7.2511953485677042E-17"/>
                  <c:y val="-0.3414141414141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5.6565656565656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-4.848484848484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0.1090909090909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0.107070707070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7.0707070707070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0.11111111111111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2.82828282828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4502390697135408E-16"/>
                  <c:y val="-0.11111111111111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4502390697135408E-16"/>
                  <c:y val="-0.15757575757575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8CD-49AE-B9F3-0C1AED98C8DF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0"/>
                  <c:y val="-0.12323232323232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8CD-49AE-B9F3-0C1AED98C8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'ECON. UF'!$J$5:$J$31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'ECON. UF'!$K$5:$K$31</c:f>
              <c:numCache>
                <c:formatCode>_(* #,##0.00_);_(* \(#,##0.00\);_(* "-"??_);_(@_)</c:formatCode>
                <c:ptCount val="27"/>
                <c:pt idx="0" formatCode="[&gt;999999]General;#.00,,\ &quot;M&quot;">
                  <c:v>-26984842.457857821</c:v>
                </c:pt>
                <c:pt idx="1">
                  <c:v>0</c:v>
                </c:pt>
                <c:pt idx="2" formatCode="[&gt;999999]General;#.00,,\ &quot;M&quot;">
                  <c:v>-25653750.956797667</c:v>
                </c:pt>
                <c:pt idx="3" formatCode="[&gt;999999]General;#.00,\ &quot;K&quot;">
                  <c:v>568955.39878778229</c:v>
                </c:pt>
                <c:pt idx="4" formatCode="[&gt;999999]General;#.00,,\ &quot;M&quot;">
                  <c:v>-30298488.140869293</c:v>
                </c:pt>
                <c:pt idx="5" formatCode="[&gt;99999]General;#.00,\ &quot;K&quot;">
                  <c:v>-666038.98598018684</c:v>
                </c:pt>
                <c:pt idx="6">
                  <c:v>0</c:v>
                </c:pt>
                <c:pt idx="7" formatCode="[&gt;99999]General;#.00,\ &quot;K&quot;">
                  <c:v>-469722.50509728579</c:v>
                </c:pt>
                <c:pt idx="8" formatCode="[&gt;999999]General;#.00,,\ &quot;M&quot;">
                  <c:v>-1092360.655205674</c:v>
                </c:pt>
                <c:pt idx="9" formatCode="[&gt;999999]General;#.00,,\ &quot;M&quot;">
                  <c:v>-6925194.7149912594</c:v>
                </c:pt>
                <c:pt idx="10" formatCode="[&gt;999999]General;#.00,,\ &quot;M&quot;">
                  <c:v>-1516490.740200134</c:v>
                </c:pt>
                <c:pt idx="11" formatCode="[&gt;99999]General;#.00,\ &quot;K&quot;">
                  <c:v>-402670.19503706309</c:v>
                </c:pt>
                <c:pt idx="12" formatCode="[&gt;999999]General;#.00,,\ &quot;M&quot;">
                  <c:v>-1195854.1799825775</c:v>
                </c:pt>
                <c:pt idx="13" formatCode="[&gt;999999]General;#.00,,\ &quot;M&quot;">
                  <c:v>-8285904.4615752622</c:v>
                </c:pt>
                <c:pt idx="14" formatCode="[&gt;999999]General;#.00,,\ &quot;M&quot;">
                  <c:v>-13572586.824206358</c:v>
                </c:pt>
                <c:pt idx="15" formatCode="[&gt;999999]General;#.00,,\ &quot;M&quot;">
                  <c:v>-3772607.0991414217</c:v>
                </c:pt>
                <c:pt idx="16" formatCode="[&gt;999999]General;#.00,,\ &quot;M&quot;">
                  <c:v>-60432854.686357357</c:v>
                </c:pt>
                <c:pt idx="17" formatCode="[&gt;999999]General;#.00,,\ &quot;M&quot;">
                  <c:v>-4603513.0754256183</c:v>
                </c:pt>
                <c:pt idx="18" formatCode="[&gt;999999]General;#.00,,\ &quot;M&quot;">
                  <c:v>-1731127.0940351691</c:v>
                </c:pt>
                <c:pt idx="19" formatCode="[&gt;999999]General;#.00,,\ &quot;M&quot;">
                  <c:v>-14639786.978762675</c:v>
                </c:pt>
                <c:pt idx="20" formatCode="[&gt;999999]General;#.00,,\ &quot;M&quot;">
                  <c:v>-12616865.180765796</c:v>
                </c:pt>
                <c:pt idx="21" formatCode="[&gt;999999]General;#.00,,\ &quot;M&quot;">
                  <c:v>-6924243.2619319344</c:v>
                </c:pt>
                <c:pt idx="22" formatCode="[&gt;999999]General;#.00,,\ &quot;M&quot;">
                  <c:v>-14360969.063396581</c:v>
                </c:pt>
                <c:pt idx="23" formatCode="[&gt;99999]General;#.00,\ &quot;K&quot;">
                  <c:v>48166.536642798485</c:v>
                </c:pt>
                <c:pt idx="24" formatCode="[&gt;999999]General;#.00,,\ &quot;M&quot;">
                  <c:v>-14815560.593870454</c:v>
                </c:pt>
                <c:pt idx="25" formatCode="[&gt;999999]General;#.00,,\ &quot;M&quot;">
                  <c:v>-23821940.40234758</c:v>
                </c:pt>
                <c:pt idx="26" formatCode="[&gt;999999]General;#.00,,\ &quot;M&quot;">
                  <c:v>-17517525.829073276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88CD-49AE-B9F3-0C1AED98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39308288"/>
        <c:axId val="-21392984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'ECON. UF'!$L$2:$L$4</c15:sqref>
                        </c15:formulaRef>
                      </c:ext>
                    </c:extLst>
                    <c:strCache>
                      <c:ptCount val="3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'ECON. UF'!$L$5:$L$31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 formatCode="0.00%">
                        <c:v>-0.13873973301313192</c:v>
                      </c:pt>
                      <c:pt idx="2" formatCode="0.00%">
                        <c:v>-0.48123849209747332</c:v>
                      </c:pt>
                      <c:pt idx="3" formatCode="0.00%">
                        <c:v>4.1600868814124651E-3</c:v>
                      </c:pt>
                      <c:pt idx="4" formatCode="0.00%">
                        <c:v>-8.9023121381295742E-2</c:v>
                      </c:pt>
                      <c:pt idx="5" formatCode="0.00%">
                        <c:v>-0.16712249157707748</c:v>
                      </c:pt>
                      <c:pt idx="7" formatCode="0.00%">
                        <c:v>-0.41394330463776868</c:v>
                      </c:pt>
                      <c:pt idx="8" formatCode="0.00%">
                        <c:v>-0.16291467976008731</c:v>
                      </c:pt>
                      <c:pt idx="9" formatCode="0.00%">
                        <c:v>-0.3048471765868615</c:v>
                      </c:pt>
                      <c:pt idx="10" formatCode="0.00%">
                        <c:v>-4.048524103164719E-2</c:v>
                      </c:pt>
                      <c:pt idx="11" formatCode="0.00%">
                        <c:v>-7.5614426308077937E-2</c:v>
                      </c:pt>
                      <c:pt idx="12" formatCode="0.00%">
                        <c:v>-1.873660956046206E-2</c:v>
                      </c:pt>
                      <c:pt idx="13" formatCode="0.00%">
                        <c:v>-0.14312976251336296</c:v>
                      </c:pt>
                      <c:pt idx="14" formatCode="0.00%">
                        <c:v>-0.32682957976399646</c:v>
                      </c:pt>
                      <c:pt idx="15" formatCode="0.00%">
                        <c:v>-0.15566338963773702</c:v>
                      </c:pt>
                      <c:pt idx="16" formatCode="0.00%">
                        <c:v>-0.31962120082316875</c:v>
                      </c:pt>
                      <c:pt idx="17" formatCode="0.00%">
                        <c:v>-0.20301576427465065</c:v>
                      </c:pt>
                      <c:pt idx="18" formatCode="0.00%">
                        <c:v>-7.2196851759981709E-2</c:v>
                      </c:pt>
                      <c:pt idx="19" formatCode="0.00%">
                        <c:v>-0.40415061261917035</c:v>
                      </c:pt>
                      <c:pt idx="20" formatCode="0.00%">
                        <c:v>-0.29560252728841202</c:v>
                      </c:pt>
                      <c:pt idx="21" formatCode="0.00%">
                        <c:v>-0.19918581658135179</c:v>
                      </c:pt>
                      <c:pt idx="22" formatCode="0.00%">
                        <c:v>-8.4445644528618705E-2</c:v>
                      </c:pt>
                      <c:pt idx="23" formatCode="0.00%">
                        <c:v>2.8977579662496523E-3</c:v>
                      </c:pt>
                      <c:pt idx="24" formatCode="0.00%">
                        <c:v>-0.2759209786715387</c:v>
                      </c:pt>
                      <c:pt idx="25" formatCode="0.00%">
                        <c:v>-0.28212369604624576</c:v>
                      </c:pt>
                      <c:pt idx="26" formatCode="0.00%">
                        <c:v>-0.16114037327903841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E-88CD-49AE-B9F3-0C1AED98C8DF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UF'!$M$2:$M$4</c15:sqref>
                        </c15:formulaRef>
                      </c:ext>
                    </c:extLst>
                    <c:strCache>
                      <c:ptCount val="3"/>
                      <c:pt idx="2">
                        <c:v>PROCESSOS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UF'!$M$5:$M$31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12</c:v>
                      </c:pt>
                      <c:pt idx="1">
                        <c:v>2</c:v>
                      </c:pt>
                      <c:pt idx="2">
                        <c:v>13</c:v>
                      </c:pt>
                      <c:pt idx="3">
                        <c:v>3</c:v>
                      </c:pt>
                      <c:pt idx="4">
                        <c:v>25</c:v>
                      </c:pt>
                      <c:pt idx="5">
                        <c:v>8</c:v>
                      </c:pt>
                      <c:pt idx="6">
                        <c:v>0</c:v>
                      </c:pt>
                      <c:pt idx="7">
                        <c:v>12</c:v>
                      </c:pt>
                      <c:pt idx="8">
                        <c:v>8</c:v>
                      </c:pt>
                      <c:pt idx="9">
                        <c:v>8</c:v>
                      </c:pt>
                      <c:pt idx="10">
                        <c:v>20</c:v>
                      </c:pt>
                      <c:pt idx="11">
                        <c:v>6</c:v>
                      </c:pt>
                      <c:pt idx="12">
                        <c:v>14</c:v>
                      </c:pt>
                      <c:pt idx="13">
                        <c:v>11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22</c:v>
                      </c:pt>
                      <c:pt idx="17">
                        <c:v>17</c:v>
                      </c:pt>
                      <c:pt idx="18">
                        <c:v>25</c:v>
                      </c:pt>
                      <c:pt idx="19">
                        <c:v>6</c:v>
                      </c:pt>
                      <c:pt idx="20">
                        <c:v>8</c:v>
                      </c:pt>
                      <c:pt idx="21">
                        <c:v>12</c:v>
                      </c:pt>
                      <c:pt idx="22">
                        <c:v>23</c:v>
                      </c:pt>
                      <c:pt idx="23">
                        <c:v>10</c:v>
                      </c:pt>
                      <c:pt idx="24">
                        <c:v>15</c:v>
                      </c:pt>
                      <c:pt idx="25">
                        <c:v>22</c:v>
                      </c:pt>
                      <c:pt idx="26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F-88CD-49AE-B9F3-0C1AED98C8DF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UF'!$N$2:$N$4</c15:sqref>
                        </c15:formulaRef>
                      </c:ext>
                    </c:extLst>
                    <c:strCache>
                      <c:ptCount val="3"/>
                      <c:pt idx="2">
                        <c:v>PREÇOS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UF'!$N$5:$N$31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108</c:v>
                      </c:pt>
                      <c:pt idx="1">
                        <c:v>2</c:v>
                      </c:pt>
                      <c:pt idx="2">
                        <c:v>377</c:v>
                      </c:pt>
                      <c:pt idx="3">
                        <c:v>140</c:v>
                      </c:pt>
                      <c:pt idx="4">
                        <c:v>947</c:v>
                      </c:pt>
                      <c:pt idx="5">
                        <c:v>89</c:v>
                      </c:pt>
                      <c:pt idx="6">
                        <c:v>0</c:v>
                      </c:pt>
                      <c:pt idx="7">
                        <c:v>303</c:v>
                      </c:pt>
                      <c:pt idx="8">
                        <c:v>69</c:v>
                      </c:pt>
                      <c:pt idx="9">
                        <c:v>227</c:v>
                      </c:pt>
                      <c:pt idx="10">
                        <c:v>505</c:v>
                      </c:pt>
                      <c:pt idx="11">
                        <c:v>41</c:v>
                      </c:pt>
                      <c:pt idx="12">
                        <c:v>213</c:v>
                      </c:pt>
                      <c:pt idx="13">
                        <c:v>79</c:v>
                      </c:pt>
                      <c:pt idx="14">
                        <c:v>138</c:v>
                      </c:pt>
                      <c:pt idx="15">
                        <c:v>144</c:v>
                      </c:pt>
                      <c:pt idx="16">
                        <c:v>463</c:v>
                      </c:pt>
                      <c:pt idx="17">
                        <c:v>295</c:v>
                      </c:pt>
                      <c:pt idx="18">
                        <c:v>494</c:v>
                      </c:pt>
                      <c:pt idx="19">
                        <c:v>91</c:v>
                      </c:pt>
                      <c:pt idx="20">
                        <c:v>49</c:v>
                      </c:pt>
                      <c:pt idx="21">
                        <c:v>214</c:v>
                      </c:pt>
                      <c:pt idx="22">
                        <c:v>408</c:v>
                      </c:pt>
                      <c:pt idx="23">
                        <c:v>317</c:v>
                      </c:pt>
                      <c:pt idx="24">
                        <c:v>256</c:v>
                      </c:pt>
                      <c:pt idx="25">
                        <c:v>821</c:v>
                      </c:pt>
                      <c:pt idx="26">
                        <c:v>65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0-88CD-49AE-B9F3-0C1AED98C8DF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UF'!$O$2:$O$4</c15:sqref>
                        </c15:formulaRef>
                      </c:ext>
                    </c:extLst>
                    <c:strCache>
                      <c:ptCount val="3"/>
                      <c:pt idx="2">
                        <c:v>PROCESSOS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UF'!$O$5:$O$31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5</c:v>
                      </c:pt>
                      <c:pt idx="1">
                        <c:v>0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11</c:v>
                      </c:pt>
                      <c:pt idx="5">
                        <c:v>4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9</c:v>
                      </c:pt>
                      <c:pt idx="11">
                        <c:v>2</c:v>
                      </c:pt>
                      <c:pt idx="12">
                        <c:v>7</c:v>
                      </c:pt>
                      <c:pt idx="13">
                        <c:v>5</c:v>
                      </c:pt>
                      <c:pt idx="14">
                        <c:v>3</c:v>
                      </c:pt>
                      <c:pt idx="15">
                        <c:v>4</c:v>
                      </c:pt>
                      <c:pt idx="16">
                        <c:v>10</c:v>
                      </c:pt>
                      <c:pt idx="17">
                        <c:v>6</c:v>
                      </c:pt>
                      <c:pt idx="18">
                        <c:v>8</c:v>
                      </c:pt>
                      <c:pt idx="19">
                        <c:v>3</c:v>
                      </c:pt>
                      <c:pt idx="20">
                        <c:v>5</c:v>
                      </c:pt>
                      <c:pt idx="21">
                        <c:v>5</c:v>
                      </c:pt>
                      <c:pt idx="22">
                        <c:v>11</c:v>
                      </c:pt>
                      <c:pt idx="23">
                        <c:v>6</c:v>
                      </c:pt>
                      <c:pt idx="24">
                        <c:v>8</c:v>
                      </c:pt>
                      <c:pt idx="25">
                        <c:v>7</c:v>
                      </c:pt>
                      <c:pt idx="26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88CD-49AE-B9F3-0C1AED98C8DF}"/>
                  </c:ext>
                </c:extLst>
              </c15:ser>
            </c15:filteredBarSeries>
            <c15:filteredBa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UF'!$P$2:$P$4</c15:sqref>
                        </c15:formulaRef>
                      </c:ext>
                    </c:extLst>
                    <c:strCache>
                      <c:ptCount val="3"/>
                      <c:pt idx="2">
                        <c:v>PREÇOS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UF'!$P$5:$P$31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90</c:v>
                      </c:pt>
                      <c:pt idx="1">
                        <c:v>0</c:v>
                      </c:pt>
                      <c:pt idx="2">
                        <c:v>132</c:v>
                      </c:pt>
                      <c:pt idx="3">
                        <c:v>128</c:v>
                      </c:pt>
                      <c:pt idx="4">
                        <c:v>458</c:v>
                      </c:pt>
                      <c:pt idx="5">
                        <c:v>11</c:v>
                      </c:pt>
                      <c:pt idx="6">
                        <c:v>0</c:v>
                      </c:pt>
                      <c:pt idx="7">
                        <c:v>5</c:v>
                      </c:pt>
                      <c:pt idx="8">
                        <c:v>43</c:v>
                      </c:pt>
                      <c:pt idx="9">
                        <c:v>121</c:v>
                      </c:pt>
                      <c:pt idx="10">
                        <c:v>175</c:v>
                      </c:pt>
                      <c:pt idx="11">
                        <c:v>17</c:v>
                      </c:pt>
                      <c:pt idx="12">
                        <c:v>58</c:v>
                      </c:pt>
                      <c:pt idx="13">
                        <c:v>41</c:v>
                      </c:pt>
                      <c:pt idx="14">
                        <c:v>50</c:v>
                      </c:pt>
                      <c:pt idx="15">
                        <c:v>110</c:v>
                      </c:pt>
                      <c:pt idx="16">
                        <c:v>174</c:v>
                      </c:pt>
                      <c:pt idx="17">
                        <c:v>89</c:v>
                      </c:pt>
                      <c:pt idx="18">
                        <c:v>158</c:v>
                      </c:pt>
                      <c:pt idx="19">
                        <c:v>34</c:v>
                      </c:pt>
                      <c:pt idx="20">
                        <c:v>20</c:v>
                      </c:pt>
                      <c:pt idx="21">
                        <c:v>45</c:v>
                      </c:pt>
                      <c:pt idx="22">
                        <c:v>75</c:v>
                      </c:pt>
                      <c:pt idx="23">
                        <c:v>70</c:v>
                      </c:pt>
                      <c:pt idx="24">
                        <c:v>106</c:v>
                      </c:pt>
                      <c:pt idx="25">
                        <c:v>227</c:v>
                      </c:pt>
                      <c:pt idx="26">
                        <c:v>61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2-88CD-49AE-B9F3-0C1AED98C8DF}"/>
                  </c:ext>
                </c:extLst>
              </c15:ser>
            </c15:filteredBarSeries>
          </c:ext>
        </c:extLst>
      </c:barChart>
      <c:catAx>
        <c:axId val="-21393082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298496"/>
        <c:crosses val="autoZero"/>
        <c:auto val="1"/>
        <c:lblAlgn val="ctr"/>
        <c:lblOffset val="100"/>
        <c:noMultiLvlLbl val="0"/>
      </c:catAx>
      <c:valAx>
        <c:axId val="-2139298496"/>
        <c:scaling>
          <c:orientation val="maxMin"/>
          <c:min val="-7000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noFill/>
            </a:ln>
            <a:effectLst/>
          </c:spPr>
        </c:minorGridlines>
        <c:numFmt formatCode="[&gt;999999]General;#.00,,\ &quot;M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30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QUALI_2016_A_2018!$D$31</c:f>
              <c:strCache>
                <c:ptCount val="1"/>
                <c:pt idx="0">
                  <c:v>2017 ²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D6-4987-A7E4-6A0D0D75208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D6-4987-A7E4-6A0D0D75208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D6-4987-A7E4-6A0D0D7520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D6-4987-A7E4-6A0D0D752080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D6-4987-A7E4-6A0D0D752080}"/>
              </c:ext>
            </c:extLst>
          </c:dPt>
          <c:dPt>
            <c:idx val="5"/>
            <c:bubble3D val="0"/>
            <c:explosion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D6-4987-A7E4-6A0D0D752080}"/>
              </c:ext>
            </c:extLst>
          </c:dPt>
          <c:dLbls>
            <c:dLbl>
              <c:idx val="0"/>
              <c:layout>
                <c:manualLayout>
                  <c:x val="-8.4044776821779105E-2"/>
                  <c:y val="-0.178304042818498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D6-4987-A7E4-6A0D0D7520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630638279515918"/>
                  <c:y val="0.164852950681221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D6-4987-A7E4-6A0D0D75208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D6-4987-A7E4-6A0D0D75208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AD6-4987-A7E4-6A0D0D75208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AD6-4987-A7E4-6A0D0D75208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AD6-4987-A7E4-6A0D0D75208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QUALI_2016_A_2018!$B$32:$B$37</c:f>
              <c:strCache>
                <c:ptCount val="6"/>
                <c:pt idx="0">
                  <c:v>LICITAÇÃO CONTRATADA</c:v>
                </c:pt>
                <c:pt idx="1">
                  <c:v>LICITAÇÃO NÃO INICIADA</c:v>
                </c:pt>
                <c:pt idx="2">
                  <c:v>LICITAÇÃO FRACASSADA</c:v>
                </c:pt>
                <c:pt idx="3">
                  <c:v>LICITAÇÃO REVOGADA</c:v>
                </c:pt>
                <c:pt idx="4">
                  <c:v>LICITAÇÃO SUSPENSA</c:v>
                </c:pt>
                <c:pt idx="5">
                  <c:v>LICITAÇÃO EM ANDAMENTO</c:v>
                </c:pt>
              </c:strCache>
            </c:strRef>
          </c:cat>
          <c:val>
            <c:numRef>
              <c:f>QUALI_2016_A_2018!$D$32:$D$37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AD6-4987-A7E4-6A0D0D752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QUALI_2016_A_2018!$E$31</c:f>
              <c:strCache>
                <c:ptCount val="1"/>
                <c:pt idx="0">
                  <c:v>2018 ³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2D-41F8-AC7A-F6DEE5E1680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2D-41F8-AC7A-F6DEE5E1680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2D-41F8-AC7A-F6DEE5E168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2D-41F8-AC7A-F6DEE5E1680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2D-41F8-AC7A-F6DEE5E168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2D-41F8-AC7A-F6DEE5E16809}"/>
              </c:ext>
            </c:extLst>
          </c:dPt>
          <c:dLbls>
            <c:dLbl>
              <c:idx val="0"/>
              <c:layout>
                <c:manualLayout>
                  <c:x val="6.9300686193720332E-2"/>
                  <c:y val="-0.114735176132881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2D-41F8-AC7A-F6DEE5E168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250514699696461E-2"/>
                  <c:y val="6.43759600199035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2D-41F8-AC7A-F6DEE5E168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C2D-41F8-AC7A-F6DEE5E1680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2D-41F8-AC7A-F6DEE5E1680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678704634069816E-2"/>
                  <c:y val="0.137752579884473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C2D-41F8-AC7A-F6DEE5E1680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3414812239773069E-4"/>
                  <c:y val="-0.111617322545053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C2D-41F8-AC7A-F6DEE5E16809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QUALI_2016_A_2018!$B$32:$B$37</c:f>
              <c:strCache>
                <c:ptCount val="6"/>
                <c:pt idx="0">
                  <c:v>LICITAÇÃO CONTRATADA</c:v>
                </c:pt>
                <c:pt idx="1">
                  <c:v>LICITAÇÃO NÃO INICIADA</c:v>
                </c:pt>
                <c:pt idx="2">
                  <c:v>LICITAÇÃO FRACASSADA</c:v>
                </c:pt>
                <c:pt idx="3">
                  <c:v>LICITAÇÃO REVOGADA</c:v>
                </c:pt>
                <c:pt idx="4">
                  <c:v>LICITAÇÃO SUSPENSA</c:v>
                </c:pt>
                <c:pt idx="5">
                  <c:v>LICITAÇÃO EM ANDAMENTO</c:v>
                </c:pt>
              </c:strCache>
            </c:strRef>
          </c:cat>
          <c:val>
            <c:numRef>
              <c:f>QUALI_2016_A_2018!$E$32:$E$37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C2D-41F8-AC7A-F6DEE5E16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2016 </a:t>
            </a:r>
            <a:r>
              <a:rPr lang="en-US" dirty="0" smtClean="0"/>
              <a:t>¹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'QUALI_2016_A_2018 SUCESSO'!$C$31</c:f>
              <c:strCache>
                <c:ptCount val="1"/>
                <c:pt idx="0">
                  <c:v>2016 ¹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B6-41C9-A69D-22FE9A8C4FE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B6-41C9-A69D-22FE9A8C4FE6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B6-41C9-A69D-22FE9A8C4FE6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B6-41C9-A69D-22FE9A8C4FE6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B6-41C9-A69D-22FE9A8C4FE6}"/>
              </c:ext>
            </c:extLst>
          </c:dPt>
          <c:dLbls>
            <c:dLbl>
              <c:idx val="0"/>
              <c:layout>
                <c:manualLayout>
                  <c:x val="-7.7859249608298344E-4"/>
                  <c:y val="-0.355642306069484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B6-41C9-A69D-22FE9A8C4F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108424036266366E-2"/>
                  <c:y val="0.151901826101919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B6-41C9-A69D-22FE9A8C4FE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B6-41C9-A69D-22FE9A8C4FE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052769962377175E-2"/>
                  <c:y val="-5.5642836433408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B6-41C9-A69D-22FE9A8C4FE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6B6-41C9-A69D-22FE9A8C4FE6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'QUALI_2016_A_2018 SUCESSO'!$B$32:$B$37</c:f>
              <c:strCache>
                <c:ptCount val="5"/>
                <c:pt idx="0">
                  <c:v>LICITAÇÃO CONTRATADA</c:v>
                </c:pt>
                <c:pt idx="1">
                  <c:v>LICITAÇÃO FRACASSADA</c:v>
                </c:pt>
                <c:pt idx="2">
                  <c:v>LICITAÇÃO REVOGADA</c:v>
                </c:pt>
                <c:pt idx="3">
                  <c:v>LICITAÇÃO SUSPENSA</c:v>
                </c:pt>
                <c:pt idx="4">
                  <c:v>LICITAÇÃO EM ANDAMENTO</c:v>
                </c:pt>
              </c:strCache>
              <c:extLst xmlns:c16r2="http://schemas.microsoft.com/office/drawing/2015/06/chart"/>
            </c:strRef>
          </c:cat>
          <c:val>
            <c:numRef>
              <c:f>'QUALI_2016_A_2018 SUCESSO'!$C$32:$C$37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6B6-41C9-A69D-22FE9A8C4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'QUALI_2016_A_2018 SUCESSO'!$D$31</c:f>
              <c:strCache>
                <c:ptCount val="1"/>
                <c:pt idx="0">
                  <c:v>2017 ²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22-4D05-81EF-472F991C642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22-4D05-81EF-472F991C64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22-4D05-81EF-472F991C642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22-4D05-81EF-472F991C6428}"/>
              </c:ext>
            </c:extLst>
          </c:dPt>
          <c:dPt>
            <c:idx val="4"/>
            <c:bubble3D val="0"/>
            <c:explosion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22-4D05-81EF-472F991C6428}"/>
              </c:ext>
            </c:extLst>
          </c:dPt>
          <c:dLbls>
            <c:dLbl>
              <c:idx val="0"/>
              <c:layout>
                <c:manualLayout>
                  <c:x val="0.13409511164660945"/>
                  <c:y val="2.21356223054564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22-4D05-81EF-472F991C642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22-4D05-81EF-472F991C642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122-4D05-81EF-472F991C642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22-4D05-81EF-472F991C642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122-4D05-81EF-472F991C6428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'QUALI_2016_A_2018 SUCESSO'!$B$32:$B$37</c:f>
              <c:strCache>
                <c:ptCount val="5"/>
                <c:pt idx="0">
                  <c:v>LICITAÇÃO CONTRATADA</c:v>
                </c:pt>
                <c:pt idx="1">
                  <c:v>LICITAÇÃO FRACASSADA</c:v>
                </c:pt>
                <c:pt idx="2">
                  <c:v>LICITAÇÃO REVOGADA</c:v>
                </c:pt>
                <c:pt idx="3">
                  <c:v>LICITAÇÃO SUSPENSA</c:v>
                </c:pt>
                <c:pt idx="4">
                  <c:v>LICITAÇÃO EM ANDAMENTO</c:v>
                </c:pt>
              </c:strCache>
              <c:extLst xmlns:c16r2="http://schemas.microsoft.com/office/drawing/2015/06/chart"/>
            </c:strRef>
          </c:cat>
          <c:val>
            <c:numRef>
              <c:f>'QUALI_2016_A_2018 SUCESSO'!$D$32:$D$37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122-4D05-81EF-472F991C6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 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'QUALI_2016_A_2018 SUCESSO'!$E$31</c:f>
              <c:strCache>
                <c:ptCount val="1"/>
                <c:pt idx="0">
                  <c:v>2018 ³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BC-4F52-90C3-DD6C0977690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BC-4F52-90C3-DD6C097769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BC-4F52-90C3-DD6C0977690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BC-4F52-90C3-DD6C097769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BC-4F52-90C3-DD6C0977690F}"/>
              </c:ext>
            </c:extLst>
          </c:dPt>
          <c:dLbls>
            <c:dLbl>
              <c:idx val="0"/>
              <c:layout>
                <c:manualLayout>
                  <c:x val="-3.6512041524933127E-2"/>
                  <c:y val="-0.124072452426356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BC-4F52-90C3-DD6C097769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BC-4F52-90C3-DD6C097769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CBC-4F52-90C3-DD6C097769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3960592314648574"/>
                  <c:y val="-3.39354184970983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CBC-4F52-90C3-DD6C0977690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192765022666479E-2"/>
                  <c:y val="-0.164112571510735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CBC-4F52-90C3-DD6C0977690F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'QUALI_2016_A_2018 SUCESSO'!$B$32:$B$37</c:f>
              <c:strCache>
                <c:ptCount val="5"/>
                <c:pt idx="0">
                  <c:v>LICITAÇÃO CONTRATADA</c:v>
                </c:pt>
                <c:pt idx="1">
                  <c:v>LICITAÇÃO FRACASSADA</c:v>
                </c:pt>
                <c:pt idx="2">
                  <c:v>LICITAÇÃO REVOGADA</c:v>
                </c:pt>
                <c:pt idx="3">
                  <c:v>LICITAÇÃO SUSPENSA</c:v>
                </c:pt>
                <c:pt idx="4">
                  <c:v>LICITAÇÃO EM ANDAMENTO</c:v>
                </c:pt>
              </c:strCache>
              <c:extLst xmlns:c16r2="http://schemas.microsoft.com/office/drawing/2015/06/chart"/>
            </c:strRef>
          </c:cat>
          <c:val>
            <c:numRef>
              <c:f>'QUALI_2016_A_2018 SUCESSO'!$E$32:$E$37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CBC-4F52-90C3-DD6C09776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QUANTIDADE DE PROCESSOS E PREÇOS TOTAIS POR UNIDADE FEDERATIVA ENTRE 2016 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2"/>
          <c:tx>
            <c:strRef>
              <c:f>'ECON. UF'!$M$2:$M$4</c:f>
              <c:strCache>
                <c:ptCount val="3"/>
                <c:pt idx="2">
                  <c:v>PROCESSOS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'ECON. UF'!$J$5:$J$31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'ECON. UF'!$M$5:$M$31</c:f>
              <c:numCache>
                <c:formatCode>0</c:formatCode>
                <c:ptCount val="27"/>
                <c:pt idx="0">
                  <c:v>12</c:v>
                </c:pt>
                <c:pt idx="1">
                  <c:v>2</c:v>
                </c:pt>
                <c:pt idx="2">
                  <c:v>13</c:v>
                </c:pt>
                <c:pt idx="3">
                  <c:v>3</c:v>
                </c:pt>
                <c:pt idx="4">
                  <c:v>25</c:v>
                </c:pt>
                <c:pt idx="5">
                  <c:v>8</c:v>
                </c:pt>
                <c:pt idx="6">
                  <c:v>0</c:v>
                </c:pt>
                <c:pt idx="7">
                  <c:v>12</c:v>
                </c:pt>
                <c:pt idx="8">
                  <c:v>8</c:v>
                </c:pt>
                <c:pt idx="9">
                  <c:v>8</c:v>
                </c:pt>
                <c:pt idx="10">
                  <c:v>20</c:v>
                </c:pt>
                <c:pt idx="11">
                  <c:v>6</c:v>
                </c:pt>
                <c:pt idx="12">
                  <c:v>14</c:v>
                </c:pt>
                <c:pt idx="13">
                  <c:v>11</c:v>
                </c:pt>
                <c:pt idx="14">
                  <c:v>9</c:v>
                </c:pt>
                <c:pt idx="15">
                  <c:v>7</c:v>
                </c:pt>
                <c:pt idx="16">
                  <c:v>22</c:v>
                </c:pt>
                <c:pt idx="17">
                  <c:v>17</c:v>
                </c:pt>
                <c:pt idx="18">
                  <c:v>25</c:v>
                </c:pt>
                <c:pt idx="19">
                  <c:v>6</c:v>
                </c:pt>
                <c:pt idx="20">
                  <c:v>8</c:v>
                </c:pt>
                <c:pt idx="21">
                  <c:v>12</c:v>
                </c:pt>
                <c:pt idx="22">
                  <c:v>23</c:v>
                </c:pt>
                <c:pt idx="23">
                  <c:v>10</c:v>
                </c:pt>
                <c:pt idx="24">
                  <c:v>15</c:v>
                </c:pt>
                <c:pt idx="25">
                  <c:v>22</c:v>
                </c:pt>
                <c:pt idx="2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F8-4B43-9EC7-2A694DE2F2ED}"/>
            </c:ext>
          </c:extLst>
        </c:ser>
        <c:ser>
          <c:idx val="4"/>
          <c:order val="3"/>
          <c:tx>
            <c:strRef>
              <c:f>'ECON. UF'!$N$2:$N$4</c:f>
              <c:strCache>
                <c:ptCount val="3"/>
                <c:pt idx="2">
                  <c:v>PREÇOS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'ECON. UF'!$J$5:$J$31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'ECON. UF'!$N$5:$N$31</c:f>
              <c:numCache>
                <c:formatCode>0</c:formatCode>
                <c:ptCount val="27"/>
                <c:pt idx="0">
                  <c:v>108</c:v>
                </c:pt>
                <c:pt idx="1">
                  <c:v>2</c:v>
                </c:pt>
                <c:pt idx="2">
                  <c:v>377</c:v>
                </c:pt>
                <c:pt idx="3">
                  <c:v>140</c:v>
                </c:pt>
                <c:pt idx="4">
                  <c:v>947</c:v>
                </c:pt>
                <c:pt idx="5">
                  <c:v>89</c:v>
                </c:pt>
                <c:pt idx="6">
                  <c:v>0</c:v>
                </c:pt>
                <c:pt idx="7">
                  <c:v>303</c:v>
                </c:pt>
                <c:pt idx="8">
                  <c:v>69</c:v>
                </c:pt>
                <c:pt idx="9">
                  <c:v>227</c:v>
                </c:pt>
                <c:pt idx="10">
                  <c:v>505</c:v>
                </c:pt>
                <c:pt idx="11">
                  <c:v>41</c:v>
                </c:pt>
                <c:pt idx="12">
                  <c:v>213</c:v>
                </c:pt>
                <c:pt idx="13">
                  <c:v>79</c:v>
                </c:pt>
                <c:pt idx="14">
                  <c:v>138</c:v>
                </c:pt>
                <c:pt idx="15">
                  <c:v>144</c:v>
                </c:pt>
                <c:pt idx="16">
                  <c:v>463</c:v>
                </c:pt>
                <c:pt idx="17">
                  <c:v>295</c:v>
                </c:pt>
                <c:pt idx="18">
                  <c:v>494</c:v>
                </c:pt>
                <c:pt idx="19">
                  <c:v>91</c:v>
                </c:pt>
                <c:pt idx="20">
                  <c:v>49</c:v>
                </c:pt>
                <c:pt idx="21">
                  <c:v>214</c:v>
                </c:pt>
                <c:pt idx="22">
                  <c:v>408</c:v>
                </c:pt>
                <c:pt idx="23">
                  <c:v>317</c:v>
                </c:pt>
                <c:pt idx="24">
                  <c:v>256</c:v>
                </c:pt>
                <c:pt idx="25">
                  <c:v>821</c:v>
                </c:pt>
                <c:pt idx="26">
                  <c:v>65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51F8-4B43-9EC7-2A694DE2F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304480"/>
        <c:axId val="-21393055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'ECON. UF'!$K$2:$K$4</c15:sqref>
                        </c15:formulaRef>
                      </c:ext>
                    </c:extLst>
                    <c:strCache>
                      <c:ptCount val="3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'ECON. UF'!$K$5:$K$31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7"/>
                      <c:pt idx="0" formatCode="[&gt;999999]General;#.00,,\ &quot;M&quot;">
                        <c:v>-26984842.457857821</c:v>
                      </c:pt>
                      <c:pt idx="1">
                        <c:v>0</c:v>
                      </c:pt>
                      <c:pt idx="2" formatCode="[&gt;999999]General;#.00,,\ &quot;M&quot;">
                        <c:v>-25653750.956797667</c:v>
                      </c:pt>
                      <c:pt idx="3" formatCode="[&gt;999999]General;#.00,\ &quot;K&quot;">
                        <c:v>568955.39878778229</c:v>
                      </c:pt>
                      <c:pt idx="4" formatCode="[&gt;999999]General;#.00,,\ &quot;M&quot;">
                        <c:v>-30298488.140869293</c:v>
                      </c:pt>
                      <c:pt idx="5" formatCode="[&gt;99999]General;#.00,\ &quot;K&quot;">
                        <c:v>-666038.98598018684</c:v>
                      </c:pt>
                      <c:pt idx="6">
                        <c:v>0</c:v>
                      </c:pt>
                      <c:pt idx="7" formatCode="[&gt;99999]General;#.00,\ &quot;K&quot;">
                        <c:v>-469722.50509728579</c:v>
                      </c:pt>
                      <c:pt idx="8" formatCode="[&gt;999999]General;#.00,,\ &quot;M&quot;">
                        <c:v>-1092360.655205674</c:v>
                      </c:pt>
                      <c:pt idx="9" formatCode="[&gt;999999]General;#.00,,\ &quot;M&quot;">
                        <c:v>-6925194.7149912594</c:v>
                      </c:pt>
                      <c:pt idx="10" formatCode="[&gt;999999]General;#.00,,\ &quot;M&quot;">
                        <c:v>-1516490.740200134</c:v>
                      </c:pt>
                      <c:pt idx="11" formatCode="[&gt;99999]General;#.00,\ &quot;K&quot;">
                        <c:v>-402670.19503706309</c:v>
                      </c:pt>
                      <c:pt idx="12" formatCode="[&gt;999999]General;#.00,,\ &quot;M&quot;">
                        <c:v>-1195854.1799825775</c:v>
                      </c:pt>
                      <c:pt idx="13" formatCode="[&gt;999999]General;#.00,,\ &quot;M&quot;">
                        <c:v>-8285904.4615752622</c:v>
                      </c:pt>
                      <c:pt idx="14" formatCode="[&gt;999999]General;#.00,,\ &quot;M&quot;">
                        <c:v>-13572586.824206358</c:v>
                      </c:pt>
                      <c:pt idx="15" formatCode="[&gt;999999]General;#.00,,\ &quot;M&quot;">
                        <c:v>-3772607.0991414217</c:v>
                      </c:pt>
                      <c:pt idx="16" formatCode="[&gt;999999]General;#.00,,\ &quot;M&quot;">
                        <c:v>-60432854.686357357</c:v>
                      </c:pt>
                      <c:pt idx="17" formatCode="[&gt;999999]General;#.00,,\ &quot;M&quot;">
                        <c:v>-4603513.0754256183</c:v>
                      </c:pt>
                      <c:pt idx="18" formatCode="[&gt;999999]General;#.00,,\ &quot;M&quot;">
                        <c:v>-1731127.0940351691</c:v>
                      </c:pt>
                      <c:pt idx="19" formatCode="[&gt;999999]General;#.00,,\ &quot;M&quot;">
                        <c:v>-14639786.978762675</c:v>
                      </c:pt>
                      <c:pt idx="20" formatCode="[&gt;999999]General;#.00,,\ &quot;M&quot;">
                        <c:v>-12616865.180765796</c:v>
                      </c:pt>
                      <c:pt idx="21" formatCode="[&gt;999999]General;#.00,,\ &quot;M&quot;">
                        <c:v>-6924243.2619319344</c:v>
                      </c:pt>
                      <c:pt idx="22" formatCode="[&gt;999999]General;#.00,,\ &quot;M&quot;">
                        <c:v>-14360969.063396581</c:v>
                      </c:pt>
                      <c:pt idx="23" formatCode="[&gt;99999]General;#.00,\ &quot;K&quot;">
                        <c:v>48166.536642798485</c:v>
                      </c:pt>
                      <c:pt idx="24" formatCode="[&gt;999999]General;#.00,,\ &quot;M&quot;">
                        <c:v>-14815560.593870454</c:v>
                      </c:pt>
                      <c:pt idx="25" formatCode="[&gt;999999]General;#.00,,\ &quot;M&quot;">
                        <c:v>-23821940.40234758</c:v>
                      </c:pt>
                      <c:pt idx="26" formatCode="[&gt;999999]General;#.00,,\ &quot;M&quot;">
                        <c:v>-17517525.829073276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51F8-4B43-9EC7-2A694DE2F2ED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UF'!$L$2:$L$4</c15:sqref>
                        </c15:formulaRef>
                      </c:ext>
                    </c:extLst>
                    <c:strCache>
                      <c:ptCount val="3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UF'!$L$5:$L$31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 formatCode="0.00%">
                        <c:v>-0.13873973301313192</c:v>
                      </c:pt>
                      <c:pt idx="2" formatCode="0.00%">
                        <c:v>-0.48123849209747332</c:v>
                      </c:pt>
                      <c:pt idx="3" formatCode="0.00%">
                        <c:v>4.1600868814124651E-3</c:v>
                      </c:pt>
                      <c:pt idx="4" formatCode="0.00%">
                        <c:v>-8.9023121381295742E-2</c:v>
                      </c:pt>
                      <c:pt idx="5" formatCode="0.00%">
                        <c:v>-0.16712249157707748</c:v>
                      </c:pt>
                      <c:pt idx="7" formatCode="0.00%">
                        <c:v>-0.41394330463776868</c:v>
                      </c:pt>
                      <c:pt idx="8" formatCode="0.00%">
                        <c:v>-0.16291467976008731</c:v>
                      </c:pt>
                      <c:pt idx="9" formatCode="0.00%">
                        <c:v>-0.3048471765868615</c:v>
                      </c:pt>
                      <c:pt idx="10" formatCode="0.00%">
                        <c:v>-4.048524103164719E-2</c:v>
                      </c:pt>
                      <c:pt idx="11" formatCode="0.00%">
                        <c:v>-7.5614426308077937E-2</c:v>
                      </c:pt>
                      <c:pt idx="12" formatCode="0.00%">
                        <c:v>-1.873660956046206E-2</c:v>
                      </c:pt>
                      <c:pt idx="13" formatCode="0.00%">
                        <c:v>-0.14312976251336296</c:v>
                      </c:pt>
                      <c:pt idx="14" formatCode="0.00%">
                        <c:v>-0.32682957976399646</c:v>
                      </c:pt>
                      <c:pt idx="15" formatCode="0.00%">
                        <c:v>-0.15566338963773702</c:v>
                      </c:pt>
                      <c:pt idx="16" formatCode="0.00%">
                        <c:v>-0.31962120082316875</c:v>
                      </c:pt>
                      <c:pt idx="17" formatCode="0.00%">
                        <c:v>-0.20301576427465065</c:v>
                      </c:pt>
                      <c:pt idx="18" formatCode="0.00%">
                        <c:v>-7.2196851759981709E-2</c:v>
                      </c:pt>
                      <c:pt idx="19" formatCode="0.00%">
                        <c:v>-0.40415061261917035</c:v>
                      </c:pt>
                      <c:pt idx="20" formatCode="0.00%">
                        <c:v>-0.29560252728841202</c:v>
                      </c:pt>
                      <c:pt idx="21" formatCode="0.00%">
                        <c:v>-0.19918581658135179</c:v>
                      </c:pt>
                      <c:pt idx="22" formatCode="0.00%">
                        <c:v>-8.4445644528618705E-2</c:v>
                      </c:pt>
                      <c:pt idx="23" formatCode="0.00%">
                        <c:v>2.8977579662496523E-3</c:v>
                      </c:pt>
                      <c:pt idx="24" formatCode="0.00%">
                        <c:v>-0.2759209786715387</c:v>
                      </c:pt>
                      <c:pt idx="25" formatCode="0.00%">
                        <c:v>-0.28212369604624576</c:v>
                      </c:pt>
                      <c:pt idx="26" formatCode="0.00%">
                        <c:v>-0.16114037327903841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51F8-4B43-9EC7-2A694DE2F2ED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UF'!$O$2:$O$4</c15:sqref>
                        </c15:formulaRef>
                      </c:ext>
                    </c:extLst>
                    <c:strCache>
                      <c:ptCount val="3"/>
                      <c:pt idx="2">
                        <c:v>PROCESSOS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UF'!$O$5:$O$31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5</c:v>
                      </c:pt>
                      <c:pt idx="1">
                        <c:v>0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11</c:v>
                      </c:pt>
                      <c:pt idx="5">
                        <c:v>4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9</c:v>
                      </c:pt>
                      <c:pt idx="11">
                        <c:v>2</c:v>
                      </c:pt>
                      <c:pt idx="12">
                        <c:v>7</c:v>
                      </c:pt>
                      <c:pt idx="13">
                        <c:v>5</c:v>
                      </c:pt>
                      <c:pt idx="14">
                        <c:v>3</c:v>
                      </c:pt>
                      <c:pt idx="15">
                        <c:v>4</c:v>
                      </c:pt>
                      <c:pt idx="16">
                        <c:v>10</c:v>
                      </c:pt>
                      <c:pt idx="17">
                        <c:v>6</c:v>
                      </c:pt>
                      <c:pt idx="18">
                        <c:v>8</c:v>
                      </c:pt>
                      <c:pt idx="19">
                        <c:v>3</c:v>
                      </c:pt>
                      <c:pt idx="20">
                        <c:v>5</c:v>
                      </c:pt>
                      <c:pt idx="21">
                        <c:v>5</c:v>
                      </c:pt>
                      <c:pt idx="22">
                        <c:v>11</c:v>
                      </c:pt>
                      <c:pt idx="23">
                        <c:v>6</c:v>
                      </c:pt>
                      <c:pt idx="24">
                        <c:v>8</c:v>
                      </c:pt>
                      <c:pt idx="25">
                        <c:v>7</c:v>
                      </c:pt>
                      <c:pt idx="26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51F8-4B43-9EC7-2A694DE2F2ED}"/>
                  </c:ext>
                </c:extLst>
              </c15:ser>
            </c15:filteredBarSeries>
            <c15:filteredBa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UF'!$P$2:$P$4</c15:sqref>
                        </c15:formulaRef>
                      </c:ext>
                    </c:extLst>
                    <c:strCache>
                      <c:ptCount val="3"/>
                      <c:pt idx="2">
                        <c:v>PREÇOS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UF'!$P$5:$P$31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90</c:v>
                      </c:pt>
                      <c:pt idx="1">
                        <c:v>0</c:v>
                      </c:pt>
                      <c:pt idx="2">
                        <c:v>132</c:v>
                      </c:pt>
                      <c:pt idx="3">
                        <c:v>128</c:v>
                      </c:pt>
                      <c:pt idx="4">
                        <c:v>458</c:v>
                      </c:pt>
                      <c:pt idx="5">
                        <c:v>11</c:v>
                      </c:pt>
                      <c:pt idx="6">
                        <c:v>0</c:v>
                      </c:pt>
                      <c:pt idx="7">
                        <c:v>5</c:v>
                      </c:pt>
                      <c:pt idx="8">
                        <c:v>43</c:v>
                      </c:pt>
                      <c:pt idx="9">
                        <c:v>121</c:v>
                      </c:pt>
                      <c:pt idx="10">
                        <c:v>175</c:v>
                      </c:pt>
                      <c:pt idx="11">
                        <c:v>17</c:v>
                      </c:pt>
                      <c:pt idx="12">
                        <c:v>58</c:v>
                      </c:pt>
                      <c:pt idx="13">
                        <c:v>41</c:v>
                      </c:pt>
                      <c:pt idx="14">
                        <c:v>50</c:v>
                      </c:pt>
                      <c:pt idx="15">
                        <c:v>110</c:v>
                      </c:pt>
                      <c:pt idx="16">
                        <c:v>174</c:v>
                      </c:pt>
                      <c:pt idx="17">
                        <c:v>89</c:v>
                      </c:pt>
                      <c:pt idx="18">
                        <c:v>158</c:v>
                      </c:pt>
                      <c:pt idx="19">
                        <c:v>34</c:v>
                      </c:pt>
                      <c:pt idx="20">
                        <c:v>20</c:v>
                      </c:pt>
                      <c:pt idx="21">
                        <c:v>45</c:v>
                      </c:pt>
                      <c:pt idx="22">
                        <c:v>75</c:v>
                      </c:pt>
                      <c:pt idx="23">
                        <c:v>70</c:v>
                      </c:pt>
                      <c:pt idx="24">
                        <c:v>106</c:v>
                      </c:pt>
                      <c:pt idx="25">
                        <c:v>227</c:v>
                      </c:pt>
                      <c:pt idx="26">
                        <c:v>61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51F8-4B43-9EC7-2A694DE2F2ED}"/>
                  </c:ext>
                </c:extLst>
              </c15:ser>
            </c15:filteredBarSeries>
          </c:ext>
        </c:extLst>
      </c:barChart>
      <c:catAx>
        <c:axId val="-213930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305568"/>
        <c:crosses val="autoZero"/>
        <c:auto val="1"/>
        <c:lblAlgn val="ctr"/>
        <c:lblOffset val="100"/>
        <c:noMultiLvlLbl val="0"/>
      </c:catAx>
      <c:valAx>
        <c:axId val="-213930556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304480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7857142857142856E-2"/>
          <c:y val="0.23614109599936373"/>
          <c:w val="9.3196162979627531E-2"/>
          <c:h val="9.2424719637318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dirty="0"/>
              <a:t>QUANTIDADE DE PROCESSOS APROVADOS POR UNIDADE FEDERATIVA ENTRE 2016 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5"/>
          <c:order val="4"/>
          <c:tx>
            <c:v>PROCESSOS APROVADOS</c:v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'ECON. UF'!$J$5:$J$31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'ECON. UF'!$O$5:$O$31</c:f>
              <c:numCache>
                <c:formatCode>0</c:formatCode>
                <c:ptCount val="27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11</c:v>
                </c:pt>
                <c:pt idx="5">
                  <c:v>4</c:v>
                </c:pt>
                <c:pt idx="6">
                  <c:v>0</c:v>
                </c:pt>
                <c:pt idx="7">
                  <c:v>2</c:v>
                </c:pt>
                <c:pt idx="8">
                  <c:v>6</c:v>
                </c:pt>
                <c:pt idx="9">
                  <c:v>4</c:v>
                </c:pt>
                <c:pt idx="10">
                  <c:v>9</c:v>
                </c:pt>
                <c:pt idx="11">
                  <c:v>2</c:v>
                </c:pt>
                <c:pt idx="12">
                  <c:v>7</c:v>
                </c:pt>
                <c:pt idx="13">
                  <c:v>5</c:v>
                </c:pt>
                <c:pt idx="14">
                  <c:v>3</c:v>
                </c:pt>
                <c:pt idx="15">
                  <c:v>4</c:v>
                </c:pt>
                <c:pt idx="16">
                  <c:v>10</c:v>
                </c:pt>
                <c:pt idx="17">
                  <c:v>6</c:v>
                </c:pt>
                <c:pt idx="18">
                  <c:v>8</c:v>
                </c:pt>
                <c:pt idx="19">
                  <c:v>3</c:v>
                </c:pt>
                <c:pt idx="20">
                  <c:v>5</c:v>
                </c:pt>
                <c:pt idx="21">
                  <c:v>5</c:v>
                </c:pt>
                <c:pt idx="22">
                  <c:v>11</c:v>
                </c:pt>
                <c:pt idx="23">
                  <c:v>6</c:v>
                </c:pt>
                <c:pt idx="24">
                  <c:v>8</c:v>
                </c:pt>
                <c:pt idx="25">
                  <c:v>7</c:v>
                </c:pt>
                <c:pt idx="2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26-4500-AC9D-61CF31B07569}"/>
            </c:ext>
          </c:extLst>
        </c:ser>
        <c:ser>
          <c:idx val="0"/>
          <c:order val="5"/>
          <c:tx>
            <c:v>PROCESSOS TOTAIS</c:v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'ECON. UF'!$J$5:$J$31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'ECON. UF'!$M$5:$M$31</c:f>
              <c:numCache>
                <c:formatCode>0</c:formatCode>
                <c:ptCount val="27"/>
                <c:pt idx="0">
                  <c:v>12</c:v>
                </c:pt>
                <c:pt idx="1">
                  <c:v>2</c:v>
                </c:pt>
                <c:pt idx="2">
                  <c:v>13</c:v>
                </c:pt>
                <c:pt idx="3">
                  <c:v>3</c:v>
                </c:pt>
                <c:pt idx="4">
                  <c:v>25</c:v>
                </c:pt>
                <c:pt idx="5">
                  <c:v>8</c:v>
                </c:pt>
                <c:pt idx="6">
                  <c:v>0</c:v>
                </c:pt>
                <c:pt idx="7">
                  <c:v>12</c:v>
                </c:pt>
                <c:pt idx="8">
                  <c:v>8</c:v>
                </c:pt>
                <c:pt idx="9">
                  <c:v>8</c:v>
                </c:pt>
                <c:pt idx="10">
                  <c:v>20</c:v>
                </c:pt>
                <c:pt idx="11">
                  <c:v>6</c:v>
                </c:pt>
                <c:pt idx="12">
                  <c:v>14</c:v>
                </c:pt>
                <c:pt idx="13">
                  <c:v>11</c:v>
                </c:pt>
                <c:pt idx="14">
                  <c:v>9</c:v>
                </c:pt>
                <c:pt idx="15">
                  <c:v>7</c:v>
                </c:pt>
                <c:pt idx="16">
                  <c:v>22</c:v>
                </c:pt>
                <c:pt idx="17">
                  <c:v>17</c:v>
                </c:pt>
                <c:pt idx="18">
                  <c:v>25</c:v>
                </c:pt>
                <c:pt idx="19">
                  <c:v>6</c:v>
                </c:pt>
                <c:pt idx="20">
                  <c:v>8</c:v>
                </c:pt>
                <c:pt idx="21">
                  <c:v>12</c:v>
                </c:pt>
                <c:pt idx="22">
                  <c:v>23</c:v>
                </c:pt>
                <c:pt idx="23">
                  <c:v>10</c:v>
                </c:pt>
                <c:pt idx="24">
                  <c:v>15</c:v>
                </c:pt>
                <c:pt idx="25">
                  <c:v>22</c:v>
                </c:pt>
                <c:pt idx="2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26-4500-AC9D-61CF31B07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312640"/>
        <c:axId val="-21393028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'ECON. UF'!$K$2:$K$4</c15:sqref>
                        </c15:formulaRef>
                      </c:ext>
                    </c:extLst>
                    <c:strCache>
                      <c:ptCount val="3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'ECON. UF'!$K$5:$K$31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7"/>
                      <c:pt idx="0" formatCode="[&gt;999999]General;#.00,,\ &quot;M&quot;">
                        <c:v>-26984842.457857821</c:v>
                      </c:pt>
                      <c:pt idx="1">
                        <c:v>0</c:v>
                      </c:pt>
                      <c:pt idx="2" formatCode="[&gt;999999]General;#.00,,\ &quot;M&quot;">
                        <c:v>-25653750.956797667</c:v>
                      </c:pt>
                      <c:pt idx="3" formatCode="[&gt;999999]General;#.00,\ &quot;K&quot;">
                        <c:v>568955.39878778229</c:v>
                      </c:pt>
                      <c:pt idx="4" formatCode="[&gt;999999]General;#.00,,\ &quot;M&quot;">
                        <c:v>-30298488.140869293</c:v>
                      </c:pt>
                      <c:pt idx="5" formatCode="[&gt;99999]General;#.00,\ &quot;K&quot;">
                        <c:v>-666038.98598018684</c:v>
                      </c:pt>
                      <c:pt idx="6">
                        <c:v>0</c:v>
                      </c:pt>
                      <c:pt idx="7" formatCode="[&gt;99999]General;#.00,\ &quot;K&quot;">
                        <c:v>-469722.50509728579</c:v>
                      </c:pt>
                      <c:pt idx="8" formatCode="[&gt;999999]General;#.00,,\ &quot;M&quot;">
                        <c:v>-1092360.655205674</c:v>
                      </c:pt>
                      <c:pt idx="9" formatCode="[&gt;999999]General;#.00,,\ &quot;M&quot;">
                        <c:v>-6925194.7149912594</c:v>
                      </c:pt>
                      <c:pt idx="10" formatCode="[&gt;999999]General;#.00,,\ &quot;M&quot;">
                        <c:v>-1516490.740200134</c:v>
                      </c:pt>
                      <c:pt idx="11" formatCode="[&gt;99999]General;#.00,\ &quot;K&quot;">
                        <c:v>-402670.19503706309</c:v>
                      </c:pt>
                      <c:pt idx="12" formatCode="[&gt;999999]General;#.00,,\ &quot;M&quot;">
                        <c:v>-1195854.1799825775</c:v>
                      </c:pt>
                      <c:pt idx="13" formatCode="[&gt;999999]General;#.00,,\ &quot;M&quot;">
                        <c:v>-8285904.4615752622</c:v>
                      </c:pt>
                      <c:pt idx="14" formatCode="[&gt;999999]General;#.00,,\ &quot;M&quot;">
                        <c:v>-13572586.824206358</c:v>
                      </c:pt>
                      <c:pt idx="15" formatCode="[&gt;999999]General;#.00,,\ &quot;M&quot;">
                        <c:v>-3772607.0991414217</c:v>
                      </c:pt>
                      <c:pt idx="16" formatCode="[&gt;999999]General;#.00,,\ &quot;M&quot;">
                        <c:v>-60432854.686357357</c:v>
                      </c:pt>
                      <c:pt idx="17" formatCode="[&gt;999999]General;#.00,,\ &quot;M&quot;">
                        <c:v>-4603513.0754256183</c:v>
                      </c:pt>
                      <c:pt idx="18" formatCode="[&gt;999999]General;#.00,,\ &quot;M&quot;">
                        <c:v>-1731127.0940351691</c:v>
                      </c:pt>
                      <c:pt idx="19" formatCode="[&gt;999999]General;#.00,,\ &quot;M&quot;">
                        <c:v>-14639786.978762675</c:v>
                      </c:pt>
                      <c:pt idx="20" formatCode="[&gt;999999]General;#.00,,\ &quot;M&quot;">
                        <c:v>-12616865.180765796</c:v>
                      </c:pt>
                      <c:pt idx="21" formatCode="[&gt;999999]General;#.00,,\ &quot;M&quot;">
                        <c:v>-6924243.2619319344</c:v>
                      </c:pt>
                      <c:pt idx="22" formatCode="[&gt;999999]General;#.00,,\ &quot;M&quot;">
                        <c:v>-14360969.063396581</c:v>
                      </c:pt>
                      <c:pt idx="23" formatCode="[&gt;99999]General;#.00,\ &quot;K&quot;">
                        <c:v>48166.536642798485</c:v>
                      </c:pt>
                      <c:pt idx="24" formatCode="[&gt;999999]General;#.00,,\ &quot;M&quot;">
                        <c:v>-14815560.593870454</c:v>
                      </c:pt>
                      <c:pt idx="25" formatCode="[&gt;999999]General;#.00,,\ &quot;M&quot;">
                        <c:v>-23821940.40234758</c:v>
                      </c:pt>
                      <c:pt idx="26" formatCode="[&gt;999999]General;#.00,,\ &quot;M&quot;">
                        <c:v>-17517525.829073276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2A26-4500-AC9D-61CF31B07569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UF'!$L$2:$L$4</c15:sqref>
                        </c15:formulaRef>
                      </c:ext>
                    </c:extLst>
                    <c:strCache>
                      <c:ptCount val="3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UF'!$L$5:$L$31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 formatCode="0.00%">
                        <c:v>-0.13873973301313192</c:v>
                      </c:pt>
                      <c:pt idx="2" formatCode="0.00%">
                        <c:v>-0.48123849209747332</c:v>
                      </c:pt>
                      <c:pt idx="3" formatCode="0.00%">
                        <c:v>4.1600868814124651E-3</c:v>
                      </c:pt>
                      <c:pt idx="4" formatCode="0.00%">
                        <c:v>-8.9023121381295742E-2</c:v>
                      </c:pt>
                      <c:pt idx="5" formatCode="0.00%">
                        <c:v>-0.16712249157707748</c:v>
                      </c:pt>
                      <c:pt idx="7" formatCode="0.00%">
                        <c:v>-0.41394330463776868</c:v>
                      </c:pt>
                      <c:pt idx="8" formatCode="0.00%">
                        <c:v>-0.16291467976008731</c:v>
                      </c:pt>
                      <c:pt idx="9" formatCode="0.00%">
                        <c:v>-0.3048471765868615</c:v>
                      </c:pt>
                      <c:pt idx="10" formatCode="0.00%">
                        <c:v>-4.048524103164719E-2</c:v>
                      </c:pt>
                      <c:pt idx="11" formatCode="0.00%">
                        <c:v>-7.5614426308077937E-2</c:v>
                      </c:pt>
                      <c:pt idx="12" formatCode="0.00%">
                        <c:v>-1.873660956046206E-2</c:v>
                      </c:pt>
                      <c:pt idx="13" formatCode="0.00%">
                        <c:v>-0.14312976251336296</c:v>
                      </c:pt>
                      <c:pt idx="14" formatCode="0.00%">
                        <c:v>-0.32682957976399646</c:v>
                      </c:pt>
                      <c:pt idx="15" formatCode="0.00%">
                        <c:v>-0.15566338963773702</c:v>
                      </c:pt>
                      <c:pt idx="16" formatCode="0.00%">
                        <c:v>-0.31962120082316875</c:v>
                      </c:pt>
                      <c:pt idx="17" formatCode="0.00%">
                        <c:v>-0.20301576427465065</c:v>
                      </c:pt>
                      <c:pt idx="18" formatCode="0.00%">
                        <c:v>-7.2196851759981709E-2</c:v>
                      </c:pt>
                      <c:pt idx="19" formatCode="0.00%">
                        <c:v>-0.40415061261917035</c:v>
                      </c:pt>
                      <c:pt idx="20" formatCode="0.00%">
                        <c:v>-0.29560252728841202</c:v>
                      </c:pt>
                      <c:pt idx="21" formatCode="0.00%">
                        <c:v>-0.19918581658135179</c:v>
                      </c:pt>
                      <c:pt idx="22" formatCode="0.00%">
                        <c:v>-8.4445644528618705E-2</c:v>
                      </c:pt>
                      <c:pt idx="23" formatCode="0.00%">
                        <c:v>2.8977579662496523E-3</c:v>
                      </c:pt>
                      <c:pt idx="24" formatCode="0.00%">
                        <c:v>-0.2759209786715387</c:v>
                      </c:pt>
                      <c:pt idx="25" formatCode="0.00%">
                        <c:v>-0.28212369604624576</c:v>
                      </c:pt>
                      <c:pt idx="26" formatCode="0.00%">
                        <c:v>-0.16114037327903841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2A26-4500-AC9D-61CF31B07569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UF'!$M$2:$M$4</c15:sqref>
                        </c15:formulaRef>
                      </c:ext>
                    </c:extLst>
                    <c:strCache>
                      <c:ptCount val="3"/>
                      <c:pt idx="2">
                        <c:v>PROCESSOS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UF'!$M$5:$M$31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12</c:v>
                      </c:pt>
                      <c:pt idx="1">
                        <c:v>2</c:v>
                      </c:pt>
                      <c:pt idx="2">
                        <c:v>13</c:v>
                      </c:pt>
                      <c:pt idx="3">
                        <c:v>3</c:v>
                      </c:pt>
                      <c:pt idx="4">
                        <c:v>25</c:v>
                      </c:pt>
                      <c:pt idx="5">
                        <c:v>8</c:v>
                      </c:pt>
                      <c:pt idx="6">
                        <c:v>0</c:v>
                      </c:pt>
                      <c:pt idx="7">
                        <c:v>12</c:v>
                      </c:pt>
                      <c:pt idx="8">
                        <c:v>8</c:v>
                      </c:pt>
                      <c:pt idx="9">
                        <c:v>8</c:v>
                      </c:pt>
                      <c:pt idx="10">
                        <c:v>20</c:v>
                      </c:pt>
                      <c:pt idx="11">
                        <c:v>6</c:v>
                      </c:pt>
                      <c:pt idx="12">
                        <c:v>14</c:v>
                      </c:pt>
                      <c:pt idx="13">
                        <c:v>11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22</c:v>
                      </c:pt>
                      <c:pt idx="17">
                        <c:v>17</c:v>
                      </c:pt>
                      <c:pt idx="18">
                        <c:v>25</c:v>
                      </c:pt>
                      <c:pt idx="19">
                        <c:v>6</c:v>
                      </c:pt>
                      <c:pt idx="20">
                        <c:v>8</c:v>
                      </c:pt>
                      <c:pt idx="21">
                        <c:v>12</c:v>
                      </c:pt>
                      <c:pt idx="22">
                        <c:v>23</c:v>
                      </c:pt>
                      <c:pt idx="23">
                        <c:v>10</c:v>
                      </c:pt>
                      <c:pt idx="24">
                        <c:v>15</c:v>
                      </c:pt>
                      <c:pt idx="25">
                        <c:v>22</c:v>
                      </c:pt>
                      <c:pt idx="26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2A26-4500-AC9D-61CF31B07569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UF'!$N$2:$N$4</c15:sqref>
                        </c15:formulaRef>
                      </c:ext>
                    </c:extLst>
                    <c:strCache>
                      <c:ptCount val="3"/>
                      <c:pt idx="2">
                        <c:v>PREÇOS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UF'!$N$5:$N$31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108</c:v>
                      </c:pt>
                      <c:pt idx="1">
                        <c:v>2</c:v>
                      </c:pt>
                      <c:pt idx="2">
                        <c:v>377</c:v>
                      </c:pt>
                      <c:pt idx="3">
                        <c:v>140</c:v>
                      </c:pt>
                      <c:pt idx="4">
                        <c:v>947</c:v>
                      </c:pt>
                      <c:pt idx="5">
                        <c:v>89</c:v>
                      </c:pt>
                      <c:pt idx="6">
                        <c:v>0</c:v>
                      </c:pt>
                      <c:pt idx="7">
                        <c:v>303</c:v>
                      </c:pt>
                      <c:pt idx="8">
                        <c:v>69</c:v>
                      </c:pt>
                      <c:pt idx="9">
                        <c:v>227</c:v>
                      </c:pt>
                      <c:pt idx="10">
                        <c:v>505</c:v>
                      </c:pt>
                      <c:pt idx="11">
                        <c:v>41</c:v>
                      </c:pt>
                      <c:pt idx="12">
                        <c:v>213</c:v>
                      </c:pt>
                      <c:pt idx="13">
                        <c:v>79</c:v>
                      </c:pt>
                      <c:pt idx="14">
                        <c:v>138</c:v>
                      </c:pt>
                      <c:pt idx="15">
                        <c:v>144</c:v>
                      </c:pt>
                      <c:pt idx="16">
                        <c:v>463</c:v>
                      </c:pt>
                      <c:pt idx="17">
                        <c:v>295</c:v>
                      </c:pt>
                      <c:pt idx="18">
                        <c:v>494</c:v>
                      </c:pt>
                      <c:pt idx="19">
                        <c:v>91</c:v>
                      </c:pt>
                      <c:pt idx="20">
                        <c:v>49</c:v>
                      </c:pt>
                      <c:pt idx="21">
                        <c:v>214</c:v>
                      </c:pt>
                      <c:pt idx="22">
                        <c:v>408</c:v>
                      </c:pt>
                      <c:pt idx="23">
                        <c:v>317</c:v>
                      </c:pt>
                      <c:pt idx="24">
                        <c:v>256</c:v>
                      </c:pt>
                      <c:pt idx="25">
                        <c:v>821</c:v>
                      </c:pt>
                      <c:pt idx="26">
                        <c:v>65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2A26-4500-AC9D-61CF31B07569}"/>
                  </c:ext>
                </c:extLst>
              </c15:ser>
            </c15:filteredBarSeries>
          </c:ext>
        </c:extLst>
      </c:barChart>
      <c:catAx>
        <c:axId val="-213931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302848"/>
        <c:crosses val="autoZero"/>
        <c:auto val="1"/>
        <c:lblAlgn val="ctr"/>
        <c:lblOffset val="100"/>
        <c:noMultiLvlLbl val="0"/>
      </c:catAx>
      <c:valAx>
        <c:axId val="-213930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312640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93650793650792E-2"/>
          <c:y val="0.32338025928577108"/>
          <c:w val="0.13567772778402701"/>
          <c:h val="9.7744372862483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QUANTIDADE DE PREÇOS APROVADOS POR UNIDADE FEDERATIVA ENTRE 2016 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5"/>
          <c:order val="4"/>
          <c:tx>
            <c:v>PREÇOS APROVADOS</c:v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'ECON. UF'!$J$5:$J$31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'ECON. UF'!$P$5:$P$31</c:f>
              <c:numCache>
                <c:formatCode>0</c:formatCode>
                <c:ptCount val="27"/>
                <c:pt idx="0">
                  <c:v>90</c:v>
                </c:pt>
                <c:pt idx="1">
                  <c:v>0</c:v>
                </c:pt>
                <c:pt idx="2">
                  <c:v>132</c:v>
                </c:pt>
                <c:pt idx="3">
                  <c:v>128</c:v>
                </c:pt>
                <c:pt idx="4">
                  <c:v>458</c:v>
                </c:pt>
                <c:pt idx="5">
                  <c:v>11</c:v>
                </c:pt>
                <c:pt idx="6">
                  <c:v>0</c:v>
                </c:pt>
                <c:pt idx="7">
                  <c:v>5</c:v>
                </c:pt>
                <c:pt idx="8">
                  <c:v>43</c:v>
                </c:pt>
                <c:pt idx="9">
                  <c:v>121</c:v>
                </c:pt>
                <c:pt idx="10">
                  <c:v>175</c:v>
                </c:pt>
                <c:pt idx="11">
                  <c:v>17</c:v>
                </c:pt>
                <c:pt idx="12">
                  <c:v>58</c:v>
                </c:pt>
                <c:pt idx="13">
                  <c:v>41</c:v>
                </c:pt>
                <c:pt idx="14">
                  <c:v>50</c:v>
                </c:pt>
                <c:pt idx="15">
                  <c:v>110</c:v>
                </c:pt>
                <c:pt idx="16">
                  <c:v>174</c:v>
                </c:pt>
                <c:pt idx="17">
                  <c:v>89</c:v>
                </c:pt>
                <c:pt idx="18">
                  <c:v>158</c:v>
                </c:pt>
                <c:pt idx="19">
                  <c:v>34</c:v>
                </c:pt>
                <c:pt idx="20">
                  <c:v>20</c:v>
                </c:pt>
                <c:pt idx="21">
                  <c:v>45</c:v>
                </c:pt>
                <c:pt idx="22">
                  <c:v>75</c:v>
                </c:pt>
                <c:pt idx="23">
                  <c:v>70</c:v>
                </c:pt>
                <c:pt idx="24">
                  <c:v>106</c:v>
                </c:pt>
                <c:pt idx="25">
                  <c:v>227</c:v>
                </c:pt>
                <c:pt idx="26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BF-409D-95CF-0DB7546CF844}"/>
            </c:ext>
          </c:extLst>
        </c:ser>
        <c:ser>
          <c:idx val="0"/>
          <c:order val="5"/>
          <c:tx>
            <c:v>PREÇOS TOTAIS</c:v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'ECON. UF'!$J$5:$J$31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'ECON. UF'!$N$5:$N$31</c:f>
              <c:numCache>
                <c:formatCode>0</c:formatCode>
                <c:ptCount val="27"/>
                <c:pt idx="0">
                  <c:v>108</c:v>
                </c:pt>
                <c:pt idx="1">
                  <c:v>2</c:v>
                </c:pt>
                <c:pt idx="2">
                  <c:v>377</c:v>
                </c:pt>
                <c:pt idx="3">
                  <c:v>140</c:v>
                </c:pt>
                <c:pt idx="4">
                  <c:v>947</c:v>
                </c:pt>
                <c:pt idx="5">
                  <c:v>89</c:v>
                </c:pt>
                <c:pt idx="6">
                  <c:v>0</c:v>
                </c:pt>
                <c:pt idx="7">
                  <c:v>303</c:v>
                </c:pt>
                <c:pt idx="8">
                  <c:v>69</c:v>
                </c:pt>
                <c:pt idx="9">
                  <c:v>227</c:v>
                </c:pt>
                <c:pt idx="10">
                  <c:v>505</c:v>
                </c:pt>
                <c:pt idx="11">
                  <c:v>41</c:v>
                </c:pt>
                <c:pt idx="12">
                  <c:v>213</c:v>
                </c:pt>
                <c:pt idx="13">
                  <c:v>79</c:v>
                </c:pt>
                <c:pt idx="14">
                  <c:v>138</c:v>
                </c:pt>
                <c:pt idx="15">
                  <c:v>144</c:v>
                </c:pt>
                <c:pt idx="16">
                  <c:v>463</c:v>
                </c:pt>
                <c:pt idx="17">
                  <c:v>295</c:v>
                </c:pt>
                <c:pt idx="18">
                  <c:v>494</c:v>
                </c:pt>
                <c:pt idx="19">
                  <c:v>91</c:v>
                </c:pt>
                <c:pt idx="20">
                  <c:v>49</c:v>
                </c:pt>
                <c:pt idx="21">
                  <c:v>214</c:v>
                </c:pt>
                <c:pt idx="22">
                  <c:v>408</c:v>
                </c:pt>
                <c:pt idx="23">
                  <c:v>317</c:v>
                </c:pt>
                <c:pt idx="24">
                  <c:v>256</c:v>
                </c:pt>
                <c:pt idx="25">
                  <c:v>821</c:v>
                </c:pt>
                <c:pt idx="26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BF-409D-95CF-0DB7546CF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309376"/>
        <c:axId val="-21393088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'ECON. UF'!$K$2:$K$4</c15:sqref>
                        </c15:formulaRef>
                      </c:ext>
                    </c:extLst>
                    <c:strCache>
                      <c:ptCount val="3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'ECON. UF'!$K$5:$K$31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7"/>
                      <c:pt idx="0" formatCode="[&gt;999999]General;#.00,,\ &quot;M&quot;">
                        <c:v>-26984842.457857821</c:v>
                      </c:pt>
                      <c:pt idx="1">
                        <c:v>0</c:v>
                      </c:pt>
                      <c:pt idx="2" formatCode="[&gt;999999]General;#.00,,\ &quot;M&quot;">
                        <c:v>-25653750.956797667</c:v>
                      </c:pt>
                      <c:pt idx="3" formatCode="[&gt;999999]General;#.00,\ &quot;K&quot;">
                        <c:v>568955.39878778229</c:v>
                      </c:pt>
                      <c:pt idx="4" formatCode="[&gt;999999]General;#.00,,\ &quot;M&quot;">
                        <c:v>-30298488.140869293</c:v>
                      </c:pt>
                      <c:pt idx="5" formatCode="[&gt;99999]General;#.00,\ &quot;K&quot;">
                        <c:v>-666038.98598018684</c:v>
                      </c:pt>
                      <c:pt idx="6">
                        <c:v>0</c:v>
                      </c:pt>
                      <c:pt idx="7" formatCode="[&gt;99999]General;#.00,\ &quot;K&quot;">
                        <c:v>-469722.50509728579</c:v>
                      </c:pt>
                      <c:pt idx="8" formatCode="[&gt;999999]General;#.00,,\ &quot;M&quot;">
                        <c:v>-1092360.655205674</c:v>
                      </c:pt>
                      <c:pt idx="9" formatCode="[&gt;999999]General;#.00,,\ &quot;M&quot;">
                        <c:v>-6925194.7149912594</c:v>
                      </c:pt>
                      <c:pt idx="10" formatCode="[&gt;999999]General;#.00,,\ &quot;M&quot;">
                        <c:v>-1516490.740200134</c:v>
                      </c:pt>
                      <c:pt idx="11" formatCode="[&gt;99999]General;#.00,\ &quot;K&quot;">
                        <c:v>-402670.19503706309</c:v>
                      </c:pt>
                      <c:pt idx="12" formatCode="[&gt;999999]General;#.00,,\ &quot;M&quot;">
                        <c:v>-1195854.1799825775</c:v>
                      </c:pt>
                      <c:pt idx="13" formatCode="[&gt;999999]General;#.00,,\ &quot;M&quot;">
                        <c:v>-8285904.4615752622</c:v>
                      </c:pt>
                      <c:pt idx="14" formatCode="[&gt;999999]General;#.00,,\ &quot;M&quot;">
                        <c:v>-13572586.824206358</c:v>
                      </c:pt>
                      <c:pt idx="15" formatCode="[&gt;999999]General;#.00,,\ &quot;M&quot;">
                        <c:v>-3772607.0991414217</c:v>
                      </c:pt>
                      <c:pt idx="16" formatCode="[&gt;999999]General;#.00,,\ &quot;M&quot;">
                        <c:v>-60432854.686357357</c:v>
                      </c:pt>
                      <c:pt idx="17" formatCode="[&gt;999999]General;#.00,,\ &quot;M&quot;">
                        <c:v>-4603513.0754256183</c:v>
                      </c:pt>
                      <c:pt idx="18" formatCode="[&gt;999999]General;#.00,,\ &quot;M&quot;">
                        <c:v>-1731127.0940351691</c:v>
                      </c:pt>
                      <c:pt idx="19" formatCode="[&gt;999999]General;#.00,,\ &quot;M&quot;">
                        <c:v>-14639786.978762675</c:v>
                      </c:pt>
                      <c:pt idx="20" formatCode="[&gt;999999]General;#.00,,\ &quot;M&quot;">
                        <c:v>-12616865.180765796</c:v>
                      </c:pt>
                      <c:pt idx="21" formatCode="[&gt;999999]General;#.00,,\ &quot;M&quot;">
                        <c:v>-6924243.2619319344</c:v>
                      </c:pt>
                      <c:pt idx="22" formatCode="[&gt;999999]General;#.00,,\ &quot;M&quot;">
                        <c:v>-14360969.063396581</c:v>
                      </c:pt>
                      <c:pt idx="23" formatCode="[&gt;99999]General;#.00,\ &quot;K&quot;">
                        <c:v>48166.536642798485</c:v>
                      </c:pt>
                      <c:pt idx="24" formatCode="[&gt;999999]General;#.00,,\ &quot;M&quot;">
                        <c:v>-14815560.593870454</c:v>
                      </c:pt>
                      <c:pt idx="25" formatCode="[&gt;999999]General;#.00,,\ &quot;M&quot;">
                        <c:v>-23821940.40234758</c:v>
                      </c:pt>
                      <c:pt idx="26" formatCode="[&gt;999999]General;#.00,,\ &quot;M&quot;">
                        <c:v>-17517525.829073276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43BF-409D-95CF-0DB7546CF844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UF'!$L$2:$L$4</c15:sqref>
                        </c15:formulaRef>
                      </c:ext>
                    </c:extLst>
                    <c:strCache>
                      <c:ptCount val="3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UF'!$L$5:$L$31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 formatCode="0.00%">
                        <c:v>-0.13873973301313192</c:v>
                      </c:pt>
                      <c:pt idx="2" formatCode="0.00%">
                        <c:v>-0.48123849209747332</c:v>
                      </c:pt>
                      <c:pt idx="3" formatCode="0.00%">
                        <c:v>4.1600868814124651E-3</c:v>
                      </c:pt>
                      <c:pt idx="4" formatCode="0.00%">
                        <c:v>-8.9023121381295742E-2</c:v>
                      </c:pt>
                      <c:pt idx="5" formatCode="0.00%">
                        <c:v>-0.16712249157707748</c:v>
                      </c:pt>
                      <c:pt idx="7" formatCode="0.00%">
                        <c:v>-0.41394330463776868</c:v>
                      </c:pt>
                      <c:pt idx="8" formatCode="0.00%">
                        <c:v>-0.16291467976008731</c:v>
                      </c:pt>
                      <c:pt idx="9" formatCode="0.00%">
                        <c:v>-0.3048471765868615</c:v>
                      </c:pt>
                      <c:pt idx="10" formatCode="0.00%">
                        <c:v>-4.048524103164719E-2</c:v>
                      </c:pt>
                      <c:pt idx="11" formatCode="0.00%">
                        <c:v>-7.5614426308077937E-2</c:v>
                      </c:pt>
                      <c:pt idx="12" formatCode="0.00%">
                        <c:v>-1.873660956046206E-2</c:v>
                      </c:pt>
                      <c:pt idx="13" formatCode="0.00%">
                        <c:v>-0.14312976251336296</c:v>
                      </c:pt>
                      <c:pt idx="14" formatCode="0.00%">
                        <c:v>-0.32682957976399646</c:v>
                      </c:pt>
                      <c:pt idx="15" formatCode="0.00%">
                        <c:v>-0.15566338963773702</c:v>
                      </c:pt>
                      <c:pt idx="16" formatCode="0.00%">
                        <c:v>-0.31962120082316875</c:v>
                      </c:pt>
                      <c:pt idx="17" formatCode="0.00%">
                        <c:v>-0.20301576427465065</c:v>
                      </c:pt>
                      <c:pt idx="18" formatCode="0.00%">
                        <c:v>-7.2196851759981709E-2</c:v>
                      </c:pt>
                      <c:pt idx="19" formatCode="0.00%">
                        <c:v>-0.40415061261917035</c:v>
                      </c:pt>
                      <c:pt idx="20" formatCode="0.00%">
                        <c:v>-0.29560252728841202</c:v>
                      </c:pt>
                      <c:pt idx="21" formatCode="0.00%">
                        <c:v>-0.19918581658135179</c:v>
                      </c:pt>
                      <c:pt idx="22" formatCode="0.00%">
                        <c:v>-8.4445644528618705E-2</c:v>
                      </c:pt>
                      <c:pt idx="23" formatCode="0.00%">
                        <c:v>2.8977579662496523E-3</c:v>
                      </c:pt>
                      <c:pt idx="24" formatCode="0.00%">
                        <c:v>-0.2759209786715387</c:v>
                      </c:pt>
                      <c:pt idx="25" formatCode="0.00%">
                        <c:v>-0.28212369604624576</c:v>
                      </c:pt>
                      <c:pt idx="26" formatCode="0.00%">
                        <c:v>-0.16114037327903841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43BF-409D-95CF-0DB7546CF844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UF'!$M$2:$M$4</c15:sqref>
                        </c15:formulaRef>
                      </c:ext>
                    </c:extLst>
                    <c:strCache>
                      <c:ptCount val="3"/>
                      <c:pt idx="2">
                        <c:v>PROCESSOS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UF'!$M$5:$M$31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12</c:v>
                      </c:pt>
                      <c:pt idx="1">
                        <c:v>2</c:v>
                      </c:pt>
                      <c:pt idx="2">
                        <c:v>13</c:v>
                      </c:pt>
                      <c:pt idx="3">
                        <c:v>3</c:v>
                      </c:pt>
                      <c:pt idx="4">
                        <c:v>25</c:v>
                      </c:pt>
                      <c:pt idx="5">
                        <c:v>8</c:v>
                      </c:pt>
                      <c:pt idx="6">
                        <c:v>0</c:v>
                      </c:pt>
                      <c:pt idx="7">
                        <c:v>12</c:v>
                      </c:pt>
                      <c:pt idx="8">
                        <c:v>8</c:v>
                      </c:pt>
                      <c:pt idx="9">
                        <c:v>8</c:v>
                      </c:pt>
                      <c:pt idx="10">
                        <c:v>20</c:v>
                      </c:pt>
                      <c:pt idx="11">
                        <c:v>6</c:v>
                      </c:pt>
                      <c:pt idx="12">
                        <c:v>14</c:v>
                      </c:pt>
                      <c:pt idx="13">
                        <c:v>11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22</c:v>
                      </c:pt>
                      <c:pt idx="17">
                        <c:v>17</c:v>
                      </c:pt>
                      <c:pt idx="18">
                        <c:v>25</c:v>
                      </c:pt>
                      <c:pt idx="19">
                        <c:v>6</c:v>
                      </c:pt>
                      <c:pt idx="20">
                        <c:v>8</c:v>
                      </c:pt>
                      <c:pt idx="21">
                        <c:v>12</c:v>
                      </c:pt>
                      <c:pt idx="22">
                        <c:v>23</c:v>
                      </c:pt>
                      <c:pt idx="23">
                        <c:v>10</c:v>
                      </c:pt>
                      <c:pt idx="24">
                        <c:v>15</c:v>
                      </c:pt>
                      <c:pt idx="25">
                        <c:v>22</c:v>
                      </c:pt>
                      <c:pt idx="26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43BF-409D-95CF-0DB7546CF844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UF'!$N$2:$N$4</c15:sqref>
                        </c15:formulaRef>
                      </c:ext>
                    </c:extLst>
                    <c:strCache>
                      <c:ptCount val="3"/>
                      <c:pt idx="2">
                        <c:v>PREÇOS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UF'!$J$5:$J$31</c15:sqref>
                        </c15:formulaRef>
                      </c:ext>
                    </c:extLst>
                    <c:strCache>
                      <c:ptCount val="27"/>
                      <c:pt idx="0">
                        <c:v>AC</c:v>
                      </c:pt>
                      <c:pt idx="1">
                        <c:v>AL</c:v>
                      </c:pt>
                      <c:pt idx="2">
                        <c:v>AM</c:v>
                      </c:pt>
                      <c:pt idx="3">
                        <c:v>AP</c:v>
                      </c:pt>
                      <c:pt idx="4">
                        <c:v>BA</c:v>
                      </c:pt>
                      <c:pt idx="5">
                        <c:v>CE</c:v>
                      </c:pt>
                      <c:pt idx="6">
                        <c:v>DF</c:v>
                      </c:pt>
                      <c:pt idx="7">
                        <c:v>ES</c:v>
                      </c:pt>
                      <c:pt idx="8">
                        <c:v>GO</c:v>
                      </c:pt>
                      <c:pt idx="9">
                        <c:v>MA</c:v>
                      </c:pt>
                      <c:pt idx="10">
                        <c:v>MG</c:v>
                      </c:pt>
                      <c:pt idx="11">
                        <c:v>MS</c:v>
                      </c:pt>
                      <c:pt idx="12">
                        <c:v>MT</c:v>
                      </c:pt>
                      <c:pt idx="13">
                        <c:v>PA</c:v>
                      </c:pt>
                      <c:pt idx="14">
                        <c:v>PB</c:v>
                      </c:pt>
                      <c:pt idx="15">
                        <c:v>PE</c:v>
                      </c:pt>
                      <c:pt idx="16">
                        <c:v>PI</c:v>
                      </c:pt>
                      <c:pt idx="17">
                        <c:v>PR</c:v>
                      </c:pt>
                      <c:pt idx="18">
                        <c:v>RJ</c:v>
                      </c:pt>
                      <c:pt idx="19">
                        <c:v>RN</c:v>
                      </c:pt>
                      <c:pt idx="20">
                        <c:v>RO</c:v>
                      </c:pt>
                      <c:pt idx="21">
                        <c:v>RR</c:v>
                      </c:pt>
                      <c:pt idx="22">
                        <c:v>RS</c:v>
                      </c:pt>
                      <c:pt idx="23">
                        <c:v>SC</c:v>
                      </c:pt>
                      <c:pt idx="24">
                        <c:v>SE</c:v>
                      </c:pt>
                      <c:pt idx="25">
                        <c:v>SP</c:v>
                      </c:pt>
                      <c:pt idx="26">
                        <c:v>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'ECON. UF'!$N$5:$N$31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108</c:v>
                      </c:pt>
                      <c:pt idx="1">
                        <c:v>2</c:v>
                      </c:pt>
                      <c:pt idx="2">
                        <c:v>377</c:v>
                      </c:pt>
                      <c:pt idx="3">
                        <c:v>140</c:v>
                      </c:pt>
                      <c:pt idx="4">
                        <c:v>947</c:v>
                      </c:pt>
                      <c:pt idx="5">
                        <c:v>89</c:v>
                      </c:pt>
                      <c:pt idx="6">
                        <c:v>0</c:v>
                      </c:pt>
                      <c:pt idx="7">
                        <c:v>303</c:v>
                      </c:pt>
                      <c:pt idx="8">
                        <c:v>69</c:v>
                      </c:pt>
                      <c:pt idx="9">
                        <c:v>227</c:v>
                      </c:pt>
                      <c:pt idx="10">
                        <c:v>505</c:v>
                      </c:pt>
                      <c:pt idx="11">
                        <c:v>41</c:v>
                      </c:pt>
                      <c:pt idx="12">
                        <c:v>213</c:v>
                      </c:pt>
                      <c:pt idx="13">
                        <c:v>79</c:v>
                      </c:pt>
                      <c:pt idx="14">
                        <c:v>138</c:v>
                      </c:pt>
                      <c:pt idx="15">
                        <c:v>144</c:v>
                      </c:pt>
                      <c:pt idx="16">
                        <c:v>463</c:v>
                      </c:pt>
                      <c:pt idx="17">
                        <c:v>295</c:v>
                      </c:pt>
                      <c:pt idx="18">
                        <c:v>494</c:v>
                      </c:pt>
                      <c:pt idx="19">
                        <c:v>91</c:v>
                      </c:pt>
                      <c:pt idx="20">
                        <c:v>49</c:v>
                      </c:pt>
                      <c:pt idx="21">
                        <c:v>214</c:v>
                      </c:pt>
                      <c:pt idx="22">
                        <c:v>408</c:v>
                      </c:pt>
                      <c:pt idx="23">
                        <c:v>317</c:v>
                      </c:pt>
                      <c:pt idx="24">
                        <c:v>256</c:v>
                      </c:pt>
                      <c:pt idx="25">
                        <c:v>821</c:v>
                      </c:pt>
                      <c:pt idx="26">
                        <c:v>65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43BF-409D-95CF-0DB7546CF844}"/>
                  </c:ext>
                </c:extLst>
              </c15:ser>
            </c15:filteredBarSeries>
          </c:ext>
        </c:extLst>
      </c:barChart>
      <c:catAx>
        <c:axId val="-213930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308832"/>
        <c:crosses val="autoZero"/>
        <c:auto val="1"/>
        <c:lblAlgn val="ctr"/>
        <c:lblOffset val="100"/>
        <c:noMultiLvlLbl val="0"/>
      </c:catAx>
      <c:valAx>
        <c:axId val="-21393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309376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93650793650792E-2"/>
          <c:y val="0.23651157241708423"/>
          <c:w val="0.12461622375328084"/>
          <c:h val="9.7744372862483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0.68745</cdr:x>
      <cdr:y>0.15959</cdr:y>
    </cdr:from>
    <cdr:to>
      <cdr:x>0.88606</cdr:x>
      <cdr:y>0.23889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381420" y="1094499"/>
          <a:ext cx="2421453" cy="5438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TOTAL DE PROCESSOS: 321</a:t>
          </a:r>
        </a:p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TOTAL DE PREÇOS: 6.855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0.65519</cdr:x>
      <cdr:y>0.08135</cdr:y>
    </cdr:from>
    <cdr:to>
      <cdr:x>0.92094</cdr:x>
      <cdr:y>0.16009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88076" y="557899"/>
          <a:ext cx="3240000" cy="54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TOTAL DE PROCESSOS RECEBIDOS: 321</a:t>
          </a:r>
        </a:p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TOTAL DE </a:t>
          </a:r>
          <a:r>
            <a:rPr lang="pt-BR" sz="1400" b="1" dirty="0">
              <a:solidFill>
                <a:srgbClr val="FF0000"/>
              </a:solidFill>
              <a:latin typeface="+mn-lt"/>
              <a:ea typeface="+mn-ea"/>
              <a:cs typeface="+mn-cs"/>
            </a:rPr>
            <a:t>PROCESSOS APROVADOS</a:t>
          </a:r>
          <a:r>
            <a:rPr lang="pt-BR" sz="1400" b="1" dirty="0">
              <a:solidFill>
                <a:srgbClr val="FF0000"/>
              </a:solidFill>
            </a:rPr>
            <a:t>: </a:t>
          </a:r>
          <a:r>
            <a:rPr lang="pt-BR" sz="1400" b="1" dirty="0">
              <a:solidFill>
                <a:srgbClr val="FF0000"/>
              </a:solidFill>
              <a:latin typeface="+mn-lt"/>
              <a:ea typeface="+mn-ea"/>
              <a:cs typeface="+mn-cs"/>
            </a:rPr>
            <a:t>141</a:t>
          </a:r>
        </a:p>
        <a:p xmlns:a="http://schemas.openxmlformats.org/drawingml/2006/main">
          <a:endParaRPr lang="pt-BR" sz="14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0.63718</cdr:x>
      <cdr:y>0.08472</cdr:y>
    </cdr:from>
    <cdr:to>
      <cdr:x>0.90293</cdr:x>
      <cdr:y>0.16346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768554" y="581010"/>
          <a:ext cx="3240000" cy="54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TOTAL DE PREÇOS RECEBIDOS: 6.855</a:t>
          </a:r>
        </a:p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TOTAL DE PREÇOS APROVADOS: 2.498</a:t>
          </a:r>
        </a:p>
        <a:p xmlns:a="http://schemas.openxmlformats.org/drawingml/2006/main">
          <a:endParaRPr lang="pt-BR" sz="1400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0.71384</cdr:x>
      <cdr:y>0.11144</cdr:y>
    </cdr:from>
    <cdr:to>
      <cdr:x>0.92054</cdr:x>
      <cdr:y>0.26892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703181" y="764250"/>
          <a:ext cx="2520000" cy="10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marL="0" lvl="0" algn="ctr" defTabSz="914400" rtl="0" eaLnBrk="1" latinLnBrk="0" hangingPunct="1">
            <a:defRPr/>
          </a:pPr>
          <a:r>
            <a:rPr lang="pt-BR" sz="2400" b="1" kern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ECONOMIA</a:t>
          </a:r>
          <a:endParaRPr lang="pt-BR" sz="2400" b="1" kern="0" dirty="0">
            <a:solidFill>
              <a:schemeClr val="bg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lvl="0" algn="ctr" defTabSz="914400" rtl="0" eaLnBrk="1" latinLnBrk="0" hangingPunct="1">
            <a:defRPr/>
          </a:pPr>
          <a:r>
            <a:rPr lang="pt-BR" sz="2400" b="1" kern="0" dirty="0">
              <a:solidFill>
                <a:schemeClr val="bg1"/>
              </a:solidFill>
              <a:latin typeface="+mn-lt"/>
              <a:ea typeface="+mn-ea"/>
              <a:cs typeface="+mn-cs"/>
            </a:rPr>
            <a:t>R$ </a:t>
          </a:r>
          <a:r>
            <a:rPr lang="pt-BR" sz="2400" b="1" kern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291.683.776,15</a:t>
          </a:r>
          <a:endParaRPr lang="pt-BR" sz="2400" b="1" kern="0" dirty="0">
            <a:solidFill>
              <a:schemeClr val="bg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2860A-AAB1-41E8-B891-E490FD3C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B605B4-5665-484D-BF3A-C19352EF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FBA274-9BF5-4C6F-B66F-E2D1637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12/06/2019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61325-CAAA-4A24-B531-1E433A83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C1B3A9B-3ACD-4750-8B96-EB22E5187598}"/>
              </a:ext>
            </a:extLst>
          </p:cNvPr>
          <p:cNvGrpSpPr/>
          <p:nvPr userDrawn="1"/>
        </p:nvGrpSpPr>
        <p:grpSpPr>
          <a:xfrm>
            <a:off x="9612430" y="6153150"/>
            <a:ext cx="2579570" cy="568326"/>
            <a:chOff x="9160933" y="6053677"/>
            <a:chExt cx="3031067" cy="667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71C5153-E873-4C24-BA90-07A2B868C9AF}"/>
                </a:ext>
              </a:extLst>
            </p:cNvPr>
            <p:cNvSpPr/>
            <p:nvPr userDrawn="1"/>
          </p:nvSpPr>
          <p:spPr>
            <a:xfrm>
              <a:off x="9160933" y="6056848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48BE36B-CC26-4630-AFB9-D65312BCE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066" y="6053677"/>
              <a:ext cx="2349483" cy="66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FBB40-357A-4BC9-9318-55A59DE7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89087D-F27A-4F8E-A2DD-1CD55E96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12/06/2019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5873CD-738A-4B54-B811-802E4886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A0581-738E-4262-986D-EFB6ADFD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CBD8BA-FA4E-4BA6-862C-7140317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E699-C547-452F-AA01-B339486A213D}" type="datetimeFigureOut">
              <a:rPr lang="pt-BR" smtClean="0"/>
              <a:t>12/06/2019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AC2B79-36E3-4D85-BC5D-B375ED9F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9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779B19-7967-4F27-9109-A9BA8B30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4295775" cy="211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F153C-4BD6-417A-9A2A-11A3DA92B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E699-C547-452F-AA01-B339486A213D}" type="datetimeFigureOut">
              <a:rPr lang="pt-BR" smtClean="0"/>
              <a:t>12/06/2019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8A1DA-89DF-44AD-AA56-6ED057488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86A5B8-44B0-4CA8-A87B-96CFA8DB77B9}"/>
              </a:ext>
            </a:extLst>
          </p:cNvPr>
          <p:cNvGrpSpPr/>
          <p:nvPr userDrawn="1"/>
        </p:nvGrpSpPr>
        <p:grpSpPr>
          <a:xfrm>
            <a:off x="9498130" y="5848262"/>
            <a:ext cx="2579570" cy="644607"/>
            <a:chOff x="9160932" y="5964044"/>
            <a:chExt cx="3031067" cy="757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4309634-BE6A-4FCA-AC8C-61825EDF37BE}"/>
                </a:ext>
              </a:extLst>
            </p:cNvPr>
            <p:cNvSpPr/>
            <p:nvPr userDrawn="1"/>
          </p:nvSpPr>
          <p:spPr>
            <a:xfrm>
              <a:off x="9160932" y="6056847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958DD7D-4074-4E89-AFDA-1BAB5FC05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453" y="5964044"/>
              <a:ext cx="2677546" cy="75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0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82425CC-B018-4267-80D3-B1537EC9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18" y="2577360"/>
            <a:ext cx="11388471" cy="2547823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</a:rPr>
              <a:t>O papel da Coordenação-Geral de Custos de Infraestrutura de Transportes nos projetos do DNIT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082425CC-B018-4267-80D3-B1537EC91351}"/>
              </a:ext>
            </a:extLst>
          </p:cNvPr>
          <p:cNvSpPr txBox="1">
            <a:spLocks/>
          </p:cNvSpPr>
          <p:nvPr/>
        </p:nvSpPr>
        <p:spPr>
          <a:xfrm>
            <a:off x="2455590" y="5736565"/>
            <a:ext cx="5981043" cy="947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 smtClean="0">
                <a:latin typeface="+mn-lt"/>
              </a:rPr>
              <a:t>Brasília, 13 de junho de 2019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7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188536"/>
            <a:ext cx="5030943" cy="432000"/>
          </a:xfr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PROJETO E PLANEJAMENTO DA OBRA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1267547" y="2045134"/>
            <a:ext cx="1032742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PLANO DE ATAQUE </a:t>
            </a:r>
            <a:r>
              <a:rPr lang="pt-BR" altLang="pt-BR" sz="2800" b="1" dirty="0" smtClean="0">
                <a:cs typeface="Arial" panose="020B0604020202020204" pitchFamily="34" charset="0"/>
              </a:rPr>
              <a:t>(DE EXECUÇÃO OU DE TRABALHO);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DIMENSIONAMENTO E </a:t>
            </a:r>
            <a:r>
              <a:rPr lang="pt-BR" altLang="pt-BR" sz="2800" b="1" i="1" dirty="0" smtClean="0">
                <a:cs typeface="Arial" panose="020B0604020202020204" pitchFamily="34" charset="0"/>
              </a:rPr>
              <a:t>LAYOUT</a:t>
            </a:r>
            <a:r>
              <a:rPr lang="pt-BR" altLang="pt-BR" sz="2800" b="1" dirty="0" smtClean="0">
                <a:cs typeface="Arial" panose="020B0604020202020204" pitchFamily="34" charset="0"/>
              </a:rPr>
              <a:t> DO CANTEIRO, DA ADMINISTRAÇÃO LOCAL E DAS INSTALAÇÕES INDUSTRIAIS;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PLANO DE MOBILIZAÇÃO E DESMOBILIZAÇÃO;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ANÁLISE DAS CURVAS ABC (INSUMOS E SERVIÇOS);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CRONOGRAMAS FÍSICO E FINANCEIRO;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CRONOGRAMA DE UTILIZAÇÃO DE INSUMOS;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2168163" y="796293"/>
            <a:ext cx="7060675" cy="648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ORÇAMENTO ANALÍTICO OU DETERMINÍSTICO</a:t>
            </a:r>
          </a:p>
        </p:txBody>
      </p:sp>
    </p:spTree>
    <p:extLst>
      <p:ext uri="{BB962C8B-B14F-4D97-AF65-F5344CB8AC3E}">
        <p14:creationId xmlns:p14="http://schemas.microsoft.com/office/powerpoint/2010/main" val="42071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188536"/>
            <a:ext cx="5030943" cy="432000"/>
          </a:xfr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PROJETO E PLANEJAMENTO DA OBRA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1342961" y="1998000"/>
            <a:ext cx="94413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>
                <a:cs typeface="Arial" panose="020B0604020202020204" pitchFamily="34" charset="0"/>
              </a:rPr>
              <a:t>BDI (TRIBUTOS, DESPESAS (INDIRETOS) E LUCRO);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>
                <a:cs typeface="Arial" panose="020B0604020202020204" pitchFamily="34" charset="0"/>
              </a:rPr>
              <a:t>FISCALIZAÇÃO E </a:t>
            </a:r>
            <a:r>
              <a:rPr lang="pt-BR" altLang="pt-BR" sz="2800" b="1" dirty="0" smtClean="0">
                <a:cs typeface="Arial" panose="020B0604020202020204" pitchFamily="34" charset="0"/>
              </a:rPr>
              <a:t>ACOMPANHAMENTO;</a:t>
            </a:r>
            <a:endParaRPr lang="pt-BR" altLang="pt-BR" sz="2800" b="1" dirty="0"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PESQUISA DE MERCADO (CUSTO E DISPONIBILIDADE);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COMPOSIÇÕES DE CUSTO DETALHADAS;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QUANTITATIVOS CALCULADOS COM MEMÓRIA E UNIDADES;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b="1" dirty="0" smtClean="0">
                <a:cs typeface="Arial" panose="020B0604020202020204" pitchFamily="34" charset="0"/>
              </a:rPr>
              <a:t>PLANILHA ORÇAMENTÁRIA.</a:t>
            </a:r>
            <a:endParaRPr lang="pt-BR" altLang="pt-BR" sz="2800" b="1" dirty="0"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2168163" y="796293"/>
            <a:ext cx="7060675" cy="648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ORÇAMENTO ANALÍTICO OU DETERMINÍSTICO</a:t>
            </a:r>
          </a:p>
        </p:txBody>
      </p:sp>
    </p:spTree>
    <p:extLst>
      <p:ext uri="{BB962C8B-B14F-4D97-AF65-F5344CB8AC3E}">
        <p14:creationId xmlns:p14="http://schemas.microsoft.com/office/powerpoint/2010/main" val="27939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188536"/>
            <a:ext cx="5030943" cy="432000"/>
          </a:xfr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PROJETO E PLANEJAMENTO DA OBRA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7" t="6659" r="7547" b="4921"/>
          <a:stretch/>
        </p:blipFill>
        <p:spPr>
          <a:xfrm>
            <a:off x="3026004" y="1207672"/>
            <a:ext cx="5032800" cy="2719422"/>
          </a:xfrm>
          <a:prstGeom prst="rect">
            <a:avLst/>
          </a:prstGeom>
          <a:ln>
            <a:noFill/>
          </a:ln>
        </p:spPr>
      </p:pic>
      <p:sp>
        <p:nvSpPr>
          <p:cNvPr id="6" name="Texto Explicativo em Seta para Cima 5"/>
          <p:cNvSpPr/>
          <p:nvPr/>
        </p:nvSpPr>
        <p:spPr>
          <a:xfrm>
            <a:off x="1630336" y="4119513"/>
            <a:ext cx="7822277" cy="2318993"/>
          </a:xfrm>
          <a:prstGeom prst="upArrowCallout">
            <a:avLst/>
          </a:prstGeom>
          <a:solidFill>
            <a:schemeClr val="accent1">
              <a:lumMod val="50000"/>
            </a:schemeClr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TODO ORÇAMENTO SÓ É VÁLIDO NO TEMPO (CRONOGRAMA)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 NAS CONDIÇÕES PLANEJADAS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(PLANO DE EXECUÇÃO).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58338"/>
              </p:ext>
            </p:extLst>
          </p:nvPr>
        </p:nvGraphicFramePr>
        <p:xfrm>
          <a:off x="2" y="2045154"/>
          <a:ext cx="12191998" cy="4812845"/>
        </p:xfrm>
        <a:graphic>
          <a:graphicData uri="http://schemas.openxmlformats.org/drawingml/2006/table">
            <a:tbl>
              <a:tblPr firstRow="1" bandRow="1">
                <a:solidFill>
                  <a:srgbClr val="7030A0"/>
                </a:solidFill>
                <a:tableStyleId>{5C22544A-7EE6-4342-B048-85BDC9FD1C3A}</a:tableStyleId>
              </a:tblPr>
              <a:tblGrid>
                <a:gridCol w="1537715">
                  <a:extLst>
                    <a:ext uri="{9D8B030D-6E8A-4147-A177-3AD203B41FA5}">
                      <a16:colId xmlns:a16="http://schemas.microsoft.com/office/drawing/2014/main" xmlns="" val="1164670530"/>
                    </a:ext>
                  </a:extLst>
                </a:gridCol>
                <a:gridCol w="1481397">
                  <a:extLst>
                    <a:ext uri="{9D8B030D-6E8A-4147-A177-3AD203B41FA5}">
                      <a16:colId xmlns:a16="http://schemas.microsoft.com/office/drawing/2014/main" xmlns="" val="775458278"/>
                    </a:ext>
                  </a:extLst>
                </a:gridCol>
                <a:gridCol w="1285184">
                  <a:extLst>
                    <a:ext uri="{9D8B030D-6E8A-4147-A177-3AD203B41FA5}">
                      <a16:colId xmlns:a16="http://schemas.microsoft.com/office/drawing/2014/main" xmlns="" val="2975355443"/>
                    </a:ext>
                  </a:extLst>
                </a:gridCol>
                <a:gridCol w="1883630">
                  <a:extLst>
                    <a:ext uri="{9D8B030D-6E8A-4147-A177-3AD203B41FA5}">
                      <a16:colId xmlns:a16="http://schemas.microsoft.com/office/drawing/2014/main" xmlns="" val="3622460410"/>
                    </a:ext>
                  </a:extLst>
                </a:gridCol>
                <a:gridCol w="2148516">
                  <a:extLst>
                    <a:ext uri="{9D8B030D-6E8A-4147-A177-3AD203B41FA5}">
                      <a16:colId xmlns:a16="http://schemas.microsoft.com/office/drawing/2014/main" xmlns="" val="1848777820"/>
                    </a:ext>
                  </a:extLst>
                </a:gridCol>
                <a:gridCol w="2334916">
                  <a:extLst>
                    <a:ext uri="{9D8B030D-6E8A-4147-A177-3AD203B41FA5}">
                      <a16:colId xmlns:a16="http://schemas.microsoft.com/office/drawing/2014/main" xmlns="" val="3102761579"/>
                    </a:ext>
                  </a:extLst>
                </a:gridCol>
                <a:gridCol w="1520640">
                  <a:extLst>
                    <a:ext uri="{9D8B030D-6E8A-4147-A177-3AD203B41FA5}">
                      <a16:colId xmlns:a16="http://schemas.microsoft.com/office/drawing/2014/main" xmlns="" val="163300706"/>
                    </a:ext>
                  </a:extLst>
                </a:gridCol>
              </a:tblGrid>
              <a:tr h="45596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ANO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5238187"/>
                  </a:ext>
                </a:extLst>
              </a:tr>
              <a:tr h="10185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QUANTIDADE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DE SERVIDORES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7 SERVIDORES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4 SERVIDORES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3 SERVIDORES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387250"/>
                  </a:ext>
                </a:extLst>
              </a:tr>
              <a:tr h="237665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PROJETOS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BR-319/AM REV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BR-376/PR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BR-153/RS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BR-163/PA REV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BR-282/SC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BR-230/PA REV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BR-381/MG</a:t>
                      </a:r>
                      <a:endParaRPr lang="pt-B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BR-364/RO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BR-277/PR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BR-104/PE 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BR-472/RS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BR-163/MT/PA BR-230/PA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BR-158/PA</a:t>
                      </a:r>
                      <a:endParaRPr lang="pt-B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BR-101/RN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BR-101/SE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BR-308/PA (LOTE 1)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BR-156/AP (LOTE 3)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BR-308/PA (LOTE 2)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BR-174/RR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t-B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Av. </a:t>
                      </a:r>
                      <a:r>
                        <a:rPr lang="pt-BR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</a:t>
                      </a: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Roberto Freire / RN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BR-230/PA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BR-226 e BR-304/RN BR-163/PA (LOTE 1.4)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BR-259/ES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BR-163/PA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t-B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BR-116/RS (LOTE ÚNICO) REV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BR-364/RO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BR-230/PA (LOTE 3)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BR-135/MG (LOTE 1)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BR-277/PR REV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t-B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BR-101/RN *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BR-425/RO *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BR-267/MG *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BR-470/SC *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BR-230/PI *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BR-101/BA *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BR-343/PI *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BR-101/PE *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BR-324/407/BA *</a:t>
                      </a:r>
                      <a:endParaRPr lang="pt-B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828653"/>
                  </a:ext>
                </a:extLst>
              </a:tr>
              <a:tr h="45596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Nº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802275"/>
                  </a:ext>
                </a:extLst>
              </a:tr>
              <a:tr h="5056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R$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R$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1.146.678.397,31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R$ 317.634.047,03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R$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423.261.370,72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9832602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272098" y="1415011"/>
            <a:ext cx="11478404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DEMONSTRATIVO DOS ORÇAMENTOS TRATADOS (TRIÊNIO)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1300" y="699830"/>
            <a:ext cx="2880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COI</a:t>
            </a:r>
          </a:p>
        </p:txBody>
      </p:sp>
    </p:spTree>
    <p:extLst>
      <p:ext uri="{BB962C8B-B14F-4D97-AF65-F5344CB8AC3E}">
        <p14:creationId xmlns:p14="http://schemas.microsoft.com/office/powerpoint/2010/main" val="30990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032537"/>
              </p:ext>
            </p:extLst>
          </p:nvPr>
        </p:nvGraphicFramePr>
        <p:xfrm>
          <a:off x="266638" y="1930602"/>
          <a:ext cx="367504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797939"/>
              </p:ext>
            </p:extLst>
          </p:nvPr>
        </p:nvGraphicFramePr>
        <p:xfrm>
          <a:off x="3941684" y="1930602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94688"/>
              </p:ext>
            </p:extLst>
          </p:nvPr>
        </p:nvGraphicFramePr>
        <p:xfrm>
          <a:off x="7901683" y="1930602"/>
          <a:ext cx="3890749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54978" y="1265382"/>
            <a:ext cx="11478404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ORÇAMENTOS TRATADOS x LICITADOS (TRIÊNIO)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4978" y="5755602"/>
            <a:ext cx="11478404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EM MÉDIA, 59% DOS ORÇAMENTOS NÃO FORAM LICITADOS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1300" y="699830"/>
            <a:ext cx="2880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COI</a:t>
            </a:r>
          </a:p>
        </p:txBody>
      </p:sp>
    </p:spTree>
    <p:extLst>
      <p:ext uri="{BB962C8B-B14F-4D97-AF65-F5344CB8AC3E}">
        <p14:creationId xmlns:p14="http://schemas.microsoft.com/office/powerpoint/2010/main" val="18984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454978" y="1265382"/>
            <a:ext cx="11478404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ORÇAMENTOS TRATADOS x LICITADOS (TRIÊNIO)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454978" y="2000396"/>
            <a:ext cx="11478404" cy="3393896"/>
            <a:chOff x="454978" y="2234547"/>
            <a:chExt cx="10908000" cy="2952000"/>
          </a:xfrm>
        </p:grpSpPr>
        <p:graphicFrame>
          <p:nvGraphicFramePr>
            <p:cNvPr id="16" name="Grá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4072231"/>
                </p:ext>
              </p:extLst>
            </p:nvPr>
          </p:nvGraphicFramePr>
          <p:xfrm>
            <a:off x="454978" y="2234547"/>
            <a:ext cx="3636000" cy="295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7" name="Gráfic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7263476"/>
                </p:ext>
              </p:extLst>
            </p:nvPr>
          </p:nvGraphicFramePr>
          <p:xfrm>
            <a:off x="4090978" y="2234547"/>
            <a:ext cx="3636000" cy="295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8" name="Gráfico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9517963"/>
                </p:ext>
              </p:extLst>
            </p:nvPr>
          </p:nvGraphicFramePr>
          <p:xfrm>
            <a:off x="7726978" y="2234547"/>
            <a:ext cx="3636000" cy="295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7" name="Retângulo 6"/>
          <p:cNvSpPr/>
          <p:nvPr/>
        </p:nvSpPr>
        <p:spPr>
          <a:xfrm>
            <a:off x="4571300" y="699830"/>
            <a:ext cx="2880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COI</a:t>
            </a:r>
          </a:p>
        </p:txBody>
      </p:sp>
    </p:spTree>
    <p:extLst>
      <p:ext uri="{BB962C8B-B14F-4D97-AF65-F5344CB8AC3E}">
        <p14:creationId xmlns:p14="http://schemas.microsoft.com/office/powerpoint/2010/main" val="7146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4277558" y="2107258"/>
            <a:ext cx="3835153" cy="13316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COMPOSIÇÕES DE CUSTOS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88170" y="2365191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BR" sz="2400" b="1" kern="0" dirty="0">
                <a:solidFill>
                  <a:schemeClr val="bg1"/>
                </a:solidFill>
              </a:rPr>
              <a:t>REGIMENTO INTERNO (ART. 25)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4859045" y="4454564"/>
            <a:ext cx="2672178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ANÁLISE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8706942" y="2472512"/>
            <a:ext cx="2672178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>
                <a:solidFill>
                  <a:schemeClr val="bg1"/>
                </a:solidFill>
              </a:rPr>
              <a:t>ELABORAÇÃO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888170" y="3832658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ATENDER E ORIENTAR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888169" y="5300126"/>
            <a:ext cx="2880000" cy="102895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DIRETORIAS E DESCENTRALIZADAS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54" name="Seta para Baixo 53"/>
          <p:cNvSpPr/>
          <p:nvPr/>
        </p:nvSpPr>
        <p:spPr>
          <a:xfrm>
            <a:off x="2212714" y="1993306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5" name="Seta para Baixo 54"/>
          <p:cNvSpPr/>
          <p:nvPr/>
        </p:nvSpPr>
        <p:spPr>
          <a:xfrm>
            <a:off x="2212714" y="3427292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6" name="Seta para Baixo 55"/>
          <p:cNvSpPr/>
          <p:nvPr/>
        </p:nvSpPr>
        <p:spPr>
          <a:xfrm rot="16200000">
            <a:off x="3892784" y="2633222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7" name="Seta para Baixo 56"/>
          <p:cNvSpPr/>
          <p:nvPr/>
        </p:nvSpPr>
        <p:spPr>
          <a:xfrm>
            <a:off x="2212713" y="4883731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778C3F6-C647-45A4-8495-527BF250B57D}"/>
              </a:ext>
            </a:extLst>
          </p:cNvPr>
          <p:cNvSpPr/>
          <p:nvPr/>
        </p:nvSpPr>
        <p:spPr>
          <a:xfrm>
            <a:off x="888169" y="787662"/>
            <a:ext cx="288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CPN</a:t>
            </a:r>
          </a:p>
        </p:txBody>
      </p:sp>
      <p:sp>
        <p:nvSpPr>
          <p:cNvPr id="15" name="Seta para Baixo 14"/>
          <p:cNvSpPr/>
          <p:nvPr/>
        </p:nvSpPr>
        <p:spPr>
          <a:xfrm rot="16200000">
            <a:off x="8294372" y="2602651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6058445" y="3936355"/>
            <a:ext cx="273378" cy="26550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112711" y="4027686"/>
            <a:ext cx="2672178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PROJETOS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18" name="Seta para Baixo 17"/>
          <p:cNvSpPr/>
          <p:nvPr/>
        </p:nvSpPr>
        <p:spPr>
          <a:xfrm rot="16200000">
            <a:off x="7676827" y="4157824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112711" y="4860180"/>
            <a:ext cx="2672178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RPFO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20" name="Seta para Baixo 19"/>
          <p:cNvSpPr/>
          <p:nvPr/>
        </p:nvSpPr>
        <p:spPr>
          <a:xfrm rot="16200000">
            <a:off x="7676827" y="4990318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5" grpId="0" animBg="1"/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76380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4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87237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3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9345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8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094" y="245184"/>
            <a:ext cx="4680000" cy="432000"/>
          </a:xfr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ESTRUTURA DA CGCIT</a:t>
            </a: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xmlns="" id="{3778C3F6-C647-45A4-8495-527BF250B57D}"/>
              </a:ext>
            </a:extLst>
          </p:cNvPr>
          <p:cNvSpPr/>
          <p:nvPr/>
        </p:nvSpPr>
        <p:spPr>
          <a:xfrm>
            <a:off x="4538795" y="2606932"/>
            <a:ext cx="2160000" cy="90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CGCIT</a:t>
            </a:r>
          </a:p>
        </p:txBody>
      </p:sp>
      <p:sp>
        <p:nvSpPr>
          <p:cNvPr id="107" name="Rectangle 97">
            <a:extLst>
              <a:ext uri="{FF2B5EF4-FFF2-40B4-BE49-F238E27FC236}">
                <a16:creationId xmlns:a16="http://schemas.microsoft.com/office/drawing/2014/main" xmlns="" id="{A1FDE50D-0CFE-4293-9408-A10369234FF5}"/>
              </a:ext>
            </a:extLst>
          </p:cNvPr>
          <p:cNvSpPr/>
          <p:nvPr/>
        </p:nvSpPr>
        <p:spPr>
          <a:xfrm>
            <a:off x="4544005" y="928291"/>
            <a:ext cx="2160000" cy="90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DPP (DIREX)</a:t>
            </a:r>
            <a:endParaRPr kumimoji="0" lang="pt-BR" sz="2400" b="1" i="0" u="none" strike="noStrike" kern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44" name="Rechteckige Legende 90">
            <a:extLst>
              <a:ext uri="{FF2B5EF4-FFF2-40B4-BE49-F238E27FC236}">
                <a16:creationId xmlns:a16="http://schemas.microsoft.com/office/drawing/2014/main" xmlns="" id="{7CA6F5F0-BE2F-4540-B13E-021DD096193C}"/>
              </a:ext>
            </a:extLst>
          </p:cNvPr>
          <p:cNvSpPr/>
          <p:nvPr/>
        </p:nvSpPr>
        <p:spPr bwMode="gray">
          <a:xfrm>
            <a:off x="7860574" y="2298996"/>
            <a:ext cx="385200" cy="360000"/>
          </a:xfrm>
          <a:prstGeom prst="rect">
            <a:avLst/>
          </a:prstGeom>
          <a:solidFill>
            <a:srgbClr val="FFFFFF"/>
          </a:solidFill>
          <a:ln w="6350">
            <a:solidFill>
              <a:srgbClr val="C0C0C0"/>
            </a:solidFill>
            <a:round/>
            <a:headEnd/>
            <a:tailEnd/>
          </a:ln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spPr>
        <p:txBody>
          <a:bodyPr lIns="72000" tIns="0" rIns="0" bIns="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23 </a:t>
            </a:r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xmlns="" id="{2469C874-CB9B-4B62-9B0E-72B03094A00B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8329690" y="2353430"/>
            <a:ext cx="100156" cy="251131"/>
          </a:xfrm>
          <a:custGeom>
            <a:avLst/>
            <a:gdLst>
              <a:gd name="T0" fmla="*/ 195 w 721"/>
              <a:gd name="T1" fmla="*/ 161 h 1779"/>
              <a:gd name="T2" fmla="*/ 360 w 721"/>
              <a:gd name="T3" fmla="*/ 0 h 1779"/>
              <a:gd name="T4" fmla="*/ 526 w 721"/>
              <a:gd name="T5" fmla="*/ 161 h 1779"/>
              <a:gd name="T6" fmla="*/ 360 w 721"/>
              <a:gd name="T7" fmla="*/ 369 h 1779"/>
              <a:gd name="T8" fmla="*/ 195 w 721"/>
              <a:gd name="T9" fmla="*/ 161 h 1779"/>
              <a:gd name="T10" fmla="*/ 696 w 721"/>
              <a:gd name="T11" fmla="*/ 593 h 1779"/>
              <a:gd name="T12" fmla="*/ 497 w 721"/>
              <a:gd name="T13" fmla="*/ 393 h 1779"/>
              <a:gd name="T14" fmla="*/ 360 w 721"/>
              <a:gd name="T15" fmla="*/ 449 h 1779"/>
              <a:gd name="T16" fmla="*/ 223 w 721"/>
              <a:gd name="T17" fmla="*/ 393 h 1779"/>
              <a:gd name="T18" fmla="*/ 24 w 721"/>
              <a:gd name="T19" fmla="*/ 593 h 1779"/>
              <a:gd name="T20" fmla="*/ 0 w 721"/>
              <a:gd name="T21" fmla="*/ 1031 h 1779"/>
              <a:gd name="T22" fmla="*/ 65 w 721"/>
              <a:gd name="T23" fmla="*/ 1096 h 1779"/>
              <a:gd name="T24" fmla="*/ 130 w 721"/>
              <a:gd name="T25" fmla="*/ 1031 h 1779"/>
              <a:gd name="T26" fmla="*/ 141 w 721"/>
              <a:gd name="T27" fmla="*/ 614 h 1779"/>
              <a:gd name="T28" fmla="*/ 158 w 721"/>
              <a:gd name="T29" fmla="*/ 598 h 1779"/>
              <a:gd name="T30" fmla="*/ 174 w 721"/>
              <a:gd name="T31" fmla="*/ 614 h 1779"/>
              <a:gd name="T32" fmla="*/ 174 w 721"/>
              <a:gd name="T33" fmla="*/ 1084 h 1779"/>
              <a:gd name="T34" fmla="*/ 174 w 721"/>
              <a:gd name="T35" fmla="*/ 1122 h 1779"/>
              <a:gd name="T36" fmla="*/ 177 w 721"/>
              <a:gd name="T37" fmla="*/ 1707 h 1779"/>
              <a:gd name="T38" fmla="*/ 249 w 721"/>
              <a:gd name="T39" fmla="*/ 1779 h 1779"/>
              <a:gd name="T40" fmla="*/ 321 w 721"/>
              <a:gd name="T41" fmla="*/ 1707 h 1779"/>
              <a:gd name="T42" fmla="*/ 344 w 721"/>
              <a:gd name="T43" fmla="*/ 1122 h 1779"/>
              <a:gd name="T44" fmla="*/ 360 w 721"/>
              <a:gd name="T45" fmla="*/ 1106 h 1779"/>
              <a:gd name="T46" fmla="*/ 376 w 721"/>
              <a:gd name="T47" fmla="*/ 1122 h 1779"/>
              <a:gd name="T48" fmla="*/ 399 w 721"/>
              <a:gd name="T49" fmla="*/ 1707 h 1779"/>
              <a:gd name="T50" fmla="*/ 471 w 721"/>
              <a:gd name="T51" fmla="*/ 1779 h 1779"/>
              <a:gd name="T52" fmla="*/ 544 w 721"/>
              <a:gd name="T53" fmla="*/ 1707 h 1779"/>
              <a:gd name="T54" fmla="*/ 546 w 721"/>
              <a:gd name="T55" fmla="*/ 1122 h 1779"/>
              <a:gd name="T56" fmla="*/ 546 w 721"/>
              <a:gd name="T57" fmla="*/ 1084 h 1779"/>
              <a:gd name="T58" fmla="*/ 547 w 721"/>
              <a:gd name="T59" fmla="*/ 614 h 1779"/>
              <a:gd name="T60" fmla="*/ 563 w 721"/>
              <a:gd name="T61" fmla="*/ 598 h 1779"/>
              <a:gd name="T62" fmla="*/ 579 w 721"/>
              <a:gd name="T63" fmla="*/ 614 h 1779"/>
              <a:gd name="T64" fmla="*/ 590 w 721"/>
              <a:gd name="T65" fmla="*/ 1031 h 1779"/>
              <a:gd name="T66" fmla="*/ 655 w 721"/>
              <a:gd name="T67" fmla="*/ 1096 h 1779"/>
              <a:gd name="T68" fmla="*/ 721 w 721"/>
              <a:gd name="T69" fmla="*/ 1031 h 1779"/>
              <a:gd name="T70" fmla="*/ 696 w 721"/>
              <a:gd name="T71" fmla="*/ 593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1" h="1779">
                <a:moveTo>
                  <a:pt x="195" y="161"/>
                </a:moveTo>
                <a:cubicBezTo>
                  <a:pt x="195" y="59"/>
                  <a:pt x="269" y="0"/>
                  <a:pt x="360" y="0"/>
                </a:cubicBezTo>
                <a:cubicBezTo>
                  <a:pt x="452" y="0"/>
                  <a:pt x="526" y="59"/>
                  <a:pt x="526" y="161"/>
                </a:cubicBezTo>
                <a:cubicBezTo>
                  <a:pt x="526" y="263"/>
                  <a:pt x="446" y="369"/>
                  <a:pt x="360" y="369"/>
                </a:cubicBezTo>
                <a:cubicBezTo>
                  <a:pt x="275" y="369"/>
                  <a:pt x="195" y="263"/>
                  <a:pt x="195" y="161"/>
                </a:cubicBezTo>
                <a:close/>
                <a:moveTo>
                  <a:pt x="696" y="593"/>
                </a:moveTo>
                <a:cubicBezTo>
                  <a:pt x="696" y="474"/>
                  <a:pt x="572" y="393"/>
                  <a:pt x="497" y="393"/>
                </a:cubicBezTo>
                <a:cubicBezTo>
                  <a:pt x="421" y="393"/>
                  <a:pt x="420" y="449"/>
                  <a:pt x="360" y="449"/>
                </a:cubicBezTo>
                <a:cubicBezTo>
                  <a:pt x="301" y="449"/>
                  <a:pt x="283" y="393"/>
                  <a:pt x="223" y="393"/>
                </a:cubicBezTo>
                <a:cubicBezTo>
                  <a:pt x="164" y="393"/>
                  <a:pt x="24" y="474"/>
                  <a:pt x="24" y="593"/>
                </a:cubicBezTo>
                <a:cubicBezTo>
                  <a:pt x="0" y="1031"/>
                  <a:pt x="0" y="1031"/>
                  <a:pt x="0" y="1031"/>
                </a:cubicBezTo>
                <a:cubicBezTo>
                  <a:pt x="0" y="1067"/>
                  <a:pt x="29" y="1096"/>
                  <a:pt x="65" y="1096"/>
                </a:cubicBezTo>
                <a:cubicBezTo>
                  <a:pt x="101" y="1096"/>
                  <a:pt x="130" y="1067"/>
                  <a:pt x="130" y="1031"/>
                </a:cubicBezTo>
                <a:cubicBezTo>
                  <a:pt x="141" y="614"/>
                  <a:pt x="141" y="614"/>
                  <a:pt x="141" y="614"/>
                </a:cubicBezTo>
                <a:cubicBezTo>
                  <a:pt x="141" y="605"/>
                  <a:pt x="149" y="598"/>
                  <a:pt x="158" y="598"/>
                </a:cubicBezTo>
                <a:cubicBezTo>
                  <a:pt x="166" y="598"/>
                  <a:pt x="174" y="605"/>
                  <a:pt x="174" y="614"/>
                </a:cubicBezTo>
                <a:cubicBezTo>
                  <a:pt x="174" y="1084"/>
                  <a:pt x="174" y="1084"/>
                  <a:pt x="174" y="1084"/>
                </a:cubicBezTo>
                <a:cubicBezTo>
                  <a:pt x="174" y="1122"/>
                  <a:pt x="174" y="1122"/>
                  <a:pt x="174" y="1122"/>
                </a:cubicBezTo>
                <a:cubicBezTo>
                  <a:pt x="177" y="1707"/>
                  <a:pt x="177" y="1707"/>
                  <a:pt x="177" y="1707"/>
                </a:cubicBezTo>
                <a:cubicBezTo>
                  <a:pt x="177" y="1747"/>
                  <a:pt x="209" y="1779"/>
                  <a:pt x="249" y="1779"/>
                </a:cubicBezTo>
                <a:cubicBezTo>
                  <a:pt x="289" y="1779"/>
                  <a:pt x="321" y="1747"/>
                  <a:pt x="321" y="1707"/>
                </a:cubicBezTo>
                <a:cubicBezTo>
                  <a:pt x="344" y="1122"/>
                  <a:pt x="344" y="1122"/>
                  <a:pt x="344" y="1122"/>
                </a:cubicBezTo>
                <a:cubicBezTo>
                  <a:pt x="344" y="1113"/>
                  <a:pt x="351" y="1106"/>
                  <a:pt x="360" y="1106"/>
                </a:cubicBezTo>
                <a:cubicBezTo>
                  <a:pt x="369" y="1106"/>
                  <a:pt x="376" y="1113"/>
                  <a:pt x="376" y="1122"/>
                </a:cubicBezTo>
                <a:cubicBezTo>
                  <a:pt x="399" y="1707"/>
                  <a:pt x="399" y="1707"/>
                  <a:pt x="399" y="1707"/>
                </a:cubicBezTo>
                <a:cubicBezTo>
                  <a:pt x="399" y="1747"/>
                  <a:pt x="432" y="1779"/>
                  <a:pt x="471" y="1779"/>
                </a:cubicBezTo>
                <a:cubicBezTo>
                  <a:pt x="511" y="1779"/>
                  <a:pt x="544" y="1747"/>
                  <a:pt x="544" y="1707"/>
                </a:cubicBezTo>
                <a:cubicBezTo>
                  <a:pt x="546" y="1122"/>
                  <a:pt x="546" y="1122"/>
                  <a:pt x="546" y="1122"/>
                </a:cubicBezTo>
                <a:cubicBezTo>
                  <a:pt x="546" y="1084"/>
                  <a:pt x="546" y="1084"/>
                  <a:pt x="546" y="1084"/>
                </a:cubicBezTo>
                <a:cubicBezTo>
                  <a:pt x="547" y="614"/>
                  <a:pt x="547" y="614"/>
                  <a:pt x="547" y="614"/>
                </a:cubicBezTo>
                <a:cubicBezTo>
                  <a:pt x="547" y="605"/>
                  <a:pt x="554" y="598"/>
                  <a:pt x="563" y="598"/>
                </a:cubicBezTo>
                <a:cubicBezTo>
                  <a:pt x="572" y="598"/>
                  <a:pt x="579" y="605"/>
                  <a:pt x="579" y="614"/>
                </a:cubicBezTo>
                <a:cubicBezTo>
                  <a:pt x="590" y="1031"/>
                  <a:pt x="590" y="1031"/>
                  <a:pt x="590" y="1031"/>
                </a:cubicBezTo>
                <a:cubicBezTo>
                  <a:pt x="590" y="1067"/>
                  <a:pt x="619" y="1096"/>
                  <a:pt x="655" y="1096"/>
                </a:cubicBezTo>
                <a:cubicBezTo>
                  <a:pt x="691" y="1096"/>
                  <a:pt x="721" y="1067"/>
                  <a:pt x="721" y="1031"/>
                </a:cubicBezTo>
                <a:lnTo>
                  <a:pt x="696" y="593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woPt" dir="t">
              <a:rot lat="0" lon="0" rev="8400000"/>
            </a:lightRig>
          </a:scene3d>
          <a:sp3d extrusionH="63500" prstMaterial="matt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/>
          </a:p>
        </p:txBody>
      </p:sp>
      <p:sp>
        <p:nvSpPr>
          <p:cNvPr id="146" name="Rechteckige Legende 90">
            <a:extLst>
              <a:ext uri="{FF2B5EF4-FFF2-40B4-BE49-F238E27FC236}">
                <a16:creationId xmlns:a16="http://schemas.microsoft.com/office/drawing/2014/main" xmlns="" id="{869688E9-637F-4CF7-9B8A-0B84FCEA6813}"/>
              </a:ext>
            </a:extLst>
          </p:cNvPr>
          <p:cNvSpPr/>
          <p:nvPr/>
        </p:nvSpPr>
        <p:spPr bwMode="gray">
          <a:xfrm>
            <a:off x="7863516" y="2796744"/>
            <a:ext cx="383270" cy="360000"/>
          </a:xfrm>
          <a:prstGeom prst="rect">
            <a:avLst/>
          </a:prstGeom>
          <a:solidFill>
            <a:srgbClr val="FFFFFF"/>
          </a:solidFill>
          <a:ln w="6350">
            <a:solidFill>
              <a:srgbClr val="C0C0C0"/>
            </a:solidFill>
            <a:round/>
            <a:headEnd/>
            <a:tailEnd/>
          </a:ln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spPr>
        <p:txBody>
          <a:bodyPr lIns="72000" tIns="0" rIns="0" bIns="0" rtlCol="0" anchor="ctr"/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14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xmlns="" id="{8D6688FD-170D-40BD-9D14-020FF52EC00F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8329690" y="2851179"/>
            <a:ext cx="100156" cy="251131"/>
          </a:xfrm>
          <a:custGeom>
            <a:avLst/>
            <a:gdLst>
              <a:gd name="T0" fmla="*/ 195 w 721"/>
              <a:gd name="T1" fmla="*/ 161 h 1779"/>
              <a:gd name="T2" fmla="*/ 360 w 721"/>
              <a:gd name="T3" fmla="*/ 0 h 1779"/>
              <a:gd name="T4" fmla="*/ 526 w 721"/>
              <a:gd name="T5" fmla="*/ 161 h 1779"/>
              <a:gd name="T6" fmla="*/ 360 w 721"/>
              <a:gd name="T7" fmla="*/ 369 h 1779"/>
              <a:gd name="T8" fmla="*/ 195 w 721"/>
              <a:gd name="T9" fmla="*/ 161 h 1779"/>
              <a:gd name="T10" fmla="*/ 696 w 721"/>
              <a:gd name="T11" fmla="*/ 593 h 1779"/>
              <a:gd name="T12" fmla="*/ 497 w 721"/>
              <a:gd name="T13" fmla="*/ 393 h 1779"/>
              <a:gd name="T14" fmla="*/ 360 w 721"/>
              <a:gd name="T15" fmla="*/ 449 h 1779"/>
              <a:gd name="T16" fmla="*/ 223 w 721"/>
              <a:gd name="T17" fmla="*/ 393 h 1779"/>
              <a:gd name="T18" fmla="*/ 24 w 721"/>
              <a:gd name="T19" fmla="*/ 593 h 1779"/>
              <a:gd name="T20" fmla="*/ 0 w 721"/>
              <a:gd name="T21" fmla="*/ 1031 h 1779"/>
              <a:gd name="T22" fmla="*/ 65 w 721"/>
              <a:gd name="T23" fmla="*/ 1096 h 1779"/>
              <a:gd name="T24" fmla="*/ 130 w 721"/>
              <a:gd name="T25" fmla="*/ 1031 h 1779"/>
              <a:gd name="T26" fmla="*/ 141 w 721"/>
              <a:gd name="T27" fmla="*/ 614 h 1779"/>
              <a:gd name="T28" fmla="*/ 158 w 721"/>
              <a:gd name="T29" fmla="*/ 598 h 1779"/>
              <a:gd name="T30" fmla="*/ 174 w 721"/>
              <a:gd name="T31" fmla="*/ 614 h 1779"/>
              <a:gd name="T32" fmla="*/ 174 w 721"/>
              <a:gd name="T33" fmla="*/ 1084 h 1779"/>
              <a:gd name="T34" fmla="*/ 174 w 721"/>
              <a:gd name="T35" fmla="*/ 1122 h 1779"/>
              <a:gd name="T36" fmla="*/ 177 w 721"/>
              <a:gd name="T37" fmla="*/ 1707 h 1779"/>
              <a:gd name="T38" fmla="*/ 249 w 721"/>
              <a:gd name="T39" fmla="*/ 1779 h 1779"/>
              <a:gd name="T40" fmla="*/ 321 w 721"/>
              <a:gd name="T41" fmla="*/ 1707 h 1779"/>
              <a:gd name="T42" fmla="*/ 344 w 721"/>
              <a:gd name="T43" fmla="*/ 1122 h 1779"/>
              <a:gd name="T44" fmla="*/ 360 w 721"/>
              <a:gd name="T45" fmla="*/ 1106 h 1779"/>
              <a:gd name="T46" fmla="*/ 376 w 721"/>
              <a:gd name="T47" fmla="*/ 1122 h 1779"/>
              <a:gd name="T48" fmla="*/ 399 w 721"/>
              <a:gd name="T49" fmla="*/ 1707 h 1779"/>
              <a:gd name="T50" fmla="*/ 471 w 721"/>
              <a:gd name="T51" fmla="*/ 1779 h 1779"/>
              <a:gd name="T52" fmla="*/ 544 w 721"/>
              <a:gd name="T53" fmla="*/ 1707 h 1779"/>
              <a:gd name="T54" fmla="*/ 546 w 721"/>
              <a:gd name="T55" fmla="*/ 1122 h 1779"/>
              <a:gd name="T56" fmla="*/ 546 w 721"/>
              <a:gd name="T57" fmla="*/ 1084 h 1779"/>
              <a:gd name="T58" fmla="*/ 547 w 721"/>
              <a:gd name="T59" fmla="*/ 614 h 1779"/>
              <a:gd name="T60" fmla="*/ 563 w 721"/>
              <a:gd name="T61" fmla="*/ 598 h 1779"/>
              <a:gd name="T62" fmla="*/ 579 w 721"/>
              <a:gd name="T63" fmla="*/ 614 h 1779"/>
              <a:gd name="T64" fmla="*/ 590 w 721"/>
              <a:gd name="T65" fmla="*/ 1031 h 1779"/>
              <a:gd name="T66" fmla="*/ 655 w 721"/>
              <a:gd name="T67" fmla="*/ 1096 h 1779"/>
              <a:gd name="T68" fmla="*/ 721 w 721"/>
              <a:gd name="T69" fmla="*/ 1031 h 1779"/>
              <a:gd name="T70" fmla="*/ 696 w 721"/>
              <a:gd name="T71" fmla="*/ 593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1" h="1779">
                <a:moveTo>
                  <a:pt x="195" y="161"/>
                </a:moveTo>
                <a:cubicBezTo>
                  <a:pt x="195" y="59"/>
                  <a:pt x="269" y="0"/>
                  <a:pt x="360" y="0"/>
                </a:cubicBezTo>
                <a:cubicBezTo>
                  <a:pt x="452" y="0"/>
                  <a:pt x="526" y="59"/>
                  <a:pt x="526" y="161"/>
                </a:cubicBezTo>
                <a:cubicBezTo>
                  <a:pt x="526" y="263"/>
                  <a:pt x="446" y="369"/>
                  <a:pt x="360" y="369"/>
                </a:cubicBezTo>
                <a:cubicBezTo>
                  <a:pt x="275" y="369"/>
                  <a:pt x="195" y="263"/>
                  <a:pt x="195" y="161"/>
                </a:cubicBezTo>
                <a:close/>
                <a:moveTo>
                  <a:pt x="696" y="593"/>
                </a:moveTo>
                <a:cubicBezTo>
                  <a:pt x="696" y="474"/>
                  <a:pt x="572" y="393"/>
                  <a:pt x="497" y="393"/>
                </a:cubicBezTo>
                <a:cubicBezTo>
                  <a:pt x="421" y="393"/>
                  <a:pt x="420" y="449"/>
                  <a:pt x="360" y="449"/>
                </a:cubicBezTo>
                <a:cubicBezTo>
                  <a:pt x="301" y="449"/>
                  <a:pt x="283" y="393"/>
                  <a:pt x="223" y="393"/>
                </a:cubicBezTo>
                <a:cubicBezTo>
                  <a:pt x="164" y="393"/>
                  <a:pt x="24" y="474"/>
                  <a:pt x="24" y="593"/>
                </a:cubicBezTo>
                <a:cubicBezTo>
                  <a:pt x="0" y="1031"/>
                  <a:pt x="0" y="1031"/>
                  <a:pt x="0" y="1031"/>
                </a:cubicBezTo>
                <a:cubicBezTo>
                  <a:pt x="0" y="1067"/>
                  <a:pt x="29" y="1096"/>
                  <a:pt x="65" y="1096"/>
                </a:cubicBezTo>
                <a:cubicBezTo>
                  <a:pt x="101" y="1096"/>
                  <a:pt x="130" y="1067"/>
                  <a:pt x="130" y="1031"/>
                </a:cubicBezTo>
                <a:cubicBezTo>
                  <a:pt x="141" y="614"/>
                  <a:pt x="141" y="614"/>
                  <a:pt x="141" y="614"/>
                </a:cubicBezTo>
                <a:cubicBezTo>
                  <a:pt x="141" y="605"/>
                  <a:pt x="149" y="598"/>
                  <a:pt x="158" y="598"/>
                </a:cubicBezTo>
                <a:cubicBezTo>
                  <a:pt x="166" y="598"/>
                  <a:pt x="174" y="605"/>
                  <a:pt x="174" y="614"/>
                </a:cubicBezTo>
                <a:cubicBezTo>
                  <a:pt x="174" y="1084"/>
                  <a:pt x="174" y="1084"/>
                  <a:pt x="174" y="1084"/>
                </a:cubicBezTo>
                <a:cubicBezTo>
                  <a:pt x="174" y="1122"/>
                  <a:pt x="174" y="1122"/>
                  <a:pt x="174" y="1122"/>
                </a:cubicBezTo>
                <a:cubicBezTo>
                  <a:pt x="177" y="1707"/>
                  <a:pt x="177" y="1707"/>
                  <a:pt x="177" y="1707"/>
                </a:cubicBezTo>
                <a:cubicBezTo>
                  <a:pt x="177" y="1747"/>
                  <a:pt x="209" y="1779"/>
                  <a:pt x="249" y="1779"/>
                </a:cubicBezTo>
                <a:cubicBezTo>
                  <a:pt x="289" y="1779"/>
                  <a:pt x="321" y="1747"/>
                  <a:pt x="321" y="1707"/>
                </a:cubicBezTo>
                <a:cubicBezTo>
                  <a:pt x="344" y="1122"/>
                  <a:pt x="344" y="1122"/>
                  <a:pt x="344" y="1122"/>
                </a:cubicBezTo>
                <a:cubicBezTo>
                  <a:pt x="344" y="1113"/>
                  <a:pt x="351" y="1106"/>
                  <a:pt x="360" y="1106"/>
                </a:cubicBezTo>
                <a:cubicBezTo>
                  <a:pt x="369" y="1106"/>
                  <a:pt x="376" y="1113"/>
                  <a:pt x="376" y="1122"/>
                </a:cubicBezTo>
                <a:cubicBezTo>
                  <a:pt x="399" y="1707"/>
                  <a:pt x="399" y="1707"/>
                  <a:pt x="399" y="1707"/>
                </a:cubicBezTo>
                <a:cubicBezTo>
                  <a:pt x="399" y="1747"/>
                  <a:pt x="432" y="1779"/>
                  <a:pt x="471" y="1779"/>
                </a:cubicBezTo>
                <a:cubicBezTo>
                  <a:pt x="511" y="1779"/>
                  <a:pt x="544" y="1747"/>
                  <a:pt x="544" y="1707"/>
                </a:cubicBezTo>
                <a:cubicBezTo>
                  <a:pt x="546" y="1122"/>
                  <a:pt x="546" y="1122"/>
                  <a:pt x="546" y="1122"/>
                </a:cubicBezTo>
                <a:cubicBezTo>
                  <a:pt x="546" y="1084"/>
                  <a:pt x="546" y="1084"/>
                  <a:pt x="546" y="1084"/>
                </a:cubicBezTo>
                <a:cubicBezTo>
                  <a:pt x="547" y="614"/>
                  <a:pt x="547" y="614"/>
                  <a:pt x="547" y="614"/>
                </a:cubicBezTo>
                <a:cubicBezTo>
                  <a:pt x="547" y="605"/>
                  <a:pt x="554" y="598"/>
                  <a:pt x="563" y="598"/>
                </a:cubicBezTo>
                <a:cubicBezTo>
                  <a:pt x="572" y="598"/>
                  <a:pt x="579" y="605"/>
                  <a:pt x="579" y="614"/>
                </a:cubicBezTo>
                <a:cubicBezTo>
                  <a:pt x="590" y="1031"/>
                  <a:pt x="590" y="1031"/>
                  <a:pt x="590" y="1031"/>
                </a:cubicBezTo>
                <a:cubicBezTo>
                  <a:pt x="590" y="1067"/>
                  <a:pt x="619" y="1096"/>
                  <a:pt x="655" y="1096"/>
                </a:cubicBezTo>
                <a:cubicBezTo>
                  <a:pt x="691" y="1096"/>
                  <a:pt x="721" y="1067"/>
                  <a:pt x="721" y="1031"/>
                </a:cubicBezTo>
                <a:lnTo>
                  <a:pt x="696" y="593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woPt" dir="t">
              <a:rot lat="0" lon="0" rev="8400000"/>
            </a:lightRig>
          </a:scene3d>
          <a:sp3d extrusionH="63500" prstMaterial="matt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/>
          </a:p>
        </p:txBody>
      </p:sp>
      <p:sp>
        <p:nvSpPr>
          <p:cNvPr id="148" name="Freeform 5">
            <a:extLst>
              <a:ext uri="{FF2B5EF4-FFF2-40B4-BE49-F238E27FC236}">
                <a16:creationId xmlns:a16="http://schemas.microsoft.com/office/drawing/2014/main" xmlns="" id="{0E2FE4A6-2FD3-4089-9194-343ACB8CC1D2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8338926" y="3359180"/>
            <a:ext cx="100156" cy="251131"/>
          </a:xfrm>
          <a:custGeom>
            <a:avLst/>
            <a:gdLst>
              <a:gd name="T0" fmla="*/ 195 w 721"/>
              <a:gd name="T1" fmla="*/ 161 h 1779"/>
              <a:gd name="T2" fmla="*/ 360 w 721"/>
              <a:gd name="T3" fmla="*/ 0 h 1779"/>
              <a:gd name="T4" fmla="*/ 526 w 721"/>
              <a:gd name="T5" fmla="*/ 161 h 1779"/>
              <a:gd name="T6" fmla="*/ 360 w 721"/>
              <a:gd name="T7" fmla="*/ 369 h 1779"/>
              <a:gd name="T8" fmla="*/ 195 w 721"/>
              <a:gd name="T9" fmla="*/ 161 h 1779"/>
              <a:gd name="T10" fmla="*/ 696 w 721"/>
              <a:gd name="T11" fmla="*/ 593 h 1779"/>
              <a:gd name="T12" fmla="*/ 497 w 721"/>
              <a:gd name="T13" fmla="*/ 393 h 1779"/>
              <a:gd name="T14" fmla="*/ 360 w 721"/>
              <a:gd name="T15" fmla="*/ 449 h 1779"/>
              <a:gd name="T16" fmla="*/ 223 w 721"/>
              <a:gd name="T17" fmla="*/ 393 h 1779"/>
              <a:gd name="T18" fmla="*/ 24 w 721"/>
              <a:gd name="T19" fmla="*/ 593 h 1779"/>
              <a:gd name="T20" fmla="*/ 0 w 721"/>
              <a:gd name="T21" fmla="*/ 1031 h 1779"/>
              <a:gd name="T22" fmla="*/ 65 w 721"/>
              <a:gd name="T23" fmla="*/ 1096 h 1779"/>
              <a:gd name="T24" fmla="*/ 130 w 721"/>
              <a:gd name="T25" fmla="*/ 1031 h 1779"/>
              <a:gd name="T26" fmla="*/ 141 w 721"/>
              <a:gd name="T27" fmla="*/ 614 h 1779"/>
              <a:gd name="T28" fmla="*/ 158 w 721"/>
              <a:gd name="T29" fmla="*/ 598 h 1779"/>
              <a:gd name="T30" fmla="*/ 174 w 721"/>
              <a:gd name="T31" fmla="*/ 614 h 1779"/>
              <a:gd name="T32" fmla="*/ 174 w 721"/>
              <a:gd name="T33" fmla="*/ 1084 h 1779"/>
              <a:gd name="T34" fmla="*/ 174 w 721"/>
              <a:gd name="T35" fmla="*/ 1122 h 1779"/>
              <a:gd name="T36" fmla="*/ 177 w 721"/>
              <a:gd name="T37" fmla="*/ 1707 h 1779"/>
              <a:gd name="T38" fmla="*/ 249 w 721"/>
              <a:gd name="T39" fmla="*/ 1779 h 1779"/>
              <a:gd name="T40" fmla="*/ 321 w 721"/>
              <a:gd name="T41" fmla="*/ 1707 h 1779"/>
              <a:gd name="T42" fmla="*/ 344 w 721"/>
              <a:gd name="T43" fmla="*/ 1122 h 1779"/>
              <a:gd name="T44" fmla="*/ 360 w 721"/>
              <a:gd name="T45" fmla="*/ 1106 h 1779"/>
              <a:gd name="T46" fmla="*/ 376 w 721"/>
              <a:gd name="T47" fmla="*/ 1122 h 1779"/>
              <a:gd name="T48" fmla="*/ 399 w 721"/>
              <a:gd name="T49" fmla="*/ 1707 h 1779"/>
              <a:gd name="T50" fmla="*/ 471 w 721"/>
              <a:gd name="T51" fmla="*/ 1779 h 1779"/>
              <a:gd name="T52" fmla="*/ 544 w 721"/>
              <a:gd name="T53" fmla="*/ 1707 h 1779"/>
              <a:gd name="T54" fmla="*/ 546 w 721"/>
              <a:gd name="T55" fmla="*/ 1122 h 1779"/>
              <a:gd name="T56" fmla="*/ 546 w 721"/>
              <a:gd name="T57" fmla="*/ 1084 h 1779"/>
              <a:gd name="T58" fmla="*/ 547 w 721"/>
              <a:gd name="T59" fmla="*/ 614 h 1779"/>
              <a:gd name="T60" fmla="*/ 563 w 721"/>
              <a:gd name="T61" fmla="*/ 598 h 1779"/>
              <a:gd name="T62" fmla="*/ 579 w 721"/>
              <a:gd name="T63" fmla="*/ 614 h 1779"/>
              <a:gd name="T64" fmla="*/ 590 w 721"/>
              <a:gd name="T65" fmla="*/ 1031 h 1779"/>
              <a:gd name="T66" fmla="*/ 655 w 721"/>
              <a:gd name="T67" fmla="*/ 1096 h 1779"/>
              <a:gd name="T68" fmla="*/ 721 w 721"/>
              <a:gd name="T69" fmla="*/ 1031 h 1779"/>
              <a:gd name="T70" fmla="*/ 696 w 721"/>
              <a:gd name="T71" fmla="*/ 593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1" h="1779">
                <a:moveTo>
                  <a:pt x="195" y="161"/>
                </a:moveTo>
                <a:cubicBezTo>
                  <a:pt x="195" y="59"/>
                  <a:pt x="269" y="0"/>
                  <a:pt x="360" y="0"/>
                </a:cubicBezTo>
                <a:cubicBezTo>
                  <a:pt x="452" y="0"/>
                  <a:pt x="526" y="59"/>
                  <a:pt x="526" y="161"/>
                </a:cubicBezTo>
                <a:cubicBezTo>
                  <a:pt x="526" y="263"/>
                  <a:pt x="446" y="369"/>
                  <a:pt x="360" y="369"/>
                </a:cubicBezTo>
                <a:cubicBezTo>
                  <a:pt x="275" y="369"/>
                  <a:pt x="195" y="263"/>
                  <a:pt x="195" y="161"/>
                </a:cubicBezTo>
                <a:close/>
                <a:moveTo>
                  <a:pt x="696" y="593"/>
                </a:moveTo>
                <a:cubicBezTo>
                  <a:pt x="696" y="474"/>
                  <a:pt x="572" y="393"/>
                  <a:pt x="497" y="393"/>
                </a:cubicBezTo>
                <a:cubicBezTo>
                  <a:pt x="421" y="393"/>
                  <a:pt x="420" y="449"/>
                  <a:pt x="360" y="449"/>
                </a:cubicBezTo>
                <a:cubicBezTo>
                  <a:pt x="301" y="449"/>
                  <a:pt x="283" y="393"/>
                  <a:pt x="223" y="393"/>
                </a:cubicBezTo>
                <a:cubicBezTo>
                  <a:pt x="164" y="393"/>
                  <a:pt x="24" y="474"/>
                  <a:pt x="24" y="593"/>
                </a:cubicBezTo>
                <a:cubicBezTo>
                  <a:pt x="0" y="1031"/>
                  <a:pt x="0" y="1031"/>
                  <a:pt x="0" y="1031"/>
                </a:cubicBezTo>
                <a:cubicBezTo>
                  <a:pt x="0" y="1067"/>
                  <a:pt x="29" y="1096"/>
                  <a:pt x="65" y="1096"/>
                </a:cubicBezTo>
                <a:cubicBezTo>
                  <a:pt x="101" y="1096"/>
                  <a:pt x="130" y="1067"/>
                  <a:pt x="130" y="1031"/>
                </a:cubicBezTo>
                <a:cubicBezTo>
                  <a:pt x="141" y="614"/>
                  <a:pt x="141" y="614"/>
                  <a:pt x="141" y="614"/>
                </a:cubicBezTo>
                <a:cubicBezTo>
                  <a:pt x="141" y="605"/>
                  <a:pt x="149" y="598"/>
                  <a:pt x="158" y="598"/>
                </a:cubicBezTo>
                <a:cubicBezTo>
                  <a:pt x="166" y="598"/>
                  <a:pt x="174" y="605"/>
                  <a:pt x="174" y="614"/>
                </a:cubicBezTo>
                <a:cubicBezTo>
                  <a:pt x="174" y="1084"/>
                  <a:pt x="174" y="1084"/>
                  <a:pt x="174" y="1084"/>
                </a:cubicBezTo>
                <a:cubicBezTo>
                  <a:pt x="174" y="1122"/>
                  <a:pt x="174" y="1122"/>
                  <a:pt x="174" y="1122"/>
                </a:cubicBezTo>
                <a:cubicBezTo>
                  <a:pt x="177" y="1707"/>
                  <a:pt x="177" y="1707"/>
                  <a:pt x="177" y="1707"/>
                </a:cubicBezTo>
                <a:cubicBezTo>
                  <a:pt x="177" y="1747"/>
                  <a:pt x="209" y="1779"/>
                  <a:pt x="249" y="1779"/>
                </a:cubicBezTo>
                <a:cubicBezTo>
                  <a:pt x="289" y="1779"/>
                  <a:pt x="321" y="1747"/>
                  <a:pt x="321" y="1707"/>
                </a:cubicBezTo>
                <a:cubicBezTo>
                  <a:pt x="344" y="1122"/>
                  <a:pt x="344" y="1122"/>
                  <a:pt x="344" y="1122"/>
                </a:cubicBezTo>
                <a:cubicBezTo>
                  <a:pt x="344" y="1113"/>
                  <a:pt x="351" y="1106"/>
                  <a:pt x="360" y="1106"/>
                </a:cubicBezTo>
                <a:cubicBezTo>
                  <a:pt x="369" y="1106"/>
                  <a:pt x="376" y="1113"/>
                  <a:pt x="376" y="1122"/>
                </a:cubicBezTo>
                <a:cubicBezTo>
                  <a:pt x="399" y="1707"/>
                  <a:pt x="399" y="1707"/>
                  <a:pt x="399" y="1707"/>
                </a:cubicBezTo>
                <a:cubicBezTo>
                  <a:pt x="399" y="1747"/>
                  <a:pt x="432" y="1779"/>
                  <a:pt x="471" y="1779"/>
                </a:cubicBezTo>
                <a:cubicBezTo>
                  <a:pt x="511" y="1779"/>
                  <a:pt x="544" y="1747"/>
                  <a:pt x="544" y="1707"/>
                </a:cubicBezTo>
                <a:cubicBezTo>
                  <a:pt x="546" y="1122"/>
                  <a:pt x="546" y="1122"/>
                  <a:pt x="546" y="1122"/>
                </a:cubicBezTo>
                <a:cubicBezTo>
                  <a:pt x="546" y="1084"/>
                  <a:pt x="546" y="1084"/>
                  <a:pt x="546" y="1084"/>
                </a:cubicBezTo>
                <a:cubicBezTo>
                  <a:pt x="547" y="614"/>
                  <a:pt x="547" y="614"/>
                  <a:pt x="547" y="614"/>
                </a:cubicBezTo>
                <a:cubicBezTo>
                  <a:pt x="547" y="605"/>
                  <a:pt x="554" y="598"/>
                  <a:pt x="563" y="598"/>
                </a:cubicBezTo>
                <a:cubicBezTo>
                  <a:pt x="572" y="598"/>
                  <a:pt x="579" y="605"/>
                  <a:pt x="579" y="614"/>
                </a:cubicBezTo>
                <a:cubicBezTo>
                  <a:pt x="590" y="1031"/>
                  <a:pt x="590" y="1031"/>
                  <a:pt x="590" y="1031"/>
                </a:cubicBezTo>
                <a:cubicBezTo>
                  <a:pt x="590" y="1067"/>
                  <a:pt x="619" y="1096"/>
                  <a:pt x="655" y="1096"/>
                </a:cubicBezTo>
                <a:cubicBezTo>
                  <a:pt x="691" y="1096"/>
                  <a:pt x="721" y="1067"/>
                  <a:pt x="721" y="1031"/>
                </a:cubicBezTo>
                <a:lnTo>
                  <a:pt x="696" y="593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woPt" dir="t">
              <a:rot lat="0" lon="0" rev="8400000"/>
            </a:lightRig>
          </a:scene3d>
          <a:sp3d extrusionH="63500" prstMaterial="matt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/>
          </a:p>
        </p:txBody>
      </p:sp>
      <p:sp>
        <p:nvSpPr>
          <p:cNvPr id="149" name="Rechteckige Legende 90">
            <a:extLst>
              <a:ext uri="{FF2B5EF4-FFF2-40B4-BE49-F238E27FC236}">
                <a16:creationId xmlns:a16="http://schemas.microsoft.com/office/drawing/2014/main" xmlns="" id="{869688E9-637F-4CF7-9B8A-0B84FCEA6813}"/>
              </a:ext>
            </a:extLst>
          </p:cNvPr>
          <p:cNvSpPr/>
          <p:nvPr/>
        </p:nvSpPr>
        <p:spPr bwMode="gray">
          <a:xfrm>
            <a:off x="7868140" y="3327830"/>
            <a:ext cx="383270" cy="360000"/>
          </a:xfrm>
          <a:prstGeom prst="rect">
            <a:avLst/>
          </a:prstGeom>
          <a:solidFill>
            <a:srgbClr val="FFFFFF"/>
          </a:solidFill>
          <a:ln w="6350">
            <a:solidFill>
              <a:srgbClr val="C0C0C0"/>
            </a:solidFill>
            <a:round/>
            <a:headEnd/>
            <a:tailEnd/>
          </a:ln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spPr>
        <p:txBody>
          <a:bodyPr lIns="72000" tIns="0" rIns="0" bIns="0" rtlCol="0" anchor="ctr"/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05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3778C3F6-C647-45A4-8495-527BF250B57D}"/>
              </a:ext>
            </a:extLst>
          </p:cNvPr>
          <p:cNvSpPr/>
          <p:nvPr/>
        </p:nvSpPr>
        <p:spPr>
          <a:xfrm>
            <a:off x="460190" y="4333036"/>
            <a:ext cx="3240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CPN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Coordenação de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Preços Novos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xmlns="" id="{3778C3F6-C647-45A4-8495-527BF250B57D}"/>
              </a:ext>
            </a:extLst>
          </p:cNvPr>
          <p:cNvSpPr/>
          <p:nvPr/>
        </p:nvSpPr>
        <p:spPr>
          <a:xfrm>
            <a:off x="3907875" y="4333036"/>
            <a:ext cx="3240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CCR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Coordenação </a:t>
            </a:r>
            <a:r>
              <a:rPr lang="pt-BR" sz="24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de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Custos Referenciais</a:t>
            </a:r>
            <a:endParaRPr lang="pt-BR" sz="2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xmlns="" id="{3778C3F6-C647-45A4-8495-527BF250B57D}"/>
              </a:ext>
            </a:extLst>
          </p:cNvPr>
          <p:cNvSpPr/>
          <p:nvPr/>
        </p:nvSpPr>
        <p:spPr>
          <a:xfrm>
            <a:off x="7355560" y="4333036"/>
            <a:ext cx="3960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COI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Coordenação de </a:t>
            </a:r>
            <a:endParaRPr lang="pt-BR" sz="2400" b="1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Orçamentos </a:t>
            </a:r>
            <a:r>
              <a:rPr lang="pt-BR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de Infraestrutura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5480005" y="2094930"/>
            <a:ext cx="288000" cy="360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3" name="Seta para Baixo 82"/>
          <p:cNvSpPr/>
          <p:nvPr/>
        </p:nvSpPr>
        <p:spPr>
          <a:xfrm>
            <a:off x="5480005" y="3658934"/>
            <a:ext cx="288000" cy="360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chteckige Legende 90">
            <a:extLst>
              <a:ext uri="{FF2B5EF4-FFF2-40B4-BE49-F238E27FC236}">
                <a16:creationId xmlns:a16="http://schemas.microsoft.com/office/drawing/2014/main" xmlns="" id="{7CA6F5F0-BE2F-4540-B13E-021DD096193C}"/>
              </a:ext>
            </a:extLst>
          </p:cNvPr>
          <p:cNvSpPr/>
          <p:nvPr/>
        </p:nvSpPr>
        <p:spPr bwMode="gray">
          <a:xfrm>
            <a:off x="8635382" y="2297483"/>
            <a:ext cx="1728000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SERVIDORES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5" name="Rechteckige Legende 90">
            <a:extLst>
              <a:ext uri="{FF2B5EF4-FFF2-40B4-BE49-F238E27FC236}">
                <a16:creationId xmlns:a16="http://schemas.microsoft.com/office/drawing/2014/main" xmlns="" id="{7CA6F5F0-BE2F-4540-B13E-021DD096193C}"/>
              </a:ext>
            </a:extLst>
          </p:cNvPr>
          <p:cNvSpPr/>
          <p:nvPr/>
        </p:nvSpPr>
        <p:spPr bwMode="gray">
          <a:xfrm>
            <a:off x="8635382" y="2796744"/>
            <a:ext cx="1728000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COLABORADORES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6" name="Rechteckige Legende 90">
            <a:extLst>
              <a:ext uri="{FF2B5EF4-FFF2-40B4-BE49-F238E27FC236}">
                <a16:creationId xmlns:a16="http://schemas.microsoft.com/office/drawing/2014/main" xmlns="" id="{7CA6F5F0-BE2F-4540-B13E-021DD096193C}"/>
              </a:ext>
            </a:extLst>
          </p:cNvPr>
          <p:cNvSpPr/>
          <p:nvPr/>
        </p:nvSpPr>
        <p:spPr bwMode="gray">
          <a:xfrm>
            <a:off x="8635382" y="3328412"/>
            <a:ext cx="1728000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ESTAGIÁRIOS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7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78" grpId="0" animBg="1"/>
      <p:bldP spid="79" grpId="0" animBg="1"/>
      <p:bldP spid="80" grpId="0" animBg="1"/>
      <p:bldP spid="4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0520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0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14226" y="1144938"/>
            <a:ext cx="3312000" cy="1331650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000" b="1" kern="0" dirty="0" smtClean="0">
                <a:solidFill>
                  <a:schemeClr val="bg1"/>
                </a:solidFill>
              </a:rPr>
              <a:t>DERROCAMENTO DO</a:t>
            </a:r>
          </a:p>
          <a:p>
            <a:pPr lvl="0" algn="ctr">
              <a:defRPr/>
            </a:pPr>
            <a:r>
              <a:rPr lang="pt-BR" sz="2000" b="1" kern="0" dirty="0" smtClean="0">
                <a:solidFill>
                  <a:schemeClr val="bg1"/>
                </a:solidFill>
              </a:rPr>
              <a:t>PEDRAL DO LOURENÇO</a:t>
            </a:r>
            <a:endParaRPr lang="pt-BR" sz="2000" b="1" kern="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25884" y="1144938"/>
            <a:ext cx="2520000" cy="1331650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200" b="1" kern="0" dirty="0" smtClean="0">
                <a:solidFill>
                  <a:schemeClr val="bg1"/>
                </a:solidFill>
              </a:rPr>
              <a:t>R$ 650.000.000,00</a:t>
            </a:r>
            <a:endParaRPr lang="pt-BR" sz="2200" b="1" kern="0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14226" y="2786773"/>
            <a:ext cx="3312000" cy="1331650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2000" b="1" kern="0" dirty="0" smtClean="0">
                <a:solidFill>
                  <a:schemeClr val="bg1"/>
                </a:solidFill>
              </a:rPr>
              <a:t>SEGUNDA </a:t>
            </a:r>
            <a:r>
              <a:rPr lang="pt-BR" sz="2000" b="1" kern="0" dirty="0">
                <a:solidFill>
                  <a:schemeClr val="bg1"/>
                </a:solidFill>
              </a:rPr>
              <a:t>PONTE </a:t>
            </a:r>
            <a:r>
              <a:rPr lang="pt-BR" sz="2000" b="1" kern="0" dirty="0" smtClean="0">
                <a:solidFill>
                  <a:schemeClr val="bg1"/>
                </a:solidFill>
              </a:rPr>
              <a:t>INTERNACIONAL DE </a:t>
            </a:r>
          </a:p>
          <a:p>
            <a:pPr algn="ctr">
              <a:defRPr/>
            </a:pPr>
            <a:r>
              <a:rPr lang="pt-BR" sz="2000" b="1" kern="0" dirty="0" smtClean="0">
                <a:solidFill>
                  <a:schemeClr val="bg1"/>
                </a:solidFill>
              </a:rPr>
              <a:t>FOZ </a:t>
            </a:r>
            <a:r>
              <a:rPr lang="pt-BR" sz="2000" b="1" kern="0" dirty="0">
                <a:solidFill>
                  <a:schemeClr val="bg1"/>
                </a:solidFill>
              </a:rPr>
              <a:t>DO IGUAÇU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825884" y="2786773"/>
            <a:ext cx="2520000" cy="1331650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200" b="1" kern="0" dirty="0" smtClean="0">
                <a:solidFill>
                  <a:schemeClr val="bg1"/>
                </a:solidFill>
              </a:rPr>
              <a:t>R$ 180.000.000,00</a:t>
            </a:r>
            <a:endParaRPr lang="pt-BR" sz="2200" b="1" kern="0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14226" y="4428608"/>
            <a:ext cx="3312000" cy="1331650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000" b="1" kern="0" dirty="0" smtClean="0">
                <a:solidFill>
                  <a:schemeClr val="bg1"/>
                </a:solidFill>
              </a:rPr>
              <a:t>ANÁLISE DE PREÇOS NOVOS 2016-2018</a:t>
            </a:r>
            <a:endParaRPr lang="pt-BR" sz="2000" b="1" kern="0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825884" y="4428608"/>
            <a:ext cx="2520000" cy="1331650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200" b="1" kern="0" dirty="0" smtClean="0">
                <a:solidFill>
                  <a:schemeClr val="bg1"/>
                </a:solidFill>
              </a:rPr>
              <a:t>R$ 300.000.000,00</a:t>
            </a:r>
            <a:endParaRPr lang="pt-BR" sz="2200" b="1" kern="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089" y="265375"/>
            <a:ext cx="4531822" cy="416269"/>
          </a:xfrm>
          <a:solidFill>
            <a:srgbClr val="203864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“BALANÇO CPN”</a:t>
            </a:r>
          </a:p>
        </p:txBody>
      </p:sp>
      <p:sp>
        <p:nvSpPr>
          <p:cNvPr id="2" name="Seta para Baixo 1"/>
          <p:cNvSpPr/>
          <p:nvPr/>
        </p:nvSpPr>
        <p:spPr>
          <a:xfrm rot="16200000">
            <a:off x="4171531" y="1648150"/>
            <a:ext cx="509048" cy="325225"/>
          </a:xfrm>
          <a:prstGeom prst="downArrow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2" name="Seta para Baixo 21"/>
          <p:cNvSpPr/>
          <p:nvPr/>
        </p:nvSpPr>
        <p:spPr>
          <a:xfrm rot="16200000">
            <a:off x="4171531" y="3289985"/>
            <a:ext cx="509048" cy="325225"/>
          </a:xfrm>
          <a:prstGeom prst="downArrow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3" name="Seta para Baixo 22"/>
          <p:cNvSpPr/>
          <p:nvPr/>
        </p:nvSpPr>
        <p:spPr>
          <a:xfrm rot="16200000">
            <a:off x="4171532" y="4931820"/>
            <a:ext cx="509048" cy="325225"/>
          </a:xfrm>
          <a:prstGeom prst="downArrow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037040" y="1144940"/>
            <a:ext cx="2700000" cy="13316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800" b="1" kern="0" dirty="0" smtClean="0">
                <a:solidFill>
                  <a:schemeClr val="bg1"/>
                </a:solidFill>
              </a:rPr>
              <a:t>TOTAL</a:t>
            </a:r>
          </a:p>
          <a:p>
            <a:pPr lvl="0" algn="ctr">
              <a:defRPr/>
            </a:pPr>
            <a:r>
              <a:rPr lang="pt-BR" sz="2800" b="1" kern="0" dirty="0" smtClean="0">
                <a:solidFill>
                  <a:schemeClr val="bg1"/>
                </a:solidFill>
              </a:rPr>
              <a:t>R$ 1,13 BI</a:t>
            </a:r>
            <a:endParaRPr lang="pt-BR" sz="2800" b="1" kern="0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8037040" y="2786599"/>
            <a:ext cx="2700000" cy="133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800" b="1" kern="0" dirty="0" smtClean="0">
                <a:solidFill>
                  <a:schemeClr val="bg1"/>
                </a:solidFill>
              </a:rPr>
              <a:t>“FOLHA” </a:t>
            </a:r>
          </a:p>
          <a:p>
            <a:pPr lvl="0" algn="ctr">
              <a:defRPr/>
            </a:pPr>
            <a:r>
              <a:rPr lang="pt-BR" sz="2800" b="1" kern="0" dirty="0" smtClean="0">
                <a:solidFill>
                  <a:schemeClr val="bg1"/>
                </a:solidFill>
              </a:rPr>
              <a:t>DNIT 2017</a:t>
            </a:r>
          </a:p>
          <a:p>
            <a:pPr lvl="0" algn="ctr">
              <a:defRPr/>
            </a:pPr>
            <a:r>
              <a:rPr lang="pt-BR" sz="2800" b="1" kern="0" dirty="0" smtClean="0">
                <a:solidFill>
                  <a:schemeClr val="bg1"/>
                </a:solidFill>
              </a:rPr>
              <a:t>R$ 400 MILHÕES</a:t>
            </a:r>
            <a:endParaRPr lang="pt-BR" sz="2800" b="1" kern="0" dirty="0">
              <a:solidFill>
                <a:schemeClr val="bg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8037040" y="4428610"/>
            <a:ext cx="2700000" cy="13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800" b="1" kern="0" dirty="0" smtClean="0">
                <a:solidFill>
                  <a:schemeClr val="bg1"/>
                </a:solidFill>
              </a:rPr>
              <a:t>20% ORÇAMENTO ATUAL</a:t>
            </a:r>
            <a:endParaRPr lang="pt-BR" sz="28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22" grpId="0" animBg="1"/>
      <p:bldP spid="23" grpId="0" animBg="1"/>
      <p:bldP spid="26" grpId="0" animBg="1"/>
      <p:bldP spid="28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ítulo 2"/>
          <p:cNvSpPr txBox="1">
            <a:spLocks/>
          </p:cNvSpPr>
          <p:nvPr/>
        </p:nvSpPr>
        <p:spPr>
          <a:xfrm>
            <a:off x="2171868" y="1625138"/>
            <a:ext cx="7971499" cy="292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2000" dirty="0" smtClean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400" b="1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Muito obrigado!</a:t>
            </a:r>
          </a:p>
          <a:p>
            <a:pPr marL="0" indent="0" algn="ctr">
              <a:buNone/>
            </a:pPr>
            <a:endParaRPr lang="pt-BR" sz="4000" b="1" dirty="0">
              <a:solidFill>
                <a:schemeClr val="accent5">
                  <a:lumMod val="7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Eng. Paulo Moreira Neto</a:t>
            </a:r>
          </a:p>
          <a:p>
            <a:pPr marL="0" indent="0" algn="ctr">
              <a:buNone/>
            </a:pPr>
            <a:r>
              <a:rPr lang="pt-BR" sz="18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Analista em Infraestrutura de Transportes</a:t>
            </a:r>
          </a:p>
          <a:p>
            <a:pPr marL="0" indent="0" algn="ctr">
              <a:buNone/>
            </a:pPr>
            <a:r>
              <a:rPr lang="pt-BR" sz="18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Coordenador-Geral de Custos de Infraestrutura de Transportes</a:t>
            </a:r>
            <a:endParaRPr lang="pt-BR" sz="18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5030291" y="4713362"/>
            <a:ext cx="2254651" cy="406800"/>
            <a:chOff x="2488800" y="5265812"/>
            <a:chExt cx="2254651" cy="406800"/>
          </a:xfrm>
        </p:grpSpPr>
        <p:pic>
          <p:nvPicPr>
            <p:cNvPr id="24" name="Picture 5" descr="C:\Users\Felipe Labanca\AppData\Local\Microsoft\Windows\INetCache\IE\V141UZ6Y\1301796545_7aee4aef61[1]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00" y="5265812"/>
              <a:ext cx="406800" cy="40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ixaDeTexto 24"/>
            <p:cNvSpPr txBox="1"/>
            <p:nvPr/>
          </p:nvSpPr>
          <p:spPr>
            <a:xfrm>
              <a:off x="2895601" y="5267872"/>
              <a:ext cx="184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cgcit@dnit.gov.br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8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76" y="265375"/>
            <a:ext cx="4958835" cy="416269"/>
          </a:xfr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PRINCIPAIS ATRIBUIÇÕES DA CGCIT</a:t>
            </a: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xmlns="" id="{9193D6C2-0FD2-4B46-9780-B2EB874404D6}"/>
              </a:ext>
            </a:extLst>
          </p:cNvPr>
          <p:cNvSpPr/>
          <p:nvPr/>
        </p:nvSpPr>
        <p:spPr>
          <a:xfrm>
            <a:off x="696133" y="1429087"/>
            <a:ext cx="504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 Light" panose="020F0302020204030204" pitchFamily="34" charset="0"/>
              </a:rPr>
              <a:t>MANUTENÇÃO DO SICRO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xmlns="" id="{54424A95-A78A-49A4-AEF9-0E441B3F49F2}"/>
              </a:ext>
            </a:extLst>
          </p:cNvPr>
          <p:cNvSpPr/>
          <p:nvPr/>
        </p:nvSpPr>
        <p:spPr>
          <a:xfrm>
            <a:off x="696133" y="2656028"/>
            <a:ext cx="504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 Light" panose="020F0302020204030204" pitchFamily="34" charset="0"/>
              </a:rPr>
              <a:t>ÍNDICES DE REAJUSTAMENTO -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 Light" panose="020F0302020204030204" pitchFamily="34" charset="0"/>
              </a:rPr>
              <a:t>OBRAS E SERVIÇOS DE ENGENHARIA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xmlns="" id="{54424A95-A78A-49A4-AEF9-0E441B3F49F2}"/>
              </a:ext>
            </a:extLst>
          </p:cNvPr>
          <p:cNvSpPr/>
          <p:nvPr/>
        </p:nvSpPr>
        <p:spPr>
          <a:xfrm>
            <a:off x="6154449" y="2638943"/>
            <a:ext cx="504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 Light" panose="020F0302020204030204" pitchFamily="34" charset="0"/>
              </a:rPr>
              <a:t>REFERÊNCIA PARA CONTRATAÇÃO DE ENGENHARIA CONSULTIVA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4" name="Rectangle 40">
            <a:extLst>
              <a:ext uri="{FF2B5EF4-FFF2-40B4-BE49-F238E27FC236}">
                <a16:creationId xmlns:a16="http://schemas.microsoft.com/office/drawing/2014/main" xmlns="" id="{54424A95-A78A-49A4-AEF9-0E441B3F49F2}"/>
              </a:ext>
            </a:extLst>
          </p:cNvPr>
          <p:cNvSpPr/>
          <p:nvPr/>
        </p:nvSpPr>
        <p:spPr>
          <a:xfrm>
            <a:off x="696133" y="3918139"/>
            <a:ext cx="504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 Light" panose="020F0302020204030204" pitchFamily="34" charset="0"/>
              </a:rPr>
              <a:t>CUSTOS MÉDIOS GERENCIAIS E PARAMETRIZAÇÃO DE CUSTOS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xmlns="" id="{54424A95-A78A-49A4-AEF9-0E441B3F49F2}"/>
              </a:ext>
            </a:extLst>
          </p:cNvPr>
          <p:cNvSpPr/>
          <p:nvPr/>
        </p:nvSpPr>
        <p:spPr>
          <a:xfrm>
            <a:off x="6154449" y="3882969"/>
            <a:ext cx="504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CONFECÇÃO, ANÁLISE E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APROVAÇÃO DE PREÇOS NOVOS</a:t>
            </a:r>
            <a:endParaRPr lang="en-US" sz="2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xmlns="" id="{54424A95-A78A-49A4-AEF9-0E441B3F49F2}"/>
              </a:ext>
            </a:extLst>
          </p:cNvPr>
          <p:cNvSpPr/>
          <p:nvPr/>
        </p:nvSpPr>
        <p:spPr>
          <a:xfrm>
            <a:off x="3403076" y="5180250"/>
            <a:ext cx="504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ELABORAÇÃO E ATUALIZAÇÃO DE ORÇAMENTOS DE INFRAESTRUTURA</a:t>
            </a:r>
            <a:endParaRPr lang="en-US" sz="2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7" name="Rectangle 39">
            <a:extLst>
              <a:ext uri="{FF2B5EF4-FFF2-40B4-BE49-F238E27FC236}">
                <a16:creationId xmlns:a16="http://schemas.microsoft.com/office/drawing/2014/main" xmlns="" id="{9193D6C2-0FD2-4B46-9780-B2EB874404D6}"/>
              </a:ext>
            </a:extLst>
          </p:cNvPr>
          <p:cNvSpPr/>
          <p:nvPr/>
        </p:nvSpPr>
        <p:spPr>
          <a:xfrm>
            <a:off x="6154449" y="1429087"/>
            <a:ext cx="504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 Light" panose="020F0302020204030204" pitchFamily="34" charset="0"/>
              </a:rPr>
              <a:t>PESQUISA DE PREÇOS DE INSUMOS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 Light" panose="020F0302020204030204" pitchFamily="34" charset="0"/>
              </a:rPr>
              <a:t> DO SICRO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76" y="266896"/>
            <a:ext cx="5030943" cy="432000"/>
          </a:xfr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O PROJETO, A FASE E A CGCIT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61913" y="1522156"/>
            <a:ext cx="14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ANTES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61913" y="3163094"/>
            <a:ext cx="14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DURANTE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61913" y="5384491"/>
            <a:ext cx="14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DEPOIS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2942734" y="1522156"/>
            <a:ext cx="108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CCR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Seta para Baixo 10"/>
          <p:cNvSpPr/>
          <p:nvPr/>
        </p:nvSpPr>
        <p:spPr>
          <a:xfrm rot="16200000">
            <a:off x="2306869" y="1652296"/>
            <a:ext cx="230909" cy="279722"/>
          </a:xfrm>
          <a:prstGeom prst="downArrow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2942734" y="2623094"/>
            <a:ext cx="108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CCR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2942734" y="3271972"/>
            <a:ext cx="108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CPN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2942734" y="3920850"/>
            <a:ext cx="108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COI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2934563" y="5114491"/>
            <a:ext cx="108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CCR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2934563" y="5763369"/>
            <a:ext cx="108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CPN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Seta para Baixo 16"/>
          <p:cNvSpPr/>
          <p:nvPr/>
        </p:nvSpPr>
        <p:spPr>
          <a:xfrm rot="16200000">
            <a:off x="2306869" y="2753232"/>
            <a:ext cx="230909" cy="27972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Seta para Baixo 17"/>
          <p:cNvSpPr/>
          <p:nvPr/>
        </p:nvSpPr>
        <p:spPr>
          <a:xfrm rot="16200000">
            <a:off x="2306869" y="3293232"/>
            <a:ext cx="230909" cy="27972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Seta para Baixo 18"/>
          <p:cNvSpPr/>
          <p:nvPr/>
        </p:nvSpPr>
        <p:spPr>
          <a:xfrm rot="16200000">
            <a:off x="2286108" y="4050988"/>
            <a:ext cx="230909" cy="27972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eta para Baixo 19"/>
          <p:cNvSpPr/>
          <p:nvPr/>
        </p:nvSpPr>
        <p:spPr>
          <a:xfrm rot="16200000">
            <a:off x="2298698" y="5244629"/>
            <a:ext cx="230909" cy="27972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Seta para Baixo 20"/>
          <p:cNvSpPr/>
          <p:nvPr/>
        </p:nvSpPr>
        <p:spPr>
          <a:xfrm rot="16200000">
            <a:off x="2298698" y="5784629"/>
            <a:ext cx="230909" cy="27972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814332" y="1515043"/>
            <a:ext cx="2282688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CONSULTORIA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7626031" y="1515043"/>
            <a:ext cx="1260476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ÍNDICES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9405568" y="1522156"/>
            <a:ext cx="1219281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CMG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Seta para Baixo 24"/>
          <p:cNvSpPr/>
          <p:nvPr/>
        </p:nvSpPr>
        <p:spPr>
          <a:xfrm rot="16200000">
            <a:off x="4303079" y="1645181"/>
            <a:ext cx="230909" cy="279722"/>
          </a:xfrm>
          <a:prstGeom prst="downArrow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ais 2"/>
          <p:cNvSpPr/>
          <p:nvPr/>
        </p:nvSpPr>
        <p:spPr>
          <a:xfrm>
            <a:off x="7209336" y="1610479"/>
            <a:ext cx="304379" cy="349126"/>
          </a:xfrm>
          <a:prstGeom prst="mathPlus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Mais 26"/>
          <p:cNvSpPr/>
          <p:nvPr/>
        </p:nvSpPr>
        <p:spPr>
          <a:xfrm>
            <a:off x="8998822" y="1617594"/>
            <a:ext cx="294431" cy="349126"/>
          </a:xfrm>
          <a:prstGeom prst="mathPlus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814331" y="2622151"/>
            <a:ext cx="2282689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SICRO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7528792" y="2622151"/>
            <a:ext cx="1357714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ASFALTO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" name="Seta para Baixo 30"/>
          <p:cNvSpPr/>
          <p:nvPr/>
        </p:nvSpPr>
        <p:spPr>
          <a:xfrm rot="16200000">
            <a:off x="4303078" y="2752289"/>
            <a:ext cx="230909" cy="27972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Mais 31"/>
          <p:cNvSpPr/>
          <p:nvPr/>
        </p:nvSpPr>
        <p:spPr>
          <a:xfrm>
            <a:off x="7160716" y="2724702"/>
            <a:ext cx="304379" cy="349126"/>
          </a:xfrm>
          <a:prstGeom prst="mathPlus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Mais 34"/>
          <p:cNvSpPr/>
          <p:nvPr/>
        </p:nvSpPr>
        <p:spPr>
          <a:xfrm>
            <a:off x="8998822" y="2724703"/>
            <a:ext cx="294431" cy="349126"/>
          </a:xfrm>
          <a:prstGeom prst="mathPlus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9405568" y="2622150"/>
            <a:ext cx="80366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BDI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814330" y="3271972"/>
            <a:ext cx="2282691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PREÇOS NOVOS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Seta para Baixo 37"/>
          <p:cNvSpPr/>
          <p:nvPr/>
        </p:nvSpPr>
        <p:spPr>
          <a:xfrm rot="16200000">
            <a:off x="4303077" y="3402110"/>
            <a:ext cx="230909" cy="27972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814329" y="3923710"/>
            <a:ext cx="2282691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ELABORAÇÃO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0" name="Seta para Baixo 39"/>
          <p:cNvSpPr/>
          <p:nvPr/>
        </p:nvSpPr>
        <p:spPr>
          <a:xfrm rot="16200000">
            <a:off x="4303076" y="4053848"/>
            <a:ext cx="230909" cy="27972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Seta para Baixo 40"/>
          <p:cNvSpPr/>
          <p:nvPr/>
        </p:nvSpPr>
        <p:spPr>
          <a:xfrm rot="16200000">
            <a:off x="4294905" y="5250070"/>
            <a:ext cx="230909" cy="27972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806156" y="5114491"/>
            <a:ext cx="1260476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ÍNDICES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4806156" y="5779331"/>
            <a:ext cx="2282691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PREÇOS NOVOS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" name="Seta para Baixo 43"/>
          <p:cNvSpPr/>
          <p:nvPr/>
        </p:nvSpPr>
        <p:spPr>
          <a:xfrm rot="16200000">
            <a:off x="4294903" y="5909469"/>
            <a:ext cx="230909" cy="27972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7577411" y="3920850"/>
            <a:ext cx="2631817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PARAMETRIZAÇÃO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" name="Mais 45"/>
          <p:cNvSpPr/>
          <p:nvPr/>
        </p:nvSpPr>
        <p:spPr>
          <a:xfrm>
            <a:off x="7209336" y="4023401"/>
            <a:ext cx="304379" cy="349126"/>
          </a:xfrm>
          <a:prstGeom prst="mathPlus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Mais 46"/>
          <p:cNvSpPr/>
          <p:nvPr/>
        </p:nvSpPr>
        <p:spPr>
          <a:xfrm>
            <a:off x="10321543" y="2717587"/>
            <a:ext cx="294431" cy="349126"/>
          </a:xfrm>
          <a:prstGeom prst="mathPlus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2400" b="1" ker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 txBox="1">
            <a:spLocks/>
          </p:cNvSpPr>
          <p:nvPr/>
        </p:nvSpPr>
        <p:spPr>
          <a:xfrm>
            <a:off x="10728289" y="2629265"/>
            <a:ext cx="1219281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ÍNDICES</a:t>
            </a:r>
            <a:endParaRPr lang="pt-BR" sz="2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4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556116" y="1076365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CCR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56117" y="2543832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REGIMENTO INTERNO (ART. 25)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54" name="Seta para Baixo 53"/>
          <p:cNvSpPr/>
          <p:nvPr/>
        </p:nvSpPr>
        <p:spPr>
          <a:xfrm>
            <a:off x="1880661" y="2171947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1847092" y="3637758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38001" y="4052500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i="1" kern="0" dirty="0" smtClean="0">
                <a:solidFill>
                  <a:schemeClr val="bg1"/>
                </a:solidFill>
              </a:rPr>
              <a:t>dnit.gov.br</a:t>
            </a:r>
            <a:endParaRPr lang="pt-BR" sz="2400" b="1" i="1" kern="0" dirty="0">
              <a:solidFill>
                <a:schemeClr val="bg1"/>
              </a:solidFill>
            </a:endParaRPr>
          </a:p>
        </p:txBody>
      </p:sp>
      <p:sp>
        <p:nvSpPr>
          <p:cNvPr id="23" name="Seta para Baixo 22"/>
          <p:cNvSpPr/>
          <p:nvPr/>
        </p:nvSpPr>
        <p:spPr>
          <a:xfrm>
            <a:off x="1847092" y="5101920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38001" y="5516662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CUSTOS E PAGAMENTOS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8559"/>
          <a:stretch/>
        </p:blipFill>
        <p:spPr>
          <a:xfrm>
            <a:off x="3724275" y="1076365"/>
            <a:ext cx="7067550" cy="4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951319" y="747833"/>
            <a:ext cx="4320001" cy="5331937"/>
            <a:chOff x="694268" y="904472"/>
            <a:chExt cx="3335177" cy="5284197"/>
          </a:xfrm>
        </p:grpSpPr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xmlns="" id="{DBBA21D1-7F92-490B-8D9F-98E3B722FB80}"/>
                </a:ext>
              </a:extLst>
            </p:cNvPr>
            <p:cNvSpPr/>
            <p:nvPr/>
          </p:nvSpPr>
          <p:spPr>
            <a:xfrm>
              <a:off x="816211" y="904472"/>
              <a:ext cx="2952327" cy="979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b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CUSTOS</a:t>
              </a:r>
              <a:r>
                <a:rPr kumimoji="0" lang="pt-BR" sz="2300" b="1" i="0" u="none" strike="noStrike" kern="0" cap="none" spc="0" normalizeH="0" noProof="0" dirty="0" smtClean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ANALÍTICOS </a:t>
              </a:r>
            </a:p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0" u="none" strike="noStrike" kern="0" cap="none" spc="0" normalizeH="0" noProof="0" dirty="0" smtClean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DE OBRAS E SERVIÇOS</a:t>
              </a:r>
              <a:endParaRPr kumimoji="0" lang="pt-BR" sz="2300" b="0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xmlns="" id="{768873C9-8079-4CBA-907C-B3DC19696B5E}"/>
                </a:ext>
              </a:extLst>
            </p:cNvPr>
            <p:cNvSpPr/>
            <p:nvPr/>
          </p:nvSpPr>
          <p:spPr>
            <a:xfrm>
              <a:off x="694268" y="2880535"/>
              <a:ext cx="3335177" cy="33081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71977" tIns="0" rIns="71977" bIns="0" anchor="t" anchorCtr="0">
              <a:noAutofit/>
            </a:bodyPr>
            <a:lstStyle/>
            <a:p>
              <a:pPr marL="285750" marR="0" lvl="0" indent="-285750" algn="just" defTabSz="914400" eaLnBrk="1" fontAlgn="base" latinLnBrk="0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REVISÃO CONTÍNUA</a:t>
              </a:r>
              <a:r>
                <a:rPr kumimoji="0" lang="pt-BR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 DAS COMPOSIÇ</a:t>
              </a:r>
              <a:r>
                <a:rPr lang="pt-BR" kern="0" noProof="0" dirty="0" smtClean="0">
                  <a:cs typeface="Arial" panose="020B0604020202020204" pitchFamily="34" charset="0"/>
                </a:rPr>
                <a:t>ÕES</a:t>
              </a:r>
              <a:r>
                <a:rPr lang="pt-BR" kern="0" dirty="0" smtClean="0">
                  <a:cs typeface="Arial" panose="020B0604020202020204" pitchFamily="34" charset="0"/>
                </a:rPr>
                <a:t> E DOS MANUAIS DE CUSTOS DO SICRO;</a:t>
              </a:r>
              <a:r>
                <a:rPr kumimoji="0" lang="pt-BR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</a:p>
            <a:p>
              <a:pPr marL="285750" lvl="0" indent="-285750" algn="just" fontAlgn="base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pt-BR" kern="0" dirty="0">
                  <a:cs typeface="Arial" panose="020B0604020202020204" pitchFamily="34" charset="0"/>
                </a:rPr>
                <a:t>ÍNDICES DE REAJUSTAMENTO;</a:t>
              </a:r>
            </a:p>
            <a:p>
              <a:pPr marL="285750" lvl="0" indent="-285750" algn="just" fontAlgn="base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pt-BR" kern="0" dirty="0">
                  <a:cs typeface="Arial" panose="020B0604020202020204" pitchFamily="34" charset="0"/>
                </a:rPr>
                <a:t>CÂMARA TÉCNICA  DO </a:t>
              </a:r>
              <a:r>
                <a:rPr lang="pt-BR" kern="0" dirty="0" smtClean="0">
                  <a:cs typeface="Arial" panose="020B0604020202020204" pitchFamily="34" charset="0"/>
                </a:rPr>
                <a:t>SICRO;</a:t>
              </a:r>
              <a:endParaRPr lang="pt-BR" kern="0" dirty="0">
                <a:cs typeface="Arial" panose="020B0604020202020204" pitchFamily="34" charset="0"/>
              </a:endParaRPr>
            </a:p>
            <a:p>
              <a:pPr marL="285750" marR="0" lvl="0" indent="-285750" algn="just" defTabSz="914400" eaLnBrk="1" fontAlgn="base" latinLnBrk="0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b="1" kern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  <a:r>
                <a:rPr lang="pt-BR" b="1" kern="0" baseline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FERIÇÃO DE CAMPO DOS SERVIÇOS;</a:t>
              </a:r>
            </a:p>
            <a:p>
              <a:pPr marL="285750" marR="0" lvl="0" indent="-285750" algn="just" defTabSz="914400" eaLnBrk="1" fontAlgn="base" latinLnBrk="0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ORÇAMENTOS PARADIGMA.</a:t>
              </a:r>
            </a:p>
          </p:txBody>
        </p:sp>
        <p:sp>
          <p:nvSpPr>
            <p:cNvPr id="17" name="Rectangle 46">
              <a:extLst>
                <a:ext uri="{FF2B5EF4-FFF2-40B4-BE49-F238E27FC236}">
                  <a16:creationId xmlns:a16="http://schemas.microsoft.com/office/drawing/2014/main" xmlns="" id="{BCA6E362-D50B-4193-BF67-8416915A16F5}"/>
                </a:ext>
              </a:extLst>
            </p:cNvPr>
            <p:cNvSpPr/>
            <p:nvPr/>
          </p:nvSpPr>
          <p:spPr>
            <a:xfrm>
              <a:off x="969680" y="2120110"/>
              <a:ext cx="2645387" cy="4992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71977" tIns="71977" rIns="71977" bIns="71977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3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ea typeface="+mn-ea"/>
                  <a:cs typeface="Arial"/>
                </a:rPr>
                <a:t>consolidação</a:t>
              </a:r>
              <a:endParaRPr kumimoji="0" lang="pt-BR" sz="2300" b="1" i="0" u="none" strike="noStrike" kern="0" cap="all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cxnSp>
          <p:nvCxnSpPr>
            <p:cNvPr id="18" name="Straight Connector 47">
              <a:extLst>
                <a:ext uri="{FF2B5EF4-FFF2-40B4-BE49-F238E27FC236}">
                  <a16:creationId xmlns:a16="http://schemas.microsoft.com/office/drawing/2014/main" xmlns="" id="{F8DC321A-C523-4B72-A607-40E9E6B0BAF3}"/>
                </a:ext>
              </a:extLst>
            </p:cNvPr>
            <p:cNvCxnSpPr/>
            <p:nvPr/>
          </p:nvCxnSpPr>
          <p:spPr>
            <a:xfrm>
              <a:off x="694268" y="1993509"/>
              <a:ext cx="3335176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" name="Straight Connector 48">
              <a:extLst>
                <a:ext uri="{FF2B5EF4-FFF2-40B4-BE49-F238E27FC236}">
                  <a16:creationId xmlns:a16="http://schemas.microsoft.com/office/drawing/2014/main" xmlns="" id="{F22983E7-0A2A-4A41-8C5E-92256DED2039}"/>
                </a:ext>
              </a:extLst>
            </p:cNvPr>
            <p:cNvCxnSpPr/>
            <p:nvPr/>
          </p:nvCxnSpPr>
          <p:spPr>
            <a:xfrm>
              <a:off x="694269" y="2745938"/>
              <a:ext cx="3335176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3" name="Agrupar 2"/>
          <p:cNvGrpSpPr/>
          <p:nvPr/>
        </p:nvGrpSpPr>
        <p:grpSpPr>
          <a:xfrm>
            <a:off x="5864175" y="770536"/>
            <a:ext cx="4329530" cy="5362823"/>
            <a:chOff x="4377330" y="869432"/>
            <a:chExt cx="3262999" cy="5435290"/>
          </a:xfrm>
        </p:grpSpPr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xmlns="" id="{DE078ACD-053B-43BF-B5C4-1F02BBD7B55A}"/>
                </a:ext>
              </a:extLst>
            </p:cNvPr>
            <p:cNvSpPr/>
            <p:nvPr/>
          </p:nvSpPr>
          <p:spPr>
            <a:xfrm>
              <a:off x="4384512" y="2867282"/>
              <a:ext cx="3255817" cy="34374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71977" tIns="0" rIns="71977" bIns="0" anchor="t" anchorCtr="0">
              <a:noAutofit/>
            </a:bodyPr>
            <a:lstStyle/>
            <a:p>
              <a:pPr marL="285750" marR="0" lvl="0" indent="-285750" algn="just" defTabSz="914400" eaLnBrk="1" fontAlgn="base" latinLnBrk="0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CUSTOS</a:t>
              </a:r>
              <a:r>
                <a:rPr kumimoji="0" lang="pt-BR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MÉDIOS </a:t>
              </a:r>
              <a:r>
                <a:rPr lang="pt-BR" b="1" kern="0" noProof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G</a:t>
              </a:r>
              <a:r>
                <a:rPr kumimoji="0" lang="pt-BR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ERENCIAIS</a:t>
              </a:r>
              <a:r>
                <a:rPr kumimoji="0" lang="pt-BR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pt-BR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(INCLUSÃO DE SOLUÇÕES TIPO EM FUNÇÃO DAS CLASSES DAS RODOVIAS E DIFERENCIAÇÃO DA REGIÃO E CONDIÇÃO TOPOGRÁFICA); </a:t>
              </a:r>
            </a:p>
            <a:p>
              <a:pPr marL="285750" marR="0" lvl="0" indent="-285750" algn="just" defTabSz="914400" eaLnBrk="1" fontAlgn="base" latinLnBrk="0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b="1" kern="0" baseline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PARAMETRIZAÇÃO</a:t>
              </a:r>
              <a:r>
                <a:rPr lang="pt-BR" kern="0" baseline="0" dirty="0" smtClean="0">
                  <a:cs typeface="Arial" panose="020B0604020202020204" pitchFamily="34" charset="0"/>
                </a:rPr>
                <a:t> DE CUSTOS DE SERVIÇOS E OBRAS RODOVIÁRIAS, FERROVIÁRIAS E HIDROVIÁRIAS;</a:t>
              </a:r>
            </a:p>
            <a:p>
              <a:pPr marL="285750" marR="0" lvl="0" indent="-285750" algn="just" defTabSz="914400" eaLnBrk="1" fontAlgn="base" latinLnBrk="0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kern="0" dirty="0" smtClean="0">
                  <a:cs typeface="Arial" panose="020B0604020202020204" pitchFamily="34" charset="0"/>
                </a:rPr>
                <a:t>INTEGRAÇÃO COM OUTRAS BASES DE ESTIMATIVA DE CUSTOS DE OBRAS DE INFRAESTRUTURA DE TRANSPORTES.</a:t>
              </a:r>
              <a:endParaRPr lang="pt-BR" kern="0" baseline="0" dirty="0" smtClean="0">
                <a:cs typeface="Arial" panose="020B0604020202020204" pitchFamily="34" charset="0"/>
              </a:endParaRP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4377330" y="869432"/>
              <a:ext cx="3262999" cy="1866852"/>
              <a:chOff x="4377330" y="869432"/>
              <a:chExt cx="3262999" cy="1866852"/>
            </a:xfrm>
          </p:grpSpPr>
          <p:sp>
            <p:nvSpPr>
              <p:cNvPr id="13" name="Rectangle 50">
                <a:extLst>
                  <a:ext uri="{FF2B5EF4-FFF2-40B4-BE49-F238E27FC236}">
                    <a16:creationId xmlns:a16="http://schemas.microsoft.com/office/drawing/2014/main" xmlns="" id="{8D3343E6-33C2-4F71-9433-F283606DA418}"/>
                  </a:ext>
                </a:extLst>
              </p:cNvPr>
              <p:cNvSpPr/>
              <p:nvPr/>
            </p:nvSpPr>
            <p:spPr>
              <a:xfrm>
                <a:off x="4493069" y="869432"/>
                <a:ext cx="3024336" cy="97933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b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pt-BR" sz="2300" b="1" kern="0" dirty="0">
                    <a:solidFill>
                      <a:srgbClr val="203864"/>
                    </a:solidFill>
                    <a:cs typeface="Arial" panose="020B0604020202020204" pitchFamily="34" charset="0"/>
                  </a:rPr>
                  <a:t>ESTIMATIVA DE CUSTOS </a:t>
                </a:r>
                <a:endParaRPr lang="pt-BR" sz="2300" b="1" kern="0" dirty="0" smtClean="0">
                  <a:solidFill>
                    <a:srgbClr val="203864"/>
                  </a:solidFill>
                  <a:cs typeface="Arial" panose="020B060402020202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pt-BR" sz="2300" b="1" kern="0" dirty="0" smtClean="0">
                    <a:solidFill>
                      <a:srgbClr val="203864"/>
                    </a:solidFill>
                    <a:cs typeface="Arial" panose="020B0604020202020204" pitchFamily="34" charset="0"/>
                  </a:rPr>
                  <a:t>DE </a:t>
                </a:r>
                <a:r>
                  <a:rPr lang="pt-BR" sz="2300" b="1" kern="0" dirty="0">
                    <a:solidFill>
                      <a:srgbClr val="203864"/>
                    </a:solidFill>
                    <a:cs typeface="Arial" panose="020B0604020202020204" pitchFamily="34" charset="0"/>
                  </a:rPr>
                  <a:t>OBRAS E SERVIÇOS</a:t>
                </a:r>
              </a:p>
            </p:txBody>
          </p:sp>
          <p:sp>
            <p:nvSpPr>
              <p:cNvPr id="21" name="Rectangle 52">
                <a:extLst>
                  <a:ext uri="{FF2B5EF4-FFF2-40B4-BE49-F238E27FC236}">
                    <a16:creationId xmlns:a16="http://schemas.microsoft.com/office/drawing/2014/main" xmlns="" id="{73C172D5-7DD6-4671-8E01-FACB5CF507CD}"/>
                  </a:ext>
                </a:extLst>
              </p:cNvPr>
              <p:cNvSpPr/>
              <p:nvPr/>
            </p:nvSpPr>
            <p:spPr>
              <a:xfrm>
                <a:off x="4689726" y="2106914"/>
                <a:ext cx="2645387" cy="4992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71977" tIns="71977" rIns="71977" bIns="71977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3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203864"/>
                    </a:solidFill>
                    <a:effectLst/>
                    <a:uLnTx/>
                    <a:uFillTx/>
                    <a:ea typeface="+mn-ea"/>
                    <a:cs typeface="Arial"/>
                  </a:rPr>
                  <a:t>DESENVOLVIMENTO</a:t>
                </a:r>
                <a:endParaRPr kumimoji="0" lang="pt-BR" sz="2300" b="1" i="0" u="none" strike="noStrike" kern="0" cap="all" spc="0" normalizeH="0" baseline="0" noProof="0" dirty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xmlns="" id="{16E24B8D-47F0-4B69-A155-2FCA34DE2A95}"/>
                  </a:ext>
                </a:extLst>
              </p:cNvPr>
              <p:cNvCxnSpPr/>
              <p:nvPr/>
            </p:nvCxnSpPr>
            <p:spPr>
              <a:xfrm>
                <a:off x="4377330" y="1993509"/>
                <a:ext cx="325581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xmlns="" id="{FA8D8242-4749-4BD5-A569-DB8E0B46474E}"/>
                  </a:ext>
                </a:extLst>
              </p:cNvPr>
              <p:cNvCxnSpPr/>
              <p:nvPr/>
            </p:nvCxnSpPr>
            <p:spPr>
              <a:xfrm>
                <a:off x="4384512" y="2736284"/>
                <a:ext cx="325581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153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194121" y="679462"/>
            <a:ext cx="4320000" cy="5400000"/>
            <a:chOff x="694270" y="836713"/>
            <a:chExt cx="3335177" cy="5351651"/>
          </a:xfrm>
        </p:grpSpPr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xmlns="" id="{DBBA21D1-7F92-490B-8D9F-98E3B722FB80}"/>
                </a:ext>
              </a:extLst>
            </p:cNvPr>
            <p:cNvSpPr/>
            <p:nvPr/>
          </p:nvSpPr>
          <p:spPr>
            <a:xfrm>
              <a:off x="885695" y="836713"/>
              <a:ext cx="2967925" cy="979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b">
              <a:no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pt-BR" sz="2300" b="1" kern="0" dirty="0">
                  <a:solidFill>
                    <a:srgbClr val="002060"/>
                  </a:solidFill>
                  <a:cs typeface="Arial" panose="020B0604020202020204" pitchFamily="34" charset="0"/>
                </a:rPr>
                <a:t>CUSTOS DE REFERÊNCIA PARA ENGENHARIA CONSULTIVA</a:t>
              </a:r>
            </a:p>
          </p:txBody>
        </p: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xmlns="" id="{768873C9-8079-4CBA-907C-B3DC19696B5E}"/>
                </a:ext>
              </a:extLst>
            </p:cNvPr>
            <p:cNvSpPr/>
            <p:nvPr/>
          </p:nvSpPr>
          <p:spPr>
            <a:xfrm>
              <a:off x="694270" y="2880230"/>
              <a:ext cx="3335177" cy="33081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71977" tIns="0" rIns="71977" bIns="0" anchor="t" anchorCtr="0">
              <a:noAutofit/>
            </a:bodyPr>
            <a:lstStyle/>
            <a:p>
              <a:pPr marL="285750" lvl="0" indent="-285750" algn="just" fontAlgn="base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pt-BR" kern="0" dirty="0" smtClean="0">
                  <a:cs typeface="Arial" panose="020B0604020202020204" pitchFamily="34" charset="0"/>
                </a:rPr>
                <a:t>SISTEMA DE CUSTOS DE REFERÊNCIA PARA </a:t>
              </a:r>
              <a:r>
                <a:rPr lang="pt-BR" b="1" kern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ENGENHARIA CONSULTIVA</a:t>
              </a:r>
              <a:r>
                <a:rPr lang="pt-BR" kern="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pt-BR" kern="0" dirty="0" smtClean="0">
                  <a:cs typeface="Arial" panose="020B0604020202020204" pitchFamily="34" charset="0"/>
                </a:rPr>
                <a:t>(EQUIPES FIXAS, VINCULADAS E VARIÁVEIS, DIMENSIONAMENTO DE MÃO DE OBRA E SERVIÇOS EM FUNÇÃO DA QUANTIDADE DE SERVIÇOS;</a:t>
              </a:r>
            </a:p>
            <a:p>
              <a:pPr marL="285750" lvl="0" indent="-285750" algn="just" fontAlgn="base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pt-BR" kern="0" dirty="0">
                  <a:cs typeface="Arial" panose="020B0604020202020204" pitchFamily="34" charset="0"/>
                </a:rPr>
                <a:t>DESENVOLVIMENTO DE </a:t>
              </a:r>
              <a:r>
                <a:rPr lang="pt-BR" b="1" kern="0" dirty="0">
                  <a:solidFill>
                    <a:srgbClr val="FF0000"/>
                  </a:solidFill>
                  <a:cs typeface="Arial" panose="020B0604020202020204" pitchFamily="34" charset="0"/>
                </a:rPr>
                <a:t>SISTEMA INFORMATIZADO</a:t>
              </a:r>
              <a:r>
                <a:rPr lang="pt-BR" kern="0" dirty="0">
                  <a:cs typeface="Arial" panose="020B0604020202020204" pitchFamily="34" charset="0"/>
                </a:rPr>
                <a:t> PARA GERAÇÃO DE RELATÓRIOS DO SICRO E </a:t>
              </a:r>
              <a:r>
                <a:rPr lang="pt-BR" kern="0" dirty="0" smtClean="0">
                  <a:cs typeface="Arial" panose="020B0604020202020204" pitchFamily="34" charset="0"/>
                </a:rPr>
                <a:t>ORÇAMENTAÇÃO.</a:t>
              </a:r>
              <a:endParaRPr lang="pt-BR" kern="0" dirty="0">
                <a:cs typeface="Arial" panose="020B0604020202020204" pitchFamily="34" charset="0"/>
              </a:endParaRPr>
            </a:p>
            <a:p>
              <a:pPr marL="285750" lvl="0" indent="-285750" algn="just" fontAlgn="base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endParaRPr lang="pt-BR" kern="0" dirty="0">
                <a:cs typeface="Arial" panose="020B0604020202020204" pitchFamily="34" charset="0"/>
              </a:endParaRPr>
            </a:p>
          </p:txBody>
        </p:sp>
        <p:sp>
          <p:nvSpPr>
            <p:cNvPr id="17" name="Rectangle 46">
              <a:extLst>
                <a:ext uri="{FF2B5EF4-FFF2-40B4-BE49-F238E27FC236}">
                  <a16:creationId xmlns:a16="http://schemas.microsoft.com/office/drawing/2014/main" xmlns="" id="{BCA6E362-D50B-4193-BF67-8416915A16F5}"/>
                </a:ext>
              </a:extLst>
            </p:cNvPr>
            <p:cNvSpPr/>
            <p:nvPr/>
          </p:nvSpPr>
          <p:spPr>
            <a:xfrm>
              <a:off x="1039165" y="2120110"/>
              <a:ext cx="2645387" cy="4992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71977" tIns="71977" rIns="71977" bIns="71977" anchor="ctr">
              <a:no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pt-BR" sz="2300" b="1" kern="0" cap="all" dirty="0">
                  <a:solidFill>
                    <a:srgbClr val="002060"/>
                  </a:solidFill>
                  <a:cs typeface="Arial"/>
                </a:rPr>
                <a:t>inovação</a:t>
              </a:r>
            </a:p>
          </p:txBody>
        </p:sp>
        <p:cxnSp>
          <p:nvCxnSpPr>
            <p:cNvPr id="18" name="Straight Connector 47">
              <a:extLst>
                <a:ext uri="{FF2B5EF4-FFF2-40B4-BE49-F238E27FC236}">
                  <a16:creationId xmlns:a16="http://schemas.microsoft.com/office/drawing/2014/main" xmlns="" id="{F8DC321A-C523-4B72-A607-40E9E6B0BAF3}"/>
                </a:ext>
              </a:extLst>
            </p:cNvPr>
            <p:cNvCxnSpPr/>
            <p:nvPr/>
          </p:nvCxnSpPr>
          <p:spPr>
            <a:xfrm>
              <a:off x="694270" y="1993509"/>
              <a:ext cx="333517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" name="Straight Connector 48">
              <a:extLst>
                <a:ext uri="{FF2B5EF4-FFF2-40B4-BE49-F238E27FC236}">
                  <a16:creationId xmlns:a16="http://schemas.microsoft.com/office/drawing/2014/main" xmlns="" id="{F22983E7-0A2A-4A41-8C5E-92256DED2039}"/>
                </a:ext>
              </a:extLst>
            </p:cNvPr>
            <p:cNvCxnSpPr/>
            <p:nvPr/>
          </p:nvCxnSpPr>
          <p:spPr>
            <a:xfrm>
              <a:off x="694270" y="2745938"/>
              <a:ext cx="333517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3" name="Agrupar 2"/>
          <p:cNvGrpSpPr/>
          <p:nvPr/>
        </p:nvGrpSpPr>
        <p:grpSpPr>
          <a:xfrm>
            <a:off x="6116506" y="679462"/>
            <a:ext cx="4329524" cy="5484187"/>
            <a:chOff x="4377332" y="844703"/>
            <a:chExt cx="3262994" cy="5558295"/>
          </a:xfrm>
        </p:grpSpPr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xmlns="" id="{DE078ACD-053B-43BF-B5C4-1F02BBD7B55A}"/>
                </a:ext>
              </a:extLst>
            </p:cNvPr>
            <p:cNvSpPr/>
            <p:nvPr/>
          </p:nvSpPr>
          <p:spPr>
            <a:xfrm>
              <a:off x="4377332" y="2965558"/>
              <a:ext cx="3255817" cy="34374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71977" tIns="0" rIns="71977" bIns="0" anchor="t" anchorCtr="0">
              <a:noAutofit/>
            </a:bodyPr>
            <a:lstStyle/>
            <a:p>
              <a:pPr marL="285750" lvl="0" indent="-285750" algn="just" fontAlgn="base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pt-BR" kern="0" dirty="0" smtClean="0">
                  <a:cs typeface="Arial" panose="020B0604020202020204" pitchFamily="34" charset="0"/>
                </a:rPr>
                <a:t>MUDANÇA DA PERIODICIDADE DA PESQUISA DE PREÇOS DO SICRO                 </a:t>
              </a:r>
              <a:r>
                <a:rPr lang="pt-BR" kern="0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b="1" kern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(DE BIMESTRAL PARA TRIMESTRAL);</a:t>
              </a:r>
            </a:p>
            <a:p>
              <a:pPr marL="285750" lvl="0" indent="-285750" algn="just" fontAlgn="base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pt-BR" kern="0" dirty="0" smtClean="0">
                  <a:cs typeface="Arial" panose="020B0604020202020204" pitchFamily="34" charset="0"/>
                </a:rPr>
                <a:t>CRIAÇÃO DE METODOLOGIA DE FRETE;</a:t>
              </a:r>
            </a:p>
            <a:p>
              <a:pPr marL="285750" lvl="0" indent="-285750" algn="just" fontAlgn="base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pt-BR" kern="0" dirty="0" smtClean="0">
                  <a:cs typeface="Arial" panose="020B0604020202020204" pitchFamily="34" charset="0"/>
                </a:rPr>
                <a:t>QUALIFICAÇÃO DA CRÍTICA DA PESQUISA DE PREÇOS (CRITÉRIOS EM FUNÇÃO DA REPRESENTATIVIDADE DO INSUMO NA FAIXA ABC DOS ORÇAMENTOS E NA PRÓPRIA COMPOSIÇÃO DE CUSTO).</a:t>
              </a:r>
              <a:endParaRPr lang="pt-BR" kern="0" dirty="0">
                <a:cs typeface="Arial" panose="020B0604020202020204" pitchFamily="34" charset="0"/>
              </a:endParaRP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4384262" y="844703"/>
              <a:ext cx="3256064" cy="1952507"/>
              <a:chOff x="4384262" y="844703"/>
              <a:chExt cx="3256064" cy="1952507"/>
            </a:xfrm>
          </p:grpSpPr>
          <p:sp>
            <p:nvSpPr>
              <p:cNvPr id="13" name="Rectangle 50">
                <a:extLst>
                  <a:ext uri="{FF2B5EF4-FFF2-40B4-BE49-F238E27FC236}">
                    <a16:creationId xmlns:a16="http://schemas.microsoft.com/office/drawing/2014/main" xmlns="" id="{8D3343E6-33C2-4F71-9433-F283606DA418}"/>
                  </a:ext>
                </a:extLst>
              </p:cNvPr>
              <p:cNvSpPr/>
              <p:nvPr/>
            </p:nvSpPr>
            <p:spPr>
              <a:xfrm>
                <a:off x="4493073" y="844703"/>
                <a:ext cx="3024336" cy="97933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b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pt-BR" sz="2300" b="1" kern="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PESQUISA DE PREÇOS DA FUNDAÇÃO GETULIO VARGAS</a:t>
                </a:r>
              </a:p>
            </p:txBody>
          </p:sp>
          <p:sp>
            <p:nvSpPr>
              <p:cNvPr id="21" name="Rectangle 52">
                <a:extLst>
                  <a:ext uri="{FF2B5EF4-FFF2-40B4-BE49-F238E27FC236}">
                    <a16:creationId xmlns:a16="http://schemas.microsoft.com/office/drawing/2014/main" xmlns="" id="{73C172D5-7DD6-4671-8E01-FACB5CF507CD}"/>
                  </a:ext>
                </a:extLst>
              </p:cNvPr>
              <p:cNvSpPr/>
              <p:nvPr/>
            </p:nvSpPr>
            <p:spPr>
              <a:xfrm>
                <a:off x="4689477" y="2145184"/>
                <a:ext cx="2645387" cy="4992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71977" tIns="71977" rIns="71977" bIns="71977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  <a:defRPr/>
                </a:pPr>
                <a:r>
                  <a:rPr lang="pt-BR" sz="2300" b="1" kern="0" cap="all" dirty="0">
                    <a:solidFill>
                      <a:srgbClr val="002060"/>
                    </a:solidFill>
                    <a:cs typeface="Arial"/>
                  </a:rPr>
                  <a:t>OTIMIZAÇÃO de recursos</a:t>
                </a:r>
                <a:endParaRPr kumimoji="0" lang="pt-BR" sz="2300" b="1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xmlns="" id="{16E24B8D-47F0-4B69-A155-2FCA34DE2A95}"/>
                  </a:ext>
                </a:extLst>
              </p:cNvPr>
              <p:cNvCxnSpPr/>
              <p:nvPr/>
            </p:nvCxnSpPr>
            <p:spPr>
              <a:xfrm>
                <a:off x="4384262" y="2027723"/>
                <a:ext cx="325581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xmlns="" id="{FA8D8242-4749-4BD5-A569-DB8E0B46474E}"/>
                  </a:ext>
                </a:extLst>
              </p:cNvPr>
              <p:cNvCxnSpPr/>
              <p:nvPr/>
            </p:nvCxnSpPr>
            <p:spPr>
              <a:xfrm>
                <a:off x="4384510" y="2797210"/>
                <a:ext cx="325581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4971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0" y="1039091"/>
            <a:ext cx="10263280" cy="47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8169" y="821524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COI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277558" y="2031058"/>
            <a:ext cx="3835153" cy="13316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ORÇAMENTOS DE ANTEPROJETOS E PROJETOS DE ENGENHARIA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88170" y="2288991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REGIMENTO INTERNO (ART. 28)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8676427" y="2031058"/>
            <a:ext cx="2672178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ELABORAÇÃO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8676427" y="2838300"/>
            <a:ext cx="2672178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ATUALIZAÇÃO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8622099" y="3850770"/>
            <a:ext cx="2726505" cy="54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ANÁLISE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grpSp>
        <p:nvGrpSpPr>
          <p:cNvPr id="49" name="Agrupar 48"/>
          <p:cNvGrpSpPr/>
          <p:nvPr/>
        </p:nvGrpSpPr>
        <p:grpSpPr>
          <a:xfrm>
            <a:off x="8622100" y="5298156"/>
            <a:ext cx="2726504" cy="540000"/>
            <a:chOff x="8497409" y="4813985"/>
            <a:chExt cx="2672178" cy="540000"/>
          </a:xfrm>
          <a:solidFill>
            <a:srgbClr val="FF0000"/>
          </a:solidFill>
        </p:grpSpPr>
        <p:sp>
          <p:nvSpPr>
            <p:cNvPr id="50" name="Retângulo 49"/>
            <p:cNvSpPr/>
            <p:nvPr/>
          </p:nvSpPr>
          <p:spPr>
            <a:xfrm>
              <a:off x="8497409" y="4813985"/>
              <a:ext cx="2672178" cy="540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pt-BR" sz="2400" b="1" kern="0" dirty="0" smtClean="0">
                  <a:solidFill>
                    <a:schemeClr val="bg1"/>
                  </a:solidFill>
                </a:rPr>
                <a:t>Sicro 2  </a:t>
              </a:r>
              <a:r>
                <a:rPr lang="pt-BR" sz="2400" b="1" kern="0" dirty="0" smtClean="0">
                  <a:solidFill>
                    <a:srgbClr val="92D050"/>
                  </a:solidFill>
                </a:rPr>
                <a:t> </a:t>
              </a:r>
              <a:r>
                <a:rPr lang="pt-BR" sz="2400" b="1" kern="0" dirty="0" smtClean="0">
                  <a:solidFill>
                    <a:schemeClr val="bg1"/>
                  </a:solidFill>
                </a:rPr>
                <a:t>   SICRO</a:t>
              </a:r>
              <a:endParaRPr lang="pt-BR" sz="24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51" name="Seta para a Direita 50"/>
            <p:cNvSpPr/>
            <p:nvPr/>
          </p:nvSpPr>
          <p:spPr>
            <a:xfrm>
              <a:off x="9754153" y="4988880"/>
              <a:ext cx="288000" cy="1800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888170" y="3756458"/>
            <a:ext cx="2880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ATENDER E ORIENTAR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888169" y="5223926"/>
            <a:ext cx="2880000" cy="102895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DIRETORIAS E DESCENTRALIZADAS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54" name="Seta para Baixo 53"/>
          <p:cNvSpPr/>
          <p:nvPr/>
        </p:nvSpPr>
        <p:spPr>
          <a:xfrm>
            <a:off x="2212714" y="1917106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5" name="Seta para Baixo 54"/>
          <p:cNvSpPr/>
          <p:nvPr/>
        </p:nvSpPr>
        <p:spPr>
          <a:xfrm>
            <a:off x="2212714" y="3351092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6" name="Seta para Baixo 55"/>
          <p:cNvSpPr/>
          <p:nvPr/>
        </p:nvSpPr>
        <p:spPr>
          <a:xfrm rot="16200000">
            <a:off x="3892784" y="2557022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7" name="Seta para Baixo 56"/>
          <p:cNvSpPr/>
          <p:nvPr/>
        </p:nvSpPr>
        <p:spPr>
          <a:xfrm>
            <a:off x="2212713" y="4807531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8622100" y="4565665"/>
            <a:ext cx="2726504" cy="54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pt-BR" sz="2400" b="1" kern="0" dirty="0" smtClean="0">
                <a:solidFill>
                  <a:schemeClr val="bg1"/>
                </a:solidFill>
              </a:rPr>
              <a:t>VALIDAÇÃO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19" name="Seta para Baixo 18"/>
          <p:cNvSpPr/>
          <p:nvPr/>
        </p:nvSpPr>
        <p:spPr>
          <a:xfrm rot="16200000">
            <a:off x="8279115" y="2161196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0" name="Seta para Baixo 19"/>
          <p:cNvSpPr/>
          <p:nvPr/>
        </p:nvSpPr>
        <p:spPr>
          <a:xfrm rot="16200000">
            <a:off x="8279115" y="2968438"/>
            <a:ext cx="230909" cy="27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851</Words>
  <Application>Microsoft Office PowerPoint</Application>
  <PresentationFormat>Widescreen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Wingdings</vt:lpstr>
      <vt:lpstr>Office Theme</vt:lpstr>
      <vt:lpstr>1_Office Theme</vt:lpstr>
      <vt:lpstr>O papel da Coordenação-Geral de Custos de Infraestrutura de Transportes nos projetos do DNIT</vt:lpstr>
      <vt:lpstr>ESTRUTURA DA CGCIT</vt:lpstr>
      <vt:lpstr>PRINCIPAIS ATRIBUIÇÕES DA CGCIT</vt:lpstr>
      <vt:lpstr>O PROJETO, A FASE E A CGCIT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E PLANEJAMENTO DA OBRA</vt:lpstr>
      <vt:lpstr>PROJETO E PLANEJAMENTO DA OBRA</vt:lpstr>
      <vt:lpstr>PROJETO E PLANEJAMENTO DA OBRA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“BALANÇO CPN”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Nery, Marilia Borges</dc:creator>
  <cp:lastModifiedBy>Gabriella Lima</cp:lastModifiedBy>
  <cp:revision>101</cp:revision>
  <dcterms:created xsi:type="dcterms:W3CDTF">2019-05-09T21:10:21Z</dcterms:created>
  <dcterms:modified xsi:type="dcterms:W3CDTF">2019-06-12T21:45:48Z</dcterms:modified>
</cp:coreProperties>
</file>