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sldIdLst>
    <p:sldId id="290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2" r:id="rId16"/>
    <p:sldId id="273" r:id="rId17"/>
    <p:sldId id="274" r:id="rId18"/>
    <p:sldId id="275" r:id="rId19"/>
    <p:sldId id="276" r:id="rId20"/>
    <p:sldId id="283" r:id="rId21"/>
    <p:sldId id="277" r:id="rId22"/>
    <p:sldId id="278" r:id="rId23"/>
    <p:sldId id="279" r:id="rId24"/>
    <p:sldId id="280" r:id="rId25"/>
    <p:sldId id="284" r:id="rId26"/>
    <p:sldId id="281" r:id="rId27"/>
    <p:sldId id="286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B61A1-8B80-4606-88E0-959F63E3F1B0}" v="4" dt="2019-05-10T01:05:35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ry, Marilia Borges" userId="328a5f13-1e22-47a4-8590-b2ee24af9b1a" providerId="ADAL" clId="{049B61A1-8B80-4606-88E0-959F63E3F1B0}"/>
    <pc:docChg chg="addSld delSld modSld">
      <pc:chgData name="Nery, Marilia Borges" userId="328a5f13-1e22-47a4-8590-b2ee24af9b1a" providerId="ADAL" clId="{049B61A1-8B80-4606-88E0-959F63E3F1B0}" dt="2019-05-10T01:05:35.601" v="3" actId="2696"/>
      <pc:docMkLst>
        <pc:docMk/>
      </pc:docMkLst>
      <pc:sldChg chg="del">
        <pc:chgData name="Nery, Marilia Borges" userId="328a5f13-1e22-47a4-8590-b2ee24af9b1a" providerId="ADAL" clId="{049B61A1-8B80-4606-88E0-959F63E3F1B0}" dt="2019-05-10T01:05:35.601" v="3" actId="2696"/>
        <pc:sldMkLst>
          <pc:docMk/>
          <pc:sldMk cId="866800187" sldId="256"/>
        </pc:sldMkLst>
      </pc:sldChg>
      <pc:sldChg chg="add setBg">
        <pc:chgData name="Nery, Marilia Borges" userId="328a5f13-1e22-47a4-8590-b2ee24af9b1a" providerId="ADAL" clId="{049B61A1-8B80-4606-88E0-959F63E3F1B0}" dt="2019-05-10T01:05:34.095" v="2"/>
        <pc:sldMkLst>
          <pc:docMk/>
          <pc:sldMk cId="4266751878" sldId="26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ugusto.ayub\AppData\Local\Microsoft\Windows\INetCache\Content.Outlook\3I0XOFRB\xxxx%20Programa&#231;&#227;o%20(2019)%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'Manutenção - Histórico'!$A$5</c:f>
              <c:strCache>
                <c:ptCount val="1"/>
                <c:pt idx="0">
                  <c:v>LOA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'Manutenção - Histórico'!$D$2:$K$2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'Manutenção - Histórico'!$D$5:$K$5</c:f>
              <c:numCache>
                <c:formatCode>_-"R$"\ * #,##0.00_-;\-"R$"\ * #,##0.00_-;_-"R$"\ * "-"??_-;_-@_-</c:formatCode>
                <c:ptCount val="8"/>
                <c:pt idx="0">
                  <c:v>266558116</c:v>
                </c:pt>
                <c:pt idx="1">
                  <c:v>329000000</c:v>
                </c:pt>
                <c:pt idx="2">
                  <c:v>315027386</c:v>
                </c:pt>
                <c:pt idx="3">
                  <c:v>302703200</c:v>
                </c:pt>
                <c:pt idx="4">
                  <c:v>255773045</c:v>
                </c:pt>
                <c:pt idx="5">
                  <c:v>386369400</c:v>
                </c:pt>
                <c:pt idx="6">
                  <c:v>308914155</c:v>
                </c:pt>
                <c:pt idx="7">
                  <c:v>294833238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D-4363-863C-76695D928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577568"/>
        <c:axId val="12165792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'Manutenção - Histórico'!$A$4</c15:sqref>
                        </c15:formulaRef>
                      </c:ext>
                    </c:extLst>
                    <c:strCache>
                      <c:ptCount val="1"/>
                      <c:pt idx="0">
                        <c:v>PLOA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'Manutenção - Histórico'!$D$2:$K$2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'Manutenção - Histórico'!$D$4:$K$4</c15:sqref>
                        </c15:formulaRef>
                      </c:ext>
                    </c:extLst>
                    <c:numCache>
                      <c:formatCode>_-"R$"\ * #,##0.00_-;\-"R$"\ * #,##0.00_-;_-"R$"\ * "-"??_-;_-@_-</c:formatCode>
                      <c:ptCount val="8"/>
                      <c:pt idx="0">
                        <c:v>392500000</c:v>
                      </c:pt>
                      <c:pt idx="1">
                        <c:v>350000000</c:v>
                      </c:pt>
                      <c:pt idx="2">
                        <c:v>280300000</c:v>
                      </c:pt>
                      <c:pt idx="3">
                        <c:v>206948000</c:v>
                      </c:pt>
                      <c:pt idx="4">
                        <c:v>300000000</c:v>
                      </c:pt>
                      <c:pt idx="5">
                        <c:v>395966000</c:v>
                      </c:pt>
                      <c:pt idx="6">
                        <c:v>333053160</c:v>
                      </c:pt>
                      <c:pt idx="7">
                        <c:v>363099057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B0D-4363-863C-76695D928E7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'Manutenção - Histórico'!$A$6</c15:sqref>
                        </c15:formulaRef>
                      </c:ext>
                    </c:extLst>
                    <c:strCache>
                      <c:ptCount val="1"/>
                      <c:pt idx="0">
                        <c:v>Executado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'Manutenção - Histórico'!$D$2:$K$2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'Manutenção - Histórico'!$D$6:$K$6</c15:sqref>
                        </c15:formulaRef>
                      </c:ext>
                    </c:extLst>
                    <c:numCache>
                      <c:formatCode>_-"R$"\ * #,##0.00_-;\-"R$"\ * #,##0.00_-;_-"R$"\ * "-"??_-;_-@_-</c:formatCode>
                      <c:ptCount val="8"/>
                      <c:pt idx="0">
                        <c:v>110534355.42</c:v>
                      </c:pt>
                      <c:pt idx="1">
                        <c:v>211307320.77000001</c:v>
                      </c:pt>
                      <c:pt idx="2">
                        <c:v>329126603.43000001</c:v>
                      </c:pt>
                      <c:pt idx="3">
                        <c:v>260862319.58000001</c:v>
                      </c:pt>
                      <c:pt idx="4">
                        <c:v>359665531.11000001</c:v>
                      </c:pt>
                      <c:pt idx="5">
                        <c:v>353746789.95999992</c:v>
                      </c:pt>
                      <c:pt idx="6">
                        <c:v>307619215.51999998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B0D-4363-863C-76695D928E7D}"/>
                  </c:ext>
                </c:extLst>
              </c15:ser>
            </c15:filteredBarSeries>
          </c:ext>
        </c:extLst>
      </c:barChart>
      <c:catAx>
        <c:axId val="121657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6579200"/>
        <c:crosses val="autoZero"/>
        <c:auto val="1"/>
        <c:lblAlgn val="ctr"/>
        <c:lblOffset val="100"/>
        <c:noMultiLvlLbl val="0"/>
      </c:catAx>
      <c:valAx>
        <c:axId val="121657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R$&quot;\ * #,##0.00_-;\-&quot;R$&quot;\ * #,##0.00_-;_-&quot;R$&quot;\ * &quot;-&quot;??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657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860A-AAB1-41E8-B891-E490FD3C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605B4-5665-484D-BF3A-C19352EFD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BA274-9BF5-4C6F-B66F-E2D1637D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CE699-C547-452F-AA01-B339486A213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61325-CAAA-4A24-B531-1E433A83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1B3A9B-3ACD-4750-8B96-EB22E5187598}"/>
              </a:ext>
            </a:extLst>
          </p:cNvPr>
          <p:cNvGrpSpPr/>
          <p:nvPr userDrawn="1"/>
        </p:nvGrpSpPr>
        <p:grpSpPr>
          <a:xfrm>
            <a:off x="9612430" y="6153150"/>
            <a:ext cx="2579570" cy="568326"/>
            <a:chOff x="9160933" y="6053677"/>
            <a:chExt cx="3031067" cy="6677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1C5153-E873-4C24-BA90-07A2B868C9AF}"/>
                </a:ext>
              </a:extLst>
            </p:cNvPr>
            <p:cNvSpPr/>
            <p:nvPr userDrawn="1"/>
          </p:nvSpPr>
          <p:spPr>
            <a:xfrm>
              <a:off x="9160933" y="6056848"/>
              <a:ext cx="3031067" cy="664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8BE36B-CC26-4630-AFB9-D65312BCE0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6066" y="6053677"/>
              <a:ext cx="2349483" cy="664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808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BB40-357A-4BC9-9318-55A59DE7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9087D-F27A-4F8E-A2DD-1CD55E96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CE699-C547-452F-AA01-B339486A213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873CD-738A-4B54-B811-802E4886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61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3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0581-738E-4262-986D-EFB6ADFD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BD8BA-FA4E-4BA6-862C-71403173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E699-C547-452F-AA01-B339486A213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C2B79-36E3-4D85-BC5D-B375ED9F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13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9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79B19-7967-4F27-9109-A9BA8B30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2373312"/>
            <a:ext cx="4295775" cy="211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F153C-4BD6-417A-9A2A-11A3DA92B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CE699-C547-452F-AA01-B339486A213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8A1DA-89DF-44AD-AA56-6ED057488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86A5B8-44B0-4CA8-A87B-96CFA8DB77B9}"/>
              </a:ext>
            </a:extLst>
          </p:cNvPr>
          <p:cNvGrpSpPr/>
          <p:nvPr userDrawn="1"/>
        </p:nvGrpSpPr>
        <p:grpSpPr>
          <a:xfrm>
            <a:off x="9498130" y="5848262"/>
            <a:ext cx="2579570" cy="644607"/>
            <a:chOff x="9160932" y="5964044"/>
            <a:chExt cx="3031067" cy="7574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09634-BE6A-4FCA-AC8C-61825EDF37BE}"/>
                </a:ext>
              </a:extLst>
            </p:cNvPr>
            <p:cNvSpPr/>
            <p:nvPr userDrawn="1"/>
          </p:nvSpPr>
          <p:spPr>
            <a:xfrm>
              <a:off x="9160932" y="6056847"/>
              <a:ext cx="3031067" cy="664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58DD7D-4074-4E89-AFDA-1BAB5FC05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453" y="5964044"/>
              <a:ext cx="2677546" cy="757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201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ugusto.ayub@dnit.gov.b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8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457"/>
            <a:ext cx="10515600" cy="49847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CRITÉRIOS CONSIDERADOS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/>
              <a:t>PRIORIZAÇÃO DAS RODOVIAS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999406" y="1739912"/>
            <a:ext cx="10193188" cy="605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3. CARACTERÍSTICA DO TRÁFEGO NA RODOVIA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1448641" y="2405918"/>
            <a:ext cx="8924083" cy="1737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PRIORIDADE PARA RODOVIAS COM VDM ALTO E TRÁFEGO PESADO</a:t>
            </a:r>
          </a:p>
        </p:txBody>
      </p:sp>
    </p:spTree>
    <p:extLst>
      <p:ext uri="{BB962C8B-B14F-4D97-AF65-F5344CB8AC3E}">
        <p14:creationId xmlns:p14="http://schemas.microsoft.com/office/powerpoint/2010/main" val="41018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457"/>
            <a:ext cx="10515600" cy="49847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CLASSIFICAÇÃO DAS RODOVIAS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/>
              <a:t>PRIORIZAÇÃO DAS RODOVIAS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2524966" y="2254261"/>
            <a:ext cx="1237409" cy="4992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/>
              <a:t>PNMR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5477295" y="2254262"/>
            <a:ext cx="1237409" cy="4992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/>
              <a:t>ICM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8012802" y="2254262"/>
            <a:ext cx="1704135" cy="4992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/>
              <a:t>TRÁFEGO</a:t>
            </a:r>
          </a:p>
        </p:txBody>
      </p:sp>
      <p:sp>
        <p:nvSpPr>
          <p:cNvPr id="2" name="Seta para a Direita 1"/>
          <p:cNvSpPr/>
          <p:nvPr/>
        </p:nvSpPr>
        <p:spPr>
          <a:xfrm rot="2659279">
            <a:off x="3703316" y="3000288"/>
            <a:ext cx="811276" cy="25717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rot="-13440000">
            <a:off x="7418067" y="3001419"/>
            <a:ext cx="811276" cy="25717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5400000">
            <a:off x="5720590" y="3000289"/>
            <a:ext cx="750816" cy="25717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3395874" y="4053899"/>
            <a:ext cx="5400252" cy="11372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/>
              <a:t>3 NÍVEIS DE PRIORIZAÇÃO</a:t>
            </a:r>
          </a:p>
          <a:p>
            <a:pPr marL="0" indent="0" algn="ctr">
              <a:buNone/>
            </a:pPr>
            <a:r>
              <a:rPr lang="pt-BR" b="1" dirty="0" smtClean="0"/>
              <a:t>MÁXIMA</a:t>
            </a:r>
            <a:r>
              <a:rPr lang="pt-BR" dirty="0" smtClean="0"/>
              <a:t>, </a:t>
            </a:r>
            <a:r>
              <a:rPr lang="pt-BR" b="1" dirty="0" smtClean="0"/>
              <a:t>MÉDIA</a:t>
            </a:r>
            <a:r>
              <a:rPr lang="pt-BR" dirty="0" smtClean="0"/>
              <a:t> E </a:t>
            </a:r>
            <a:r>
              <a:rPr lang="pt-BR" b="1" dirty="0" smtClean="0"/>
              <a:t>MÍNIMA</a:t>
            </a:r>
          </a:p>
        </p:txBody>
      </p:sp>
    </p:spTree>
    <p:extLst>
      <p:ext uri="{BB962C8B-B14F-4D97-AF65-F5344CB8AC3E}">
        <p14:creationId xmlns:p14="http://schemas.microsoft.com/office/powerpoint/2010/main" val="12675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457"/>
            <a:ext cx="10515600" cy="49847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CLASSIFICAÇÃO DAS RODOVIAS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/>
              <a:t>PRIORIZAÇÃO DAS RODOVIAS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71" y="1529596"/>
            <a:ext cx="6559259" cy="46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 smtClean="0"/>
              <a:t>ALOCAÇÃO DOS RECURSOS</a:t>
            </a:r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590550" y="1739912"/>
            <a:ext cx="11010900" cy="605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/>
              <a:t>DIFERENCIAÇÃO DO INVESTIMENTO EM 2 CATEGORIAS</a:t>
            </a:r>
            <a:endParaRPr lang="pt-BR" b="1" dirty="0" smtClean="0">
              <a:solidFill>
                <a:schemeClr val="accent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2084827" y="3821887"/>
            <a:ext cx="3258698" cy="10644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CONSERVAÇÃO BÁSICA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6420140" y="3821887"/>
            <a:ext cx="3258698" cy="10644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CONSERVAÇÃO PREVENTIVA</a:t>
            </a:r>
          </a:p>
        </p:txBody>
      </p:sp>
      <p:sp>
        <p:nvSpPr>
          <p:cNvPr id="18" name="Seta para a Direita 17"/>
          <p:cNvSpPr/>
          <p:nvPr/>
        </p:nvSpPr>
        <p:spPr>
          <a:xfrm rot="5400000">
            <a:off x="3338767" y="2787146"/>
            <a:ext cx="750816" cy="25717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 rot="5400000">
            <a:off x="7674081" y="2787146"/>
            <a:ext cx="750816" cy="25717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5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 smtClean="0"/>
              <a:t>ALOCAÇÃO DOS RECURSOS</a:t>
            </a:r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628650" y="1739912"/>
            <a:ext cx="11010900" cy="605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1. </a:t>
            </a:r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RODOVIAS:</a:t>
            </a:r>
            <a:r>
              <a:rPr lang="pt-BR" dirty="0" smtClean="0"/>
              <a:t> VERBA PARA </a:t>
            </a:r>
            <a:r>
              <a:rPr lang="pt-BR" b="1" dirty="0" smtClean="0">
                <a:solidFill>
                  <a:schemeClr val="accent1"/>
                </a:solidFill>
              </a:rPr>
              <a:t>CONSERVAÇÃO BÁSICA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54DEA8F-5746-4DC0-A439-D4CDBCA84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35" y="2307793"/>
            <a:ext cx="873492" cy="87349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3637402" y="2527039"/>
            <a:ext cx="6668648" cy="434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TAPA BURACO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54DEA8F-5746-4DC0-A439-D4CDBCA84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35" y="3252142"/>
            <a:ext cx="873492" cy="87349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3637402" y="3471388"/>
            <a:ext cx="6668648" cy="434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ROÇADA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54DEA8F-5746-4DC0-A439-D4CDBCA84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35" y="4196491"/>
            <a:ext cx="873492" cy="87349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3637402" y="4415737"/>
            <a:ext cx="6668648" cy="434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LIMPEZA DOS ELEMENTOS DE DRENAGEM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54DEA8F-5746-4DC0-A439-D4CDBCA84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35" y="5135319"/>
            <a:ext cx="873492" cy="87349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3637402" y="5354565"/>
            <a:ext cx="6668648" cy="434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SEGURANÇA DO USUÁRIO</a:t>
            </a:r>
          </a:p>
        </p:txBody>
      </p:sp>
    </p:spTree>
    <p:extLst>
      <p:ext uri="{BB962C8B-B14F-4D97-AF65-F5344CB8AC3E}">
        <p14:creationId xmlns:p14="http://schemas.microsoft.com/office/powerpoint/2010/main" val="14678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 smtClean="0"/>
              <a:t>ALOCAÇÃO DOS RECURSOS</a:t>
            </a:r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628650" y="1739912"/>
            <a:ext cx="11449050" cy="605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2</a:t>
            </a:r>
            <a:r>
              <a:rPr lang="pt-BR" dirty="0" smtClean="0"/>
              <a:t>. </a:t>
            </a:r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RODOVIAS SELECIONADAS:</a:t>
            </a:r>
            <a:r>
              <a:rPr lang="pt-BR" dirty="0" smtClean="0"/>
              <a:t> VERBA </a:t>
            </a:r>
            <a:r>
              <a:rPr lang="pt-BR" dirty="0"/>
              <a:t>PARA </a:t>
            </a:r>
            <a:r>
              <a:rPr lang="pt-BR" b="1" dirty="0" smtClean="0">
                <a:solidFill>
                  <a:schemeClr val="accent1"/>
                </a:solidFill>
              </a:rPr>
              <a:t>CONSERVAÇÃO </a:t>
            </a:r>
            <a:r>
              <a:rPr lang="pt-BR" b="1" dirty="0">
                <a:solidFill>
                  <a:schemeClr val="accent1"/>
                </a:solidFill>
              </a:rPr>
              <a:t>PREVENTIVA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54DEA8F-5746-4DC0-A439-D4CDBCA84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35" y="3423592"/>
            <a:ext cx="873492" cy="87349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3637402" y="3642838"/>
            <a:ext cx="7487798" cy="434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AUMENTO DA VIDA ÚTIL DO PAVIMENTO</a:t>
            </a:r>
          </a:p>
        </p:txBody>
      </p:sp>
    </p:spTree>
    <p:extLst>
      <p:ext uri="{BB962C8B-B14F-4D97-AF65-F5344CB8AC3E}">
        <p14:creationId xmlns:p14="http://schemas.microsoft.com/office/powerpoint/2010/main" val="26069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457"/>
            <a:ext cx="10515600" cy="49847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CONSERVAÇÃO BÁSICA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 smtClean="0"/>
              <a:t>ALOCAÇÃO DOS RECURSOS</a:t>
            </a:r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409575" y="2273312"/>
            <a:ext cx="11372850" cy="441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/>
              <a:t>TRÊS “PACOTES DE SERVIÇOS” DE CONSERVAÇÃO BÁSICA: MÍNIMO, MÉDIO E MÁXIMO</a:t>
            </a:r>
            <a:endParaRPr lang="pt-BR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2495550" y="3216293"/>
            <a:ext cx="8743950" cy="8615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 smtClean="0"/>
              <a:t>ELABORADOS COM BASE NOS NÍVEIS DE ESFORÇO INDICADOS NO </a:t>
            </a:r>
          </a:p>
          <a:p>
            <a:pPr marL="0" indent="0">
              <a:buNone/>
            </a:pPr>
            <a:r>
              <a:rPr lang="pt-BR" sz="2400" b="1" dirty="0" smtClean="0"/>
              <a:t>MANUAL DE CONSERVAÇÃO RODOVIÁRIA</a:t>
            </a:r>
            <a:endParaRPr lang="pt-BR" sz="2400" b="1" dirty="0"/>
          </a:p>
        </p:txBody>
      </p:sp>
      <p:sp>
        <p:nvSpPr>
          <p:cNvPr id="4" name="Seta Dobrada para Cima 3"/>
          <p:cNvSpPr/>
          <p:nvPr/>
        </p:nvSpPr>
        <p:spPr>
          <a:xfrm rot="5400000">
            <a:off x="1924552" y="2970282"/>
            <a:ext cx="581025" cy="560971"/>
          </a:xfrm>
          <a:prstGeom prst="ben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2495550" y="4448187"/>
            <a:ext cx="8743950" cy="8615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 smtClean="0"/>
              <a:t>APLICADOS ÀS RODOVIAS CONFORME A SUA PRIORIZAÇÃO</a:t>
            </a:r>
            <a:endParaRPr lang="pt-BR" sz="2400" b="1" dirty="0"/>
          </a:p>
        </p:txBody>
      </p:sp>
      <p:sp>
        <p:nvSpPr>
          <p:cNvPr id="14" name="Seta Dobrada para Cima 13"/>
          <p:cNvSpPr/>
          <p:nvPr/>
        </p:nvSpPr>
        <p:spPr>
          <a:xfrm rot="5400000">
            <a:off x="1924552" y="4202176"/>
            <a:ext cx="581025" cy="560971"/>
          </a:xfrm>
          <a:prstGeom prst="ben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3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457"/>
            <a:ext cx="10515600" cy="49847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CONSERVAÇÃO BÁSICA – PACOTES DE SERVIÇOS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 smtClean="0"/>
              <a:t>ALOCAÇÃO DOS RECURSOS</a:t>
            </a:r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87177"/>
              </p:ext>
            </p:extLst>
          </p:nvPr>
        </p:nvGraphicFramePr>
        <p:xfrm>
          <a:off x="1892839" y="2381595"/>
          <a:ext cx="8406322" cy="250274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936461">
                  <a:extLst>
                    <a:ext uri="{9D8B030D-6E8A-4147-A177-3AD203B41FA5}">
                      <a16:colId xmlns:a16="http://schemas.microsoft.com/office/drawing/2014/main" val="384182433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1864718129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1074484"/>
                    </a:ext>
                  </a:extLst>
                </a:gridCol>
                <a:gridCol w="1488536">
                  <a:extLst>
                    <a:ext uri="{9D8B030D-6E8A-4147-A177-3AD203B41FA5}">
                      <a16:colId xmlns:a16="http://schemas.microsoft.com/office/drawing/2014/main" val="1389315361"/>
                    </a:ext>
                  </a:extLst>
                </a:gridCol>
              </a:tblGrid>
              <a:tr h="372533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SERVIÇO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NÍVEL DE ESFORÇO ANUAL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6789"/>
                  </a:ext>
                </a:extLst>
              </a:tr>
              <a:tr h="37253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MÍNIMO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MÉDIO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MÁXIMO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07956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pt-BR" dirty="0"/>
                        <a:t>CORREÇÃO DE DEFEITO COM MBUQ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0,20 m³ / </a:t>
                      </a:r>
                      <a:r>
                        <a:rPr lang="pt-BR" sz="1600" dirty="0" err="1"/>
                        <a:t>Kmf</a:t>
                      </a:r>
                      <a:r>
                        <a:rPr lang="pt-BR" sz="16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0,40 m³ / </a:t>
                      </a:r>
                      <a:r>
                        <a:rPr lang="pt-BR" sz="1600" dirty="0" err="1"/>
                        <a:t>Kmf</a:t>
                      </a:r>
                      <a:r>
                        <a:rPr lang="pt-BR" sz="16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0,65 m³ / </a:t>
                      </a:r>
                      <a:r>
                        <a:rPr lang="pt-BR" sz="1600" dirty="0" err="1"/>
                        <a:t>Kmf</a:t>
                      </a:r>
                      <a:r>
                        <a:rPr lang="pt-BR" sz="1600" dirty="0"/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0522525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pt-BR" dirty="0"/>
                        <a:t>CORREÇÃO DE DEFEITO POR</a:t>
                      </a:r>
                      <a:r>
                        <a:rPr lang="pt-BR" baseline="0" dirty="0"/>
                        <a:t> FRESAGEM DESCONT + MBUQ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0,15 m³ / </a:t>
                      </a:r>
                      <a:r>
                        <a:rPr lang="pt-BR" sz="1600" dirty="0" err="1"/>
                        <a:t>Kmf</a:t>
                      </a:r>
                      <a:r>
                        <a:rPr lang="pt-BR" sz="16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0,20 m³ / </a:t>
                      </a:r>
                      <a:r>
                        <a:rPr lang="pt-BR" sz="1600" dirty="0" err="1"/>
                        <a:t>Kmf</a:t>
                      </a:r>
                      <a:r>
                        <a:rPr lang="pt-BR" sz="16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0,50 m³ / </a:t>
                      </a:r>
                      <a:r>
                        <a:rPr lang="pt-BR" sz="1600" dirty="0" err="1"/>
                        <a:t>Kmf</a:t>
                      </a:r>
                      <a:r>
                        <a:rPr lang="pt-BR" sz="1600" dirty="0"/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0388560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pt-BR" baseline="0" dirty="0"/>
                        <a:t>REMENDO PROFUNDO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0,00 m³ / </a:t>
                      </a:r>
                      <a:r>
                        <a:rPr lang="pt-BR" sz="1600" dirty="0" err="1"/>
                        <a:t>Kmf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0,20 m³ / </a:t>
                      </a:r>
                      <a:r>
                        <a:rPr lang="pt-BR" sz="1600" dirty="0" err="1"/>
                        <a:t>Kmf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0,30 m³ / </a:t>
                      </a:r>
                      <a:r>
                        <a:rPr lang="pt-BR" sz="1600" dirty="0" err="1"/>
                        <a:t>Kmf</a:t>
                      </a:r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0428243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pt-BR" baseline="0" dirty="0"/>
                        <a:t>TAPA BURACO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0,50 m³ / </a:t>
                      </a:r>
                      <a:r>
                        <a:rPr lang="pt-BR" sz="1600" dirty="0" err="1"/>
                        <a:t>Kmf</a:t>
                      </a:r>
                      <a:r>
                        <a:rPr lang="pt-BR" sz="16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1,00 m³ / </a:t>
                      </a:r>
                      <a:r>
                        <a:rPr lang="pt-BR" sz="1600" dirty="0" err="1"/>
                        <a:t>Kmf</a:t>
                      </a:r>
                      <a:r>
                        <a:rPr lang="pt-BR" sz="16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2,00 m³ / </a:t>
                      </a:r>
                      <a:r>
                        <a:rPr lang="pt-BR" sz="1600" dirty="0" err="1"/>
                        <a:t>Kmf</a:t>
                      </a:r>
                      <a:r>
                        <a:rPr lang="pt-BR" sz="1600" dirty="0"/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5916852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409575" y="1758962"/>
            <a:ext cx="11372850" cy="441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/>
              <a:t>SERVIÇOS DE PISTA</a:t>
            </a:r>
            <a:endParaRPr lang="pt-BR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892839" y="4911771"/>
            <a:ext cx="8443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* </a:t>
            </a:r>
            <a:r>
              <a:rPr lang="pt-BR" sz="1400" i="1" dirty="0" err="1"/>
              <a:t>Kmf</a:t>
            </a:r>
            <a:r>
              <a:rPr lang="pt-BR" sz="1400" i="1" dirty="0"/>
              <a:t> de pista + acostamento</a:t>
            </a:r>
          </a:p>
        </p:txBody>
      </p:sp>
    </p:spTree>
    <p:extLst>
      <p:ext uri="{BB962C8B-B14F-4D97-AF65-F5344CB8AC3E}">
        <p14:creationId xmlns:p14="http://schemas.microsoft.com/office/powerpoint/2010/main" val="18854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457"/>
            <a:ext cx="10515600" cy="49847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CONSERVAÇÃO BÁSICA – PACOTES DE SERVIÇOS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 smtClean="0"/>
              <a:t>ALOCAÇÃO DOS RECURSOS</a:t>
            </a:r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409575" y="1758962"/>
            <a:ext cx="11372850" cy="441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/>
              <a:t>ROÇADA,LIMPEZA DE PISTA E CAIAÇÃO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599372"/>
              </p:ext>
            </p:extLst>
          </p:nvPr>
        </p:nvGraphicFramePr>
        <p:xfrm>
          <a:off x="913390" y="2254262"/>
          <a:ext cx="10365220" cy="335279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39835">
                  <a:extLst>
                    <a:ext uri="{9D8B030D-6E8A-4147-A177-3AD203B41FA5}">
                      <a16:colId xmlns:a16="http://schemas.microsoft.com/office/drawing/2014/main" val="3841824331"/>
                    </a:ext>
                  </a:extLst>
                </a:gridCol>
                <a:gridCol w="1491273">
                  <a:extLst>
                    <a:ext uri="{9D8B030D-6E8A-4147-A177-3AD203B41FA5}">
                      <a16:colId xmlns:a16="http://schemas.microsoft.com/office/drawing/2014/main" val="1864718129"/>
                    </a:ext>
                  </a:extLst>
                </a:gridCol>
                <a:gridCol w="1515051">
                  <a:extLst>
                    <a:ext uri="{9D8B030D-6E8A-4147-A177-3AD203B41FA5}">
                      <a16:colId xmlns:a16="http://schemas.microsoft.com/office/drawing/2014/main" val="2001074484"/>
                    </a:ext>
                  </a:extLst>
                </a:gridCol>
                <a:gridCol w="1519061">
                  <a:extLst>
                    <a:ext uri="{9D8B030D-6E8A-4147-A177-3AD203B41FA5}">
                      <a16:colId xmlns:a16="http://schemas.microsoft.com/office/drawing/2014/main" val="1389315361"/>
                    </a:ext>
                  </a:extLst>
                </a:gridCol>
              </a:tblGrid>
              <a:tr h="372533"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SERVIÇO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NÍVEL DE ESFORÇO ANUAL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6789"/>
                  </a:ext>
                </a:extLst>
              </a:tr>
              <a:tr h="37253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MÍNIMO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MÉDIO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MÁXIMO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07956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pt-BR" sz="1600" baseline="0" dirty="0"/>
                        <a:t>ROÇADA MANUAL </a:t>
                      </a:r>
                      <a:r>
                        <a:rPr lang="pt-BR" sz="1600" i="1" baseline="0" dirty="0"/>
                        <a:t>(METADE DA EXTENSÃO, 2M CADA LADO)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1,00</a:t>
                      </a:r>
                      <a:r>
                        <a:rPr lang="pt-BR" sz="1600" baseline="0" dirty="0"/>
                        <a:t> Ha / Ha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2,00</a:t>
                      </a:r>
                      <a:r>
                        <a:rPr lang="pt-BR" sz="1600" baseline="0" dirty="0"/>
                        <a:t> Ha / Ha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3,00</a:t>
                      </a:r>
                      <a:r>
                        <a:rPr lang="pt-BR" sz="1600" baseline="0" dirty="0"/>
                        <a:t> Ha / Ha</a:t>
                      </a:r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33943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/>
                        <a:t>ROÇADA MECANIZADA </a:t>
                      </a:r>
                      <a:r>
                        <a:rPr lang="pt-BR" sz="1600" i="1" baseline="0" dirty="0"/>
                        <a:t>(METADE DA EXTENSÃO, 2M CADA LADO)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1,00</a:t>
                      </a:r>
                      <a:r>
                        <a:rPr lang="pt-BR" sz="1600" baseline="0" dirty="0"/>
                        <a:t> Ha / Ha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1,50</a:t>
                      </a:r>
                      <a:r>
                        <a:rPr lang="pt-BR" sz="1600" baseline="0" dirty="0"/>
                        <a:t> Ha / Ha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2,00</a:t>
                      </a:r>
                      <a:r>
                        <a:rPr lang="pt-BR" sz="1600" baseline="0" dirty="0"/>
                        <a:t> Ha / Ha</a:t>
                      </a:r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713806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i="0" baseline="0" dirty="0"/>
                        <a:t>REMOÇÃO DE ANIMAIS DE GRANDE PORTE*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0,50 T</a:t>
                      </a:r>
                      <a:r>
                        <a:rPr lang="pt-BR" sz="1600" baseline="0" dirty="0"/>
                        <a:t> / Km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0,50 T</a:t>
                      </a:r>
                      <a:r>
                        <a:rPr lang="pt-BR" sz="1600" baseline="0" dirty="0"/>
                        <a:t> / Km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0,50 T</a:t>
                      </a:r>
                      <a:r>
                        <a:rPr lang="pt-BR" sz="1600" baseline="0" dirty="0"/>
                        <a:t> / Km</a:t>
                      </a:r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1895309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i="0" baseline="0" dirty="0"/>
                        <a:t>REMOÇÃO DE ÓLEO OU GRAXA*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5,00 m²</a:t>
                      </a:r>
                      <a:r>
                        <a:rPr lang="pt-BR" sz="1600" baseline="0" dirty="0"/>
                        <a:t> / Km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5,00 m²</a:t>
                      </a:r>
                      <a:r>
                        <a:rPr lang="pt-BR" sz="1600" baseline="0" dirty="0"/>
                        <a:t> / Km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5,00 m²</a:t>
                      </a:r>
                      <a:r>
                        <a:rPr lang="pt-BR" sz="1600" baseline="0" dirty="0"/>
                        <a:t> / Km</a:t>
                      </a:r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3467648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i="0" baseline="0" dirty="0"/>
                        <a:t>REMOÇÃO DE SUCATAS*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0,25 T</a:t>
                      </a:r>
                      <a:r>
                        <a:rPr lang="pt-BR" sz="1600" baseline="0" dirty="0"/>
                        <a:t> / Km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0,25 T</a:t>
                      </a:r>
                      <a:r>
                        <a:rPr lang="pt-BR" sz="1600" baseline="0" dirty="0"/>
                        <a:t> / Km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0,25 T</a:t>
                      </a:r>
                      <a:r>
                        <a:rPr lang="pt-BR" sz="1600" baseline="0" dirty="0"/>
                        <a:t> / Km</a:t>
                      </a:r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8606530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i="0" baseline="0" dirty="0"/>
                        <a:t>REMOÇÃO DE EMBORRACHADOS DE PNEUS*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0,10 T</a:t>
                      </a:r>
                      <a:r>
                        <a:rPr lang="pt-BR" sz="1600" baseline="0" dirty="0"/>
                        <a:t> / Km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0,10 T</a:t>
                      </a:r>
                      <a:r>
                        <a:rPr lang="pt-BR" sz="1600" baseline="0" dirty="0"/>
                        <a:t> / Km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0,10 T</a:t>
                      </a:r>
                      <a:r>
                        <a:rPr lang="pt-BR" sz="1600" baseline="0" dirty="0"/>
                        <a:t> / Km</a:t>
                      </a:r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0572976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i="0" baseline="0" dirty="0"/>
                        <a:t>CAIAÇÃO*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0,50 m²</a:t>
                      </a:r>
                      <a:r>
                        <a:rPr lang="pt-BR" sz="1600" baseline="0" dirty="0"/>
                        <a:t> / m²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1,00 m²</a:t>
                      </a:r>
                      <a:r>
                        <a:rPr lang="pt-BR" sz="1600" baseline="0" dirty="0"/>
                        <a:t> / m²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1,50 m²</a:t>
                      </a:r>
                      <a:r>
                        <a:rPr lang="pt-BR" sz="1600" baseline="0" dirty="0"/>
                        <a:t> / m²</a:t>
                      </a:r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5023658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913390" y="5579695"/>
            <a:ext cx="8443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* Níveis de esforço estimados, pois não constam no manual de conservação</a:t>
            </a:r>
          </a:p>
        </p:txBody>
      </p:sp>
    </p:spTree>
    <p:extLst>
      <p:ext uri="{BB962C8B-B14F-4D97-AF65-F5344CB8AC3E}">
        <p14:creationId xmlns:p14="http://schemas.microsoft.com/office/powerpoint/2010/main" val="32372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457"/>
            <a:ext cx="10515600" cy="49847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CONSERVAÇÃO BÁSICA – PACOTES DE SERVIÇOS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 smtClean="0"/>
              <a:t>ALOCAÇÃO DOS RECURSOS</a:t>
            </a:r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409575" y="1758962"/>
            <a:ext cx="11372850" cy="441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/>
              <a:t>DRENAGEM</a:t>
            </a:r>
            <a:endParaRPr lang="pt-BR" sz="24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18760"/>
              </p:ext>
            </p:extLst>
          </p:nvPr>
        </p:nvGraphicFramePr>
        <p:xfrm>
          <a:off x="1911272" y="2340921"/>
          <a:ext cx="8406322" cy="223519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678795">
                  <a:extLst>
                    <a:ext uri="{9D8B030D-6E8A-4147-A177-3AD203B41FA5}">
                      <a16:colId xmlns:a16="http://schemas.microsoft.com/office/drawing/2014/main" val="3841824331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1864718129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1074484"/>
                    </a:ext>
                  </a:extLst>
                </a:gridCol>
                <a:gridCol w="1231977">
                  <a:extLst>
                    <a:ext uri="{9D8B030D-6E8A-4147-A177-3AD203B41FA5}">
                      <a16:colId xmlns:a16="http://schemas.microsoft.com/office/drawing/2014/main" val="1389315361"/>
                    </a:ext>
                  </a:extLst>
                </a:gridCol>
              </a:tblGrid>
              <a:tr h="372533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SERVIÇO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NÍVEL DE ESFORÇO ANUAL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6789"/>
                  </a:ext>
                </a:extLst>
              </a:tr>
              <a:tr h="37253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MÍNIMO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MÉDIO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MÁXIMO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07956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pt-BR" sz="1800" baseline="0" dirty="0"/>
                        <a:t>LIMPEZA DE BUEIRO</a:t>
                      </a:r>
                      <a:endParaRPr lang="pt-BR" sz="1800" i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1,00 m³ /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1,00 m³ /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1,00 m³ /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33943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aseline="0" dirty="0"/>
                        <a:t>LIMPEZA DE SARJETA E MEIO FIO</a:t>
                      </a:r>
                      <a:endParaRPr lang="pt-BR" sz="1800" i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1,00 m /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2,00 m /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3,00 m /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713806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0" baseline="0" dirty="0"/>
                        <a:t>LIMPEZA DE VALA DE DRENAGEM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1,00 m /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1,00 m /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1,00 m /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1895309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0" baseline="0" dirty="0"/>
                        <a:t>LIMPEZA DE VALETA DE CORTE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1,00 m /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2,00 m /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3,00 m /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3467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7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2425CC-B018-4267-80D3-B1537EC9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2373312"/>
            <a:ext cx="7693504" cy="211137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PLANEJAMENTO DA MANUTENÇÃO RODOVIÁRIA NO ÂMBITO DA SUPERINTENDÊNCIA REGIONAL</a:t>
            </a:r>
            <a:endParaRPr lang="pt-BR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82425CC-B018-4267-80D3-B1537EC91351}"/>
              </a:ext>
            </a:extLst>
          </p:cNvPr>
          <p:cNvSpPr txBox="1">
            <a:spLocks/>
          </p:cNvSpPr>
          <p:nvPr/>
        </p:nvSpPr>
        <p:spPr>
          <a:xfrm>
            <a:off x="1019175" y="5572663"/>
            <a:ext cx="7693504" cy="83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dirty="0" smtClean="0"/>
              <a:t>Engº Augusto Ayub</a:t>
            </a:r>
          </a:p>
          <a:p>
            <a:pPr>
              <a:lnSpc>
                <a:spcPct val="120000"/>
              </a:lnSpc>
            </a:pPr>
            <a:r>
              <a:rPr lang="pt-BR" sz="4000" dirty="0" smtClean="0"/>
              <a:t>Chefe do Serviço de Manutenção – DNIT/RS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2667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457"/>
            <a:ext cx="10515600" cy="49847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CONSERVAÇÃO BÁSICA – PACOTES DE SERVIÇOS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 smtClean="0"/>
              <a:t>ALOCAÇÃO DOS RECURSOS</a:t>
            </a:r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409575" y="1758962"/>
            <a:ext cx="11372850" cy="441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/>
              <a:t>DEFENSAS E GUARDA-CORPOS</a:t>
            </a:r>
            <a:endParaRPr lang="pt-BR" sz="24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94806"/>
              </p:ext>
            </p:extLst>
          </p:nvPr>
        </p:nvGraphicFramePr>
        <p:xfrm>
          <a:off x="1892839" y="2663897"/>
          <a:ext cx="8406322" cy="175767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678795">
                  <a:extLst>
                    <a:ext uri="{9D8B030D-6E8A-4147-A177-3AD203B41FA5}">
                      <a16:colId xmlns:a16="http://schemas.microsoft.com/office/drawing/2014/main" val="3841824331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1864718129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1074484"/>
                    </a:ext>
                  </a:extLst>
                </a:gridCol>
                <a:gridCol w="1231977">
                  <a:extLst>
                    <a:ext uri="{9D8B030D-6E8A-4147-A177-3AD203B41FA5}">
                      <a16:colId xmlns:a16="http://schemas.microsoft.com/office/drawing/2014/main" val="1389315361"/>
                    </a:ext>
                  </a:extLst>
                </a:gridCol>
              </a:tblGrid>
              <a:tr h="372533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SERVIÇO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NÍVEL DE ESFORÇO ANUAL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6789"/>
                  </a:ext>
                </a:extLst>
              </a:tr>
              <a:tr h="37253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MÍNIMO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MÉDIO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MÁXIMO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07956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pt-BR" sz="1800" baseline="0" dirty="0"/>
                        <a:t>RECOMPOSIÇÃO DE DEFENSA METÁLICA SIMPLES</a:t>
                      </a:r>
                      <a:endParaRPr lang="pt-BR" sz="1800" i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0,05 m /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0,10 m /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0,20 m /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33943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aseline="0" dirty="0"/>
                        <a:t>RECOMPOSIÇÃO DE GUARDA CORPO</a:t>
                      </a:r>
                      <a:endParaRPr lang="pt-BR" sz="1800" i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0,01 m /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0,02 m /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0,05 m /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713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9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457"/>
            <a:ext cx="10515600" cy="49847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CONSERVAÇÃO BÁSICA – PACOTES DE SERVIÇOS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 smtClean="0"/>
              <a:t>ALOCAÇÃO DOS RECURSOS</a:t>
            </a:r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409575" y="1758962"/>
            <a:ext cx="11372850" cy="441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/>
              <a:t>SERVIÇOS EMERGENCIAIS</a:t>
            </a:r>
            <a:endParaRPr lang="pt-BR" sz="24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958991"/>
              </p:ext>
            </p:extLst>
          </p:nvPr>
        </p:nvGraphicFramePr>
        <p:xfrm>
          <a:off x="1892839" y="2549525"/>
          <a:ext cx="8406322" cy="21302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93661">
                  <a:extLst>
                    <a:ext uri="{9D8B030D-6E8A-4147-A177-3AD203B41FA5}">
                      <a16:colId xmlns:a16="http://schemas.microsoft.com/office/drawing/2014/main" val="384182433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864718129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1074484"/>
                    </a:ext>
                  </a:extLst>
                </a:gridCol>
                <a:gridCol w="1364711">
                  <a:extLst>
                    <a:ext uri="{9D8B030D-6E8A-4147-A177-3AD203B41FA5}">
                      <a16:colId xmlns:a16="http://schemas.microsoft.com/office/drawing/2014/main" val="1389315361"/>
                    </a:ext>
                  </a:extLst>
                </a:gridCol>
              </a:tblGrid>
              <a:tr h="372533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SERVIÇO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NÍVEL DE ESFORÇO ANUAL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6789"/>
                  </a:ext>
                </a:extLst>
              </a:tr>
              <a:tr h="37253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MÍNIMO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MÉDIO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MÁXIMO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07956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pt-BR" sz="1800" baseline="0" dirty="0"/>
                        <a:t>RECOMPOSIÇÃO MANUAL DE ATERRO</a:t>
                      </a:r>
                      <a:endParaRPr lang="pt-BR" sz="1800" i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0,00 m³ /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3,00 m³ /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7,00 m³ /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33943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aseline="0" dirty="0"/>
                        <a:t>REMOÇÃO MANUAL DE BARREIRA EM SOLO</a:t>
                      </a:r>
                      <a:endParaRPr lang="pt-BR" sz="1800" i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0,00 m³ /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5,00 m³ /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10,00 m³ /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713806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aseline="0" dirty="0"/>
                        <a:t>REMOÇÃO MECANIZADA DE BARREIRA EM SOLO</a:t>
                      </a:r>
                      <a:endParaRPr lang="pt-BR" sz="1800" i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0,00 m³ /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10,00</a:t>
                      </a: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m³ /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20,00 m³ /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589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457"/>
            <a:ext cx="10515600" cy="49847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CONSERVAÇÃO BÁSICA – PACOTES DE SERVIÇOS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 smtClean="0"/>
              <a:t>ALOCAÇÃO DOS RECURSOS</a:t>
            </a:r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409575" y="1758962"/>
            <a:ext cx="11372850" cy="441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/>
              <a:t>DEMAIS SERVIÇOS</a:t>
            </a:r>
            <a:endParaRPr lang="pt-BR" sz="24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251110"/>
              </p:ext>
            </p:extLst>
          </p:nvPr>
        </p:nvGraphicFramePr>
        <p:xfrm>
          <a:off x="1892839" y="2254262"/>
          <a:ext cx="8406322" cy="324781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678795">
                  <a:extLst>
                    <a:ext uri="{9D8B030D-6E8A-4147-A177-3AD203B41FA5}">
                      <a16:colId xmlns:a16="http://schemas.microsoft.com/office/drawing/2014/main" val="3841824331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1864718129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1074484"/>
                    </a:ext>
                  </a:extLst>
                </a:gridCol>
                <a:gridCol w="1231977">
                  <a:extLst>
                    <a:ext uri="{9D8B030D-6E8A-4147-A177-3AD203B41FA5}">
                      <a16:colId xmlns:a16="http://schemas.microsoft.com/office/drawing/2014/main" val="1389315361"/>
                    </a:ext>
                  </a:extLst>
                </a:gridCol>
              </a:tblGrid>
              <a:tr h="372533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SERVIÇO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NÍVEL DE ESFORÇO ANUAL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6789"/>
                  </a:ext>
                </a:extLst>
              </a:tr>
              <a:tr h="37253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MÍNIMO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MÉDIO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MÁXIMO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07956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aseline="0" dirty="0"/>
                        <a:t>TRANSPORTES</a:t>
                      </a:r>
                      <a:endParaRPr lang="pt-BR" sz="1800" i="1" baseline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713806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aseline="0" dirty="0"/>
                        <a:t>MOBILIZAÇÃO / DESMOBILIZAÇÃO</a:t>
                      </a:r>
                      <a:endParaRPr lang="pt-BR" sz="1800" i="1" baseline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589041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aseline="0" dirty="0"/>
                        <a:t>INSTALAÇÃO DO CANTEIRO DE OBRAS</a:t>
                      </a:r>
                      <a:endParaRPr lang="pt-BR" sz="1800" i="1" baseline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12227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aseline="0" dirty="0"/>
                        <a:t>INSTALAÇÃO DE USINA DE ASFALTO 120 T / h</a:t>
                      </a:r>
                      <a:endParaRPr lang="pt-BR" sz="1800" i="1" baseline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3892630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aseline="0" dirty="0"/>
                        <a:t>INSTALAÇÃO DE USINA MISTURADORA DE SOLOS 300 T / h</a:t>
                      </a:r>
                      <a:endParaRPr lang="pt-BR" sz="1800" i="1" baseline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9346774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aseline="0" dirty="0"/>
                        <a:t>ADMINISTRAÇÃO </a:t>
                      </a:r>
                      <a:r>
                        <a:rPr lang="pt-BR" sz="1800" baseline="0" dirty="0" smtClean="0"/>
                        <a:t>LOCAL</a:t>
                      </a:r>
                      <a:endParaRPr lang="pt-BR" sz="1800" i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0,40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0,60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467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5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457"/>
            <a:ext cx="10515600" cy="49847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CONSERVAÇÃO BÁSICA – PACOTES DE SERVIÇOS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 smtClean="0"/>
              <a:t>ALOCAÇÃO DOS RECURSOS</a:t>
            </a:r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409575" y="1758962"/>
            <a:ext cx="11372850" cy="441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/>
              <a:t>VALORES ANUAIS POR KM DE RODOVIA</a:t>
            </a:r>
            <a:endParaRPr lang="pt-BR" sz="24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929870"/>
              </p:ext>
            </p:extLst>
          </p:nvPr>
        </p:nvGraphicFramePr>
        <p:xfrm>
          <a:off x="1892839" y="2701925"/>
          <a:ext cx="8406321" cy="111759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183370">
                  <a:extLst>
                    <a:ext uri="{9D8B030D-6E8A-4147-A177-3AD203B41FA5}">
                      <a16:colId xmlns:a16="http://schemas.microsoft.com/office/drawing/2014/main" val="490829553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3364805461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3841824331"/>
                    </a:ext>
                  </a:extLst>
                </a:gridCol>
                <a:gridCol w="1546301">
                  <a:extLst>
                    <a:ext uri="{9D8B030D-6E8A-4147-A177-3AD203B41FA5}">
                      <a16:colId xmlns:a16="http://schemas.microsoft.com/office/drawing/2014/main" val="1864718129"/>
                    </a:ext>
                  </a:extLst>
                </a:gridCol>
              </a:tblGrid>
              <a:tr h="37253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TIPO DE PISTA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MÍNIMO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MÉDIO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MÁXIMO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06789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pt-BR" sz="1800" b="1" i="0" baseline="0" dirty="0" smtClean="0"/>
                        <a:t>SIMPLES</a:t>
                      </a:r>
                      <a:endParaRPr lang="pt-BR" sz="1800" b="1" i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i="0" baseline="0" dirty="0"/>
                        <a:t>R$ 16.819,78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i="0" baseline="0" dirty="0"/>
                        <a:t>R$ 24.534,23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R$ 36.822,40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33943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baseline="0" dirty="0"/>
                        <a:t>DUPLA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i="0" baseline="0" dirty="0"/>
                        <a:t>R$ 25.293,81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i="0" baseline="0" dirty="0"/>
                        <a:t>R$ 39.461,76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R$ 62.777,13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713806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892839" y="3814749"/>
            <a:ext cx="8443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/>
              <a:t>Data-base: mar/2018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17265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457"/>
            <a:ext cx="10515600" cy="49847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CONSERVAÇÃO BÁSICA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 smtClean="0"/>
              <a:t>ALOCAÇÃO DOS RECURSOS</a:t>
            </a:r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54" y="1558931"/>
            <a:ext cx="6517892" cy="460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457"/>
            <a:ext cx="10515600" cy="49847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CONSERVAÇÃO PREVENTIVA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 smtClean="0"/>
              <a:t>ALOCAÇÃO DOS RECURSOS</a:t>
            </a:r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409575" y="2159012"/>
            <a:ext cx="11372850" cy="3588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RODOVIAS SELECIONADAS COM BASE NA CLASSIFICAÇÃO DE PRIORIDADE</a:t>
            </a:r>
          </a:p>
          <a:p>
            <a:pPr lvl="1"/>
            <a:r>
              <a:rPr lang="pt-BR" dirty="0" smtClean="0"/>
              <a:t>FOCO NAS RODOVIAS COM ALTO VOLUME DE TRÁFEGO PESADO E COM PROBLEMAS NO REVESTIMENTO ASFÁLTICO</a:t>
            </a:r>
          </a:p>
          <a:p>
            <a:pPr marL="457200" lvl="1" indent="0">
              <a:buNone/>
            </a:pPr>
            <a:endParaRPr lang="pt-BR" dirty="0" smtClean="0"/>
          </a:p>
          <a:p>
            <a:r>
              <a:rPr lang="pt-BR" sz="2400" dirty="0" smtClean="0"/>
              <a:t>UNIDADES LOCAIS APRESENTAM PLANO DE AÇÃO, CONTENDO AS SOLUÇÕES DE CONSERVAÇÃO PREVENTIVA A SEREM REALIZADAS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12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457"/>
            <a:ext cx="10515600" cy="49847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CONSERVAÇÃO PREVENTIVA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 smtClean="0"/>
              <a:t>ALOCAÇÃO DOS RECURSOS</a:t>
            </a:r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1563308"/>
            <a:ext cx="6515100" cy="460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757"/>
            <a:ext cx="10515600" cy="498474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</a:t>
            </a:r>
            <a:r>
              <a:rPr lang="pt-B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RESTAURAÇÃO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 PAVIMENTOS?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8" y="2467045"/>
            <a:ext cx="8162925" cy="3088003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543925" y="2295525"/>
            <a:ext cx="2066925" cy="828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 smtClean="0"/>
              <a:t>ALOCAÇÃO DOS RECURSOS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8627763" y="2857950"/>
            <a:ext cx="542925" cy="4095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Elipse 9"/>
          <p:cNvSpPr/>
          <p:nvPr/>
        </p:nvSpPr>
        <p:spPr>
          <a:xfrm>
            <a:off x="8627763" y="3499315"/>
            <a:ext cx="542925" cy="4095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B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170688" y="2878071"/>
            <a:ext cx="233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CONSERVAÇÃO BÁSICA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170688" y="3547011"/>
            <a:ext cx="283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CONSERVAÇÃO PREVENTIVA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78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 smtClean="0"/>
              <a:t>ALOCAÇÃO DOS RECURSOS</a:t>
            </a:r>
            <a:endParaRPr lang="pt-BR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838200" y="1060457"/>
            <a:ext cx="10515600" cy="498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 smtClean="0"/>
              <a:t>RESTAURAÇÃO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409575" y="2159012"/>
            <a:ext cx="11372850" cy="8597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NÃO INICIAR CONTRATOS DE RESTAURAÇÃO RODOVIÁRIA SE HOUVER RISCO DE INDISPONIBILIDADE ORÇAMENTÁRIA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1743075" y="3057978"/>
            <a:ext cx="1428750" cy="51435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3363763" y="3112071"/>
            <a:ext cx="7856687" cy="4412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 smtClean="0"/>
              <a:t>CONTRATOS DE MENOR EXTENSÃO E PRAZO</a:t>
            </a:r>
          </a:p>
        </p:txBody>
      </p:sp>
      <p:sp>
        <p:nvSpPr>
          <p:cNvPr id="18" name="Seta para a Direita 17"/>
          <p:cNvSpPr/>
          <p:nvPr/>
        </p:nvSpPr>
        <p:spPr>
          <a:xfrm>
            <a:off x="1743075" y="4493742"/>
            <a:ext cx="1428750" cy="51435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3363763" y="4547835"/>
            <a:ext cx="7856687" cy="14759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 smtClean="0"/>
              <a:t>ANTEPROJETO PILOTO EM FASE DE ESTUDOS</a:t>
            </a:r>
          </a:p>
          <a:p>
            <a:pPr marL="0" indent="0">
              <a:buNone/>
            </a:pPr>
            <a:r>
              <a:rPr lang="pt-BR" sz="2400" dirty="0" smtClean="0"/>
              <a:t>	BR-158/RS. </a:t>
            </a:r>
            <a:r>
              <a:rPr lang="pt-BR" sz="2400" dirty="0" err="1" smtClean="0"/>
              <a:t>Subtrecho</a:t>
            </a:r>
            <a:r>
              <a:rPr lang="pt-BR" sz="2400" dirty="0" smtClean="0"/>
              <a:t>: Cruz Alta – Tupanciretã (42Km)</a:t>
            </a:r>
          </a:p>
          <a:p>
            <a:pPr marL="0" indent="0">
              <a:buNone/>
            </a:pPr>
            <a:r>
              <a:rPr lang="pt-BR" sz="2400" dirty="0"/>
              <a:t>	</a:t>
            </a:r>
            <a:r>
              <a:rPr lang="pt-BR" sz="2400" dirty="0" smtClean="0"/>
              <a:t>Meta: publicar licitação até o fim de 2019</a:t>
            </a:r>
          </a:p>
        </p:txBody>
      </p:sp>
      <p:sp>
        <p:nvSpPr>
          <p:cNvPr id="20" name="Seta para a Direita 19"/>
          <p:cNvSpPr/>
          <p:nvPr/>
        </p:nvSpPr>
        <p:spPr>
          <a:xfrm>
            <a:off x="1743075" y="3775860"/>
            <a:ext cx="1428750" cy="51435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3363763" y="3829953"/>
            <a:ext cx="7856687" cy="4412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 smtClean="0"/>
              <a:t>FOCO EM SEGMENTOS MUITO DETERIORADOS</a:t>
            </a:r>
          </a:p>
        </p:txBody>
      </p:sp>
    </p:spTree>
    <p:extLst>
      <p:ext uri="{BB962C8B-B14F-4D97-AF65-F5344CB8AC3E}">
        <p14:creationId xmlns:p14="http://schemas.microsoft.com/office/powerpoint/2010/main" val="9204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2425CC-B018-4267-80D3-B1537EC9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2373312"/>
            <a:ext cx="7693504" cy="2111375"/>
          </a:xfrm>
        </p:spPr>
        <p:txBody>
          <a:bodyPr>
            <a:normAutofit/>
          </a:bodyPr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82425CC-B018-4267-80D3-B1537EC91351}"/>
              </a:ext>
            </a:extLst>
          </p:cNvPr>
          <p:cNvSpPr txBox="1">
            <a:spLocks/>
          </p:cNvSpPr>
          <p:nvPr/>
        </p:nvSpPr>
        <p:spPr>
          <a:xfrm>
            <a:off x="1019175" y="4591050"/>
            <a:ext cx="7693504" cy="1266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 dirty="0" smtClean="0"/>
              <a:t>Engº Augusto Ayub</a:t>
            </a:r>
          </a:p>
          <a:p>
            <a:pPr>
              <a:lnSpc>
                <a:spcPct val="120000"/>
              </a:lnSpc>
            </a:pPr>
            <a:r>
              <a:rPr lang="pt-BR" sz="2000" i="1" dirty="0" smtClean="0">
                <a:hlinkClick r:id="rId3"/>
              </a:rPr>
              <a:t>augusto.ayub@dnit.gov.br</a:t>
            </a:r>
            <a:endParaRPr lang="pt-BR" sz="2000" i="1" dirty="0" smtClean="0"/>
          </a:p>
          <a:p>
            <a:pPr>
              <a:lnSpc>
                <a:spcPct val="120000"/>
              </a:lnSpc>
            </a:pPr>
            <a:r>
              <a:rPr lang="pt-BR" sz="2000" dirty="0" smtClean="0"/>
              <a:t>Chefe do Serviço de Manutenção – DNIT/RS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039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sz="4000" dirty="0" smtClean="0"/>
              <a:t>SUPERINTENDÊNCIA REGIONAL / RS</a:t>
            </a:r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1" y="1512027"/>
            <a:ext cx="6414915" cy="453570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012" y="1512027"/>
            <a:ext cx="4735902" cy="4393473"/>
          </a:xfrm>
        </p:spPr>
        <p:txBody>
          <a:bodyPr/>
          <a:lstStyle/>
          <a:p>
            <a:r>
              <a:rPr lang="pt-BR" sz="2400" dirty="0" smtClean="0"/>
              <a:t>3ª MAIOR MALHA PAVIMENTADA DO DNIT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4.633,10  Km PAVIMENTADOS</a:t>
            </a:r>
          </a:p>
          <a:p>
            <a:r>
              <a:rPr lang="pt-BR" sz="2400" dirty="0" smtClean="0"/>
              <a:t>175,80     Km NÃO PAVIMENTADOS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4.808,90  Km MALHA TOTAL</a:t>
            </a:r>
            <a:endParaRPr lang="pt-BR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1594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8950" cy="4079875"/>
          </a:xfrm>
        </p:spPr>
        <p:txBody>
          <a:bodyPr/>
          <a:lstStyle/>
          <a:p>
            <a:r>
              <a:rPr lang="pt-BR" dirty="0" smtClean="0"/>
              <a:t>50 CONTRATOS DE MANUTENÇÃO DE PISTA ATIVOS (PATOS E CREMAS)</a:t>
            </a:r>
          </a:p>
          <a:p>
            <a:pPr lvl="1"/>
            <a:r>
              <a:rPr lang="pt-BR" dirty="0" smtClean="0"/>
              <a:t>VALOR CONTRATADO R$ 1.6 B</a:t>
            </a:r>
          </a:p>
          <a:p>
            <a:endParaRPr lang="pt-BR" dirty="0"/>
          </a:p>
          <a:p>
            <a:r>
              <a:rPr lang="pt-BR" dirty="0" smtClean="0"/>
              <a:t>15 CONTRATOS DE SINALIZAÇÃO, SUPERVISÃO E OAES ATIVOS</a:t>
            </a:r>
          </a:p>
          <a:p>
            <a:pPr lvl="1"/>
            <a:r>
              <a:rPr lang="pt-BR" dirty="0" smtClean="0"/>
              <a:t>VALOR CONTRATADO R$ 550 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sz="4000" dirty="0" smtClean="0"/>
              <a:t>SUPERINTENDÊNCIA REGIONAL / RS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3745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563892"/>
          </a:xfrm>
        </p:spPr>
        <p:txBody>
          <a:bodyPr/>
          <a:lstStyle/>
          <a:p>
            <a:r>
              <a:rPr lang="pt-BR" dirty="0" smtClean="0"/>
              <a:t>ORÇAMENTO ANUAL (LOA) </a:t>
            </a:r>
            <a:r>
              <a:rPr lang="pt-BR" dirty="0"/>
              <a:t>– FUNCIONAL DE MANUTENÇÃO / RS</a:t>
            </a:r>
          </a:p>
          <a:p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154145"/>
              </p:ext>
            </p:extLst>
          </p:nvPr>
        </p:nvGraphicFramePr>
        <p:xfrm>
          <a:off x="854765" y="2389518"/>
          <a:ext cx="8063121" cy="343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9035451" y="3185850"/>
            <a:ext cx="2585049" cy="425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 smtClean="0"/>
              <a:t>MÉDIA: R$ 307 M</a:t>
            </a:r>
          </a:p>
          <a:p>
            <a:pPr marL="0" indent="0">
              <a:buNone/>
            </a:pPr>
            <a:endParaRPr lang="pt-BR" sz="2400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2396167" y="3438764"/>
            <a:ext cx="6383547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9035451" y="3639990"/>
            <a:ext cx="2451699" cy="425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 smtClean="0"/>
              <a:t>2019: R$ 295 M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sz="4000" dirty="0" smtClean="0"/>
              <a:t>SUPERINTENDÊNCIA REGIONAL / RS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1370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489074"/>
          </a:xfrm>
        </p:spPr>
        <p:txBody>
          <a:bodyPr/>
          <a:lstStyle/>
          <a:p>
            <a:r>
              <a:rPr lang="pt-BR" dirty="0" smtClean="0"/>
              <a:t>ORÇAMENTO </a:t>
            </a:r>
            <a:r>
              <a:rPr lang="pt-BR" b="1" dirty="0" smtClean="0"/>
              <a:t>2019 </a:t>
            </a:r>
            <a:r>
              <a:rPr lang="pt-BR" dirty="0" smtClean="0"/>
              <a:t>– </a:t>
            </a:r>
            <a:r>
              <a:rPr lang="pt-BR" dirty="0"/>
              <a:t>FUNCIONAL DE MANUTENÇÃO / </a:t>
            </a:r>
            <a:r>
              <a:rPr lang="pt-BR" dirty="0" smtClean="0"/>
              <a:t>RS</a:t>
            </a:r>
            <a:endParaRPr lang="pt-BR" dirty="0"/>
          </a:p>
          <a:p>
            <a:pPr lvl="1"/>
            <a:r>
              <a:rPr lang="pt-BR" dirty="0" smtClean="0"/>
              <a:t>DISPONIBILIDADE PARA CONTRATOS DE MANUTENÇÃO DE PISTA: </a:t>
            </a:r>
            <a:r>
              <a:rPr lang="pt-BR" u="sng" dirty="0" smtClean="0"/>
              <a:t>R$ 200 M</a:t>
            </a:r>
          </a:p>
          <a:p>
            <a:pPr lvl="1"/>
            <a:r>
              <a:rPr lang="pt-BR" dirty="0" smtClean="0"/>
              <a:t>NECESSIDADE PARA EXECUÇÃO DOS CONTRATOS: </a:t>
            </a:r>
            <a:r>
              <a:rPr lang="pt-BR" u="sng" dirty="0" smtClean="0"/>
              <a:t>R$ 540 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sz="4000" dirty="0" smtClean="0"/>
              <a:t>SUPERINTENDÊNCIA REGIONAL / RS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788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2" name="Seta para Baixo 1"/>
          <p:cNvSpPr/>
          <p:nvPr/>
        </p:nvSpPr>
        <p:spPr>
          <a:xfrm>
            <a:off x="5600700" y="3448050"/>
            <a:ext cx="990600" cy="93345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838200" y="4775650"/>
            <a:ext cx="10515600" cy="1034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/>
              <a:t>É PRECISO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PRIORIZAR</a:t>
            </a:r>
            <a:r>
              <a:rPr lang="pt-BR" dirty="0"/>
              <a:t> </a:t>
            </a:r>
            <a:r>
              <a:rPr lang="pt-BR" dirty="0" smtClean="0"/>
              <a:t>SEGMENTOS RODOVIÁRIOS</a:t>
            </a:r>
          </a:p>
          <a:p>
            <a:pPr marL="0" indent="0" algn="ctr">
              <a:buNone/>
            </a:pPr>
            <a:r>
              <a:rPr lang="pt-BR" dirty="0" smtClean="0"/>
              <a:t>PARA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ALOCAR </a:t>
            </a:r>
            <a:r>
              <a:rPr lang="pt-BR" dirty="0" smtClean="0"/>
              <a:t>OS RECURSOS DISPONÍVEIS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489074"/>
          </a:xfrm>
        </p:spPr>
        <p:txBody>
          <a:bodyPr/>
          <a:lstStyle/>
          <a:p>
            <a:r>
              <a:rPr lang="pt-BR" dirty="0" smtClean="0"/>
              <a:t>ORÇAMENTO </a:t>
            </a:r>
            <a:r>
              <a:rPr lang="pt-BR" b="1" dirty="0" smtClean="0"/>
              <a:t>2019</a:t>
            </a:r>
            <a:r>
              <a:rPr lang="pt-BR" dirty="0" smtClean="0"/>
              <a:t> – </a:t>
            </a:r>
            <a:r>
              <a:rPr lang="pt-BR" dirty="0"/>
              <a:t>FUNCIONAL DE MANUTENÇÃO / RS</a:t>
            </a:r>
          </a:p>
          <a:p>
            <a:pPr lvl="1"/>
            <a:r>
              <a:rPr lang="pt-BR" dirty="0" smtClean="0"/>
              <a:t>DISPONIBILIDADE PARA CONTRATOS DE MANUTENÇÃO DE PISTA: </a:t>
            </a:r>
            <a:r>
              <a:rPr lang="pt-BR" u="sng" dirty="0" smtClean="0"/>
              <a:t>R$ 200 M</a:t>
            </a:r>
          </a:p>
          <a:p>
            <a:pPr lvl="1"/>
            <a:r>
              <a:rPr lang="pt-BR" dirty="0" smtClean="0"/>
              <a:t>NECESSIDADE PARA EXECUÇÃO DOS CONTRATOS: </a:t>
            </a:r>
            <a:r>
              <a:rPr lang="pt-BR" u="sng" dirty="0" smtClean="0"/>
              <a:t>R$ 540 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sz="4000" dirty="0" smtClean="0"/>
              <a:t>SUPERINTENDÊNCIA REGIONAL / RS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8988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457"/>
            <a:ext cx="10515600" cy="49847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CRITÉRIOS CONSIDERADOS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 smtClean="0"/>
              <a:t>PRIORIZAÇÃO DAS RODOVIAS</a:t>
            </a:r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999406" y="1739912"/>
            <a:ext cx="10193188" cy="605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1. ADERÊNCIA À MALHA RODOVIÁRIA FEDERAL ESTRATÉGICA (PNMR)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6839792" y="2405918"/>
            <a:ext cx="4647358" cy="1737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NO MÁXIMO 1 NÍVEL DE DIFERENÇA NA PRIORIZAÇÃO</a:t>
            </a:r>
          </a:p>
          <a:p>
            <a:r>
              <a:rPr lang="pt-BR" sz="2400" dirty="0" smtClean="0"/>
              <a:t>UTILIZAÇÃO DE 3 NÍVEIS DE PRIORIZAÇÃO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06" y="2176262"/>
            <a:ext cx="5645048" cy="39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457"/>
            <a:ext cx="10515600" cy="49847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CRITÉRIOS CONSIDERADOS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pt-BR" dirty="0"/>
              <a:t>PRIORIZAÇÃO DAS RODOVIAS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382701" y="6167887"/>
            <a:ext cx="9296137" cy="61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PLANEJAMENTO DA MANUTENÇÃO RODOVIÁRIA NO ÂMBITO DA SUPERINTENDÊNCIA </a:t>
            </a:r>
            <a:r>
              <a:rPr lang="pt-BR" sz="1800" dirty="0" smtClean="0"/>
              <a:t>REGIONAL</a:t>
            </a:r>
          </a:p>
          <a:p>
            <a:r>
              <a:rPr lang="pt-BR" sz="1800" dirty="0" err="1" smtClean="0"/>
              <a:t>ENGº</a:t>
            </a:r>
            <a:r>
              <a:rPr lang="pt-BR" sz="1800" dirty="0" smtClean="0"/>
              <a:t> AUGUSTO AYUB – DNIT/RS</a:t>
            </a:r>
            <a:endParaRPr lang="pt-BR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999406" y="1739912"/>
            <a:ext cx="10193188" cy="605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2. SITUAÇÃO ATUAL DA RODOVIA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4FEDBF-B6F7-4820-904C-611E9F26C665}"/>
              </a:ext>
            </a:extLst>
          </p:cNvPr>
          <p:cNvSpPr txBox="1">
            <a:spLocks/>
          </p:cNvSpPr>
          <p:nvPr/>
        </p:nvSpPr>
        <p:spPr>
          <a:xfrm>
            <a:off x="6230192" y="2405918"/>
            <a:ext cx="4761658" cy="1737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CONFORME ÍNDICE DA CONDIÇÃO DA MANUTENÇÃO (ICM)</a:t>
            </a:r>
          </a:p>
          <a:p>
            <a:r>
              <a:rPr lang="pt-BR" sz="2400" dirty="0" smtClean="0"/>
              <a:t>PRIORIDADE PARA TRECHOS COM ICM RUIM OU PÉSSIMO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2161175"/>
            <a:ext cx="4524376" cy="40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1434</Words>
  <Application>Microsoft Office PowerPoint</Application>
  <PresentationFormat>Widescreen</PresentationFormat>
  <Paragraphs>312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1_Office Theme</vt:lpstr>
      <vt:lpstr>Apresentação do PowerPoint</vt:lpstr>
      <vt:lpstr>PLANEJAMENTO DA MANUTENÇÃO RODOVIÁRIA NO ÂMBITO DA SUPERINTENDÊNCIA REGIONAL</vt:lpstr>
      <vt:lpstr>SUPERINTENDÊNCIA REGIONAL / RS</vt:lpstr>
      <vt:lpstr>SUPERINTENDÊNCIA REGIONAL / RS</vt:lpstr>
      <vt:lpstr>SUPERINTENDÊNCIA REGIONAL / RS</vt:lpstr>
      <vt:lpstr>SUPERINTENDÊNCIA REGIONAL / RS</vt:lpstr>
      <vt:lpstr>SUPERINTENDÊNCIA REGIONAL / RS</vt:lpstr>
      <vt:lpstr>PRIORIZAÇÃO DAS RODOVIAS</vt:lpstr>
      <vt:lpstr>PRIORIZAÇÃO DAS RODOVIAS</vt:lpstr>
      <vt:lpstr>PRIORIZAÇÃO DAS RODOVIAS</vt:lpstr>
      <vt:lpstr>PRIORIZAÇÃO DAS RODOVIAS</vt:lpstr>
      <vt:lpstr>PRIORIZAÇÃO DAS RODOVIAS</vt:lpstr>
      <vt:lpstr>ALOCAÇÃO DOS RECURSOS</vt:lpstr>
      <vt:lpstr>ALOCAÇÃO DOS RECURSOS</vt:lpstr>
      <vt:lpstr>ALOCAÇÃO DOS RECURSOS</vt:lpstr>
      <vt:lpstr>ALOCAÇÃO DOS RECURSOS</vt:lpstr>
      <vt:lpstr>ALOCAÇÃO DOS RECURSOS</vt:lpstr>
      <vt:lpstr>ALOCAÇÃO DOS RECURSOS</vt:lpstr>
      <vt:lpstr>ALOCAÇÃO DOS RECURSOS</vt:lpstr>
      <vt:lpstr>ALOCAÇÃO DOS RECURSOS</vt:lpstr>
      <vt:lpstr>ALOCAÇÃO DOS RECURSOS</vt:lpstr>
      <vt:lpstr>ALOCAÇÃO DOS RECURSOS</vt:lpstr>
      <vt:lpstr>ALOCAÇÃO DOS RECURSOS</vt:lpstr>
      <vt:lpstr>ALOCAÇÃO DOS RECURSOS</vt:lpstr>
      <vt:lpstr>ALOCAÇÃO DOS RECURSOS</vt:lpstr>
      <vt:lpstr>ALOCAÇÃO DOS RECURSOS</vt:lpstr>
      <vt:lpstr>ALOCAÇÃO DOS RECURSOS</vt:lpstr>
      <vt:lpstr>ALOCAÇÃO DOS RECURSOS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Nery, Marilia Borges</dc:creator>
  <cp:lastModifiedBy>Telecom</cp:lastModifiedBy>
  <cp:revision>56</cp:revision>
  <dcterms:created xsi:type="dcterms:W3CDTF">2019-05-09T21:10:21Z</dcterms:created>
  <dcterms:modified xsi:type="dcterms:W3CDTF">2019-06-13T17:16:11Z</dcterms:modified>
</cp:coreProperties>
</file>