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sldIdLst>
    <p:sldId id="270" r:id="rId3"/>
    <p:sldId id="261" r:id="rId4"/>
    <p:sldId id="259" r:id="rId5"/>
    <p:sldId id="265" r:id="rId6"/>
    <p:sldId id="260" r:id="rId7"/>
    <p:sldId id="269" r:id="rId8"/>
    <p:sldId id="264" r:id="rId9"/>
    <p:sldId id="262" r:id="rId10"/>
    <p:sldId id="267" r:id="rId11"/>
    <p:sldId id="266" r:id="rId12"/>
    <p:sldId id="268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9B61A1-8B80-4606-88E0-959F63E3F1B0}" v="4" dt="2019-05-10T01:05:35.6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3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ry, Marilia Borges" userId="328a5f13-1e22-47a4-8590-b2ee24af9b1a" providerId="ADAL" clId="{049B61A1-8B80-4606-88E0-959F63E3F1B0}"/>
    <pc:docChg chg="addSld delSld modSld">
      <pc:chgData name="Nery, Marilia Borges" userId="328a5f13-1e22-47a4-8590-b2ee24af9b1a" providerId="ADAL" clId="{049B61A1-8B80-4606-88E0-959F63E3F1B0}" dt="2019-05-10T01:05:35.601" v="3" actId="2696"/>
      <pc:docMkLst>
        <pc:docMk/>
      </pc:docMkLst>
      <pc:sldChg chg="del">
        <pc:chgData name="Nery, Marilia Borges" userId="328a5f13-1e22-47a4-8590-b2ee24af9b1a" providerId="ADAL" clId="{049B61A1-8B80-4606-88E0-959F63E3F1B0}" dt="2019-05-10T01:05:35.601" v="3" actId="2696"/>
        <pc:sldMkLst>
          <pc:docMk/>
          <pc:sldMk cId="866800187" sldId="256"/>
        </pc:sldMkLst>
      </pc:sldChg>
      <pc:sldChg chg="add setBg">
        <pc:chgData name="Nery, Marilia Borges" userId="328a5f13-1e22-47a4-8590-b2ee24af9b1a" providerId="ADAL" clId="{049B61A1-8B80-4606-88E0-959F63E3F1B0}" dt="2019-05-10T01:05:34.095" v="2"/>
        <pc:sldMkLst>
          <pc:docMk/>
          <pc:sldMk cId="4266751878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2860A-AAB1-41E8-B891-E490FD3C2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605B4-5665-484D-BF3A-C19352EFD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79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BA274-9BF5-4C6F-B66F-E2D1637D8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BCE699-C547-452F-AA01-B339486A213D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61325-CAAA-4A24-B531-1E433A83B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C1B3A9B-3ACD-4750-8B96-EB22E5187598}"/>
              </a:ext>
            </a:extLst>
          </p:cNvPr>
          <p:cNvGrpSpPr/>
          <p:nvPr userDrawn="1"/>
        </p:nvGrpSpPr>
        <p:grpSpPr>
          <a:xfrm>
            <a:off x="9612430" y="6153150"/>
            <a:ext cx="2579570" cy="568326"/>
            <a:chOff x="9160933" y="6053677"/>
            <a:chExt cx="3031067" cy="66779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71C5153-E873-4C24-BA90-07A2B868C9AF}"/>
                </a:ext>
              </a:extLst>
            </p:cNvPr>
            <p:cNvSpPr/>
            <p:nvPr userDrawn="1"/>
          </p:nvSpPr>
          <p:spPr>
            <a:xfrm>
              <a:off x="9160933" y="6056848"/>
              <a:ext cx="3031067" cy="664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48BE36B-CC26-4630-AFB9-D65312BCE0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6066" y="6053677"/>
              <a:ext cx="2349483" cy="664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8087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FBB40-357A-4BC9-9318-55A59DE71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89087D-F27A-4F8E-A2DD-1CD55E96FA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BCE699-C547-452F-AA01-B339486A213D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5873CD-738A-4B54-B811-802E48869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861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36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A0581-738E-4262-986D-EFB6ADFD9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CBD8BA-FA4E-4BA6-862C-71403173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E699-C547-452F-AA01-B339486A213D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AC2B79-36E3-4D85-BC5D-B375ED9FE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013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794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4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779B19-7967-4F27-9109-A9BA8B304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2373312"/>
            <a:ext cx="4295775" cy="211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F153C-4BD6-417A-9A2A-11A3DA92B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CE699-C547-452F-AA01-B339486A213D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8A1DA-89DF-44AD-AA56-6ED057488D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E86A5B8-44B0-4CA8-A87B-96CFA8DB77B9}"/>
              </a:ext>
            </a:extLst>
          </p:cNvPr>
          <p:cNvGrpSpPr/>
          <p:nvPr userDrawn="1"/>
        </p:nvGrpSpPr>
        <p:grpSpPr>
          <a:xfrm>
            <a:off x="9498130" y="5848262"/>
            <a:ext cx="2579570" cy="644607"/>
            <a:chOff x="9160932" y="5964044"/>
            <a:chExt cx="3031067" cy="75743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4309634-BE6A-4FCA-AC8C-61825EDF37BE}"/>
                </a:ext>
              </a:extLst>
            </p:cNvPr>
            <p:cNvSpPr/>
            <p:nvPr userDrawn="1"/>
          </p:nvSpPr>
          <p:spPr>
            <a:xfrm>
              <a:off x="9160932" y="6056847"/>
              <a:ext cx="3031067" cy="664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958DD7D-4074-4E89-AFDA-1BAB5FC050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4453" y="5964044"/>
              <a:ext cx="2677546" cy="7574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201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0.png"/><Relationship Id="rId4" Type="http://schemas.openxmlformats.org/officeDocument/2006/relationships/image" Target="../media/image60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0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20.emf"/><Relationship Id="rId7" Type="http://schemas.openxmlformats.org/officeDocument/2006/relationships/image" Target="../media/image23.png"/><Relationship Id="rId12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150.png"/><Relationship Id="rId5" Type="http://schemas.openxmlformats.org/officeDocument/2006/relationships/image" Target="../media/image22.jpeg"/><Relationship Id="rId10" Type="http://schemas.openxmlformats.org/officeDocument/2006/relationships/image" Target="../media/image24.png"/><Relationship Id="rId4" Type="http://schemas.openxmlformats.org/officeDocument/2006/relationships/image" Target="../media/image21.emf"/><Relationship Id="rId9" Type="http://schemas.openxmlformats.org/officeDocument/2006/relationships/image" Target="../media/image130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20.emf"/><Relationship Id="rId12" Type="http://schemas.openxmlformats.org/officeDocument/2006/relationships/image" Target="../media/image250.png"/><Relationship Id="rId17" Type="http://schemas.openxmlformats.org/officeDocument/2006/relationships/image" Target="../media/image27.png"/><Relationship Id="rId2" Type="http://schemas.openxmlformats.org/officeDocument/2006/relationships/image" Target="../media/image19.png"/><Relationship Id="rId16" Type="http://schemas.openxmlformats.org/officeDocument/2006/relationships/image" Target="../media/image24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2.jpeg"/><Relationship Id="rId15" Type="http://schemas.openxmlformats.org/officeDocument/2006/relationships/image" Target="../media/image180.png"/><Relationship Id="rId19" Type="http://schemas.openxmlformats.org/officeDocument/2006/relationships/image" Target="../media/image21.png"/><Relationship Id="rId4" Type="http://schemas.openxmlformats.org/officeDocument/2006/relationships/image" Target="../media/image21.emf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83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eta: Divisa 4"/>
          <p:cNvSpPr txBox="1"/>
          <p:nvPr/>
        </p:nvSpPr>
        <p:spPr>
          <a:xfrm>
            <a:off x="487152" y="258566"/>
            <a:ext cx="11293169" cy="639161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342900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Balbo, J.T. E Severi. A.A. (2002) Thermal Gradients in Concrete Pavements in Tropical Environment. Experimental Appraisal. 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 Research Record 1809 Paper No. 02-2560</a:t>
            </a:r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Bradbury, R.D. (1938) Reinforced concrete pavements. Wire reinforced Institute</a:t>
            </a:r>
            <a:endParaRPr lang="pt-B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pt-B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Fonteles, D. (2017</a:t>
            </a:r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A</a:t>
            </a:r>
            <a:r>
              <a:rPr lang="pt-B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nálise de tensões em pavimentos rígidos aeroportuários submetidos a cargas mecânicas e cargas térmicas sazonais não lineares. Dissertação de Mestrado. Programa de Pós Graduaçao em Estruturas e Construção Civil. Universidade de Brasília, UnB;</a:t>
            </a:r>
          </a:p>
          <a:p>
            <a:pPr marL="342900" lvl="0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Hiller, J. e </a:t>
            </a:r>
            <a:r>
              <a:rPr lang="en-GB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Roesler</a:t>
            </a:r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(2010) Simplified 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Nonlinear Temperature Curling Analysis </a:t>
            </a:r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Jointed 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Concrete Pavements Transportation Engineering, Vol. 136, No. </a:t>
            </a:r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</a:p>
          <a:p>
            <a:pPr marL="342900" lvl="0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GB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Ioannides</a:t>
            </a:r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e </a:t>
            </a:r>
            <a:r>
              <a:rPr lang="en-GB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Khazanovic</a:t>
            </a:r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L. (1998) Nonlinear temperature effects on </a:t>
            </a:r>
            <a:r>
              <a:rPr lang="en-GB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multilayered</a:t>
            </a:r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concrete pavements. Journal of 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 Engineering, Vol. 124, No.2</a:t>
            </a:r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lvl="0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Kelley, E.F. (1939) Application of the results of research to the structural design of concrete pavements. ACI Journal, Vol. 35 pp437-464. </a:t>
            </a:r>
          </a:p>
          <a:p>
            <a:pPr marL="342900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NCHRP (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2004)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𝐺𝑢𝑖𝑑𝑒 𝑓𝑜𝑟 𝑀𝑒𝑐ℎ𝑎𝑛𝑖𝑠𝑡𝑖𝑐 𝐸𝑚𝑝𝑖𝑟𝑖𝑐𝑎𝑙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𝐷𝑒𝑠𝑖𝑔𝑛.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Inputs. Final report. National Cooperative Highway Research Program.</a:t>
            </a:r>
          </a:p>
          <a:p>
            <a:pPr marL="342900" lvl="0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Seta: Divisa 4"/>
          <p:cNvSpPr txBox="1"/>
          <p:nvPr/>
        </p:nvSpPr>
        <p:spPr>
          <a:xfrm>
            <a:off x="2392844" y="270441"/>
            <a:ext cx="8050874" cy="6914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Bibliográficas</a:t>
            </a:r>
            <a:endParaRPr lang="pt-BR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65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eta: Divisa 4"/>
          <p:cNvSpPr txBox="1"/>
          <p:nvPr/>
        </p:nvSpPr>
        <p:spPr>
          <a:xfrm>
            <a:off x="969588" y="1141515"/>
            <a:ext cx="9407219" cy="377338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342900" lvl="0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pt-BR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Comentários...</a:t>
            </a:r>
          </a:p>
          <a:p>
            <a:pPr marL="342900" lvl="0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endParaRPr lang="pt-BR" sz="3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Sugestões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pt-BR" sz="3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endParaRPr lang="pt-BR" sz="3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pt-BR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Esclarecimentos...</a:t>
            </a:r>
          </a:p>
          <a:p>
            <a:pPr marL="342900" lvl="0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endParaRPr lang="pt-BR" sz="3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endParaRPr lang="pt-BR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Seta: Divisa 4"/>
          <p:cNvSpPr txBox="1"/>
          <p:nvPr/>
        </p:nvSpPr>
        <p:spPr>
          <a:xfrm>
            <a:off x="2392844" y="270441"/>
            <a:ext cx="8050874" cy="6914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Obrigado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pela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atenção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pt-BR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82425CC-B018-4267-80D3-B1537EC91351}"/>
              </a:ext>
            </a:extLst>
          </p:cNvPr>
          <p:cNvSpPr txBox="1">
            <a:spLocks/>
          </p:cNvSpPr>
          <p:nvPr/>
        </p:nvSpPr>
        <p:spPr>
          <a:xfrm>
            <a:off x="822602" y="4338453"/>
            <a:ext cx="9621116" cy="2519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i="1" dirty="0" smtClean="0"/>
              <a:t>F. Evangelista Junior</a:t>
            </a:r>
            <a:endParaRPr lang="pt-BR" sz="3000" b="1" i="1" dirty="0"/>
          </a:p>
          <a:p>
            <a:r>
              <a:rPr lang="pt-BR" sz="3000" b="1" i="1" dirty="0" smtClean="0"/>
              <a:t>fejr@unb.br</a:t>
            </a:r>
            <a:endParaRPr lang="pt-BR" sz="3000" i="1" dirty="0" smtClean="0"/>
          </a:p>
          <a:p>
            <a:r>
              <a:rPr lang="pt-BR" sz="3000" i="1" dirty="0" smtClean="0"/>
              <a:t>Departamento de Engenharia Civil e Ambiental</a:t>
            </a:r>
          </a:p>
          <a:p>
            <a:r>
              <a:rPr lang="pt-BR" sz="3000" i="1" dirty="0" smtClean="0"/>
              <a:t>Universidade de Brasília, UnB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63724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2425CC-B018-4267-80D3-B1537EC91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550" y="1591295"/>
            <a:ext cx="9621116" cy="2596510"/>
          </a:xfrm>
        </p:spPr>
        <p:txBody>
          <a:bodyPr>
            <a:normAutofit/>
          </a:bodyPr>
          <a:lstStyle/>
          <a:p>
            <a:r>
              <a:rPr lang="pt-BR" b="1" i="1" dirty="0"/>
              <a:t>A importância do diferencial térmico e da distribuição de temperaturas na análise de tensões em placas de concreto de pavimentação</a:t>
            </a:r>
            <a:endParaRPr lang="pt-BR" b="1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082425CC-B018-4267-80D3-B1537EC91351}"/>
              </a:ext>
            </a:extLst>
          </p:cNvPr>
          <p:cNvSpPr txBox="1">
            <a:spLocks/>
          </p:cNvSpPr>
          <p:nvPr/>
        </p:nvSpPr>
        <p:spPr>
          <a:xfrm>
            <a:off x="1420958" y="3806041"/>
            <a:ext cx="9621116" cy="2519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i="1" dirty="0" smtClean="0"/>
              <a:t>F. Evangelista Junior, </a:t>
            </a:r>
            <a:r>
              <a:rPr lang="pt-BR" sz="3000" i="1" dirty="0" smtClean="0"/>
              <a:t>Ph.D.</a:t>
            </a:r>
          </a:p>
          <a:p>
            <a:r>
              <a:rPr lang="pt-BR" sz="3000" i="1" dirty="0" smtClean="0"/>
              <a:t>Departamento de Engenharia Civil e Ambiental</a:t>
            </a:r>
          </a:p>
          <a:p>
            <a:r>
              <a:rPr lang="pt-BR" sz="3000" i="1" dirty="0" smtClean="0"/>
              <a:t>Universidade de Brasília, UnB</a:t>
            </a:r>
            <a:endParaRPr lang="pt-BR" sz="3000" dirty="0"/>
          </a:p>
        </p:txBody>
      </p:sp>
      <p:sp>
        <p:nvSpPr>
          <p:cNvPr id="2" name="AutoShape 2" descr="Resultado de imagem para unb"/>
          <p:cNvSpPr>
            <a:spLocks noChangeAspect="1" noChangeArrowheads="1"/>
          </p:cNvSpPr>
          <p:nvPr/>
        </p:nvSpPr>
        <p:spPr bwMode="auto">
          <a:xfrm>
            <a:off x="155575" y="-2681288"/>
            <a:ext cx="112014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69" y="4963886"/>
            <a:ext cx="1196435" cy="59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082425CC-B018-4267-80D3-B1537EC91351}"/>
              </a:ext>
            </a:extLst>
          </p:cNvPr>
          <p:cNvSpPr txBox="1">
            <a:spLocks/>
          </p:cNvSpPr>
          <p:nvPr/>
        </p:nvSpPr>
        <p:spPr>
          <a:xfrm>
            <a:off x="1735859" y="6085113"/>
            <a:ext cx="4961824" cy="629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 smtClean="0"/>
              <a:t>Brasília, 13 de Junho de 2019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6675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646889" y="4003881"/>
            <a:ext cx="4686530" cy="2849526"/>
            <a:chOff x="1637195" y="4008475"/>
            <a:chExt cx="4686530" cy="2849526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7195" y="4008475"/>
              <a:ext cx="4686530" cy="2849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4848214" y="4665843"/>
              <a:ext cx="245015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US" sz="1000" b="0" dirty="0" err="1" smtClean="0"/>
                <a:t>Dia</a:t>
              </a:r>
              <a:endParaRPr lang="en-US" sz="1000" i="1" dirty="0" smtClean="0">
                <a:latin typeface="Cambria Math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881206" y="4660872"/>
              <a:ext cx="310513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US" sz="1000" b="0" dirty="0" err="1" smtClean="0"/>
                <a:t>Noite</a:t>
              </a:r>
              <a:endParaRPr lang="en-US" sz="1000" i="1" dirty="0" smtClean="0">
                <a:latin typeface="Cambria Math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 rot="16200000">
              <a:off x="1255514" y="5140092"/>
              <a:ext cx="1678381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US" sz="1200" b="0" dirty="0" err="1" smtClean="0"/>
                <a:t>Profundidade</a:t>
              </a:r>
              <a:r>
                <a:rPr lang="en-US" sz="1200" b="0" dirty="0" smtClean="0"/>
                <a:t> do </a:t>
              </a:r>
              <a:r>
                <a:rPr lang="en-US" sz="1200" b="0" dirty="0" err="1" smtClean="0"/>
                <a:t>topo</a:t>
              </a:r>
              <a:r>
                <a:rPr lang="en-US" sz="1200" b="0" dirty="0" smtClean="0"/>
                <a:t> (cm)</a:t>
              </a:r>
              <a:endParaRPr lang="en-US" sz="1200" i="1" dirty="0" smtClean="0">
                <a:latin typeface="Cambria Math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848213" y="5741177"/>
              <a:ext cx="97468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endParaRPr lang="en-US" sz="1000" dirty="0"/>
            </a:p>
            <a:p>
              <a:endParaRPr lang="en-US" sz="1000" i="1" dirty="0" smtClean="0">
                <a:latin typeface="Cambria Math"/>
              </a:endParaRPr>
            </a:p>
            <a:p>
              <a:endParaRPr lang="en-US" sz="1000" i="1" dirty="0" smtClean="0">
                <a:latin typeface="Cambria Math"/>
              </a:endParaRPr>
            </a:p>
          </p:txBody>
        </p:sp>
      </p:grpSp>
      <p:pic>
        <p:nvPicPr>
          <p:cNvPr id="9" name="Imagem 2"/>
          <p:cNvPicPr>
            <a:picLocks noChangeAspect="1"/>
          </p:cNvPicPr>
          <p:nvPr/>
        </p:nvPicPr>
        <p:blipFill rotWithShape="1">
          <a:blip r:embed="rId3"/>
          <a:srcRect r="50888"/>
          <a:stretch/>
        </p:blipFill>
        <p:spPr>
          <a:xfrm>
            <a:off x="7857141" y="1356022"/>
            <a:ext cx="3251439" cy="9261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3"/>
              <p:cNvSpPr/>
              <p:nvPr/>
            </p:nvSpPr>
            <p:spPr>
              <a:xfrm>
                <a:off x="8829828" y="1014125"/>
                <a:ext cx="130606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z="1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sz="1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sub>
                    </m:sSub>
                    <m:r>
                      <a:rPr lang="pt-BR" sz="1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pt-BR" sz="1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z="1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sz="1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sub>
                    </m:sSub>
                  </m:oMath>
                </a14:m>
                <a:r>
                  <a:rPr lang="pt-BR" sz="1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</a:t>
                </a:r>
                <a:r>
                  <a:rPr lang="pt-BR" sz="14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Noite)</a:t>
                </a:r>
                <a:endParaRPr lang="pt-BR" sz="1400" dirty="0"/>
              </a:p>
            </p:txBody>
          </p:sp>
        </mc:Choice>
        <mc:Fallback xmlns="">
          <p:sp>
            <p:nvSpPr>
              <p:cNvPr id="10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9828" y="1014125"/>
                <a:ext cx="1306063" cy="307777"/>
              </a:xfrm>
              <a:prstGeom prst="rect">
                <a:avLst/>
              </a:prstGeom>
              <a:blipFill rotWithShape="1">
                <a:blip r:embed="rId4"/>
                <a:stretch>
                  <a:fillRect t="-3922" r="-465" b="-156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m 2"/>
          <p:cNvPicPr>
            <a:picLocks noChangeAspect="1"/>
          </p:cNvPicPr>
          <p:nvPr/>
        </p:nvPicPr>
        <p:blipFill rotWithShape="1">
          <a:blip r:embed="rId3"/>
          <a:srcRect l="50000"/>
          <a:stretch/>
        </p:blipFill>
        <p:spPr>
          <a:xfrm>
            <a:off x="7734773" y="3150946"/>
            <a:ext cx="3220953" cy="9011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3"/>
              <p:cNvSpPr/>
              <p:nvPr/>
            </p:nvSpPr>
            <p:spPr>
              <a:xfrm>
                <a:off x="8886671" y="2593728"/>
                <a:ext cx="121148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z="1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sz="1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sub>
                    </m:sSub>
                    <m:r>
                      <a:rPr lang="pt-BR" sz="1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pt-BR" sz="1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z="1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sz="1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sub>
                    </m:sSub>
                  </m:oMath>
                </a14:m>
                <a:r>
                  <a:rPr lang="pt-BR" sz="1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(Dia) </a:t>
                </a:r>
                <a:endParaRPr lang="pt-BR" sz="1400" dirty="0"/>
              </a:p>
            </p:txBody>
          </p:sp>
        </mc:Choice>
        <mc:Fallback xmlns="">
          <p:sp>
            <p:nvSpPr>
              <p:cNvPr id="18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671" y="2593728"/>
                <a:ext cx="1211485" cy="307777"/>
              </a:xfrm>
              <a:prstGeom prst="rect">
                <a:avLst/>
              </a:prstGeom>
              <a:blipFill rotWithShape="1">
                <a:blip r:embed="rId5"/>
                <a:stretch>
                  <a:fillRect t="-3922" r="-503" b="-156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" descr="D:\Dropbox\Downloads\maxresdefault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50" t="23829" r="9430" b="29210"/>
          <a:stretch/>
        </p:blipFill>
        <p:spPr bwMode="auto">
          <a:xfrm>
            <a:off x="7805598" y="794703"/>
            <a:ext cx="743247" cy="65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ropbox\Downloads\sun-white-background-heavenly-body-cartoon-vector-2023092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0" t="8544" r="15877" b="21935"/>
          <a:stretch/>
        </p:blipFill>
        <p:spPr bwMode="auto">
          <a:xfrm>
            <a:off x="7753205" y="2552784"/>
            <a:ext cx="830632" cy="81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691375" y="2882143"/>
                <a:ext cx="158498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pt-BR" sz="140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pt-BR" sz="140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140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140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pt-BR" sz="1400">
                          <a:latin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140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140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1375" y="2882143"/>
                <a:ext cx="1584986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757404" y="1238345"/>
                <a:ext cx="158498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pt-BR" sz="140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pt-BR" sz="140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140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140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pt-BR" sz="1400">
                          <a:latin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140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140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&lt;0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404" y="1238345"/>
                <a:ext cx="1584986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rot="10800000" flipV="1">
            <a:off x="9102926" y="4005882"/>
            <a:ext cx="691285" cy="613619"/>
          </a:xfrm>
          <a:prstGeom prst="bentConnector3">
            <a:avLst>
              <a:gd name="adj1" fmla="val 50000"/>
            </a:avLst>
          </a:prstGeom>
          <a:ln w="9525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5"/>
          <p:cNvCxnSpPr/>
          <p:nvPr/>
        </p:nvCxnSpPr>
        <p:spPr>
          <a:xfrm rot="5400000">
            <a:off x="6390327" y="2630178"/>
            <a:ext cx="2277898" cy="655726"/>
          </a:xfrm>
          <a:prstGeom prst="bentConnector3">
            <a:avLst>
              <a:gd name="adj1" fmla="val 48957"/>
            </a:avLst>
          </a:prstGeom>
          <a:ln w="9525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eta: Divisa 4"/>
          <p:cNvSpPr txBox="1"/>
          <p:nvPr/>
        </p:nvSpPr>
        <p:spPr>
          <a:xfrm>
            <a:off x="202145" y="1730241"/>
            <a:ext cx="6602416" cy="334052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342900" lvl="0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pt-BR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Variações de temperatura ambiente e ao longo da espessura da placa provocam empenamento térmico;</a:t>
            </a:r>
          </a:p>
          <a:p>
            <a:pPr marL="342900" lvl="0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endParaRPr lang="pt-BR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pt-BR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Importância relatada desde a década de 1930 (Bradbury, 1938; Kelley, 1939);</a:t>
            </a:r>
          </a:p>
          <a:p>
            <a:pPr marL="342900" lvl="0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endParaRPr lang="pt-BR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pt-BR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Recomendado no Guide for Mechanistic Empirical Design (2004).</a:t>
            </a:r>
            <a:endParaRPr lang="pt-BR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Seta: Divisa 4"/>
          <p:cNvSpPr txBox="1"/>
          <p:nvPr/>
        </p:nvSpPr>
        <p:spPr>
          <a:xfrm>
            <a:off x="2392844" y="270441"/>
            <a:ext cx="8050874" cy="6914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Contextualização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motivação</a:t>
            </a:r>
            <a:endParaRPr lang="pt-BR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47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272" y="4317767"/>
            <a:ext cx="6961728" cy="2540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70" y="1607269"/>
            <a:ext cx="2666240" cy="183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138" y="1423540"/>
            <a:ext cx="3127978" cy="213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428513" y="3402973"/>
                <a:ext cx="191289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</a:rPr>
                        <m:t>𝑆</m:t>
                      </m:r>
                      <m:r>
                        <a:rPr lang="en-US" sz="1400" b="0" i="1" smtClean="0">
                          <a:latin typeface="Cambria Math"/>
                        </a:rPr>
                        <m:t>𝑖𝑑𝑖𝑞𝑢𝑒</m:t>
                      </m:r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r>
                        <a:rPr lang="en-US" sz="1400" b="0" i="1" smtClean="0">
                          <a:latin typeface="Cambria Math"/>
                        </a:rPr>
                        <m:t>𝑒𝑡</m:t>
                      </m:r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r>
                        <a:rPr lang="en-US" sz="1400" b="0" i="1" smtClean="0">
                          <a:latin typeface="Cambria Math"/>
                        </a:rPr>
                        <m:t>𝑎𝑙</m:t>
                      </m:r>
                      <m:r>
                        <a:rPr lang="en-US" sz="1400" b="0" i="1" smtClean="0">
                          <a:latin typeface="Cambria Math"/>
                        </a:rPr>
                        <m:t>.,(2015)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513" y="3402973"/>
                <a:ext cx="1912896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31" t="14110" r="18945" b="7596"/>
          <a:stretch/>
        </p:blipFill>
        <p:spPr bwMode="auto">
          <a:xfrm>
            <a:off x="6455526" y="659441"/>
            <a:ext cx="3346106" cy="386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9280594" y="978320"/>
                <a:ext cx="2911406" cy="129266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400" b="0" dirty="0" smtClean="0"/>
                  <a:t>Enhanced Integrated Climatic Model (EICM) de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𝐿𝑎𝑟𝑠𝑜𝑛</m:t>
                    </m:r>
                    <m:r>
                      <a:rPr lang="en-US" sz="1400" i="1">
                        <a:latin typeface="Cambria Math"/>
                      </a:rPr>
                      <m:t> </m:t>
                    </m:r>
                    <m:r>
                      <a:rPr lang="en-US" sz="1400" i="1">
                        <a:latin typeface="Cambria Math"/>
                      </a:rPr>
                      <m:t>𝑒</m:t>
                    </m:r>
                    <m:r>
                      <a:rPr lang="en-US" sz="1400" i="1">
                        <a:latin typeface="Cambria Math"/>
                      </a:rPr>
                      <m:t> </m:t>
                    </m:r>
                    <m:r>
                      <a:rPr lang="en-US" sz="1400" i="1">
                        <a:latin typeface="Cambria Math"/>
                      </a:rPr>
                      <m:t>𝐷𝑒𝑚𝑝𝑠𝑒𝑦</m:t>
                    </m:r>
                    <m:r>
                      <a:rPr lang="en-US" sz="1400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/>
                          </a:rPr>
                          <m:t>1997</m:t>
                        </m:r>
                      </m:e>
                    </m:d>
                  </m:oMath>
                </a14:m>
                <a:endParaRPr lang="en-US" sz="1400" i="1" dirty="0" smtClean="0">
                  <a:latin typeface="Cambria Math"/>
                </a:endParaRPr>
              </a:p>
              <a:p>
                <a:endParaRPr lang="en-US" sz="14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𝐺𝑢𝑖𝑑𝑒</m:t>
                      </m:r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r>
                        <a:rPr lang="en-US" sz="1400" b="0" i="1" smtClean="0">
                          <a:latin typeface="Cambria Math"/>
                        </a:rPr>
                        <m:t>𝑓𝑜𝑟</m:t>
                      </m:r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r>
                        <a:rPr lang="en-US" sz="1400" b="0" i="1" smtClean="0">
                          <a:latin typeface="Cambria Math"/>
                        </a:rPr>
                        <m:t>𝑀𝑒𝑐h𝑎𝑛𝑖𝑠𝑡𝑖𝑐</m:t>
                      </m:r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14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𝐸𝑚𝑝𝑖𝑟𝑖𝑐𝑎𝑙</m:t>
                      </m:r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r>
                        <a:rPr lang="en-US" sz="1400" b="0" i="1" smtClean="0">
                          <a:latin typeface="Cambria Math"/>
                        </a:rPr>
                        <m:t>𝐷𝑒𝑠𝑖𝑔𝑛</m:t>
                      </m:r>
                      <m:r>
                        <a:rPr lang="en-US" sz="1400" b="0" i="1" smtClean="0">
                          <a:latin typeface="Cambria Math"/>
                        </a:rPr>
                        <m:t> (2004)</m:t>
                      </m:r>
                    </m:oMath>
                  </m:oMathPara>
                </a14:m>
                <a:endParaRPr lang="en-GB" sz="1400" dirty="0"/>
              </a:p>
              <a:p>
                <a:endParaRPr lang="en-US" sz="140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0594" y="978320"/>
                <a:ext cx="2911406" cy="1292662"/>
              </a:xfrm>
              <a:prstGeom prst="rect">
                <a:avLst/>
              </a:prstGeom>
              <a:blipFill rotWithShape="1">
                <a:blip r:embed="rId7"/>
                <a:stretch>
                  <a:fillRect l="-3556" t="-37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Seta: Divisa 4"/>
          <p:cNvSpPr txBox="1"/>
          <p:nvPr/>
        </p:nvSpPr>
        <p:spPr>
          <a:xfrm>
            <a:off x="661470" y="961900"/>
            <a:ext cx="3679941" cy="4616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Temperaturas medidas em campo</a:t>
            </a:r>
            <a:endParaRPr lang="pt-B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Seta: Divisa 4"/>
          <p:cNvSpPr txBox="1"/>
          <p:nvPr/>
        </p:nvSpPr>
        <p:spPr>
          <a:xfrm>
            <a:off x="6826904" y="329067"/>
            <a:ext cx="3679941" cy="4616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Modelos Climáticos</a:t>
            </a:r>
            <a:endParaRPr lang="pt-B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8115697" y="4058131"/>
                <a:ext cx="110235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</a:rPr>
                        <m:t>𝑃</m:t>
                      </m:r>
                      <m:r>
                        <a:rPr lang="en-US" sz="1400" b="0" i="1" smtClean="0">
                          <a:latin typeface="Cambria Math"/>
                        </a:rPr>
                        <m:t>𝑎𝑣𝑖𝑚𝑒𝑛𝑡𝑜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5697" y="4058131"/>
                <a:ext cx="1102353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eta: Divisa 4"/>
          <p:cNvSpPr txBox="1"/>
          <p:nvPr/>
        </p:nvSpPr>
        <p:spPr>
          <a:xfrm>
            <a:off x="2237429" y="4868"/>
            <a:ext cx="8050874" cy="6914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Contextualização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motivação</a:t>
            </a:r>
            <a:endParaRPr lang="pt-BR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79" y="5149829"/>
            <a:ext cx="4867446" cy="105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eta: Divisa 4"/>
          <p:cNvSpPr txBox="1"/>
          <p:nvPr/>
        </p:nvSpPr>
        <p:spPr>
          <a:xfrm>
            <a:off x="190498" y="4365908"/>
            <a:ext cx="6388925" cy="6914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Análise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estrutural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perfil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temperatura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Ioannides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Khazanovic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1998)</a:t>
            </a:r>
            <a:endParaRPr lang="pt-B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17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68" y="3297754"/>
            <a:ext cx="3030732" cy="3475924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2538689" y="866896"/>
            <a:ext cx="2923960" cy="2451401"/>
            <a:chOff x="6791931" y="377371"/>
            <a:chExt cx="3706370" cy="3033813"/>
          </a:xfrm>
        </p:grpSpPr>
        <p:pic>
          <p:nvPicPr>
            <p:cNvPr id="40" name="Imagem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91931" y="377371"/>
              <a:ext cx="3706370" cy="3033813"/>
            </a:xfrm>
            <a:prstGeom prst="rect">
              <a:avLst/>
            </a:prstGeom>
          </p:spPr>
        </p:pic>
        <p:pic>
          <p:nvPicPr>
            <p:cNvPr id="41" name="Imagem 3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1098" t="7565" r="51917" b="64169"/>
            <a:stretch/>
          </p:blipFill>
          <p:spPr>
            <a:xfrm>
              <a:off x="7090634" y="1755913"/>
              <a:ext cx="423861" cy="419281"/>
            </a:xfrm>
            <a:prstGeom prst="rect">
              <a:avLst/>
            </a:prstGeom>
          </p:spPr>
        </p:pic>
      </p:grpSp>
      <p:cxnSp>
        <p:nvCxnSpPr>
          <p:cNvPr id="42" name="Straight Connector 41"/>
          <p:cNvCxnSpPr/>
          <p:nvPr/>
        </p:nvCxnSpPr>
        <p:spPr>
          <a:xfrm flipV="1">
            <a:off x="1762512" y="1306286"/>
            <a:ext cx="1179016" cy="2827566"/>
          </a:xfrm>
          <a:prstGeom prst="line">
            <a:avLst/>
          </a:prstGeom>
          <a:ln w="158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406701" y="3024500"/>
            <a:ext cx="2295746" cy="1918975"/>
          </a:xfrm>
          <a:prstGeom prst="line">
            <a:avLst/>
          </a:prstGeom>
          <a:ln w="158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2" descr="https://imgproc.airliners.net/photos/airliners/7/7/9/1263977.jpg?v=v4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" t="27263" r="5762" b="11891"/>
          <a:stretch/>
        </p:blipFill>
        <p:spPr bwMode="auto">
          <a:xfrm>
            <a:off x="0" y="1679060"/>
            <a:ext cx="2225265" cy="113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93468" y="2809812"/>
                <a:ext cx="179068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0" dirty="0" smtClean="0"/>
                  <a:t>t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𝑟𝑒𝑚</m:t>
                    </m:r>
                    <m:r>
                      <a:rPr lang="en-US" sz="1400" b="0" i="1" smtClean="0">
                        <a:latin typeface="Cambria Math"/>
                      </a:rPr>
                      <m:t> </m:t>
                    </m:r>
                    <m:r>
                      <a:rPr lang="en-US" sz="1400" b="0" i="1" smtClean="0">
                        <a:latin typeface="Cambria Math"/>
                      </a:rPr>
                      <m:t>𝑑𝑒</m:t>
                    </m:r>
                    <m:r>
                      <a:rPr lang="en-US" sz="1400" b="0" i="1" smtClean="0">
                        <a:latin typeface="Cambria Math"/>
                      </a:rPr>
                      <m:t> </m:t>
                    </m:r>
                    <m:r>
                      <a:rPr lang="en-US" sz="1400" b="0" i="1" smtClean="0">
                        <a:latin typeface="Cambria Math"/>
                      </a:rPr>
                      <m:t>𝑝𝑜𝑢𝑠𝑜</m:t>
                    </m:r>
                    <m:r>
                      <a:rPr lang="en-US" sz="1400" b="0" i="1" smtClean="0">
                        <a:latin typeface="Cambria Math"/>
                      </a:rPr>
                      <m:t> </m:t>
                    </m:r>
                    <m:r>
                      <a:rPr lang="en-US" sz="1400" b="0" i="1" smtClean="0">
                        <a:latin typeface="Cambria Math"/>
                      </a:rPr>
                      <m:t>𝐵</m:t>
                    </m:r>
                    <m:r>
                      <a:rPr lang="en-US" sz="1400" b="0" i="1" smtClean="0">
                        <a:latin typeface="Cambria Math"/>
                      </a:rPr>
                      <m:t>747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68" y="2809812"/>
                <a:ext cx="1790683" cy="307777"/>
              </a:xfrm>
              <a:prstGeom prst="rect">
                <a:avLst/>
              </a:prstGeom>
              <a:blipFill rotWithShape="1">
                <a:blip r:embed="rId6"/>
                <a:stretch>
                  <a:fillRect l="-680" t="-2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3775249" y="3486636"/>
            <a:ext cx="4044696" cy="3098159"/>
            <a:chOff x="281420" y="1171527"/>
            <a:chExt cx="3073164" cy="2354239"/>
          </a:xfrm>
        </p:grpSpPr>
        <p:grpSp>
          <p:nvGrpSpPr>
            <p:cNvPr id="55" name="Group 54"/>
            <p:cNvGrpSpPr/>
            <p:nvPr/>
          </p:nvGrpSpPr>
          <p:grpSpPr>
            <a:xfrm>
              <a:off x="281420" y="1171527"/>
              <a:ext cx="3073164" cy="2354239"/>
              <a:chOff x="727737" y="1013344"/>
              <a:chExt cx="3073164" cy="2354239"/>
            </a:xfrm>
          </p:grpSpPr>
          <p:pic>
            <p:nvPicPr>
              <p:cNvPr id="57" name="Picture 4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8" r="49796" b="52919"/>
              <a:stretch/>
            </p:blipFill>
            <p:spPr bwMode="auto">
              <a:xfrm>
                <a:off x="765688" y="1013344"/>
                <a:ext cx="3035213" cy="2354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" name="Right Brace 57"/>
              <p:cNvSpPr/>
              <p:nvPr/>
            </p:nvSpPr>
            <p:spPr>
              <a:xfrm>
                <a:off x="2144487" y="1953708"/>
                <a:ext cx="327546" cy="320808"/>
              </a:xfrm>
              <a:prstGeom prst="rightBrace">
                <a:avLst>
                  <a:gd name="adj1" fmla="val 23860"/>
                  <a:gd name="adj2" fmla="val 4772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Retângulo 3"/>
                  <p:cNvSpPr/>
                  <p:nvPr/>
                </p:nvSpPr>
                <p:spPr>
                  <a:xfrm>
                    <a:off x="2290611" y="1902988"/>
                    <a:ext cx="819455" cy="2769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pt-BR" sz="1200" i="1" smtClean="0">
                            <a:latin typeface="Cambria Math"/>
                            <a:ea typeface="Cambria Math"/>
                          </a:rPr>
                          <m:t>≈</m:t>
                        </m:r>
                      </m:oMath>
                    </a14:m>
                    <a:r>
                      <a:rPr lang="pt-BR" sz="1200" dirty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1.3 MPa</a:t>
                    </a:r>
                    <a:endParaRPr lang="pt-BR" sz="1200" dirty="0"/>
                  </a:p>
                </p:txBody>
              </p:sp>
            </mc:Choice>
            <mc:Fallback xmlns="">
              <p:sp>
                <p:nvSpPr>
                  <p:cNvPr id="23" name="Retângulo 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90611" y="1902988"/>
                    <a:ext cx="819455" cy="276999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b="-1521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Retângulo 3"/>
                  <p:cNvSpPr/>
                  <p:nvPr/>
                </p:nvSpPr>
                <p:spPr>
                  <a:xfrm rot="16200000">
                    <a:off x="557815" y="1991792"/>
                    <a:ext cx="643004" cy="30316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type m:val="skw"/>
                              <m:ctrlPr>
                                <a:rPr lang="pt-BR" sz="10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1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sz="10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/>
                                      <a:ea typeface="Cambria Math"/>
                                    </a:rPr>
                                    <m:t>𝑥𝑥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pt-BR" sz="1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sz="10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1000" i="1">
                                      <a:latin typeface="Cambria Math"/>
                                      <a:ea typeface="Cambria Math"/>
                                    </a:rPr>
                                    <m:t>𝑤𝑒𝑠𝑡</m:t>
                                  </m:r>
                                </m:sup>
                              </m:sSup>
                            </m:den>
                          </m:f>
                        </m:oMath>
                      </m:oMathPara>
                    </a14:m>
                    <a:endParaRPr lang="pt-BR" sz="1000" dirty="0"/>
                  </a:p>
                </p:txBody>
              </p:sp>
            </mc:Choice>
            <mc:Fallback xmlns="">
              <p:sp>
                <p:nvSpPr>
                  <p:cNvPr id="28" name="Retângulo 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557815" y="1991792"/>
                    <a:ext cx="643004" cy="303160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l="-90000" t="-28302" r="-148000" b="-471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56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35" t="50000" r="26698"/>
            <a:stretch/>
          </p:blipFill>
          <p:spPr bwMode="auto">
            <a:xfrm>
              <a:off x="1330059" y="1625129"/>
              <a:ext cx="736222" cy="20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" name="Group 60"/>
          <p:cNvGrpSpPr/>
          <p:nvPr/>
        </p:nvGrpSpPr>
        <p:grpSpPr>
          <a:xfrm>
            <a:off x="8040468" y="1743260"/>
            <a:ext cx="4003631" cy="3230483"/>
            <a:chOff x="4201614" y="1130166"/>
            <a:chExt cx="3175134" cy="2342778"/>
          </a:xfrm>
        </p:grpSpPr>
        <p:grpSp>
          <p:nvGrpSpPr>
            <p:cNvPr id="62" name="Group 61"/>
            <p:cNvGrpSpPr/>
            <p:nvPr/>
          </p:nvGrpSpPr>
          <p:grpSpPr>
            <a:xfrm>
              <a:off x="4201614" y="1130166"/>
              <a:ext cx="3175134" cy="2342778"/>
              <a:chOff x="4665505" y="1125072"/>
              <a:chExt cx="3175134" cy="2342778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4728375" y="1125072"/>
                <a:ext cx="3112264" cy="2342778"/>
                <a:chOff x="4728375" y="1125072"/>
                <a:chExt cx="3112264" cy="2342778"/>
              </a:xfrm>
            </p:grpSpPr>
            <p:pic>
              <p:nvPicPr>
                <p:cNvPr id="66" name="Picture 4"/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398" t="53148" r="48633"/>
                <a:stretch/>
              </p:blipFill>
              <p:spPr bwMode="auto">
                <a:xfrm>
                  <a:off x="4728375" y="1125072"/>
                  <a:ext cx="3112264" cy="23427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7" name="Right Brace 66"/>
                <p:cNvSpPr/>
                <p:nvPr/>
              </p:nvSpPr>
              <p:spPr>
                <a:xfrm rot="10800000" flipH="1">
                  <a:off x="5244698" y="2354981"/>
                  <a:ext cx="210254" cy="403536"/>
                </a:xfrm>
                <a:prstGeom prst="rightBrace">
                  <a:avLst>
                    <a:gd name="adj1" fmla="val 23860"/>
                    <a:gd name="adj2" fmla="val 4772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8" name="Retângulo 3"/>
                    <p:cNvSpPr/>
                    <p:nvPr/>
                  </p:nvSpPr>
                  <p:spPr>
                    <a:xfrm>
                      <a:off x="5321980" y="2556749"/>
                      <a:ext cx="819455" cy="2769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pt-BR" sz="1200" i="1" smtClean="0">
                              <a:latin typeface="Cambria Math"/>
                              <a:ea typeface="Cambria Math"/>
                            </a:rPr>
                            <m:t>≈</m:t>
                          </m:r>
                        </m:oMath>
                      </a14:m>
                      <a:r>
                        <a:rPr lang="pt-BR" sz="12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1.3 MPa</a:t>
                      </a:r>
                      <a:endParaRPr lang="pt-BR" sz="1200" dirty="0"/>
                    </a:p>
                  </p:txBody>
                </p:sp>
              </mc:Choice>
              <mc:Fallback xmlns="">
                <p:sp>
                  <p:nvSpPr>
                    <p:cNvPr id="26" name="Retângulo 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21980" y="2556749"/>
                      <a:ext cx="819455" cy="276999"/>
                    </a:xfrm>
                    <a:prstGeom prst="rect">
                      <a:avLst/>
                    </a:prstGeom>
                    <a:blipFill rotWithShape="1">
                      <a:blip r:embed="rId11"/>
                      <a:stretch>
                        <a:fillRect b="-1521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Retângulo 3"/>
                  <p:cNvSpPr/>
                  <p:nvPr/>
                </p:nvSpPr>
                <p:spPr>
                  <a:xfrm rot="16200000">
                    <a:off x="4495583" y="2040354"/>
                    <a:ext cx="643004" cy="30316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type m:val="skw"/>
                              <m:ctrlPr>
                                <a:rPr lang="pt-BR" sz="10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1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sz="10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/>
                                      <a:ea typeface="Cambria Math"/>
                                    </a:rPr>
                                    <m:t>𝑥𝑥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pt-BR" sz="1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sz="10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1000" i="1">
                                      <a:latin typeface="Cambria Math"/>
                                      <a:ea typeface="Cambria Math"/>
                                    </a:rPr>
                                    <m:t>𝑤𝑒𝑠𝑡</m:t>
                                  </m:r>
                                </m:sup>
                              </m:sSup>
                            </m:den>
                          </m:f>
                        </m:oMath>
                      </m:oMathPara>
                    </a14:m>
                    <a:endParaRPr lang="pt-BR" sz="1000" dirty="0"/>
                  </a:p>
                </p:txBody>
              </p:sp>
            </mc:Choice>
            <mc:Fallback xmlns="">
              <p:sp>
                <p:nvSpPr>
                  <p:cNvPr id="27" name="Retângulo 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4495583" y="2040354"/>
                    <a:ext cx="643004" cy="303160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l="-90000" t="-28302" r="-148000" b="-471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63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35" t="50000" r="26698"/>
            <a:stretch/>
          </p:blipFill>
          <p:spPr bwMode="auto">
            <a:xfrm>
              <a:off x="5267816" y="1520200"/>
              <a:ext cx="736222" cy="20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tângulo 3"/>
              <p:cNvSpPr/>
              <p:nvPr/>
            </p:nvSpPr>
            <p:spPr>
              <a:xfrm>
                <a:off x="5762447" y="2916778"/>
                <a:ext cx="1948162" cy="21544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𝑇𝑒𝑛𝑠</m:t>
                    </m:r>
                    <m:r>
                      <a:rPr lang="en-US" sz="1400" b="0" i="1" smtClean="0">
                        <a:latin typeface="Cambria Math"/>
                      </a:rPr>
                      <m:t>õ</m:t>
                    </m:r>
                    <m:r>
                      <a:rPr lang="en-US" sz="1400" b="0" i="1" smtClean="0">
                        <a:latin typeface="Cambria Math"/>
                      </a:rPr>
                      <m:t>𝑒𝑠</m:t>
                    </m:r>
                    <m:r>
                      <a:rPr lang="en-US" sz="1400" b="0" i="1" smtClean="0">
                        <a:latin typeface="Cambria Math"/>
                      </a:rPr>
                      <m:t> </m:t>
                    </m:r>
                    <m:r>
                      <a:rPr lang="en-US" sz="1400" b="0" i="1" smtClean="0">
                        <a:latin typeface="Cambria Math"/>
                      </a:rPr>
                      <m:t>𝑛𝑜</m:t>
                    </m:r>
                    <m:r>
                      <a:rPr lang="en-US" sz="1400" b="0" i="1" smtClean="0">
                        <a:latin typeface="Cambria Math"/>
                      </a:rPr>
                      <m:t> </m:t>
                    </m:r>
                    <m:r>
                      <a:rPr lang="en-US" sz="1400" b="0" i="1" smtClean="0">
                        <a:latin typeface="Cambria Math"/>
                      </a:rPr>
                      <m:t>𝑡𝑜𝑝𝑜</m:t>
                    </m:r>
                  </m:oMath>
                </a14:m>
                <a:r>
                  <a:rPr lang="pt-BR" sz="1400" dirty="0" smtClean="0"/>
                  <a:t> da placa</a:t>
                </a:r>
                <a:endParaRPr lang="pt-BR" sz="1400" dirty="0"/>
              </a:p>
            </p:txBody>
          </p:sp>
        </mc:Choice>
        <mc:Fallback xmlns="">
          <p:sp>
            <p:nvSpPr>
              <p:cNvPr id="90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447" y="2916778"/>
                <a:ext cx="1948162" cy="215444"/>
              </a:xfrm>
              <a:prstGeom prst="rect">
                <a:avLst/>
              </a:prstGeom>
              <a:blipFill rotWithShape="0">
                <a:blip r:embed="rId12"/>
                <a:stretch>
                  <a:fillRect l="-3125" t="-25000" r="-4375" b="-47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Seta: Divisa 4"/>
          <p:cNvSpPr txBox="1"/>
          <p:nvPr/>
        </p:nvSpPr>
        <p:spPr>
          <a:xfrm>
            <a:off x="1965553" y="175437"/>
            <a:ext cx="8952956" cy="6914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Análise em elementos finitos das tensões devido  ao trem de pouso 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várias posições na placa e </a:t>
            </a:r>
            <a:r>
              <a:rPr lang="el-GR" sz="2300" b="1" dirty="0" smtClean="0">
                <a:solidFill>
                  <a:schemeClr val="tx1"/>
                </a:solidFill>
                <a:latin typeface="Calibri"/>
                <a:cs typeface="Calibri"/>
              </a:rPr>
              <a:t>Δ</a:t>
            </a:r>
            <a:r>
              <a:rPr lang="pt-BR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(Fonteles e Evangelista Jr, 2017)</a:t>
            </a:r>
            <a:endParaRPr lang="pt-BR" sz="2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35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68" y="3297754"/>
            <a:ext cx="3030732" cy="3475924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2538689" y="866896"/>
            <a:ext cx="2923960" cy="2451401"/>
            <a:chOff x="6791931" y="377371"/>
            <a:chExt cx="3706370" cy="3033813"/>
          </a:xfrm>
        </p:grpSpPr>
        <p:pic>
          <p:nvPicPr>
            <p:cNvPr id="40" name="Imagem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91931" y="377371"/>
              <a:ext cx="3706370" cy="3033813"/>
            </a:xfrm>
            <a:prstGeom prst="rect">
              <a:avLst/>
            </a:prstGeom>
          </p:spPr>
        </p:pic>
        <p:pic>
          <p:nvPicPr>
            <p:cNvPr id="41" name="Imagem 3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1098" t="7565" r="51917" b="64169"/>
            <a:stretch/>
          </p:blipFill>
          <p:spPr>
            <a:xfrm>
              <a:off x="7090634" y="1755913"/>
              <a:ext cx="423861" cy="419281"/>
            </a:xfrm>
            <a:prstGeom prst="rect">
              <a:avLst/>
            </a:prstGeom>
          </p:spPr>
        </p:pic>
      </p:grpSp>
      <p:cxnSp>
        <p:nvCxnSpPr>
          <p:cNvPr id="42" name="Straight Connector 41"/>
          <p:cNvCxnSpPr/>
          <p:nvPr/>
        </p:nvCxnSpPr>
        <p:spPr>
          <a:xfrm flipV="1">
            <a:off x="1762512" y="1306286"/>
            <a:ext cx="1179016" cy="2827566"/>
          </a:xfrm>
          <a:prstGeom prst="line">
            <a:avLst/>
          </a:prstGeom>
          <a:ln w="158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406701" y="3024500"/>
            <a:ext cx="2295746" cy="1918975"/>
          </a:xfrm>
          <a:prstGeom prst="line">
            <a:avLst/>
          </a:prstGeom>
          <a:ln w="158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2" descr="https://imgproc.airliners.net/photos/airliners/7/7/9/1263977.jpg?v=v4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" t="27263" r="5762" b="11891"/>
          <a:stretch/>
        </p:blipFill>
        <p:spPr bwMode="auto">
          <a:xfrm>
            <a:off x="0" y="1679060"/>
            <a:ext cx="2225265" cy="113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93468" y="2809812"/>
                <a:ext cx="179068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0" dirty="0" smtClean="0"/>
                  <a:t>t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𝑟𝑒𝑚</m:t>
                    </m:r>
                    <m:r>
                      <a:rPr lang="en-US" sz="1400" b="0" i="1" smtClean="0">
                        <a:latin typeface="Cambria Math"/>
                      </a:rPr>
                      <m:t> </m:t>
                    </m:r>
                    <m:r>
                      <a:rPr lang="en-US" sz="1400" b="0" i="1" smtClean="0">
                        <a:latin typeface="Cambria Math"/>
                      </a:rPr>
                      <m:t>𝑑𝑒</m:t>
                    </m:r>
                    <m:r>
                      <a:rPr lang="en-US" sz="1400" b="0" i="1" smtClean="0">
                        <a:latin typeface="Cambria Math"/>
                      </a:rPr>
                      <m:t> </m:t>
                    </m:r>
                    <m:r>
                      <a:rPr lang="en-US" sz="1400" b="0" i="1" smtClean="0">
                        <a:latin typeface="Cambria Math"/>
                      </a:rPr>
                      <m:t>𝑝𝑜𝑢𝑠𝑜</m:t>
                    </m:r>
                    <m:r>
                      <a:rPr lang="en-US" sz="1400" b="0" i="1" smtClean="0">
                        <a:latin typeface="Cambria Math"/>
                      </a:rPr>
                      <m:t> </m:t>
                    </m:r>
                    <m:r>
                      <a:rPr lang="en-US" sz="1400" b="0" i="1" smtClean="0">
                        <a:latin typeface="Cambria Math"/>
                      </a:rPr>
                      <m:t>𝐵</m:t>
                    </m:r>
                    <m:r>
                      <a:rPr lang="en-US" sz="1400" b="0" i="1" smtClean="0">
                        <a:latin typeface="Cambria Math"/>
                      </a:rPr>
                      <m:t>747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68" y="2809812"/>
                <a:ext cx="1790683" cy="307777"/>
              </a:xfrm>
              <a:prstGeom prst="rect">
                <a:avLst/>
              </a:prstGeom>
              <a:blipFill rotWithShape="1">
                <a:blip r:embed="rId6"/>
                <a:stretch>
                  <a:fillRect l="-680" t="-2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/>
          <p:cNvGrpSpPr/>
          <p:nvPr/>
        </p:nvGrpSpPr>
        <p:grpSpPr>
          <a:xfrm>
            <a:off x="7861699" y="1473553"/>
            <a:ext cx="4238783" cy="3194337"/>
            <a:chOff x="5147653" y="3695381"/>
            <a:chExt cx="3483624" cy="23427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tângulo 3"/>
                <p:cNvSpPr/>
                <p:nvPr/>
              </p:nvSpPr>
              <p:spPr>
                <a:xfrm rot="16200000">
                  <a:off x="8003403" y="4221603"/>
                  <a:ext cx="819455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sz="1200" i="1" smtClean="0">
                          <a:latin typeface="Cambria Math"/>
                          <a:ea typeface="Cambria Math"/>
                        </a:rPr>
                        <m:t>≈</m:t>
                      </m:r>
                    </m:oMath>
                  </a14:m>
                  <a:r>
                    <a:rPr lang="pt-BR" sz="1200" dirty="0" smtClean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2.3 MPa</a:t>
                  </a:r>
                  <a:endParaRPr lang="pt-BR" sz="1200" dirty="0"/>
                </a:p>
              </p:txBody>
            </p:sp>
          </mc:Choice>
          <mc:Fallback xmlns="">
            <p:sp>
              <p:nvSpPr>
                <p:cNvPr id="70" name="Retângulo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8003403" y="4221603"/>
                  <a:ext cx="819455" cy="276999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r="-1521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1" name="Group 70"/>
            <p:cNvGrpSpPr/>
            <p:nvPr/>
          </p:nvGrpSpPr>
          <p:grpSpPr>
            <a:xfrm>
              <a:off x="5147653" y="3695381"/>
              <a:ext cx="3483624" cy="2342778"/>
              <a:chOff x="5147653" y="3695381"/>
              <a:chExt cx="3483624" cy="2342778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5147653" y="3695381"/>
                <a:ext cx="3483624" cy="2342778"/>
                <a:chOff x="5147653" y="3695381"/>
                <a:chExt cx="3483624" cy="2342778"/>
              </a:xfrm>
            </p:grpSpPr>
            <p:grpSp>
              <p:nvGrpSpPr>
                <p:cNvPr id="74" name="Group 73"/>
                <p:cNvGrpSpPr/>
                <p:nvPr/>
              </p:nvGrpSpPr>
              <p:grpSpPr>
                <a:xfrm>
                  <a:off x="5164964" y="3695381"/>
                  <a:ext cx="3466313" cy="2342778"/>
                  <a:chOff x="5223817" y="3770193"/>
                  <a:chExt cx="3466313" cy="2342778"/>
                </a:xfrm>
              </p:grpSpPr>
              <p:pic>
                <p:nvPicPr>
                  <p:cNvPr id="76" name="Picture 4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2676" t="53148" r="1664"/>
                  <a:stretch/>
                </p:blipFill>
                <p:spPr bwMode="auto">
                  <a:xfrm>
                    <a:off x="5223817" y="3770193"/>
                    <a:ext cx="3025541" cy="23427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7" name="Right Brace 76"/>
                  <p:cNvSpPr/>
                  <p:nvPr/>
                </p:nvSpPr>
                <p:spPr>
                  <a:xfrm>
                    <a:off x="8085585" y="4251278"/>
                    <a:ext cx="327546" cy="634148"/>
                  </a:xfrm>
                  <a:prstGeom prst="rightBrac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8" name="Right Brace 77"/>
                  <p:cNvSpPr/>
                  <p:nvPr/>
                </p:nvSpPr>
                <p:spPr>
                  <a:xfrm>
                    <a:off x="8144438" y="4886518"/>
                    <a:ext cx="327546" cy="317074"/>
                  </a:xfrm>
                  <a:prstGeom prst="rightBrac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9" name="Retângulo 3"/>
                      <p:cNvSpPr/>
                      <p:nvPr/>
                    </p:nvSpPr>
                    <p:spPr>
                      <a:xfrm rot="16200000">
                        <a:off x="8141903" y="4992638"/>
                        <a:ext cx="819455" cy="2769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r>
                              <a:rPr lang="pt-BR" sz="1200" i="1" smtClean="0">
                                <a:latin typeface="Cambria Math"/>
                                <a:ea typeface="Cambria Math"/>
                              </a:rPr>
                              <m:t>≈</m:t>
                            </m:r>
                          </m:oMath>
                        </a14:m>
                        <a:r>
                          <a:rPr lang="pt-BR" sz="1200" dirty="0" smtClean="0"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1.1 MPa</a:t>
                        </a:r>
                        <a:endParaRPr lang="pt-BR" sz="1200" dirty="0"/>
                      </a:p>
                    </p:txBody>
                  </p:sp>
                </mc:Choice>
                <mc:Fallback xmlns="">
                  <p:sp>
                    <p:nvSpPr>
                      <p:cNvPr id="79" name="Retângulo 3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rot="16200000">
                        <a:off x="8141903" y="4992638"/>
                        <a:ext cx="819455" cy="276999"/>
                      </a:xfrm>
                      <a:prstGeom prst="rect">
                        <a:avLst/>
                      </a:prstGeom>
                      <a:blipFill rotWithShape="1">
                        <a:blip r:embed="rId14"/>
                        <a:stretch>
                          <a:fillRect r="-1521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5" name="Retângulo 3"/>
                    <p:cNvSpPr/>
                    <p:nvPr/>
                  </p:nvSpPr>
                  <p:spPr>
                    <a:xfrm rot="16200000">
                      <a:off x="4977731" y="4715191"/>
                      <a:ext cx="643004" cy="30316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>
                              <m:fPr>
                                <m:type m:val="skw"/>
                                <m:ctrlPr>
                                  <a:rPr lang="pt-BR" sz="100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pt-BR" sz="10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000" i="1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000" i="1">
                                        <a:latin typeface="Cambria Math"/>
                                        <a:ea typeface="Cambria Math"/>
                                      </a:rPr>
                                      <m:t>𝑥𝑥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pt-BR" sz="10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1000" i="1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1000" i="1">
                                        <a:latin typeface="Cambria Math"/>
                                        <a:ea typeface="Cambria Math"/>
                                      </a:rPr>
                                      <m:t>𝑤𝑒𝑠𝑡</m:t>
                                    </m:r>
                                  </m:sup>
                                </m:sSup>
                              </m:den>
                            </m:f>
                          </m:oMath>
                        </m:oMathPara>
                      </a14:m>
                      <a:endParaRPr lang="pt-BR" sz="1000" dirty="0"/>
                    </a:p>
                  </p:txBody>
                </p:sp>
              </mc:Choice>
              <mc:Fallback xmlns="">
                <p:sp>
                  <p:nvSpPr>
                    <p:cNvPr id="21" name="Retângulo 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6200000">
                      <a:off x="4977731" y="4715191"/>
                      <a:ext cx="643004" cy="303160"/>
                    </a:xfrm>
                    <a:prstGeom prst="rect">
                      <a:avLst/>
                    </a:prstGeom>
                    <a:blipFill rotWithShape="1">
                      <a:blip r:embed="rId15"/>
                      <a:stretch>
                        <a:fillRect l="-90000" t="-28571" r="-148000" b="-5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pic>
            <p:nvPicPr>
              <p:cNvPr id="73" name="Picture 2"/>
              <p:cNvPicPr>
                <a:picLocks noChangeAspect="1" noChangeArrowheads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335" t="50000" r="26698"/>
              <a:stretch/>
            </p:blipFill>
            <p:spPr bwMode="auto">
              <a:xfrm>
                <a:off x="6094434" y="4058411"/>
                <a:ext cx="736222" cy="209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80" name="Group 79"/>
          <p:cNvGrpSpPr/>
          <p:nvPr/>
        </p:nvGrpSpPr>
        <p:grpSpPr>
          <a:xfrm>
            <a:off x="3646750" y="3674063"/>
            <a:ext cx="4376365" cy="3209964"/>
            <a:chOff x="146109" y="3951660"/>
            <a:chExt cx="3596695" cy="23542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tângulo 3"/>
                <p:cNvSpPr/>
                <p:nvPr/>
              </p:nvSpPr>
              <p:spPr>
                <a:xfrm rot="16200000">
                  <a:off x="3194577" y="4306429"/>
                  <a:ext cx="819455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sz="1200" i="1" smtClean="0">
                          <a:latin typeface="Cambria Math"/>
                          <a:ea typeface="Cambria Math"/>
                        </a:rPr>
                        <m:t>≈</m:t>
                      </m:r>
                    </m:oMath>
                  </a14:m>
                  <a:r>
                    <a:rPr lang="pt-BR" sz="1200" dirty="0" smtClean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2.0 MPa</a:t>
                  </a:r>
                  <a:endParaRPr lang="pt-BR" sz="1200" dirty="0"/>
                </a:p>
              </p:txBody>
            </p:sp>
          </mc:Choice>
          <mc:Fallback xmlns="">
            <p:sp>
              <p:nvSpPr>
                <p:cNvPr id="81" name="Retângulo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194577" y="4306429"/>
                  <a:ext cx="819455" cy="276999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r="-1777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2" name="Group 81"/>
            <p:cNvGrpSpPr/>
            <p:nvPr/>
          </p:nvGrpSpPr>
          <p:grpSpPr>
            <a:xfrm>
              <a:off x="146109" y="3951660"/>
              <a:ext cx="3581570" cy="2354239"/>
              <a:chOff x="146109" y="3951660"/>
              <a:chExt cx="3581570" cy="2354239"/>
            </a:xfrm>
          </p:grpSpPr>
          <p:grpSp>
            <p:nvGrpSpPr>
              <p:cNvPr id="83" name="Group 82"/>
              <p:cNvGrpSpPr/>
              <p:nvPr/>
            </p:nvGrpSpPr>
            <p:grpSpPr>
              <a:xfrm>
                <a:off x="146109" y="3951660"/>
                <a:ext cx="3581570" cy="2354239"/>
                <a:chOff x="886088" y="3749721"/>
                <a:chExt cx="3581570" cy="2354239"/>
              </a:xfrm>
            </p:grpSpPr>
            <p:pic>
              <p:nvPicPr>
                <p:cNvPr id="85" name="Picture 4"/>
                <p:cNvPicPr>
                  <a:picLocks noChangeAspect="1" noChangeArrowheads="1"/>
                </p:cNvPicPr>
                <p:nvPr/>
              </p:nvPicPr>
              <p:blipFill rotWithShape="1"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3762" r="1664" b="52919"/>
                <a:stretch/>
              </p:blipFill>
              <p:spPr bwMode="auto">
                <a:xfrm>
                  <a:off x="1023582" y="3749721"/>
                  <a:ext cx="2953518" cy="23542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6" name="Right Brace 85"/>
                <p:cNvSpPr/>
                <p:nvPr/>
              </p:nvSpPr>
              <p:spPr>
                <a:xfrm>
                  <a:off x="3878239" y="4109067"/>
                  <a:ext cx="327546" cy="513591"/>
                </a:xfrm>
                <a:prstGeom prst="rightBrac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7" name="Right Brace 86"/>
                <p:cNvSpPr/>
                <p:nvPr/>
              </p:nvSpPr>
              <p:spPr>
                <a:xfrm>
                  <a:off x="3878239" y="4622658"/>
                  <a:ext cx="327546" cy="399327"/>
                </a:xfrm>
                <a:prstGeom prst="rightBrac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tângulo 3"/>
                    <p:cNvSpPr/>
                    <p:nvPr/>
                  </p:nvSpPr>
                  <p:spPr>
                    <a:xfrm rot="16200000">
                      <a:off x="3919431" y="4788388"/>
                      <a:ext cx="819455" cy="2769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pt-BR" sz="1200" i="1" smtClean="0">
                              <a:latin typeface="Cambria Math"/>
                              <a:ea typeface="Cambria Math"/>
                            </a:rPr>
                            <m:t>≈</m:t>
                          </m:r>
                        </m:oMath>
                      </a14:m>
                      <a:r>
                        <a:rPr lang="pt-BR" sz="12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0.8 MPa</a:t>
                      </a:r>
                      <a:endParaRPr lang="pt-BR" sz="1200" dirty="0"/>
                    </a:p>
                  </p:txBody>
                </p:sp>
              </mc:Choice>
              <mc:Fallback xmlns="">
                <p:sp>
                  <p:nvSpPr>
                    <p:cNvPr id="88" name="Retângulo 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6200000">
                      <a:off x="3919431" y="4788388"/>
                      <a:ext cx="819455" cy="276999"/>
                    </a:xfrm>
                    <a:prstGeom prst="rect">
                      <a:avLst/>
                    </a:prstGeom>
                    <a:blipFill rotWithShape="1">
                      <a:blip r:embed="rId18"/>
                      <a:stretch>
                        <a:fillRect r="-1521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9" name="Retângulo 3"/>
                    <p:cNvSpPr/>
                    <p:nvPr/>
                  </p:nvSpPr>
                  <p:spPr>
                    <a:xfrm rot="16200000">
                      <a:off x="716166" y="4645161"/>
                      <a:ext cx="643004" cy="30316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>
                              <m:fPr>
                                <m:type m:val="skw"/>
                                <m:ctrlPr>
                                  <a:rPr lang="pt-BR" sz="100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pt-BR" sz="10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000" i="1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000" i="1">
                                        <a:latin typeface="Cambria Math"/>
                                        <a:ea typeface="Cambria Math"/>
                                      </a:rPr>
                                      <m:t>𝑥𝑥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pt-BR" sz="10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1000" i="1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1000" i="1">
                                        <a:latin typeface="Cambria Math"/>
                                        <a:ea typeface="Cambria Math"/>
                                      </a:rPr>
                                      <m:t>𝑤𝑒𝑠𝑡</m:t>
                                    </m:r>
                                  </m:sup>
                                </m:sSup>
                              </m:den>
                            </m:f>
                          </m:oMath>
                        </m:oMathPara>
                      </a14:m>
                      <a:endParaRPr lang="pt-BR" sz="1000" dirty="0"/>
                    </a:p>
                  </p:txBody>
                </p:sp>
              </mc:Choice>
              <mc:Fallback xmlns="">
                <p:sp>
                  <p:nvSpPr>
                    <p:cNvPr id="29" name="Retângulo 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6200000">
                      <a:off x="716166" y="4645161"/>
                      <a:ext cx="643004" cy="303160"/>
                    </a:xfrm>
                    <a:prstGeom prst="rect">
                      <a:avLst/>
                    </a:prstGeom>
                    <a:blipFill rotWithShape="1">
                      <a:blip r:embed="rId19"/>
                      <a:stretch>
                        <a:fillRect l="-91837" t="-28302" r="-153061" b="-471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pic>
            <p:nvPicPr>
              <p:cNvPr id="84" name="Picture 2"/>
              <p:cNvPicPr>
                <a:picLocks noChangeAspect="1" noChangeArrowheads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335" t="50000" r="26698"/>
              <a:stretch/>
            </p:blipFill>
            <p:spPr bwMode="auto">
              <a:xfrm>
                <a:off x="1125721" y="4417363"/>
                <a:ext cx="736222" cy="209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tângulo 3"/>
              <p:cNvSpPr/>
              <p:nvPr/>
            </p:nvSpPr>
            <p:spPr>
              <a:xfrm>
                <a:off x="5371274" y="3329177"/>
                <a:ext cx="2216441" cy="21544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𝑇𝑒𝑛𝑠</m:t>
                      </m:r>
                      <m:r>
                        <a:rPr lang="en-US" sz="1400" b="0" i="1" smtClean="0">
                          <a:latin typeface="Cambria Math"/>
                        </a:rPr>
                        <m:t>õ</m:t>
                      </m:r>
                      <m:r>
                        <a:rPr lang="en-US" sz="1400" b="0" i="1" smtClean="0">
                          <a:latin typeface="Cambria Math"/>
                        </a:rPr>
                        <m:t>𝑒𝑠</m:t>
                      </m:r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r>
                        <a:rPr lang="en-US" sz="1400" b="0" i="1" smtClean="0">
                          <a:latin typeface="Cambria Math"/>
                        </a:rPr>
                        <m:t>𝑛𝑜</m:t>
                      </m:r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r>
                        <a:rPr lang="en-US" sz="1400" b="0" i="1" smtClean="0">
                          <a:latin typeface="Cambria Math"/>
                        </a:rPr>
                        <m:t>𝑓𝑢𝑛𝑑𝑜</m:t>
                      </m:r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r>
                        <a:rPr lang="en-US" sz="1400" b="0" i="1" smtClean="0">
                          <a:latin typeface="Cambria Math"/>
                        </a:rPr>
                        <m:t>𝑑𝑎</m:t>
                      </m:r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r>
                        <a:rPr lang="en-US" sz="1400" b="0" i="1" smtClean="0">
                          <a:latin typeface="Cambria Math"/>
                        </a:rPr>
                        <m:t>𝑝𝑙𝑎𝑐𝑎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91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274" y="3329177"/>
                <a:ext cx="2216441" cy="215444"/>
              </a:xfrm>
              <a:prstGeom prst="rect">
                <a:avLst/>
              </a:prstGeom>
              <a:blipFill rotWithShape="0">
                <a:blip r:embed="rId20"/>
                <a:stretch>
                  <a:fillRect l="-1374" r="-1923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Seta: Divisa 4"/>
          <p:cNvSpPr txBox="1"/>
          <p:nvPr/>
        </p:nvSpPr>
        <p:spPr>
          <a:xfrm>
            <a:off x="1965553" y="175437"/>
            <a:ext cx="8952956" cy="6914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Análise em elementos finitos das tensões devido  ao trem de pouso 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várias posições na placa e </a:t>
            </a:r>
            <a:r>
              <a:rPr lang="el-GR" sz="2300" b="1" dirty="0" smtClean="0">
                <a:solidFill>
                  <a:schemeClr val="tx1"/>
                </a:solidFill>
                <a:latin typeface="Calibri"/>
                <a:cs typeface="Calibri"/>
              </a:rPr>
              <a:t>Δ</a:t>
            </a:r>
            <a:r>
              <a:rPr lang="pt-BR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(Fonteles e Evangelista Jr, 2017)</a:t>
            </a:r>
            <a:endParaRPr lang="pt-BR" sz="2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94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124" y="1409121"/>
            <a:ext cx="2149434" cy="183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27" y="4013955"/>
            <a:ext cx="6946936" cy="283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74" y="1330762"/>
            <a:ext cx="3606850" cy="269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eta: Divisa 4"/>
          <p:cNvSpPr txBox="1"/>
          <p:nvPr/>
        </p:nvSpPr>
        <p:spPr>
          <a:xfrm>
            <a:off x="2131590" y="139812"/>
            <a:ext cx="8663084" cy="6914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Análise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distribuição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dos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perfis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lineares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temperatura</a:t>
            </a:r>
            <a:endParaRPr lang="pt-BR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Seta: Divisa 4"/>
          <p:cNvSpPr txBox="1"/>
          <p:nvPr/>
        </p:nvSpPr>
        <p:spPr>
          <a:xfrm>
            <a:off x="1153315" y="947481"/>
            <a:ext cx="7503797" cy="4616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Sacramento, California, EUA (Dados de Hiller e Roesler, 2010)</a:t>
            </a:r>
            <a:endParaRPr lang="pt-B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Seta: Divisa 4"/>
          <p:cNvSpPr txBox="1"/>
          <p:nvPr/>
        </p:nvSpPr>
        <p:spPr>
          <a:xfrm>
            <a:off x="4227045" y="3794915"/>
            <a:ext cx="7503797" cy="4616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São Paulo, SP, Brasil (Dados de Balbo e Severi, 2002)</a:t>
            </a:r>
            <a:endParaRPr lang="pt-B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14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86723" y="5610225"/>
            <a:ext cx="5503301" cy="11387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b"/>
            <a:r>
              <a:rPr lang="el-GR" b="1" dirty="0" smtClean="0">
                <a:solidFill>
                  <a:srgbClr val="000000"/>
                </a:solidFill>
              </a:rPr>
              <a:t>σ</a:t>
            </a:r>
            <a:r>
              <a:rPr lang="en-GB" b="1" baseline="30000" dirty="0" err="1" smtClean="0">
                <a:solidFill>
                  <a:srgbClr val="000000"/>
                </a:solidFill>
              </a:rPr>
              <a:t>carreg</a:t>
            </a:r>
            <a:r>
              <a:rPr lang="en-GB" b="1" dirty="0" smtClean="0">
                <a:solidFill>
                  <a:srgbClr val="000000"/>
                </a:solidFill>
              </a:rPr>
              <a:t> </a:t>
            </a:r>
            <a:r>
              <a:rPr lang="en-GB" sz="1400" b="1" dirty="0" smtClean="0">
                <a:solidFill>
                  <a:srgbClr val="000000"/>
                </a:solidFill>
              </a:rPr>
              <a:t>: </a:t>
            </a:r>
            <a:r>
              <a:rPr lang="en-GB" sz="1400" b="1" dirty="0" err="1" smtClean="0">
                <a:solidFill>
                  <a:srgbClr val="000000"/>
                </a:solidFill>
              </a:rPr>
              <a:t>tensão</a:t>
            </a:r>
            <a:r>
              <a:rPr lang="en-GB" sz="1400" b="1" dirty="0" smtClean="0">
                <a:solidFill>
                  <a:srgbClr val="000000"/>
                </a:solidFill>
              </a:rPr>
              <a:t> </a:t>
            </a:r>
            <a:r>
              <a:rPr lang="en-GB" sz="1400" b="1" dirty="0" err="1" smtClean="0">
                <a:solidFill>
                  <a:srgbClr val="000000"/>
                </a:solidFill>
              </a:rPr>
              <a:t>devido</a:t>
            </a:r>
            <a:r>
              <a:rPr lang="en-GB" sz="1400" b="1" dirty="0" smtClean="0">
                <a:solidFill>
                  <a:srgbClr val="000000"/>
                </a:solidFill>
              </a:rPr>
              <a:t> </a:t>
            </a:r>
            <a:r>
              <a:rPr lang="en-GB" sz="1400" b="1" dirty="0" err="1" smtClean="0">
                <a:solidFill>
                  <a:srgbClr val="000000"/>
                </a:solidFill>
              </a:rPr>
              <a:t>ao</a:t>
            </a:r>
            <a:r>
              <a:rPr lang="en-GB" sz="1400" b="1" dirty="0" smtClean="0">
                <a:solidFill>
                  <a:srgbClr val="000000"/>
                </a:solidFill>
              </a:rPr>
              <a:t> </a:t>
            </a:r>
            <a:r>
              <a:rPr lang="en-GB" sz="1400" b="1" dirty="0" err="1" smtClean="0">
                <a:solidFill>
                  <a:srgbClr val="000000"/>
                </a:solidFill>
              </a:rPr>
              <a:t>carregamento</a:t>
            </a:r>
            <a:r>
              <a:rPr lang="en-GB" sz="1400" b="1" dirty="0" smtClean="0">
                <a:solidFill>
                  <a:srgbClr val="000000"/>
                </a:solidFill>
              </a:rPr>
              <a:t> </a:t>
            </a:r>
            <a:r>
              <a:rPr lang="en-GB" sz="1400" b="1" dirty="0" err="1" smtClean="0">
                <a:solidFill>
                  <a:srgbClr val="000000"/>
                </a:solidFill>
              </a:rPr>
              <a:t>mecânico</a:t>
            </a:r>
            <a:r>
              <a:rPr lang="en-GB" sz="1400" b="1" dirty="0" smtClean="0">
                <a:solidFill>
                  <a:srgbClr val="000000"/>
                </a:solidFill>
              </a:rPr>
              <a:t> (</a:t>
            </a:r>
            <a:r>
              <a:rPr lang="en-GB" sz="1400" b="1" dirty="0" err="1" smtClean="0">
                <a:solidFill>
                  <a:srgbClr val="000000"/>
                </a:solidFill>
              </a:rPr>
              <a:t>trem</a:t>
            </a:r>
            <a:r>
              <a:rPr lang="en-GB" sz="1400" b="1" dirty="0" smtClean="0">
                <a:solidFill>
                  <a:srgbClr val="000000"/>
                </a:solidFill>
              </a:rPr>
              <a:t> de </a:t>
            </a:r>
            <a:r>
              <a:rPr lang="en-GB" sz="1400" b="1" dirty="0" err="1" smtClean="0">
                <a:solidFill>
                  <a:srgbClr val="000000"/>
                </a:solidFill>
              </a:rPr>
              <a:t>pouso</a:t>
            </a:r>
            <a:r>
              <a:rPr lang="en-GB" sz="1400" b="1" dirty="0" smtClean="0">
                <a:solidFill>
                  <a:srgbClr val="000000"/>
                </a:solidFill>
              </a:rPr>
              <a:t>)</a:t>
            </a:r>
          </a:p>
          <a:p>
            <a:pPr fontAlgn="b"/>
            <a:endParaRPr lang="en-GB" sz="1400" b="1" dirty="0" smtClean="0">
              <a:solidFill>
                <a:srgbClr val="000000"/>
              </a:solidFill>
            </a:endParaRPr>
          </a:p>
          <a:p>
            <a:pPr fontAlgn="b"/>
            <a:r>
              <a:rPr lang="el-GR" sz="1400" b="1" dirty="0">
                <a:solidFill>
                  <a:srgbClr val="000000"/>
                </a:solidFill>
              </a:rPr>
              <a:t>Δσ</a:t>
            </a:r>
            <a:r>
              <a:rPr lang="el-GR" sz="1400" b="1" baseline="30000" dirty="0">
                <a:solidFill>
                  <a:srgbClr val="000000"/>
                </a:solidFill>
              </a:rPr>
              <a:t>Δ</a:t>
            </a:r>
            <a:r>
              <a:rPr lang="en-GB" sz="1400" b="1" baseline="30000" dirty="0" smtClean="0">
                <a:solidFill>
                  <a:srgbClr val="000000"/>
                </a:solidFill>
              </a:rPr>
              <a:t>T         </a:t>
            </a:r>
            <a:r>
              <a:rPr lang="en-GB" sz="1400" b="1" dirty="0" smtClean="0">
                <a:solidFill>
                  <a:srgbClr val="000000"/>
                </a:solidFill>
              </a:rPr>
              <a:t>: </a:t>
            </a:r>
            <a:r>
              <a:rPr lang="en-GB" sz="1400" b="1" dirty="0" err="1">
                <a:solidFill>
                  <a:srgbClr val="000000"/>
                </a:solidFill>
              </a:rPr>
              <a:t>tensão</a:t>
            </a:r>
            <a:r>
              <a:rPr lang="en-GB" sz="1400" b="1" dirty="0">
                <a:solidFill>
                  <a:srgbClr val="000000"/>
                </a:solidFill>
              </a:rPr>
              <a:t> </a:t>
            </a:r>
            <a:r>
              <a:rPr lang="en-GB" sz="1400" b="1" dirty="0" err="1">
                <a:solidFill>
                  <a:srgbClr val="000000"/>
                </a:solidFill>
              </a:rPr>
              <a:t>devido</a:t>
            </a:r>
            <a:r>
              <a:rPr lang="en-GB" sz="1400" b="1" dirty="0">
                <a:solidFill>
                  <a:srgbClr val="000000"/>
                </a:solidFill>
              </a:rPr>
              <a:t> </a:t>
            </a:r>
            <a:r>
              <a:rPr lang="en-GB" sz="1400" b="1" dirty="0" err="1" smtClean="0">
                <a:solidFill>
                  <a:srgbClr val="000000"/>
                </a:solidFill>
              </a:rPr>
              <a:t>diferencial</a:t>
            </a:r>
            <a:r>
              <a:rPr lang="en-GB" sz="1400" b="1" dirty="0" smtClean="0">
                <a:solidFill>
                  <a:srgbClr val="000000"/>
                </a:solidFill>
              </a:rPr>
              <a:t> </a:t>
            </a:r>
            <a:r>
              <a:rPr lang="en-GB" sz="1400" b="1" dirty="0" err="1" smtClean="0">
                <a:solidFill>
                  <a:srgbClr val="000000"/>
                </a:solidFill>
              </a:rPr>
              <a:t>térmico</a:t>
            </a:r>
            <a:r>
              <a:rPr lang="en-GB" sz="1400" b="1" dirty="0" smtClean="0">
                <a:solidFill>
                  <a:srgbClr val="000000"/>
                </a:solidFill>
              </a:rPr>
              <a:t> (dist. linear)</a:t>
            </a:r>
          </a:p>
          <a:p>
            <a:pPr fontAlgn="b"/>
            <a:endParaRPr lang="en-GB" sz="1400" b="1" dirty="0" smtClean="0">
              <a:solidFill>
                <a:srgbClr val="000000"/>
              </a:solidFill>
            </a:endParaRPr>
          </a:p>
          <a:p>
            <a:pPr fontAlgn="b"/>
            <a:r>
              <a:rPr lang="el-GR" sz="1400" b="1" dirty="0">
                <a:solidFill>
                  <a:srgbClr val="000000"/>
                </a:solidFill>
              </a:rPr>
              <a:t>Δσ</a:t>
            </a:r>
            <a:r>
              <a:rPr lang="en-GB" sz="1400" b="1" baseline="30000" dirty="0" smtClean="0">
                <a:solidFill>
                  <a:srgbClr val="000000"/>
                </a:solidFill>
              </a:rPr>
              <a:t>NL</a:t>
            </a:r>
            <a:r>
              <a:rPr lang="en-GB" sz="1400" b="1" dirty="0" smtClean="0">
                <a:solidFill>
                  <a:srgbClr val="000000"/>
                </a:solidFill>
              </a:rPr>
              <a:t>      : </a:t>
            </a:r>
            <a:r>
              <a:rPr lang="en-GB" sz="1400" b="1" dirty="0" err="1">
                <a:solidFill>
                  <a:srgbClr val="000000"/>
                </a:solidFill>
              </a:rPr>
              <a:t>tensão</a:t>
            </a:r>
            <a:r>
              <a:rPr lang="en-GB" sz="1400" b="1" dirty="0">
                <a:solidFill>
                  <a:srgbClr val="000000"/>
                </a:solidFill>
              </a:rPr>
              <a:t> </a:t>
            </a:r>
            <a:r>
              <a:rPr lang="en-GB" sz="1400" b="1" dirty="0" smtClean="0">
                <a:solidFill>
                  <a:srgbClr val="000000"/>
                </a:solidFill>
              </a:rPr>
              <a:t>auto </a:t>
            </a:r>
            <a:r>
              <a:rPr lang="en-GB" sz="1400" b="1" dirty="0" err="1" smtClean="0">
                <a:solidFill>
                  <a:srgbClr val="000000"/>
                </a:solidFill>
              </a:rPr>
              <a:t>equilibrante</a:t>
            </a:r>
            <a:r>
              <a:rPr lang="en-GB" sz="1400" b="1" dirty="0" smtClean="0">
                <a:solidFill>
                  <a:srgbClr val="000000"/>
                </a:solidFill>
              </a:rPr>
              <a:t> (dist. </a:t>
            </a:r>
            <a:r>
              <a:rPr lang="en-GB" sz="1400" b="1" dirty="0" err="1">
                <a:solidFill>
                  <a:srgbClr val="000000"/>
                </a:solidFill>
              </a:rPr>
              <a:t>n</a:t>
            </a:r>
            <a:r>
              <a:rPr lang="en-GB" sz="1400" b="1" dirty="0" err="1" smtClean="0">
                <a:solidFill>
                  <a:srgbClr val="000000"/>
                </a:solidFill>
              </a:rPr>
              <a:t>ão</a:t>
            </a:r>
            <a:r>
              <a:rPr lang="en-GB" sz="1400" b="1" dirty="0" smtClean="0">
                <a:solidFill>
                  <a:srgbClr val="000000"/>
                </a:solidFill>
              </a:rPr>
              <a:t> linear)</a:t>
            </a:r>
            <a:endParaRPr lang="en-GB" sz="1400" b="1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5" y="1453600"/>
            <a:ext cx="5898179" cy="385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094" y="1495357"/>
            <a:ext cx="5900062" cy="3855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58173" y="1164805"/>
                <a:ext cx="400859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/>
                      </a:rPr>
                      <m:t>𝑻𝒆𝒏𝒔</m:t>
                    </m:r>
                    <m:r>
                      <a:rPr lang="en-US" sz="1400" b="1" i="1" smtClean="0">
                        <a:latin typeface="Cambria Math"/>
                      </a:rPr>
                      <m:t>õ</m:t>
                    </m:r>
                    <m:r>
                      <a:rPr lang="en-US" sz="1400" b="1" i="1" smtClean="0">
                        <a:latin typeface="Cambria Math"/>
                      </a:rPr>
                      <m:t>𝒆𝒔</m:t>
                    </m:r>
                    <m:r>
                      <a:rPr lang="en-US" sz="1400" b="1" i="1" smtClean="0">
                        <a:latin typeface="Cambria Math"/>
                      </a:rPr>
                      <m:t> </m:t>
                    </m:r>
                    <m:r>
                      <a:rPr lang="en-US" sz="1400" b="1" i="1" smtClean="0">
                        <a:latin typeface="Cambria Math"/>
                      </a:rPr>
                      <m:t>𝒎</m:t>
                    </m:r>
                    <m:r>
                      <a:rPr lang="en-US" sz="1400" b="1" i="1" smtClean="0">
                        <a:latin typeface="Cambria Math"/>
                      </a:rPr>
                      <m:t>á</m:t>
                    </m:r>
                    <m:r>
                      <a:rPr lang="en-US" sz="1400" b="1" i="1" smtClean="0">
                        <a:latin typeface="Cambria Math"/>
                      </a:rPr>
                      <m:t>𝒙𝒊𝒎𝒂𝒔</m:t>
                    </m:r>
                    <m:r>
                      <a:rPr lang="en-US" sz="1400" b="1" i="1" smtClean="0">
                        <a:latin typeface="Cambria Math"/>
                      </a:rPr>
                      <m:t> </m:t>
                    </m:r>
                    <m:r>
                      <a:rPr lang="en-US" sz="1400" b="1" i="1" smtClean="0">
                        <a:latin typeface="Cambria Math"/>
                      </a:rPr>
                      <m:t>𝒄𝒐𝒎</m:t>
                    </m:r>
                    <m:r>
                      <a:rPr lang="en-US" sz="1400" b="1" i="1" smtClean="0">
                        <a:latin typeface="Cambria Math"/>
                      </a:rPr>
                      <m:t> </m:t>
                    </m:r>
                    <m:r>
                      <a:rPr lang="en-US" sz="1400" b="1" i="1" smtClean="0">
                        <a:latin typeface="Cambria Math"/>
                      </a:rPr>
                      <m:t>𝒅𝒊𝒔𝒕</m:t>
                    </m:r>
                    <m:r>
                      <a:rPr lang="en-US" sz="1400" b="1" i="1" smtClean="0">
                        <a:latin typeface="Cambria Math"/>
                      </a:rPr>
                      <m:t>. </m:t>
                    </m:r>
                    <m:r>
                      <a:rPr lang="en-US" sz="1400" b="1" i="1" smtClean="0">
                        <a:latin typeface="Cambria Math"/>
                      </a:rPr>
                      <m:t>𝒍𝒊𝒏𝒆𝒂𝒓</m:t>
                    </m:r>
                  </m:oMath>
                </a14:m>
                <a:r>
                  <a:rPr lang="en-GB" sz="1400" b="1" dirty="0" smtClean="0"/>
                  <a:t> (LTE = 85%)</a:t>
                </a:r>
                <a:endParaRPr lang="en-GB" sz="1400" b="1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73" y="1164805"/>
                <a:ext cx="4008598" cy="307777"/>
              </a:xfrm>
              <a:prstGeom prst="rect">
                <a:avLst/>
              </a:prstGeom>
              <a:blipFill rotWithShape="0">
                <a:blip r:embed="rId4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510632" y="1187580"/>
                <a:ext cx="435644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/>
                      </a:rPr>
                      <m:t>𝑻𝒆𝒏𝒔</m:t>
                    </m:r>
                    <m:r>
                      <a:rPr lang="en-US" sz="1400" b="1" i="1" smtClean="0">
                        <a:latin typeface="Cambria Math"/>
                      </a:rPr>
                      <m:t>õ</m:t>
                    </m:r>
                    <m:r>
                      <a:rPr lang="en-US" sz="1400" b="1" i="1" smtClean="0">
                        <a:latin typeface="Cambria Math"/>
                      </a:rPr>
                      <m:t>𝒆𝒔</m:t>
                    </m:r>
                    <m:r>
                      <a:rPr lang="en-US" sz="1400" b="1" i="1" smtClean="0">
                        <a:latin typeface="Cambria Math"/>
                      </a:rPr>
                      <m:t> </m:t>
                    </m:r>
                    <m:r>
                      <a:rPr lang="en-US" sz="1400" b="1" i="1" smtClean="0">
                        <a:latin typeface="Cambria Math"/>
                      </a:rPr>
                      <m:t>𝒎</m:t>
                    </m:r>
                    <m:r>
                      <a:rPr lang="en-US" sz="1400" b="1" i="1" smtClean="0">
                        <a:latin typeface="Cambria Math"/>
                      </a:rPr>
                      <m:t>á</m:t>
                    </m:r>
                    <m:r>
                      <a:rPr lang="en-US" sz="1400" b="1" i="1" smtClean="0">
                        <a:latin typeface="Cambria Math"/>
                      </a:rPr>
                      <m:t>𝒙𝒊𝒎𝒂𝒔</m:t>
                    </m:r>
                    <m:r>
                      <a:rPr lang="en-US" sz="1400" b="1" i="1" smtClean="0">
                        <a:latin typeface="Cambria Math"/>
                      </a:rPr>
                      <m:t> </m:t>
                    </m:r>
                    <m:r>
                      <a:rPr lang="en-US" sz="1400" b="1" i="1" smtClean="0">
                        <a:latin typeface="Cambria Math"/>
                      </a:rPr>
                      <m:t>𝒄𝒐𝒎</m:t>
                    </m:r>
                    <m:r>
                      <a:rPr lang="en-US" sz="1400" b="1" i="1" smtClean="0">
                        <a:latin typeface="Cambria Math"/>
                      </a:rPr>
                      <m:t> </m:t>
                    </m:r>
                    <m:r>
                      <a:rPr lang="en-US" sz="1400" b="1" i="1" smtClean="0">
                        <a:latin typeface="Cambria Math"/>
                      </a:rPr>
                      <m:t>𝒅𝒊𝒔𝒕</m:t>
                    </m:r>
                    <m:r>
                      <a:rPr lang="en-US" sz="1400" b="1" i="1" smtClean="0">
                        <a:latin typeface="Cambria Math"/>
                      </a:rPr>
                      <m:t>. </m:t>
                    </m:r>
                    <m:r>
                      <a:rPr lang="en-US" sz="1400" b="1" i="1" smtClean="0">
                        <a:latin typeface="Cambria Math"/>
                      </a:rPr>
                      <m:t>𝒏</m:t>
                    </m:r>
                    <m:r>
                      <a:rPr lang="en-US" sz="1400" b="1" i="1" smtClean="0">
                        <a:latin typeface="Cambria Math"/>
                      </a:rPr>
                      <m:t>ã</m:t>
                    </m:r>
                    <m:r>
                      <a:rPr lang="en-US" sz="1400" b="1" i="1" smtClean="0">
                        <a:latin typeface="Cambria Math"/>
                      </a:rPr>
                      <m:t>𝒐</m:t>
                    </m:r>
                    <m:r>
                      <a:rPr lang="en-US" sz="1400" b="1" i="1" smtClean="0">
                        <a:latin typeface="Cambria Math"/>
                      </a:rPr>
                      <m:t> </m:t>
                    </m:r>
                    <m:r>
                      <a:rPr lang="en-US" sz="1400" b="1" i="1" smtClean="0">
                        <a:latin typeface="Cambria Math"/>
                      </a:rPr>
                      <m:t>𝒍𝒊𝒏𝒆𝒂𝒓</m:t>
                    </m:r>
                  </m:oMath>
                </a14:m>
                <a:r>
                  <a:rPr lang="en-GB" sz="1400" b="1" dirty="0" smtClean="0"/>
                  <a:t> (LTE = 85%)</a:t>
                </a:r>
                <a:endParaRPr lang="en-GB" sz="1400" b="1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632" y="1187580"/>
                <a:ext cx="4356449" cy="307777"/>
              </a:xfrm>
              <a:prstGeom prst="rect">
                <a:avLst/>
              </a:prstGeom>
              <a:blipFill rotWithShape="0">
                <a:blip r:embed="rId5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Seta: Divisa 4"/>
          <p:cNvSpPr txBox="1"/>
          <p:nvPr/>
        </p:nvSpPr>
        <p:spPr>
          <a:xfrm>
            <a:off x="2179090" y="151687"/>
            <a:ext cx="8663084" cy="6914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Análise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das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tensões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topo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fundo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placa</a:t>
            </a:r>
            <a:endParaRPr lang="pt-BR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07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eta: Divisa 4"/>
          <p:cNvSpPr txBox="1"/>
          <p:nvPr/>
        </p:nvSpPr>
        <p:spPr>
          <a:xfrm>
            <a:off x="202145" y="1623365"/>
            <a:ext cx="11388172" cy="4516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342900" lvl="0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pt-BR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Temperatura deve ser considerada na análise de tensões em pavimentos rígidos (aeroportuários e rodoviários);</a:t>
            </a:r>
          </a:p>
          <a:p>
            <a:pPr marL="342900" lvl="0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endParaRPr lang="pt-BR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pt-BR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somente o diferencial térmico (</a:t>
            </a:r>
            <a:r>
              <a:rPr lang="el-GR" sz="2200" dirty="0" smtClean="0">
                <a:solidFill>
                  <a:schemeClr val="tx1"/>
                </a:solidFill>
                <a:latin typeface="Calibri"/>
                <a:cs typeface="Calibri"/>
              </a:rPr>
              <a:t>Δ</a:t>
            </a:r>
            <a:r>
              <a:rPr lang="en-US" sz="2200" dirty="0" smtClean="0">
                <a:solidFill>
                  <a:schemeClr val="tx1"/>
                </a:solidFill>
                <a:latin typeface="Calibri"/>
                <a:cs typeface="Calibri"/>
              </a:rPr>
              <a:t>T = </a:t>
            </a:r>
            <a:r>
              <a:rPr lang="pt-BR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t-BR" sz="22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topo</a:t>
            </a:r>
            <a:r>
              <a:rPr lang="pt-BR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</a:t>
            </a:r>
            <a:r>
              <a:rPr lang="pt-BR" sz="22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fundo</a:t>
            </a:r>
            <a:r>
              <a:rPr lang="pt-BR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exerce </a:t>
            </a:r>
            <a:r>
              <a:rPr lang="pt-B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grande influência nas tensões críticas</a:t>
            </a:r>
            <a:r>
              <a:rPr lang="pt-BR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mas também a distribuição não linear de temperaturas na espessura da placa;</a:t>
            </a:r>
          </a:p>
          <a:p>
            <a:pPr marL="342900" lvl="0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endParaRPr lang="pt-BR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pt-BR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 de dados regional e sazonal é fundamental (temperaturas medidas ou estimadas com modelos climatológicos);</a:t>
            </a:r>
          </a:p>
          <a:p>
            <a:pPr marL="342900" lvl="0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endParaRPr lang="pt-BR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pt-BR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Distribuição de temperatura na espessura da placa deve ser tratada como uma variável aleatória (análise estatistica, estimativa de funções de densidade de probabilidade: normal, valor extremo,...);</a:t>
            </a:r>
          </a:p>
          <a:p>
            <a:pPr marL="342900" lvl="0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pt-BR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Estudo de correlação entre diferencial térmico </a:t>
            </a:r>
            <a:r>
              <a:rPr lang="el-GR" sz="2200" dirty="0">
                <a:solidFill>
                  <a:schemeClr val="tx1"/>
                </a:solidFill>
                <a:cs typeface="Calibri"/>
              </a:rPr>
              <a:t>Δ</a:t>
            </a:r>
            <a:r>
              <a:rPr lang="en-US" sz="2200" dirty="0">
                <a:solidFill>
                  <a:schemeClr val="tx1"/>
                </a:solidFill>
                <a:cs typeface="Calibri"/>
              </a:rPr>
              <a:t>T</a:t>
            </a:r>
            <a:r>
              <a:rPr lang="pt-BR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NOLA</a:t>
            </a:r>
          </a:p>
          <a:p>
            <a:pPr marL="342900" lvl="0" indent="-3429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endParaRPr lang="pt-B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Seta: Divisa 4"/>
          <p:cNvSpPr txBox="1"/>
          <p:nvPr/>
        </p:nvSpPr>
        <p:spPr>
          <a:xfrm>
            <a:off x="2392844" y="270441"/>
            <a:ext cx="8050874" cy="6914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Finais</a:t>
            </a:r>
            <a:endParaRPr lang="pt-BR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3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709</Words>
  <Application>Microsoft Office PowerPoint</Application>
  <PresentationFormat>Widescreen</PresentationFormat>
  <Paragraphs>85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Office Theme</vt:lpstr>
      <vt:lpstr>1_Office Theme</vt:lpstr>
      <vt:lpstr>Apresentação do PowerPoint</vt:lpstr>
      <vt:lpstr>A importância do diferencial térmico e da distribuição de temperaturas na análise de tensões em placas de concreto de pavimentação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Nery, Marilia Borges</dc:creator>
  <cp:lastModifiedBy>Telecom</cp:lastModifiedBy>
  <cp:revision>57</cp:revision>
  <dcterms:created xsi:type="dcterms:W3CDTF">2019-05-09T21:10:21Z</dcterms:created>
  <dcterms:modified xsi:type="dcterms:W3CDTF">2019-06-13T17:12:39Z</dcterms:modified>
</cp:coreProperties>
</file>