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2" r:id="rId2"/>
  </p:sldMasterIdLst>
  <p:notesMasterIdLst>
    <p:notesMasterId r:id="rId33"/>
  </p:notesMasterIdLst>
  <p:sldIdLst>
    <p:sldId id="261" r:id="rId3"/>
    <p:sldId id="259" r:id="rId4"/>
    <p:sldId id="263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6" r:id="rId19"/>
    <p:sldId id="305" r:id="rId20"/>
    <p:sldId id="306" r:id="rId21"/>
    <p:sldId id="307" r:id="rId22"/>
    <p:sldId id="308" r:id="rId23"/>
    <p:sldId id="303" r:id="rId24"/>
    <p:sldId id="295" r:id="rId25"/>
    <p:sldId id="304" r:id="rId26"/>
    <p:sldId id="297" r:id="rId27"/>
    <p:sldId id="298" r:id="rId28"/>
    <p:sldId id="299" r:id="rId29"/>
    <p:sldId id="300" r:id="rId30"/>
    <p:sldId id="301" r:id="rId31"/>
    <p:sldId id="302" r:id="rId3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9B61A1-8B80-4606-88E0-959F63E3F1B0}" v="4" dt="2019-05-10T01:05:35.6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3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52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microsoft.com/office/2015/10/relationships/revisionInfo" Target="revisionInfo.xml"/><Relationship Id="rId3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ry, Marilia Borges" userId="328a5f13-1e22-47a4-8590-b2ee24af9b1a" providerId="ADAL" clId="{049B61A1-8B80-4606-88E0-959F63E3F1B0}"/>
    <pc:docChg chg="addSld delSld modSld">
      <pc:chgData name="Nery, Marilia Borges" userId="328a5f13-1e22-47a4-8590-b2ee24af9b1a" providerId="ADAL" clId="{049B61A1-8B80-4606-88E0-959F63E3F1B0}" dt="2019-05-10T01:05:35.601" v="3" actId="2696"/>
      <pc:docMkLst>
        <pc:docMk/>
      </pc:docMkLst>
      <pc:sldChg chg="del">
        <pc:chgData name="Nery, Marilia Borges" userId="328a5f13-1e22-47a4-8590-b2ee24af9b1a" providerId="ADAL" clId="{049B61A1-8B80-4606-88E0-959F63E3F1B0}" dt="2019-05-10T01:05:35.601" v="3" actId="2696"/>
        <pc:sldMkLst>
          <pc:docMk/>
          <pc:sldMk cId="866800187" sldId="256"/>
        </pc:sldMkLst>
      </pc:sldChg>
      <pc:sldChg chg="add setBg">
        <pc:chgData name="Nery, Marilia Borges" userId="328a5f13-1e22-47a4-8590-b2ee24af9b1a" providerId="ADAL" clId="{049B61A1-8B80-4606-88E0-959F63E3F1B0}" dt="2019-05-10T01:05:34.095" v="2"/>
        <pc:sldMkLst>
          <pc:docMk/>
          <pc:sldMk cId="4266751878" sldId="26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0B5CBA-6D93-4D01-9DC0-CD8479CA28F5}" type="datetimeFigureOut">
              <a:rPr lang="pt-BR" smtClean="0"/>
              <a:t>07/06/2019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9A1AD6-8E22-45FD-BB11-4A956D931F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3014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52860A-AAB1-41E8-B891-E490FD3C2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DB605B4-5665-484D-BF3A-C19352EFD4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798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8FBA274-9BF5-4C6F-B66F-E2D1637D80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BCE699-C547-452F-AA01-B339486A213D}" type="datetimeFigureOut">
              <a:rPr lang="pt-BR" smtClean="0"/>
              <a:t>07/06/2019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A61325-CAAA-4A24-B531-1E433A83B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BC1B3A9B-3ACD-4750-8B96-EB22E5187598}"/>
              </a:ext>
            </a:extLst>
          </p:cNvPr>
          <p:cNvGrpSpPr/>
          <p:nvPr userDrawn="1"/>
        </p:nvGrpSpPr>
        <p:grpSpPr>
          <a:xfrm>
            <a:off x="9612430" y="6153150"/>
            <a:ext cx="2579570" cy="568326"/>
            <a:chOff x="9160933" y="6053677"/>
            <a:chExt cx="3031067" cy="66779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71C5153-E873-4C24-BA90-07A2B868C9AF}"/>
                </a:ext>
              </a:extLst>
            </p:cNvPr>
            <p:cNvSpPr/>
            <p:nvPr userDrawn="1"/>
          </p:nvSpPr>
          <p:spPr>
            <a:xfrm>
              <a:off x="9160933" y="6056848"/>
              <a:ext cx="3031067" cy="6646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B48BE36B-CC26-4630-AFB9-D65312BCE0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66066" y="6053677"/>
              <a:ext cx="2349483" cy="6646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78087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FFBB40-357A-4BC9-9318-55A59DE71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289087D-F27A-4F8E-A2DD-1CD55E96FA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BCE699-C547-452F-AA01-B339486A213D}" type="datetimeFigureOut">
              <a:rPr lang="pt-BR" smtClean="0"/>
              <a:t>07/06/2019</a:t>
            </a:fld>
            <a:endParaRPr lang="pt-B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15873CD-738A-4B54-B811-802E48869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8611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3362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DA0581-738E-4262-986D-EFB6ADFD9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5CBD8BA-FA4E-4BA6-862C-714031733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CE699-C547-452F-AA01-B339486A213D}" type="datetimeFigureOut">
              <a:rPr lang="pt-BR" smtClean="0"/>
              <a:t>07/06/2019</a:t>
            </a:fld>
            <a:endParaRPr lang="pt-B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7AC2B79-36E3-4D85-BC5D-B375ED9FE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0137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7943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4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7779B19-7967-4F27-9109-A9BA8B304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175" y="2373312"/>
            <a:ext cx="4295775" cy="2111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pt-B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6CF153C-4BD6-417A-9A2A-11A3DA92B4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CE699-C547-452F-AA01-B339486A213D}" type="datetimeFigureOut">
              <a:rPr lang="pt-BR" smtClean="0"/>
              <a:t>07/06/2019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F78A1DA-89DF-44AD-AA56-6ED057488D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7E86A5B8-44B0-4CA8-A87B-96CFA8DB77B9}"/>
              </a:ext>
            </a:extLst>
          </p:cNvPr>
          <p:cNvGrpSpPr/>
          <p:nvPr userDrawn="1"/>
        </p:nvGrpSpPr>
        <p:grpSpPr>
          <a:xfrm>
            <a:off x="9498130" y="5848262"/>
            <a:ext cx="2579570" cy="644607"/>
            <a:chOff x="9160932" y="5964044"/>
            <a:chExt cx="3031067" cy="75743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74309634-BE6A-4FCA-AC8C-61825EDF37BE}"/>
                </a:ext>
              </a:extLst>
            </p:cNvPr>
            <p:cNvSpPr/>
            <p:nvPr userDrawn="1"/>
          </p:nvSpPr>
          <p:spPr>
            <a:xfrm>
              <a:off x="9160932" y="6056847"/>
              <a:ext cx="3031067" cy="6646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C958DD7D-4074-4E89-AFDA-1BAB5FC050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14453" y="5964044"/>
              <a:ext cx="2677546" cy="7574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52010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hyperlink" Target="mailto:palmafilho@yahoo.it" TargetMode="External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eloi.palma@dnit.gov.br" TargetMode="External"/><Relationship Id="rId5" Type="http://schemas.openxmlformats.org/officeDocument/2006/relationships/hyperlink" Target="mailto:eloi.palma@epl.gov.br" TargetMode="External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082425CC-B018-4267-80D3-B1537EC91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175" y="2373312"/>
            <a:ext cx="6663773" cy="2814914"/>
          </a:xfrm>
        </p:spPr>
        <p:txBody>
          <a:bodyPr>
            <a:normAutofit fontScale="90000"/>
          </a:bodyPr>
          <a:lstStyle/>
          <a:p>
            <a:r>
              <a:rPr lang="pt-BR" b="1" dirty="0">
                <a:latin typeface="+mn-lt"/>
              </a:rPr>
              <a:t>A INSERÇÃO </a:t>
            </a:r>
            <a:r>
              <a:rPr lang="pt-BR" b="1" dirty="0" smtClean="0">
                <a:latin typeface="+mn-lt"/>
              </a:rPr>
              <a:t>DE </a:t>
            </a:r>
            <a:r>
              <a:rPr lang="pt-BR" b="1" dirty="0">
                <a:latin typeface="+mn-lt"/>
              </a:rPr>
              <a:t>TÚNEIS COMO ELEMENTO DE PLANEJAMENTO DAS GRANDES OBRAS</a:t>
            </a:r>
            <a:br>
              <a:rPr lang="pt-BR" b="1" dirty="0">
                <a:latin typeface="+mn-lt"/>
              </a:rPr>
            </a:br>
            <a:r>
              <a:rPr lang="pt-BR" b="1" dirty="0">
                <a:latin typeface="+mn-lt"/>
              </a:rPr>
              <a:t>DE </a:t>
            </a:r>
            <a:r>
              <a:rPr lang="pt-BR" b="1" dirty="0" smtClean="0">
                <a:latin typeface="+mn-lt"/>
              </a:rPr>
              <a:t>INFRAESTRUTURA</a:t>
            </a:r>
            <a:endParaRPr lang="pt-BR" dirty="0">
              <a:latin typeface="+mn-lt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019176" y="5739049"/>
            <a:ext cx="5577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latin typeface="Calibri" charset="0"/>
                <a:ea typeface="Calibri" charset="0"/>
                <a:cs typeface="Calibri" charset="0"/>
              </a:rPr>
              <a:t>ELOI ANGELO PALMA FILHO</a:t>
            </a:r>
            <a:r>
              <a:rPr lang="pt-BR" sz="2800" dirty="0" smtClean="0">
                <a:latin typeface="Calibri" charset="0"/>
                <a:ea typeface="Calibri" charset="0"/>
                <a:cs typeface="Calibri" charset="0"/>
              </a:rPr>
              <a:t>, M. Eng.</a:t>
            </a:r>
            <a:endParaRPr lang="pt-BR" sz="28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019176" y="6262269"/>
            <a:ext cx="457608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dirty="0" smtClean="0"/>
              <a:t>BRASÍLIA, 13/JUN/2019</a:t>
            </a:r>
            <a:endParaRPr lang="pt-BR" sz="2500" b="1" dirty="0"/>
          </a:p>
        </p:txBody>
      </p:sp>
    </p:spTree>
    <p:extLst>
      <p:ext uri="{BB962C8B-B14F-4D97-AF65-F5344CB8AC3E}">
        <p14:creationId xmlns:p14="http://schemas.microsoft.com/office/powerpoint/2010/main" val="426675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292" y="1315131"/>
            <a:ext cx="10440000" cy="4590000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0" y="615279"/>
            <a:ext cx="80227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 smtClean="0"/>
              <a:t>	AN</a:t>
            </a:r>
            <a:r>
              <a:rPr lang="en-US" sz="3000" b="1" dirty="0" smtClean="0"/>
              <a:t>ÁLISE DE VIABILIDADE </a:t>
            </a:r>
            <a:r>
              <a:rPr lang="en-US" sz="2400" b="1" dirty="0" smtClean="0"/>
              <a:t>– ESTUDO DE CASO 01</a:t>
            </a:r>
            <a:endParaRPr lang="pt-BR" sz="2400" b="1" dirty="0"/>
          </a:p>
        </p:txBody>
      </p:sp>
      <p:sp>
        <p:nvSpPr>
          <p:cNvPr id="6" name="Espaço Reservado para Número de Slide 1"/>
          <p:cNvSpPr txBox="1">
            <a:spLocks/>
          </p:cNvSpPr>
          <p:nvPr/>
        </p:nvSpPr>
        <p:spPr>
          <a:xfrm>
            <a:off x="11789230" y="6454324"/>
            <a:ext cx="4572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083A7FA-3DE4-4154-B0F3-36209D756B34}" type="slidenum">
              <a:rPr lang="pt-BR" sz="1600" b="1" smtClean="0"/>
              <a:pPr/>
              <a:t>10</a:t>
            </a:fld>
            <a:endParaRPr lang="pt-BR" sz="1600" b="1" dirty="0"/>
          </a:p>
        </p:txBody>
      </p:sp>
    </p:spTree>
    <p:extLst>
      <p:ext uri="{BB962C8B-B14F-4D97-AF65-F5344CB8AC3E}">
        <p14:creationId xmlns:p14="http://schemas.microsoft.com/office/powerpoint/2010/main" val="131296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292" y="1423060"/>
            <a:ext cx="10398252" cy="4825340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0" y="615279"/>
            <a:ext cx="80227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 smtClean="0"/>
              <a:t>	AN</a:t>
            </a:r>
            <a:r>
              <a:rPr lang="en-US" sz="3000" b="1" dirty="0" smtClean="0"/>
              <a:t>ÁLISE DE VIABILIDADE </a:t>
            </a:r>
            <a:r>
              <a:rPr lang="en-US" sz="2400" b="1" dirty="0" smtClean="0"/>
              <a:t>– ESTUDO DE CASO 01</a:t>
            </a:r>
            <a:endParaRPr lang="pt-BR" sz="2400" b="1" dirty="0"/>
          </a:p>
        </p:txBody>
      </p:sp>
      <p:sp>
        <p:nvSpPr>
          <p:cNvPr id="6" name="Espaço Reservado para Número de Slide 1"/>
          <p:cNvSpPr txBox="1">
            <a:spLocks/>
          </p:cNvSpPr>
          <p:nvPr/>
        </p:nvSpPr>
        <p:spPr>
          <a:xfrm>
            <a:off x="11789230" y="6454324"/>
            <a:ext cx="4572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083A7FA-3DE4-4154-B0F3-36209D756B34}" type="slidenum">
              <a:rPr lang="pt-BR" sz="1600" b="1" smtClean="0"/>
              <a:pPr/>
              <a:t>11</a:t>
            </a:fld>
            <a:endParaRPr lang="pt-BR" sz="1600" b="1" dirty="0"/>
          </a:p>
        </p:txBody>
      </p:sp>
    </p:spTree>
    <p:extLst>
      <p:ext uri="{BB962C8B-B14F-4D97-AF65-F5344CB8AC3E}">
        <p14:creationId xmlns:p14="http://schemas.microsoft.com/office/powerpoint/2010/main" val="75591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615279"/>
            <a:ext cx="80227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 smtClean="0"/>
              <a:t>	AN</a:t>
            </a:r>
            <a:r>
              <a:rPr lang="en-US" sz="3000" b="1" dirty="0" smtClean="0"/>
              <a:t>ÁLISE DE VIABILIDADE </a:t>
            </a:r>
            <a:r>
              <a:rPr lang="en-US" sz="2400" b="1" dirty="0" smtClean="0"/>
              <a:t>– ESTUDO DE CASO 02</a:t>
            </a:r>
            <a:endParaRPr lang="pt-BR" sz="2400" b="1" dirty="0"/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950026" y="1411989"/>
            <a:ext cx="10469812" cy="485430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400" dirty="0" smtClean="0">
                <a:latin typeface="Calibri" charset="0"/>
                <a:ea typeface="Calibri" charset="0"/>
                <a:cs typeface="Calibri" charset="0"/>
              </a:rPr>
              <a:t>O </a:t>
            </a:r>
            <a:r>
              <a:rPr lang="pt-BR" sz="2400" i="1" dirty="0" smtClean="0">
                <a:latin typeface="Calibri" charset="0"/>
                <a:ea typeface="Calibri" charset="0"/>
                <a:cs typeface="Calibri" charset="0"/>
              </a:rPr>
              <a:t>Contorno Rodoviário de Florianópolis </a:t>
            </a:r>
            <a:r>
              <a:rPr lang="pt-BR" sz="2400" dirty="0" smtClean="0">
                <a:latin typeface="Calibri" charset="0"/>
                <a:ea typeface="Calibri" charset="0"/>
                <a:cs typeface="Calibri" charset="0"/>
              </a:rPr>
              <a:t>foi previsto na Concessão que se iniciou no ano de 2008.</a:t>
            </a:r>
          </a:p>
          <a:p>
            <a:pPr algn="just"/>
            <a:r>
              <a:rPr lang="pt-BR" sz="2400" dirty="0" smtClean="0">
                <a:latin typeface="Calibri" charset="0"/>
                <a:ea typeface="Calibri" charset="0"/>
                <a:cs typeface="Calibri" charset="0"/>
              </a:rPr>
              <a:t>Porém, desde a fase de estudos até a (tentativa de) implantação do empreendimento, houve ocupação antrópica, por meio de loteamentos.</a:t>
            </a:r>
          </a:p>
          <a:p>
            <a:pPr algn="just"/>
            <a:r>
              <a:rPr lang="pt-BR" sz="2400" dirty="0" smtClean="0">
                <a:latin typeface="Calibri" charset="0"/>
                <a:ea typeface="Calibri" charset="0"/>
                <a:cs typeface="Calibri" charset="0"/>
              </a:rPr>
              <a:t>A solução foi alterar parte do segmento, saindo do platô e passando sob montanhas, por meio de uso de túneis.</a:t>
            </a:r>
            <a:endParaRPr lang="pt-BR" sz="2400" dirty="0">
              <a:latin typeface="Calibri" charset="0"/>
              <a:ea typeface="Calibri" charset="0"/>
              <a:cs typeface="Calibri" charset="0"/>
            </a:endParaRPr>
          </a:p>
          <a:p>
            <a:pPr algn="just"/>
            <a:endParaRPr lang="pt-BR" sz="2400" dirty="0" smtClean="0">
              <a:latin typeface="Calibri" charset="0"/>
              <a:ea typeface="Calibri" charset="0"/>
              <a:cs typeface="Calibri" charset="0"/>
            </a:endParaRPr>
          </a:p>
          <a:p>
            <a:pPr algn="just"/>
            <a:endParaRPr lang="pt-BR" sz="2400" dirty="0">
              <a:latin typeface="Calibri" charset="0"/>
              <a:ea typeface="Calibri" charset="0"/>
              <a:cs typeface="Calibri" charset="0"/>
            </a:endParaRPr>
          </a:p>
          <a:p>
            <a:pPr algn="just"/>
            <a:endParaRPr lang="pt-BR" sz="2400" dirty="0" smtClean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" name="Espaço Reservado para Número de Slide 1"/>
          <p:cNvSpPr txBox="1">
            <a:spLocks/>
          </p:cNvSpPr>
          <p:nvPr/>
        </p:nvSpPr>
        <p:spPr>
          <a:xfrm>
            <a:off x="11789230" y="6454324"/>
            <a:ext cx="4572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083A7FA-3DE4-4154-B0F3-36209D756B34}" type="slidenum">
              <a:rPr lang="pt-BR" sz="1600" b="1" smtClean="0"/>
              <a:pPr/>
              <a:t>12</a:t>
            </a:fld>
            <a:endParaRPr lang="pt-BR" sz="1600" b="1" dirty="0"/>
          </a:p>
        </p:txBody>
      </p:sp>
    </p:spTree>
    <p:extLst>
      <p:ext uri="{BB962C8B-B14F-4D97-AF65-F5344CB8AC3E}">
        <p14:creationId xmlns:p14="http://schemas.microsoft.com/office/powerpoint/2010/main" val="222025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11" y="1492926"/>
            <a:ext cx="8334375" cy="48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812811" y="6051893"/>
            <a:ext cx="19183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Fonte: ANTT – ALS, 2017</a:t>
            </a:r>
            <a:endParaRPr lang="pt-BR" sz="1200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0" y="615279"/>
            <a:ext cx="80227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 smtClean="0"/>
              <a:t>	AN</a:t>
            </a:r>
            <a:r>
              <a:rPr lang="en-US" sz="3000" b="1" dirty="0" smtClean="0"/>
              <a:t>ÁLISE DE VIABILIDADE </a:t>
            </a:r>
            <a:r>
              <a:rPr lang="en-US" sz="2400" b="1" dirty="0" smtClean="0"/>
              <a:t>– ESTUDO DE CASO 02</a:t>
            </a:r>
            <a:endParaRPr lang="pt-BR" sz="2400" b="1" dirty="0"/>
          </a:p>
        </p:txBody>
      </p:sp>
      <p:sp>
        <p:nvSpPr>
          <p:cNvPr id="7" name="Espaço Reservado para Número de Slide 1"/>
          <p:cNvSpPr txBox="1">
            <a:spLocks/>
          </p:cNvSpPr>
          <p:nvPr/>
        </p:nvSpPr>
        <p:spPr>
          <a:xfrm>
            <a:off x="11789230" y="6454324"/>
            <a:ext cx="4572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083A7FA-3DE4-4154-B0F3-36209D756B34}" type="slidenum">
              <a:rPr lang="pt-BR" sz="1600" b="1" smtClean="0"/>
              <a:pPr/>
              <a:t>13</a:t>
            </a:fld>
            <a:endParaRPr lang="pt-BR" sz="1600" b="1" dirty="0"/>
          </a:p>
        </p:txBody>
      </p:sp>
    </p:spTree>
    <p:extLst>
      <p:ext uri="{BB962C8B-B14F-4D97-AF65-F5344CB8AC3E}">
        <p14:creationId xmlns:p14="http://schemas.microsoft.com/office/powerpoint/2010/main" val="357010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64" y="1509737"/>
            <a:ext cx="8584252" cy="5103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704523" y="6304565"/>
            <a:ext cx="19183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Fonte: ANTT – ALS, 2017</a:t>
            </a:r>
            <a:endParaRPr lang="pt-BR" sz="1200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0" y="615279"/>
            <a:ext cx="80227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 smtClean="0"/>
              <a:t>	AN</a:t>
            </a:r>
            <a:r>
              <a:rPr lang="en-US" sz="3000" b="1" dirty="0" smtClean="0"/>
              <a:t>ÁLISE DE VIABILIDADE </a:t>
            </a:r>
            <a:r>
              <a:rPr lang="en-US" sz="2400" b="1" dirty="0" smtClean="0"/>
              <a:t>– ESTUDO DE CASO 02</a:t>
            </a:r>
            <a:endParaRPr lang="pt-BR" sz="2400" b="1" dirty="0"/>
          </a:p>
        </p:txBody>
      </p:sp>
      <p:sp>
        <p:nvSpPr>
          <p:cNvPr id="7" name="Espaço Reservado para Número de Slide 1"/>
          <p:cNvSpPr txBox="1">
            <a:spLocks/>
          </p:cNvSpPr>
          <p:nvPr/>
        </p:nvSpPr>
        <p:spPr>
          <a:xfrm>
            <a:off x="11789230" y="6454324"/>
            <a:ext cx="4572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083A7FA-3DE4-4154-B0F3-36209D756B34}" type="slidenum">
              <a:rPr lang="pt-BR" sz="1600" b="1" smtClean="0"/>
              <a:pPr/>
              <a:t>14</a:t>
            </a:fld>
            <a:endParaRPr lang="pt-BR" sz="1600" b="1" dirty="0"/>
          </a:p>
        </p:txBody>
      </p:sp>
    </p:spTree>
    <p:extLst>
      <p:ext uri="{BB962C8B-B14F-4D97-AF65-F5344CB8AC3E}">
        <p14:creationId xmlns:p14="http://schemas.microsoft.com/office/powerpoint/2010/main" val="210628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615279"/>
            <a:ext cx="80227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 smtClean="0"/>
              <a:t>	AN</a:t>
            </a:r>
            <a:r>
              <a:rPr lang="en-US" sz="3000" b="1" dirty="0" smtClean="0"/>
              <a:t>ÁLISE DE VIABILIDADE </a:t>
            </a:r>
            <a:r>
              <a:rPr lang="en-US" sz="2400" b="1" dirty="0" smtClean="0"/>
              <a:t>– OUTROS CASOS</a:t>
            </a:r>
            <a:endParaRPr lang="pt-BR" sz="2400" b="1" dirty="0"/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950026" y="1411989"/>
            <a:ext cx="5823753" cy="485430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400" dirty="0" smtClean="0">
                <a:latin typeface="Calibri" charset="0"/>
                <a:ea typeface="Calibri" charset="0"/>
                <a:cs typeface="Calibri" charset="0"/>
              </a:rPr>
              <a:t>Nova Subida da Serra de Petrópolis-RJ, com implantação de túnel de 5 </a:t>
            </a:r>
            <a:r>
              <a:rPr lang="pt-BR" sz="2400" dirty="0">
                <a:latin typeface="Calibri" charset="0"/>
                <a:ea typeface="Calibri" charset="0"/>
                <a:cs typeface="Calibri" charset="0"/>
              </a:rPr>
              <a:t>km </a:t>
            </a:r>
            <a:r>
              <a:rPr lang="pt-BR" sz="1800" dirty="0">
                <a:latin typeface="Calibri" charset="0"/>
                <a:ea typeface="Calibri" charset="0"/>
                <a:cs typeface="Calibri" charset="0"/>
              </a:rPr>
              <a:t>(EM OBRAS)</a:t>
            </a:r>
            <a:r>
              <a:rPr lang="pt-BR" sz="2400" dirty="0">
                <a:latin typeface="Calibri" charset="0"/>
                <a:ea typeface="Calibri" charset="0"/>
                <a:cs typeface="Calibri" charset="0"/>
              </a:rPr>
              <a:t>;</a:t>
            </a:r>
            <a:endParaRPr lang="pt-BR" sz="2400" dirty="0" smtClean="0">
              <a:latin typeface="Calibri" charset="0"/>
              <a:ea typeface="Calibri" charset="0"/>
              <a:cs typeface="Calibri" charset="0"/>
            </a:endParaRPr>
          </a:p>
          <a:p>
            <a:pPr algn="just"/>
            <a:r>
              <a:rPr lang="pt-BR" sz="2400" dirty="0" smtClean="0">
                <a:latin typeface="Calibri" charset="0"/>
                <a:ea typeface="Calibri" charset="0"/>
                <a:cs typeface="Calibri" charset="0"/>
              </a:rPr>
              <a:t>Nova Subida da Serra da Tamoios, SP, com 12 km de túneis </a:t>
            </a:r>
            <a:r>
              <a:rPr lang="pt-BR" sz="1800" dirty="0" smtClean="0">
                <a:latin typeface="Calibri" charset="0"/>
                <a:ea typeface="Calibri" charset="0"/>
                <a:cs typeface="Calibri" charset="0"/>
              </a:rPr>
              <a:t>(EM OBRAS)</a:t>
            </a:r>
            <a:r>
              <a:rPr lang="pt-BR" sz="2400" dirty="0" smtClean="0">
                <a:latin typeface="Calibri" charset="0"/>
                <a:ea typeface="Calibri" charset="0"/>
                <a:cs typeface="Calibri" charset="0"/>
              </a:rPr>
              <a:t>;</a:t>
            </a:r>
          </a:p>
          <a:p>
            <a:pPr algn="just"/>
            <a:r>
              <a:rPr lang="pt-BR" sz="2400" dirty="0" smtClean="0">
                <a:latin typeface="Calibri" charset="0"/>
                <a:ea typeface="Calibri" charset="0"/>
                <a:cs typeface="Calibri" charset="0"/>
              </a:rPr>
              <a:t>Subida da Serra de Teresópolis-RJ, túneis como possível solução.</a:t>
            </a:r>
            <a:endParaRPr lang="pt-BR" sz="2400" dirty="0">
              <a:latin typeface="Calibri" charset="0"/>
              <a:ea typeface="Calibri" charset="0"/>
              <a:cs typeface="Calibri" charset="0"/>
            </a:endParaRPr>
          </a:p>
          <a:p>
            <a:pPr algn="just"/>
            <a:endParaRPr lang="pt-BR" sz="2400" dirty="0" smtClean="0">
              <a:latin typeface="Calibri" charset="0"/>
              <a:ea typeface="Calibri" charset="0"/>
              <a:cs typeface="Calibri" charset="0"/>
            </a:endParaRPr>
          </a:p>
          <a:p>
            <a:pPr algn="just"/>
            <a:endParaRPr lang="pt-BR" sz="2400" dirty="0">
              <a:latin typeface="Calibri" charset="0"/>
              <a:ea typeface="Calibri" charset="0"/>
              <a:cs typeface="Calibri" charset="0"/>
            </a:endParaRPr>
          </a:p>
          <a:p>
            <a:pPr algn="just"/>
            <a:endParaRPr lang="pt-BR" sz="2400" dirty="0" smtClean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6" name="Espaço Reservado para Conteúdo 4" descr="traçados-serra.jpg"/>
          <p:cNvPicPr>
            <a:picLocks noChangeAspect="1"/>
          </p:cNvPicPr>
          <p:nvPr/>
        </p:nvPicPr>
        <p:blipFill rotWithShape="1">
          <a:blip r:embed="rId2" cstate="print"/>
          <a:srcRect l="7501" r="37183"/>
          <a:stretch/>
        </p:blipFill>
        <p:spPr>
          <a:xfrm>
            <a:off x="6845734" y="1235505"/>
            <a:ext cx="3898232" cy="5636406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1937084" y="4053708"/>
            <a:ext cx="3729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TRAÇADO ATUAL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1997007" y="4940034"/>
            <a:ext cx="3729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POSSÍVEL TRAÇADO – COM TÚNEIS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2690828" y="5860562"/>
            <a:ext cx="3729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POSSÍVEL TRAÇADO – SEM TÚNEIS</a:t>
            </a:r>
            <a:endParaRPr lang="pt-BR" dirty="0"/>
          </a:p>
        </p:txBody>
      </p:sp>
      <p:cxnSp>
        <p:nvCxnSpPr>
          <p:cNvPr id="10" name="Conector de seta reta 9"/>
          <p:cNvCxnSpPr/>
          <p:nvPr/>
        </p:nvCxnSpPr>
        <p:spPr>
          <a:xfrm flipV="1">
            <a:off x="3621505" y="3633537"/>
            <a:ext cx="3874169" cy="604837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e seta reta 10"/>
          <p:cNvCxnSpPr/>
          <p:nvPr/>
        </p:nvCxnSpPr>
        <p:spPr>
          <a:xfrm flipV="1">
            <a:off x="5410200" y="4053708"/>
            <a:ext cx="2612571" cy="1070993"/>
          </a:xfrm>
          <a:prstGeom prst="straightConnector1">
            <a:avLst/>
          </a:prstGeom>
          <a:ln w="38100">
            <a:solidFill>
              <a:schemeClr val="bg1">
                <a:lumMod val="9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/>
          <p:cNvCxnSpPr/>
          <p:nvPr/>
        </p:nvCxnSpPr>
        <p:spPr>
          <a:xfrm flipV="1">
            <a:off x="6054457" y="5124701"/>
            <a:ext cx="2098842" cy="96270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ço Reservado para Número de Slide 1"/>
          <p:cNvSpPr txBox="1">
            <a:spLocks/>
          </p:cNvSpPr>
          <p:nvPr/>
        </p:nvSpPr>
        <p:spPr>
          <a:xfrm>
            <a:off x="11789230" y="6454324"/>
            <a:ext cx="4572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083A7FA-3DE4-4154-B0F3-36209D756B34}" type="slidenum">
              <a:rPr lang="pt-BR" sz="1600" b="1" smtClean="0"/>
              <a:pPr/>
              <a:t>15</a:t>
            </a:fld>
            <a:endParaRPr lang="pt-BR" sz="1600" b="1" dirty="0"/>
          </a:p>
        </p:txBody>
      </p:sp>
    </p:spTree>
    <p:extLst>
      <p:ext uri="{BB962C8B-B14F-4D97-AF65-F5344CB8AC3E}">
        <p14:creationId xmlns:p14="http://schemas.microsoft.com/office/powerpoint/2010/main" val="334969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" y="3604596"/>
            <a:ext cx="727165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500" b="1" dirty="0" smtClean="0"/>
              <a:t>	ANÁLISE DE CAPACIDADE</a:t>
            </a:r>
            <a:endParaRPr lang="pt-BR" sz="4500" b="1" dirty="0"/>
          </a:p>
        </p:txBody>
      </p:sp>
      <p:sp>
        <p:nvSpPr>
          <p:cNvPr id="5" name="Espaço Reservado para Número de Slide 1"/>
          <p:cNvSpPr txBox="1">
            <a:spLocks/>
          </p:cNvSpPr>
          <p:nvPr/>
        </p:nvSpPr>
        <p:spPr>
          <a:xfrm>
            <a:off x="11789230" y="6454324"/>
            <a:ext cx="4572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083A7FA-3DE4-4154-B0F3-36209D756B34}" type="slidenum">
              <a:rPr lang="pt-BR" sz="1600" b="1" smtClean="0"/>
              <a:pPr/>
              <a:t>16</a:t>
            </a:fld>
            <a:endParaRPr lang="pt-BR" sz="1600" b="1" dirty="0"/>
          </a:p>
        </p:txBody>
      </p:sp>
    </p:spTree>
    <p:extLst>
      <p:ext uri="{BB962C8B-B14F-4D97-AF65-F5344CB8AC3E}">
        <p14:creationId xmlns:p14="http://schemas.microsoft.com/office/powerpoint/2010/main" val="289335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13657" y="1359177"/>
            <a:ext cx="115062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 smtClean="0"/>
              <a:t>O Estudo de Viabilidade, ao tomar por base longo horizonte de projeto, deverá contemplar uma adequada análise de capacidade da via, nos túneis.</a:t>
            </a:r>
          </a:p>
          <a:p>
            <a:pPr algn="just"/>
            <a:endParaRPr lang="pt-BR" sz="2800" dirty="0"/>
          </a:p>
          <a:p>
            <a:pPr algn="just"/>
            <a:r>
              <a:rPr lang="pt-BR" sz="2800" dirty="0" smtClean="0"/>
              <a:t>Em túneis, não é obrigatório a existência de acostamento, o que é superado pela implantação de baias de emergência a cada 500 m. Desta forma, esse refinamento de estrutura deverá ser levado em conta, pela metodologia HCM, para se vislumbrar o número de faixas que os túneis demandarão.</a:t>
            </a:r>
            <a:endParaRPr lang="pt-BR" sz="26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0" y="615279"/>
            <a:ext cx="80032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 smtClean="0"/>
              <a:t> 	ANÁLISE DE CAPACIDADE</a:t>
            </a:r>
            <a:endParaRPr lang="pt-BR" sz="3000" b="1" dirty="0"/>
          </a:p>
        </p:txBody>
      </p:sp>
      <p:sp>
        <p:nvSpPr>
          <p:cNvPr id="6" name="Espaço Reservado para Número de Slide 1"/>
          <p:cNvSpPr txBox="1">
            <a:spLocks/>
          </p:cNvSpPr>
          <p:nvPr/>
        </p:nvSpPr>
        <p:spPr>
          <a:xfrm>
            <a:off x="11789230" y="6454324"/>
            <a:ext cx="4572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083A7FA-3DE4-4154-B0F3-36209D756B34}" type="slidenum">
              <a:rPr lang="pt-BR" sz="1600" b="1" smtClean="0"/>
              <a:pPr/>
              <a:t>17</a:t>
            </a:fld>
            <a:endParaRPr lang="pt-BR" sz="1600" b="1" dirty="0"/>
          </a:p>
        </p:txBody>
      </p:sp>
    </p:spTree>
    <p:extLst>
      <p:ext uri="{BB962C8B-B14F-4D97-AF65-F5344CB8AC3E}">
        <p14:creationId xmlns:p14="http://schemas.microsoft.com/office/powerpoint/2010/main" val="111605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13657" y="1359177"/>
            <a:ext cx="1150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i="1" dirty="0" err="1" smtClean="0"/>
              <a:t>Two</a:t>
            </a:r>
            <a:r>
              <a:rPr lang="pt-BR" sz="2800" i="1" dirty="0" smtClean="0"/>
              <a:t> </a:t>
            </a:r>
            <a:r>
              <a:rPr lang="pt-BR" sz="2800" i="1" dirty="0" err="1" smtClean="0"/>
              <a:t>Lanes</a:t>
            </a:r>
            <a:endParaRPr lang="pt-BR" sz="2600" i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0" y="615279"/>
            <a:ext cx="80032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 smtClean="0"/>
              <a:t> 	ANÁLISE DE CAPACIDADE</a:t>
            </a:r>
            <a:endParaRPr lang="pt-BR" sz="3000" b="1" dirty="0"/>
          </a:p>
        </p:txBody>
      </p:sp>
      <p:sp>
        <p:nvSpPr>
          <p:cNvPr id="6" name="Espaço Reservado para Número de Slide 1"/>
          <p:cNvSpPr txBox="1">
            <a:spLocks/>
          </p:cNvSpPr>
          <p:nvPr/>
        </p:nvSpPr>
        <p:spPr>
          <a:xfrm>
            <a:off x="11789230" y="6454324"/>
            <a:ext cx="4572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083A7FA-3DE4-4154-B0F3-36209D756B34}" type="slidenum">
              <a:rPr lang="pt-BR" sz="1600" b="1" smtClean="0"/>
              <a:pPr/>
              <a:t>18</a:t>
            </a:fld>
            <a:endParaRPr lang="pt-BR" sz="1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298" y="1136564"/>
            <a:ext cx="4384221" cy="5664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89" y="2386013"/>
            <a:ext cx="5423807" cy="975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25" y="3872976"/>
            <a:ext cx="1693409" cy="1118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054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13657" y="1359177"/>
            <a:ext cx="11506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i="1" dirty="0" err="1" smtClean="0"/>
              <a:t>Multi</a:t>
            </a:r>
            <a:r>
              <a:rPr lang="pt-BR" sz="2800" i="1" dirty="0" smtClean="0"/>
              <a:t> </a:t>
            </a:r>
            <a:r>
              <a:rPr lang="pt-BR" sz="2800" i="1" dirty="0" err="1" smtClean="0"/>
              <a:t>Lanes</a:t>
            </a:r>
            <a:endParaRPr lang="pt-BR" sz="2800" i="1" dirty="0" smtClean="0"/>
          </a:p>
          <a:p>
            <a:pPr algn="just"/>
            <a:endParaRPr lang="pt-BR" sz="2800" i="1" dirty="0"/>
          </a:p>
          <a:p>
            <a:pPr algn="just"/>
            <a:r>
              <a:rPr lang="pt-BR" dirty="0"/>
              <a:t>1. 2 faixas, bidirecional, sem acostamento, </a:t>
            </a:r>
            <a:r>
              <a:rPr lang="pt-BR" dirty="0" smtClean="0"/>
              <a:t>plano</a:t>
            </a:r>
            <a:r>
              <a:rPr lang="pt-BR" dirty="0"/>
              <a:t>, 3 km, 50% pesado</a:t>
            </a:r>
          </a:p>
          <a:p>
            <a:pPr algn="just"/>
            <a:r>
              <a:rPr lang="pt-BR" dirty="0"/>
              <a:t>2. 2 faixas, bidirecional, sem acostamento, </a:t>
            </a:r>
            <a:r>
              <a:rPr lang="pt-BR" dirty="0" smtClean="0"/>
              <a:t>ondulado</a:t>
            </a:r>
            <a:r>
              <a:rPr lang="pt-BR" dirty="0"/>
              <a:t>, 3 km, 50% pesado</a:t>
            </a:r>
          </a:p>
          <a:p>
            <a:pPr algn="just"/>
            <a:r>
              <a:rPr lang="pt-BR" dirty="0"/>
              <a:t>3. 2 faixas, bidirecional, sem acostamento, </a:t>
            </a:r>
            <a:r>
              <a:rPr lang="pt-BR" dirty="0" smtClean="0"/>
              <a:t>plano</a:t>
            </a:r>
            <a:r>
              <a:rPr lang="pt-BR" dirty="0"/>
              <a:t>, 1 km, 50% pesado</a:t>
            </a:r>
          </a:p>
          <a:p>
            <a:pPr algn="just"/>
            <a:r>
              <a:rPr lang="pt-BR" dirty="0"/>
              <a:t>4. 2 faixas, bidirecional, sem acostamento, </a:t>
            </a:r>
            <a:r>
              <a:rPr lang="pt-BR" dirty="0" smtClean="0"/>
              <a:t>ondulado</a:t>
            </a:r>
            <a:r>
              <a:rPr lang="pt-BR" dirty="0"/>
              <a:t>, 1 km, 50% pesado</a:t>
            </a:r>
          </a:p>
          <a:p>
            <a:pPr algn="just"/>
            <a:r>
              <a:rPr lang="pt-BR" dirty="0"/>
              <a:t>5. 2 faixas, bidirecional, sem acostamento, </a:t>
            </a:r>
            <a:r>
              <a:rPr lang="pt-BR" dirty="0" smtClean="0"/>
              <a:t>plano</a:t>
            </a:r>
            <a:r>
              <a:rPr lang="pt-BR" dirty="0"/>
              <a:t>, 3 km, 30% pesado </a:t>
            </a:r>
          </a:p>
          <a:p>
            <a:pPr algn="just"/>
            <a:r>
              <a:rPr lang="pt-BR" dirty="0"/>
              <a:t>6. 2 faixas, bidirecional, sem acostamento, </a:t>
            </a:r>
            <a:r>
              <a:rPr lang="pt-BR" dirty="0" smtClean="0"/>
              <a:t>ondulado</a:t>
            </a:r>
            <a:r>
              <a:rPr lang="pt-BR" dirty="0"/>
              <a:t>, 3 km, 30% pesado</a:t>
            </a:r>
          </a:p>
          <a:p>
            <a:pPr algn="just"/>
            <a:r>
              <a:rPr lang="pt-BR" dirty="0"/>
              <a:t>7. 2 faixas, bidirecional, sem acostamento, </a:t>
            </a:r>
            <a:r>
              <a:rPr lang="pt-BR" dirty="0" smtClean="0"/>
              <a:t>plano</a:t>
            </a:r>
            <a:r>
              <a:rPr lang="pt-BR" dirty="0"/>
              <a:t>, 1 km, 30% pesado</a:t>
            </a:r>
          </a:p>
          <a:p>
            <a:pPr algn="just"/>
            <a:r>
              <a:rPr lang="pt-BR" dirty="0"/>
              <a:t>8. 2 faixas, bidirecional, sem acostamento, </a:t>
            </a:r>
            <a:r>
              <a:rPr lang="pt-BR" dirty="0" smtClean="0"/>
              <a:t>ondulado</a:t>
            </a:r>
            <a:r>
              <a:rPr lang="pt-BR" dirty="0"/>
              <a:t>, 1 km, 30% pesado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0" y="615279"/>
            <a:ext cx="80032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 smtClean="0"/>
              <a:t> 	ANÁLISE DE CAPACIDADE</a:t>
            </a:r>
            <a:endParaRPr lang="pt-BR" sz="3000" b="1" dirty="0"/>
          </a:p>
        </p:txBody>
      </p:sp>
      <p:sp>
        <p:nvSpPr>
          <p:cNvPr id="6" name="Espaço Reservado para Número de Slide 1"/>
          <p:cNvSpPr txBox="1">
            <a:spLocks/>
          </p:cNvSpPr>
          <p:nvPr/>
        </p:nvSpPr>
        <p:spPr>
          <a:xfrm>
            <a:off x="11789230" y="6454324"/>
            <a:ext cx="4572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083A7FA-3DE4-4154-B0F3-36209D756B34}" type="slidenum">
              <a:rPr lang="pt-BR" sz="1600" b="1" smtClean="0"/>
              <a:pPr/>
              <a:t>19</a:t>
            </a:fld>
            <a:endParaRPr lang="pt-BR" sz="16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988" y="4529276"/>
            <a:ext cx="4772025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064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3680844"/>
            <a:ext cx="568266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500" b="1" dirty="0" smtClean="0"/>
              <a:t>	ESTRUTURA</a:t>
            </a:r>
            <a:endParaRPr lang="pt-BR" sz="4500" b="1" dirty="0"/>
          </a:p>
        </p:txBody>
      </p:sp>
      <p:sp>
        <p:nvSpPr>
          <p:cNvPr id="5" name="Espaço Reservado para Número de Slide 1"/>
          <p:cNvSpPr txBox="1">
            <a:spLocks/>
          </p:cNvSpPr>
          <p:nvPr/>
        </p:nvSpPr>
        <p:spPr>
          <a:xfrm>
            <a:off x="11789230" y="6454324"/>
            <a:ext cx="4572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083A7FA-3DE4-4154-B0F3-36209D756B34}" type="slidenum">
              <a:rPr lang="pt-BR" sz="1600" b="1" smtClean="0"/>
              <a:pPr/>
              <a:t>2</a:t>
            </a:fld>
            <a:endParaRPr lang="pt-BR" sz="1600" b="1" dirty="0"/>
          </a:p>
        </p:txBody>
      </p:sp>
    </p:spTree>
    <p:extLst>
      <p:ext uri="{BB962C8B-B14F-4D97-AF65-F5344CB8AC3E}">
        <p14:creationId xmlns:p14="http://schemas.microsoft.com/office/powerpoint/2010/main" val="115947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0" y="615279"/>
            <a:ext cx="80032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 smtClean="0"/>
              <a:t> 	ANÁLISE DE CAPACIDADE</a:t>
            </a:r>
            <a:endParaRPr lang="pt-BR" sz="3000" b="1" dirty="0"/>
          </a:p>
        </p:txBody>
      </p:sp>
      <p:sp>
        <p:nvSpPr>
          <p:cNvPr id="6" name="Espaço Reservado para Número de Slide 1"/>
          <p:cNvSpPr txBox="1">
            <a:spLocks/>
          </p:cNvSpPr>
          <p:nvPr/>
        </p:nvSpPr>
        <p:spPr>
          <a:xfrm>
            <a:off x="11789230" y="6454324"/>
            <a:ext cx="4572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083A7FA-3DE4-4154-B0F3-36209D756B34}" type="slidenum">
              <a:rPr lang="pt-BR" sz="1600" b="1" smtClean="0"/>
              <a:pPr/>
              <a:t>20</a:t>
            </a:fld>
            <a:endParaRPr lang="pt-BR" sz="16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378" y="1217794"/>
            <a:ext cx="8751433" cy="559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811" y="1217794"/>
            <a:ext cx="1917245" cy="1266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194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0" y="615279"/>
            <a:ext cx="80032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 smtClean="0"/>
              <a:t> 	ANÁLISE DE CAPACIDADE</a:t>
            </a:r>
            <a:endParaRPr lang="pt-BR" sz="3000" b="1" dirty="0"/>
          </a:p>
        </p:txBody>
      </p:sp>
      <p:sp>
        <p:nvSpPr>
          <p:cNvPr id="6" name="Espaço Reservado para Número de Slide 1"/>
          <p:cNvSpPr txBox="1">
            <a:spLocks/>
          </p:cNvSpPr>
          <p:nvPr/>
        </p:nvSpPr>
        <p:spPr>
          <a:xfrm>
            <a:off x="11789230" y="6454324"/>
            <a:ext cx="4572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083A7FA-3DE4-4154-B0F3-36209D756B34}" type="slidenum">
              <a:rPr lang="pt-BR" sz="1600" b="1" smtClean="0"/>
              <a:pPr/>
              <a:t>21</a:t>
            </a:fld>
            <a:endParaRPr lang="pt-BR" sz="16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857" y="1225049"/>
            <a:ext cx="8962540" cy="559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4397" y="1225049"/>
            <a:ext cx="1977603" cy="1305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009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" y="3604596"/>
            <a:ext cx="727165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500" b="1" dirty="0" smtClean="0"/>
              <a:t>	CUSTOS REFERENCIAIS</a:t>
            </a:r>
            <a:endParaRPr lang="pt-BR" sz="4500" b="1" dirty="0"/>
          </a:p>
        </p:txBody>
      </p:sp>
      <p:sp>
        <p:nvSpPr>
          <p:cNvPr id="5" name="Espaço Reservado para Número de Slide 1"/>
          <p:cNvSpPr txBox="1">
            <a:spLocks/>
          </p:cNvSpPr>
          <p:nvPr/>
        </p:nvSpPr>
        <p:spPr>
          <a:xfrm>
            <a:off x="11789230" y="6454324"/>
            <a:ext cx="4572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083A7FA-3DE4-4154-B0F3-36209D756B34}" type="slidenum">
              <a:rPr lang="pt-BR" sz="1600" b="1" smtClean="0"/>
              <a:pPr/>
              <a:t>22</a:t>
            </a:fld>
            <a:endParaRPr lang="pt-BR" sz="1600" b="1" dirty="0"/>
          </a:p>
        </p:txBody>
      </p:sp>
    </p:spTree>
    <p:extLst>
      <p:ext uri="{BB962C8B-B14F-4D97-AF65-F5344CB8AC3E}">
        <p14:creationId xmlns:p14="http://schemas.microsoft.com/office/powerpoint/2010/main" val="83587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615279"/>
            <a:ext cx="80032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 smtClean="0"/>
              <a:t> 	MECANIZADO X CONVENCIONAL</a:t>
            </a:r>
            <a:endParaRPr lang="pt-BR" sz="3000" b="1" dirty="0"/>
          </a:p>
        </p:txBody>
      </p:sp>
      <p:pic>
        <p:nvPicPr>
          <p:cNvPr id="5" name="Picture 2" descr="mage result for dr sauer tbm cost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8" t="13567" r="6699" b="7934"/>
          <a:stretch/>
        </p:blipFill>
        <p:spPr bwMode="auto">
          <a:xfrm>
            <a:off x="2268416" y="1369472"/>
            <a:ext cx="7655169" cy="486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229267" y="6252361"/>
            <a:ext cx="695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Fonte/</a:t>
            </a:r>
            <a:r>
              <a:rPr lang="pt-BR" i="1" dirty="0" err="1" smtClean="0"/>
              <a:t>Source</a:t>
            </a:r>
            <a:r>
              <a:rPr lang="pt-BR" dirty="0" smtClean="0"/>
              <a:t>: Dr. </a:t>
            </a:r>
            <a:r>
              <a:rPr lang="pt-BR" dirty="0" err="1" smtClean="0"/>
              <a:t>Sauer</a:t>
            </a:r>
            <a:r>
              <a:rPr lang="pt-BR" dirty="0" smtClean="0"/>
              <a:t> &amp; </a:t>
            </a:r>
            <a:r>
              <a:rPr lang="pt-BR" dirty="0" err="1" smtClean="0"/>
              <a:t>Partners</a:t>
            </a:r>
            <a:r>
              <a:rPr lang="pt-BR" dirty="0" smtClean="0"/>
              <a:t>. </a:t>
            </a:r>
            <a:r>
              <a:rPr lang="pt-BR" dirty="0" err="1" smtClean="0">
                <a:solidFill>
                  <a:schemeClr val="bg1">
                    <a:lumMod val="75000"/>
                  </a:schemeClr>
                </a:solidFill>
              </a:rPr>
              <a:t>www.dr-sauer.com</a:t>
            </a:r>
            <a:endParaRPr lang="pt-BR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Espaço Reservado para Número de Slide 1"/>
          <p:cNvSpPr txBox="1">
            <a:spLocks/>
          </p:cNvSpPr>
          <p:nvPr/>
        </p:nvSpPr>
        <p:spPr>
          <a:xfrm>
            <a:off x="11789230" y="6454324"/>
            <a:ext cx="4572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083A7FA-3DE4-4154-B0F3-36209D756B34}" type="slidenum">
              <a:rPr lang="pt-BR" sz="1600" b="1" smtClean="0"/>
              <a:pPr/>
              <a:t>23</a:t>
            </a:fld>
            <a:endParaRPr lang="pt-BR" sz="1600" b="1" dirty="0"/>
          </a:p>
        </p:txBody>
      </p:sp>
    </p:spTree>
    <p:extLst>
      <p:ext uri="{BB962C8B-B14F-4D97-AF65-F5344CB8AC3E}">
        <p14:creationId xmlns:p14="http://schemas.microsoft.com/office/powerpoint/2010/main" val="242127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13657" y="1359177"/>
            <a:ext cx="11506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 smtClean="0"/>
              <a:t>As máquinas </a:t>
            </a:r>
            <a:r>
              <a:rPr lang="pt-BR" sz="2800" dirty="0" err="1" smtClean="0"/>
              <a:t>tuneladoras</a:t>
            </a:r>
            <a:r>
              <a:rPr lang="pt-BR" sz="2800" dirty="0" smtClean="0"/>
              <a:t> (TBM) são feitas sob encomenda, em função do diâmetro necessário e das características do maciço, fatores que variam de obra para obra.</a:t>
            </a:r>
          </a:p>
          <a:p>
            <a:pPr algn="just"/>
            <a:endParaRPr lang="pt-BR" sz="2800" dirty="0"/>
          </a:p>
          <a:p>
            <a:pPr algn="just"/>
            <a:r>
              <a:rPr lang="pt-BR" sz="2800" dirty="0" smtClean="0"/>
              <a:t>Eventualmente, é possível reutilizar uma TBM, com ajustes (Linha 5 </a:t>
            </a:r>
            <a:r>
              <a:rPr lang="pt-BR" sz="2800" dirty="0" err="1" smtClean="0"/>
              <a:t>Metrô-SP</a:t>
            </a:r>
            <a:r>
              <a:rPr lang="pt-BR" sz="2800" dirty="0" smtClean="0"/>
              <a:t>, por exemplo).</a:t>
            </a:r>
          </a:p>
          <a:p>
            <a:pPr algn="just"/>
            <a:endParaRPr lang="pt-BR" sz="2800" dirty="0"/>
          </a:p>
          <a:p>
            <a:pPr algn="just"/>
            <a:r>
              <a:rPr lang="pt-BR" sz="2800" dirty="0" smtClean="0"/>
              <a:t>Quando da elaboração de Estudos para o projeto do Trem de Alta Velocidade RJ-SP-Campinas, se chegou a um custo de € 32 milhões, para uma </a:t>
            </a:r>
            <a:r>
              <a:rPr lang="pt-BR" sz="2800" i="1" dirty="0" smtClean="0"/>
              <a:t>Double </a:t>
            </a:r>
            <a:r>
              <a:rPr lang="pt-BR" sz="2800" i="1" dirty="0" err="1" smtClean="0"/>
              <a:t>Shield</a:t>
            </a:r>
            <a:r>
              <a:rPr lang="pt-BR" sz="2800" dirty="0" smtClean="0"/>
              <a:t>.</a:t>
            </a:r>
            <a:endParaRPr lang="pt-BR" sz="26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0" y="615279"/>
            <a:ext cx="80032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 smtClean="0"/>
              <a:t> 	MECANIZADO</a:t>
            </a:r>
            <a:endParaRPr lang="pt-BR" sz="3000" b="1" dirty="0"/>
          </a:p>
        </p:txBody>
      </p:sp>
      <p:sp>
        <p:nvSpPr>
          <p:cNvPr id="6" name="Espaço Reservado para Número de Slide 1"/>
          <p:cNvSpPr txBox="1">
            <a:spLocks/>
          </p:cNvSpPr>
          <p:nvPr/>
        </p:nvSpPr>
        <p:spPr>
          <a:xfrm>
            <a:off x="11789230" y="6454324"/>
            <a:ext cx="4572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083A7FA-3DE4-4154-B0F3-36209D756B34}" type="slidenum">
              <a:rPr lang="pt-BR" sz="1600" b="1" smtClean="0"/>
              <a:pPr/>
              <a:t>24</a:t>
            </a:fld>
            <a:endParaRPr lang="pt-BR" sz="1600" b="1" dirty="0"/>
          </a:p>
        </p:txBody>
      </p:sp>
    </p:spTree>
    <p:extLst>
      <p:ext uri="{BB962C8B-B14F-4D97-AF65-F5344CB8AC3E}">
        <p14:creationId xmlns:p14="http://schemas.microsoft.com/office/powerpoint/2010/main" val="417484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615279"/>
            <a:ext cx="80032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 smtClean="0"/>
              <a:t> 	CONVENCIONAL</a:t>
            </a:r>
            <a:endParaRPr lang="pt-BR" sz="3000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413657" y="1359177"/>
            <a:ext cx="11506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 smtClean="0"/>
              <a:t>Nos túneis convencionais, o equipamento de maior relevância é o Jumbo Eletro-hidráulico, quando se escava rocha. Custo pode chegar a </a:t>
            </a:r>
            <a:r>
              <a:rPr lang="pt-BR" sz="2400" dirty="0" smtClean="0"/>
              <a:t>€ 1,3 </a:t>
            </a:r>
            <a:r>
              <a:rPr lang="pt-BR" sz="2800" dirty="0"/>
              <a:t>milhão</a:t>
            </a:r>
            <a:r>
              <a:rPr lang="pt-BR" sz="2800" dirty="0" smtClean="0"/>
              <a:t>.</a:t>
            </a:r>
          </a:p>
          <a:p>
            <a:pPr algn="just"/>
            <a:endParaRPr lang="pt-BR" sz="2800" dirty="0"/>
          </a:p>
          <a:p>
            <a:pPr algn="just"/>
            <a:r>
              <a:rPr lang="pt-BR" sz="2800" dirty="0" smtClean="0"/>
              <a:t>Importante destacar que, no caso de túneis convencionais, a tendência é um túnel em SOLO custar mais do que um túnel escavado em ROCHA, uma vez que o maciço rochoso contribui para a </a:t>
            </a:r>
            <a:r>
              <a:rPr lang="pt-BR" sz="2800" dirty="0" err="1" smtClean="0"/>
              <a:t>autosustentação</a:t>
            </a:r>
            <a:r>
              <a:rPr lang="pt-BR" sz="2800" dirty="0" smtClean="0"/>
              <a:t> da escavação.</a:t>
            </a:r>
            <a:endParaRPr lang="pt-BR" sz="2800" dirty="0"/>
          </a:p>
        </p:txBody>
      </p:sp>
      <p:sp>
        <p:nvSpPr>
          <p:cNvPr id="6" name="Espaço Reservado para Número de Slide 1"/>
          <p:cNvSpPr txBox="1">
            <a:spLocks/>
          </p:cNvSpPr>
          <p:nvPr/>
        </p:nvSpPr>
        <p:spPr>
          <a:xfrm>
            <a:off x="11789230" y="6454324"/>
            <a:ext cx="4572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083A7FA-3DE4-4154-B0F3-36209D756B34}" type="slidenum">
              <a:rPr lang="pt-BR" sz="1600" b="1" smtClean="0"/>
              <a:pPr/>
              <a:t>25</a:t>
            </a:fld>
            <a:endParaRPr lang="pt-BR" sz="1600" b="1" dirty="0"/>
          </a:p>
        </p:txBody>
      </p:sp>
    </p:spTree>
    <p:extLst>
      <p:ext uri="{BB962C8B-B14F-4D97-AF65-F5344CB8AC3E}">
        <p14:creationId xmlns:p14="http://schemas.microsoft.com/office/powerpoint/2010/main" val="137765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615279"/>
            <a:ext cx="80032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 smtClean="0"/>
              <a:t> 	CUSTOS</a:t>
            </a:r>
            <a:endParaRPr lang="pt-BR" sz="3000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413657" y="1359177"/>
            <a:ext cx="11506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 smtClean="0"/>
              <a:t>Túneis rurais para duas faixas de rodovias ou duas vias férreas, com área de ~ 90m²:</a:t>
            </a:r>
          </a:p>
          <a:p>
            <a:pPr algn="just"/>
            <a:endParaRPr lang="pt-BR" sz="28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dirty="0" smtClean="0"/>
              <a:t>Estimativa de custo de R$ 70.000 a R$ 140.000 /m (OBRA CIVIL).</a:t>
            </a:r>
          </a:p>
          <a:p>
            <a:pPr algn="just"/>
            <a:endParaRPr lang="pt-BR" sz="2800" dirty="0"/>
          </a:p>
          <a:p>
            <a:pPr algn="just"/>
            <a:r>
              <a:rPr lang="pt-BR" sz="2800" dirty="0" smtClean="0"/>
              <a:t>Para os sistemas de segurança e operação de túneis rodoviários, estimativa de valor de R$ 25.000 /m, reduzindo à medida que aumenta a extensão do túnel.</a:t>
            </a:r>
          </a:p>
          <a:p>
            <a:pPr algn="just"/>
            <a:endParaRPr lang="pt-BR" sz="2800" dirty="0"/>
          </a:p>
        </p:txBody>
      </p:sp>
      <p:sp>
        <p:nvSpPr>
          <p:cNvPr id="6" name="Espaço Reservado para Número de Slide 1"/>
          <p:cNvSpPr txBox="1">
            <a:spLocks/>
          </p:cNvSpPr>
          <p:nvPr/>
        </p:nvSpPr>
        <p:spPr>
          <a:xfrm>
            <a:off x="11789230" y="6454324"/>
            <a:ext cx="4572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083A7FA-3DE4-4154-B0F3-36209D756B34}" type="slidenum">
              <a:rPr lang="pt-BR" sz="1600" b="1" smtClean="0"/>
              <a:pPr/>
              <a:t>26</a:t>
            </a:fld>
            <a:endParaRPr lang="pt-BR" sz="1600" b="1" dirty="0"/>
          </a:p>
        </p:txBody>
      </p:sp>
    </p:spTree>
    <p:extLst>
      <p:ext uri="{BB962C8B-B14F-4D97-AF65-F5344CB8AC3E}">
        <p14:creationId xmlns:p14="http://schemas.microsoft.com/office/powerpoint/2010/main" val="106526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13657" y="1359177"/>
            <a:ext cx="11506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hangingPunct="0"/>
            <a:r>
              <a:rPr lang="pt-BR" sz="2800" b="1" dirty="0"/>
              <a:t>Túnel Antônio Dias</a:t>
            </a:r>
            <a:r>
              <a:rPr lang="pt-BR" sz="2800" dirty="0"/>
              <a:t> 		542 m de extensão 	</a:t>
            </a:r>
          </a:p>
          <a:p>
            <a:pPr lvl="0" hangingPunct="0"/>
            <a:r>
              <a:rPr lang="pt-BR" sz="2800" b="1" dirty="0" smtClean="0"/>
              <a:t>Túnel </a:t>
            </a:r>
            <a:r>
              <a:rPr lang="pt-BR" sz="2800" b="1" dirty="0"/>
              <a:t>Piracicaba Direito	</a:t>
            </a:r>
            <a:r>
              <a:rPr lang="pt-BR" sz="2800" b="1" dirty="0" smtClean="0"/>
              <a:t>	</a:t>
            </a:r>
            <a:r>
              <a:rPr lang="pt-BR" sz="2800" dirty="0" smtClean="0"/>
              <a:t>432 </a:t>
            </a:r>
            <a:r>
              <a:rPr lang="pt-BR" sz="2800" dirty="0"/>
              <a:t>m de extensão	</a:t>
            </a:r>
            <a:endParaRPr lang="pt-BR" sz="2800" dirty="0" smtClean="0"/>
          </a:p>
          <a:p>
            <a:pPr lvl="0" hangingPunct="0"/>
            <a:r>
              <a:rPr lang="pt-BR" sz="2800" b="1" dirty="0" smtClean="0"/>
              <a:t>Túnel </a:t>
            </a:r>
            <a:r>
              <a:rPr lang="pt-BR" sz="2800" b="1" dirty="0"/>
              <a:t>Piracicaba Esquerdo</a:t>
            </a:r>
            <a:r>
              <a:rPr lang="pt-BR" sz="2800" dirty="0"/>
              <a:t>	409 m de extensão	</a:t>
            </a:r>
            <a:endParaRPr lang="pt-BR" sz="2800" dirty="0" smtClean="0"/>
          </a:p>
          <a:p>
            <a:pPr lvl="0" hangingPunct="0"/>
            <a:r>
              <a:rPr lang="pt-BR" sz="2800" b="1" dirty="0" smtClean="0"/>
              <a:t>Túnel </a:t>
            </a:r>
            <a:r>
              <a:rPr lang="pt-BR" sz="2800" b="1" dirty="0"/>
              <a:t>Prainha	</a:t>
            </a:r>
            <a:r>
              <a:rPr lang="pt-BR" sz="2800" dirty="0"/>
              <a:t>		708 m de extensão	</a:t>
            </a:r>
            <a:endParaRPr lang="pt-BR" sz="2800" dirty="0" smtClean="0"/>
          </a:p>
          <a:p>
            <a:pPr lvl="0" hangingPunct="0"/>
            <a:r>
              <a:rPr lang="pt-BR" sz="2800" dirty="0" smtClean="0"/>
              <a:t>TOTAL					2.091 m</a:t>
            </a:r>
          </a:p>
          <a:p>
            <a:pPr lvl="0" hangingPunct="0"/>
            <a:r>
              <a:rPr lang="pt-BR" sz="2800" dirty="0" smtClean="0"/>
              <a:t>CUSTO				</a:t>
            </a:r>
            <a:r>
              <a:rPr lang="pt-BR" sz="2800" dirty="0" err="1" smtClean="0"/>
              <a:t>R</a:t>
            </a:r>
            <a:r>
              <a:rPr lang="pt-BR" sz="2800" dirty="0" smtClean="0"/>
              <a:t>$ 133,6 MM (2012)</a:t>
            </a:r>
          </a:p>
          <a:p>
            <a:pPr lvl="0" hangingPunct="0"/>
            <a:r>
              <a:rPr lang="pt-BR" sz="2800" dirty="0" smtClean="0"/>
              <a:t>M</a:t>
            </a:r>
            <a:r>
              <a:rPr lang="en-US" sz="2800" dirty="0" smtClean="0"/>
              <a:t>ÉDIA				R$ 63.000/m (</a:t>
            </a:r>
            <a:r>
              <a:rPr lang="en-US" sz="2800" dirty="0" err="1" smtClean="0"/>
              <a:t>sem</a:t>
            </a:r>
            <a:r>
              <a:rPr lang="en-US" sz="2800" dirty="0" smtClean="0"/>
              <a:t> </a:t>
            </a:r>
            <a:r>
              <a:rPr lang="en-US" sz="2800" dirty="0" err="1" smtClean="0"/>
              <a:t>Pavimento</a:t>
            </a:r>
            <a:r>
              <a:rPr lang="en-US" sz="2800" dirty="0" smtClean="0"/>
              <a:t> e </a:t>
            </a:r>
            <a:r>
              <a:rPr lang="en-US" sz="2800" dirty="0" err="1" smtClean="0"/>
              <a:t>Sistemas</a:t>
            </a:r>
            <a:r>
              <a:rPr lang="en-US" sz="2800" dirty="0" smtClean="0"/>
              <a:t>)</a:t>
            </a:r>
          </a:p>
          <a:p>
            <a:pPr lvl="0" hangingPunct="0"/>
            <a:r>
              <a:rPr lang="en-US" sz="2800" dirty="0"/>
              <a:t>	</a:t>
            </a:r>
            <a:r>
              <a:rPr lang="en-US" sz="2800" dirty="0" smtClean="0"/>
              <a:t>				&gt; R$ 88.000/m (mar/2019)</a:t>
            </a:r>
          </a:p>
          <a:p>
            <a:pPr lvl="0" hangingPunct="0"/>
            <a:endParaRPr lang="en-US" sz="2800" dirty="0"/>
          </a:p>
          <a:p>
            <a:pPr lvl="0" hangingPunct="0"/>
            <a:r>
              <a:rPr lang="en-US" sz="2800" dirty="0" err="1" smtClean="0"/>
              <a:t>Túneis</a:t>
            </a:r>
            <a:r>
              <a:rPr lang="en-US" sz="2800" dirty="0" smtClean="0"/>
              <a:t> DNIT BR-381/MG, </a:t>
            </a:r>
            <a:r>
              <a:rPr lang="en-US" sz="2800" dirty="0" err="1" smtClean="0"/>
              <a:t>lotes</a:t>
            </a:r>
            <a:r>
              <a:rPr lang="en-US" sz="2800" dirty="0" smtClean="0"/>
              <a:t> 3.2 e 3.3</a:t>
            </a:r>
            <a:endParaRPr lang="pt-BR" sz="28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0" y="615279"/>
            <a:ext cx="80032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 smtClean="0"/>
              <a:t> 	CUSTOS - exemplo</a:t>
            </a:r>
            <a:endParaRPr lang="pt-BR" sz="3000" b="1" dirty="0"/>
          </a:p>
        </p:txBody>
      </p:sp>
      <p:sp>
        <p:nvSpPr>
          <p:cNvPr id="6" name="Espaço Reservado para Número de Slide 1"/>
          <p:cNvSpPr txBox="1">
            <a:spLocks/>
          </p:cNvSpPr>
          <p:nvPr/>
        </p:nvSpPr>
        <p:spPr>
          <a:xfrm>
            <a:off x="11789230" y="6454324"/>
            <a:ext cx="4572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083A7FA-3DE4-4154-B0F3-36209D756B34}" type="slidenum">
              <a:rPr lang="pt-BR" sz="1600" b="1" smtClean="0"/>
              <a:pPr/>
              <a:t>27</a:t>
            </a:fld>
            <a:endParaRPr lang="pt-BR" sz="1600" b="1" dirty="0"/>
          </a:p>
        </p:txBody>
      </p:sp>
    </p:spTree>
    <p:extLst>
      <p:ext uri="{BB962C8B-B14F-4D97-AF65-F5344CB8AC3E}">
        <p14:creationId xmlns:p14="http://schemas.microsoft.com/office/powerpoint/2010/main" val="380097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" y="3659026"/>
            <a:ext cx="634917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500" b="1" dirty="0" smtClean="0"/>
              <a:t> 	CONCLUSÕES</a:t>
            </a:r>
            <a:endParaRPr lang="pt-BR" sz="4500" b="1" dirty="0"/>
          </a:p>
        </p:txBody>
      </p:sp>
      <p:sp>
        <p:nvSpPr>
          <p:cNvPr id="5" name="Espaço Reservado para Número de Slide 1"/>
          <p:cNvSpPr txBox="1">
            <a:spLocks/>
          </p:cNvSpPr>
          <p:nvPr/>
        </p:nvSpPr>
        <p:spPr>
          <a:xfrm>
            <a:off x="11789230" y="6454324"/>
            <a:ext cx="4572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083A7FA-3DE4-4154-B0F3-36209D756B34}" type="slidenum">
              <a:rPr lang="pt-BR" sz="1600" b="1" smtClean="0"/>
              <a:pPr/>
              <a:t>28</a:t>
            </a:fld>
            <a:endParaRPr lang="pt-BR" sz="1600" b="1" dirty="0"/>
          </a:p>
        </p:txBody>
      </p:sp>
    </p:spTree>
    <p:extLst>
      <p:ext uri="{BB962C8B-B14F-4D97-AF65-F5344CB8AC3E}">
        <p14:creationId xmlns:p14="http://schemas.microsoft.com/office/powerpoint/2010/main" val="356884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615279"/>
            <a:ext cx="80032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 smtClean="0"/>
              <a:t> 	CONCLUSÕES</a:t>
            </a:r>
            <a:endParaRPr lang="pt-BR" sz="3000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413657" y="1359177"/>
            <a:ext cx="11506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dirty="0" smtClean="0"/>
              <a:t>Importante estudar devidamente a viabilidade de um túnel, a fim de evitar a simples interpretação de “obra cara”;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dirty="0" smtClean="0"/>
              <a:t>Para tanto, técnicos devem minimamente conhecer os processos construtivos, e ter as noções de custos (de implantação e de manutenção);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dirty="0" smtClean="0"/>
              <a:t>Ao incorporar um túnel no projeto, sempre fazer projeção de tráfego/demanda para longo prazo (30 a 50 anos), em função das dificuldades de alargamento de seção de túnel em uso.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dirty="0" smtClean="0"/>
              <a:t>Decisões técnicas devem estar sempre (que possível) lastreadas em robusto suporte documental.</a:t>
            </a:r>
            <a:endParaRPr lang="pt-BR" sz="2800" dirty="0"/>
          </a:p>
        </p:txBody>
      </p:sp>
      <p:sp>
        <p:nvSpPr>
          <p:cNvPr id="6" name="Espaço Reservado para Número de Slide 1"/>
          <p:cNvSpPr txBox="1">
            <a:spLocks/>
          </p:cNvSpPr>
          <p:nvPr/>
        </p:nvSpPr>
        <p:spPr>
          <a:xfrm>
            <a:off x="11789230" y="6454324"/>
            <a:ext cx="4572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083A7FA-3DE4-4154-B0F3-36209D756B34}" type="slidenum">
              <a:rPr lang="pt-BR" sz="1600" b="1" smtClean="0"/>
              <a:pPr/>
              <a:t>29</a:t>
            </a:fld>
            <a:endParaRPr lang="pt-BR" sz="1600" b="1" dirty="0"/>
          </a:p>
        </p:txBody>
      </p:sp>
    </p:spTree>
    <p:extLst>
      <p:ext uri="{BB962C8B-B14F-4D97-AF65-F5344CB8AC3E}">
        <p14:creationId xmlns:p14="http://schemas.microsoft.com/office/powerpoint/2010/main" val="186556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67219" y="1541666"/>
            <a:ext cx="1142548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800" dirty="0"/>
          </a:p>
          <a:p>
            <a:pPr marL="457200" indent="-457200">
              <a:buFontTx/>
              <a:buChar char="-"/>
            </a:pPr>
            <a:r>
              <a:rPr lang="pt-BR" sz="2800" dirty="0" smtClean="0"/>
              <a:t>ANÁLISE </a:t>
            </a:r>
            <a:r>
              <a:rPr lang="pt-BR" sz="2800" dirty="0"/>
              <a:t>DE </a:t>
            </a:r>
            <a:r>
              <a:rPr lang="pt-BR" sz="2800" dirty="0" smtClean="0"/>
              <a:t>VIABILIDADE</a:t>
            </a:r>
          </a:p>
          <a:p>
            <a:pPr marL="457200" indent="-457200">
              <a:buFontTx/>
              <a:buChar char="-"/>
            </a:pPr>
            <a:endParaRPr lang="pt-BR" sz="2800" dirty="0"/>
          </a:p>
          <a:p>
            <a:pPr marL="457200" indent="-457200">
              <a:buFontTx/>
              <a:buChar char="-"/>
            </a:pPr>
            <a:r>
              <a:rPr lang="pt-BR" sz="2800" dirty="0" smtClean="0"/>
              <a:t>ANÁLISE DE CAPACIDADE</a:t>
            </a:r>
          </a:p>
          <a:p>
            <a:pPr marL="457200" indent="-457200">
              <a:buFontTx/>
              <a:buChar char="-"/>
            </a:pPr>
            <a:endParaRPr lang="pt-BR" sz="2800" dirty="0"/>
          </a:p>
          <a:p>
            <a:pPr marL="457200" indent="-457200">
              <a:buFontTx/>
              <a:buChar char="-"/>
            </a:pPr>
            <a:r>
              <a:rPr lang="pt-BR" sz="2800" dirty="0" smtClean="0"/>
              <a:t>CUSTOS </a:t>
            </a:r>
            <a:r>
              <a:rPr lang="pt-BR" sz="2800" dirty="0"/>
              <a:t>REFERENCIAIS, DE OBRAS CIVIS E SISTEMAS </a:t>
            </a:r>
            <a:r>
              <a:rPr lang="pt-BR" sz="2800" dirty="0" smtClean="0"/>
              <a:t>OPERACIONAIS</a:t>
            </a:r>
          </a:p>
          <a:p>
            <a:pPr marL="457200" indent="-457200">
              <a:buFontTx/>
              <a:buChar char="-"/>
            </a:pPr>
            <a:endParaRPr lang="pt-BR" sz="28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1" y="615279"/>
            <a:ext cx="48164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 smtClean="0"/>
              <a:t>	ESTRUTURA</a:t>
            </a:r>
            <a:endParaRPr lang="pt-BR" sz="3000" b="1" dirty="0"/>
          </a:p>
        </p:txBody>
      </p:sp>
      <p:sp>
        <p:nvSpPr>
          <p:cNvPr id="6" name="Espaço Reservado para Número de Slide 1"/>
          <p:cNvSpPr txBox="1">
            <a:spLocks/>
          </p:cNvSpPr>
          <p:nvPr/>
        </p:nvSpPr>
        <p:spPr>
          <a:xfrm>
            <a:off x="11789230" y="6454324"/>
            <a:ext cx="4572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083A7FA-3DE4-4154-B0F3-36209D756B34}" type="slidenum">
              <a:rPr lang="pt-BR" sz="1600" b="1" smtClean="0"/>
              <a:pPr/>
              <a:t>3</a:t>
            </a:fld>
            <a:endParaRPr lang="pt-BR" sz="1600" b="1" dirty="0"/>
          </a:p>
        </p:txBody>
      </p:sp>
    </p:spTree>
    <p:extLst>
      <p:ext uri="{BB962C8B-B14F-4D97-AF65-F5344CB8AC3E}">
        <p14:creationId xmlns:p14="http://schemas.microsoft.com/office/powerpoint/2010/main" val="411202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42" y="2156858"/>
            <a:ext cx="2941691" cy="1224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 descr="DNIT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37868" y="2277725"/>
            <a:ext cx="3932903" cy="982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690242" y="3380994"/>
            <a:ext cx="2807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 smtClean="0">
                <a:latin typeface="Calibri" charset="0"/>
                <a:ea typeface="Calibri" charset="0"/>
                <a:cs typeface="Calibri" charset="0"/>
              </a:rPr>
              <a:t>www.epl.gov.br</a:t>
            </a:r>
            <a:endParaRPr lang="pt-BR" dirty="0" smtClean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700428" y="3378394"/>
            <a:ext cx="2807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 smtClean="0">
                <a:latin typeface="Calibri" charset="0"/>
                <a:ea typeface="Calibri" charset="0"/>
                <a:cs typeface="Calibri" charset="0"/>
              </a:rPr>
              <a:t>www.dnit.gov.br</a:t>
            </a:r>
            <a:endParaRPr lang="pt-BR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074" y="2250226"/>
            <a:ext cx="3475578" cy="1094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9002798" y="3378395"/>
            <a:ext cx="2807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 smtClean="0">
                <a:latin typeface="Calibri" charset="0"/>
                <a:ea typeface="Calibri" charset="0"/>
                <a:cs typeface="Calibri" charset="0"/>
              </a:rPr>
              <a:t>www.tuneis.com.br</a:t>
            </a:r>
            <a:endParaRPr lang="pt-BR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0" y="4468756"/>
            <a:ext cx="12188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latin typeface="Calibri" charset="0"/>
                <a:ea typeface="Calibri" charset="0"/>
                <a:cs typeface="Calibri" charset="0"/>
              </a:rPr>
              <a:t>ELOI ANGELO PALMA FILHO</a:t>
            </a:r>
            <a:r>
              <a:rPr lang="pt-BR" sz="3600" dirty="0" smtClean="0">
                <a:latin typeface="Calibri" charset="0"/>
                <a:ea typeface="Calibri" charset="0"/>
                <a:cs typeface="Calibri" charset="0"/>
              </a:rPr>
              <a:t>, M. Eng.</a:t>
            </a:r>
            <a:endParaRPr lang="pt-BR" sz="3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1" name="Subtítulo 2"/>
          <p:cNvSpPr txBox="1">
            <a:spLocks/>
          </p:cNvSpPr>
          <p:nvPr/>
        </p:nvSpPr>
        <p:spPr>
          <a:xfrm>
            <a:off x="0" y="5077072"/>
            <a:ext cx="12192000" cy="13974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buNone/>
            </a:pPr>
            <a:r>
              <a:rPr lang="pt-BR" sz="2400" dirty="0" smtClean="0">
                <a:latin typeface="Calibri" charset="0"/>
                <a:ea typeface="Calibri" charset="0"/>
                <a:cs typeface="Calibri" charset="0"/>
                <a:hlinkClick r:id="rId5"/>
              </a:rPr>
              <a:t>eloi.palma@epl.gov.br</a:t>
            </a:r>
            <a:r>
              <a:rPr lang="pt-BR" sz="2400" dirty="0" smtClean="0">
                <a:latin typeface="Calibri" charset="0"/>
                <a:ea typeface="Calibri" charset="0"/>
                <a:cs typeface="Calibri" charset="0"/>
              </a:rPr>
              <a:t>  :  </a:t>
            </a:r>
            <a:r>
              <a:rPr lang="pt-BR" sz="2400" dirty="0" smtClean="0">
                <a:latin typeface="Calibri" charset="0"/>
                <a:ea typeface="Calibri" charset="0"/>
                <a:cs typeface="Calibri" charset="0"/>
                <a:hlinkClick r:id="rId6"/>
              </a:rPr>
              <a:t>eloi.palma@dnit.gov.br</a:t>
            </a:r>
            <a:r>
              <a:rPr lang="pt-BR" sz="2400" dirty="0" smtClean="0">
                <a:latin typeface="Calibri" charset="0"/>
                <a:ea typeface="Calibri" charset="0"/>
                <a:cs typeface="Calibri" charset="0"/>
              </a:rPr>
              <a:t> 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pt-BR" sz="1800" dirty="0" smtClean="0">
                <a:latin typeface="Calibri" charset="0"/>
                <a:ea typeface="Calibri" charset="0"/>
                <a:cs typeface="Calibri" charset="0"/>
                <a:hlinkClick r:id="rId7"/>
              </a:rPr>
              <a:t>palmafilho@yahoo.it</a:t>
            </a:r>
            <a:r>
              <a:rPr lang="pt-BR" sz="1800" dirty="0" smtClean="0">
                <a:latin typeface="Calibri" charset="0"/>
                <a:ea typeface="Calibri" charset="0"/>
                <a:cs typeface="Calibri" charset="0"/>
              </a:rPr>
              <a:t> 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pt-BR" sz="1800" dirty="0" smtClean="0">
                <a:latin typeface="Calibri" charset="0"/>
                <a:ea typeface="Calibri" charset="0"/>
                <a:cs typeface="Calibri" charset="0"/>
              </a:rPr>
              <a:t>Cx. Postal 3633 – CEP 70.089-970 – </a:t>
            </a:r>
            <a:r>
              <a:rPr lang="pt-BR" sz="1800" dirty="0" err="1" smtClean="0">
                <a:latin typeface="Calibri" charset="0"/>
                <a:ea typeface="Calibri" charset="0"/>
                <a:cs typeface="Calibri" charset="0"/>
              </a:rPr>
              <a:t>Bras</a:t>
            </a:r>
            <a:r>
              <a:rPr lang="en-US" sz="1800" dirty="0" err="1" smtClean="0">
                <a:latin typeface="Calibri" charset="0"/>
                <a:ea typeface="Calibri" charset="0"/>
                <a:cs typeface="Calibri" charset="0"/>
              </a:rPr>
              <a:t>ília</a:t>
            </a:r>
            <a:r>
              <a:rPr lang="en-US" sz="1800" dirty="0" smtClean="0">
                <a:latin typeface="Calibri" charset="0"/>
                <a:ea typeface="Calibri" charset="0"/>
                <a:cs typeface="Calibri" charset="0"/>
              </a:rPr>
              <a:t>-DF</a:t>
            </a:r>
            <a:endParaRPr lang="pt-BR" sz="18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2" name="Espaço Reservado para Número de Slide 1"/>
          <p:cNvSpPr txBox="1">
            <a:spLocks/>
          </p:cNvSpPr>
          <p:nvPr/>
        </p:nvSpPr>
        <p:spPr>
          <a:xfrm>
            <a:off x="11789230" y="6454324"/>
            <a:ext cx="4572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083A7FA-3DE4-4154-B0F3-36209D756B34}" type="slidenum">
              <a:rPr lang="pt-BR" sz="1600" b="1" smtClean="0"/>
              <a:pPr/>
              <a:t>30</a:t>
            </a:fld>
            <a:endParaRPr lang="pt-BR" sz="1600" b="1" dirty="0"/>
          </a:p>
        </p:txBody>
      </p:sp>
    </p:spTree>
    <p:extLst>
      <p:ext uri="{BB962C8B-B14F-4D97-AF65-F5344CB8AC3E}">
        <p14:creationId xmlns:p14="http://schemas.microsoft.com/office/powerpoint/2010/main" val="78837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3604596"/>
            <a:ext cx="861059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500" b="1" dirty="0" smtClean="0"/>
              <a:t>	ANÁLISE DE VIABILIDADE</a:t>
            </a:r>
            <a:endParaRPr lang="pt-BR" sz="4500" b="1" dirty="0"/>
          </a:p>
        </p:txBody>
      </p:sp>
      <p:sp>
        <p:nvSpPr>
          <p:cNvPr id="5" name="Espaço Reservado para Número de Slide 1"/>
          <p:cNvSpPr txBox="1">
            <a:spLocks/>
          </p:cNvSpPr>
          <p:nvPr/>
        </p:nvSpPr>
        <p:spPr>
          <a:xfrm>
            <a:off x="11789230" y="6454324"/>
            <a:ext cx="4572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083A7FA-3DE4-4154-B0F3-36209D756B34}" type="slidenum">
              <a:rPr lang="pt-BR" sz="1600" b="1" smtClean="0"/>
              <a:pPr/>
              <a:t>4</a:t>
            </a:fld>
            <a:endParaRPr lang="pt-BR" sz="1600" b="1" dirty="0"/>
          </a:p>
        </p:txBody>
      </p:sp>
    </p:spTree>
    <p:extLst>
      <p:ext uri="{BB962C8B-B14F-4D97-AF65-F5344CB8AC3E}">
        <p14:creationId xmlns:p14="http://schemas.microsoft.com/office/powerpoint/2010/main" val="398535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615279"/>
            <a:ext cx="80227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 smtClean="0"/>
              <a:t>	AN</a:t>
            </a:r>
            <a:r>
              <a:rPr lang="en-US" sz="3000" b="1" dirty="0" smtClean="0"/>
              <a:t>ÁLISE DE VIABILIDADE </a:t>
            </a:r>
            <a:r>
              <a:rPr lang="en-US" sz="2400" b="1" dirty="0" smtClean="0"/>
              <a:t>– ESTUDO DE CASO 01</a:t>
            </a:r>
            <a:endParaRPr lang="pt-BR" sz="2400" b="1" dirty="0"/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950026" y="1399183"/>
            <a:ext cx="10469812" cy="463850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400" dirty="0" smtClean="0">
                <a:latin typeface="Calibri" charset="0"/>
                <a:ea typeface="Calibri" charset="0"/>
                <a:cs typeface="Calibri" charset="0"/>
              </a:rPr>
              <a:t>Rodovia BR-101/RS, onde se implantou o </a:t>
            </a:r>
            <a:r>
              <a:rPr lang="pt-BR" sz="2400" dirty="0" err="1" smtClean="0">
                <a:latin typeface="Calibri" charset="0"/>
                <a:ea typeface="Calibri" charset="0"/>
                <a:cs typeface="Calibri" charset="0"/>
              </a:rPr>
              <a:t>T</a:t>
            </a:r>
            <a:r>
              <a:rPr lang="en-US" sz="2400" dirty="0" err="1" smtClean="0">
                <a:latin typeface="Calibri" charset="0"/>
                <a:ea typeface="Calibri" charset="0"/>
                <a:cs typeface="Calibri" charset="0"/>
              </a:rPr>
              <a:t>únel</a:t>
            </a:r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 do Morro Alto (2 x 1.830m)</a:t>
            </a:r>
            <a:r>
              <a:rPr lang="pt-BR" sz="2400" dirty="0" smtClean="0">
                <a:latin typeface="Calibri" charset="0"/>
                <a:ea typeface="Calibri" charset="0"/>
                <a:cs typeface="Calibri" charset="0"/>
              </a:rPr>
              <a:t>.</a:t>
            </a:r>
            <a:endParaRPr lang="pt-BR" sz="2400" dirty="0">
              <a:latin typeface="Calibri" charset="0"/>
              <a:ea typeface="Calibri" charset="0"/>
              <a:cs typeface="Calibri" charset="0"/>
            </a:endParaRPr>
          </a:p>
          <a:p>
            <a:pPr algn="just"/>
            <a:r>
              <a:rPr lang="pt-BR" sz="2400" dirty="0" err="1" smtClean="0">
                <a:latin typeface="Calibri" charset="0"/>
                <a:ea typeface="Calibri" charset="0"/>
                <a:cs typeface="Calibri" charset="0"/>
              </a:rPr>
              <a:t>Concep</a:t>
            </a:r>
            <a:r>
              <a:rPr lang="en-US" sz="2400" dirty="0" err="1" smtClean="0">
                <a:latin typeface="Calibri" charset="0"/>
                <a:ea typeface="Calibri" charset="0"/>
                <a:cs typeface="Calibri" charset="0"/>
              </a:rPr>
              <a:t>ção</a:t>
            </a:r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 original era </a:t>
            </a:r>
            <a:r>
              <a:rPr lang="en-US" sz="2400" dirty="0" err="1" smtClean="0">
                <a:latin typeface="Calibri" charset="0"/>
                <a:ea typeface="Calibri" charset="0"/>
                <a:cs typeface="Calibri" charset="0"/>
              </a:rPr>
              <a:t>duplicação</a:t>
            </a:r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400" dirty="0" err="1" smtClean="0">
                <a:latin typeface="Calibri" charset="0"/>
                <a:ea typeface="Calibri" charset="0"/>
                <a:cs typeface="Calibri" charset="0"/>
              </a:rPr>
              <a:t>convencional</a:t>
            </a:r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 da </a:t>
            </a:r>
            <a:r>
              <a:rPr lang="en-US" sz="2400" dirty="0" err="1" smtClean="0">
                <a:latin typeface="Calibri" charset="0"/>
                <a:ea typeface="Calibri" charset="0"/>
                <a:cs typeface="Calibri" charset="0"/>
              </a:rPr>
              <a:t>rodovia</a:t>
            </a:r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en-US" sz="2400" dirty="0" err="1" smtClean="0">
                <a:latin typeface="Calibri" charset="0"/>
                <a:ea typeface="Calibri" charset="0"/>
                <a:cs typeface="Calibri" charset="0"/>
              </a:rPr>
              <a:t>parcialmente</a:t>
            </a:r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400" dirty="0" err="1" smtClean="0">
                <a:latin typeface="Calibri" charset="0"/>
                <a:ea typeface="Calibri" charset="0"/>
                <a:cs typeface="Calibri" charset="0"/>
              </a:rPr>
              <a:t>em</a:t>
            </a:r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400" dirty="0" err="1" smtClean="0">
                <a:latin typeface="Calibri" charset="0"/>
                <a:ea typeface="Calibri" charset="0"/>
                <a:cs typeface="Calibri" charset="0"/>
              </a:rPr>
              <a:t>meia</a:t>
            </a:r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400" dirty="0" err="1" smtClean="0">
                <a:latin typeface="Calibri" charset="0"/>
                <a:ea typeface="Calibri" charset="0"/>
                <a:cs typeface="Calibri" charset="0"/>
              </a:rPr>
              <a:t>encosta</a:t>
            </a:r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.</a:t>
            </a:r>
          </a:p>
          <a:p>
            <a:pPr algn="just"/>
            <a:r>
              <a:rPr lang="en-US" sz="2400" dirty="0" err="1" smtClean="0">
                <a:latin typeface="Calibri" charset="0"/>
                <a:ea typeface="Calibri" charset="0"/>
                <a:cs typeface="Calibri" charset="0"/>
              </a:rPr>
              <a:t>Duplicação</a:t>
            </a:r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400" dirty="0" err="1" smtClean="0">
                <a:latin typeface="Calibri" charset="0"/>
                <a:ea typeface="Calibri" charset="0"/>
                <a:cs typeface="Calibri" charset="0"/>
              </a:rPr>
              <a:t>por</a:t>
            </a:r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400" dirty="0" err="1" smtClean="0">
                <a:latin typeface="Calibri" charset="0"/>
                <a:ea typeface="Calibri" charset="0"/>
                <a:cs typeface="Calibri" charset="0"/>
              </a:rPr>
              <a:t>traçado</a:t>
            </a:r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 novo, </a:t>
            </a:r>
            <a:r>
              <a:rPr lang="en-US" sz="2400" dirty="0" err="1" smtClean="0">
                <a:latin typeface="Calibri" charset="0"/>
                <a:ea typeface="Calibri" charset="0"/>
                <a:cs typeface="Calibri" charset="0"/>
              </a:rPr>
              <a:t>incluindo</a:t>
            </a:r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400" dirty="0" err="1" smtClean="0">
                <a:latin typeface="Calibri" charset="0"/>
                <a:ea typeface="Calibri" charset="0"/>
                <a:cs typeface="Calibri" charset="0"/>
              </a:rPr>
              <a:t>Túnel</a:t>
            </a:r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en-US" sz="2400" dirty="0" err="1" smtClean="0">
                <a:latin typeface="Calibri" charset="0"/>
                <a:ea typeface="Calibri" charset="0"/>
                <a:cs typeface="Calibri" charset="0"/>
              </a:rPr>
              <a:t>Elevado</a:t>
            </a:r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 de 3 km e Ponte, </a:t>
            </a:r>
            <a:r>
              <a:rPr lang="en-US" sz="2400" dirty="0" err="1" smtClean="0">
                <a:latin typeface="Calibri" charset="0"/>
                <a:ea typeface="Calibri" charset="0"/>
                <a:cs typeface="Calibri" charset="0"/>
              </a:rPr>
              <a:t>reduziu</a:t>
            </a:r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400" dirty="0" err="1" smtClean="0">
                <a:latin typeface="Calibri" charset="0"/>
                <a:ea typeface="Calibri" charset="0"/>
                <a:cs typeface="Calibri" charset="0"/>
              </a:rPr>
              <a:t>extensão</a:t>
            </a:r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 da </a:t>
            </a:r>
            <a:r>
              <a:rPr lang="en-US" sz="2400" dirty="0" err="1" smtClean="0">
                <a:latin typeface="Calibri" charset="0"/>
                <a:ea typeface="Calibri" charset="0"/>
                <a:cs typeface="Calibri" charset="0"/>
              </a:rPr>
              <a:t>rodovia</a:t>
            </a:r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400" dirty="0" err="1" smtClean="0">
                <a:latin typeface="Calibri" charset="0"/>
                <a:ea typeface="Calibri" charset="0"/>
                <a:cs typeface="Calibri" charset="0"/>
              </a:rPr>
              <a:t>em</a:t>
            </a:r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 11 km.</a:t>
            </a:r>
          </a:p>
          <a:p>
            <a:pPr algn="just"/>
            <a:r>
              <a:rPr lang="en-US" sz="2400" dirty="0" err="1" smtClean="0">
                <a:latin typeface="Calibri" charset="0"/>
                <a:ea typeface="Calibri" charset="0"/>
                <a:cs typeface="Calibri" charset="0"/>
              </a:rPr>
              <a:t>Análise</a:t>
            </a:r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400" i="1" dirty="0" smtClean="0">
                <a:latin typeface="Calibri" charset="0"/>
                <a:ea typeface="Calibri" charset="0"/>
                <a:cs typeface="Calibri" charset="0"/>
              </a:rPr>
              <a:t>ex-post</a:t>
            </a:r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en-US" sz="2400" dirty="0" err="1" smtClean="0">
                <a:latin typeface="Calibri" charset="0"/>
                <a:ea typeface="Calibri" charset="0"/>
                <a:cs typeface="Calibri" charset="0"/>
              </a:rPr>
              <a:t>considerando</a:t>
            </a:r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400" dirty="0" err="1" smtClean="0">
                <a:latin typeface="Calibri" charset="0"/>
                <a:ea typeface="Calibri" charset="0"/>
                <a:cs typeface="Calibri" charset="0"/>
              </a:rPr>
              <a:t>tráfego</a:t>
            </a:r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400" dirty="0" err="1" smtClean="0">
                <a:latin typeface="Calibri" charset="0"/>
                <a:ea typeface="Calibri" charset="0"/>
                <a:cs typeface="Calibri" charset="0"/>
              </a:rPr>
              <a:t>atual</a:t>
            </a:r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, e </a:t>
            </a:r>
            <a:r>
              <a:rPr lang="en-US" sz="2400" dirty="0" err="1" smtClean="0">
                <a:latin typeface="Calibri" charset="0"/>
                <a:ea typeface="Calibri" charset="0"/>
                <a:cs typeface="Calibri" charset="0"/>
              </a:rPr>
              <a:t>custos</a:t>
            </a:r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400" dirty="0" err="1" smtClean="0">
                <a:latin typeface="Calibri" charset="0"/>
                <a:ea typeface="Calibri" charset="0"/>
                <a:cs typeface="Calibri" charset="0"/>
              </a:rPr>
              <a:t>atuais</a:t>
            </a:r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 de </a:t>
            </a:r>
            <a:r>
              <a:rPr lang="en-US" sz="2400" dirty="0" err="1" smtClean="0">
                <a:latin typeface="Calibri" charset="0"/>
                <a:ea typeface="Calibri" charset="0"/>
                <a:cs typeface="Calibri" charset="0"/>
              </a:rPr>
              <a:t>obra</a:t>
            </a:r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 e </a:t>
            </a:r>
            <a:r>
              <a:rPr lang="en-US" sz="2400" dirty="0" err="1" smtClean="0">
                <a:latin typeface="Calibri" charset="0"/>
                <a:ea typeface="Calibri" charset="0"/>
                <a:cs typeface="Calibri" charset="0"/>
              </a:rPr>
              <a:t>manutenção</a:t>
            </a:r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/</a:t>
            </a:r>
            <a:r>
              <a:rPr lang="en-US" sz="2400" dirty="0" err="1" smtClean="0">
                <a:latin typeface="Calibri" charset="0"/>
                <a:ea typeface="Calibri" charset="0"/>
                <a:cs typeface="Calibri" charset="0"/>
              </a:rPr>
              <a:t>operação</a:t>
            </a:r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.</a:t>
            </a:r>
          </a:p>
          <a:p>
            <a:pPr marL="0" indent="0" algn="just">
              <a:buNone/>
            </a:pPr>
            <a:r>
              <a:rPr lang="pt-BR" sz="2400" dirty="0">
                <a:latin typeface="Calibri" charset="0"/>
                <a:ea typeface="Calibri" charset="0"/>
                <a:cs typeface="Calibri" charset="0"/>
              </a:rPr>
              <a:t/>
            </a:r>
            <a:br>
              <a:rPr lang="pt-BR" sz="2400" dirty="0">
                <a:latin typeface="Calibri" charset="0"/>
                <a:ea typeface="Calibri" charset="0"/>
                <a:cs typeface="Calibri" charset="0"/>
              </a:rPr>
            </a:br>
            <a:endParaRPr lang="pt-BR" sz="2400" dirty="0" smtClean="0">
              <a:latin typeface="Calibri" charset="0"/>
              <a:ea typeface="Calibri" charset="0"/>
              <a:cs typeface="Calibri" charset="0"/>
            </a:endParaRPr>
          </a:p>
          <a:p>
            <a:pPr algn="just"/>
            <a:endParaRPr lang="pt-BR" sz="2400" dirty="0">
              <a:latin typeface="Calibri" charset="0"/>
              <a:ea typeface="Calibri" charset="0"/>
              <a:cs typeface="Calibri" charset="0"/>
            </a:endParaRPr>
          </a:p>
          <a:p>
            <a:pPr algn="just"/>
            <a:endParaRPr lang="pt-BR" sz="2400" dirty="0" smtClean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" name="Espaço Reservado para Número de Slide 1"/>
          <p:cNvSpPr txBox="1">
            <a:spLocks/>
          </p:cNvSpPr>
          <p:nvPr/>
        </p:nvSpPr>
        <p:spPr>
          <a:xfrm>
            <a:off x="11789230" y="6454324"/>
            <a:ext cx="4572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083A7FA-3DE4-4154-B0F3-36209D756B34}" type="slidenum">
              <a:rPr lang="pt-BR" sz="1600" b="1" smtClean="0"/>
              <a:pPr/>
              <a:t>5</a:t>
            </a:fld>
            <a:endParaRPr lang="pt-BR" sz="1600" b="1" dirty="0"/>
          </a:p>
        </p:txBody>
      </p:sp>
    </p:spTree>
    <p:extLst>
      <p:ext uri="{BB962C8B-B14F-4D97-AF65-F5344CB8AC3E}">
        <p14:creationId xmlns:p14="http://schemas.microsoft.com/office/powerpoint/2010/main" val="200782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14404" b="12091"/>
          <a:stretch/>
        </p:blipFill>
        <p:spPr>
          <a:xfrm>
            <a:off x="498256" y="1915086"/>
            <a:ext cx="5943466" cy="305202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l="14985" r="15633" b="8995"/>
          <a:stretch/>
        </p:blipFill>
        <p:spPr>
          <a:xfrm>
            <a:off x="6441721" y="1391520"/>
            <a:ext cx="5528605" cy="4380524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0" y="615279"/>
            <a:ext cx="80227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 smtClean="0"/>
              <a:t>	AN</a:t>
            </a:r>
            <a:r>
              <a:rPr lang="en-US" sz="3000" b="1" dirty="0" smtClean="0"/>
              <a:t>ÁLISE DE VIABILIDADE </a:t>
            </a:r>
            <a:r>
              <a:rPr lang="en-US" sz="2400" b="1" dirty="0" smtClean="0"/>
              <a:t>– ESTUDO DE CASO 01</a:t>
            </a:r>
            <a:endParaRPr lang="pt-BR" sz="2400" b="1" dirty="0"/>
          </a:p>
        </p:txBody>
      </p:sp>
      <p:sp>
        <p:nvSpPr>
          <p:cNvPr id="7" name="Espaço Reservado para Número de Slide 1"/>
          <p:cNvSpPr txBox="1">
            <a:spLocks/>
          </p:cNvSpPr>
          <p:nvPr/>
        </p:nvSpPr>
        <p:spPr>
          <a:xfrm>
            <a:off x="11789230" y="6454324"/>
            <a:ext cx="4572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083A7FA-3DE4-4154-B0F3-36209D756B34}" type="slidenum">
              <a:rPr lang="pt-BR" sz="1600" b="1" smtClean="0"/>
              <a:pPr/>
              <a:t>6</a:t>
            </a:fld>
            <a:endParaRPr lang="pt-BR" sz="1600" b="1" dirty="0"/>
          </a:p>
        </p:txBody>
      </p:sp>
    </p:spTree>
    <p:extLst>
      <p:ext uri="{BB962C8B-B14F-4D97-AF65-F5344CB8AC3E}">
        <p14:creationId xmlns:p14="http://schemas.microsoft.com/office/powerpoint/2010/main" val="53393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950026" y="1183381"/>
            <a:ext cx="10469812" cy="485430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400" dirty="0" smtClean="0">
                <a:latin typeface="Calibri" charset="0"/>
                <a:ea typeface="Calibri" charset="0"/>
                <a:cs typeface="Calibri" charset="0"/>
              </a:rPr>
              <a:t>O </a:t>
            </a:r>
            <a:r>
              <a:rPr lang="en-US" sz="2400" i="1" dirty="0">
                <a:latin typeface="Calibri" charset="0"/>
                <a:ea typeface="Calibri" charset="0"/>
                <a:cs typeface="Calibri" charset="0"/>
              </a:rPr>
              <a:t>Highway Development Management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 (HDM) </a:t>
            </a:r>
            <a:r>
              <a:rPr lang="en-US" sz="2400" dirty="0" err="1" smtClean="0">
                <a:latin typeface="Calibri" charset="0"/>
                <a:ea typeface="Calibri" charset="0"/>
                <a:cs typeface="Calibri" charset="0"/>
              </a:rPr>
              <a:t>é</a:t>
            </a:r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400" dirty="0" err="1" smtClean="0">
                <a:latin typeface="Calibri" charset="0"/>
                <a:ea typeface="Calibri" charset="0"/>
                <a:cs typeface="Calibri" charset="0"/>
              </a:rPr>
              <a:t>uma</a:t>
            </a:r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400" dirty="0" err="1" smtClean="0">
                <a:latin typeface="Calibri" charset="0"/>
                <a:ea typeface="Calibri" charset="0"/>
                <a:cs typeface="Calibri" charset="0"/>
              </a:rPr>
              <a:t>ferramenta</a:t>
            </a:r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400" dirty="0" err="1" smtClean="0">
                <a:latin typeface="Calibri" charset="0"/>
                <a:ea typeface="Calibri" charset="0"/>
                <a:cs typeface="Calibri" charset="0"/>
              </a:rPr>
              <a:t>primária</a:t>
            </a:r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 para </a:t>
            </a:r>
            <a:r>
              <a:rPr lang="en-US" sz="2400" dirty="0" err="1" smtClean="0">
                <a:latin typeface="Calibri" charset="0"/>
                <a:ea typeface="Calibri" charset="0"/>
                <a:cs typeface="Calibri" charset="0"/>
              </a:rPr>
              <a:t>planejamento</a:t>
            </a:r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en-US" sz="2400" dirty="0" err="1" smtClean="0">
                <a:latin typeface="Calibri" charset="0"/>
                <a:ea typeface="Calibri" charset="0"/>
                <a:cs typeface="Calibri" charset="0"/>
              </a:rPr>
              <a:t>gestão</a:t>
            </a:r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 e </a:t>
            </a:r>
            <a:r>
              <a:rPr lang="en-US" sz="2400" dirty="0" err="1" smtClean="0">
                <a:latin typeface="Calibri" charset="0"/>
                <a:ea typeface="Calibri" charset="0"/>
                <a:cs typeface="Calibri" charset="0"/>
              </a:rPr>
              <a:t>manutenção</a:t>
            </a:r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 de </a:t>
            </a:r>
            <a:r>
              <a:rPr lang="en-US" sz="2400" dirty="0" err="1" smtClean="0">
                <a:latin typeface="Calibri" charset="0"/>
                <a:ea typeface="Calibri" charset="0"/>
                <a:cs typeface="Calibri" charset="0"/>
              </a:rPr>
              <a:t>malhas</a:t>
            </a:r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400" dirty="0" err="1" smtClean="0">
                <a:latin typeface="Calibri" charset="0"/>
                <a:ea typeface="Calibri" charset="0"/>
                <a:cs typeface="Calibri" charset="0"/>
              </a:rPr>
              <a:t>rodoviárias</a:t>
            </a:r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en-US" sz="2400" dirty="0" err="1" smtClean="0">
                <a:latin typeface="Calibri" charset="0"/>
                <a:ea typeface="Calibri" charset="0"/>
                <a:cs typeface="Calibri" charset="0"/>
              </a:rPr>
              <a:t>implementado</a:t>
            </a:r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400" dirty="0" err="1" smtClean="0">
                <a:latin typeface="Calibri" charset="0"/>
                <a:ea typeface="Calibri" charset="0"/>
                <a:cs typeface="Calibri" charset="0"/>
              </a:rPr>
              <a:t>na</a:t>
            </a:r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400" dirty="0" err="1" smtClean="0">
                <a:latin typeface="Calibri" charset="0"/>
                <a:ea typeface="Calibri" charset="0"/>
                <a:cs typeface="Calibri" charset="0"/>
              </a:rPr>
              <a:t>década</a:t>
            </a:r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 de 1970 sob </a:t>
            </a:r>
            <a:r>
              <a:rPr lang="en-US" sz="2400" dirty="0" err="1" smtClean="0">
                <a:latin typeface="Calibri" charset="0"/>
                <a:ea typeface="Calibri" charset="0"/>
                <a:cs typeface="Calibri" charset="0"/>
              </a:rPr>
              <a:t>comando</a:t>
            </a:r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 do Banco Mundial.</a:t>
            </a:r>
            <a:endParaRPr lang="pt-BR" sz="2400" dirty="0">
              <a:latin typeface="Calibri" charset="0"/>
              <a:ea typeface="Calibri" charset="0"/>
              <a:cs typeface="Calibri" charset="0"/>
            </a:endParaRPr>
          </a:p>
          <a:p>
            <a:pPr algn="just"/>
            <a:r>
              <a:rPr lang="pt-BR" sz="2400" dirty="0" smtClean="0">
                <a:latin typeface="Calibri" charset="0"/>
                <a:ea typeface="Calibri" charset="0"/>
                <a:cs typeface="Calibri" charset="0"/>
              </a:rPr>
              <a:t>Possui custos de opera</a:t>
            </a:r>
            <a:r>
              <a:rPr lang="en-US" sz="2400" dirty="0" err="1" smtClean="0">
                <a:latin typeface="Calibri" charset="0"/>
                <a:ea typeface="Calibri" charset="0"/>
                <a:cs typeface="Calibri" charset="0"/>
              </a:rPr>
              <a:t>ção</a:t>
            </a:r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400" dirty="0" err="1" smtClean="0">
                <a:latin typeface="Calibri" charset="0"/>
                <a:ea typeface="Calibri" charset="0"/>
                <a:cs typeface="Calibri" charset="0"/>
              </a:rPr>
              <a:t>calibrados</a:t>
            </a:r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, e </a:t>
            </a:r>
            <a:r>
              <a:rPr lang="en-US" sz="2400" dirty="0" err="1" smtClean="0">
                <a:latin typeface="Calibri" charset="0"/>
                <a:ea typeface="Calibri" charset="0"/>
                <a:cs typeface="Calibri" charset="0"/>
              </a:rPr>
              <a:t>compara</a:t>
            </a:r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400" dirty="0" err="1" smtClean="0">
                <a:latin typeface="Calibri" charset="0"/>
                <a:ea typeface="Calibri" charset="0"/>
                <a:cs typeface="Calibri" charset="0"/>
              </a:rPr>
              <a:t>custos</a:t>
            </a:r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 x </a:t>
            </a:r>
            <a:r>
              <a:rPr lang="en-US" sz="2400" dirty="0" err="1" smtClean="0">
                <a:latin typeface="Calibri" charset="0"/>
                <a:ea typeface="Calibri" charset="0"/>
                <a:cs typeface="Calibri" charset="0"/>
              </a:rPr>
              <a:t>benefícios</a:t>
            </a:r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 de </a:t>
            </a:r>
            <a:r>
              <a:rPr lang="en-US" sz="2400" dirty="0" err="1" smtClean="0">
                <a:latin typeface="Calibri" charset="0"/>
                <a:ea typeface="Calibri" charset="0"/>
                <a:cs typeface="Calibri" charset="0"/>
              </a:rPr>
              <a:t>opções</a:t>
            </a:r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400" dirty="0" err="1" smtClean="0">
                <a:latin typeface="Calibri" charset="0"/>
                <a:ea typeface="Calibri" charset="0"/>
                <a:cs typeface="Calibri" charset="0"/>
              </a:rPr>
              <a:t>diversas</a:t>
            </a:r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.</a:t>
            </a:r>
            <a:endParaRPr lang="pt-BR" sz="2400" dirty="0">
              <a:latin typeface="Calibri" charset="0"/>
              <a:ea typeface="Calibri" charset="0"/>
              <a:cs typeface="Calibri" charset="0"/>
            </a:endParaRPr>
          </a:p>
          <a:p>
            <a:pPr algn="just"/>
            <a:endParaRPr lang="pt-BR" sz="2400" dirty="0" smtClean="0">
              <a:latin typeface="Calibri" charset="0"/>
              <a:ea typeface="Calibri" charset="0"/>
              <a:cs typeface="Calibri" charset="0"/>
            </a:endParaRPr>
          </a:p>
          <a:p>
            <a:pPr algn="just"/>
            <a:endParaRPr lang="pt-BR" sz="2400" dirty="0">
              <a:latin typeface="Calibri" charset="0"/>
              <a:ea typeface="Calibri" charset="0"/>
              <a:cs typeface="Calibri" charset="0"/>
            </a:endParaRPr>
          </a:p>
          <a:p>
            <a:pPr algn="just"/>
            <a:endParaRPr lang="pt-BR" sz="2400" dirty="0" smtClean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/>
          <a:srcRect l="13197" r="12996" b="11357"/>
          <a:stretch/>
        </p:blipFill>
        <p:spPr>
          <a:xfrm>
            <a:off x="5188269" y="2856401"/>
            <a:ext cx="5107637" cy="3136602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0" y="615279"/>
            <a:ext cx="80227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 smtClean="0"/>
              <a:t>	AN</a:t>
            </a:r>
            <a:r>
              <a:rPr lang="en-US" sz="3000" b="1" dirty="0" smtClean="0"/>
              <a:t>ÁLISE DE VIABILIDADE </a:t>
            </a:r>
            <a:r>
              <a:rPr lang="en-US" sz="2400" b="1" dirty="0" smtClean="0"/>
              <a:t>– ESTUDO DE CASO 01</a:t>
            </a:r>
            <a:endParaRPr lang="pt-BR" sz="2400" b="1" dirty="0"/>
          </a:p>
        </p:txBody>
      </p:sp>
      <p:sp>
        <p:nvSpPr>
          <p:cNvPr id="7" name="Espaço Reservado para Número de Slide 1"/>
          <p:cNvSpPr txBox="1">
            <a:spLocks/>
          </p:cNvSpPr>
          <p:nvPr/>
        </p:nvSpPr>
        <p:spPr>
          <a:xfrm>
            <a:off x="11789230" y="6454324"/>
            <a:ext cx="4572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083A7FA-3DE4-4154-B0F3-36209D756B34}" type="slidenum">
              <a:rPr lang="pt-BR" sz="1600" b="1" smtClean="0"/>
              <a:pPr/>
              <a:t>7</a:t>
            </a:fld>
            <a:endParaRPr lang="pt-BR" sz="1600" b="1" dirty="0"/>
          </a:p>
        </p:txBody>
      </p:sp>
    </p:spTree>
    <p:extLst>
      <p:ext uri="{BB962C8B-B14F-4D97-AF65-F5344CB8AC3E}">
        <p14:creationId xmlns:p14="http://schemas.microsoft.com/office/powerpoint/2010/main" val="277008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077" y="1934135"/>
            <a:ext cx="5613400" cy="16764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954" y="4021973"/>
            <a:ext cx="5613400" cy="167640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 rot="16200000">
            <a:off x="-422943" y="2415258"/>
            <a:ext cx="133157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COM </a:t>
            </a:r>
            <a:r>
              <a:rPr lang="pt-BR" dirty="0" err="1" smtClean="0"/>
              <a:t>T</a:t>
            </a:r>
            <a:r>
              <a:rPr lang="en-US" dirty="0" smtClean="0"/>
              <a:t>ÚNEL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 rot="16200000">
            <a:off x="-413044" y="4503337"/>
            <a:ext cx="133157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SEM </a:t>
            </a:r>
            <a:r>
              <a:rPr lang="pt-BR" dirty="0" err="1" smtClean="0"/>
              <a:t>T</a:t>
            </a:r>
            <a:r>
              <a:rPr lang="en-US" dirty="0" smtClean="0"/>
              <a:t>ÚNEL</a:t>
            </a:r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6261" y="4021973"/>
            <a:ext cx="5613400" cy="148590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6261" y="1934135"/>
            <a:ext cx="5613400" cy="1676400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186605" y="5433299"/>
            <a:ext cx="3060453" cy="3400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* </a:t>
            </a:r>
            <a:r>
              <a:rPr lang="en-US" sz="1400" dirty="0" err="1" smtClean="0">
                <a:latin typeface="Arial" charset="0"/>
                <a:ea typeface="Arial" charset="0"/>
                <a:cs typeface="Arial" charset="0"/>
              </a:rPr>
              <a:t>conversão</a:t>
            </a: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US$ </a:t>
            </a: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1,00 para </a:t>
            </a: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R$ </a:t>
            </a: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3,20</a:t>
            </a: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.</a:t>
            </a:r>
            <a:endParaRPr lang="pt-BR" sz="1400" dirty="0"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Espaço Reservado para Conteúdo 2"/>
          <p:cNvSpPr txBox="1">
            <a:spLocks/>
          </p:cNvSpPr>
          <p:nvPr/>
        </p:nvSpPr>
        <p:spPr>
          <a:xfrm>
            <a:off x="950026" y="1394395"/>
            <a:ext cx="10469812" cy="485430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400" dirty="0" smtClean="0">
                <a:latin typeface="Calibri" charset="0"/>
                <a:ea typeface="Calibri" charset="0"/>
                <a:cs typeface="Calibri" charset="0"/>
              </a:rPr>
              <a:t>Custos de </a:t>
            </a:r>
            <a:r>
              <a:rPr lang="pt-BR" sz="2400" dirty="0" err="1" smtClean="0">
                <a:latin typeface="Calibri" charset="0"/>
                <a:ea typeface="Calibri" charset="0"/>
                <a:cs typeface="Calibri" charset="0"/>
              </a:rPr>
              <a:t>Constru</a:t>
            </a:r>
            <a:r>
              <a:rPr lang="en-US" sz="2400" dirty="0" err="1" smtClean="0">
                <a:latin typeface="Calibri" charset="0"/>
                <a:ea typeface="Calibri" charset="0"/>
                <a:cs typeface="Calibri" charset="0"/>
              </a:rPr>
              <a:t>ção</a:t>
            </a:r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 e </a:t>
            </a:r>
            <a:r>
              <a:rPr lang="en-US" sz="2400" dirty="0" err="1" smtClean="0">
                <a:latin typeface="Calibri" charset="0"/>
                <a:ea typeface="Calibri" charset="0"/>
                <a:cs typeface="Calibri" charset="0"/>
              </a:rPr>
              <a:t>Operação</a:t>
            </a:r>
            <a:endParaRPr lang="pt-BR" sz="2400" dirty="0">
              <a:latin typeface="Calibri" charset="0"/>
              <a:ea typeface="Calibri" charset="0"/>
              <a:cs typeface="Calibri" charset="0"/>
            </a:endParaRPr>
          </a:p>
          <a:p>
            <a:pPr marL="0" indent="0" algn="just">
              <a:buNone/>
            </a:pPr>
            <a:endParaRPr lang="pt-BR" sz="2400" dirty="0" smtClean="0">
              <a:latin typeface="Calibri" charset="0"/>
              <a:ea typeface="Calibri" charset="0"/>
              <a:cs typeface="Calibri" charset="0"/>
            </a:endParaRPr>
          </a:p>
          <a:p>
            <a:pPr algn="just"/>
            <a:endParaRPr lang="pt-BR" sz="2400" dirty="0">
              <a:latin typeface="Calibri" charset="0"/>
              <a:ea typeface="Calibri" charset="0"/>
              <a:cs typeface="Calibri" charset="0"/>
            </a:endParaRPr>
          </a:p>
          <a:p>
            <a:pPr algn="just"/>
            <a:endParaRPr lang="pt-BR" sz="2400" dirty="0" smtClean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0" y="615279"/>
            <a:ext cx="80227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 smtClean="0"/>
              <a:t>	AN</a:t>
            </a:r>
            <a:r>
              <a:rPr lang="en-US" sz="3000" b="1" dirty="0" smtClean="0"/>
              <a:t>ÁLISE DE VIABILIDADE </a:t>
            </a:r>
            <a:r>
              <a:rPr lang="en-US" sz="2400" b="1" dirty="0" smtClean="0"/>
              <a:t>– ESTUDO DE CASO 01</a:t>
            </a:r>
            <a:endParaRPr lang="pt-BR" sz="2400" b="1" dirty="0"/>
          </a:p>
        </p:txBody>
      </p:sp>
      <p:sp>
        <p:nvSpPr>
          <p:cNvPr id="13" name="Espaço Reservado para Número de Slide 1"/>
          <p:cNvSpPr txBox="1">
            <a:spLocks/>
          </p:cNvSpPr>
          <p:nvPr/>
        </p:nvSpPr>
        <p:spPr>
          <a:xfrm>
            <a:off x="11789230" y="6454324"/>
            <a:ext cx="4572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083A7FA-3DE4-4154-B0F3-36209D756B34}" type="slidenum">
              <a:rPr lang="pt-BR" sz="1600" b="1" smtClean="0"/>
              <a:pPr/>
              <a:t>8</a:t>
            </a:fld>
            <a:endParaRPr lang="pt-BR" sz="1600" b="1" dirty="0"/>
          </a:p>
        </p:txBody>
      </p:sp>
    </p:spTree>
    <p:extLst>
      <p:ext uri="{BB962C8B-B14F-4D97-AF65-F5344CB8AC3E}">
        <p14:creationId xmlns:p14="http://schemas.microsoft.com/office/powerpoint/2010/main" val="8884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292" y="1333451"/>
            <a:ext cx="10440000" cy="4592336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0" y="615279"/>
            <a:ext cx="80227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 smtClean="0"/>
              <a:t>	AN</a:t>
            </a:r>
            <a:r>
              <a:rPr lang="en-US" sz="3000" b="1" dirty="0" smtClean="0"/>
              <a:t>ÁLISE DE VIABILIDADE </a:t>
            </a:r>
            <a:r>
              <a:rPr lang="en-US" sz="2400" b="1" dirty="0" smtClean="0"/>
              <a:t>– ESTUDO DE CASO 01</a:t>
            </a:r>
            <a:endParaRPr lang="pt-BR" sz="2400" b="1" dirty="0"/>
          </a:p>
        </p:txBody>
      </p:sp>
      <p:sp>
        <p:nvSpPr>
          <p:cNvPr id="6" name="Espaço Reservado para Número de Slide 1"/>
          <p:cNvSpPr txBox="1">
            <a:spLocks/>
          </p:cNvSpPr>
          <p:nvPr/>
        </p:nvSpPr>
        <p:spPr>
          <a:xfrm>
            <a:off x="11789230" y="6454324"/>
            <a:ext cx="4572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083A7FA-3DE4-4154-B0F3-36209D756B34}" type="slidenum">
              <a:rPr lang="pt-BR" sz="1600" b="1" smtClean="0"/>
              <a:pPr/>
              <a:t>9</a:t>
            </a:fld>
            <a:endParaRPr lang="pt-BR" sz="1600" b="1" dirty="0"/>
          </a:p>
        </p:txBody>
      </p:sp>
    </p:spTree>
    <p:extLst>
      <p:ext uri="{BB962C8B-B14F-4D97-AF65-F5344CB8AC3E}">
        <p14:creationId xmlns:p14="http://schemas.microsoft.com/office/powerpoint/2010/main" val="325186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3089</TotalTime>
  <Words>931</Words>
  <Application>Microsoft Office PowerPoint</Application>
  <PresentationFormat>Widescreen</PresentationFormat>
  <Paragraphs>141</Paragraphs>
  <Slides>30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Office Theme</vt:lpstr>
      <vt:lpstr>1_Office Theme</vt:lpstr>
      <vt:lpstr>A INSERÇÃO DE TÚNEIS COMO ELEMENTO DE PLANEJAMENTO DAS GRANDES OBRAS DE INFRAESTRUTURA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</dc:title>
  <dc:creator>Nery, Marilia Borges</dc:creator>
  <cp:lastModifiedBy>Gabriella Lima</cp:lastModifiedBy>
  <cp:revision>25</cp:revision>
  <dcterms:created xsi:type="dcterms:W3CDTF">2019-05-09T21:10:21Z</dcterms:created>
  <dcterms:modified xsi:type="dcterms:W3CDTF">2019-06-07T22:32:40Z</dcterms:modified>
</cp:coreProperties>
</file>