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5" r:id="rId1"/>
    <p:sldMasterId id="2147483758" r:id="rId2"/>
  </p:sldMasterIdLst>
  <p:notesMasterIdLst>
    <p:notesMasterId r:id="rId34"/>
  </p:notesMasterIdLst>
  <p:handoutMasterIdLst>
    <p:handoutMasterId r:id="rId35"/>
  </p:handoutMasterIdLst>
  <p:sldIdLst>
    <p:sldId id="1503" r:id="rId3"/>
    <p:sldId id="1488" r:id="rId4"/>
    <p:sldId id="607" r:id="rId5"/>
    <p:sldId id="644" r:id="rId6"/>
    <p:sldId id="1519" r:id="rId7"/>
    <p:sldId id="1520" r:id="rId8"/>
    <p:sldId id="1501" r:id="rId9"/>
    <p:sldId id="636" r:id="rId10"/>
    <p:sldId id="637" r:id="rId11"/>
    <p:sldId id="638" r:id="rId12"/>
    <p:sldId id="639" r:id="rId13"/>
    <p:sldId id="1517" r:id="rId14"/>
    <p:sldId id="581" r:id="rId15"/>
    <p:sldId id="635" r:id="rId16"/>
    <p:sldId id="611" r:id="rId17"/>
    <p:sldId id="612" r:id="rId18"/>
    <p:sldId id="610" r:id="rId19"/>
    <p:sldId id="1521" r:id="rId20"/>
    <p:sldId id="618" r:id="rId21"/>
    <p:sldId id="1505" r:id="rId22"/>
    <p:sldId id="1497" r:id="rId23"/>
    <p:sldId id="1518" r:id="rId24"/>
    <p:sldId id="1491" r:id="rId25"/>
    <p:sldId id="600" r:id="rId26"/>
    <p:sldId id="1515" r:id="rId27"/>
    <p:sldId id="640" r:id="rId28"/>
    <p:sldId id="1508" r:id="rId29"/>
    <p:sldId id="604" r:id="rId30"/>
    <p:sldId id="633" r:id="rId31"/>
    <p:sldId id="1506" r:id="rId32"/>
    <p:sldId id="1511" r:id="rId3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33"/>
    <a:srgbClr val="000000"/>
    <a:srgbClr val="808000"/>
    <a:srgbClr val="99CC00"/>
    <a:srgbClr val="92D050"/>
    <a:srgbClr val="FFFFCC"/>
    <a:srgbClr val="CCFF66"/>
    <a:srgbClr val="E9AF95"/>
    <a:srgbClr val="C9C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91398" autoAdjust="0"/>
  </p:normalViewPr>
  <p:slideViewPr>
    <p:cSldViewPr>
      <p:cViewPr varScale="1">
        <p:scale>
          <a:sx n="62" d="100"/>
          <a:sy n="62" d="100"/>
        </p:scale>
        <p:origin x="18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B2774C-A949-40B7-B51D-DA8EC08357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028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05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5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365622-9084-46A2-9DB0-D1711E7F41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972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FDD1F-13F4-411E-8585-4E2DB667F969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8661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FDD1F-13F4-411E-8585-4E2DB667F969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9449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29B283-8487-4FC7-B118-EEA6CDF2EEC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8542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FDD1F-13F4-411E-8585-4E2DB667F969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54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FDD1F-13F4-411E-8585-4E2DB667F969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900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8FDD1F-13F4-411E-8585-4E2DB667F969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165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FDD1F-13F4-411E-8585-4E2DB667F969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9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Times New Roman" pitchFamily="18" charset="0"/>
              </a:defRPr>
            </a:lvl1pPr>
            <a:lvl2pPr marL="722296" indent="-277806" eaLnBrk="0" hangingPunct="0">
              <a:defRPr sz="1900">
                <a:solidFill>
                  <a:schemeClr val="tx1"/>
                </a:solidFill>
                <a:latin typeface="Times New Roman" pitchFamily="18" charset="0"/>
              </a:defRPr>
            </a:lvl2pPr>
            <a:lvl3pPr marL="1111225" indent="-222245" eaLnBrk="0" hangingPunct="0">
              <a:defRPr sz="1900">
                <a:solidFill>
                  <a:schemeClr val="tx1"/>
                </a:solidFill>
                <a:latin typeface="Times New Roman" pitchFamily="18" charset="0"/>
              </a:defRPr>
            </a:lvl3pPr>
            <a:lvl4pPr marL="1555714" indent="-222245" eaLnBrk="0" hangingPunct="0"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2000204" indent="-222245" eaLnBrk="0" hangingPunct="0"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444694" indent="-2222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889184" indent="-2222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333674" indent="-2222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778164" indent="-22224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B450FD-E85C-4FDE-B3D3-D55A346D9A59}" type="slidenum">
              <a:rPr lang="pt-BR" sz="1200">
                <a:solidFill>
                  <a:prstClr val="black"/>
                </a:solidFill>
              </a:rPr>
              <a:pPr/>
              <a:t>27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FDD1F-13F4-411E-8585-4E2DB667F969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190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FDD1F-13F4-411E-8585-4E2DB667F969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735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FDD1F-13F4-411E-8585-4E2DB667F969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800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65622-9084-46A2-9DB0-D1711E7F4176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76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365622-9084-46A2-9DB0-D1711E7F417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73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9B283-8487-4FC7-B118-EEA6CDF2EEC6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25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FDD1F-13F4-411E-8585-4E2DB667F969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206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041AD-8D0B-4DA1-866D-099118B7D091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06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041AD-8D0B-4DA1-866D-099118B7D091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61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041AD-8D0B-4DA1-866D-099118B7D091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89196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65622-9084-46A2-9DB0-D1711E7F4176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76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9476-3F28-4D0D-AB2F-F8D818F3D55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9476-3F28-4D0D-AB2F-F8D818F3D55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9476-3F28-4D0D-AB2F-F8D818F3D55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0" y="828000"/>
            <a:ext cx="9143640" cy="318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1800" b="1" strike="noStrike" cap="all" spc="-1">
              <a:solidFill>
                <a:srgbClr val="FFF2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440000"/>
            <a:ext cx="8182800" cy="4807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828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B1F76-F0D6-4010-9918-BA0FCB0B8AB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0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F12F8-1C56-47F5-85EC-676D2DA0BD6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32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54CD2-5CEE-4180-9508-C009E55D8E9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0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80E80-92EB-4FF7-AA1D-2D63A75DD0B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46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C3B4E-57C8-4CD2-8A39-5BDC35A4EE1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56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145B8-1EAD-4CF9-A901-AB8DEF23BCC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69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C466B-CD0E-465D-A0D0-FF6C4AD4F47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7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9476-3F28-4D0D-AB2F-F8D818F3D55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6B846-E3D2-4148-96F8-3D95DBB0BD9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8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4FAAA-6CF4-47A7-9E9A-E7F4D697FE7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71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28797-9A65-4EF4-B71C-D1566BBB929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63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875B1-2998-4509-9ABF-C7A84F6E176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7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5F47E-EB85-4304-BDA1-9A1DF9C3192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8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1A619-E833-4AA1-9208-B7FCE1B6E5B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F1DEE-6BF9-46EA-A778-EDEB35A391A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A7C89-8843-4E70-BF55-112784B6D20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9476-3F28-4D0D-AB2F-F8D818F3D55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E9476-3F28-4D0D-AB2F-F8D818F3D55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F2FE8-1281-4348-B2FF-D1ACF3D07FE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3E204-1A7D-468E-865B-4663DBBB557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EE9476-3F28-4D0D-AB2F-F8D818F3D55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00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000099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58E0C4F8-A3A8-486E-A5A9-B2D4C227780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rgbClr val="000099">
                  <a:gamma/>
                  <a:shade val="0"/>
                  <a:invGamma/>
                </a:srgbClr>
              </a:gs>
              <a:gs pos="100000">
                <a:srgbClr val="0000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0" y="1181100"/>
            <a:ext cx="91440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0" y="1123950"/>
            <a:ext cx="91440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0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aples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en.wikipedia.org/wiki/Museo_di_Capodimont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Canvas" TargetMode="External"/><Relationship Id="rId5" Type="http://schemas.openxmlformats.org/officeDocument/2006/relationships/hyperlink" Target="https://en.wikipedia.org/wiki/Glue-size" TargetMode="External"/><Relationship Id="rId4" Type="http://schemas.openxmlformats.org/officeDocument/2006/relationships/hyperlink" Target="https://en.wikipedia.org/wiki/Pieter_Bruegel_the_Elder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m 5"/>
          <p:cNvPicPr/>
          <p:nvPr/>
        </p:nvPicPr>
        <p:blipFill>
          <a:blip r:embed="rId2"/>
          <a:stretch/>
        </p:blipFill>
        <p:spPr>
          <a:xfrm>
            <a:off x="360" y="-27384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86" name="Picture 2"/>
          <p:cNvPicPr/>
          <p:nvPr/>
        </p:nvPicPr>
        <p:blipFill>
          <a:blip r:embed="rId3"/>
          <a:stretch/>
        </p:blipFill>
        <p:spPr>
          <a:xfrm>
            <a:off x="179512" y="18994"/>
            <a:ext cx="1363320" cy="228708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360" y="4505760"/>
            <a:ext cx="6551640" cy="1168097"/>
          </a:xfrm>
          <a:prstGeom prst="rect">
            <a:avLst/>
          </a:prstGeom>
          <a:noFill/>
          <a:ln>
            <a:noFill/>
          </a:ln>
          <a:effectLst>
            <a:outerShdw dist="37674" dir="189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endParaRPr lang="pt-BR" sz="2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endParaRPr lang="pt-BR" sz="2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pt-BR" sz="2600" spc="-1" dirty="0">
                <a:solidFill>
                  <a:srgbClr val="FFFF00"/>
                </a:solidFill>
                <a:latin typeface="Arial"/>
              </a:rPr>
              <a:t>27 de outubro de 2021</a:t>
            </a:r>
            <a:endParaRPr lang="pt-BR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642E610-50A4-4161-8537-06836137E9E4}"/>
              </a:ext>
            </a:extLst>
          </p:cNvPr>
          <p:cNvSpPr txBox="1"/>
          <p:nvPr/>
        </p:nvSpPr>
        <p:spPr>
          <a:xfrm rot="20018942">
            <a:off x="-960096" y="2448800"/>
            <a:ext cx="10892845" cy="892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pt-BR" sz="4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ÉTICA E MODERNIDADE</a:t>
            </a:r>
            <a:endParaRPr lang="pt-BR" sz="12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0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467600" cy="487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ÉTICA DO DEVER (DEONTOLOGIA)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1380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/>
              <a:t>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Immanuel Kant.</a:t>
            </a:r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Princípios: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Universalidade (Imperativo    Categórico).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Finalidade.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Autonomia.</a:t>
            </a:r>
          </a:p>
          <a:p>
            <a:pPr>
              <a:lnSpc>
                <a:spcPct val="10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O Dever Moral como um fim em si mesmo.</a:t>
            </a:r>
          </a:p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Os fins nunca justificam os meios.</a:t>
            </a:r>
          </a:p>
          <a:p>
            <a:pPr>
              <a:lnSpc>
                <a:spcPct val="10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Caráter e Virtudes inatos </a:t>
            </a:r>
            <a:r>
              <a:rPr lang="pt-BR" sz="28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ética</a:t>
            </a: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evolutiva</a:t>
            </a:r>
            <a:r>
              <a:rPr lang="pt-B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 devo fazer?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8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F4546B-B0D4-435B-A98C-7ADC19A2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4/15</a:t>
            </a:r>
          </a:p>
        </p:txBody>
      </p:sp>
    </p:spTree>
    <p:extLst>
      <p:ext uri="{BB962C8B-B14F-4D97-AF65-F5344CB8AC3E}">
        <p14:creationId xmlns:p14="http://schemas.microsoft.com/office/powerpoint/2010/main" val="1134201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816" y="332656"/>
            <a:ext cx="7467600" cy="487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ÉTICA UTILITARISTA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7990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/>
              <a:t>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David Hume, Jeremy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Bentham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, John Stuart Mill.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maior bem para o maior número de pessoas.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Foco no resultado </a:t>
            </a:r>
            <a:r>
              <a:rPr lang="mr-IN" sz="2800" b="1" dirty="0">
                <a:latin typeface="Arial" pitchFamily="34" charset="0"/>
                <a:cs typeface="Arial" pitchFamily="34" charset="0"/>
              </a:rPr>
              <a:t>–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u="sng" dirty="0">
                <a:solidFill>
                  <a:srgbClr val="808000"/>
                </a:solidFill>
                <a:latin typeface="Arial" pitchFamily="34" charset="0"/>
                <a:cs typeface="Arial" pitchFamily="34" charset="0"/>
              </a:rPr>
              <a:t>os fins justificam os meios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 desejo alcançar?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F4546B-B0D4-435B-A98C-7ADC19A2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4/15</a:t>
            </a:r>
          </a:p>
        </p:txBody>
      </p:sp>
    </p:spTree>
    <p:extLst>
      <p:ext uri="{BB962C8B-B14F-4D97-AF65-F5344CB8AC3E}">
        <p14:creationId xmlns:p14="http://schemas.microsoft.com/office/powerpoint/2010/main" val="1455894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816" y="332656"/>
            <a:ext cx="7467600" cy="487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 PERGUNTAS PARA REFLEXÃO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47990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/>
              <a:t> </a:t>
            </a:r>
            <a:r>
              <a:rPr lang="pt-BR" sz="40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 que devo me tornar?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 é a </a:t>
            </a:r>
            <a:r>
              <a:rPr lang="en-US" sz="4000" b="1" u="sng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vontade</a:t>
            </a:r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Deus?</a:t>
            </a:r>
          </a:p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 devo fazer?</a:t>
            </a:r>
          </a:p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 desejo alcançar?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F4546B-B0D4-435B-A98C-7ADC19A2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4/15</a:t>
            </a:r>
          </a:p>
        </p:txBody>
      </p:sp>
    </p:spTree>
    <p:extLst>
      <p:ext uri="{BB962C8B-B14F-4D97-AF65-F5344CB8AC3E}">
        <p14:creationId xmlns:p14="http://schemas.microsoft.com/office/powerpoint/2010/main" val="2774997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98909" y="2636912"/>
            <a:ext cx="3146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  <a:defRPr/>
            </a:pPr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ÉTICA MILITAR</a:t>
            </a:r>
          </a:p>
        </p:txBody>
      </p:sp>
    </p:spTree>
    <p:extLst>
      <p:ext uri="{BB962C8B-B14F-4D97-AF65-F5344CB8AC3E}">
        <p14:creationId xmlns:p14="http://schemas.microsoft.com/office/powerpoint/2010/main" val="72551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816" y="349349"/>
            <a:ext cx="7467600" cy="487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 ESTADO NACIONAL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6064" y="1081066"/>
            <a:ext cx="8388424" cy="50842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3200" b="1" u="sng" dirty="0">
                <a:solidFill>
                  <a:srgbClr val="0070C0"/>
                </a:solidFill>
              </a:rPr>
              <a:t>Finalidades</a:t>
            </a:r>
          </a:p>
          <a:p>
            <a:pPr marL="342900" lvl="1" indent="0">
              <a:lnSpc>
                <a:spcPct val="100000"/>
              </a:lnSpc>
              <a:buClr>
                <a:srgbClr val="7030A0"/>
              </a:buClr>
              <a:buNone/>
            </a:pPr>
            <a:endParaRPr lang="pt-BR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pt-BR" sz="2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900" b="1" u="sng" dirty="0">
                <a:solidFill>
                  <a:srgbClr val="0070C0"/>
                </a:solidFill>
              </a:rPr>
              <a:t>Positivas</a:t>
            </a:r>
            <a:r>
              <a:rPr lang="pt-BR" sz="2900" b="1" dirty="0">
                <a:solidFill>
                  <a:srgbClr val="0070C0"/>
                </a:solidFill>
              </a:rPr>
              <a:t> (Agências Civis):</a:t>
            </a:r>
          </a:p>
          <a:p>
            <a:pPr lvl="2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Facilitar a obtenção de meios de subsistência</a:t>
            </a:r>
          </a:p>
          <a:p>
            <a:pPr lvl="2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Propiciar o progresso individual</a:t>
            </a:r>
          </a:p>
          <a:p>
            <a:pPr lvl="2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Aumentar o bem-estar próprio e dos descendentes</a:t>
            </a:r>
          </a:p>
          <a:p>
            <a:pPr marL="685800" lvl="2" indent="0">
              <a:lnSpc>
                <a:spcPct val="100000"/>
              </a:lnSpc>
              <a:buClr>
                <a:srgbClr val="FF0000"/>
              </a:buClr>
              <a:buNone/>
            </a:pPr>
            <a:endParaRPr lang="pt-BR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lnSpc>
                <a:spcPct val="10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pt-BR" sz="2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sz="2900" b="1" u="sng" dirty="0">
                <a:solidFill>
                  <a:srgbClr val="FF0000"/>
                </a:solidFill>
              </a:rPr>
              <a:t>Negativas</a:t>
            </a:r>
            <a:r>
              <a:rPr lang="pt-BR" sz="2900" b="1" dirty="0">
                <a:solidFill>
                  <a:srgbClr val="FF0000"/>
                </a:solidFill>
              </a:rPr>
              <a:t> (Forças Armadas):</a:t>
            </a:r>
          </a:p>
          <a:p>
            <a:pPr lvl="2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Manter a Segurança e a Integridade do território </a:t>
            </a:r>
          </a:p>
          <a:p>
            <a:pPr lvl="2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Proteger os cidadãos e a propriedade</a:t>
            </a:r>
          </a:p>
          <a:p>
            <a:pPr marL="685800" lvl="2" indent="0">
              <a:lnSpc>
                <a:spcPct val="100000"/>
              </a:lnSpc>
              <a:buClr>
                <a:srgbClr val="FF0000"/>
              </a:buClr>
              <a:buNone/>
            </a:pPr>
            <a:endParaRPr lang="pt-BR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F4546B-B0D4-435B-A98C-7ADC19A2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4/15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DD8C1B8-7B91-4346-A2A6-89F8A9E4E0FC}"/>
              </a:ext>
            </a:extLst>
          </p:cNvPr>
          <p:cNvSpPr txBox="1">
            <a:spLocks/>
          </p:cNvSpPr>
          <p:nvPr/>
        </p:nvSpPr>
        <p:spPr>
          <a:xfrm rot="19279343">
            <a:off x="-1302866" y="2472066"/>
            <a:ext cx="11562873" cy="1618456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pt-BR" sz="44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</a:pPr>
            <a:r>
              <a:rPr lang="pt-BR" sz="4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CONTRATO SOCIAL</a:t>
            </a:r>
          </a:p>
          <a:p>
            <a:pPr algn="ctr" fontAlgn="auto">
              <a:spcAft>
                <a:spcPts val="0"/>
              </a:spcAft>
            </a:pPr>
            <a:endParaRPr lang="pt-BR" sz="44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90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1628800"/>
            <a:ext cx="7272808" cy="44012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pt-BR" sz="4400" b="1" dirty="0">
                <a:solidFill>
                  <a:srgbClr val="FFFF00"/>
                </a:solidFill>
              </a:rPr>
              <a:t>Hierarquia</a:t>
            </a:r>
          </a:p>
          <a:p>
            <a:pPr marL="457200" indent="-457200">
              <a:buFont typeface="Arial" charset="0"/>
              <a:buChar char="•"/>
            </a:pPr>
            <a:endParaRPr lang="pt-BR" sz="3200" b="1" dirty="0">
              <a:solidFill>
                <a:srgbClr val="FFFF00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pt-BR" sz="4400" b="1" dirty="0">
                <a:solidFill>
                  <a:srgbClr val="FFFF00"/>
                </a:solidFill>
              </a:rPr>
              <a:t>Disciplina</a:t>
            </a:r>
            <a:endParaRPr lang="en-US" sz="3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charset="0"/>
              <a:buChar char="•"/>
            </a:pPr>
            <a:endParaRPr lang="pt-BR" sz="3200" b="1" dirty="0">
              <a:solidFill>
                <a:srgbClr val="FFFF00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pt-BR" sz="4400" b="1" dirty="0">
                <a:solidFill>
                  <a:srgbClr val="FFFF00"/>
                </a:solidFill>
              </a:rPr>
              <a:t>Princípio da Autoridade (</a:t>
            </a:r>
            <a:r>
              <a:rPr lang="pt-BR" sz="4400" b="1" dirty="0" err="1">
                <a:solidFill>
                  <a:srgbClr val="FFFF00"/>
                </a:solidFill>
              </a:rPr>
              <a:t>i</a:t>
            </a:r>
            <a:r>
              <a:rPr lang="pt-BR" sz="4400" b="1" dirty="0">
                <a:solidFill>
                  <a:srgbClr val="FFFF00"/>
                </a:solidFill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endParaRPr lang="pt-BR" sz="3600" b="1" dirty="0">
              <a:solidFill>
                <a:srgbClr val="FFFF00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pt-BR" sz="4400" b="1" dirty="0">
                <a:solidFill>
                  <a:srgbClr val="FFFF00"/>
                </a:solidFill>
              </a:rPr>
              <a:t>Tradição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899592" y="332656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ÉTICA MILITAR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7EA6C7-1E3A-4B84-97B0-FCCF3085C3E7}"/>
              </a:ext>
            </a:extLst>
          </p:cNvPr>
          <p:cNvSpPr txBox="1"/>
          <p:nvPr/>
        </p:nvSpPr>
        <p:spPr>
          <a:xfrm>
            <a:off x="683568" y="1628800"/>
            <a:ext cx="648072" cy="43396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BR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</a:t>
            </a:r>
          </a:p>
          <a:p>
            <a:pPr algn="ctr"/>
            <a:endParaRPr lang="pt-BR" sz="1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</a:t>
            </a:r>
          </a:p>
          <a:p>
            <a:pPr algn="ctr"/>
            <a:endParaRPr lang="pt-BR" sz="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</a:t>
            </a:r>
          </a:p>
          <a:p>
            <a:pPr algn="ctr"/>
            <a:endParaRPr lang="pt-BR" sz="1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</a:t>
            </a:r>
          </a:p>
          <a:p>
            <a:pPr algn="ctr"/>
            <a:endParaRPr lang="pt-BR" sz="1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pt-BR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</a:t>
            </a:r>
          </a:p>
          <a:p>
            <a:pPr algn="ctr"/>
            <a:endParaRPr lang="pt-BR" sz="1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052" y="332656"/>
            <a:ext cx="7467600" cy="487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ÉTICA MILITAR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00174"/>
            <a:ext cx="8892480" cy="45720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pt-BR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CODIFICAÇÃO</a:t>
            </a:r>
          </a:p>
          <a:p>
            <a:pPr marL="0" indent="0" algn="ctr">
              <a:spcBef>
                <a:spcPts val="1800"/>
              </a:spcBef>
              <a:buNone/>
            </a:pPr>
            <a:endParaRPr lang="pt-BR" sz="1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Constituição, Art. 142</a:t>
            </a:r>
          </a:p>
          <a:p>
            <a:pPr algn="just">
              <a:spcBef>
                <a:spcPts val="1800"/>
              </a:spcBef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Constituição, Art. 37</a:t>
            </a:r>
          </a:p>
          <a:p>
            <a:pPr algn="just">
              <a:spcBef>
                <a:spcPts val="1800"/>
              </a:spcBef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Estatuto dos Militares</a:t>
            </a:r>
          </a:p>
          <a:p>
            <a:pPr algn="just">
              <a:spcBef>
                <a:spcPts val="1800"/>
              </a:spcBef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Compromisso à Bandeira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F4546B-B0D4-435B-A98C-7ADC19A2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7/15</a:t>
            </a:r>
          </a:p>
        </p:txBody>
      </p:sp>
    </p:spTree>
    <p:extLst>
      <p:ext uri="{BB962C8B-B14F-4D97-AF65-F5344CB8AC3E}">
        <p14:creationId xmlns:p14="http://schemas.microsoft.com/office/powerpoint/2010/main" val="3334181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285860"/>
            <a:ext cx="8893082" cy="5143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Princípios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básicos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Respeitar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dignidade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do ser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humano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Servir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à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Pátria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antes de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servir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próprio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Seguir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somente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bons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exemplos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cumprir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ordens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ilegais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  <a:buFontTx/>
              <a:buChar char="-"/>
              <a:defRPr/>
            </a:pP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11/15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24880" y="349349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ÉTICA MILITAR</a:t>
            </a:r>
          </a:p>
        </p:txBody>
      </p:sp>
    </p:spTree>
    <p:extLst>
      <p:ext uri="{BB962C8B-B14F-4D97-AF65-F5344CB8AC3E}">
        <p14:creationId xmlns:p14="http://schemas.microsoft.com/office/powerpoint/2010/main" val="16929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108520" y="1285860"/>
            <a:ext cx="10081120" cy="5143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PILARES ÉTICOS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Sentimento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Dever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Eu no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espelho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Honra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Pessoal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Eu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Cidadão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x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Sociedade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Pundonor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Militar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Eu Mil x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Instituição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  <a:buNone/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Decoro da Classe 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Eu Mil x Sociedade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  <a:buFontTx/>
              <a:buChar char="-"/>
              <a:defRPr/>
            </a:pP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11/15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24880" y="349349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ÉTICA MILITAR</a:t>
            </a:r>
          </a:p>
        </p:txBody>
      </p:sp>
    </p:spTree>
    <p:extLst>
      <p:ext uri="{BB962C8B-B14F-4D97-AF65-F5344CB8AC3E}">
        <p14:creationId xmlns:p14="http://schemas.microsoft.com/office/powerpoint/2010/main" val="2831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093776"/>
            <a:ext cx="8893082" cy="514353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“Todos os militares brasileiros temos uma religião comum: a Religião do Exemplo.”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800" b="1" u="sng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Aretologia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(1)</a:t>
            </a:r>
            <a:endParaRPr lang="pt-BR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“Cumpre teu dever, aconteça o que acontecer.”</a:t>
            </a: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n-US" sz="2800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Deontologia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(2)</a:t>
            </a:r>
            <a:endParaRPr lang="pt-BR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“Na guerra, não há substituto para a vitória.”</a:t>
            </a:r>
          </a:p>
          <a:p>
            <a:pPr algn="ctr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Utilitarismo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(3)</a:t>
            </a:r>
          </a:p>
          <a:p>
            <a:pPr algn="ctr">
              <a:lnSpc>
                <a:spcPct val="110000"/>
              </a:lnSpc>
              <a:spcBef>
                <a:spcPts val="1200"/>
              </a:spcBef>
              <a:buNone/>
              <a:defRPr/>
            </a:pP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buNone/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(1)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(2)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(3)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latin typeface="Arial" pitchFamily="34" charset="0"/>
                <a:cs typeface="Arial" pitchFamily="34" charset="0"/>
              </a:rPr>
              <a:t>Ética</a:t>
            </a:r>
            <a:r>
              <a:rPr lang="en-US" sz="28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latin typeface="Arial" pitchFamily="34" charset="0"/>
                <a:cs typeface="Arial" pitchFamily="34" charset="0"/>
              </a:rPr>
              <a:t>Militar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Realismo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Conservador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  <a:defRPr/>
            </a:pP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99592" y="332656"/>
            <a:ext cx="7467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ÉTICA MILITAR</a:t>
            </a:r>
          </a:p>
        </p:txBody>
      </p:sp>
    </p:spTree>
    <p:extLst>
      <p:ext uri="{BB962C8B-B14F-4D97-AF65-F5344CB8AC3E}">
        <p14:creationId xmlns:p14="http://schemas.microsoft.com/office/powerpoint/2010/main" val="4681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487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858280" cy="4320480"/>
          </a:xfrm>
        </p:spPr>
        <p:txBody>
          <a:bodyPr>
            <a:normAutofit lnSpcReduction="10000"/>
          </a:bodyPr>
          <a:lstStyle/>
          <a:p>
            <a:pPr algn="just"/>
            <a:endParaRPr lang="pt-BR" sz="800" b="1" dirty="0"/>
          </a:p>
          <a:p>
            <a:pPr algn="just"/>
            <a:endParaRPr lang="pt-BR" sz="1000" b="1" dirty="0"/>
          </a:p>
          <a:p>
            <a:pPr algn="just"/>
            <a:r>
              <a:rPr lang="pt-BR" sz="3600" b="1" dirty="0"/>
              <a:t> Compreender a importância da Ética no contexto da sociedade moderna.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3600" b="1" dirty="0"/>
              <a:t> Compreender a Ética Pública e a Ética Militar como essenciais ao funcionamento das Instituições Nacionais.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3600" b="1" dirty="0"/>
              <a:t> Aplicar os princípios éticos na vida pessoal e profissional.</a:t>
            </a:r>
          </a:p>
          <a:p>
            <a:pPr algn="just"/>
            <a:endParaRPr lang="pt-BR" sz="10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7E9930-076C-4269-B482-70D3AB442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2/15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23752B7-5854-4577-A4F7-66B436B6E173}"/>
              </a:ext>
            </a:extLst>
          </p:cNvPr>
          <p:cNvSpPr txBox="1">
            <a:spLocks noChangeArrowheads="1"/>
          </p:cNvSpPr>
          <p:nvPr/>
        </p:nvSpPr>
        <p:spPr bwMode="auto">
          <a:xfrm rot="20156366">
            <a:off x="7540201" y="286330"/>
            <a:ext cx="943968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</a:rPr>
              <a:t>1440</a:t>
            </a:r>
          </a:p>
        </p:txBody>
      </p:sp>
    </p:spTree>
    <p:extLst>
      <p:ext uri="{BB962C8B-B14F-4D97-AF65-F5344CB8AC3E}">
        <p14:creationId xmlns:p14="http://schemas.microsoft.com/office/powerpoint/2010/main" val="1608692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816" y="3013645"/>
            <a:ext cx="7467600" cy="487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ÉTICA MODERNA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F4546B-B0D4-435B-A98C-7ADC19A2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4/15</a:t>
            </a:r>
          </a:p>
        </p:txBody>
      </p:sp>
    </p:spTree>
    <p:extLst>
      <p:ext uri="{BB962C8B-B14F-4D97-AF65-F5344CB8AC3E}">
        <p14:creationId xmlns:p14="http://schemas.microsoft.com/office/powerpoint/2010/main" val="33461252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19/20</a:t>
            </a:r>
          </a:p>
        </p:txBody>
      </p:sp>
      <p:pic>
        <p:nvPicPr>
          <p:cNvPr id="1026" name="Picture 2" descr="Resultado de imagem para Ã¡rvore com raizes">
            <a:extLst>
              <a:ext uri="{FF2B5EF4-FFF2-40B4-BE49-F238E27FC236}">
                <a16:creationId xmlns:a16="http://schemas.microsoft.com/office/drawing/2014/main" id="{83E4F122-B545-4B6E-8641-25FBB524E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27" y="27384"/>
            <a:ext cx="5607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EF144DA-A6BA-46B6-9710-858FA8D55424}"/>
              </a:ext>
            </a:extLst>
          </p:cNvPr>
          <p:cNvSpPr txBox="1"/>
          <p:nvPr/>
        </p:nvSpPr>
        <p:spPr>
          <a:xfrm rot="1695797">
            <a:off x="3927186" y="4782648"/>
            <a:ext cx="309634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 dos Resultados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06374FD-A59C-4749-898B-8CB65FC83B9D}"/>
              </a:ext>
            </a:extLst>
          </p:cNvPr>
          <p:cNvSpPr txBox="1"/>
          <p:nvPr/>
        </p:nvSpPr>
        <p:spPr>
          <a:xfrm rot="3070590">
            <a:off x="3575509" y="5519785"/>
            <a:ext cx="2445874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 da Virtude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61E2518-5529-4EB1-A7F0-BFE5708C2150}"/>
              </a:ext>
            </a:extLst>
          </p:cNvPr>
          <p:cNvSpPr txBox="1"/>
          <p:nvPr/>
        </p:nvSpPr>
        <p:spPr>
          <a:xfrm rot="18102249">
            <a:off x="1932090" y="5413612"/>
            <a:ext cx="202605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 Cristã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256049F-52D7-4DE0-8441-70B1DB4D63AB}"/>
              </a:ext>
            </a:extLst>
          </p:cNvPr>
          <p:cNvSpPr txBox="1"/>
          <p:nvPr/>
        </p:nvSpPr>
        <p:spPr>
          <a:xfrm rot="19094465">
            <a:off x="1395526" y="4642898"/>
            <a:ext cx="230776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 do Dever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D81B967-8930-4E9F-AD69-83B3FE3C5CB4}"/>
              </a:ext>
            </a:extLst>
          </p:cNvPr>
          <p:cNvSpPr txBox="1"/>
          <p:nvPr/>
        </p:nvSpPr>
        <p:spPr>
          <a:xfrm rot="16374334">
            <a:off x="2389566" y="3161369"/>
            <a:ext cx="2934287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 do Ocidente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368EECD-23BB-42CB-896A-ABA835E13FBD}"/>
              </a:ext>
            </a:extLst>
          </p:cNvPr>
          <p:cNvSpPr txBox="1"/>
          <p:nvPr/>
        </p:nvSpPr>
        <p:spPr>
          <a:xfrm rot="1106445">
            <a:off x="1436717" y="1977017"/>
            <a:ext cx="214692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 do Caráter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2410164-4F1E-4AC8-97A7-94460F91805D}"/>
              </a:ext>
            </a:extLst>
          </p:cNvPr>
          <p:cNvSpPr txBox="1"/>
          <p:nvPr/>
        </p:nvSpPr>
        <p:spPr>
          <a:xfrm rot="19434166">
            <a:off x="4327240" y="438823"/>
            <a:ext cx="353455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 da Personalidade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3C64DA-9D69-43E5-99F8-5F7335B767AC}"/>
              </a:ext>
            </a:extLst>
          </p:cNvPr>
          <p:cNvSpPr txBox="1"/>
          <p:nvPr/>
        </p:nvSpPr>
        <p:spPr>
          <a:xfrm rot="19467464">
            <a:off x="869449" y="1279551"/>
            <a:ext cx="138437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 Militar</a:t>
            </a:r>
          </a:p>
        </p:txBody>
      </p:sp>
    </p:spTree>
    <p:extLst>
      <p:ext uri="{BB962C8B-B14F-4D97-AF65-F5344CB8AC3E}">
        <p14:creationId xmlns:p14="http://schemas.microsoft.com/office/powerpoint/2010/main" val="195874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553" y="1124744"/>
            <a:ext cx="3384376" cy="5378450"/>
          </a:xfrm>
          <a:noFill/>
        </p:spPr>
        <p:txBody>
          <a:bodyPr>
            <a:normAutofit lnSpcReduction="10000"/>
          </a:bodyPr>
          <a:lstStyle/>
          <a:p>
            <a:pPr marL="457200" lvl="1" indent="-45720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pt-BR" sz="2800" b="1" dirty="0">
                <a:latin typeface="Arial" charset="0"/>
              </a:rPr>
              <a:t>Coragem</a:t>
            </a:r>
          </a:p>
          <a:p>
            <a:pPr marL="457200" lvl="1" indent="-45720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pt-BR" sz="2800" b="1" dirty="0">
                <a:latin typeface="Arial" charset="0"/>
              </a:rPr>
              <a:t>Modéstia</a:t>
            </a:r>
          </a:p>
          <a:p>
            <a:pPr marL="457200" lvl="1" indent="-45720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pt-BR" sz="2800" b="1" dirty="0">
                <a:latin typeface="Arial" charset="0"/>
              </a:rPr>
              <a:t>Fidelidade</a:t>
            </a:r>
          </a:p>
          <a:p>
            <a:pPr marL="457200" lvl="1" indent="-45720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pt-BR" sz="2800" b="1" dirty="0">
                <a:latin typeface="Arial" charset="0"/>
              </a:rPr>
              <a:t>Justiça</a:t>
            </a:r>
          </a:p>
          <a:p>
            <a:pPr marL="457200" lvl="1" indent="-45720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pt-BR" sz="2800" b="1" dirty="0">
                <a:latin typeface="Arial" charset="0"/>
              </a:rPr>
              <a:t>Humildade</a:t>
            </a:r>
          </a:p>
          <a:p>
            <a:pPr marL="457200" lvl="1" indent="-45720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pt-BR" sz="2800" b="1" dirty="0">
                <a:latin typeface="Arial" charset="0"/>
              </a:rPr>
              <a:t>Paciência</a:t>
            </a:r>
          </a:p>
          <a:p>
            <a:pPr marL="457200" lvl="1" indent="-45720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pt-BR" sz="2800" b="1" dirty="0">
                <a:latin typeface="Arial" charset="0"/>
              </a:rPr>
              <a:t>Temperança</a:t>
            </a:r>
          </a:p>
          <a:p>
            <a:pPr marL="457200" lvl="1" indent="-45720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pt-BR" sz="2800" b="1" dirty="0">
                <a:latin typeface="Arial" charset="0"/>
              </a:rPr>
              <a:t>Simplicidade</a:t>
            </a:r>
          </a:p>
          <a:p>
            <a:pPr marL="457200" lvl="1" indent="-45720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pt-BR" sz="2800" b="1" dirty="0">
                <a:latin typeface="Arial" charset="0"/>
              </a:rPr>
              <a:t>Lei </a:t>
            </a:r>
            <a:r>
              <a:rPr lang="pt-BR" sz="2800" b="1" dirty="0" err="1">
                <a:latin typeface="Arial" charset="0"/>
              </a:rPr>
              <a:t>daColheita</a:t>
            </a:r>
            <a:endParaRPr lang="pt-BR" sz="2800" b="1" dirty="0">
              <a:latin typeface="Arial" charset="0"/>
            </a:endParaRPr>
          </a:p>
          <a:p>
            <a:pPr marL="457200" lvl="1" indent="-45720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pt-BR" sz="2800" b="1" dirty="0">
                <a:solidFill>
                  <a:srgbClr val="FF0000"/>
                </a:solidFill>
                <a:latin typeface="Arial" charset="0"/>
              </a:rPr>
              <a:t>Regra de Ouro</a:t>
            </a:r>
          </a:p>
          <a:p>
            <a:pPr marL="457200" lvl="1" indent="-45720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pt-BR" sz="4000" b="1" u="sng" dirty="0">
                <a:solidFill>
                  <a:srgbClr val="7030A0"/>
                </a:solidFill>
                <a:latin typeface="Arial" charset="0"/>
              </a:rPr>
              <a:t>Integridade</a:t>
            </a:r>
          </a:p>
          <a:p>
            <a:pPr marL="990600" lvl="1" indent="-533400">
              <a:lnSpc>
                <a:spcPct val="80000"/>
              </a:lnSpc>
              <a:buNone/>
              <a:defRPr/>
            </a:pPr>
            <a:endParaRPr lang="pt-BR" sz="2800" b="1" dirty="0"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26621"/>
            <a:ext cx="4032447" cy="8463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9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ÉTICA DO CARÁTER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067944" y="1124744"/>
            <a:ext cx="4752528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000" marR="0" lvl="1" indent="-5334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Utilitarismo desvirtuado</a:t>
            </a:r>
          </a:p>
          <a:p>
            <a:pPr marL="180000" marR="0" lvl="1" indent="-5334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Egoísmo</a:t>
            </a:r>
          </a:p>
          <a:p>
            <a:pPr marL="180000" marR="0" lvl="1" indent="-5334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Egocentrismo</a:t>
            </a:r>
          </a:p>
          <a:p>
            <a:pPr marL="180000" marR="0" lvl="1" indent="-5334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Crueldade</a:t>
            </a:r>
          </a:p>
          <a:p>
            <a:pPr marL="180000" marR="0" lvl="1" indent="-5334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Culto da imagem</a:t>
            </a:r>
          </a:p>
          <a:p>
            <a:pPr marL="180000" marR="0" lvl="1" indent="-5334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Fingir interesse nos outros</a:t>
            </a:r>
          </a:p>
          <a:p>
            <a:pPr marL="180000" marR="0" lvl="1" indent="-5334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Parecer sem ser</a:t>
            </a:r>
          </a:p>
          <a:p>
            <a:pPr marL="180000" marR="0" lvl="1" indent="-5334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Lei de Gerson</a:t>
            </a:r>
          </a:p>
          <a:p>
            <a:pPr marL="539750" marR="0" lvl="1" indent="-53975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Como fazer amigos e         influenciar pessoas</a:t>
            </a:r>
          </a:p>
          <a:p>
            <a:pPr marL="180000" marR="0" lvl="1" indent="-5334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Lei da Colheita invertida</a:t>
            </a:r>
          </a:p>
          <a:p>
            <a:pPr marL="180000" marR="0" lvl="1" indent="-5334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Você pode... Só não pode....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73852" y="26621"/>
            <a:ext cx="4355977" cy="83099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“ÉTICA” DA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PERSONALIDADE</a:t>
            </a:r>
          </a:p>
        </p:txBody>
      </p:sp>
    </p:spTree>
    <p:extLst>
      <p:ext uri="{BB962C8B-B14F-4D97-AF65-F5344CB8AC3E}">
        <p14:creationId xmlns:p14="http://schemas.microsoft.com/office/powerpoint/2010/main" val="12462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142844" y="1285860"/>
            <a:ext cx="885666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2800" u="sng" dirty="0">
                <a:solidFill>
                  <a:srgbClr val="0070C0"/>
                </a:solidFill>
                <a:latin typeface="Arial Black" pitchFamily="34" charset="0"/>
              </a:rPr>
              <a:t>ORIGEM: MUDANÇA DE VISÕES DE MUNDO</a:t>
            </a:r>
            <a:endParaRPr lang="en-US" sz="3600" b="1" dirty="0">
              <a:solidFill>
                <a:srgbClr val="0070C0"/>
              </a:solidFill>
              <a:latin typeface="Arial Black" pitchFamily="34" charset="0"/>
            </a:endParaRP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atin typeface="Arial Black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</a:rPr>
              <a:t>Espiritualidade</a:t>
            </a:r>
            <a:r>
              <a:rPr lang="en-US" sz="3200" b="1" dirty="0">
                <a:latin typeface="Arial Black" pitchFamily="34" charset="0"/>
              </a:rPr>
              <a:t> </a:t>
            </a:r>
            <a:r>
              <a:rPr lang="en-US" sz="3200" b="1" dirty="0">
                <a:latin typeface="Arial Black" pitchFamily="34" charset="0"/>
                <a:sym typeface="Wingdings"/>
              </a:rPr>
              <a:t></a:t>
            </a:r>
            <a:r>
              <a:rPr lang="en-US" sz="3200" b="1" dirty="0">
                <a:latin typeface="Arial Black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</a:rPr>
              <a:t>Materialismo</a:t>
            </a:r>
            <a:endParaRPr lang="en-US" sz="3200" b="1" dirty="0">
              <a:latin typeface="Arial Black" pitchFamily="34" charset="0"/>
            </a:endParaRP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atin typeface="Arial Black" pitchFamily="34" charset="0"/>
              </a:rPr>
              <a:t> </a:t>
            </a:r>
            <a:r>
              <a:rPr lang="en-US" sz="3200" b="1" dirty="0" err="1">
                <a:latin typeface="Arial Black" pitchFamily="34" charset="0"/>
              </a:rPr>
              <a:t>Meritocracia</a:t>
            </a:r>
            <a:r>
              <a:rPr lang="en-US" sz="3200" b="1" dirty="0">
                <a:latin typeface="Arial Black" pitchFamily="34" charset="0"/>
              </a:rPr>
              <a:t> </a:t>
            </a:r>
            <a:r>
              <a:rPr lang="en-US" sz="3200" b="1" dirty="0">
                <a:latin typeface="Arial Black" pitchFamily="34" charset="0"/>
                <a:sym typeface="Wingdings"/>
              </a:rPr>
              <a:t> </a:t>
            </a:r>
            <a:r>
              <a:rPr lang="en-US" sz="3200" b="1" dirty="0" err="1">
                <a:latin typeface="Arial Black" pitchFamily="34" charset="0"/>
                <a:sym typeface="Wingdings"/>
              </a:rPr>
              <a:t>Coitadismo</a:t>
            </a:r>
            <a:endParaRPr lang="en-US" sz="3200" b="1" dirty="0">
              <a:latin typeface="Arial Black" pitchFamily="34" charset="0"/>
            </a:endParaRP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Responsabilidade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b="1" dirty="0">
                <a:latin typeface="Arial Black" pitchFamily="34" charset="0"/>
                <a:sym typeface="Wingdings"/>
              </a:rPr>
              <a:t> </a:t>
            </a:r>
            <a:r>
              <a:rPr lang="en-US" sz="3200" dirty="0">
                <a:latin typeface="Arial Black" pitchFamily="34" charset="0"/>
              </a:rPr>
              <a:t>Liberdade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Altruísmo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b="1" dirty="0">
                <a:latin typeface="Arial Black" pitchFamily="34" charset="0"/>
                <a:sym typeface="Wingdings"/>
              </a:rPr>
              <a:t> </a:t>
            </a:r>
            <a:r>
              <a:rPr lang="en-US" sz="3200" b="1" dirty="0" err="1">
                <a:latin typeface="Arial Black" pitchFamily="34" charset="0"/>
                <a:sym typeface="Wingdings"/>
              </a:rPr>
              <a:t>Egoísmo</a:t>
            </a:r>
            <a:endParaRPr lang="en-US" sz="3200" dirty="0">
              <a:latin typeface="Arial Black" pitchFamily="34" charset="0"/>
            </a:endParaRP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Deveres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b="1" dirty="0">
                <a:latin typeface="Arial Black" pitchFamily="34" charset="0"/>
                <a:sym typeface="Wingdings"/>
              </a:rPr>
              <a:t> </a:t>
            </a:r>
            <a:r>
              <a:rPr lang="en-US" sz="3200" dirty="0" err="1">
                <a:latin typeface="Arial Black" pitchFamily="34" charset="0"/>
              </a:rPr>
              <a:t>Direitos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80058" y="159229"/>
            <a:ext cx="8072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A CRISE QUE VIVEMOS</a:t>
            </a:r>
          </a:p>
        </p:txBody>
      </p:sp>
      <p:sp>
        <p:nvSpPr>
          <p:cNvPr id="11" name="Retângulo 10"/>
          <p:cNvSpPr/>
          <p:nvPr/>
        </p:nvSpPr>
        <p:spPr>
          <a:xfrm rot="19782311">
            <a:off x="-469151" y="1795326"/>
            <a:ext cx="8072462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BR" sz="6000" b="1" u="sng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NOVOS BÁRBAROS?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 rot="19791997">
            <a:off x="923913" y="2146312"/>
            <a:ext cx="8856663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 Black" pitchFamily="34" charset="0"/>
              </a:rPr>
              <a:t>Dissolução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</a:rPr>
              <a:t> social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 Black" pitchFamily="34" charset="0"/>
              </a:rPr>
              <a:t>Anarquia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 Black" pitchFamily="34" charset="0"/>
              </a:rPr>
              <a:t>Ascensão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</a:rPr>
              <a:t> de </a:t>
            </a:r>
            <a:r>
              <a:rPr lang="en-US" sz="2800" b="1" dirty="0" err="1">
                <a:solidFill>
                  <a:srgbClr val="C00000"/>
                </a:solidFill>
                <a:latin typeface="Arial Black" pitchFamily="34" charset="0"/>
              </a:rPr>
              <a:t>uma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</a:rPr>
              <a:t> “nova </a:t>
            </a:r>
            <a:r>
              <a:rPr lang="en-US" sz="2800" b="1" dirty="0" err="1">
                <a:solidFill>
                  <a:srgbClr val="C00000"/>
                </a:solidFill>
                <a:latin typeface="Arial Black" pitchFamily="34" charset="0"/>
              </a:rPr>
              <a:t>ordem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</a:rPr>
              <a:t>”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1" u="sng" dirty="0">
                <a:latin typeface="Arial Black" pitchFamily="34" charset="0"/>
              </a:rPr>
              <a:t> Anomia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 Black" pitchFamily="34" charset="0"/>
              </a:rPr>
              <a:t>Fim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</a:rPr>
              <a:t> da </a:t>
            </a:r>
            <a:r>
              <a:rPr lang="en-US" sz="2800" b="1" dirty="0" err="1">
                <a:solidFill>
                  <a:srgbClr val="C00000"/>
                </a:solidFill>
                <a:latin typeface="Arial Black" pitchFamily="34" charset="0"/>
              </a:rPr>
              <a:t>Civilização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 Black" pitchFamily="34" charset="0"/>
              </a:rPr>
              <a:t>Cristã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 Black" pitchFamily="34" charset="0"/>
              </a:rPr>
              <a:t>Ocidental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710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142844" y="1285860"/>
            <a:ext cx="8856663" cy="36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FontTx/>
              <a:buChar char="-"/>
              <a:defRPr/>
            </a:pPr>
            <a:endParaRPr lang="en-US" sz="1600" dirty="0">
              <a:latin typeface="Arial Black" pitchFamily="34" charset="0"/>
            </a:endParaRPr>
          </a:p>
          <a:p>
            <a:pPr algn="ctr">
              <a:spcBef>
                <a:spcPts val="1200"/>
              </a:spcBef>
              <a:defRPr/>
            </a:pPr>
            <a:endParaRPr lang="en-US" sz="900" u="sng" dirty="0">
              <a:latin typeface="Arial Black" pitchFamily="34" charset="0"/>
            </a:endParaRP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Resgatar</a:t>
            </a:r>
            <a:r>
              <a:rPr lang="en-US" sz="2800" dirty="0">
                <a:latin typeface="Arial Black" pitchFamily="34" charset="0"/>
              </a:rPr>
              <a:t> a </a:t>
            </a:r>
            <a:r>
              <a:rPr lang="en-US" sz="2800" dirty="0" err="1">
                <a:latin typeface="Arial Black" pitchFamily="34" charset="0"/>
              </a:rPr>
              <a:t>Ética</a:t>
            </a:r>
            <a:r>
              <a:rPr lang="en-US" sz="2800" dirty="0">
                <a:latin typeface="Arial Black" pitchFamily="34" charset="0"/>
              </a:rPr>
              <a:t> do </a:t>
            </a:r>
            <a:r>
              <a:rPr lang="en-US" sz="2800" dirty="0" err="1">
                <a:latin typeface="Arial Black" pitchFamily="34" charset="0"/>
              </a:rPr>
              <a:t>Caráter</a:t>
            </a:r>
            <a:r>
              <a:rPr lang="en-US" sz="2800" dirty="0">
                <a:latin typeface="Arial Black" pitchFamily="34" charset="0"/>
              </a:rPr>
              <a:t> (</a:t>
            </a:r>
            <a:r>
              <a:rPr lang="en-US" sz="2800" u="sng" dirty="0">
                <a:latin typeface="Arial Black" pitchFamily="34" charset="0"/>
              </a:rPr>
              <a:t>Ser</a:t>
            </a:r>
            <a:r>
              <a:rPr lang="en-US" sz="2800" dirty="0">
                <a:latin typeface="Arial Black" pitchFamily="34" charset="0"/>
              </a:rPr>
              <a:t>, </a:t>
            </a:r>
            <a:r>
              <a:rPr lang="en-US" sz="2800" dirty="0" err="1">
                <a:latin typeface="Arial Black" pitchFamily="34" charset="0"/>
              </a:rPr>
              <a:t>mesmo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sem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parecer</a:t>
            </a:r>
            <a:r>
              <a:rPr lang="en-US" sz="2800" dirty="0">
                <a:latin typeface="Arial Black" pitchFamily="34" charset="0"/>
              </a:rPr>
              <a:t>).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Resgatar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os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Princípios</a:t>
            </a:r>
            <a:r>
              <a:rPr lang="en-US" sz="2800" dirty="0">
                <a:latin typeface="Arial Black" pitchFamily="34" charset="0"/>
              </a:rPr>
              <a:t>.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Construir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Valores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tendo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os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Princípios</a:t>
            </a: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dirty="0" err="1">
                <a:latin typeface="Arial Black" pitchFamily="34" charset="0"/>
              </a:rPr>
              <a:t>como</a:t>
            </a:r>
            <a:r>
              <a:rPr lang="en-US" sz="2800" dirty="0">
                <a:latin typeface="Arial Black" pitchFamily="34" charset="0"/>
              </a:rPr>
              <a:t> base.</a:t>
            </a:r>
          </a:p>
          <a:p>
            <a:pPr>
              <a:buFontTx/>
              <a:buChar char="-"/>
              <a:defRPr/>
            </a:pPr>
            <a:endParaRPr lang="pt-BR" sz="2800" dirty="0"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36042" y="159229"/>
            <a:ext cx="8072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3200" b="1" u="sng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UMA POSSÍVEL SOLUÇÃO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 rot="-1784116">
            <a:off x="8061017" y="491548"/>
            <a:ext cx="943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1440</a:t>
            </a: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15/20</a:t>
            </a:r>
          </a:p>
        </p:txBody>
      </p:sp>
      <p:sp>
        <p:nvSpPr>
          <p:cNvPr id="12" name="Retângulo 11"/>
          <p:cNvSpPr/>
          <p:nvPr/>
        </p:nvSpPr>
        <p:spPr>
          <a:xfrm rot="19782311">
            <a:off x="81713" y="1016112"/>
            <a:ext cx="8441530" cy="415498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endParaRPr lang="pt-BR" sz="8800" b="1" u="sng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pt-BR" sz="8800" b="1" u="sng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COMO FAZER</a:t>
            </a:r>
            <a:r>
              <a:rPr lang="pt-BR" sz="88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?</a:t>
            </a:r>
          </a:p>
          <a:p>
            <a:pPr algn="ctr"/>
            <a:endParaRPr lang="pt-BR" sz="88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83568" y="139279"/>
            <a:ext cx="80724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 PAPEL DA FAMÍLIA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 rot="-1784116">
            <a:off x="8312951" y="604318"/>
            <a:ext cx="943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1440</a:t>
            </a: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18/20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03BBF59-0C35-4B9E-AD9C-A7788673CFA2}"/>
              </a:ext>
            </a:extLst>
          </p:cNvPr>
          <p:cNvSpPr/>
          <p:nvPr/>
        </p:nvSpPr>
        <p:spPr>
          <a:xfrm>
            <a:off x="5723194" y="980728"/>
            <a:ext cx="3169286" cy="28363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C907441-A701-431C-9E9B-866D0F85C73A}"/>
              </a:ext>
            </a:extLst>
          </p:cNvPr>
          <p:cNvSpPr/>
          <p:nvPr/>
        </p:nvSpPr>
        <p:spPr>
          <a:xfrm>
            <a:off x="3563128" y="2348880"/>
            <a:ext cx="3169286" cy="28363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C481EA5-27A2-4472-A505-158DA22E8C14}"/>
              </a:ext>
            </a:extLst>
          </p:cNvPr>
          <p:cNvSpPr/>
          <p:nvPr/>
        </p:nvSpPr>
        <p:spPr>
          <a:xfrm>
            <a:off x="1403648" y="3800651"/>
            <a:ext cx="3169286" cy="301272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31E647E-82F9-452D-B5DB-076BA1AD5306}"/>
              </a:ext>
            </a:extLst>
          </p:cNvPr>
          <p:cNvSpPr txBox="1"/>
          <p:nvPr/>
        </p:nvSpPr>
        <p:spPr>
          <a:xfrm>
            <a:off x="1835696" y="5096795"/>
            <a:ext cx="20882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Crenças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A209805-5D14-404F-91E8-B1B9029859A1}"/>
              </a:ext>
            </a:extLst>
          </p:cNvPr>
          <p:cNvSpPr txBox="1"/>
          <p:nvPr/>
        </p:nvSpPr>
        <p:spPr>
          <a:xfrm>
            <a:off x="4031766" y="3316308"/>
            <a:ext cx="20882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Atitudes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2E12566-589D-49A9-8E8D-B11D07356E73}"/>
              </a:ext>
            </a:extLst>
          </p:cNvPr>
          <p:cNvSpPr txBox="1"/>
          <p:nvPr/>
        </p:nvSpPr>
        <p:spPr>
          <a:xfrm>
            <a:off x="5580112" y="1988840"/>
            <a:ext cx="3384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Comportamento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53DA559-6DE2-4468-861E-21D1E8B19288}"/>
              </a:ext>
            </a:extLst>
          </p:cNvPr>
          <p:cNvCxnSpPr/>
          <p:nvPr/>
        </p:nvCxnSpPr>
        <p:spPr>
          <a:xfrm>
            <a:off x="0" y="3140968"/>
            <a:ext cx="9144000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8BB6576-15CF-48D6-9872-B066749215B1}"/>
              </a:ext>
            </a:extLst>
          </p:cNvPr>
          <p:cNvCxnSpPr>
            <a:cxnSpLocks/>
          </p:cNvCxnSpPr>
          <p:nvPr/>
        </p:nvCxnSpPr>
        <p:spPr>
          <a:xfrm flipV="1">
            <a:off x="3167844" y="4232699"/>
            <a:ext cx="1476164" cy="8164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E7B8980B-8B4B-4620-AA8D-46643E5D88D9}"/>
              </a:ext>
            </a:extLst>
          </p:cNvPr>
          <p:cNvCxnSpPr>
            <a:cxnSpLocks/>
          </p:cNvCxnSpPr>
          <p:nvPr/>
        </p:nvCxnSpPr>
        <p:spPr>
          <a:xfrm flipV="1">
            <a:off x="5688124" y="2616955"/>
            <a:ext cx="1476164" cy="8164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eta: Curva para a Esquerda 16">
            <a:extLst>
              <a:ext uri="{FF2B5EF4-FFF2-40B4-BE49-F238E27FC236}">
                <a16:creationId xmlns:a16="http://schemas.microsoft.com/office/drawing/2014/main" id="{CE07BA1D-D223-4D72-8DFE-5E7038A94847}"/>
              </a:ext>
            </a:extLst>
          </p:cNvPr>
          <p:cNvSpPr/>
          <p:nvPr/>
        </p:nvSpPr>
        <p:spPr>
          <a:xfrm rot="2816340">
            <a:off x="6651586" y="2929334"/>
            <a:ext cx="1286021" cy="27779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Seta: Curva para a Esquerda 19">
            <a:extLst>
              <a:ext uri="{FF2B5EF4-FFF2-40B4-BE49-F238E27FC236}">
                <a16:creationId xmlns:a16="http://schemas.microsoft.com/office/drawing/2014/main" id="{CC76E075-1491-472F-B0FD-262C42D20C13}"/>
              </a:ext>
            </a:extLst>
          </p:cNvPr>
          <p:cNvSpPr/>
          <p:nvPr/>
        </p:nvSpPr>
        <p:spPr>
          <a:xfrm rot="3482581">
            <a:off x="5859218" y="1878225"/>
            <a:ext cx="1786236" cy="613719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37EDEAF-445A-452E-AEF3-61854D66DCC1}"/>
              </a:ext>
            </a:extLst>
          </p:cNvPr>
          <p:cNvSpPr txBox="1"/>
          <p:nvPr/>
        </p:nvSpPr>
        <p:spPr>
          <a:xfrm>
            <a:off x="-180528" y="2617748"/>
            <a:ext cx="2863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Perceptível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1014A3E-7AE8-48C0-BE26-E2F38CE87E4B}"/>
              </a:ext>
            </a:extLst>
          </p:cNvPr>
          <p:cNvSpPr txBox="1"/>
          <p:nvPr/>
        </p:nvSpPr>
        <p:spPr>
          <a:xfrm>
            <a:off x="-92359" y="3216376"/>
            <a:ext cx="3556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Não perceptível</a:t>
            </a:r>
          </a:p>
        </p:txBody>
      </p:sp>
    </p:spTree>
    <p:extLst>
      <p:ext uri="{BB962C8B-B14F-4D97-AF65-F5344CB8AC3E}">
        <p14:creationId xmlns:p14="http://schemas.microsoft.com/office/powerpoint/2010/main" val="19129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/>
      <p:bldP spid="12" grpId="0"/>
      <p:bldP spid="13" grpId="0"/>
      <p:bldP spid="17" grpId="0" animBg="1"/>
      <p:bldP spid="20" grpId="0" animBg="1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142844" y="1052736"/>
            <a:ext cx="8856663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pt-BR" sz="3200" i="1" dirty="0"/>
              <a:t>	</a:t>
            </a:r>
            <a:r>
              <a:rPr lang="pt-BR" sz="3200" b="1" i="1" dirty="0"/>
              <a:t>“Há quem diga que </a:t>
            </a:r>
            <a:r>
              <a:rPr lang="pt-BR" sz="3200" b="1" i="1" u="sng" dirty="0">
                <a:solidFill>
                  <a:srgbClr val="FF0000"/>
                </a:solidFill>
              </a:rPr>
              <a:t>construir cidadãos</a:t>
            </a:r>
            <a:r>
              <a:rPr lang="pt-BR" sz="3200" b="1" i="1" dirty="0">
                <a:solidFill>
                  <a:srgbClr val="FF0000"/>
                </a:solidFill>
              </a:rPr>
              <a:t> </a:t>
            </a:r>
            <a:r>
              <a:rPr lang="pt-BR" sz="3200" b="1" i="1" dirty="0"/>
              <a:t>hoje é impossível; são os que ignoram que isso se faz através de </a:t>
            </a:r>
            <a:r>
              <a:rPr lang="pt-BR" sz="3200" b="1" i="1" u="sng" dirty="0">
                <a:solidFill>
                  <a:srgbClr val="FF0000"/>
                </a:solidFill>
              </a:rPr>
              <a:t>exemplos de vida</a:t>
            </a:r>
            <a:r>
              <a:rPr lang="pt-BR" sz="3200" b="1" i="1" dirty="0"/>
              <a:t>.</a:t>
            </a:r>
          </a:p>
          <a:p>
            <a:pPr algn="just"/>
            <a:r>
              <a:rPr lang="pt-BR" sz="3200" b="1" i="1" dirty="0"/>
              <a:t>	“Pais íntegros encorajam os filhos a seguir seus passos, não mentem, não mudam regras de acordo com as conveniências, não adaptam nem transigem com seus valores, porque sabem que </a:t>
            </a:r>
            <a:r>
              <a:rPr lang="pt-BR" sz="3200" b="1" i="1" u="sng" dirty="0">
                <a:solidFill>
                  <a:srgbClr val="FF0000"/>
                </a:solidFill>
              </a:rPr>
              <a:t>é a integridade dos pais que alicerça a identidade das novas gerações</a:t>
            </a:r>
            <a:r>
              <a:rPr lang="pt-BR" sz="3200" b="1" i="1" dirty="0"/>
              <a:t>.”</a:t>
            </a:r>
          </a:p>
          <a:p>
            <a:pPr algn="r"/>
            <a:r>
              <a:rPr lang="pt-BR" sz="2400" b="1" i="1" dirty="0" err="1"/>
              <a:t>Tania</a:t>
            </a:r>
            <a:r>
              <a:rPr lang="pt-BR" sz="2400" b="1" i="1" dirty="0"/>
              <a:t> </a:t>
            </a:r>
            <a:r>
              <a:rPr lang="pt-BR" sz="2400" b="1" i="1" dirty="0" err="1"/>
              <a:t>Zagury</a:t>
            </a:r>
            <a:r>
              <a:rPr lang="pt-BR" sz="2400" b="1" i="1" dirty="0"/>
              <a:t> (filósofa e escritora)</a:t>
            </a:r>
          </a:p>
          <a:p>
            <a:pPr algn="r"/>
            <a:r>
              <a:rPr lang="pt-BR" sz="2400" b="1" i="1" dirty="0"/>
              <a:t>Publicado no jornal O Globo em 26/10/2016</a:t>
            </a:r>
          </a:p>
          <a:p>
            <a:endParaRPr lang="pt-BR" sz="3200" i="1" dirty="0">
              <a:latin typeface="Arial Black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3568" y="139279"/>
            <a:ext cx="80724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algn="ctr" defTabSz="685800" eaLnBrk="1" hangingPunct="1">
              <a:lnSpc>
                <a:spcPct val="90000"/>
              </a:lnSpc>
            </a:pPr>
            <a:r>
              <a:rPr lang="pt-BR" sz="5400" b="1" u="sng" dirty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COMO FAZER?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 rot="-1784116">
            <a:off x="8312951" y="604318"/>
            <a:ext cx="943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1440</a:t>
            </a: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18/20</a:t>
            </a:r>
          </a:p>
        </p:txBody>
      </p:sp>
    </p:spTree>
    <p:extLst>
      <p:ext uri="{BB962C8B-B14F-4D97-AF65-F5344CB8AC3E}">
        <p14:creationId xmlns:p14="http://schemas.microsoft.com/office/powerpoint/2010/main" val="11245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85750" y="1357313"/>
            <a:ext cx="8675688" cy="535781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pt-BR" sz="3200" b="1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132411" y="5589240"/>
            <a:ext cx="2455813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cap="all" dirty="0">
                <a:solidFill>
                  <a:srgbClr val="FFFF00"/>
                </a:solidFill>
                <a:latin typeface="Arial" charset="0"/>
                <a:cs typeface="Arial" charset="0"/>
              </a:rPr>
              <a:t>determinismo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000375" y="1556793"/>
            <a:ext cx="4739977" cy="444395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1081689" y="1519042"/>
            <a:ext cx="46037" cy="4470247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pt-B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642938" y="2286000"/>
            <a:ext cx="2889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 sz="2400" b="1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000099"/>
                </a:solidFill>
                <a:latin typeface="Arial" charset="0"/>
                <a:cs typeface="Arial" charset="0"/>
              </a:rPr>
              <a:t>T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000099"/>
                </a:solidFill>
                <a:latin typeface="Arial" charset="0"/>
                <a:cs typeface="Arial" charset="0"/>
              </a:rPr>
              <a:t>E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000099"/>
                </a:solidFill>
                <a:latin typeface="Arial" charset="0"/>
                <a:cs typeface="Arial" charset="0"/>
              </a:rPr>
              <a:t>M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000099"/>
                </a:solidFill>
                <a:latin typeface="Arial" charset="0"/>
                <a:cs typeface="Arial" charset="0"/>
              </a:rPr>
              <a:t>P</a:t>
            </a:r>
          </a:p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rgbClr val="000099"/>
                </a:solidFill>
                <a:latin typeface="Arial" charset="0"/>
                <a:cs typeface="Arial" charset="0"/>
              </a:rPr>
              <a:t>O</a:t>
            </a:r>
          </a:p>
          <a:p>
            <a:pPr algn="ctr">
              <a:spcBef>
                <a:spcPct val="50000"/>
              </a:spcBef>
            </a:pPr>
            <a:endParaRPr lang="pt-BR" sz="2400" b="1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435209" name="Rectangle 9"/>
          <p:cNvSpPr>
            <a:spLocks noGrp="1" noChangeArrowheads="1"/>
          </p:cNvSpPr>
          <p:nvPr>
            <p:ph type="title"/>
          </p:nvPr>
        </p:nvSpPr>
        <p:spPr>
          <a:xfrm>
            <a:off x="857250" y="115888"/>
            <a:ext cx="8215313" cy="584200"/>
          </a:xfrm>
          <a:effectLst>
            <a:outerShdw dist="71842" dir="2700000" algn="ctr" rotWithShape="0">
              <a:srgbClr val="FFFF00"/>
            </a:outerShdw>
          </a:effectLst>
        </p:spPr>
        <p:txBody>
          <a:bodyPr anchor="t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FF3300"/>
                </a:solidFill>
                <a:latin typeface="Arial Black" pitchFamily="34" charset="0"/>
              </a:rPr>
              <a:t>LIBERDADE e RESPONSABILIDADE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290638" y="1714500"/>
            <a:ext cx="287337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pt-BR" sz="2400" b="1" dirty="0">
              <a:solidFill>
                <a:srgbClr val="2D2DB9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2D2DB9">
                    <a:lumMod val="50000"/>
                  </a:srgbClr>
                </a:solidFill>
                <a:latin typeface="Arial" charset="0"/>
                <a:cs typeface="Arial" charset="0"/>
              </a:rPr>
              <a:t>HIERARQUIA</a:t>
            </a:r>
          </a:p>
          <a:p>
            <a:pPr algn="ctr">
              <a:spcBef>
                <a:spcPct val="50000"/>
              </a:spcBef>
              <a:defRPr/>
            </a:pPr>
            <a:endParaRPr lang="pt-BR" sz="2400" b="1" dirty="0">
              <a:solidFill>
                <a:srgbClr val="2D2DB9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4105" name="AutoShape 3"/>
          <p:cNvSpPr>
            <a:spLocks noChangeArrowheads="1"/>
          </p:cNvSpPr>
          <p:nvPr/>
        </p:nvSpPr>
        <p:spPr bwMode="auto">
          <a:xfrm rot="10800000">
            <a:off x="3995937" y="1556793"/>
            <a:ext cx="2736850" cy="444395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455 w 21600"/>
              <a:gd name="T13" fmla="*/ 6455 h 21600"/>
              <a:gd name="T14" fmla="*/ 15145 w 21600"/>
              <a:gd name="T15" fmla="*/ 1514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309" y="21600"/>
                </a:lnTo>
                <a:lnTo>
                  <a:pt x="1229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45882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4023008" y="1556793"/>
            <a:ext cx="2736850" cy="444395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75000"/>
              <a:alpha val="72941"/>
            </a:schemeClr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07" name="Text Box 6"/>
          <p:cNvSpPr txBox="1">
            <a:spLocks noChangeArrowheads="1"/>
          </p:cNvSpPr>
          <p:nvPr/>
        </p:nvSpPr>
        <p:spPr bwMode="auto">
          <a:xfrm rot="17303053">
            <a:off x="3734690" y="3662609"/>
            <a:ext cx="426277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>
                <a:solidFill>
                  <a:srgbClr val="FFFF00"/>
                </a:solidFill>
                <a:latin typeface="Arial" charset="0"/>
                <a:cs typeface="Arial" charset="0"/>
              </a:rPr>
              <a:t>LIBERDADE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 rot="3658723">
            <a:off x="1880631" y="3152755"/>
            <a:ext cx="450356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dirty="0">
                <a:solidFill>
                  <a:srgbClr val="FFFF00"/>
                </a:solidFill>
                <a:latin typeface="Arial" charset="0"/>
                <a:cs typeface="Arial" charset="0"/>
              </a:rPr>
              <a:t>RESPONSABILIDADE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DC2C61CE-694C-4AA5-AAE7-132FD005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5485" y="1496397"/>
            <a:ext cx="50388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600" b="1" u="sng" dirty="0">
                <a:solidFill>
                  <a:srgbClr val="FFFF00"/>
                </a:solidFill>
                <a:latin typeface="Arial" charset="0"/>
                <a:cs typeface="Arial" charset="0"/>
              </a:rPr>
              <a:t>O DEVER DE SER EXEMPLO</a:t>
            </a:r>
          </a:p>
        </p:txBody>
      </p:sp>
    </p:spTree>
    <p:extLst>
      <p:ext uri="{BB962C8B-B14F-4D97-AF65-F5344CB8AC3E}">
        <p14:creationId xmlns:p14="http://schemas.microsoft.com/office/powerpoint/2010/main" val="110241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5" grpId="0" animBg="1"/>
      <p:bldP spid="4101" grpId="0" animBg="1"/>
      <p:bldP spid="4102" grpId="0"/>
      <p:bldP spid="19466" grpId="0"/>
      <p:bldP spid="4105" grpId="0" animBg="1"/>
      <p:bldP spid="19460" grpId="0" animBg="1"/>
      <p:bldP spid="4107" grpId="0"/>
      <p:bldP spid="16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19/20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B237970-E144-4FF4-88B0-952479081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934" y="6309320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/>
              <a:t>21/22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452320" y="5486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/>
              <a:t>EPTRP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484" y="332656"/>
            <a:ext cx="9149306" cy="657186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F071EA6-7C40-4847-956F-4D4579D46D1B}"/>
              </a:ext>
            </a:extLst>
          </p:cNvPr>
          <p:cNvSpPr txBox="1"/>
          <p:nvPr/>
        </p:nvSpPr>
        <p:spPr>
          <a:xfrm>
            <a:off x="-9695" y="-14695"/>
            <a:ext cx="9153695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ESCOLA PREPARATÓRIA E TÁTICA DE RIO PARDO</a:t>
            </a:r>
          </a:p>
        </p:txBody>
      </p:sp>
    </p:spTree>
    <p:extLst>
      <p:ext uri="{BB962C8B-B14F-4D97-AF65-F5344CB8AC3E}">
        <p14:creationId xmlns:p14="http://schemas.microsoft.com/office/powerpoint/2010/main" val="8434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Text Box 3"/>
          <p:cNvSpPr txBox="1">
            <a:spLocks noChangeArrowheads="1"/>
          </p:cNvSpPr>
          <p:nvPr/>
        </p:nvSpPr>
        <p:spPr bwMode="auto">
          <a:xfrm>
            <a:off x="142875" y="1268760"/>
            <a:ext cx="885666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5400" b="1" i="1" dirty="0">
                <a:solidFill>
                  <a:srgbClr val="7030A0"/>
                </a:solidFill>
                <a:latin typeface="Arial Black" pitchFamily="34" charset="0"/>
              </a:rPr>
              <a:t>“Uma geração passa, outra lhe sucede, a Pátria continua. </a:t>
            </a:r>
            <a:r>
              <a:rPr lang="pt-BR" sz="5400" b="1" i="1" dirty="0" err="1">
                <a:solidFill>
                  <a:srgbClr val="7030A0"/>
                </a:solidFill>
                <a:latin typeface="Arial Black" pitchFamily="34" charset="0"/>
              </a:rPr>
              <a:t>Traba-lhemos</a:t>
            </a:r>
            <a:r>
              <a:rPr lang="pt-BR" sz="5400" b="1" i="1" dirty="0">
                <a:solidFill>
                  <a:srgbClr val="7030A0"/>
                </a:solidFill>
                <a:latin typeface="Arial Black" pitchFamily="34" charset="0"/>
              </a:rPr>
              <a:t> pelo seu </a:t>
            </a:r>
            <a:r>
              <a:rPr lang="pt-BR" sz="5400" b="1" i="1" dirty="0" err="1">
                <a:solidFill>
                  <a:srgbClr val="7030A0"/>
                </a:solidFill>
                <a:latin typeface="Arial Black" pitchFamily="34" charset="0"/>
              </a:rPr>
              <a:t>en-grandecimento</a:t>
            </a:r>
            <a:r>
              <a:rPr lang="pt-BR" sz="5400" b="1" i="1" dirty="0">
                <a:solidFill>
                  <a:srgbClr val="7030A0"/>
                </a:solidFill>
                <a:latin typeface="Arial Black" pitchFamily="34" charset="0"/>
              </a:rPr>
              <a:t>!”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19/20</a:t>
            </a:r>
          </a:p>
        </p:txBody>
      </p:sp>
    </p:spTree>
    <p:extLst>
      <p:ext uri="{BB962C8B-B14F-4D97-AF65-F5344CB8AC3E}">
        <p14:creationId xmlns:p14="http://schemas.microsoft.com/office/powerpoint/2010/main" val="14761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487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3811" y="855065"/>
            <a:ext cx="8892480" cy="464344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Tradições éticas do Ocidente.</a:t>
            </a:r>
          </a:p>
          <a:p>
            <a:pPr algn="just">
              <a:lnSpc>
                <a:spcPct val="170000"/>
              </a:lnSpc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Ética e vida em sociedade.</a:t>
            </a:r>
          </a:p>
          <a:p>
            <a:pPr algn="just">
              <a:lnSpc>
                <a:spcPct val="170000"/>
              </a:lnSpc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Atualidades.</a:t>
            </a:r>
          </a:p>
          <a:p>
            <a:pPr algn="just">
              <a:lnSpc>
                <a:spcPct val="170000"/>
              </a:lnSpc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Debates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F4546B-B0D4-435B-A98C-7ADC19A2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3/15</a:t>
            </a:r>
          </a:p>
        </p:txBody>
      </p:sp>
    </p:spTree>
    <p:extLst>
      <p:ext uri="{BB962C8B-B14F-4D97-AF65-F5344CB8AC3E}">
        <p14:creationId xmlns:p14="http://schemas.microsoft.com/office/powerpoint/2010/main" val="1229607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19/20</a:t>
            </a:r>
          </a:p>
        </p:txBody>
      </p:sp>
      <p:pic>
        <p:nvPicPr>
          <p:cNvPr id="1030" name="Picture 6" descr="https://upload.wikimedia.org/wikipedia/commons/thumb/2/2f/Pieter_Bruegel_the_Elder_%281568%29_The_Blind_Leading_the_Blind.jpg/1024px-Pieter_Bruegel_the_Elder_%281568%29_The_Blind_Leading_the_Blind.jpg">
            <a:extLst>
              <a:ext uri="{FF2B5EF4-FFF2-40B4-BE49-F238E27FC236}">
                <a16:creationId xmlns:a16="http://schemas.microsoft.com/office/drawing/2014/main" id="{4D50B49F-82B8-4127-9A4D-9D335410C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3797"/>
            <a:ext cx="9144000" cy="5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CDDEA5C-AA5E-4E1A-9EB4-C022B0263DB2}"/>
              </a:ext>
            </a:extLst>
          </p:cNvPr>
          <p:cNvSpPr/>
          <p:nvPr/>
        </p:nvSpPr>
        <p:spPr>
          <a:xfrm>
            <a:off x="611560" y="355303"/>
            <a:ext cx="80724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algn="ctr" defTabSz="685800" eaLnBrk="1" hangingPunct="1">
              <a:lnSpc>
                <a:spcPct val="90000"/>
              </a:lnSpc>
            </a:pPr>
            <a:r>
              <a:rPr lang="pt-BR" sz="5400" b="1" u="sng" dirty="0">
                <a:solidFill>
                  <a:srgbClr val="C00000"/>
                </a:solidFill>
                <a:latin typeface="Calibri" pitchFamily="34" charset="0"/>
                <a:ea typeface="+mj-ea"/>
                <a:cs typeface="+mj-cs"/>
              </a:rPr>
              <a:t>O QUE DEVEMOS EVITAR...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225DDB2-6F42-4EC3-9B4A-C27C7545B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609450"/>
              </p:ext>
            </p:extLst>
          </p:nvPr>
        </p:nvGraphicFramePr>
        <p:xfrm>
          <a:off x="1547664" y="2645741"/>
          <a:ext cx="6696744" cy="3840480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4020127766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93351543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3200" b="1" i="1" dirty="0">
                          <a:effectLst/>
                          <a:highlight>
                            <a:srgbClr val="FF9933"/>
                          </a:highlight>
                        </a:rPr>
                        <a:t>The Blind Leading the Blind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8019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400">
                          <a:effectLst/>
                        </a:rPr>
                        <a:t>Dutch: </a:t>
                      </a:r>
                      <a:r>
                        <a:rPr lang="pt-BR" sz="2400" i="1">
                          <a:effectLst/>
                        </a:rPr>
                        <a:t>De parabel der blinden</a:t>
                      </a:r>
                      <a:endParaRPr lang="pt-BR" sz="240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2062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endParaRPr lang="pt-BR" sz="240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25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effectLst/>
                        </a:rPr>
                        <a:t>Artist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800" b="1" u="none" strike="noStrike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hlinkClick r:id="rId4" tooltip="Pieter Bruegel the Elde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Pieter</a:t>
                      </a:r>
                      <a:r>
                        <a:rPr lang="pt-BR" sz="28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hlinkClick r:id="rId4" tooltip="Pieter Bruegel the Elde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pt-BR" sz="2800" b="1" u="none" strike="noStrike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hlinkClick r:id="rId4" tooltip="Pieter Bruegel the Elde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Bruegel</a:t>
                      </a:r>
                      <a:r>
                        <a:rPr lang="pt-BR" sz="28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hlinkClick r:id="rId4" tooltip="Pieter Bruegel the Elde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pt-BR" sz="2800" b="1" u="none" strike="noStrike" dirty="0" err="1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hlinkClick r:id="rId4" tooltip="Pieter Bruegel the Elde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</a:t>
                      </a:r>
                      <a:r>
                        <a:rPr lang="pt-BR" sz="2800" b="1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hlinkClick r:id="rId4" tooltip="Pieter Bruegel the Elder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Elder</a:t>
                      </a:r>
                      <a:endParaRPr lang="pt-BR" sz="2800" b="1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387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effectLst/>
                        </a:rPr>
                        <a:t>Year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effectLst/>
                        </a:rPr>
                        <a:t>1568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507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effectLst/>
                        </a:rPr>
                        <a:t>Type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>
                          <a:solidFill>
                            <a:srgbClr val="0B0080"/>
                          </a:solidFill>
                          <a:effectLst/>
                          <a:hlinkClick r:id="rId5" tooltip="Glue-size"/>
                        </a:rPr>
                        <a:t>Distemper</a:t>
                      </a:r>
                      <a:r>
                        <a:rPr lang="pt-BR" sz="2400">
                          <a:effectLst/>
                        </a:rPr>
                        <a:t> on linen </a:t>
                      </a:r>
                      <a:r>
                        <a:rPr lang="pt-BR" sz="2400" u="none" strike="noStrike">
                          <a:solidFill>
                            <a:srgbClr val="0B0080"/>
                          </a:solidFill>
                          <a:effectLst/>
                          <a:hlinkClick r:id="rId6" tooltip="Canvas"/>
                        </a:rPr>
                        <a:t>canvas</a:t>
                      </a:r>
                      <a:endParaRPr lang="pt-BR" sz="240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520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effectLst/>
                        </a:rPr>
                        <a:t>Dimensions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effectLst/>
                        </a:rPr>
                        <a:t>86 cm × 154 cm (34 in × 61 in)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069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>
                          <a:effectLst/>
                        </a:rPr>
                        <a:t>Location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400" u="none" strike="noStrike" dirty="0">
                          <a:solidFill>
                            <a:srgbClr val="0B0080"/>
                          </a:solidFill>
                          <a:effectLst/>
                          <a:hlinkClick r:id="rId7" tooltip="Museo di Capodimonte"/>
                        </a:rPr>
                        <a:t>Museo di Capodimonte</a:t>
                      </a:r>
                      <a:r>
                        <a:rPr lang="it-IT" sz="2400" dirty="0">
                          <a:effectLst/>
                        </a:rPr>
                        <a:t>, </a:t>
                      </a:r>
                      <a:r>
                        <a:rPr lang="it-IT" sz="2400" u="none" strike="noStrike" dirty="0">
                          <a:solidFill>
                            <a:srgbClr val="0B0080"/>
                          </a:solidFill>
                          <a:effectLst/>
                          <a:hlinkClick r:id="rId8" tooltip="Naples"/>
                        </a:rPr>
                        <a:t>Naples</a:t>
                      </a:r>
                      <a:r>
                        <a:rPr lang="it-IT" sz="2400" dirty="0">
                          <a:effectLst/>
                        </a:rPr>
                        <a:t>, Italy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858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9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m 5"/>
          <p:cNvPicPr/>
          <p:nvPr/>
        </p:nvPicPr>
        <p:blipFill>
          <a:blip r:embed="rId2"/>
          <a:stretch/>
        </p:blipFill>
        <p:spPr>
          <a:xfrm>
            <a:off x="36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86" name="Picture 2"/>
          <p:cNvPicPr/>
          <p:nvPr/>
        </p:nvPicPr>
        <p:blipFill>
          <a:blip r:embed="rId3"/>
          <a:stretch/>
        </p:blipFill>
        <p:spPr>
          <a:xfrm>
            <a:off x="179512" y="18994"/>
            <a:ext cx="1363320" cy="2287080"/>
          </a:xfrm>
          <a:prstGeom prst="rect">
            <a:avLst/>
          </a:prstGeom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642E610-50A4-4161-8537-06836137E9E4}"/>
              </a:ext>
            </a:extLst>
          </p:cNvPr>
          <p:cNvSpPr txBox="1"/>
          <p:nvPr/>
        </p:nvSpPr>
        <p:spPr>
          <a:xfrm rot="19318589">
            <a:off x="-1104275" y="3071945"/>
            <a:ext cx="11559638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Salve o Ministério da Defesa!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781964-F20D-45B1-B926-5AD70967E424}"/>
              </a:ext>
            </a:extLst>
          </p:cNvPr>
          <p:cNvSpPr txBox="1"/>
          <p:nvPr/>
        </p:nvSpPr>
        <p:spPr>
          <a:xfrm rot="19321431">
            <a:off x="-2237991" y="2309045"/>
            <a:ext cx="11467979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MUITO OBRIGADO!</a:t>
            </a:r>
          </a:p>
        </p:txBody>
      </p:sp>
    </p:spTree>
    <p:extLst>
      <p:ext uri="{BB962C8B-B14F-4D97-AF65-F5344CB8AC3E}">
        <p14:creationId xmlns:p14="http://schemas.microsoft.com/office/powerpoint/2010/main" val="25106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487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TRADIÇÕES ÉTICAS DO OCIDENTE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6064" y="1350458"/>
            <a:ext cx="8892480" cy="33026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/>
              <a:t> </a:t>
            </a:r>
            <a:r>
              <a:rPr lang="pt-BR" sz="3200" b="1" dirty="0">
                <a:solidFill>
                  <a:srgbClr val="0070C0"/>
                </a:solidFill>
              </a:rPr>
              <a:t>Ética da Virtude (</a:t>
            </a:r>
            <a:r>
              <a:rPr lang="pt-BR" sz="3200" b="1" dirty="0" err="1">
                <a:solidFill>
                  <a:srgbClr val="0070C0"/>
                </a:solidFill>
              </a:rPr>
              <a:t>Aretologia</a:t>
            </a:r>
            <a:r>
              <a:rPr lang="pt-BR" sz="3200" b="1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0070C0"/>
                </a:solidFill>
              </a:rPr>
              <a:t> Ética Cristã</a:t>
            </a:r>
          </a:p>
          <a:p>
            <a:pPr>
              <a:lnSpc>
                <a:spcPct val="150000"/>
              </a:lnSpc>
            </a:pPr>
            <a:r>
              <a:rPr lang="pt-BR" sz="3200" b="1" dirty="0"/>
              <a:t> </a:t>
            </a:r>
            <a:r>
              <a:rPr lang="pt-BR" sz="3200" b="1" dirty="0">
                <a:solidFill>
                  <a:schemeClr val="accent6">
                    <a:lumMod val="50000"/>
                  </a:schemeClr>
                </a:solidFill>
              </a:rPr>
              <a:t>Ética do Dever (Deontologia)</a:t>
            </a:r>
          </a:p>
          <a:p>
            <a:pPr>
              <a:lnSpc>
                <a:spcPct val="150000"/>
              </a:lnSpc>
            </a:pPr>
            <a:r>
              <a:rPr lang="pt-BR" sz="3200" b="1" dirty="0"/>
              <a:t> Ética Utilitarista (dos resultados)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F4546B-B0D4-435B-A98C-7ADC19A2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4/15</a:t>
            </a:r>
          </a:p>
        </p:txBody>
      </p:sp>
    </p:spTree>
    <p:extLst>
      <p:ext uri="{BB962C8B-B14F-4D97-AF65-F5344CB8AC3E}">
        <p14:creationId xmlns:p14="http://schemas.microsoft.com/office/powerpoint/2010/main" val="2655608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487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u="sng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ÉTICA e </a:t>
            </a:r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F4546B-B0D4-435B-A98C-7ADC19A2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4/15</a:t>
            </a:r>
          </a:p>
        </p:txBody>
      </p:sp>
      <p:graphicFrame>
        <p:nvGraphicFramePr>
          <p:cNvPr id="8" name="Group 4">
            <a:extLst>
              <a:ext uri="{FF2B5EF4-FFF2-40B4-BE49-F238E27FC236}">
                <a16:creationId xmlns:a16="http://schemas.microsoft.com/office/drawing/2014/main" id="{2AB9A6EE-7188-439F-B330-0B3D32EFF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625"/>
              </p:ext>
            </p:extLst>
          </p:nvPr>
        </p:nvGraphicFramePr>
        <p:xfrm>
          <a:off x="688209" y="1325562"/>
          <a:ext cx="7920038" cy="4206876"/>
        </p:xfrm>
        <a:graphic>
          <a:graphicData uri="http://schemas.openxmlformats.org/drawingml/2006/table">
            <a:tbl>
              <a:tblPr/>
              <a:tblGrid>
                <a:gridCol w="396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     </a:t>
                      </a:r>
                      <a:r>
                        <a:rPr kumimoji="0" lang="pt-BR" sz="3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ÉTICA</a:t>
                      </a:r>
                      <a:endParaRPr kumimoji="0" lang="pt-BR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    </a:t>
                      </a:r>
                      <a:r>
                        <a:rPr kumimoji="0" lang="pt-BR" sz="32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MORAL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Permanente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Temporal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Universal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Cultural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Regra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Conduta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Teoria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Prática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46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Princípios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pt-BR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Valores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1252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4F4546B-B0D4-435B-A98C-7ADC19A2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4/15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4F50F7B-9E30-48FC-80A4-4B42C0B7E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8353425" cy="489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Tradição Grega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bem individual confunde-se com o bem comum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O Império da Lei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altLang="pt-BR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Sofistas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 (Função da decadência grega) Relativismo moral  Supremacia da forma do argumento sobre a essência  Demagogia.</a:t>
            </a:r>
            <a:endParaRPr kumimoji="0" lang="pt-BR" altLang="pt-BR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t-BR" altLang="pt-BR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Sócrates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 Basta ao homem conhecer o Bem para praticá-lo (reação aos sofistas).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altLang="pt-BR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Platão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 A utopia da sociedade ideal  mundo das ideias é o mundo real  Mito da Caverna  A Lei molda a Realidade.</a:t>
            </a:r>
            <a:endParaRPr kumimoji="0" lang="pt-BR" altLang="pt-BR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t-BR" altLang="pt-BR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Aristóteles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 O caminho do meio  A Realidade molda a Lei.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8A54E61-FCD2-472F-BB7E-0742D781D7FB}"/>
              </a:ext>
            </a:extLst>
          </p:cNvPr>
          <p:cNvSpPr txBox="1">
            <a:spLocks noChangeArrowheads="1"/>
          </p:cNvSpPr>
          <p:nvPr/>
        </p:nvSpPr>
        <p:spPr>
          <a:xfrm>
            <a:off x="2195513" y="347663"/>
            <a:ext cx="4619625" cy="7778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MATRIZ GREGA</a:t>
            </a:r>
          </a:p>
        </p:txBody>
      </p:sp>
    </p:spTree>
    <p:extLst>
      <p:ext uri="{BB962C8B-B14F-4D97-AF65-F5344CB8AC3E}">
        <p14:creationId xmlns:p14="http://schemas.microsoft.com/office/powerpoint/2010/main" val="762300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19/20</a:t>
            </a:r>
          </a:p>
        </p:txBody>
      </p:sp>
      <p:pic>
        <p:nvPicPr>
          <p:cNvPr id="1026" name="Picture 2" descr="Resultado de imagem para Ã¡rvore com raizes">
            <a:extLst>
              <a:ext uri="{FF2B5EF4-FFF2-40B4-BE49-F238E27FC236}">
                <a16:creationId xmlns:a16="http://schemas.microsoft.com/office/drawing/2014/main" id="{83E4F122-B545-4B6E-8641-25FBB524E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27" y="-27384"/>
            <a:ext cx="56078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47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67600" cy="487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ÉTICA DA VIRTUDE (ARETOLOGIA)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184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/>
              <a:t>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Sócrates, Platão, Aristóteles.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Princípios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Valores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Importante não é o resultado, mas a </a:t>
            </a:r>
            <a:r>
              <a:rPr lang="pt-BR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ação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Culto de </a:t>
            </a:r>
            <a:r>
              <a:rPr lang="pt-BR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e tradições.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u="sng" dirty="0">
                <a:latin typeface="Arial" pitchFamily="34" charset="0"/>
                <a:cs typeface="Arial" pitchFamily="34" charset="0"/>
              </a:rPr>
              <a:t>Os fins não justificam os meios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Caráter e Virtudes aprendidos </a:t>
            </a:r>
            <a:r>
              <a:rPr lang="pt-BR" sz="28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ética</a:t>
            </a: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evolutiva</a:t>
            </a:r>
            <a:r>
              <a:rPr lang="pt-B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 que devo me tornar?</a:t>
            </a:r>
          </a:p>
          <a:p>
            <a:pPr>
              <a:lnSpc>
                <a:spcPct val="150000"/>
              </a:lnSpc>
            </a:pPr>
            <a:endParaRPr lang="pt-BR" sz="28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F4546B-B0D4-435B-A98C-7ADC19A27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62" y="6334804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4/15</a:t>
            </a:r>
          </a:p>
        </p:txBody>
      </p:sp>
    </p:spTree>
    <p:extLst>
      <p:ext uri="{BB962C8B-B14F-4D97-AF65-F5344CB8AC3E}">
        <p14:creationId xmlns:p14="http://schemas.microsoft.com/office/powerpoint/2010/main" val="69451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4873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pt-BR" sz="32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ÉTICA CRISTÃ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41764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Santo Agostinho,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Sto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Tomás de Aquino.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Confunde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-se,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grande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parte, com a </a:t>
            </a:r>
            <a:r>
              <a:rPr lang="en-US" sz="28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Ética</a:t>
            </a:r>
            <a:r>
              <a:rPr lang="en-US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Virtude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Exemplos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serem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seguidos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Jesus Cristo e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santos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Igreja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é a </a:t>
            </a:r>
            <a:r>
              <a:rPr lang="en-US" sz="2800" b="1" u="sng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vontade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Deus?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24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25394</TotalTime>
  <Words>1117</Words>
  <Application>Microsoft Office PowerPoint</Application>
  <PresentationFormat>Apresentação na tela (4:3)</PresentationFormat>
  <Paragraphs>286</Paragraphs>
  <Slides>31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Times New Roman</vt:lpstr>
      <vt:lpstr>Wingdings</vt:lpstr>
      <vt:lpstr>Tema do Office</vt:lpstr>
      <vt:lpstr>Default Design</vt:lpstr>
      <vt:lpstr>Apresentação do PowerPoint</vt:lpstr>
      <vt:lpstr>OBJETIVOS</vt:lpstr>
      <vt:lpstr>SUMÁRIO</vt:lpstr>
      <vt:lpstr>TRADIÇÕES ÉTICAS DO OCIDENTE</vt:lpstr>
      <vt:lpstr>ÉTICA e MORAL</vt:lpstr>
      <vt:lpstr>Apresentação do PowerPoint</vt:lpstr>
      <vt:lpstr>Apresentação do PowerPoint</vt:lpstr>
      <vt:lpstr>ÉTICA DA VIRTUDE (ARETOLOGIA)</vt:lpstr>
      <vt:lpstr>ÉTICA CRISTÃ</vt:lpstr>
      <vt:lpstr>ÉTICA DO DEVER (DEONTOLOGIA)</vt:lpstr>
      <vt:lpstr>ÉTICA UTILITARISTA</vt:lpstr>
      <vt:lpstr>4 PERGUNTAS PARA REFLEXÃO</vt:lpstr>
      <vt:lpstr>Apresentação do PowerPoint</vt:lpstr>
      <vt:lpstr>O ESTADO NACIONAL</vt:lpstr>
      <vt:lpstr>Apresentação do PowerPoint</vt:lpstr>
      <vt:lpstr>ÉTICA MILITAR</vt:lpstr>
      <vt:lpstr>Apresentação do PowerPoint</vt:lpstr>
      <vt:lpstr>Apresentação do PowerPoint</vt:lpstr>
      <vt:lpstr>Apresentação do PowerPoint</vt:lpstr>
      <vt:lpstr>ÉTICA MODERNA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LIBERDADE e RESPONSABILIDADE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DI_DGP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Renato</dc:creator>
  <cp:lastModifiedBy>Decio Schons</cp:lastModifiedBy>
  <cp:revision>743</cp:revision>
  <cp:lastPrinted>2001-09-17T14:13:26Z</cp:lastPrinted>
  <dcterms:created xsi:type="dcterms:W3CDTF">2001-07-30T14:16:22Z</dcterms:created>
  <dcterms:modified xsi:type="dcterms:W3CDTF">2021-10-27T11:30:13Z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C:\Meus documentos\Chefia\Palestras_2001\ECEME</vt:lpwstr>
  </property>
</Properties>
</file>