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66" r:id="rId7"/>
    <p:sldId id="258" r:id="rId8"/>
    <p:sldId id="265" r:id="rId9"/>
    <p:sldId id="264" r:id="rId10"/>
    <p:sldId id="263" r:id="rId11"/>
    <p:sldId id="262" r:id="rId12"/>
    <p:sldId id="261" r:id="rId13"/>
    <p:sldId id="259" r:id="rId14"/>
    <p:sldId id="260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3" r:id="rId23"/>
    <p:sldId id="274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2A3EC-4ACE-4684-ACEC-9B7B1C52E8E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696D1-F74A-4A2C-BE37-227CDDD4A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63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0B326-07FE-4E24-AF0F-76050D1B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44305-5688-4A59-87E1-20126E53B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E57472-96E4-44F8-A9C4-912AED63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50127-4AFB-42D8-BC5A-895399D4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B19AE3-5016-4F82-B727-8F63300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310FE-7134-4300-BDCC-7E1D2767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D4ED15-FBE0-4403-8EB7-D62137185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2BE6E8-3A1D-4035-9847-D773394E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689444-46B6-4A84-9FF3-43899394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74F30-E9FC-4D2B-817F-F8BA1F31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5F1396-669E-4A69-9566-9B354FC3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4A7627-598B-4A9D-B803-03D93373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ED9C1-2F05-4A2B-BF6B-16BB9EA6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44D0A1-057A-4139-AC5E-7BF3083C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161B59-7E45-4A11-9CC5-4B9E29F0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33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53B8D-D667-4560-8795-A6545871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341BA-78E5-4E7E-ADE1-45710A9E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6C5349-7DA8-4183-9E56-2C3F5A2B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5016F7-9977-4425-8AD3-7D2F9B2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1D58DA-BE43-44D1-801A-7F2815BA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7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A02BE-C89F-4F16-8798-16C12D02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01D323-3CB5-4EF3-BE8D-7BCEEB80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22907C-009A-4AD6-901D-718E052D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A5D2C-6CB2-47F8-92B8-4E66DABF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2C9AB1-7200-472A-9489-E0196A32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7CD7F-F56B-4FC0-A8E2-A983CA8B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BEF45-BC1A-4196-A6D7-176AAD4FE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B625A9-C51D-4BB6-A044-A508C91DA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F7B119-F8AF-421E-8F55-DB6C278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6AF31D-02FE-4C10-9A3C-1841D7FD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C9280A-7C54-453A-9ADE-4B0CE09A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01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94BBF-73B5-4119-A41D-A0A7A54C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B58DBC-4679-40D8-BFFC-F85565232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29BFF4-F649-409C-BA1B-0DB0A39E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754E26-B2D0-4745-ADD8-83EB1707B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479B33-8B06-4A71-92D8-3E59991C4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0CADFD-6A31-49E4-B916-D0A6AA15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C5C484-9C92-42B1-9563-C237394C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31756D-28E0-4CD0-81C6-56589A3A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43C10-EE1C-4125-9E39-97F117CA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AEA485-00B0-49AF-9029-A3F06989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69823F5-31B1-425A-AD13-F93CD693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A86BD2-7563-4627-BB17-A8F66361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26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8D3919-30D4-4504-9DA8-C24C98DE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8BEA3C-3A47-409E-89B1-8D057B44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64D8DD-37C5-40D2-BC15-F4A10B23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7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EE626-D25C-41F8-9A25-9380B2BC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9B57FC-52A5-4470-A537-43A4499F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52E497-7F9D-4A5B-8BF6-BD69404D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9894A1-8335-4387-BA11-34217AA1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EA4277-9607-42BA-B11F-18F28E1D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198E9C-B510-480C-BB6C-219AF3B2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1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27233-1EC8-436A-8C42-0DF84F46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8DDFEA-5171-4D07-B9DC-8D58F3F03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3243E8-BD9B-4D7F-8985-4C00B37FB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AD2C89-7572-4F67-A36A-EB0FEA16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42A0CC-93BC-4D08-9DEF-49A15EE8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389771-78CE-41C7-9FB4-C4A8ED53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92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450D02-E442-437E-9052-CF35E7F7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471ECD-BCFE-4E84-9D3E-7E078B8A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22298-75C2-4A5F-90DB-E58E05E32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C8EA-ED43-4965-8CA4-D9E6A4252674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AC7DC-9D2E-4A7D-8C0C-D1775844A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C9B931-58C3-469C-AC6A-D5E122FE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6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corregedorias/pt-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5B633D07-4522-4420-94B7-764145F2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1FF25CE-303D-477E-9C52-757A196B05BC}"/>
              </a:ext>
            </a:extLst>
          </p:cNvPr>
          <p:cNvSpPr txBox="1"/>
          <p:nvPr/>
        </p:nvSpPr>
        <p:spPr>
          <a:xfrm>
            <a:off x="174171" y="4060371"/>
            <a:ext cx="11570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NOME: Carla Cotta e Fabian Maia</a:t>
            </a:r>
          </a:p>
          <a:p>
            <a:r>
              <a:rPr lang="pt-BR" sz="3600" b="1" dirty="0">
                <a:solidFill>
                  <a:schemeClr val="bg1"/>
                </a:solidFill>
              </a:rPr>
              <a:t>TEMA: Apuração de assédio sexual no âmbito disciplinar</a:t>
            </a:r>
          </a:p>
        </p:txBody>
      </p:sp>
    </p:spTree>
    <p:extLst>
      <p:ext uri="{BB962C8B-B14F-4D97-AF65-F5344CB8AC3E}">
        <p14:creationId xmlns:p14="http://schemas.microsoft.com/office/powerpoint/2010/main" val="261936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352CFCA-575C-4764-B452-4E3D2D27B8B1}"/>
              </a:ext>
            </a:extLst>
          </p:cNvPr>
          <p:cNvSpPr txBox="1"/>
          <p:nvPr/>
        </p:nvSpPr>
        <p:spPr>
          <a:xfrm>
            <a:off x="2585309" y="960120"/>
            <a:ext cx="6507717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Gestão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Nível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2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679ACF5-EE77-4AB5-8BDD-81C7D2910EA3}"/>
              </a:ext>
            </a:extLst>
          </p:cNvPr>
          <p:cNvSpPr txBox="1"/>
          <p:nvPr/>
        </p:nvSpPr>
        <p:spPr>
          <a:xfrm>
            <a:off x="1197720" y="3192141"/>
            <a:ext cx="10125075" cy="223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Detecção da situação abusiva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Atendimento e acolhimento de possíveis vítimas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Mediação e reabilitação do agressor</a:t>
            </a:r>
          </a:p>
        </p:txBody>
      </p:sp>
    </p:spTree>
    <p:extLst>
      <p:ext uri="{BB962C8B-B14F-4D97-AF65-F5344CB8AC3E}">
        <p14:creationId xmlns:p14="http://schemas.microsoft.com/office/powerpoint/2010/main" val="13259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F6BBAD4-0317-478E-8013-644167F49B49}"/>
              </a:ext>
            </a:extLst>
          </p:cNvPr>
          <p:cNvSpPr txBox="1"/>
          <p:nvPr/>
        </p:nvSpPr>
        <p:spPr>
          <a:xfrm>
            <a:off x="2620820" y="1032282"/>
            <a:ext cx="6507717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Repreensão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Nível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3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03F4B1C-1681-4190-81EC-333B07F76A29}"/>
              </a:ext>
            </a:extLst>
          </p:cNvPr>
          <p:cNvSpPr txBox="1"/>
          <p:nvPr/>
        </p:nvSpPr>
        <p:spPr>
          <a:xfrm>
            <a:off x="1064554" y="3123913"/>
            <a:ext cx="10688992" cy="223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Atendimento e acolhimento das vítimas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Celeridade na condução de procedimento e processos disciplinares</a:t>
            </a:r>
          </a:p>
        </p:txBody>
      </p:sp>
    </p:spTree>
    <p:extLst>
      <p:ext uri="{BB962C8B-B14F-4D97-AF65-F5344CB8AC3E}">
        <p14:creationId xmlns:p14="http://schemas.microsoft.com/office/powerpoint/2010/main" val="26286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D8FA855-1606-42A4-BCAC-22ADF7F54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500" y="1281805"/>
            <a:ext cx="4284440" cy="516427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83E4047-FD62-4C45-B08F-7AE84A196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21" y="1303919"/>
            <a:ext cx="3387004" cy="163550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38C822E-D71F-4582-A7BC-3BC1BDDCDF13}"/>
              </a:ext>
            </a:extLst>
          </p:cNvPr>
          <p:cNvSpPr txBox="1"/>
          <p:nvPr/>
        </p:nvSpPr>
        <p:spPr>
          <a:xfrm>
            <a:off x="3180212" y="630966"/>
            <a:ext cx="61758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Situação dos Processo Disciplinares</a:t>
            </a:r>
          </a:p>
          <a:p>
            <a:endParaRPr lang="pt-BR" b="1" dirty="0"/>
          </a:p>
        </p:txBody>
      </p:sp>
      <p:sp>
        <p:nvSpPr>
          <p:cNvPr id="5" name="Texto Explicativo: Linha 4">
            <a:extLst>
              <a:ext uri="{FF2B5EF4-FFF2-40B4-BE49-F238E27FC236}">
                <a16:creationId xmlns:a16="http://schemas.microsoft.com/office/drawing/2014/main" id="{035685DB-E604-4255-9ABF-0ABCAB854440}"/>
              </a:ext>
            </a:extLst>
          </p:cNvPr>
          <p:cNvSpPr/>
          <p:nvPr/>
        </p:nvSpPr>
        <p:spPr>
          <a:xfrm>
            <a:off x="9691663" y="5598636"/>
            <a:ext cx="1487992" cy="561975"/>
          </a:xfrm>
          <a:prstGeom prst="borderCallout1">
            <a:avLst>
              <a:gd name="adj1" fmla="val 21910"/>
              <a:gd name="adj2" fmla="val -8333"/>
              <a:gd name="adj3" fmla="val 26826"/>
              <a:gd name="adj4" fmla="val -11275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Assédio Sexual:  51,6%</a:t>
            </a:r>
          </a:p>
        </p:txBody>
      </p:sp>
      <p:sp>
        <p:nvSpPr>
          <p:cNvPr id="6" name="Texto Explicativo: Linha 5">
            <a:extLst>
              <a:ext uri="{FF2B5EF4-FFF2-40B4-BE49-F238E27FC236}">
                <a16:creationId xmlns:a16="http://schemas.microsoft.com/office/drawing/2014/main" id="{99E6EA18-0C94-40F4-9915-35F15CC16147}"/>
              </a:ext>
            </a:extLst>
          </p:cNvPr>
          <p:cNvSpPr/>
          <p:nvPr/>
        </p:nvSpPr>
        <p:spPr>
          <a:xfrm>
            <a:off x="9850584" y="2667962"/>
            <a:ext cx="1487992" cy="542925"/>
          </a:xfrm>
          <a:prstGeom prst="borderCallout1">
            <a:avLst>
              <a:gd name="adj1" fmla="val 18750"/>
              <a:gd name="adj2" fmla="val -8333"/>
              <a:gd name="adj3" fmla="val 20185"/>
              <a:gd name="adj4" fmla="val -7488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Assédio Sexual: 1,36%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D057CA0-D059-49E3-8CFF-41EB6063BF17}"/>
              </a:ext>
            </a:extLst>
          </p:cNvPr>
          <p:cNvSpPr txBox="1"/>
          <p:nvPr/>
        </p:nvSpPr>
        <p:spPr>
          <a:xfrm>
            <a:off x="2278326" y="3347207"/>
            <a:ext cx="2268507" cy="2251429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Estudos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Temáticos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CRG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kern="1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2023</a:t>
            </a:r>
            <a:r>
              <a:rPr lang="en-US" sz="2200" kern="1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886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D91099E-C19B-4DFE-B28B-64C33860D02D}"/>
              </a:ext>
            </a:extLst>
          </p:cNvPr>
          <p:cNvSpPr txBox="1"/>
          <p:nvPr/>
        </p:nvSpPr>
        <p:spPr>
          <a:xfrm>
            <a:off x="2468285" y="532999"/>
            <a:ext cx="7255429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Orientações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à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vítima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44A0D9-F694-4208-A643-DE4ECA9CCA3D}"/>
              </a:ext>
            </a:extLst>
          </p:cNvPr>
          <p:cNvSpPr txBox="1"/>
          <p:nvPr/>
        </p:nvSpPr>
        <p:spPr>
          <a:xfrm>
            <a:off x="710849" y="3001879"/>
            <a:ext cx="103346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Coletar documentos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Fazer anotações detalhadas das situações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Verificar possíveis testemunhas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Denunciar aos órgãos competentes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Buscar apoio </a:t>
            </a:r>
          </a:p>
        </p:txBody>
      </p:sp>
    </p:spTree>
    <p:extLst>
      <p:ext uri="{BB962C8B-B14F-4D97-AF65-F5344CB8AC3E}">
        <p14:creationId xmlns:p14="http://schemas.microsoft.com/office/powerpoint/2010/main" val="299736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4740F07-C230-4B1E-8205-1714ABF01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7992"/>
            <a:ext cx="7361853" cy="6885991"/>
          </a:xfrm>
          <a:prstGeom prst="rect">
            <a:avLst/>
          </a:prstGeom>
        </p:spPr>
      </p:pic>
      <p:pic>
        <p:nvPicPr>
          <p:cNvPr id="3" name="Imagem 2" descr="Código QR&#10;&#10;Descrição gerada automaticamente">
            <a:extLst>
              <a:ext uri="{FF2B5EF4-FFF2-40B4-BE49-F238E27FC236}">
                <a16:creationId xmlns:a16="http://schemas.microsoft.com/office/drawing/2014/main" id="{3CD30E87-0648-4A16-A530-E0E35A5B1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546" y="2485832"/>
            <a:ext cx="1886336" cy="188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8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0A9D954-970A-48A5-88BE-7DA32FB28334}"/>
              </a:ext>
            </a:extLst>
          </p:cNvPr>
          <p:cNvSpPr txBox="1"/>
          <p:nvPr/>
        </p:nvSpPr>
        <p:spPr>
          <a:xfrm>
            <a:off x="292359" y="1170826"/>
            <a:ext cx="11607282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Apuração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Disciplinar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Casos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Especificidades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Investigação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0231DBC-47CF-4CB3-BDFE-4E08790228EC}"/>
              </a:ext>
            </a:extLst>
          </p:cNvPr>
          <p:cNvSpPr txBox="1"/>
          <p:nvPr/>
        </p:nvSpPr>
        <p:spPr>
          <a:xfrm>
            <a:off x="496246" y="3146624"/>
            <a:ext cx="103346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Acolhimento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Perfil da equipe de apuração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Cuidado para não ocorrer a </a:t>
            </a:r>
            <a:r>
              <a:rPr lang="pt-BR" sz="3200" dirty="0" err="1"/>
              <a:t>revitimização</a:t>
            </a:r>
            <a:r>
              <a:rPr lang="pt-BR" sz="3200" dirty="0"/>
              <a:t> secundária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Possibilidade de celebração de TAC para casos menos graves</a:t>
            </a:r>
          </a:p>
        </p:txBody>
      </p:sp>
    </p:spTree>
    <p:extLst>
      <p:ext uri="{BB962C8B-B14F-4D97-AF65-F5344CB8AC3E}">
        <p14:creationId xmlns:p14="http://schemas.microsoft.com/office/powerpoint/2010/main" val="413905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EB62CA-01A2-42F2-958C-205587976A95}"/>
              </a:ext>
            </a:extLst>
          </p:cNvPr>
          <p:cNvSpPr txBox="1"/>
          <p:nvPr/>
        </p:nvSpPr>
        <p:spPr>
          <a:xfrm>
            <a:off x="292359" y="1264133"/>
            <a:ext cx="11607282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Apuração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Disciplinar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Casos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Especificidades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no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processo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acusatório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BBEF526-37A7-47C1-8031-C18F4F1922FF}"/>
              </a:ext>
            </a:extLst>
          </p:cNvPr>
          <p:cNvSpPr txBox="1"/>
          <p:nvPr/>
        </p:nvSpPr>
        <p:spPr>
          <a:xfrm>
            <a:off x="542899" y="2932020"/>
            <a:ext cx="103346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O depoimento da vítima poderá ocorrer sem a presença do acusado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Não havendo procurador, o dativo é designado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Comissão deve justificar a medida adotada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Valoração do depoimento da vítima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970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6B9E179-0731-4D79-84B4-0C0D0799E16A}"/>
              </a:ext>
            </a:extLst>
          </p:cNvPr>
          <p:cNvSpPr txBox="1"/>
          <p:nvPr/>
        </p:nvSpPr>
        <p:spPr>
          <a:xfrm>
            <a:off x="404326" y="960120"/>
            <a:ext cx="11607282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Apuração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Disciplinar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casos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Retaliação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à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vítima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5E9FA5B-8D2A-45B0-A373-7B6A3C564B4A}"/>
              </a:ext>
            </a:extLst>
          </p:cNvPr>
          <p:cNvSpPr txBox="1"/>
          <p:nvPr/>
        </p:nvSpPr>
        <p:spPr>
          <a:xfrm>
            <a:off x="404326" y="3111759"/>
            <a:ext cx="1131492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No curso do PAD </a:t>
            </a:r>
            <a:r>
              <a:rPr lang="pt-BR" sz="3200" dirty="0">
                <a:sym typeface="Wingdings" panose="05000000000000000000" pitchFamily="2" charset="2"/>
              </a:rPr>
              <a:t> elemento de prova </a:t>
            </a:r>
          </a:p>
          <a:p>
            <a:pPr lvl="8"/>
            <a:r>
              <a:rPr lang="pt-BR" sz="3200" dirty="0">
                <a:sym typeface="Wingdings" panose="05000000000000000000" pitchFamily="2" charset="2"/>
              </a:rPr>
              <a:t>	 agravante</a:t>
            </a:r>
            <a:endParaRPr lang="pt-BR" sz="3200" dirty="0"/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pt-BR" sz="3200" dirty="0"/>
              <a:t>Após conclusão do PAD </a:t>
            </a:r>
            <a:r>
              <a:rPr lang="pt-BR" sz="3200" dirty="0">
                <a:sym typeface="Wingdings" panose="05000000000000000000" pitchFamily="2" charset="2"/>
              </a:rPr>
              <a:t> nova infração disciplinar</a:t>
            </a:r>
            <a:endParaRPr lang="pt-BR" sz="3200" dirty="0"/>
          </a:p>
          <a:p>
            <a:pPr lvl="2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8644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82325A5-C578-4620-9B66-25CC0142DBFF}"/>
              </a:ext>
            </a:extLst>
          </p:cNvPr>
          <p:cNvSpPr txBox="1"/>
          <p:nvPr/>
        </p:nvSpPr>
        <p:spPr>
          <a:xfrm>
            <a:off x="292359" y="1264133"/>
            <a:ext cx="11607282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Apuração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Disciplinar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casos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Possíveis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enquadramentos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7811514-47B8-4C6C-8375-CD506A9A89F1}"/>
              </a:ext>
            </a:extLst>
          </p:cNvPr>
          <p:cNvSpPr txBox="1"/>
          <p:nvPr/>
        </p:nvSpPr>
        <p:spPr>
          <a:xfrm>
            <a:off x="292360" y="2916629"/>
            <a:ext cx="56409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Advertência ou Suspensão</a:t>
            </a:r>
          </a:p>
          <a:p>
            <a:pPr lvl="2" algn="ctr"/>
            <a:endParaRPr lang="pt-BR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Art. 116, IX – manter conduta compatível com a moralidade administrativa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Art. 116, XI – tratar com urbanidade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Art. 117, V – manifestação de apreço e desapreço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4FAE5B-9074-42EA-9CBC-96679805A9FE}"/>
              </a:ext>
            </a:extLst>
          </p:cNvPr>
          <p:cNvSpPr txBox="1"/>
          <p:nvPr/>
        </p:nvSpPr>
        <p:spPr>
          <a:xfrm>
            <a:off x="5933290" y="2954074"/>
            <a:ext cx="5966351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Penalidade Expulsiva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pt-B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Art. 117, IX – valer-se do cargo para lograr proveito pessoal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Art. 132, V – incontinência pública e conduta escandalosa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B6FD659-694B-422B-94EC-02AA089DEAA1}"/>
              </a:ext>
            </a:extLst>
          </p:cNvPr>
          <p:cNvCxnSpPr>
            <a:cxnSpLocks/>
          </p:cNvCxnSpPr>
          <p:nvPr/>
        </p:nvCxnSpPr>
        <p:spPr>
          <a:xfrm>
            <a:off x="6095999" y="2954074"/>
            <a:ext cx="0" cy="3338485"/>
          </a:xfrm>
          <a:prstGeom prst="line">
            <a:avLst/>
          </a:prstGeom>
          <a:ln w="76200" cmpd="dbl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17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32ADEC-ECB0-4977-BBC4-57E6480DFB5B}"/>
              </a:ext>
            </a:extLst>
          </p:cNvPr>
          <p:cNvSpPr txBox="1"/>
          <p:nvPr/>
        </p:nvSpPr>
        <p:spPr>
          <a:xfrm>
            <a:off x="2772229" y="1088597"/>
            <a:ext cx="6507717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Medidas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Reparação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Nível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4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01D645-BE62-47D7-A9EC-35624639B54E}"/>
              </a:ext>
            </a:extLst>
          </p:cNvPr>
          <p:cNvSpPr txBox="1"/>
          <p:nvPr/>
        </p:nvSpPr>
        <p:spPr>
          <a:xfrm>
            <a:off x="838200" y="3429000"/>
            <a:ext cx="10791548" cy="1493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Acompanhamento psicológico da vítima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Monitoramento de conduta do agressor* </a:t>
            </a:r>
          </a:p>
        </p:txBody>
      </p:sp>
    </p:spTree>
    <p:extLst>
      <p:ext uri="{BB962C8B-B14F-4D97-AF65-F5344CB8AC3E}">
        <p14:creationId xmlns:p14="http://schemas.microsoft.com/office/powerpoint/2010/main" val="56180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4F54C5E-FC85-4B27-A25C-91D6D81608AB}"/>
              </a:ext>
            </a:extLst>
          </p:cNvPr>
          <p:cNvSpPr txBox="1"/>
          <p:nvPr/>
        </p:nvSpPr>
        <p:spPr>
          <a:xfrm>
            <a:off x="3690736" y="933487"/>
            <a:ext cx="4995394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Violência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Convenção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n. 190 OIT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184C16B-29FE-4F4F-B429-067925F68157}"/>
              </a:ext>
            </a:extLst>
          </p:cNvPr>
          <p:cNvSpPr txBox="1"/>
          <p:nvPr/>
        </p:nvSpPr>
        <p:spPr>
          <a:xfrm>
            <a:off x="1021121" y="2930859"/>
            <a:ext cx="103346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“... conjunto de comportamentos e práticas inaceitáveis, ou de suas ameaças, de ocorrência única ou repetida, que visem, causem, ou sejam susceptíveis de causar dano físico, psicológico, sexual ou econômico, e inclui a violência e o assédio com base no gênero; .” </a:t>
            </a:r>
          </a:p>
        </p:txBody>
      </p:sp>
    </p:spTree>
    <p:extLst>
      <p:ext uri="{BB962C8B-B14F-4D97-AF65-F5344CB8AC3E}">
        <p14:creationId xmlns:p14="http://schemas.microsoft.com/office/powerpoint/2010/main" val="2826558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798D7-9021-433C-AC5E-48277230C08C}"/>
              </a:ext>
            </a:extLst>
          </p:cNvPr>
          <p:cNvSpPr txBox="1">
            <a:spLocks/>
          </p:cNvSpPr>
          <p:nvPr/>
        </p:nvSpPr>
        <p:spPr>
          <a:xfrm>
            <a:off x="748251" y="966284"/>
            <a:ext cx="10524351" cy="2916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500" spc="-100" dirty="0"/>
          </a:p>
          <a:p>
            <a:pPr algn="ctr"/>
            <a:r>
              <a:rPr lang="en-US" sz="4800" b="1" spc="-100" dirty="0"/>
              <a:t>Corregedoria-Geral da União</a:t>
            </a:r>
          </a:p>
          <a:p>
            <a:pPr algn="ctr"/>
            <a:endParaRPr lang="en-US" sz="1500" spc="-100" dirty="0"/>
          </a:p>
          <a:p>
            <a:pPr algn="ctr"/>
            <a:r>
              <a:rPr lang="en-US" sz="2800" spc="-100" dirty="0" err="1"/>
              <a:t>Visite</a:t>
            </a:r>
            <a:r>
              <a:rPr lang="en-US" sz="2800" b="1" spc="-1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spc="-1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https://www.gov.br/corregedorias/pt-br</a:t>
            </a:r>
            <a:endParaRPr lang="en-US" sz="2800" b="1" spc="-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500" spc="-1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32D3568-1A47-48E6-B3C8-DC4B1890F5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134" y="5515309"/>
            <a:ext cx="3648584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6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7E4F10-5D87-49F4-BC68-4A1C39FE35B6}"/>
              </a:ext>
            </a:extLst>
          </p:cNvPr>
          <p:cNvSpPr txBox="1"/>
          <p:nvPr/>
        </p:nvSpPr>
        <p:spPr>
          <a:xfrm>
            <a:off x="2331205" y="960120"/>
            <a:ext cx="7529585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Código Penal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ABE23DF-A5F8-4D94-953B-27F643E8A957}"/>
              </a:ext>
            </a:extLst>
          </p:cNvPr>
          <p:cNvSpPr txBox="1"/>
          <p:nvPr/>
        </p:nvSpPr>
        <p:spPr>
          <a:xfrm>
            <a:off x="928686" y="3220788"/>
            <a:ext cx="103346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0" i="0" dirty="0">
                <a:solidFill>
                  <a:srgbClr val="000000"/>
                </a:solidFill>
                <a:effectLst/>
              </a:rPr>
              <a:t>Art. 216-A. Constranger alguém com o intuito de obter vantagem ou favorecimento sexual, prevalecendo-se o agente da sua condição de superior hierárquico ou ascendência inerentes ao exercício de emprego, cargo ou função.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589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844751-1C41-40C9-B029-18AA4EF57238}"/>
              </a:ext>
            </a:extLst>
          </p:cNvPr>
          <p:cNvSpPr txBox="1"/>
          <p:nvPr/>
        </p:nvSpPr>
        <p:spPr>
          <a:xfrm>
            <a:off x="2216772" y="508987"/>
            <a:ext cx="7529585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Lei nº 14.612/2023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470DC1E-38FB-441A-B091-A4296DE87674}"/>
              </a:ext>
            </a:extLst>
          </p:cNvPr>
          <p:cNvSpPr txBox="1"/>
          <p:nvPr/>
        </p:nvSpPr>
        <p:spPr>
          <a:xfrm>
            <a:off x="911909" y="1944031"/>
            <a:ext cx="103346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34............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......................</a:t>
            </a:r>
            <a:endParaRPr lang="pt-BR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§ 2º................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......................</a:t>
            </a:r>
          </a:p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- assédio sexual: a conduta de conotação sexual praticada no exercício profissional ou em razão dele, manifestada fisicamente ou por palavras, gestos ou outros meios, proposta ou imposta à pessoa contra sua vontade, causando-lhe constrangimento e violando a sua liberdade sexual;</a:t>
            </a:r>
            <a:endParaRPr lang="pt-BR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2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AC77661-60E6-4745-AD66-8107915C7BC8}"/>
              </a:ext>
            </a:extLst>
          </p:cNvPr>
          <p:cNvSpPr txBox="1"/>
          <p:nvPr/>
        </p:nvSpPr>
        <p:spPr>
          <a:xfrm>
            <a:off x="2331205" y="960120"/>
            <a:ext cx="7529585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Guia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Lilás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E9B1A09-2AD9-4F8D-96E1-0950F1DBBC0F}"/>
              </a:ext>
            </a:extLst>
          </p:cNvPr>
          <p:cNvSpPr txBox="1"/>
          <p:nvPr/>
        </p:nvSpPr>
        <p:spPr>
          <a:xfrm>
            <a:off x="928684" y="3502791"/>
            <a:ext cx="103346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“... comportamento ou atitude de teor íntimo e sexual, considerado desagradável, ofensivo e impertinente pela vítima.”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6F2ED9E-2A35-4237-8C7C-FAC11A6E4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809" y="506220"/>
            <a:ext cx="1545663" cy="2064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317EE52-5DFD-44F0-9F7B-82A130893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256" y="1284663"/>
            <a:ext cx="1285717" cy="128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9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41CABF0-3423-40BB-81D9-9635D004B052}"/>
              </a:ext>
            </a:extLst>
          </p:cNvPr>
          <p:cNvSpPr txBox="1"/>
          <p:nvPr/>
        </p:nvSpPr>
        <p:spPr>
          <a:xfrm>
            <a:off x="2842141" y="709668"/>
            <a:ext cx="6507717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Exemplos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B7503D-9CBB-4B29-85C8-4BBB4E941DC3}"/>
              </a:ext>
            </a:extLst>
          </p:cNvPr>
          <p:cNvSpPr txBox="1"/>
          <p:nvPr/>
        </p:nvSpPr>
        <p:spPr>
          <a:xfrm>
            <a:off x="150662" y="2132582"/>
            <a:ext cx="1132006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Contatos físicos indesejados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Olhares e gestos insinuantes</a:t>
            </a:r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Aproximação intimidatória</a:t>
            </a:r>
          </a:p>
          <a:p>
            <a:pPr marL="2286000" lvl="4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Comentários obscenos</a:t>
            </a:r>
          </a:p>
          <a:p>
            <a:pPr marL="2743200" lvl="5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Convites impertinentes</a:t>
            </a:r>
          </a:p>
          <a:p>
            <a:pPr marL="3200400" lvl="6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Chantagem para permanência no cargo ou promoção</a:t>
            </a:r>
          </a:p>
          <a:p>
            <a:pPr marL="3657600" lvl="7" indent="-457200" algn="just">
              <a:buFont typeface="Wingdings" panose="05000000000000000000" pitchFamily="2" charset="2"/>
              <a:buChar char="§"/>
            </a:pPr>
            <a:r>
              <a:rPr lang="pt-BR" sz="3200" dirty="0"/>
              <a:t>Atos libidinosos</a:t>
            </a:r>
          </a:p>
          <a:p>
            <a:pPr marL="2743200" lvl="5" indent="-457200" algn="just">
              <a:buFont typeface="Wingdings" panose="05000000000000000000" pitchFamily="2" charset="2"/>
              <a:buChar char="§"/>
            </a:pPr>
            <a:endParaRPr lang="pt-BR" sz="3200" dirty="0"/>
          </a:p>
          <a:p>
            <a:pPr marL="1828800" lvl="3" indent="-457200" algn="just">
              <a:buFont typeface="Wingdings" panose="05000000000000000000" pitchFamily="2" charset="2"/>
              <a:buChar char="§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359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5AF59E7-F078-4E6A-9E91-76254A63B666}"/>
              </a:ext>
            </a:extLst>
          </p:cNvPr>
          <p:cNvSpPr txBox="1"/>
          <p:nvPr/>
        </p:nvSpPr>
        <p:spPr>
          <a:xfrm>
            <a:off x="1313312" y="914941"/>
            <a:ext cx="954514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Avaliação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condutas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com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conotação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7F2DD4F-6E25-46FF-B411-06D47D7AB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64" y="2508355"/>
            <a:ext cx="10650436" cy="7049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2B3B493-6BCD-4CC6-8C4D-95B2DF9BA167}"/>
              </a:ext>
            </a:extLst>
          </p:cNvPr>
          <p:cNvSpPr txBox="1"/>
          <p:nvPr/>
        </p:nvSpPr>
        <p:spPr>
          <a:xfrm>
            <a:off x="2494882" y="3350280"/>
            <a:ext cx="1359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Irrelevante</a:t>
            </a:r>
          </a:p>
          <a:p>
            <a:pPr algn="ctr"/>
            <a:r>
              <a:rPr lang="pt-BR" sz="2000" b="1" dirty="0"/>
              <a:t>Disciplinar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6AE0061-F3E0-45D5-9B07-483432E7F65D}"/>
              </a:ext>
            </a:extLst>
          </p:cNvPr>
          <p:cNvSpPr txBox="1"/>
          <p:nvPr/>
        </p:nvSpPr>
        <p:spPr>
          <a:xfrm>
            <a:off x="6416856" y="3332992"/>
            <a:ext cx="1449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Conduta levemente ofensiva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9163D2-0CFF-4200-A229-9DFEBB6E7B72}"/>
              </a:ext>
            </a:extLst>
          </p:cNvPr>
          <p:cNvSpPr txBox="1"/>
          <p:nvPr/>
        </p:nvSpPr>
        <p:spPr>
          <a:xfrm>
            <a:off x="8515530" y="3346895"/>
            <a:ext cx="1471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Conduta ofensiva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1348ABC-FFA1-4F76-AF3F-474E72271C48}"/>
              </a:ext>
            </a:extLst>
          </p:cNvPr>
          <p:cNvSpPr txBox="1"/>
          <p:nvPr/>
        </p:nvSpPr>
        <p:spPr>
          <a:xfrm>
            <a:off x="10182133" y="3332992"/>
            <a:ext cx="1578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Conduta ofensiva grave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D0B2C7D-ED99-4760-BAA4-15ED8234B785}"/>
              </a:ext>
            </a:extLst>
          </p:cNvPr>
          <p:cNvSpPr txBox="1"/>
          <p:nvPr/>
        </p:nvSpPr>
        <p:spPr>
          <a:xfrm>
            <a:off x="4169018" y="3376372"/>
            <a:ext cx="1900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Conduta constrangedora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3AE8EA9-8875-4B5C-B77F-20D37AADFF19}"/>
              </a:ext>
            </a:extLst>
          </p:cNvPr>
          <p:cNvSpPr txBox="1"/>
          <p:nvPr/>
        </p:nvSpPr>
        <p:spPr>
          <a:xfrm>
            <a:off x="2450639" y="4529403"/>
            <a:ext cx="1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ou comentários corriqueiros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764657D-1AA2-40B2-8973-88AF0AA168CC}"/>
              </a:ext>
            </a:extLst>
          </p:cNvPr>
          <p:cNvSpPr txBox="1"/>
          <p:nvPr/>
        </p:nvSpPr>
        <p:spPr>
          <a:xfrm>
            <a:off x="4334848" y="4529403"/>
            <a:ext cx="1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inadequadas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3A06AE3-655A-4309-BEA5-EC597A487FBE}"/>
              </a:ext>
            </a:extLst>
          </p:cNvPr>
          <p:cNvSpPr txBox="1"/>
          <p:nvPr/>
        </p:nvSpPr>
        <p:spPr>
          <a:xfrm>
            <a:off x="6295079" y="4529403"/>
            <a:ext cx="164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inadequadas e persistentes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B5AAC0E-AA5E-498A-BE86-B3D7D69368E8}"/>
              </a:ext>
            </a:extLst>
          </p:cNvPr>
          <p:cNvSpPr txBox="1"/>
          <p:nvPr/>
        </p:nvSpPr>
        <p:spPr>
          <a:xfrm>
            <a:off x="8440441" y="4495298"/>
            <a:ext cx="1811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constrangedoras, persistentes, agressivas ou intrusivas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AD529EB-3F8A-4CFD-8B8C-8533EDCE5FD4}"/>
              </a:ext>
            </a:extLst>
          </p:cNvPr>
          <p:cNvSpPr txBox="1"/>
          <p:nvPr/>
        </p:nvSpPr>
        <p:spPr>
          <a:xfrm>
            <a:off x="10292316" y="4495298"/>
            <a:ext cx="1467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coercitivas, ameaças ou agressões físicas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DB753CC-A4D2-477B-83FF-115BDF3D5C0F}"/>
              </a:ext>
            </a:extLst>
          </p:cNvPr>
          <p:cNvSpPr txBox="1"/>
          <p:nvPr/>
        </p:nvSpPr>
        <p:spPr>
          <a:xfrm>
            <a:off x="544793" y="3319503"/>
            <a:ext cx="1359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Conduta regular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63A598D-1820-4D2A-B388-DFEBDB73EFE2}"/>
              </a:ext>
            </a:extLst>
          </p:cNvPr>
          <p:cNvSpPr txBox="1"/>
          <p:nvPr/>
        </p:nvSpPr>
        <p:spPr>
          <a:xfrm>
            <a:off x="490408" y="4529403"/>
            <a:ext cx="1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Condutas livremente consentidas </a:t>
            </a:r>
          </a:p>
        </p:txBody>
      </p:sp>
    </p:spTree>
    <p:extLst>
      <p:ext uri="{BB962C8B-B14F-4D97-AF65-F5344CB8AC3E}">
        <p14:creationId xmlns:p14="http://schemas.microsoft.com/office/powerpoint/2010/main" val="159526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63C6441-99A4-4F9F-AD46-50967A91E710}"/>
              </a:ext>
            </a:extLst>
          </p:cNvPr>
          <p:cNvSpPr txBox="1"/>
          <p:nvPr/>
        </p:nvSpPr>
        <p:spPr>
          <a:xfrm>
            <a:off x="2208778" y="1393795"/>
            <a:ext cx="7774443" cy="5095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Níveis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atuação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da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Administração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Pública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em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casos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de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assédio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sexual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02ECCC7-80B9-4B41-B4F1-C49E37D00AFA}"/>
              </a:ext>
            </a:extLst>
          </p:cNvPr>
          <p:cNvSpPr txBox="1"/>
          <p:nvPr/>
        </p:nvSpPr>
        <p:spPr>
          <a:xfrm>
            <a:off x="2752519" y="960120"/>
            <a:ext cx="6507717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Prevenção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Nível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1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D559F20-7519-465B-A8A1-8FB7D5C802FC}"/>
              </a:ext>
            </a:extLst>
          </p:cNvPr>
          <p:cNvSpPr txBox="1"/>
          <p:nvPr/>
        </p:nvSpPr>
        <p:spPr>
          <a:xfrm>
            <a:off x="1009821" y="2809496"/>
            <a:ext cx="10768892" cy="297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Difusão de informações sobre o tema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Capacitação de gestores e demais servidores e colaboradores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Promoção de ambiente de trabalho íntegro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3200" dirty="0"/>
              <a:t>Gestão de riscos e monitoramento de ambientes de trabalho</a:t>
            </a:r>
          </a:p>
        </p:txBody>
      </p:sp>
    </p:spTree>
    <p:extLst>
      <p:ext uri="{BB962C8B-B14F-4D97-AF65-F5344CB8AC3E}">
        <p14:creationId xmlns:p14="http://schemas.microsoft.com/office/powerpoint/2010/main" val="209148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d72014-7836-4b73-8639-3bf39feb55bb">
      <Terms xmlns="http://schemas.microsoft.com/office/infopath/2007/PartnerControls"/>
    </lcf76f155ced4ddcb4097134ff3c332f>
    <TaxCatchAll xmlns="67d0ff93-9992-4754-ba7a-dbbf76807a0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465DB345C3DD4EAF4B67B8D324887D" ma:contentTypeVersion="16" ma:contentTypeDescription="Crie um novo documento." ma:contentTypeScope="" ma:versionID="9bd45c14a41ec6678b96b252ef197cbf">
  <xsd:schema xmlns:xsd="http://www.w3.org/2001/XMLSchema" xmlns:xs="http://www.w3.org/2001/XMLSchema" xmlns:p="http://schemas.microsoft.com/office/2006/metadata/properties" xmlns:ns2="93d72014-7836-4b73-8639-3bf39feb55bb" xmlns:ns3="67d0ff93-9992-4754-ba7a-dbbf76807a01" targetNamespace="http://schemas.microsoft.com/office/2006/metadata/properties" ma:root="true" ma:fieldsID="12cb30ae7a4ebe1c2d55af18dbc59241" ns2:_="" ns3:_="">
    <xsd:import namespace="93d72014-7836-4b73-8639-3bf39feb55bb"/>
    <xsd:import namespace="67d0ff93-9992-4754-ba7a-dbbf76807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014-7836-4b73-8639-3bf39feb5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3fb4e8-0039-4ebb-8dac-0f2ebc2550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f93-9992-4754-ba7a-dbbf76807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839da8-0983-42d1-af25-8befce43b278}" ma:internalName="TaxCatchAll" ma:showField="CatchAllData" ma:web="67d0ff93-9992-4754-ba7a-dbbf76807a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38B32A-F0E6-4C2D-9F7C-BA9F64D48918}">
  <ds:schemaRefs>
    <ds:schemaRef ds:uri="http://schemas.microsoft.com/office/2006/metadata/properties"/>
    <ds:schemaRef ds:uri="http://schemas.microsoft.com/office/infopath/2007/PartnerControls"/>
    <ds:schemaRef ds:uri="93d72014-7836-4b73-8639-3bf39feb55bb"/>
    <ds:schemaRef ds:uri="67d0ff93-9992-4754-ba7a-dbbf76807a01"/>
  </ds:schemaRefs>
</ds:datastoreItem>
</file>

<file path=customXml/itemProps2.xml><?xml version="1.0" encoding="utf-8"?>
<ds:datastoreItem xmlns:ds="http://schemas.openxmlformats.org/officeDocument/2006/customXml" ds:itemID="{0CA4B2EB-7D74-407C-A981-CACF56D69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7382B-D76C-4A31-8FBB-02AD1EC0F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014-7836-4b73-8639-3bf39feb55bb"/>
    <ds:schemaRef ds:uri="67d0ff93-9992-4754-ba7a-dbbf76807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590</Words>
  <Application>Microsoft Office PowerPoint</Application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CGU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Sabryna Miranda de Brito</dc:creator>
  <cp:lastModifiedBy>Carla Rodrigues Cotta</cp:lastModifiedBy>
  <cp:revision>2</cp:revision>
  <dcterms:created xsi:type="dcterms:W3CDTF">2023-06-20T14:13:31Z</dcterms:created>
  <dcterms:modified xsi:type="dcterms:W3CDTF">2023-08-02T21:45:48Z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0x0101001E465DB345C3DD4EAF4B67B8D324887D</vt:lpwstr>
  </property>
</Properties>
</file>