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7" r:id="rId7"/>
    <p:sldId id="266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60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D7A6F3-E831-41DD-B7EF-A63063E01A96}" v="186" dt="2023-08-08T10:59:38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F54E4C-682D-4A4E-ACF8-7022334C3D54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389920C-11CA-440A-BF83-9FA0E2E10728}">
      <dgm:prSet custT="1"/>
      <dgm:spPr>
        <a:solidFill>
          <a:srgbClr val="002060"/>
        </a:solidFill>
      </dgm:spPr>
      <dgm:t>
        <a:bodyPr/>
        <a:lstStyle/>
        <a:p>
          <a:r>
            <a:rPr lang="pt-BR" sz="2000" b="1" dirty="0">
              <a:solidFill>
                <a:srgbClr val="FFFF00"/>
              </a:solidFill>
            </a:rPr>
            <a:t>A CF/88 e as Transformações da Teoria Jurídica</a:t>
          </a:r>
          <a:endParaRPr lang="pt-BR" sz="2000" dirty="0">
            <a:solidFill>
              <a:srgbClr val="FFFF00"/>
            </a:solidFill>
          </a:endParaRPr>
        </a:p>
      </dgm:t>
    </dgm:pt>
    <dgm:pt modelId="{61BA2589-3EFC-47AF-8CDE-0E86E5EF3E4C}" type="parTrans" cxnId="{8C2C2CC1-018F-46BB-8B4A-6E56441B8289}">
      <dgm:prSet/>
      <dgm:spPr/>
      <dgm:t>
        <a:bodyPr/>
        <a:lstStyle/>
        <a:p>
          <a:endParaRPr lang="pt-BR"/>
        </a:p>
      </dgm:t>
    </dgm:pt>
    <dgm:pt modelId="{B5C703A0-8F73-454F-A7EA-74911BF0E29A}" type="sibTrans" cxnId="{8C2C2CC1-018F-46BB-8B4A-6E56441B8289}">
      <dgm:prSet/>
      <dgm:spPr/>
      <dgm:t>
        <a:bodyPr/>
        <a:lstStyle/>
        <a:p>
          <a:endParaRPr lang="pt-BR"/>
        </a:p>
      </dgm:t>
    </dgm:pt>
    <dgm:pt modelId="{D43D1D64-6F5E-4553-9553-A7ECB9B0F882}">
      <dgm:prSet custT="1"/>
      <dgm:spPr>
        <a:solidFill>
          <a:srgbClr val="002060"/>
        </a:solidFill>
      </dgm:spPr>
      <dgm:t>
        <a:bodyPr/>
        <a:lstStyle/>
        <a:p>
          <a:r>
            <a:rPr lang="pt-BR" sz="1800" dirty="0"/>
            <a:t>→ </a:t>
          </a:r>
          <a:r>
            <a:rPr lang="pt-BR" sz="1800" u="sng" dirty="0"/>
            <a:t>Força normativa da Constituição</a:t>
          </a:r>
          <a:endParaRPr lang="pt-BR" sz="1800" dirty="0"/>
        </a:p>
      </dgm:t>
    </dgm:pt>
    <dgm:pt modelId="{F2C70C25-A768-4210-938A-9EA4C5532A28}" type="parTrans" cxnId="{227354EC-CE43-49F0-A56F-8E81F35514E8}">
      <dgm:prSet/>
      <dgm:spPr/>
      <dgm:t>
        <a:bodyPr/>
        <a:lstStyle/>
        <a:p>
          <a:endParaRPr lang="pt-BR"/>
        </a:p>
      </dgm:t>
    </dgm:pt>
    <dgm:pt modelId="{19C6EA34-A0C1-43EE-A243-A683C6485A2D}" type="sibTrans" cxnId="{227354EC-CE43-49F0-A56F-8E81F35514E8}">
      <dgm:prSet/>
      <dgm:spPr/>
      <dgm:t>
        <a:bodyPr/>
        <a:lstStyle/>
        <a:p>
          <a:endParaRPr lang="pt-BR"/>
        </a:p>
      </dgm:t>
    </dgm:pt>
    <dgm:pt modelId="{11BF92B7-FA6F-45EF-9A25-51E1C4AFE899}">
      <dgm:prSet custT="1"/>
      <dgm:spPr>
        <a:solidFill>
          <a:srgbClr val="002060"/>
        </a:solidFill>
      </dgm:spPr>
      <dgm:t>
        <a:bodyPr/>
        <a:lstStyle/>
        <a:p>
          <a:r>
            <a:rPr lang="pt-BR" sz="1800" dirty="0"/>
            <a:t>→ </a:t>
          </a:r>
          <a:r>
            <a:rPr lang="pt-BR" sz="1800" u="sng" dirty="0"/>
            <a:t>Normatividade dos Princípios</a:t>
          </a:r>
          <a:endParaRPr lang="pt-BR" sz="1800" dirty="0"/>
        </a:p>
      </dgm:t>
    </dgm:pt>
    <dgm:pt modelId="{964C3C26-7962-4E1B-BCEF-CA7C5EF407CB}" type="parTrans" cxnId="{555DE9A9-66EC-4E1F-9A76-2B87C94B02F6}">
      <dgm:prSet/>
      <dgm:spPr/>
      <dgm:t>
        <a:bodyPr/>
        <a:lstStyle/>
        <a:p>
          <a:endParaRPr lang="pt-BR"/>
        </a:p>
      </dgm:t>
    </dgm:pt>
    <dgm:pt modelId="{F3E41BF7-CAE8-414F-8A6F-30649FDFA6D8}" type="sibTrans" cxnId="{555DE9A9-66EC-4E1F-9A76-2B87C94B02F6}">
      <dgm:prSet/>
      <dgm:spPr/>
      <dgm:t>
        <a:bodyPr/>
        <a:lstStyle/>
        <a:p>
          <a:endParaRPr lang="pt-BR"/>
        </a:p>
      </dgm:t>
    </dgm:pt>
    <dgm:pt modelId="{C683077A-A808-4242-ADFB-8E7948C4EEED}">
      <dgm:prSet custT="1"/>
      <dgm:spPr>
        <a:solidFill>
          <a:srgbClr val="002060"/>
        </a:solidFill>
      </dgm:spPr>
      <dgm:t>
        <a:bodyPr/>
        <a:lstStyle/>
        <a:p>
          <a:r>
            <a:rPr lang="pt-BR" sz="1800" dirty="0"/>
            <a:t>→ </a:t>
          </a:r>
          <a:r>
            <a:rPr lang="pt-BR" sz="1800" u="sng" dirty="0"/>
            <a:t>Constitucionalização e ampliação do catálogo de direitos e garantias fundamentais</a:t>
          </a:r>
          <a:r>
            <a:rPr lang="pt-BR" sz="1800" dirty="0"/>
            <a:t>, com fundamento na dignidade da pessoa humana e com a garantia da aplicabilidade </a:t>
          </a:r>
          <a:r>
            <a:rPr lang="pt-BR" sz="1800" u="sng" dirty="0"/>
            <a:t>imediata</a:t>
          </a:r>
          <a:r>
            <a:rPr lang="pt-BR" sz="1800" dirty="0"/>
            <a:t> de suas normas definidoras</a:t>
          </a:r>
        </a:p>
      </dgm:t>
    </dgm:pt>
    <dgm:pt modelId="{20286587-310C-4640-9932-90179748A82D}" type="parTrans" cxnId="{CA69CD14-DD11-401F-AC33-DFB1911A84AF}">
      <dgm:prSet/>
      <dgm:spPr/>
      <dgm:t>
        <a:bodyPr/>
        <a:lstStyle/>
        <a:p>
          <a:endParaRPr lang="pt-BR"/>
        </a:p>
      </dgm:t>
    </dgm:pt>
    <dgm:pt modelId="{FA1FE8E7-4E05-4698-8ED8-E7E7B909CBFD}" type="sibTrans" cxnId="{CA69CD14-DD11-401F-AC33-DFB1911A84AF}">
      <dgm:prSet/>
      <dgm:spPr/>
      <dgm:t>
        <a:bodyPr/>
        <a:lstStyle/>
        <a:p>
          <a:endParaRPr lang="pt-BR"/>
        </a:p>
      </dgm:t>
    </dgm:pt>
    <dgm:pt modelId="{DB88EC3B-F42C-4A6B-9568-A8A74019DB3F}">
      <dgm:prSet custT="1"/>
      <dgm:spPr>
        <a:solidFill>
          <a:srgbClr val="002060"/>
        </a:solidFill>
      </dgm:spPr>
      <dgm:t>
        <a:bodyPr/>
        <a:lstStyle/>
        <a:p>
          <a:r>
            <a:rPr lang="pt-BR" sz="1800" dirty="0"/>
            <a:t>→ </a:t>
          </a:r>
          <a:r>
            <a:rPr lang="pt-BR" sz="1800" u="sng" dirty="0"/>
            <a:t>Expansão da jurisdição constitucional</a:t>
          </a:r>
          <a:endParaRPr lang="pt-BR" sz="1800" dirty="0"/>
        </a:p>
      </dgm:t>
    </dgm:pt>
    <dgm:pt modelId="{76D9D628-20DB-480B-8B6E-14B7A7C4BB3F}" type="parTrans" cxnId="{B807171A-42FF-4DA8-B4B3-DE0E1245C0DD}">
      <dgm:prSet/>
      <dgm:spPr/>
      <dgm:t>
        <a:bodyPr/>
        <a:lstStyle/>
        <a:p>
          <a:endParaRPr lang="pt-BR"/>
        </a:p>
      </dgm:t>
    </dgm:pt>
    <dgm:pt modelId="{C24A3FAD-DD29-4DE6-9C86-272C24F85344}" type="sibTrans" cxnId="{B807171A-42FF-4DA8-B4B3-DE0E1245C0DD}">
      <dgm:prSet/>
      <dgm:spPr/>
      <dgm:t>
        <a:bodyPr/>
        <a:lstStyle/>
        <a:p>
          <a:endParaRPr lang="pt-BR"/>
        </a:p>
      </dgm:t>
    </dgm:pt>
    <dgm:pt modelId="{B99FB814-2587-4F83-AACA-9149D78B475E}">
      <dgm:prSet custT="1"/>
      <dgm:spPr>
        <a:solidFill>
          <a:srgbClr val="002060"/>
        </a:solidFill>
      </dgm:spPr>
      <dgm:t>
        <a:bodyPr/>
        <a:lstStyle/>
        <a:p>
          <a:r>
            <a:rPr lang="pt-BR" sz="1800" dirty="0"/>
            <a:t>→ </a:t>
          </a:r>
          <a:r>
            <a:rPr lang="pt-BR" sz="1800" u="sng" dirty="0"/>
            <a:t>Desenvolvimento de uma nova dogmática da interpretação constitucional</a:t>
          </a:r>
          <a:endParaRPr lang="pt-BR" sz="1800" dirty="0"/>
        </a:p>
      </dgm:t>
    </dgm:pt>
    <dgm:pt modelId="{0B2FB220-2D0F-49DB-9A17-E226027C0110}" type="parTrans" cxnId="{23401EDA-5683-477C-8ACF-A72B04B097D0}">
      <dgm:prSet/>
      <dgm:spPr/>
      <dgm:t>
        <a:bodyPr/>
        <a:lstStyle/>
        <a:p>
          <a:endParaRPr lang="pt-BR"/>
        </a:p>
      </dgm:t>
    </dgm:pt>
    <dgm:pt modelId="{2E8BFF2E-DEB2-4B1E-BCB9-58B46470A3E4}" type="sibTrans" cxnId="{23401EDA-5683-477C-8ACF-A72B04B097D0}">
      <dgm:prSet/>
      <dgm:spPr/>
      <dgm:t>
        <a:bodyPr/>
        <a:lstStyle/>
        <a:p>
          <a:endParaRPr lang="pt-BR"/>
        </a:p>
      </dgm:t>
    </dgm:pt>
    <dgm:pt modelId="{449AC239-B284-4154-9CFA-95B0ABB94EB8}" type="pres">
      <dgm:prSet presAssocID="{43F54E4C-682D-4A4E-ACF8-7022334C3D54}" presName="Name0" presStyleCnt="0">
        <dgm:presLayoutVars>
          <dgm:dir/>
          <dgm:animLvl val="lvl"/>
          <dgm:resizeHandles val="exact"/>
        </dgm:presLayoutVars>
      </dgm:prSet>
      <dgm:spPr/>
    </dgm:pt>
    <dgm:pt modelId="{6E969C4D-CEAD-4F98-ADC3-A942FFBC68B5}" type="pres">
      <dgm:prSet presAssocID="{B99FB814-2587-4F83-AACA-9149D78B475E}" presName="boxAndChildren" presStyleCnt="0"/>
      <dgm:spPr/>
    </dgm:pt>
    <dgm:pt modelId="{B0EC49AD-18FE-4631-A8BB-A1EFECB0045C}" type="pres">
      <dgm:prSet presAssocID="{B99FB814-2587-4F83-AACA-9149D78B475E}" presName="parentTextBox" presStyleLbl="node1" presStyleIdx="0" presStyleCnt="6"/>
      <dgm:spPr/>
    </dgm:pt>
    <dgm:pt modelId="{4032A1DB-E7D5-476E-8057-1F76071B0C6B}" type="pres">
      <dgm:prSet presAssocID="{C24A3FAD-DD29-4DE6-9C86-272C24F85344}" presName="sp" presStyleCnt="0"/>
      <dgm:spPr/>
    </dgm:pt>
    <dgm:pt modelId="{3E8A4BEC-006F-49CE-8192-5DCD2B9CDBE6}" type="pres">
      <dgm:prSet presAssocID="{DB88EC3B-F42C-4A6B-9568-A8A74019DB3F}" presName="arrowAndChildren" presStyleCnt="0"/>
      <dgm:spPr/>
    </dgm:pt>
    <dgm:pt modelId="{BCAF5553-1433-4433-B8E5-72F443DAC746}" type="pres">
      <dgm:prSet presAssocID="{DB88EC3B-F42C-4A6B-9568-A8A74019DB3F}" presName="parentTextArrow" presStyleLbl="node1" presStyleIdx="1" presStyleCnt="6"/>
      <dgm:spPr/>
    </dgm:pt>
    <dgm:pt modelId="{FA4F58EF-2D3C-4C7B-84FD-D8ABB3D3A3EC}" type="pres">
      <dgm:prSet presAssocID="{FA1FE8E7-4E05-4698-8ED8-E7E7B909CBFD}" presName="sp" presStyleCnt="0"/>
      <dgm:spPr/>
    </dgm:pt>
    <dgm:pt modelId="{6FFB5B28-9881-444B-91EF-3DD9F43B9427}" type="pres">
      <dgm:prSet presAssocID="{C683077A-A808-4242-ADFB-8E7948C4EEED}" presName="arrowAndChildren" presStyleCnt="0"/>
      <dgm:spPr/>
    </dgm:pt>
    <dgm:pt modelId="{1F483926-7EA9-4CFF-BAEA-BD315008C748}" type="pres">
      <dgm:prSet presAssocID="{C683077A-A808-4242-ADFB-8E7948C4EEED}" presName="parentTextArrow" presStyleLbl="node1" presStyleIdx="2" presStyleCnt="6"/>
      <dgm:spPr/>
    </dgm:pt>
    <dgm:pt modelId="{A610C8A0-EC19-4ED8-9DDB-56A7610D54B2}" type="pres">
      <dgm:prSet presAssocID="{F3E41BF7-CAE8-414F-8A6F-30649FDFA6D8}" presName="sp" presStyleCnt="0"/>
      <dgm:spPr/>
    </dgm:pt>
    <dgm:pt modelId="{8E940FA1-DD70-4B04-A438-9EE51E30ABE7}" type="pres">
      <dgm:prSet presAssocID="{11BF92B7-FA6F-45EF-9A25-51E1C4AFE899}" presName="arrowAndChildren" presStyleCnt="0"/>
      <dgm:spPr/>
    </dgm:pt>
    <dgm:pt modelId="{00D6352D-71E6-4AEF-AEAC-B5B71D699FE1}" type="pres">
      <dgm:prSet presAssocID="{11BF92B7-FA6F-45EF-9A25-51E1C4AFE899}" presName="parentTextArrow" presStyleLbl="node1" presStyleIdx="3" presStyleCnt="6"/>
      <dgm:spPr/>
    </dgm:pt>
    <dgm:pt modelId="{B8E22879-E1EC-4E52-8D32-7DB671AE6834}" type="pres">
      <dgm:prSet presAssocID="{19C6EA34-A0C1-43EE-A243-A683C6485A2D}" presName="sp" presStyleCnt="0"/>
      <dgm:spPr/>
    </dgm:pt>
    <dgm:pt modelId="{002A9275-8F1F-4DB0-B832-720420BE6BE2}" type="pres">
      <dgm:prSet presAssocID="{D43D1D64-6F5E-4553-9553-A7ECB9B0F882}" presName="arrowAndChildren" presStyleCnt="0"/>
      <dgm:spPr/>
    </dgm:pt>
    <dgm:pt modelId="{1AAD7FE2-0636-4CB7-986B-476B447E9498}" type="pres">
      <dgm:prSet presAssocID="{D43D1D64-6F5E-4553-9553-A7ECB9B0F882}" presName="parentTextArrow" presStyleLbl="node1" presStyleIdx="4" presStyleCnt="6"/>
      <dgm:spPr/>
    </dgm:pt>
    <dgm:pt modelId="{1B778E6F-1FAF-49CF-988C-B5BEB287B855}" type="pres">
      <dgm:prSet presAssocID="{B5C703A0-8F73-454F-A7EA-74911BF0E29A}" presName="sp" presStyleCnt="0"/>
      <dgm:spPr/>
    </dgm:pt>
    <dgm:pt modelId="{1B571A3D-F592-484F-99C1-EB952BEFA82F}" type="pres">
      <dgm:prSet presAssocID="{3389920C-11CA-440A-BF83-9FA0E2E10728}" presName="arrowAndChildren" presStyleCnt="0"/>
      <dgm:spPr/>
    </dgm:pt>
    <dgm:pt modelId="{5721A8D8-D46F-47CD-8BAD-71861BA1220C}" type="pres">
      <dgm:prSet presAssocID="{3389920C-11CA-440A-BF83-9FA0E2E10728}" presName="parentTextArrow" presStyleLbl="node1" presStyleIdx="5" presStyleCnt="6"/>
      <dgm:spPr/>
    </dgm:pt>
  </dgm:ptLst>
  <dgm:cxnLst>
    <dgm:cxn modelId="{7A567703-1482-4E76-98BD-4448EBCBCDBA}" type="presOf" srcId="{11BF92B7-FA6F-45EF-9A25-51E1C4AFE899}" destId="{00D6352D-71E6-4AEF-AEAC-B5B71D699FE1}" srcOrd="0" destOrd="0" presId="urn:microsoft.com/office/officeart/2005/8/layout/process4"/>
    <dgm:cxn modelId="{CA69CD14-DD11-401F-AC33-DFB1911A84AF}" srcId="{43F54E4C-682D-4A4E-ACF8-7022334C3D54}" destId="{C683077A-A808-4242-ADFB-8E7948C4EEED}" srcOrd="3" destOrd="0" parTransId="{20286587-310C-4640-9932-90179748A82D}" sibTransId="{FA1FE8E7-4E05-4698-8ED8-E7E7B909CBFD}"/>
    <dgm:cxn modelId="{B807171A-42FF-4DA8-B4B3-DE0E1245C0DD}" srcId="{43F54E4C-682D-4A4E-ACF8-7022334C3D54}" destId="{DB88EC3B-F42C-4A6B-9568-A8A74019DB3F}" srcOrd="4" destOrd="0" parTransId="{76D9D628-20DB-480B-8B6E-14B7A7C4BB3F}" sibTransId="{C24A3FAD-DD29-4DE6-9C86-272C24F85344}"/>
    <dgm:cxn modelId="{9B817965-5081-4729-9EF3-CC607FD66AFB}" type="presOf" srcId="{C683077A-A808-4242-ADFB-8E7948C4EEED}" destId="{1F483926-7EA9-4CFF-BAEA-BD315008C748}" srcOrd="0" destOrd="0" presId="urn:microsoft.com/office/officeart/2005/8/layout/process4"/>
    <dgm:cxn modelId="{711F359D-E62C-4856-A40A-AB63A7C0B314}" type="presOf" srcId="{DB88EC3B-F42C-4A6B-9568-A8A74019DB3F}" destId="{BCAF5553-1433-4433-B8E5-72F443DAC746}" srcOrd="0" destOrd="0" presId="urn:microsoft.com/office/officeart/2005/8/layout/process4"/>
    <dgm:cxn modelId="{555DE9A9-66EC-4E1F-9A76-2B87C94B02F6}" srcId="{43F54E4C-682D-4A4E-ACF8-7022334C3D54}" destId="{11BF92B7-FA6F-45EF-9A25-51E1C4AFE899}" srcOrd="2" destOrd="0" parTransId="{964C3C26-7962-4E1B-BCEF-CA7C5EF407CB}" sibTransId="{F3E41BF7-CAE8-414F-8A6F-30649FDFA6D8}"/>
    <dgm:cxn modelId="{8C2C2CC1-018F-46BB-8B4A-6E56441B8289}" srcId="{43F54E4C-682D-4A4E-ACF8-7022334C3D54}" destId="{3389920C-11CA-440A-BF83-9FA0E2E10728}" srcOrd="0" destOrd="0" parTransId="{61BA2589-3EFC-47AF-8CDE-0E86E5EF3E4C}" sibTransId="{B5C703A0-8F73-454F-A7EA-74911BF0E29A}"/>
    <dgm:cxn modelId="{AB481EC3-CCDA-4A2F-B855-6FB782AB7356}" type="presOf" srcId="{3389920C-11CA-440A-BF83-9FA0E2E10728}" destId="{5721A8D8-D46F-47CD-8BAD-71861BA1220C}" srcOrd="0" destOrd="0" presId="urn:microsoft.com/office/officeart/2005/8/layout/process4"/>
    <dgm:cxn modelId="{D3ABA5CF-7C40-48D9-8D15-564AB83B5D48}" type="presOf" srcId="{B99FB814-2587-4F83-AACA-9149D78B475E}" destId="{B0EC49AD-18FE-4631-A8BB-A1EFECB0045C}" srcOrd="0" destOrd="0" presId="urn:microsoft.com/office/officeart/2005/8/layout/process4"/>
    <dgm:cxn modelId="{4EDD9AD4-30B9-4C0E-8777-FE4CB87E501D}" type="presOf" srcId="{D43D1D64-6F5E-4553-9553-A7ECB9B0F882}" destId="{1AAD7FE2-0636-4CB7-986B-476B447E9498}" srcOrd="0" destOrd="0" presId="urn:microsoft.com/office/officeart/2005/8/layout/process4"/>
    <dgm:cxn modelId="{23401EDA-5683-477C-8ACF-A72B04B097D0}" srcId="{43F54E4C-682D-4A4E-ACF8-7022334C3D54}" destId="{B99FB814-2587-4F83-AACA-9149D78B475E}" srcOrd="5" destOrd="0" parTransId="{0B2FB220-2D0F-49DB-9A17-E226027C0110}" sibTransId="{2E8BFF2E-DEB2-4B1E-BCB9-58B46470A3E4}"/>
    <dgm:cxn modelId="{A62D07DC-B1D7-4A47-A388-1CAC253D4501}" type="presOf" srcId="{43F54E4C-682D-4A4E-ACF8-7022334C3D54}" destId="{449AC239-B284-4154-9CFA-95B0ABB94EB8}" srcOrd="0" destOrd="0" presId="urn:microsoft.com/office/officeart/2005/8/layout/process4"/>
    <dgm:cxn modelId="{227354EC-CE43-49F0-A56F-8E81F35514E8}" srcId="{43F54E4C-682D-4A4E-ACF8-7022334C3D54}" destId="{D43D1D64-6F5E-4553-9553-A7ECB9B0F882}" srcOrd="1" destOrd="0" parTransId="{F2C70C25-A768-4210-938A-9EA4C5532A28}" sibTransId="{19C6EA34-A0C1-43EE-A243-A683C6485A2D}"/>
    <dgm:cxn modelId="{0F65B4B9-C0C6-4B4B-A914-E47AA04E5E7D}" type="presParOf" srcId="{449AC239-B284-4154-9CFA-95B0ABB94EB8}" destId="{6E969C4D-CEAD-4F98-ADC3-A942FFBC68B5}" srcOrd="0" destOrd="0" presId="urn:microsoft.com/office/officeart/2005/8/layout/process4"/>
    <dgm:cxn modelId="{4D64862A-2DA1-414D-8C59-638958B444DB}" type="presParOf" srcId="{6E969C4D-CEAD-4F98-ADC3-A942FFBC68B5}" destId="{B0EC49AD-18FE-4631-A8BB-A1EFECB0045C}" srcOrd="0" destOrd="0" presId="urn:microsoft.com/office/officeart/2005/8/layout/process4"/>
    <dgm:cxn modelId="{59AD1167-9930-436F-B9ED-68788633D056}" type="presParOf" srcId="{449AC239-B284-4154-9CFA-95B0ABB94EB8}" destId="{4032A1DB-E7D5-476E-8057-1F76071B0C6B}" srcOrd="1" destOrd="0" presId="urn:microsoft.com/office/officeart/2005/8/layout/process4"/>
    <dgm:cxn modelId="{4A3C40F8-8926-43A1-B9E9-02F34B069EBF}" type="presParOf" srcId="{449AC239-B284-4154-9CFA-95B0ABB94EB8}" destId="{3E8A4BEC-006F-49CE-8192-5DCD2B9CDBE6}" srcOrd="2" destOrd="0" presId="urn:microsoft.com/office/officeart/2005/8/layout/process4"/>
    <dgm:cxn modelId="{051DCB9C-222E-4F01-8DF1-893BED45E3BA}" type="presParOf" srcId="{3E8A4BEC-006F-49CE-8192-5DCD2B9CDBE6}" destId="{BCAF5553-1433-4433-B8E5-72F443DAC746}" srcOrd="0" destOrd="0" presId="urn:microsoft.com/office/officeart/2005/8/layout/process4"/>
    <dgm:cxn modelId="{7BEF6C1B-0934-4718-92CC-F9BCBD71F4D7}" type="presParOf" srcId="{449AC239-B284-4154-9CFA-95B0ABB94EB8}" destId="{FA4F58EF-2D3C-4C7B-84FD-D8ABB3D3A3EC}" srcOrd="3" destOrd="0" presId="urn:microsoft.com/office/officeart/2005/8/layout/process4"/>
    <dgm:cxn modelId="{3FDA0E59-9E82-4DA1-8700-6D8A7B61A5A1}" type="presParOf" srcId="{449AC239-B284-4154-9CFA-95B0ABB94EB8}" destId="{6FFB5B28-9881-444B-91EF-3DD9F43B9427}" srcOrd="4" destOrd="0" presId="urn:microsoft.com/office/officeart/2005/8/layout/process4"/>
    <dgm:cxn modelId="{ED919A3A-010B-4D17-B609-5369F414489B}" type="presParOf" srcId="{6FFB5B28-9881-444B-91EF-3DD9F43B9427}" destId="{1F483926-7EA9-4CFF-BAEA-BD315008C748}" srcOrd="0" destOrd="0" presId="urn:microsoft.com/office/officeart/2005/8/layout/process4"/>
    <dgm:cxn modelId="{F68319DA-BC93-4142-AEF1-1F721AC86A04}" type="presParOf" srcId="{449AC239-B284-4154-9CFA-95B0ABB94EB8}" destId="{A610C8A0-EC19-4ED8-9DDB-56A7610D54B2}" srcOrd="5" destOrd="0" presId="urn:microsoft.com/office/officeart/2005/8/layout/process4"/>
    <dgm:cxn modelId="{8234215B-6224-4AB2-BAE0-C491003084AF}" type="presParOf" srcId="{449AC239-B284-4154-9CFA-95B0ABB94EB8}" destId="{8E940FA1-DD70-4B04-A438-9EE51E30ABE7}" srcOrd="6" destOrd="0" presId="urn:microsoft.com/office/officeart/2005/8/layout/process4"/>
    <dgm:cxn modelId="{1A4FE96A-C1B5-4002-BDD5-4B00DCA72FEA}" type="presParOf" srcId="{8E940FA1-DD70-4B04-A438-9EE51E30ABE7}" destId="{00D6352D-71E6-4AEF-AEAC-B5B71D699FE1}" srcOrd="0" destOrd="0" presId="urn:microsoft.com/office/officeart/2005/8/layout/process4"/>
    <dgm:cxn modelId="{7169BB8D-5C58-428E-BFAB-71B87C991964}" type="presParOf" srcId="{449AC239-B284-4154-9CFA-95B0ABB94EB8}" destId="{B8E22879-E1EC-4E52-8D32-7DB671AE6834}" srcOrd="7" destOrd="0" presId="urn:microsoft.com/office/officeart/2005/8/layout/process4"/>
    <dgm:cxn modelId="{CA3C6D09-C30D-4C1F-AA9F-F2E59039E689}" type="presParOf" srcId="{449AC239-B284-4154-9CFA-95B0ABB94EB8}" destId="{002A9275-8F1F-4DB0-B832-720420BE6BE2}" srcOrd="8" destOrd="0" presId="urn:microsoft.com/office/officeart/2005/8/layout/process4"/>
    <dgm:cxn modelId="{25B4940C-C4D8-4E2B-A4FA-45B636F39840}" type="presParOf" srcId="{002A9275-8F1F-4DB0-B832-720420BE6BE2}" destId="{1AAD7FE2-0636-4CB7-986B-476B447E9498}" srcOrd="0" destOrd="0" presId="urn:microsoft.com/office/officeart/2005/8/layout/process4"/>
    <dgm:cxn modelId="{C41A5E1E-E865-44CD-9D5D-8DB34E15FC56}" type="presParOf" srcId="{449AC239-B284-4154-9CFA-95B0ABB94EB8}" destId="{1B778E6F-1FAF-49CF-988C-B5BEB287B855}" srcOrd="9" destOrd="0" presId="urn:microsoft.com/office/officeart/2005/8/layout/process4"/>
    <dgm:cxn modelId="{894AF733-5E24-446B-ABA3-9704B9773A25}" type="presParOf" srcId="{449AC239-B284-4154-9CFA-95B0ABB94EB8}" destId="{1B571A3D-F592-484F-99C1-EB952BEFA82F}" srcOrd="10" destOrd="0" presId="urn:microsoft.com/office/officeart/2005/8/layout/process4"/>
    <dgm:cxn modelId="{8982BC54-EA84-4021-BA2A-85325FFC6EF7}" type="presParOf" srcId="{1B571A3D-F592-484F-99C1-EB952BEFA82F}" destId="{5721A8D8-D46F-47CD-8BAD-71861BA1220C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A906E9-4AA8-4E9F-BA49-8DB572D417F9}" type="doc">
      <dgm:prSet loTypeId="urn:microsoft.com/office/officeart/2005/8/layout/vList4#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9219706-D73A-4ACE-ACAE-7C18CE097E4F}">
      <dgm:prSet custT="1"/>
      <dgm:spPr>
        <a:solidFill>
          <a:srgbClr val="002060"/>
        </a:solidFill>
      </dgm:spPr>
      <dgm:t>
        <a:bodyPr/>
        <a:lstStyle/>
        <a:p>
          <a:pPr algn="just" rtl="0"/>
          <a:r>
            <a:rPr lang="pt-BR" sz="1600" dirty="0"/>
            <a:t>Sem a </a:t>
          </a:r>
          <a:r>
            <a:rPr lang="pt-BR" sz="1600" dirty="0">
              <a:solidFill>
                <a:srgbClr val="FFFF00"/>
              </a:solidFill>
            </a:rPr>
            <a:t>positivação jurídico-constitucional</a:t>
          </a:r>
          <a:r>
            <a:rPr lang="pt-BR" sz="1600" dirty="0"/>
            <a:t>, os direitos do homem são esperanças, aspirações e ideias, mas não direitos protegidos sob a forma de normas de direito constitucional (CANOTILHO, JJ. Gomes)</a:t>
          </a:r>
        </a:p>
      </dgm:t>
    </dgm:pt>
    <dgm:pt modelId="{545DE0F2-143C-45A8-A197-8A08E0390C3D}" type="parTrans" cxnId="{14B3376E-ED87-4EF2-809B-87865D7B57B8}">
      <dgm:prSet/>
      <dgm:spPr/>
      <dgm:t>
        <a:bodyPr/>
        <a:lstStyle/>
        <a:p>
          <a:endParaRPr lang="pt-BR"/>
        </a:p>
      </dgm:t>
    </dgm:pt>
    <dgm:pt modelId="{8233315A-DB49-4194-8A74-8F918064076D}" type="sibTrans" cxnId="{14B3376E-ED87-4EF2-809B-87865D7B57B8}">
      <dgm:prSet/>
      <dgm:spPr/>
      <dgm:t>
        <a:bodyPr/>
        <a:lstStyle/>
        <a:p>
          <a:endParaRPr lang="pt-BR"/>
        </a:p>
      </dgm:t>
    </dgm:pt>
    <dgm:pt modelId="{7EA71464-2584-4B81-83DA-84AED0A161DA}">
      <dgm:prSet custT="1"/>
      <dgm:spPr>
        <a:solidFill>
          <a:srgbClr val="002060"/>
        </a:solidFill>
      </dgm:spPr>
      <dgm:t>
        <a:bodyPr/>
        <a:lstStyle/>
        <a:p>
          <a:pPr algn="just" rtl="0"/>
          <a:endParaRPr lang="pt-BR" sz="1300" dirty="0"/>
        </a:p>
        <a:p>
          <a:pPr algn="just" rtl="0"/>
          <a:r>
            <a:rPr lang="pt-BR" sz="1600" dirty="0"/>
            <a:t>A </a:t>
          </a:r>
          <a:r>
            <a:rPr lang="pt-BR" sz="1600" b="1" dirty="0">
              <a:solidFill>
                <a:srgbClr val="FFFF00"/>
              </a:solidFill>
            </a:rPr>
            <a:t>Constitucionalização dos direitos fundamentais</a:t>
          </a:r>
          <a:r>
            <a:rPr lang="pt-BR" sz="1600" b="1" dirty="0"/>
            <a:t> </a:t>
          </a:r>
          <a:r>
            <a:rPr lang="pt-BR" sz="1600" dirty="0"/>
            <a:t>produz as seguintes consequências:</a:t>
          </a:r>
        </a:p>
      </dgm:t>
    </dgm:pt>
    <dgm:pt modelId="{1BCA419C-A636-4B07-B320-2E64386845F2}" type="parTrans" cxnId="{0F7C149B-9141-4A81-94D8-3D5E8C5A3238}">
      <dgm:prSet/>
      <dgm:spPr/>
      <dgm:t>
        <a:bodyPr/>
        <a:lstStyle/>
        <a:p>
          <a:endParaRPr lang="pt-BR"/>
        </a:p>
      </dgm:t>
    </dgm:pt>
    <dgm:pt modelId="{A5AE7B49-F634-4C92-A024-BD15DE483B89}" type="sibTrans" cxnId="{0F7C149B-9141-4A81-94D8-3D5E8C5A3238}">
      <dgm:prSet/>
      <dgm:spPr/>
      <dgm:t>
        <a:bodyPr/>
        <a:lstStyle/>
        <a:p>
          <a:endParaRPr lang="pt-BR"/>
        </a:p>
      </dgm:t>
    </dgm:pt>
    <dgm:pt modelId="{D5D48917-27F8-4A29-BFED-695EC8A2F0E0}">
      <dgm:prSet custT="1"/>
      <dgm:spPr>
        <a:solidFill>
          <a:srgbClr val="002060"/>
        </a:solidFill>
      </dgm:spPr>
      <dgm:t>
        <a:bodyPr/>
        <a:lstStyle/>
        <a:p>
          <a:pPr algn="just" rtl="0"/>
          <a:r>
            <a:rPr lang="pt-BR" sz="1600" dirty="0"/>
            <a:t>e) são protegidas através do controle de constitucionalidade dos atos comissivos e omissivos do poder público, ante o seu dever de regulá-las, quando carentes de regulação ou simplesmente quando pretendam </a:t>
          </a:r>
          <a:r>
            <a:rPr lang="pt-BR" sz="1600" err="1"/>
            <a:t>regulá-las</a:t>
          </a:r>
          <a:r>
            <a:rPr lang="pt-BR" sz="1600"/>
            <a:t>.</a:t>
          </a:r>
          <a:endParaRPr lang="pt-BR" sz="1600" dirty="0"/>
        </a:p>
      </dgm:t>
    </dgm:pt>
    <dgm:pt modelId="{7DBE45A1-2451-4A88-B65A-F315B416ACB5}" type="sibTrans" cxnId="{19A4C45A-B088-4438-81B9-54558000A7ED}">
      <dgm:prSet/>
      <dgm:spPr/>
      <dgm:t>
        <a:bodyPr/>
        <a:lstStyle/>
        <a:p>
          <a:endParaRPr lang="pt-BR"/>
        </a:p>
      </dgm:t>
    </dgm:pt>
    <dgm:pt modelId="{8BEF08FC-2669-49F9-81EF-C84F72208C31}" type="parTrans" cxnId="{19A4C45A-B088-4438-81B9-54558000A7ED}">
      <dgm:prSet/>
      <dgm:spPr/>
      <dgm:t>
        <a:bodyPr/>
        <a:lstStyle/>
        <a:p>
          <a:endParaRPr lang="pt-BR"/>
        </a:p>
      </dgm:t>
    </dgm:pt>
    <dgm:pt modelId="{410764A3-F7EE-4264-97CD-E84B874E923B}">
      <dgm:prSet custT="1"/>
      <dgm:spPr>
        <a:solidFill>
          <a:srgbClr val="002060"/>
        </a:solidFill>
      </dgm:spPr>
      <dgm:t>
        <a:bodyPr/>
        <a:lstStyle/>
        <a:p>
          <a:pPr algn="just" rtl="0"/>
          <a:r>
            <a:rPr lang="pt-BR" sz="1600" dirty="0"/>
            <a:t>d) elas são dotadas de imediata aplicabilidade e </a:t>
          </a:r>
          <a:r>
            <a:rPr lang="pt-BR" sz="1600" dirty="0" err="1"/>
            <a:t>vinculatividade</a:t>
          </a:r>
          <a:r>
            <a:rPr lang="pt-BR" sz="1600" dirty="0"/>
            <a:t> dos poderes públicos, constituindo </a:t>
          </a:r>
          <a:r>
            <a:rPr lang="pt-BR" sz="1600" i="1" dirty="0"/>
            <a:t>parâmetros</a:t>
          </a:r>
          <a:r>
            <a:rPr lang="pt-BR" sz="1600" dirty="0"/>
            <a:t> de escolhas, </a:t>
          </a:r>
          <a:r>
            <a:rPr lang="pt-BR" sz="1600" i="1" dirty="0"/>
            <a:t>decisões</a:t>
          </a:r>
          <a:r>
            <a:rPr lang="pt-BR" sz="1600" dirty="0"/>
            <a:t>, ações e controle dos órgãos legislativos, </a:t>
          </a:r>
          <a:r>
            <a:rPr lang="pt-BR" sz="1600" i="1" dirty="0"/>
            <a:t>administrativos</a:t>
          </a:r>
          <a:r>
            <a:rPr lang="pt-BR" sz="1600" dirty="0"/>
            <a:t> e jurisdicionais, e, finalmente,</a:t>
          </a:r>
        </a:p>
      </dgm:t>
    </dgm:pt>
    <dgm:pt modelId="{976EF753-1FD6-4194-A789-F7B734C39AE5}" type="sibTrans" cxnId="{B80096A0-A200-4C14-8210-3F9F7C69B38D}">
      <dgm:prSet/>
      <dgm:spPr/>
      <dgm:t>
        <a:bodyPr/>
        <a:lstStyle/>
        <a:p>
          <a:endParaRPr lang="pt-BR"/>
        </a:p>
      </dgm:t>
    </dgm:pt>
    <dgm:pt modelId="{E77553B9-946B-42FF-89F9-CD34A31C398A}" type="parTrans" cxnId="{B80096A0-A200-4C14-8210-3F9F7C69B38D}">
      <dgm:prSet/>
      <dgm:spPr/>
      <dgm:t>
        <a:bodyPr/>
        <a:lstStyle/>
        <a:p>
          <a:endParaRPr lang="pt-BR"/>
        </a:p>
      </dgm:t>
    </dgm:pt>
    <dgm:pt modelId="{543114BF-CC8C-46CF-A524-2AC106A28C89}">
      <dgm:prSet custT="1"/>
      <dgm:spPr>
        <a:solidFill>
          <a:srgbClr val="002060"/>
        </a:solidFill>
      </dgm:spPr>
      <dgm:t>
        <a:bodyPr/>
        <a:lstStyle/>
        <a:p>
          <a:pPr algn="just" rtl="0"/>
          <a:r>
            <a:rPr lang="pt-BR" sz="1600" dirty="0"/>
            <a:t>c) tais normas funcionam como limites materiais do próprio poder reformador, já que não podem ser abolidas do sistema constitucional (</a:t>
          </a:r>
          <a:r>
            <a:rPr lang="pt-BR" sz="1600" b="1" dirty="0"/>
            <a:t>cláusulas pétreas</a:t>
          </a:r>
          <a:r>
            <a:rPr lang="pt-BR" sz="1600" dirty="0"/>
            <a:t>);</a:t>
          </a:r>
        </a:p>
      </dgm:t>
    </dgm:pt>
    <dgm:pt modelId="{A0B169F0-A191-48BC-A5D7-89BA7653DEED}" type="sibTrans" cxnId="{976455CE-B9A4-4E50-95EA-2397AE4E219F}">
      <dgm:prSet/>
      <dgm:spPr/>
      <dgm:t>
        <a:bodyPr/>
        <a:lstStyle/>
        <a:p>
          <a:endParaRPr lang="pt-BR"/>
        </a:p>
      </dgm:t>
    </dgm:pt>
    <dgm:pt modelId="{61A6EA16-61D4-414F-BBCF-8FFA2D46C21A}" type="parTrans" cxnId="{976455CE-B9A4-4E50-95EA-2397AE4E219F}">
      <dgm:prSet/>
      <dgm:spPr/>
      <dgm:t>
        <a:bodyPr/>
        <a:lstStyle/>
        <a:p>
          <a:endParaRPr lang="pt-BR"/>
        </a:p>
      </dgm:t>
    </dgm:pt>
    <dgm:pt modelId="{0D5282DB-0D75-42BB-B76E-62B15BE8860E}">
      <dgm:prSet custT="1"/>
      <dgm:spPr>
        <a:solidFill>
          <a:srgbClr val="002060"/>
        </a:solidFill>
      </dgm:spPr>
      <dgm:t>
        <a:bodyPr/>
        <a:lstStyle/>
        <a:p>
          <a:pPr algn="just" rtl="0"/>
          <a:r>
            <a:rPr lang="pt-BR" sz="1600" dirty="0"/>
            <a:t>b) essas normas se submetem ao processo complexo e agravado de reforma constitucional, servindo de limites formais para o exercício do poder de reforma da Constituição;</a:t>
          </a:r>
        </a:p>
      </dgm:t>
    </dgm:pt>
    <dgm:pt modelId="{B61B7B04-A7A2-47AF-A26A-0B2B38B91EE4}" type="sibTrans" cxnId="{B50A987B-963B-459A-87A2-5384E7403C05}">
      <dgm:prSet/>
      <dgm:spPr/>
      <dgm:t>
        <a:bodyPr/>
        <a:lstStyle/>
        <a:p>
          <a:endParaRPr lang="pt-BR"/>
        </a:p>
      </dgm:t>
    </dgm:pt>
    <dgm:pt modelId="{423A0809-F705-4022-A92E-049E6DFBFA5A}" type="parTrans" cxnId="{B50A987B-963B-459A-87A2-5384E7403C05}">
      <dgm:prSet/>
      <dgm:spPr/>
      <dgm:t>
        <a:bodyPr/>
        <a:lstStyle/>
        <a:p>
          <a:endParaRPr lang="pt-BR"/>
        </a:p>
      </dgm:t>
    </dgm:pt>
    <dgm:pt modelId="{85258B39-3761-4700-BCA7-BA2E23637BDA}">
      <dgm:prSet custT="1"/>
      <dgm:spPr>
        <a:solidFill>
          <a:srgbClr val="002060"/>
        </a:solidFill>
      </dgm:spPr>
      <dgm:t>
        <a:bodyPr/>
        <a:lstStyle/>
        <a:p>
          <a:pPr algn="just" rtl="0"/>
          <a:r>
            <a:rPr lang="pt-BR" sz="1600" dirty="0"/>
            <a:t>a) as normas que os reconhecem situar-se-ão no </a:t>
          </a:r>
          <a:r>
            <a:rPr lang="pt-BR" sz="1600" u="sng" dirty="0"/>
            <a:t>escalão máximo</a:t>
          </a:r>
          <a:r>
            <a:rPr lang="pt-BR" sz="1600" dirty="0"/>
            <a:t> do ordenamento jurídico positivado, não podendo ser contrariadas por nenhuma outra;</a:t>
          </a:r>
        </a:p>
      </dgm:t>
    </dgm:pt>
    <dgm:pt modelId="{8182267B-952A-44EB-9194-78FBFF21B39A}" type="sibTrans" cxnId="{8EBB21CF-18C1-485F-8D23-8220AB4233BF}">
      <dgm:prSet/>
      <dgm:spPr/>
      <dgm:t>
        <a:bodyPr/>
        <a:lstStyle/>
        <a:p>
          <a:endParaRPr lang="pt-BR"/>
        </a:p>
      </dgm:t>
    </dgm:pt>
    <dgm:pt modelId="{A8509FD8-1B83-42BD-84F4-0235811B8DBA}" type="parTrans" cxnId="{8EBB21CF-18C1-485F-8D23-8220AB4233BF}">
      <dgm:prSet/>
      <dgm:spPr/>
      <dgm:t>
        <a:bodyPr/>
        <a:lstStyle/>
        <a:p>
          <a:endParaRPr lang="pt-BR"/>
        </a:p>
      </dgm:t>
    </dgm:pt>
    <dgm:pt modelId="{06F34007-39C2-4DC7-AB48-9C1CA79A7E51}">
      <dgm:prSet custT="1"/>
      <dgm:spPr>
        <a:solidFill>
          <a:srgbClr val="002060"/>
        </a:solidFill>
      </dgm:spPr>
      <dgm:t>
        <a:bodyPr/>
        <a:lstStyle/>
        <a:p>
          <a:pPr algn="r" rtl="0"/>
          <a:r>
            <a:rPr lang="pt-BR" sz="1600" dirty="0"/>
            <a:t>CUNHA JÚNIOR, Dirley da. </a:t>
          </a:r>
          <a:r>
            <a:rPr lang="pt-BR" sz="1600" b="1" dirty="0"/>
            <a:t>Curso de Direito Constitucional</a:t>
          </a:r>
          <a:r>
            <a:rPr lang="pt-BR" sz="1600" dirty="0"/>
            <a:t>. Salvador: Ed. </a:t>
          </a:r>
          <a:r>
            <a:rPr lang="pt-BR" sz="1600" dirty="0" err="1"/>
            <a:t>Juspodivm</a:t>
          </a:r>
          <a:r>
            <a:rPr lang="pt-BR" sz="1600" dirty="0"/>
            <a:t>.</a:t>
          </a:r>
        </a:p>
      </dgm:t>
    </dgm:pt>
    <dgm:pt modelId="{3D5A00FE-D42A-4270-8DCD-C7E207E6C495}" type="sibTrans" cxnId="{D0EE6133-EF53-4D55-9642-3A702314DF8A}">
      <dgm:prSet/>
      <dgm:spPr/>
      <dgm:t>
        <a:bodyPr/>
        <a:lstStyle/>
        <a:p>
          <a:endParaRPr lang="pt-BR"/>
        </a:p>
      </dgm:t>
    </dgm:pt>
    <dgm:pt modelId="{FED222E0-5835-4708-BDF5-7D6012D3CF0A}" type="parTrans" cxnId="{D0EE6133-EF53-4D55-9642-3A702314DF8A}">
      <dgm:prSet/>
      <dgm:spPr/>
      <dgm:t>
        <a:bodyPr/>
        <a:lstStyle/>
        <a:p>
          <a:endParaRPr lang="pt-BR"/>
        </a:p>
      </dgm:t>
    </dgm:pt>
    <dgm:pt modelId="{9A2E170E-B3B8-43E3-ACB4-D410F1C896E7}">
      <dgm:prSet custT="1"/>
      <dgm:spPr>
        <a:solidFill>
          <a:srgbClr val="002060"/>
        </a:solidFill>
      </dgm:spPr>
      <dgm:t>
        <a:bodyPr/>
        <a:lstStyle/>
        <a:p>
          <a:pPr algn="r" rtl="0"/>
          <a:endParaRPr lang="pt-BR" sz="1600" dirty="0"/>
        </a:p>
      </dgm:t>
    </dgm:pt>
    <dgm:pt modelId="{FA4A4D3F-9C01-4EEF-BAD6-3580903D8547}" type="parTrans" cxnId="{C1CC79E2-61BA-462D-9E53-90E92F1D6092}">
      <dgm:prSet/>
      <dgm:spPr/>
      <dgm:t>
        <a:bodyPr/>
        <a:lstStyle/>
        <a:p>
          <a:endParaRPr lang="pt-BR"/>
        </a:p>
      </dgm:t>
    </dgm:pt>
    <dgm:pt modelId="{2ED0013D-9062-4C9F-AB8E-432F39854068}" type="sibTrans" cxnId="{C1CC79E2-61BA-462D-9E53-90E92F1D6092}">
      <dgm:prSet/>
      <dgm:spPr/>
      <dgm:t>
        <a:bodyPr/>
        <a:lstStyle/>
        <a:p>
          <a:endParaRPr lang="pt-BR"/>
        </a:p>
      </dgm:t>
    </dgm:pt>
    <dgm:pt modelId="{B16D6FF8-B784-457D-9F27-473553E1BF98}" type="pres">
      <dgm:prSet presAssocID="{D6A906E9-4AA8-4E9F-BA49-8DB572D417F9}" presName="linear" presStyleCnt="0">
        <dgm:presLayoutVars>
          <dgm:dir/>
          <dgm:resizeHandles val="exact"/>
        </dgm:presLayoutVars>
      </dgm:prSet>
      <dgm:spPr/>
    </dgm:pt>
    <dgm:pt modelId="{61F64B75-4EBA-42D0-A4B0-2C372B0B77D0}" type="pres">
      <dgm:prSet presAssocID="{39219706-D73A-4ACE-ACAE-7C18CE097E4F}" presName="comp" presStyleCnt="0"/>
      <dgm:spPr/>
    </dgm:pt>
    <dgm:pt modelId="{B1CBD3A4-7584-4B42-B2BB-5B87ADC45E59}" type="pres">
      <dgm:prSet presAssocID="{39219706-D73A-4ACE-ACAE-7C18CE097E4F}" presName="box" presStyleLbl="node1" presStyleIdx="0" presStyleCnt="2"/>
      <dgm:spPr/>
    </dgm:pt>
    <dgm:pt modelId="{90E87469-416D-421B-8C9D-4460457E65C0}" type="pres">
      <dgm:prSet presAssocID="{39219706-D73A-4ACE-ACAE-7C18CE097E4F}" presName="img" presStyleLbl="fgImgPlace1" presStyleIdx="0" presStyleCnt="2" custScaleX="90361" custScaleY="1033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4CFC885-021D-4D40-8D7A-034751DE1DD3}" type="pres">
      <dgm:prSet presAssocID="{39219706-D73A-4ACE-ACAE-7C18CE097E4F}" presName="text" presStyleLbl="node1" presStyleIdx="0" presStyleCnt="2">
        <dgm:presLayoutVars>
          <dgm:bulletEnabled val="1"/>
        </dgm:presLayoutVars>
      </dgm:prSet>
      <dgm:spPr/>
    </dgm:pt>
    <dgm:pt modelId="{DE245669-8940-479A-8742-F7C6AFD4F413}" type="pres">
      <dgm:prSet presAssocID="{8233315A-DB49-4194-8A74-8F918064076D}" presName="spacer" presStyleCnt="0"/>
      <dgm:spPr/>
    </dgm:pt>
    <dgm:pt modelId="{2FC8C31E-3869-4488-9A45-AC0DDE662AEE}" type="pres">
      <dgm:prSet presAssocID="{7EA71464-2584-4B81-83DA-84AED0A161DA}" presName="comp" presStyleCnt="0"/>
      <dgm:spPr/>
    </dgm:pt>
    <dgm:pt modelId="{455AB596-4F20-4FF1-B6AA-02E30CC43686}" type="pres">
      <dgm:prSet presAssocID="{7EA71464-2584-4B81-83DA-84AED0A161DA}" presName="box" presStyleLbl="node1" presStyleIdx="1" presStyleCnt="2" custScaleY="390612" custLinFactNeighborX="-2077" custLinFactNeighborY="6359"/>
      <dgm:spPr/>
    </dgm:pt>
    <dgm:pt modelId="{064F31C6-2FD0-4414-AB47-0542E742C6A8}" type="pres">
      <dgm:prSet presAssocID="{7EA71464-2584-4B81-83DA-84AED0A161DA}" presName="img" presStyleLbl="fgImgPlace1" presStyleIdx="1" presStyleCnt="2" custScaleX="98694" custScaleY="29953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AB95F910-0F01-4A8F-B99E-32C143723985}" type="pres">
      <dgm:prSet presAssocID="{7EA71464-2584-4B81-83DA-84AED0A161DA}" presName="text" presStyleLbl="node1" presStyleIdx="1" presStyleCnt="2">
        <dgm:presLayoutVars>
          <dgm:bulletEnabled val="1"/>
        </dgm:presLayoutVars>
      </dgm:prSet>
      <dgm:spPr/>
    </dgm:pt>
  </dgm:ptLst>
  <dgm:cxnLst>
    <dgm:cxn modelId="{5E2E5605-E191-4D39-92C5-C5A1549457EB}" type="presOf" srcId="{9A2E170E-B3B8-43E3-ACB4-D410F1C896E7}" destId="{455AB596-4F20-4FF1-B6AA-02E30CC43686}" srcOrd="0" destOrd="7" presId="urn:microsoft.com/office/officeart/2005/8/layout/vList4#1"/>
    <dgm:cxn modelId="{D0EE6133-EF53-4D55-9642-3A702314DF8A}" srcId="{7EA71464-2584-4B81-83DA-84AED0A161DA}" destId="{06F34007-39C2-4DC7-AB48-9C1CA79A7E51}" srcOrd="5" destOrd="0" parTransId="{FED222E0-5835-4708-BDF5-7D6012D3CF0A}" sibTransId="{3D5A00FE-D42A-4270-8DCD-C7E207E6C495}"/>
    <dgm:cxn modelId="{A2FE8637-B8B1-4BCF-A8A1-44ABBB8AA5F1}" type="presOf" srcId="{7EA71464-2584-4B81-83DA-84AED0A161DA}" destId="{455AB596-4F20-4FF1-B6AA-02E30CC43686}" srcOrd="0" destOrd="0" presId="urn:microsoft.com/office/officeart/2005/8/layout/vList4#1"/>
    <dgm:cxn modelId="{8021383B-4573-4894-A82E-BDC6A9D42846}" type="presOf" srcId="{543114BF-CC8C-46CF-A524-2AC106A28C89}" destId="{455AB596-4F20-4FF1-B6AA-02E30CC43686}" srcOrd="0" destOrd="3" presId="urn:microsoft.com/office/officeart/2005/8/layout/vList4#1"/>
    <dgm:cxn modelId="{07D50C5F-C23D-4663-9B62-8FBC9E56B52B}" type="presOf" srcId="{85258B39-3761-4700-BCA7-BA2E23637BDA}" destId="{AB95F910-0F01-4A8F-B99E-32C143723985}" srcOrd="1" destOrd="1" presId="urn:microsoft.com/office/officeart/2005/8/layout/vList4#1"/>
    <dgm:cxn modelId="{ABD9BE42-FDC7-49BC-8C34-E9C008757D47}" type="presOf" srcId="{543114BF-CC8C-46CF-A524-2AC106A28C89}" destId="{AB95F910-0F01-4A8F-B99E-32C143723985}" srcOrd="1" destOrd="3" presId="urn:microsoft.com/office/officeart/2005/8/layout/vList4#1"/>
    <dgm:cxn modelId="{319D7C47-2430-4685-9220-3DD1CB7AEFD0}" type="presOf" srcId="{0D5282DB-0D75-42BB-B76E-62B15BE8860E}" destId="{455AB596-4F20-4FF1-B6AA-02E30CC43686}" srcOrd="0" destOrd="2" presId="urn:microsoft.com/office/officeart/2005/8/layout/vList4#1"/>
    <dgm:cxn modelId="{6EEF7E4C-1F92-48E9-9E9A-69E667EAB0D7}" type="presOf" srcId="{39219706-D73A-4ACE-ACAE-7C18CE097E4F}" destId="{84CFC885-021D-4D40-8D7A-034751DE1DD3}" srcOrd="1" destOrd="0" presId="urn:microsoft.com/office/officeart/2005/8/layout/vList4#1"/>
    <dgm:cxn modelId="{14B3376E-ED87-4EF2-809B-87865D7B57B8}" srcId="{D6A906E9-4AA8-4E9F-BA49-8DB572D417F9}" destId="{39219706-D73A-4ACE-ACAE-7C18CE097E4F}" srcOrd="0" destOrd="0" parTransId="{545DE0F2-143C-45A8-A197-8A08E0390C3D}" sibTransId="{8233315A-DB49-4194-8A74-8F918064076D}"/>
    <dgm:cxn modelId="{7CAF8C4E-C21F-4C5E-98B2-8D29328A85DA}" type="presOf" srcId="{D5D48917-27F8-4A29-BFED-695EC8A2F0E0}" destId="{AB95F910-0F01-4A8F-B99E-32C143723985}" srcOrd="1" destOrd="5" presId="urn:microsoft.com/office/officeart/2005/8/layout/vList4#1"/>
    <dgm:cxn modelId="{67922151-2D39-4400-89D3-5FD22574DC90}" type="presOf" srcId="{06F34007-39C2-4DC7-AB48-9C1CA79A7E51}" destId="{AB95F910-0F01-4A8F-B99E-32C143723985}" srcOrd="1" destOrd="6" presId="urn:microsoft.com/office/officeart/2005/8/layout/vList4#1"/>
    <dgm:cxn modelId="{2AF3BC72-265E-4142-8C02-4A9B0B7348A8}" type="presOf" srcId="{D5D48917-27F8-4A29-BFED-695EC8A2F0E0}" destId="{455AB596-4F20-4FF1-B6AA-02E30CC43686}" srcOrd="0" destOrd="5" presId="urn:microsoft.com/office/officeart/2005/8/layout/vList4#1"/>
    <dgm:cxn modelId="{19A4C45A-B088-4438-81B9-54558000A7ED}" srcId="{7EA71464-2584-4B81-83DA-84AED0A161DA}" destId="{D5D48917-27F8-4A29-BFED-695EC8A2F0E0}" srcOrd="4" destOrd="0" parTransId="{8BEF08FC-2669-49F9-81EF-C84F72208C31}" sibTransId="{7DBE45A1-2451-4A88-B65A-F315B416ACB5}"/>
    <dgm:cxn modelId="{B50A987B-963B-459A-87A2-5384E7403C05}" srcId="{7EA71464-2584-4B81-83DA-84AED0A161DA}" destId="{0D5282DB-0D75-42BB-B76E-62B15BE8860E}" srcOrd="1" destOrd="0" parTransId="{423A0809-F705-4022-A92E-049E6DFBFA5A}" sibTransId="{B61B7B04-A7A2-47AF-A26A-0B2B38B91EE4}"/>
    <dgm:cxn modelId="{004AEA80-A627-4958-AA4F-B8FBDD758B97}" type="presOf" srcId="{7EA71464-2584-4B81-83DA-84AED0A161DA}" destId="{AB95F910-0F01-4A8F-B99E-32C143723985}" srcOrd="1" destOrd="0" presId="urn:microsoft.com/office/officeart/2005/8/layout/vList4#1"/>
    <dgm:cxn modelId="{A43F3A82-E68B-4EF7-875D-0D94DCB67208}" type="presOf" srcId="{85258B39-3761-4700-BCA7-BA2E23637BDA}" destId="{455AB596-4F20-4FF1-B6AA-02E30CC43686}" srcOrd="0" destOrd="1" presId="urn:microsoft.com/office/officeart/2005/8/layout/vList4#1"/>
    <dgm:cxn modelId="{92405191-F9F0-4970-B0F0-CA87A77602AB}" type="presOf" srcId="{9A2E170E-B3B8-43E3-ACB4-D410F1C896E7}" destId="{AB95F910-0F01-4A8F-B99E-32C143723985}" srcOrd="1" destOrd="7" presId="urn:microsoft.com/office/officeart/2005/8/layout/vList4#1"/>
    <dgm:cxn modelId="{86B38B98-7D4F-4221-A951-0CB3D671DABB}" type="presOf" srcId="{410764A3-F7EE-4264-97CD-E84B874E923B}" destId="{AB95F910-0F01-4A8F-B99E-32C143723985}" srcOrd="1" destOrd="4" presId="urn:microsoft.com/office/officeart/2005/8/layout/vList4#1"/>
    <dgm:cxn modelId="{0F7C149B-9141-4A81-94D8-3D5E8C5A3238}" srcId="{D6A906E9-4AA8-4E9F-BA49-8DB572D417F9}" destId="{7EA71464-2584-4B81-83DA-84AED0A161DA}" srcOrd="1" destOrd="0" parTransId="{1BCA419C-A636-4B07-B320-2E64386845F2}" sibTransId="{A5AE7B49-F634-4C92-A024-BD15DE483B89}"/>
    <dgm:cxn modelId="{FA70879B-B17D-41F4-912D-D2FF5F39683D}" type="presOf" srcId="{410764A3-F7EE-4264-97CD-E84B874E923B}" destId="{455AB596-4F20-4FF1-B6AA-02E30CC43686}" srcOrd="0" destOrd="4" presId="urn:microsoft.com/office/officeart/2005/8/layout/vList4#1"/>
    <dgm:cxn modelId="{B80096A0-A200-4C14-8210-3F9F7C69B38D}" srcId="{7EA71464-2584-4B81-83DA-84AED0A161DA}" destId="{410764A3-F7EE-4264-97CD-E84B874E923B}" srcOrd="3" destOrd="0" parTransId="{E77553B9-946B-42FF-89F9-CD34A31C398A}" sibTransId="{976EF753-1FD6-4194-A789-F7B734C39AE5}"/>
    <dgm:cxn modelId="{1DEC76C8-BA01-4D0F-8A97-9F907C868DDF}" type="presOf" srcId="{06F34007-39C2-4DC7-AB48-9C1CA79A7E51}" destId="{455AB596-4F20-4FF1-B6AA-02E30CC43686}" srcOrd="0" destOrd="6" presId="urn:microsoft.com/office/officeart/2005/8/layout/vList4#1"/>
    <dgm:cxn modelId="{976455CE-B9A4-4E50-95EA-2397AE4E219F}" srcId="{7EA71464-2584-4B81-83DA-84AED0A161DA}" destId="{543114BF-CC8C-46CF-A524-2AC106A28C89}" srcOrd="2" destOrd="0" parTransId="{61A6EA16-61D4-414F-BBCF-8FFA2D46C21A}" sibTransId="{A0B169F0-A191-48BC-A5D7-89BA7653DEED}"/>
    <dgm:cxn modelId="{8EBB21CF-18C1-485F-8D23-8220AB4233BF}" srcId="{7EA71464-2584-4B81-83DA-84AED0A161DA}" destId="{85258B39-3761-4700-BCA7-BA2E23637BDA}" srcOrd="0" destOrd="0" parTransId="{A8509FD8-1B83-42BD-84F4-0235811B8DBA}" sibTransId="{8182267B-952A-44EB-9194-78FBFF21B39A}"/>
    <dgm:cxn modelId="{C1CC79E2-61BA-462D-9E53-90E92F1D6092}" srcId="{7EA71464-2584-4B81-83DA-84AED0A161DA}" destId="{9A2E170E-B3B8-43E3-ACB4-D410F1C896E7}" srcOrd="6" destOrd="0" parTransId="{FA4A4D3F-9C01-4EEF-BAD6-3580903D8547}" sibTransId="{2ED0013D-9062-4C9F-AB8E-432F39854068}"/>
    <dgm:cxn modelId="{DFCAD2F4-6F1A-4E3D-B74B-E7EAF6EFB52C}" type="presOf" srcId="{39219706-D73A-4ACE-ACAE-7C18CE097E4F}" destId="{B1CBD3A4-7584-4B42-B2BB-5B87ADC45E59}" srcOrd="0" destOrd="0" presId="urn:microsoft.com/office/officeart/2005/8/layout/vList4#1"/>
    <dgm:cxn modelId="{04AA1FFA-1CAC-46AE-8192-4A91F2303268}" type="presOf" srcId="{D6A906E9-4AA8-4E9F-BA49-8DB572D417F9}" destId="{B16D6FF8-B784-457D-9F27-473553E1BF98}" srcOrd="0" destOrd="0" presId="urn:microsoft.com/office/officeart/2005/8/layout/vList4#1"/>
    <dgm:cxn modelId="{F0F61CFD-1D08-4BEE-9A4C-E30E255ECCFF}" type="presOf" srcId="{0D5282DB-0D75-42BB-B76E-62B15BE8860E}" destId="{AB95F910-0F01-4A8F-B99E-32C143723985}" srcOrd="1" destOrd="2" presId="urn:microsoft.com/office/officeart/2005/8/layout/vList4#1"/>
    <dgm:cxn modelId="{807B51C6-51DB-4FDC-B295-EF9129A632AE}" type="presParOf" srcId="{B16D6FF8-B784-457D-9F27-473553E1BF98}" destId="{61F64B75-4EBA-42D0-A4B0-2C372B0B77D0}" srcOrd="0" destOrd="0" presId="urn:microsoft.com/office/officeart/2005/8/layout/vList4#1"/>
    <dgm:cxn modelId="{1A92E83B-9AED-4A00-A335-52A7611244D6}" type="presParOf" srcId="{61F64B75-4EBA-42D0-A4B0-2C372B0B77D0}" destId="{B1CBD3A4-7584-4B42-B2BB-5B87ADC45E59}" srcOrd="0" destOrd="0" presId="urn:microsoft.com/office/officeart/2005/8/layout/vList4#1"/>
    <dgm:cxn modelId="{454742F9-F9C3-4380-8FAC-492B4D36C22D}" type="presParOf" srcId="{61F64B75-4EBA-42D0-A4B0-2C372B0B77D0}" destId="{90E87469-416D-421B-8C9D-4460457E65C0}" srcOrd="1" destOrd="0" presId="urn:microsoft.com/office/officeart/2005/8/layout/vList4#1"/>
    <dgm:cxn modelId="{7BBF312B-4CF7-4D4B-90C3-5DDD7C79335B}" type="presParOf" srcId="{61F64B75-4EBA-42D0-A4B0-2C372B0B77D0}" destId="{84CFC885-021D-4D40-8D7A-034751DE1DD3}" srcOrd="2" destOrd="0" presId="urn:microsoft.com/office/officeart/2005/8/layout/vList4#1"/>
    <dgm:cxn modelId="{58D033CF-3118-4380-8D7F-A179DEF69E1D}" type="presParOf" srcId="{B16D6FF8-B784-457D-9F27-473553E1BF98}" destId="{DE245669-8940-479A-8742-F7C6AFD4F413}" srcOrd="1" destOrd="0" presId="urn:microsoft.com/office/officeart/2005/8/layout/vList4#1"/>
    <dgm:cxn modelId="{9CCCE457-4EB3-4C7B-B1E4-9E3DDB706B52}" type="presParOf" srcId="{B16D6FF8-B784-457D-9F27-473553E1BF98}" destId="{2FC8C31E-3869-4488-9A45-AC0DDE662AEE}" srcOrd="2" destOrd="0" presId="urn:microsoft.com/office/officeart/2005/8/layout/vList4#1"/>
    <dgm:cxn modelId="{164BB4BA-E453-424B-B046-937E4780DC7C}" type="presParOf" srcId="{2FC8C31E-3869-4488-9A45-AC0DDE662AEE}" destId="{455AB596-4F20-4FF1-B6AA-02E30CC43686}" srcOrd="0" destOrd="0" presId="urn:microsoft.com/office/officeart/2005/8/layout/vList4#1"/>
    <dgm:cxn modelId="{FA00F830-BAEB-4CB6-9983-CFB21F5931BE}" type="presParOf" srcId="{2FC8C31E-3869-4488-9A45-AC0DDE662AEE}" destId="{064F31C6-2FD0-4414-AB47-0542E742C6A8}" srcOrd="1" destOrd="0" presId="urn:microsoft.com/office/officeart/2005/8/layout/vList4#1"/>
    <dgm:cxn modelId="{5B1A6755-E404-4DEF-A6DB-B2665CCA650B}" type="presParOf" srcId="{2FC8C31E-3869-4488-9A45-AC0DDE662AEE}" destId="{AB95F910-0F01-4A8F-B99E-32C143723985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C49AD-18FE-4631-A8BB-A1EFECB0045C}">
      <dsp:nvSpPr>
        <dsp:cNvPr id="0" name=""/>
        <dsp:cNvSpPr/>
      </dsp:nvSpPr>
      <dsp:spPr>
        <a:xfrm>
          <a:off x="0" y="4514016"/>
          <a:ext cx="10846964" cy="592462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→ </a:t>
          </a:r>
          <a:r>
            <a:rPr lang="pt-BR" sz="1800" u="sng" kern="1200" dirty="0"/>
            <a:t>Desenvolvimento de uma nova dogmática da interpretação constitucional</a:t>
          </a:r>
          <a:endParaRPr lang="pt-BR" sz="1800" kern="1200" dirty="0"/>
        </a:p>
      </dsp:txBody>
      <dsp:txXfrm>
        <a:off x="0" y="4514016"/>
        <a:ext cx="10846964" cy="592462"/>
      </dsp:txXfrm>
    </dsp:sp>
    <dsp:sp modelId="{BCAF5553-1433-4433-B8E5-72F443DAC746}">
      <dsp:nvSpPr>
        <dsp:cNvPr id="0" name=""/>
        <dsp:cNvSpPr/>
      </dsp:nvSpPr>
      <dsp:spPr>
        <a:xfrm rot="10800000">
          <a:off x="0" y="3611696"/>
          <a:ext cx="10846964" cy="911206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→ </a:t>
          </a:r>
          <a:r>
            <a:rPr lang="pt-BR" sz="1800" u="sng" kern="1200" dirty="0"/>
            <a:t>Expansão da jurisdição constitucional</a:t>
          </a:r>
          <a:endParaRPr lang="pt-BR" sz="1800" kern="1200" dirty="0"/>
        </a:p>
      </dsp:txBody>
      <dsp:txXfrm rot="10800000">
        <a:off x="0" y="3611696"/>
        <a:ext cx="10846964" cy="592074"/>
      </dsp:txXfrm>
    </dsp:sp>
    <dsp:sp modelId="{1F483926-7EA9-4CFF-BAEA-BD315008C748}">
      <dsp:nvSpPr>
        <dsp:cNvPr id="0" name=""/>
        <dsp:cNvSpPr/>
      </dsp:nvSpPr>
      <dsp:spPr>
        <a:xfrm rot="10800000">
          <a:off x="0" y="2709376"/>
          <a:ext cx="10846964" cy="911206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→ </a:t>
          </a:r>
          <a:r>
            <a:rPr lang="pt-BR" sz="1800" u="sng" kern="1200" dirty="0"/>
            <a:t>Constitucionalização e ampliação do catálogo de direitos e garantias fundamentais</a:t>
          </a:r>
          <a:r>
            <a:rPr lang="pt-BR" sz="1800" kern="1200" dirty="0"/>
            <a:t>, com fundamento na dignidade da pessoa humana e com a garantia da aplicabilidade </a:t>
          </a:r>
          <a:r>
            <a:rPr lang="pt-BR" sz="1800" u="sng" kern="1200" dirty="0"/>
            <a:t>imediata</a:t>
          </a:r>
          <a:r>
            <a:rPr lang="pt-BR" sz="1800" kern="1200" dirty="0"/>
            <a:t> de suas normas definidoras</a:t>
          </a:r>
        </a:p>
      </dsp:txBody>
      <dsp:txXfrm rot="10800000">
        <a:off x="0" y="2709376"/>
        <a:ext cx="10846964" cy="592074"/>
      </dsp:txXfrm>
    </dsp:sp>
    <dsp:sp modelId="{00D6352D-71E6-4AEF-AEAC-B5B71D699FE1}">
      <dsp:nvSpPr>
        <dsp:cNvPr id="0" name=""/>
        <dsp:cNvSpPr/>
      </dsp:nvSpPr>
      <dsp:spPr>
        <a:xfrm rot="10800000">
          <a:off x="0" y="1807056"/>
          <a:ext cx="10846964" cy="911206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→ </a:t>
          </a:r>
          <a:r>
            <a:rPr lang="pt-BR" sz="1800" u="sng" kern="1200" dirty="0"/>
            <a:t>Normatividade dos Princípios</a:t>
          </a:r>
          <a:endParaRPr lang="pt-BR" sz="1800" kern="1200" dirty="0"/>
        </a:p>
      </dsp:txBody>
      <dsp:txXfrm rot="10800000">
        <a:off x="0" y="1807056"/>
        <a:ext cx="10846964" cy="592074"/>
      </dsp:txXfrm>
    </dsp:sp>
    <dsp:sp modelId="{1AAD7FE2-0636-4CB7-986B-476B447E9498}">
      <dsp:nvSpPr>
        <dsp:cNvPr id="0" name=""/>
        <dsp:cNvSpPr/>
      </dsp:nvSpPr>
      <dsp:spPr>
        <a:xfrm rot="10800000">
          <a:off x="0" y="904736"/>
          <a:ext cx="10846964" cy="911206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→ </a:t>
          </a:r>
          <a:r>
            <a:rPr lang="pt-BR" sz="1800" u="sng" kern="1200" dirty="0"/>
            <a:t>Força normativa da Constituição</a:t>
          </a:r>
          <a:endParaRPr lang="pt-BR" sz="1800" kern="1200" dirty="0"/>
        </a:p>
      </dsp:txBody>
      <dsp:txXfrm rot="10800000">
        <a:off x="0" y="904736"/>
        <a:ext cx="10846964" cy="592074"/>
      </dsp:txXfrm>
    </dsp:sp>
    <dsp:sp modelId="{5721A8D8-D46F-47CD-8BAD-71861BA1220C}">
      <dsp:nvSpPr>
        <dsp:cNvPr id="0" name=""/>
        <dsp:cNvSpPr/>
      </dsp:nvSpPr>
      <dsp:spPr>
        <a:xfrm rot="10800000">
          <a:off x="0" y="2416"/>
          <a:ext cx="10846964" cy="911206"/>
        </a:xfrm>
        <a:prstGeom prst="upArrowCallou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>
              <a:solidFill>
                <a:srgbClr val="FFFF00"/>
              </a:solidFill>
            </a:rPr>
            <a:t>A CF/88 e as Transformações da Teoria Jurídica</a:t>
          </a:r>
          <a:endParaRPr lang="pt-BR" sz="2000" kern="1200" dirty="0">
            <a:solidFill>
              <a:srgbClr val="FFFF00"/>
            </a:solidFill>
          </a:endParaRPr>
        </a:p>
      </dsp:txBody>
      <dsp:txXfrm rot="10800000">
        <a:off x="0" y="2416"/>
        <a:ext cx="10846964" cy="592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BD3A4-7584-4B42-B2BB-5B87ADC45E59}">
      <dsp:nvSpPr>
        <dsp:cNvPr id="0" name=""/>
        <dsp:cNvSpPr/>
      </dsp:nvSpPr>
      <dsp:spPr>
        <a:xfrm>
          <a:off x="0" y="0"/>
          <a:ext cx="11014745" cy="1016001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Sem a </a:t>
          </a:r>
          <a:r>
            <a:rPr lang="pt-BR" sz="1600" kern="1200" dirty="0">
              <a:solidFill>
                <a:srgbClr val="FFFF00"/>
              </a:solidFill>
            </a:rPr>
            <a:t>positivação jurídico-constitucional</a:t>
          </a:r>
          <a:r>
            <a:rPr lang="pt-BR" sz="1600" kern="1200" dirty="0"/>
            <a:t>, os direitos do homem são esperanças, aspirações e ideias, mas não direitos protegidos sob a forma de normas de direito constitucional (CANOTILHO, JJ. Gomes)</a:t>
          </a:r>
        </a:p>
      </dsp:txBody>
      <dsp:txXfrm>
        <a:off x="2304549" y="0"/>
        <a:ext cx="8710195" cy="1016001"/>
      </dsp:txXfrm>
    </dsp:sp>
    <dsp:sp modelId="{90E87469-416D-421B-8C9D-4460457E65C0}">
      <dsp:nvSpPr>
        <dsp:cNvPr id="0" name=""/>
        <dsp:cNvSpPr/>
      </dsp:nvSpPr>
      <dsp:spPr>
        <a:xfrm>
          <a:off x="207771" y="87835"/>
          <a:ext cx="1990606" cy="8403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5AB596-4F20-4FF1-B6AA-02E30CC43686}">
      <dsp:nvSpPr>
        <dsp:cNvPr id="0" name=""/>
        <dsp:cNvSpPr/>
      </dsp:nvSpPr>
      <dsp:spPr>
        <a:xfrm>
          <a:off x="0" y="1118836"/>
          <a:ext cx="11014745" cy="396862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300" kern="1200" dirty="0"/>
        </a:p>
        <a:p>
          <a:pPr marL="0" lvl="0" indent="0" algn="just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A </a:t>
          </a:r>
          <a:r>
            <a:rPr lang="pt-BR" sz="1600" b="1" kern="1200" dirty="0">
              <a:solidFill>
                <a:srgbClr val="FFFF00"/>
              </a:solidFill>
            </a:rPr>
            <a:t>Constitucionalização dos direitos fundamentais</a:t>
          </a:r>
          <a:r>
            <a:rPr lang="pt-BR" sz="1600" b="1" kern="1200" dirty="0"/>
            <a:t> </a:t>
          </a:r>
          <a:r>
            <a:rPr lang="pt-BR" sz="1600" kern="1200" dirty="0"/>
            <a:t>produz as seguintes consequências:</a:t>
          </a: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a) as normas que os reconhecem situar-se-ão no </a:t>
          </a:r>
          <a:r>
            <a:rPr lang="pt-BR" sz="1600" u="sng" kern="1200" dirty="0"/>
            <a:t>escalão máximo</a:t>
          </a:r>
          <a:r>
            <a:rPr lang="pt-BR" sz="1600" kern="1200" dirty="0"/>
            <a:t> do ordenamento jurídico positivado, não podendo ser contrariadas por nenhuma outra;</a:t>
          </a: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b) essas normas se submetem ao processo complexo e agravado de reforma constitucional, servindo de limites formais para o exercício do poder de reforma da Constituição;</a:t>
          </a: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c) tais normas funcionam como limites materiais do próprio poder reformador, já que não podem ser abolidas do sistema constitucional (</a:t>
          </a:r>
          <a:r>
            <a:rPr lang="pt-BR" sz="1600" b="1" kern="1200" dirty="0"/>
            <a:t>cláusulas pétreas</a:t>
          </a:r>
          <a:r>
            <a:rPr lang="pt-BR" sz="1600" kern="1200" dirty="0"/>
            <a:t>);</a:t>
          </a: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d) elas são dotadas de imediata aplicabilidade e </a:t>
          </a:r>
          <a:r>
            <a:rPr lang="pt-BR" sz="1600" kern="1200" dirty="0" err="1"/>
            <a:t>vinculatividade</a:t>
          </a:r>
          <a:r>
            <a:rPr lang="pt-BR" sz="1600" kern="1200" dirty="0"/>
            <a:t> dos poderes públicos, constituindo </a:t>
          </a:r>
          <a:r>
            <a:rPr lang="pt-BR" sz="1600" i="1" kern="1200" dirty="0"/>
            <a:t>parâmetros</a:t>
          </a:r>
          <a:r>
            <a:rPr lang="pt-BR" sz="1600" kern="1200" dirty="0"/>
            <a:t> de escolhas, </a:t>
          </a:r>
          <a:r>
            <a:rPr lang="pt-BR" sz="1600" i="1" kern="1200" dirty="0"/>
            <a:t>decisões</a:t>
          </a:r>
          <a:r>
            <a:rPr lang="pt-BR" sz="1600" kern="1200" dirty="0"/>
            <a:t>, ações e controle dos órgãos legislativos, </a:t>
          </a:r>
          <a:r>
            <a:rPr lang="pt-BR" sz="1600" i="1" kern="1200" dirty="0"/>
            <a:t>administrativos</a:t>
          </a:r>
          <a:r>
            <a:rPr lang="pt-BR" sz="1600" kern="1200" dirty="0"/>
            <a:t> e jurisdicionais, e, finalmente,</a:t>
          </a: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e) são protegidas através do controle de constitucionalidade dos atos comissivos e omissivos do poder público, ante o seu dever de regulá-las, quando carentes de regulação ou simplesmente quando pretendam </a:t>
          </a:r>
          <a:r>
            <a:rPr lang="pt-BR" sz="1600" kern="1200" err="1"/>
            <a:t>regulá-las</a:t>
          </a:r>
          <a:r>
            <a:rPr lang="pt-BR" sz="1600" kern="1200"/>
            <a:t>.</a:t>
          </a:r>
          <a:endParaRPr lang="pt-BR" sz="1600" kern="1200" dirty="0"/>
        </a:p>
        <a:p>
          <a:pPr marL="171450" lvl="1" indent="-171450" algn="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CUNHA JÚNIOR, Dirley da. </a:t>
          </a:r>
          <a:r>
            <a:rPr lang="pt-BR" sz="1600" b="1" kern="1200" dirty="0"/>
            <a:t>Curso de Direito Constitucional</a:t>
          </a:r>
          <a:r>
            <a:rPr lang="pt-BR" sz="1600" kern="1200" dirty="0"/>
            <a:t>. Salvador: Ed. </a:t>
          </a:r>
          <a:r>
            <a:rPr lang="pt-BR" sz="1600" kern="1200" dirty="0" err="1"/>
            <a:t>Juspodivm</a:t>
          </a:r>
          <a:r>
            <a:rPr lang="pt-BR" sz="1600" kern="1200" dirty="0"/>
            <a:t>.</a:t>
          </a:r>
        </a:p>
        <a:p>
          <a:pPr marL="171450" lvl="1" indent="-171450" algn="r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600" kern="1200" dirty="0"/>
        </a:p>
      </dsp:txBody>
      <dsp:txXfrm>
        <a:off x="2304549" y="1118836"/>
        <a:ext cx="8710195" cy="3968623"/>
      </dsp:txXfrm>
    </dsp:sp>
    <dsp:sp modelId="{064F31C6-2FD0-4414-AB47-0542E742C6A8}">
      <dsp:nvSpPr>
        <dsp:cNvPr id="0" name=""/>
        <dsp:cNvSpPr/>
      </dsp:nvSpPr>
      <dsp:spPr>
        <a:xfrm>
          <a:off x="115985" y="1884605"/>
          <a:ext cx="2174178" cy="24346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0B326-07FE-4E24-AF0F-76050D1B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44305-5688-4A59-87E1-20126E53B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E57472-96E4-44F8-A9C4-912AED63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450127-4AFB-42D8-BC5A-895399D4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2B19AE3-5016-4F82-B727-8F6330076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310FE-7134-4300-BDCC-7E1D27679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D4ED15-FBE0-4403-8EB7-D621371853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2BE6E8-3A1D-4035-9847-D773394E2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689444-46B6-4A84-9FF3-43899394A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74F30-E9FC-4D2B-817F-F8BA1F311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49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95F1396-669E-4A69-9566-9B354FC3A2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4A7627-598B-4A9D-B803-03D93373CD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5ED9C1-2F05-4A2B-BF6B-16BB9EA68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44D0A1-057A-4139-AC5E-7BF3083C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161B59-7E45-4A11-9CC5-4B9E29F0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33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53B8D-D667-4560-8795-A65458718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8341BA-78E5-4E7E-ADE1-45710A9E5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6C5349-7DA8-4183-9E56-2C3F5A2B2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95016F7-9977-4425-8AD3-7D2F9B21F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1D58DA-BE43-44D1-801A-7F2815BA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17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4A02BE-C89F-4F16-8798-16C12D028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601D323-3CB5-4EF3-BE8D-7BCEEB802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22907C-009A-4AD6-901D-718E052D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A5D2C-6CB2-47F8-92B8-4E66DABF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2C9AB1-7200-472A-9489-E0196A32D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19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7CD7F-F56B-4FC0-A8E2-A983CA8B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0BEF45-BC1A-4196-A6D7-176AAD4FEE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8B625A9-C51D-4BB6-A044-A508C91DA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F7B119-F8AF-421E-8F55-DB6C278C4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6AF31D-02FE-4C10-9A3C-1841D7FD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C9280A-7C54-453A-9ADE-4B0CE09A7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01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94BBF-73B5-4119-A41D-A0A7A54CB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B58DBC-4679-40D8-BFFC-F85565232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129BFF4-F649-409C-BA1B-0DB0A39ED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754E26-B2D0-4745-ADD8-83EB1707B7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1479B33-8B06-4A71-92D8-3E59991C4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0CADFD-6A31-49E4-B916-D0A6AA15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4C5C484-9C92-42B1-9563-C237394C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31756D-28E0-4CD0-81C6-56589A3AE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536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43C10-EE1C-4125-9E39-97F117CA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AEA485-00B0-49AF-9029-A3F06989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69823F5-31B1-425A-AD13-F93CD6930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A86BD2-7563-4627-BB17-A8F66361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26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8D3919-30D4-4504-9DA8-C24C98DE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B8BEA3C-3A47-409E-89B1-8D057B44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64D8DD-37C5-40D2-BC15-F4A10B23A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774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DEE626-D25C-41F8-9A25-9380B2BC5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9B57FC-52A5-4470-A537-43A4499F5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52E497-7F9D-4A5B-8BF6-BD69404D0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9894A1-8335-4387-BA11-34217AA1B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EA4277-9607-42BA-B11F-18F28E1D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D198E9C-B510-480C-BB6C-219AF3B2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10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27233-1EC8-436A-8C42-0DF84F46B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48DDFEA-5171-4D07-B9DC-8D58F3F03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3243E8-BD9B-4D7F-8985-4C00B37FB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4AD2C89-7572-4F67-A36A-EB0FEA167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E42A0CC-93BC-4D08-9DEF-49A15EE88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389771-78CE-41C7-9FB4-C4A8ED538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492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3450D02-E442-437E-9052-CF35E7F73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B471ECD-BCFE-4E84-9D3E-7E078B8A5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D22298-75C2-4A5F-90DB-E58E05E32C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C8EA-ED43-4965-8CA4-D9E6A4252674}" type="datetimeFigureOut">
              <a:rPr lang="pt-BR" smtClean="0"/>
              <a:t>08/08/2023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09AC7DC-9D2E-4A7D-8C0C-D1775844A3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C9B931-58C3-469C-AC6A-D5E122FE8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FF6E3-32E7-4078-9C14-3EB3C1030A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608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con.stj.jus.br/SCON/jt/MS'.clap.+e+@num='17449')+ou+('MS'+adj+'17449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con.stj.jus.br/SCON/jt/AIRMS'.clas.+e+@num='62007')+ou+('AgInt%20no%20RMS'+adj+'62007" TargetMode="External"/><Relationship Id="rId7" Type="http://schemas.openxmlformats.org/officeDocument/2006/relationships/hyperlink" Target="https://scon.stj.jus.br/SCON/jt/ROMS'.clas.+e+@num='61317')+ou+('RMS'+adj+'61317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on.stj.jus.br/SCON/jt/MS'.clap.+e+@num='18370')+ou+('MS'+adj+'18370" TargetMode="External"/><Relationship Id="rId5" Type="http://schemas.openxmlformats.org/officeDocument/2006/relationships/hyperlink" Target="https://scon.stj.jus.br/SCON/jt/MS'.clap.+e+@num='21120')+ou+('MS'+adj+'21120" TargetMode="External"/><Relationship Id="rId4" Type="http://schemas.openxmlformats.org/officeDocument/2006/relationships/hyperlink" Target="https://scon.stj.jus.br/SCON/jt/MS'.clap.+e+@num='19451')+ou+('MS'+adj+'194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5B633D07-4522-4420-94B7-764145F2A3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C1FF25CE-303D-477E-9C52-757A196B05BC}"/>
              </a:ext>
            </a:extLst>
          </p:cNvPr>
          <p:cNvSpPr txBox="1"/>
          <p:nvPr/>
        </p:nvSpPr>
        <p:spPr>
          <a:xfrm>
            <a:off x="174171" y="3850646"/>
            <a:ext cx="116710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NOME: Dirley da Cunha Júnior</a:t>
            </a:r>
          </a:p>
          <a:p>
            <a:pPr algn="just"/>
            <a:r>
              <a:rPr lang="pt-B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TEMA: Os direitos e as garantias constitucionais aplicáveis à atividade </a:t>
            </a:r>
            <a:r>
              <a:rPr lang="pt-BR" sz="36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correicional</a:t>
            </a:r>
            <a:r>
              <a:rPr lang="pt-B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do Estado</a:t>
            </a:r>
          </a:p>
        </p:txBody>
      </p:sp>
    </p:spTree>
    <p:extLst>
      <p:ext uri="{BB962C8B-B14F-4D97-AF65-F5344CB8AC3E}">
        <p14:creationId xmlns:p14="http://schemas.microsoft.com/office/powerpoint/2010/main" val="2619363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830509" y="369116"/>
            <a:ext cx="1065401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 17449/DF</a:t>
            </a:r>
            <a:r>
              <a:rPr lang="pt-BR" b="1" dirty="0"/>
              <a:t>, Rel. Ministro MAURO CAMPBELL MARQUES, PRIMEIRA SEÇÃO, julgado em 14/08/2019, </a:t>
            </a:r>
            <a:r>
              <a:rPr lang="pt-BR" b="1" dirty="0" err="1"/>
              <a:t>DJe</a:t>
            </a:r>
            <a:r>
              <a:rPr lang="pt-BR" b="1" dirty="0"/>
              <a:t> 01/10/2019</a:t>
            </a:r>
            <a:r>
              <a:rPr lang="pt-BR" dirty="0"/>
              <a:t>: É cabível recurso administrativo hierárquico em face de decisão prolatada em Processo Administrativo Disciplinar - PAD.</a:t>
            </a:r>
          </a:p>
          <a:p>
            <a:pPr algn="just"/>
            <a:endParaRPr lang="pt-BR" sz="18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pt-BR" b="1" dirty="0" err="1"/>
              <a:t>AgInt</a:t>
            </a:r>
            <a:r>
              <a:rPr lang="pt-BR" b="1" dirty="0"/>
              <a:t> no MS 23.391/DF, Rel. Ministra REGINA HELENA COSTA, PRIMEIRA SEÇÃO, </a:t>
            </a:r>
            <a:r>
              <a:rPr lang="pt-BR" b="1" dirty="0" err="1"/>
              <a:t>DJe</a:t>
            </a:r>
            <a:r>
              <a:rPr lang="pt-BR" b="1" dirty="0"/>
              <a:t> de 12/11/2021: </a:t>
            </a:r>
            <a:r>
              <a:rPr lang="pt-BR" dirty="0"/>
              <a:t>É cabível o recurso hierárquico contra decisão de ministro de Estado em processo disciplinar, mesmo quando proferida no exercício da competência delegada pelo Sr. Presidente da República, ao qual competirá a sua apreciação.</a:t>
            </a:r>
            <a:endParaRPr lang="pt-BR" sz="1800" b="1" dirty="0">
              <a:effectLst/>
              <a:ea typeface="Calibri" panose="020F0502020204030204" pitchFamily="34" charset="0"/>
            </a:endParaRPr>
          </a:p>
          <a:p>
            <a:pPr algn="just"/>
            <a:endParaRPr lang="pt-BR" b="1" dirty="0">
              <a:ea typeface="Calibri" panose="020F0502020204030204" pitchFamily="34" charset="0"/>
            </a:endParaRPr>
          </a:p>
          <a:p>
            <a:pPr algn="just"/>
            <a:r>
              <a:rPr lang="pt-BR" sz="1800" b="1" dirty="0">
                <a:effectLst/>
                <a:ea typeface="Calibri" panose="020F0502020204030204" pitchFamily="34" charset="0"/>
              </a:rPr>
              <a:t>Art. 172, da Lei 8.112/90</a:t>
            </a:r>
            <a:r>
              <a:rPr lang="pt-BR" sz="1800" dirty="0">
                <a:effectLst/>
                <a:ea typeface="Calibri" panose="020F0502020204030204" pitchFamily="34" charset="0"/>
              </a:rPr>
              <a:t>: O servidor que responder a processo disciplinar só poderá ser exonerado a pedido, ou aposentado voluntariamente, após a conclusão do processo e o cumprimento da penalidade, acaso aplicada.</a:t>
            </a:r>
          </a:p>
          <a:p>
            <a:pPr algn="just"/>
            <a:endParaRPr lang="pt-BR" dirty="0">
              <a:solidFill>
                <a:srgbClr val="000000"/>
              </a:solidFill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dirty="0"/>
              <a:t>Segundo o STF, é constitucional a previsão legal que impede a exoneração a pedido e a aposentadoria voluntária de servidor que responde a processo disciplinar.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Todavia, em caso de inobservância de prazo razoável para a conclusão de processo administrativo disciplinar, não há falar em ilegalidade na concessão de aposentadoria ao servidor investigado. Precedentes do STJ.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1047332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1256208" y="729842"/>
            <a:ext cx="938103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i="1" dirty="0"/>
              <a:t>De tudo ficaram três coisas... </a:t>
            </a:r>
            <a:br>
              <a:rPr lang="pt-BR" sz="2400" i="1" dirty="0"/>
            </a:br>
            <a:r>
              <a:rPr lang="pt-BR" sz="2400" i="1" dirty="0"/>
              <a:t>A certeza de que estamos começando... </a:t>
            </a:r>
            <a:br>
              <a:rPr lang="pt-BR" sz="2400" i="1" dirty="0"/>
            </a:br>
            <a:r>
              <a:rPr lang="pt-BR" sz="2400" i="1" dirty="0"/>
              <a:t>A certeza de que é preciso continuar... </a:t>
            </a:r>
            <a:br>
              <a:rPr lang="pt-BR" sz="2400" i="1" dirty="0"/>
            </a:br>
            <a:r>
              <a:rPr lang="pt-BR" sz="2400" i="1" dirty="0"/>
              <a:t>A certeza de que podemos ser interrompidos </a:t>
            </a:r>
            <a:br>
              <a:rPr lang="pt-BR" sz="2400" i="1" dirty="0"/>
            </a:br>
            <a:r>
              <a:rPr lang="pt-BR" sz="2400" i="1" dirty="0"/>
              <a:t>antes de terminar... </a:t>
            </a:r>
            <a:br>
              <a:rPr lang="pt-BR" sz="2400" i="1" dirty="0"/>
            </a:br>
            <a:endParaRPr lang="pt-BR" sz="2400" i="1" dirty="0"/>
          </a:p>
          <a:p>
            <a:r>
              <a:rPr lang="pt-BR" sz="2400" i="1" dirty="0"/>
              <a:t>Façamos da interrupção um caminho novo... </a:t>
            </a:r>
            <a:br>
              <a:rPr lang="pt-BR" sz="2400" i="1" dirty="0"/>
            </a:br>
            <a:r>
              <a:rPr lang="pt-BR" sz="2400" i="1" dirty="0"/>
              <a:t>Da queda, um passo de dança... </a:t>
            </a:r>
            <a:br>
              <a:rPr lang="pt-BR" sz="2400" i="1" dirty="0"/>
            </a:br>
            <a:r>
              <a:rPr lang="pt-BR" sz="2400" i="1" dirty="0"/>
              <a:t>Do medo, uma escada... </a:t>
            </a:r>
            <a:br>
              <a:rPr lang="pt-BR" sz="2400" i="1" dirty="0"/>
            </a:br>
            <a:r>
              <a:rPr lang="pt-BR" sz="2400" i="1" dirty="0"/>
              <a:t>Do sonho, uma ponte... </a:t>
            </a:r>
            <a:br>
              <a:rPr lang="pt-BR" sz="2400" i="1" dirty="0"/>
            </a:br>
            <a:r>
              <a:rPr lang="pt-BR" sz="2400" i="1" dirty="0"/>
              <a:t>Da procura, um encontro!</a:t>
            </a:r>
          </a:p>
          <a:p>
            <a:endParaRPr lang="pt-BR" dirty="0"/>
          </a:p>
          <a:p>
            <a:endParaRPr lang="pt-BR" dirty="0"/>
          </a:p>
          <a:p>
            <a:pPr algn="r"/>
            <a:r>
              <a:rPr lang="pt-BR" b="1" dirty="0"/>
              <a:t>Fernando Sabino</a:t>
            </a:r>
            <a:r>
              <a:rPr lang="pt-BR" dirty="0"/>
              <a:t>, O Encontro Marcado.</a:t>
            </a:r>
          </a:p>
          <a:p>
            <a:pPr algn="just"/>
            <a:endParaRPr lang="pt-BR" dirty="0"/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</p:txBody>
      </p:sp>
      <p:pic>
        <p:nvPicPr>
          <p:cNvPr id="4" name="Imagem 3" descr="Foto em preto e branco de homem pousando para foto&#10;&#10;Descrição gerada automaticamente">
            <a:extLst>
              <a:ext uri="{FF2B5EF4-FFF2-40B4-BE49-F238E27FC236}">
                <a16:creationId xmlns:a16="http://schemas.microsoft.com/office/drawing/2014/main" id="{66100E85-0FCF-DD75-2EFE-0FAFD07CE1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434" y="1757738"/>
            <a:ext cx="2303520" cy="349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63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xto&#10;&#10;Descrição gerada automaticamente">
            <a:extLst>
              <a:ext uri="{FF2B5EF4-FFF2-40B4-BE49-F238E27FC236}">
                <a16:creationId xmlns:a16="http://schemas.microsoft.com/office/drawing/2014/main" id="{3CE43659-3CAF-27F7-5B3B-8256186D1B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960" y="149290"/>
            <a:ext cx="4660501" cy="6055566"/>
          </a:xfrm>
          <a:prstGeom prst="rect">
            <a:avLst/>
          </a:prstGeom>
        </p:spPr>
      </p:pic>
      <p:pic>
        <p:nvPicPr>
          <p:cNvPr id="4" name="Imagem 2" descr="Tela de celular com mensagem de texto&#10;&#10;Descrição gerada automaticamente com confiança média">
            <a:extLst>
              <a:ext uri="{FF2B5EF4-FFF2-40B4-BE49-F238E27FC236}">
                <a16:creationId xmlns:a16="http://schemas.microsoft.com/office/drawing/2014/main" id="{51C25F6C-DB63-02C0-A545-792E4B413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9" y="-706018"/>
            <a:ext cx="5068780" cy="6584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3" descr="Placa azul com letras brancas&#10;&#10;Descrição gerada automaticamente com confiança média">
            <a:extLst>
              <a:ext uri="{FF2B5EF4-FFF2-40B4-BE49-F238E27FC236}">
                <a16:creationId xmlns:a16="http://schemas.microsoft.com/office/drawing/2014/main" id="{72357314-F0B7-8621-71F9-FAED54AFF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527" y="1659715"/>
            <a:ext cx="3828823" cy="4974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60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6EFE90B-BDEF-B763-FCD3-D30CE4A77A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62091"/>
              </p:ext>
            </p:extLst>
          </p:nvPr>
        </p:nvGraphicFramePr>
        <p:xfrm>
          <a:off x="989900" y="553673"/>
          <a:ext cx="10846965" cy="5108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26558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F8D3803-A914-6459-E10D-BD2AF868B1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9303552"/>
              </p:ext>
            </p:extLst>
          </p:nvPr>
        </p:nvGraphicFramePr>
        <p:xfrm>
          <a:off x="679508" y="843557"/>
          <a:ext cx="11014745" cy="5087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ixaDeTexto 2">
            <a:extLst>
              <a:ext uri="{FF2B5EF4-FFF2-40B4-BE49-F238E27FC236}">
                <a16:creationId xmlns:a16="http://schemas.microsoft.com/office/drawing/2014/main" id="{1D334B39-9217-D4D4-2D07-6A513FC59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1129" y="144929"/>
            <a:ext cx="84978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 b="1" dirty="0">
                <a:solidFill>
                  <a:srgbClr val="002060"/>
                </a:solidFill>
                <a:latin typeface="Arial" panose="020B0604020202020204" pitchFamily="34" charset="0"/>
              </a:rPr>
              <a:t>A Constitucionalização das Declarações de Direitos, a função legitimadora dos Direitos Fundamentais e seu regime jurídico-constitucional reforçado</a:t>
            </a:r>
          </a:p>
        </p:txBody>
      </p:sp>
    </p:spTree>
    <p:extLst>
      <p:ext uri="{BB962C8B-B14F-4D97-AF65-F5344CB8AC3E}">
        <p14:creationId xmlns:p14="http://schemas.microsoft.com/office/powerpoint/2010/main" val="3002204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864065" y="520117"/>
            <a:ext cx="106540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SÚMULA 641, PRIMEIRA SEÇÃO, julgado em 18/02/2020, </a:t>
            </a:r>
            <a:r>
              <a:rPr lang="pt-BR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</a:t>
            </a:r>
            <a:r>
              <a:rPr lang="pt-B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19/02/2020</a:t>
            </a: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portaria de instauração do processo administrativo disciplinar prescinde da exposição detalhada dos fatos a serem apurados.</a:t>
            </a:r>
          </a:p>
          <a:p>
            <a:pPr algn="just"/>
            <a:endParaRPr lang="pt-B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Comentário:</a:t>
            </a:r>
            <a:r>
              <a:rPr lang="pt-B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portaria de instauração do Processo Administrativo-Disciplinar, prevista no art. 151, I, da Lei 8.112/90, tem como objetivo dar publicidade à constituição da Comissão Processante, razão pela qual </a:t>
            </a:r>
            <a:r>
              <a:rPr lang="pt-BR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não é necessário que ela descreva detalhadamente os fatos, formule a acusação e mencione os dispositivos legais que teriam sido violados</a:t>
            </a:r>
            <a:r>
              <a:rPr lang="pt-B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Esses elementos fazem-se necessários é na fase de indiciamento, prevista no art. 161 da mesma lei. Somente após o início da instrução probatória, a Comissão Processante poderá fazer o relato circunstanciado das condutas supostamente praticadas pelo Servidor indiciado, capitulando as infrações porventura cometidas; precisamente por isso, não se exige que a Portaria instauradora do Processo Disciplinar contenha a minuciosa descrição dos fatos que serão apurados, exigível apenas quando do indiciamento do Servidor. </a:t>
            </a:r>
            <a:r>
              <a:rPr lang="pt-BR" sz="1800" u="sng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Todavia</a:t>
            </a:r>
            <a:r>
              <a:rPr lang="pt-BR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a</a:t>
            </a:r>
            <a:r>
              <a:rPr lang="pt-BR" dirty="0"/>
              <a:t> portaria inicial do processo administrativo disciplinar </a:t>
            </a:r>
            <a:r>
              <a:rPr lang="pt-BR" b="1" dirty="0"/>
              <a:t>deve garantir</a:t>
            </a:r>
            <a:r>
              <a:rPr lang="pt-BR" dirty="0"/>
              <a:t> </a:t>
            </a:r>
            <a:r>
              <a:rPr lang="pt-BR" b="1" dirty="0"/>
              <a:t>que a descrição dos fatos seja feita de modo a permitir o exercício do direito de defesa em relação aos fatos</a:t>
            </a:r>
            <a:r>
              <a:rPr lang="pt-BR" dirty="0"/>
              <a:t> e não à imputação eventualmente indicada. Isto porque, o indiciado no processo administrativo disciplinar se </a:t>
            </a:r>
            <a:r>
              <a:rPr lang="pt-BR" b="1" dirty="0"/>
              <a:t>defende dos fatos</a:t>
            </a:r>
            <a:r>
              <a:rPr lang="pt-BR" dirty="0"/>
              <a:t> a ele imputados, e não da sua capitulação jurídica.</a:t>
            </a: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SÚMULA 650, PRIMEIRA SEÇÃO, julgado em 22/09/2021, </a:t>
            </a:r>
            <a:r>
              <a:rPr lang="pt-BR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27/09/2021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autoridade administrativa não dispõe de discricionariedade para aplicar ao servidor pena diversa de demissão quando caraterizadas as hipóteses previstas no art. 132 da Lei n. 8.112/1990.</a:t>
            </a:r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3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864065" y="813732"/>
            <a:ext cx="1065401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SÚMULA 651, PRIMEIRA SEÇÃO, julgado em 21/10/2021, </a:t>
            </a:r>
            <a:r>
              <a:rPr lang="pt-BR" sz="18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DJe</a:t>
            </a:r>
            <a:r>
              <a:rPr lang="pt-BR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25/10/2021</a:t>
            </a:r>
            <a:r>
              <a:rPr lang="pt-B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Compete à autoridade administrativa aplicar a servidor público a pena de demissão em razão da prática de improbidade administrativa, independentemente de prévia condenação, por autoridade judiciária, à perda da função pública.</a:t>
            </a:r>
          </a:p>
          <a:p>
            <a:pPr algn="just"/>
            <a:endParaRPr lang="pt-B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b="1" dirty="0"/>
              <a:t>SÚMULA 635, PRIMEIRA SEÇÃO, julgado em 12/06/2019, </a:t>
            </a:r>
            <a:r>
              <a:rPr lang="pt-BR" b="1" dirty="0" err="1"/>
              <a:t>DJe</a:t>
            </a:r>
            <a:r>
              <a:rPr lang="pt-BR" b="1" dirty="0"/>
              <a:t> 17/06/2019</a:t>
            </a:r>
            <a:r>
              <a:rPr lang="pt-BR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termo inicial da prescrição da pretensão punitiva disciplinar estatal é a data do conhecimento do fato pela autoridade competente para instaurar o Processo Administrativo Disciplinar (art. 142, § 1º, da Lei 8.112/1990), que se interrompe com a publicação do primeiro ato </a:t>
            </a:r>
            <a:r>
              <a:rPr lang="pt-B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instauratório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válido, seja a abertura de sindicância ou a instauração de processo disciplinar (art. 142, § 3º, da Lei 8.112/1990). Esta interrupção não é definitiva, visto que, após o prazo de 140 dias (prazo máximo para conclusão e julgamento do PAD a partir de sua instauração (art. 152 c/c art. 167, da Lei 8.112/1990), o prazo prescricional recomeça a correr por inteiro (art. 142, § 4º, da Lei 8.112/1990).</a:t>
            </a: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algn="just"/>
            <a:r>
              <a:rPr lang="pt-BR" b="1" dirty="0"/>
              <a:t>SÚMULA 611, PRIMEIRA SEÇÃO, julgado em 09/05/2018, </a:t>
            </a:r>
            <a:r>
              <a:rPr lang="pt-BR" b="1" dirty="0" err="1"/>
              <a:t>DJe</a:t>
            </a:r>
            <a:r>
              <a:rPr lang="pt-BR" b="1" dirty="0"/>
              <a:t> 14/05/2018</a:t>
            </a:r>
            <a:r>
              <a:rPr lang="pt-BR" dirty="0"/>
              <a:t>: Desde que devidamente motivada e com amparo em investigação ou sindicância, é permitida a instauração de processo administrativo disciplinar com base em denúncia anônima, em face do poder-dever de autotutela imposto à Administração.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53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838898" y="629174"/>
            <a:ext cx="1065401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SÚMULA 592, PRIMEIRA SEÇÃO, julgado em 13/09/2017, </a:t>
            </a:r>
            <a:r>
              <a:rPr lang="pt-BR" b="1" dirty="0" err="1"/>
              <a:t>DJe</a:t>
            </a:r>
            <a:r>
              <a:rPr lang="pt-BR" b="1" dirty="0"/>
              <a:t> 18/09/2017</a:t>
            </a:r>
            <a:r>
              <a:rPr lang="pt-BR" dirty="0"/>
              <a:t>: O excesso de prazo para a conclusão do processo administrativo disciplinar só causa nulidade se houver demonstração de prejuízo à defesa.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SÚMULA 591, PRIMEIRA SEÇÃO, julgado em 13/09/2017, </a:t>
            </a:r>
            <a:r>
              <a:rPr lang="pt-BR" b="1" dirty="0" err="1"/>
              <a:t>DJe</a:t>
            </a:r>
            <a:r>
              <a:rPr lang="pt-BR" b="1" dirty="0"/>
              <a:t> 18/09/2017</a:t>
            </a:r>
            <a:r>
              <a:rPr lang="pt-BR" dirty="0"/>
              <a:t>: É permitida a prova emprestada no processo administrativo disciplinar, desde que devidamente autorizada pelo juízo competente e respeitados o contraditório e a ampla defesa.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SÚMULA VINCULANTE 05 (STF)</a:t>
            </a:r>
            <a:r>
              <a:rPr lang="pt-BR" dirty="0"/>
              <a:t>: A falta de defesa técnica por advogado no processo administrativo disciplinar não ofende a Constituição.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MS 20994/DF, Rel. Ministro MAURO CAMPBELL MARQUES, PRIMEIRA SEÇÃO, julgado em 25/05/2016, </a:t>
            </a:r>
            <a:r>
              <a:rPr lang="pt-BR" b="1" dirty="0" err="1"/>
              <a:t>DJe</a:t>
            </a:r>
            <a:r>
              <a:rPr lang="pt-BR" b="1" dirty="0"/>
              <a:t> 06/06/2016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1800" dirty="0">
                <a:solidFill>
                  <a:srgbClr val="000000"/>
                </a:solidFill>
                <a:effectLst/>
                <a:latin typeface="ChaparralPro-Regular"/>
                <a:ea typeface="Times New Roman" panose="02020603050405020304" pitchFamily="18" charset="0"/>
                <a:cs typeface="ChaparralPro-Regular"/>
              </a:rPr>
              <a:t>Instaurado o competente processo administrativo-disciplinar, fica superado o exame de eventuais irregularidades ocorridas durante a sindicância.</a:t>
            </a:r>
          </a:p>
          <a:p>
            <a:pPr algn="just"/>
            <a:endParaRPr lang="pt-BR" dirty="0">
              <a:solidFill>
                <a:srgbClr val="000000"/>
              </a:solidFill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 err="1"/>
              <a:t>AgInt</a:t>
            </a:r>
            <a:r>
              <a:rPr lang="pt-BR" b="1" dirty="0"/>
              <a:t> nos </a:t>
            </a:r>
            <a:r>
              <a:rPr lang="pt-BR" b="1" dirty="0" err="1"/>
              <a:t>EDcl</a:t>
            </a:r>
            <a:r>
              <a:rPr lang="pt-BR" b="1" dirty="0"/>
              <a:t> no MS 29028/DF, </a:t>
            </a:r>
            <a:r>
              <a:rPr lang="pt-BR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S1 - PRIMEIRA SEÇÃO,</a:t>
            </a:r>
            <a:r>
              <a:rPr lang="pt-BR" b="1" dirty="0"/>
              <a:t> </a:t>
            </a:r>
            <a:r>
              <a:rPr lang="pt-BR" sz="1800" b="1" kern="0" dirty="0" err="1">
                <a:effectLst/>
                <a:ea typeface="Times New Roman" panose="02020603050405020304" pitchFamily="18" charset="0"/>
              </a:rPr>
              <a:t>DJe</a:t>
            </a:r>
            <a:r>
              <a:rPr lang="pt-BR" sz="1800" b="1" kern="0" dirty="0">
                <a:effectLst/>
                <a:ea typeface="Times New Roman" panose="02020603050405020304" pitchFamily="18" charset="0"/>
              </a:rPr>
              <a:t> 27/06/2023</a:t>
            </a:r>
            <a:r>
              <a:rPr lang="pt-BR" sz="1800" kern="0" dirty="0">
                <a:effectLst/>
                <a:ea typeface="Times New Roman" panose="02020603050405020304" pitchFamily="18" charset="0"/>
              </a:rPr>
              <a:t>: </a:t>
            </a:r>
            <a:r>
              <a:rPr lang="pt-BR" dirty="0"/>
              <a:t>O controle judicial no processo administrativo disciplinar - PAD restringe-se ao exame da regularidade do procedimento e da legalidade do ato, à luz dos princípios do contraditório, da ampla defesa e do devido processo legal, não sendo possível nenhuma incursão no mérito administrativo, a impedir a análise e valoração das provas constantes no processo disciplinar.</a:t>
            </a:r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59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830509" y="260059"/>
            <a:ext cx="108301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MS 21773/DF, Rel. Ministro BENEDITO GONÇALVES, PRIMEIRA SEÇÃO, julgado em 23/10/2019, </a:t>
            </a:r>
            <a:r>
              <a:rPr lang="pt-BR" b="1" dirty="0" err="1"/>
              <a:t>DJe</a:t>
            </a:r>
            <a:r>
              <a:rPr lang="pt-BR" b="1" dirty="0"/>
              <a:t> 28/10/2019</a:t>
            </a:r>
            <a:r>
              <a:rPr lang="pt-BR" dirty="0"/>
              <a:t>: No PAD, a alteração da capitulação legal imputada ao acusado não enseja nulidade, uma vez que o indiciado se defende dos fatos nele descritos e não dos enquadramentos legais.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/>
              <a:t>MS 12803/DF, Rel. Ministro ROGERIO SCHIETTI CRUZ, TERCEIRA SEÇÃO, julgado em 09/04/2014, </a:t>
            </a:r>
            <a:r>
              <a:rPr lang="pt-BR" b="1" dirty="0" err="1"/>
              <a:t>DJe</a:t>
            </a:r>
            <a:r>
              <a:rPr lang="pt-BR" b="1" dirty="0"/>
              <a:t> 15/04/2014</a:t>
            </a:r>
            <a:r>
              <a:rPr lang="pt-BR" dirty="0"/>
              <a:t>: A ausência de termo de compromisso de membro de comissão processante não implica nulidade do PAD, uma vez que tal designação decorre de lei e recai, necessariamente, sobre servidor público, cujos atos funcionais gozam de presunção de legitimidade e de veracidade.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/>
              <a:t>MS 21898/DF, Rel. Ministra REGINA HELENA COSTA, PRIMEIRA SEÇÃO, julgado em 23/05/2018, </a:t>
            </a:r>
            <a:r>
              <a:rPr lang="pt-BR" b="1" dirty="0" err="1"/>
              <a:t>DJe</a:t>
            </a:r>
            <a:r>
              <a:rPr lang="pt-BR" b="1" dirty="0"/>
              <a:t> 01/06/2018</a:t>
            </a:r>
            <a:r>
              <a:rPr lang="pt-BR" dirty="0"/>
              <a:t>: É possível a substituição de membros da comissão processante, desde que respeitados, quanto aos membros designados, os requisitos insculpidos no art. 149 da Lei n. 8.112/1990 (</a:t>
            </a:r>
            <a:r>
              <a:rPr lang="pt-BR" sz="1800" dirty="0">
                <a:effectLst/>
                <a:ea typeface="Calibri" panose="020F0502020204030204" pitchFamily="34" charset="0"/>
              </a:rPr>
              <a:t>comissão composta de 03 servidores estáveis designados pela autoridade competente</a:t>
            </a:r>
            <a:r>
              <a:rPr lang="pt-BR" dirty="0"/>
              <a:t>).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/>
              <a:t>MS 16611/DF, Rel. Ministro MAURO CAMPBELL MARQUES, PRIMEIRA SEÇÃO, julgado em 11/12/2019, </a:t>
            </a:r>
            <a:r>
              <a:rPr lang="pt-BR" b="1" dirty="0" err="1"/>
              <a:t>DJe</a:t>
            </a:r>
            <a:r>
              <a:rPr lang="pt-BR" b="1" dirty="0"/>
              <a:t> 05/02/2020</a:t>
            </a:r>
            <a:r>
              <a:rPr lang="pt-BR" dirty="0"/>
              <a:t>: As alegações de parcialidade e de suspeição de membro da comissão processante devem estar fundadas em provas, não bastando meras conjecturas ou suposições desprovidas de qualquer comprovação.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/>
              <a:t>MS 21773/DF, Rel. Ministro BENEDITO GONÇALVES, PRIMEIRA SEÇÃO, julgado em 23/10/2019, </a:t>
            </a:r>
            <a:r>
              <a:rPr lang="pt-BR" b="1" dirty="0" err="1"/>
              <a:t>DJe</a:t>
            </a:r>
            <a:r>
              <a:rPr lang="pt-BR" b="1" dirty="0"/>
              <a:t> 28/10/2019</a:t>
            </a:r>
            <a:r>
              <a:rPr lang="pt-BR" dirty="0"/>
              <a:t>: A imparcialidade de membro de comissão não fica prejudicada tão somente por este compor mais de uma comissão processante instituída para apuração de fatos distintos que envolvam o mesmo servidor.</a:t>
            </a:r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5289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830509" y="369116"/>
            <a:ext cx="106540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/>
              <a:t>MS 18370/DF, Rel. Ministro HERMAN BENJAMIN, PRIMEIRA SEÇÃO, julgado em 08/02/2017, </a:t>
            </a:r>
            <a:r>
              <a:rPr lang="pt-BR" b="1" dirty="0" err="1"/>
              <a:t>DJe</a:t>
            </a:r>
            <a:r>
              <a:rPr lang="pt-BR" b="1" dirty="0"/>
              <a:t> 01/08/2017</a:t>
            </a:r>
            <a:r>
              <a:rPr lang="pt-BR" dirty="0"/>
              <a:t>: Declarações prestadas à mídia por autoridade pública, acerca de irregularidades cometidas por servidores públicos a ela subordinados, não ensejam, por si só, a nulidade do PAD.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/>
              <a:t>MS 22928/DF, Rel. Ministro MAURO CAMPBELL MARQUES, PRIMEIRA SEÇÃO, julgado em 13/06/2018, </a:t>
            </a:r>
            <a:r>
              <a:rPr lang="pt-BR" b="1" dirty="0" err="1"/>
              <a:t>DJe</a:t>
            </a:r>
            <a:r>
              <a:rPr lang="pt-BR" b="1" dirty="0"/>
              <a:t> 19/06/2018</a:t>
            </a:r>
            <a:r>
              <a:rPr lang="pt-BR" dirty="0"/>
              <a:t>: A simples oitiva de membro da comissão processante, da autoridade julgadora ou da autoridade instauradora como testemunha ou informante no bojo de outro processo administrativo ou até mesmo penal que envolva o investigado não enseja, por si só, o reconhecimento da quebra da imparcialidade.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/>
              <a:t>MS 17796/DF, Rel. Ministro NAPOLEÃO NUNES MAIA FILHO, Rel. p/ Acórdão Ministra ASSUSETE MAGALHÃES, PRIMEIRA SEÇÃO, julgado em 25/09/2019, </a:t>
            </a:r>
            <a:r>
              <a:rPr lang="pt-BR" b="1" dirty="0" err="1"/>
              <a:t>DJe</a:t>
            </a:r>
            <a:r>
              <a:rPr lang="pt-BR" b="1" dirty="0"/>
              <a:t> 19/11/2019</a:t>
            </a:r>
            <a:r>
              <a:rPr lang="pt-BR" dirty="0"/>
              <a:t>: Na composição de comissão de processo administrativo disciplinar, é possível a designação de servidores lotados em órgão diverso daquele em que atua o servidor investigado, não existindo óbice nas legislações que disciplinam a apuração das infrações funcionais.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/>
              <a:t>MS 20.679/DF, Rel. Ministro HERMAN BENJAMIN, PRIMEIRA SEÇÃO, julgado em 08/02/2017, </a:t>
            </a:r>
            <a:r>
              <a:rPr lang="pt-BR" b="1" dirty="0" err="1"/>
              <a:t>DJe</a:t>
            </a:r>
            <a:r>
              <a:rPr lang="pt-BR" b="1" dirty="0"/>
              <a:t> 26/04/2017</a:t>
            </a:r>
            <a:r>
              <a:rPr lang="pt-BR" dirty="0"/>
              <a:t>: A cessão caracteriza-se pelo desdobramento da lotação e do exercício do servidor, de forma a manter a primeira (lotação) no órgão cedente e a segunda (exercício) no órgão cessionário. O vínculo com o órgão cedente permanece definitivo e com o órgão cessionário tem natureza temporária, sendo, por conseguinte, decorrência lógico-jurídica que a competência para decidir sobre a aplicação das penas de demissão e de cassação de aposentadoria seja do órgão em que há o vínculo definitivo (cedente).</a:t>
            </a:r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611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6E7704B-B2F9-103B-497D-B944EDB61BC8}"/>
              </a:ext>
            </a:extLst>
          </p:cNvPr>
          <p:cNvSpPr txBox="1"/>
          <p:nvPr/>
        </p:nvSpPr>
        <p:spPr>
          <a:xfrm>
            <a:off x="830509" y="369116"/>
            <a:ext cx="1065401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AgInt</a:t>
            </a:r>
            <a:r>
              <a:rPr lang="pt-BR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no RMS 62007/SC</a:t>
            </a:r>
            <a:r>
              <a:rPr lang="pt-BR" b="1" dirty="0"/>
              <a:t>, Rel. Ministro MAURO CAMPBELL MARQUES, SEGUNDA TURMA, julgado em 22/04/2020, </a:t>
            </a:r>
            <a:r>
              <a:rPr lang="pt-BR" b="1" dirty="0" err="1"/>
              <a:t>DJe</a:t>
            </a:r>
            <a:r>
              <a:rPr lang="pt-BR" b="1" dirty="0"/>
              <a:t> 27/04/2020</a:t>
            </a:r>
            <a:r>
              <a:rPr lang="pt-BR" dirty="0"/>
              <a:t>: As instâncias administrativa e penal são independentes entre si, salvo quando reconhecida a inexistência do fato ou a negativa de autoria na esfera criminal (a</a:t>
            </a:r>
            <a:r>
              <a:rPr lang="pt-BR" sz="1800" dirty="0">
                <a:effectLst/>
                <a:ea typeface="Calibri" panose="020F0502020204030204" pitchFamily="34" charset="0"/>
              </a:rPr>
              <a:t>rt. 126, da Lei 8.112/90</a:t>
            </a:r>
            <a:r>
              <a:rPr lang="pt-BR" dirty="0"/>
              <a:t>).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 19451/DF</a:t>
            </a:r>
            <a:r>
              <a:rPr lang="pt-BR" b="1" dirty="0"/>
              <a:t>, Rel. Ministro NAPOLEÃO NUNES MAIA FILHO, PRIMEIRA SEÇÃO, julgado em 14/12/2016, </a:t>
            </a:r>
            <a:r>
              <a:rPr lang="pt-BR" b="1" dirty="0" err="1"/>
              <a:t>DJe</a:t>
            </a:r>
            <a:r>
              <a:rPr lang="pt-BR" b="1" dirty="0"/>
              <a:t> 02/02/2017</a:t>
            </a:r>
            <a:r>
              <a:rPr lang="pt-BR" dirty="0"/>
              <a:t>: O fato de o acusado estar em licença para tratamento de saúde não impede a instauração de processo administrativo disciplinar, nem mesmo a aplicação de pena de demissão.</a:t>
            </a:r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 21120/DF</a:t>
            </a:r>
            <a:r>
              <a:rPr lang="pt-BR" b="1" dirty="0"/>
              <a:t>, Rel. Ministro BENEDITO GONÇALVES, PRIMEIRA SEÇÃO, julgado em 22/02/2018, </a:t>
            </a:r>
            <a:r>
              <a:rPr lang="pt-BR" b="1" dirty="0" err="1"/>
              <a:t>DJe</a:t>
            </a:r>
            <a:r>
              <a:rPr lang="pt-BR" b="1" dirty="0"/>
              <a:t> 01/03/2018</a:t>
            </a:r>
            <a:r>
              <a:rPr lang="pt-BR" dirty="0"/>
              <a:t>: É possível o imediato cumprimento da penalidade aplicada na conclusão de processo administrativo disciplinar, uma vez que os recursos administrativos e os pedidos de reconsideração, em regra, não possuem efeito suspensivo automático.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 18370/DF</a:t>
            </a:r>
            <a:r>
              <a:rPr lang="pt-BR" b="1" dirty="0"/>
              <a:t>, Rel. Ministro HERMAN BENJAMIN, PRIMEIRA SEÇÃO, julgado em 08/02/2017, </a:t>
            </a:r>
            <a:r>
              <a:rPr lang="pt-BR" b="1" dirty="0" err="1"/>
              <a:t>DJe</a:t>
            </a:r>
            <a:r>
              <a:rPr lang="pt-BR" b="1" dirty="0"/>
              <a:t> 01/08/2017</a:t>
            </a:r>
            <a:r>
              <a:rPr lang="pt-BR" dirty="0"/>
              <a:t>: Reconhecida a nulidade de PAD pela existência de vício insanável, antes do seu julgamento, não há que se falar em </a:t>
            </a:r>
            <a:r>
              <a:rPr lang="pt-BR" i="1" dirty="0"/>
              <a:t>reformatio in pejus</a:t>
            </a:r>
            <a:r>
              <a:rPr lang="pt-BR" dirty="0"/>
              <a:t> quando a segunda comissão processante opina por penalidade mais gravosa.</a:t>
            </a:r>
          </a:p>
          <a:p>
            <a:pPr algn="just"/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  <a:p>
            <a:pPr algn="just"/>
            <a:r>
              <a:rPr lang="pt-BR" b="1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RMS 61317/MG</a:t>
            </a:r>
            <a:r>
              <a:rPr lang="pt-BR" b="1" dirty="0"/>
              <a:t>, Rel. Ministro SÉRGIO KUKINA, PRIMEIRA TURMA, julgado em 11/02/2020, </a:t>
            </a:r>
            <a:r>
              <a:rPr lang="pt-BR" b="1" dirty="0" err="1"/>
              <a:t>DJe</a:t>
            </a:r>
            <a:r>
              <a:rPr lang="pt-BR" b="1" dirty="0"/>
              <a:t> 20/02/2020</a:t>
            </a:r>
            <a:r>
              <a:rPr lang="pt-BR" dirty="0"/>
              <a:t>: Da revisão do PAD não poderá resultar agravamento da sanção aplicada, em virtude da proibição do </a:t>
            </a:r>
            <a:r>
              <a:rPr lang="pt-BR" i="1" dirty="0"/>
              <a:t>bis in idem</a:t>
            </a:r>
            <a:r>
              <a:rPr lang="pt-BR" dirty="0"/>
              <a:t> e da </a:t>
            </a:r>
            <a:r>
              <a:rPr lang="pt-BR" i="1" dirty="0"/>
              <a:t>reformatio in pejus</a:t>
            </a:r>
            <a:r>
              <a:rPr lang="pt-BR" dirty="0"/>
              <a:t>.</a:t>
            </a:r>
            <a:endParaRPr lang="pt-BR" sz="1800" dirty="0">
              <a:solidFill>
                <a:srgbClr val="000000"/>
              </a:solidFill>
              <a:effectLst/>
              <a:latin typeface="ChaparralPro-Regular"/>
              <a:ea typeface="Times New Roman" panose="02020603050405020304" pitchFamily="18" charset="0"/>
              <a:cs typeface="Chaparral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911987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3d72014-7836-4b73-8639-3bf39feb55bb">
      <Terms xmlns="http://schemas.microsoft.com/office/infopath/2007/PartnerControls"/>
    </lcf76f155ced4ddcb4097134ff3c332f>
    <TaxCatchAll xmlns="67d0ff93-9992-4754-ba7a-dbbf76807a0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465DB345C3DD4EAF4B67B8D324887D" ma:contentTypeVersion="16" ma:contentTypeDescription="Crie um novo documento." ma:contentTypeScope="" ma:versionID="9bd45c14a41ec6678b96b252ef197cbf">
  <xsd:schema xmlns:xsd="http://www.w3.org/2001/XMLSchema" xmlns:xs="http://www.w3.org/2001/XMLSchema" xmlns:p="http://schemas.microsoft.com/office/2006/metadata/properties" xmlns:ns2="93d72014-7836-4b73-8639-3bf39feb55bb" xmlns:ns3="67d0ff93-9992-4754-ba7a-dbbf76807a01" targetNamespace="http://schemas.microsoft.com/office/2006/metadata/properties" ma:root="true" ma:fieldsID="12cb30ae7a4ebe1c2d55af18dbc59241" ns2:_="" ns3:_="">
    <xsd:import namespace="93d72014-7836-4b73-8639-3bf39feb55bb"/>
    <xsd:import namespace="67d0ff93-9992-4754-ba7a-dbbf76807a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014-7836-4b73-8639-3bf39feb55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6f3fb4e8-0039-4ebb-8dac-0f2ebc2550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ff93-9992-4754-ba7a-dbbf76807a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b839da8-0983-42d1-af25-8befce43b278}" ma:internalName="TaxCatchAll" ma:showField="CatchAllData" ma:web="67d0ff93-9992-4754-ba7a-dbbf76807a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A4B2EB-7D74-407C-A981-CACF56D699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38B32A-F0E6-4C2D-9F7C-BA9F64D48918}">
  <ds:schemaRefs>
    <ds:schemaRef ds:uri="http://schemas.microsoft.com/office/2006/metadata/properties"/>
    <ds:schemaRef ds:uri="http://schemas.microsoft.com/office/infopath/2007/PartnerControls"/>
    <ds:schemaRef ds:uri="93d72014-7836-4b73-8639-3bf39feb55bb"/>
    <ds:schemaRef ds:uri="67d0ff93-9992-4754-ba7a-dbbf76807a01"/>
  </ds:schemaRefs>
</ds:datastoreItem>
</file>

<file path=customXml/itemProps3.xml><?xml version="1.0" encoding="utf-8"?>
<ds:datastoreItem xmlns:ds="http://schemas.openxmlformats.org/officeDocument/2006/customXml" ds:itemID="{D497382B-D76C-4A31-8FBB-02AD1EC0F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014-7836-4b73-8639-3bf39feb55bb"/>
    <ds:schemaRef ds:uri="67d0ff93-9992-4754-ba7a-dbbf76807a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2193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ChaparralPro-Regular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CGU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Sabryna Miranda de Brito</dc:creator>
  <cp:lastModifiedBy>Dirley Da Cunha Júnior</cp:lastModifiedBy>
  <cp:revision>3</cp:revision>
  <dcterms:created xsi:type="dcterms:W3CDTF">2023-06-20T14:13:31Z</dcterms:created>
  <dcterms:modified xsi:type="dcterms:W3CDTF">2023-08-08T11:01:36Z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0x0101001E465DB345C3DD4EAF4B67B8D324887D</vt:lpwstr>
  </property>
</Properties>
</file>