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262" r:id="rId2"/>
    <p:sldId id="296" r:id="rId3"/>
    <p:sldId id="293" r:id="rId4"/>
    <p:sldId id="295" r:id="rId5"/>
    <p:sldId id="297" r:id="rId6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ise Schuler" initials="DS" lastIdx="2" clrIdx="0">
    <p:extLst>
      <p:ext uri="{19B8F6BF-5375-455C-9EA6-DF929625EA0E}">
        <p15:presenceInfo xmlns:p15="http://schemas.microsoft.com/office/powerpoint/2012/main" userId="S::denise.schuler@integracao.gov.br::7110b681-0eaa-44c7-90b2-49beed54dd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57CD"/>
    <a:srgbClr val="1155CC"/>
    <a:srgbClr val="EB701D"/>
    <a:srgbClr val="00A24A"/>
    <a:srgbClr val="D8232A"/>
    <a:srgbClr val="395394"/>
    <a:srgbClr val="ECC620"/>
    <a:srgbClr val="FDD31F"/>
    <a:srgbClr val="E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FCBF5-198B-43DA-8437-23A6DCD75E66}" v="311" dt="2023-09-19T13:53:25.908"/>
    <p1510:client id="{20E13EE0-AF4A-4CD5-AF26-BA1F80A8C521}" v="48" dt="2023-09-22T19:43:46.169"/>
    <p1510:client id="{A728691A-916E-4D68-9485-5DBE93CE897C}" v="55" dt="2023-09-19T13:57:49.502"/>
    <p1510:client id="{AF081384-4DF1-4F60-859D-0FC64A90F624}" v="12" dt="2023-09-19T13:36:44.756"/>
    <p1510:client id="{F24BCCCC-3CD7-4FB9-BC00-AD4DD4A00AD1}" v="17" dt="2023-09-19T14:00:53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Estilo com Tema 2 - Ênfas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5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âmela Analia Costa de Oliveira" userId="S::pamela.oliveira@integracao.gov.br::15ec600c-e08c-4e04-ac46-837107ae2746" providerId="AD" clId="Web-{F24BCCCC-3CD7-4FB9-BC00-AD4DD4A00AD1}"/>
    <pc:docChg chg="modSld">
      <pc:chgData name="Pâmela Analia Costa de Oliveira" userId="S::pamela.oliveira@integracao.gov.br::15ec600c-e08c-4e04-ac46-837107ae2746" providerId="AD" clId="Web-{F24BCCCC-3CD7-4FB9-BC00-AD4DD4A00AD1}" dt="2023-09-19T14:00:53.279" v="7"/>
      <pc:docMkLst>
        <pc:docMk/>
      </pc:docMkLst>
      <pc:sldChg chg="delSp modSp">
        <pc:chgData name="Pâmela Analia Costa de Oliveira" userId="S::pamela.oliveira@integracao.gov.br::15ec600c-e08c-4e04-ac46-837107ae2746" providerId="AD" clId="Web-{F24BCCCC-3CD7-4FB9-BC00-AD4DD4A00AD1}" dt="2023-09-19T14:00:53.279" v="7"/>
        <pc:sldMkLst>
          <pc:docMk/>
          <pc:sldMk cId="2249923909" sldId="293"/>
        </pc:sldMkLst>
        <pc:spChg chg="del">
          <ac:chgData name="Pâmela Analia Costa de Oliveira" userId="S::pamela.oliveira@integracao.gov.br::15ec600c-e08c-4e04-ac46-837107ae2746" providerId="AD" clId="Web-{F24BCCCC-3CD7-4FB9-BC00-AD4DD4A00AD1}" dt="2023-09-19T14:00:53.279" v="7"/>
          <ac:spMkLst>
            <pc:docMk/>
            <pc:sldMk cId="2249923909" sldId="293"/>
            <ac:spMk id="2" creationId="{1DC934EB-0D76-6A85-AE8F-D1D4436C86C1}"/>
          </ac:spMkLst>
        </pc:spChg>
        <pc:spChg chg="mod">
          <ac:chgData name="Pâmela Analia Costa de Oliveira" userId="S::pamela.oliveira@integracao.gov.br::15ec600c-e08c-4e04-ac46-837107ae2746" providerId="AD" clId="Web-{F24BCCCC-3CD7-4FB9-BC00-AD4DD4A00AD1}" dt="2023-09-19T14:00:50.888" v="6" actId="20577"/>
          <ac:spMkLst>
            <pc:docMk/>
            <pc:sldMk cId="2249923909" sldId="293"/>
            <ac:spMk id="58" creationId="{8DDB6B47-67FC-0067-D939-73E1BCA92D93}"/>
          </ac:spMkLst>
        </pc:spChg>
      </pc:sldChg>
    </pc:docChg>
  </pc:docChgLst>
  <pc:docChgLst>
    <pc:chgData name="Pâmela Analia Costa de Oliveira" userId="S::pamela.oliveira@integracao.gov.br::15ec600c-e08c-4e04-ac46-837107ae2746" providerId="AD" clId="Web-{A728691A-916E-4D68-9485-5DBE93CE897C}"/>
    <pc:docChg chg="modSld">
      <pc:chgData name="Pâmela Analia Costa de Oliveira" userId="S::pamela.oliveira@integracao.gov.br::15ec600c-e08c-4e04-ac46-837107ae2746" providerId="AD" clId="Web-{A728691A-916E-4D68-9485-5DBE93CE897C}" dt="2023-09-19T13:57:49.502" v="29" actId="1076"/>
      <pc:docMkLst>
        <pc:docMk/>
      </pc:docMkLst>
      <pc:sldChg chg="addSp delSp">
        <pc:chgData name="Pâmela Analia Costa de Oliveira" userId="S::pamela.oliveira@integracao.gov.br::15ec600c-e08c-4e04-ac46-837107ae2746" providerId="AD" clId="Web-{A728691A-916E-4D68-9485-5DBE93CE897C}" dt="2023-09-19T13:54:33.832" v="1"/>
        <pc:sldMkLst>
          <pc:docMk/>
          <pc:sldMk cId="2249923909" sldId="293"/>
        </pc:sldMkLst>
        <pc:spChg chg="add del">
          <ac:chgData name="Pâmela Analia Costa de Oliveira" userId="S::pamela.oliveira@integracao.gov.br::15ec600c-e08c-4e04-ac46-837107ae2746" providerId="AD" clId="Web-{A728691A-916E-4D68-9485-5DBE93CE897C}" dt="2023-09-19T13:54:33.832" v="1"/>
          <ac:spMkLst>
            <pc:docMk/>
            <pc:sldMk cId="2249923909" sldId="293"/>
            <ac:spMk id="2" creationId="{1DC934EB-0D76-6A85-AE8F-D1D4436C86C1}"/>
          </ac:spMkLst>
        </pc:spChg>
      </pc:sldChg>
      <pc:sldChg chg="delSp modSp">
        <pc:chgData name="Pâmela Analia Costa de Oliveira" userId="S::pamela.oliveira@integracao.gov.br::15ec600c-e08c-4e04-ac46-837107ae2746" providerId="AD" clId="Web-{A728691A-916E-4D68-9485-5DBE93CE897C}" dt="2023-09-19T13:57:41.282" v="28" actId="1076"/>
        <pc:sldMkLst>
          <pc:docMk/>
          <pc:sldMk cId="1926286600" sldId="295"/>
        </pc:sldMkLst>
        <pc:spChg chg="mod">
          <ac:chgData name="Pâmela Analia Costa de Oliveira" userId="S::pamela.oliveira@integracao.gov.br::15ec600c-e08c-4e04-ac46-837107ae2746" providerId="AD" clId="Web-{A728691A-916E-4D68-9485-5DBE93CE897C}" dt="2023-09-19T13:56:40.825" v="25" actId="20577"/>
          <ac:spMkLst>
            <pc:docMk/>
            <pc:sldMk cId="1926286600" sldId="295"/>
            <ac:spMk id="2" creationId="{00000000-0000-0000-0000-000000000000}"/>
          </ac:spMkLst>
        </pc:spChg>
        <pc:spChg chg="del mod">
          <ac:chgData name="Pâmela Analia Costa de Oliveira" userId="S::pamela.oliveira@integracao.gov.br::15ec600c-e08c-4e04-ac46-837107ae2746" providerId="AD" clId="Web-{A728691A-916E-4D68-9485-5DBE93CE897C}" dt="2023-09-19T13:55:46.790" v="4"/>
          <ac:spMkLst>
            <pc:docMk/>
            <pc:sldMk cId="1926286600" sldId="295"/>
            <ac:spMk id="3" creationId="{C2D36E65-8A4E-0AF2-2D5E-EA330C6F5629}"/>
          </ac:spMkLst>
        </pc:spChg>
        <pc:spChg chg="del">
          <ac:chgData name="Pâmela Analia Costa de Oliveira" userId="S::pamela.oliveira@integracao.gov.br::15ec600c-e08c-4e04-ac46-837107ae2746" providerId="AD" clId="Web-{A728691A-916E-4D68-9485-5DBE93CE897C}" dt="2023-09-19T13:56:04.417" v="5"/>
          <ac:spMkLst>
            <pc:docMk/>
            <pc:sldMk cId="1926286600" sldId="295"/>
            <ac:spMk id="4" creationId="{0371BAE7-8561-0384-6BDE-93707A087F1C}"/>
          </ac:spMkLst>
        </pc:spChg>
        <pc:spChg chg="del">
          <ac:chgData name="Pâmela Analia Costa de Oliveira" userId="S::pamela.oliveira@integracao.gov.br::15ec600c-e08c-4e04-ac46-837107ae2746" providerId="AD" clId="Web-{A728691A-916E-4D68-9485-5DBE93CE897C}" dt="2023-09-19T13:56:43.091" v="26"/>
          <ac:spMkLst>
            <pc:docMk/>
            <pc:sldMk cId="1926286600" sldId="295"/>
            <ac:spMk id="7" creationId="{07618E17-5A9F-C2D3-8C27-CD2EE8A82008}"/>
          </ac:spMkLst>
        </pc:spChg>
        <pc:spChg chg="mod">
          <ac:chgData name="Pâmela Analia Costa de Oliveira" userId="S::pamela.oliveira@integracao.gov.br::15ec600c-e08c-4e04-ac46-837107ae2746" providerId="AD" clId="Web-{A728691A-916E-4D68-9485-5DBE93CE897C}" dt="2023-09-19T13:57:41.282" v="28" actId="1076"/>
          <ac:spMkLst>
            <pc:docMk/>
            <pc:sldMk cId="1926286600" sldId="295"/>
            <ac:spMk id="13" creationId="{64E66FB1-E14D-0DC0-1C6E-9AF891A87DC8}"/>
          </ac:spMkLst>
        </pc:spChg>
      </pc:sldChg>
      <pc:sldChg chg="modSp">
        <pc:chgData name="Pâmela Analia Costa de Oliveira" userId="S::pamela.oliveira@integracao.gov.br::15ec600c-e08c-4e04-ac46-837107ae2746" providerId="AD" clId="Web-{A728691A-916E-4D68-9485-5DBE93CE897C}" dt="2023-09-19T13:57:49.502" v="29" actId="1076"/>
        <pc:sldMkLst>
          <pc:docMk/>
          <pc:sldMk cId="4027774837" sldId="297"/>
        </pc:sldMkLst>
        <pc:spChg chg="mod">
          <ac:chgData name="Pâmela Analia Costa de Oliveira" userId="S::pamela.oliveira@integracao.gov.br::15ec600c-e08c-4e04-ac46-837107ae2746" providerId="AD" clId="Web-{A728691A-916E-4D68-9485-5DBE93CE897C}" dt="2023-09-19T13:57:49.502" v="29" actId="1076"/>
          <ac:spMkLst>
            <pc:docMk/>
            <pc:sldMk cId="4027774837" sldId="297"/>
            <ac:spMk id="14" creationId="{85278E57-DED2-1C23-DA58-5859217ACC54}"/>
          </ac:spMkLst>
        </pc:spChg>
      </pc:sldChg>
    </pc:docChg>
  </pc:docChgLst>
  <pc:docChgLst>
    <pc:chgData name="Pâmela Analia Costa de Oliveira" userId="S::pamela.oliveira@integracao.gov.br::15ec600c-e08c-4e04-ac46-837107ae2746" providerId="AD" clId="Web-{152FCBF5-198B-43DA-8437-23A6DCD75E66}"/>
    <pc:docChg chg="modSld">
      <pc:chgData name="Pâmela Analia Costa de Oliveira" userId="S::pamela.oliveira@integracao.gov.br::15ec600c-e08c-4e04-ac46-837107ae2746" providerId="AD" clId="Web-{152FCBF5-198B-43DA-8437-23A6DCD75E66}" dt="2023-09-19T13:53:25.908" v="155"/>
      <pc:docMkLst>
        <pc:docMk/>
      </pc:docMkLst>
      <pc:sldChg chg="addSp delSp modSp">
        <pc:chgData name="Pâmela Analia Costa de Oliveira" userId="S::pamela.oliveira@integracao.gov.br::15ec600c-e08c-4e04-ac46-837107ae2746" providerId="AD" clId="Web-{152FCBF5-198B-43DA-8437-23A6DCD75E66}" dt="2023-09-19T13:53:25.908" v="155"/>
        <pc:sldMkLst>
          <pc:docMk/>
          <pc:sldMk cId="414601132" sldId="296"/>
        </pc:sldMkLst>
        <pc:spChg chg="mod">
          <ac:chgData name="Pâmela Analia Costa de Oliveira" userId="S::pamela.oliveira@integracao.gov.br::15ec600c-e08c-4e04-ac46-837107ae2746" providerId="AD" clId="Web-{152FCBF5-198B-43DA-8437-23A6DCD75E66}" dt="2023-09-19T13:53:24.533" v="154" actId="20577"/>
          <ac:spMkLst>
            <pc:docMk/>
            <pc:sldMk cId="414601132" sldId="296"/>
            <ac:spMk id="3" creationId="{466F4630-A2FA-7164-0E41-EFB07BC9D74E}"/>
          </ac:spMkLst>
        </pc:spChg>
        <pc:spChg chg="mod">
          <ac:chgData name="Pâmela Analia Costa de Oliveira" userId="S::pamela.oliveira@integracao.gov.br::15ec600c-e08c-4e04-ac46-837107ae2746" providerId="AD" clId="Web-{152FCBF5-198B-43DA-8437-23A6DCD75E66}" dt="2023-09-19T13:49:05.571" v="5" actId="20577"/>
          <ac:spMkLst>
            <pc:docMk/>
            <pc:sldMk cId="414601132" sldId="296"/>
            <ac:spMk id="4" creationId="{D34A16B2-B634-FC68-EC7C-860D870B7B71}"/>
          </ac:spMkLst>
        </pc:spChg>
        <pc:spChg chg="del">
          <ac:chgData name="Pâmela Analia Costa de Oliveira" userId="S::pamela.oliveira@integracao.gov.br::15ec600c-e08c-4e04-ac46-837107ae2746" providerId="AD" clId="Web-{152FCBF5-198B-43DA-8437-23A6DCD75E66}" dt="2023-09-19T13:49:02.540" v="1"/>
          <ac:spMkLst>
            <pc:docMk/>
            <pc:sldMk cId="414601132" sldId="296"/>
            <ac:spMk id="5" creationId="{763B482E-4A0F-4E30-81A2-16F596D69040}"/>
          </ac:spMkLst>
        </pc:spChg>
        <pc:spChg chg="del mod">
          <ac:chgData name="Pâmela Analia Costa de Oliveira" userId="S::pamela.oliveira@integracao.gov.br::15ec600c-e08c-4e04-ac46-837107ae2746" providerId="AD" clId="Web-{152FCBF5-198B-43DA-8437-23A6DCD75E66}" dt="2023-09-19T13:49:25.447" v="6"/>
          <ac:spMkLst>
            <pc:docMk/>
            <pc:sldMk cId="414601132" sldId="296"/>
            <ac:spMk id="7" creationId="{1A4763F6-2507-B0FF-0DCA-91AFD969730A}"/>
          </ac:spMkLst>
        </pc:spChg>
        <pc:spChg chg="add del mod">
          <ac:chgData name="Pâmela Analia Costa de Oliveira" userId="S::pamela.oliveira@integracao.gov.br::15ec600c-e08c-4e04-ac46-837107ae2746" providerId="AD" clId="Web-{152FCBF5-198B-43DA-8437-23A6DCD75E66}" dt="2023-09-19T13:53:25.908" v="155"/>
          <ac:spMkLst>
            <pc:docMk/>
            <pc:sldMk cId="414601132" sldId="296"/>
            <ac:spMk id="18" creationId="{A5A68914-2D89-52C8-BE98-31E1C21A1747}"/>
          </ac:spMkLst>
        </pc:spChg>
      </pc:sldChg>
    </pc:docChg>
  </pc:docChgLst>
  <pc:docChgLst>
    <pc:chgData name="Pâmela Analia Costa de Oliveira" userId="S::pamela.oliveira@integracao.gov.br::15ec600c-e08c-4e04-ac46-837107ae2746" providerId="AD" clId="Web-{20E13EE0-AF4A-4CD5-AF26-BA1F80A8C521}"/>
    <pc:docChg chg="modSld">
      <pc:chgData name="Pâmela Analia Costa de Oliveira" userId="S::pamela.oliveira@integracao.gov.br::15ec600c-e08c-4e04-ac46-837107ae2746" providerId="AD" clId="Web-{20E13EE0-AF4A-4CD5-AF26-BA1F80A8C521}" dt="2023-09-22T19:43:38.778" v="26" actId="1076"/>
      <pc:docMkLst>
        <pc:docMk/>
      </pc:docMkLst>
      <pc:sldChg chg="modSp">
        <pc:chgData name="Pâmela Analia Costa de Oliveira" userId="S::pamela.oliveira@integracao.gov.br::15ec600c-e08c-4e04-ac46-837107ae2746" providerId="AD" clId="Web-{20E13EE0-AF4A-4CD5-AF26-BA1F80A8C521}" dt="2023-09-22T19:41:16.364" v="5" actId="20577"/>
        <pc:sldMkLst>
          <pc:docMk/>
          <pc:sldMk cId="2249923909" sldId="293"/>
        </pc:sldMkLst>
        <pc:spChg chg="mod">
          <ac:chgData name="Pâmela Analia Costa de Oliveira" userId="S::pamela.oliveira@integracao.gov.br::15ec600c-e08c-4e04-ac46-837107ae2746" providerId="AD" clId="Web-{20E13EE0-AF4A-4CD5-AF26-BA1F80A8C521}" dt="2023-09-22T19:41:16.364" v="5" actId="20577"/>
          <ac:spMkLst>
            <pc:docMk/>
            <pc:sldMk cId="2249923909" sldId="293"/>
            <ac:spMk id="6" creationId="{8DDB6B47-67FC-0067-D939-73E1BCA92D93}"/>
          </ac:spMkLst>
        </pc:spChg>
      </pc:sldChg>
      <pc:sldChg chg="modSp">
        <pc:chgData name="Pâmela Analia Costa de Oliveira" userId="S::pamela.oliveira@integracao.gov.br::15ec600c-e08c-4e04-ac46-837107ae2746" providerId="AD" clId="Web-{20E13EE0-AF4A-4CD5-AF26-BA1F80A8C521}" dt="2023-09-22T19:40:44.034" v="1"/>
        <pc:sldMkLst>
          <pc:docMk/>
          <pc:sldMk cId="414601132" sldId="296"/>
        </pc:sldMkLst>
        <pc:graphicFrameChg chg="mod modGraphic">
          <ac:chgData name="Pâmela Analia Costa de Oliveira" userId="S::pamela.oliveira@integracao.gov.br::15ec600c-e08c-4e04-ac46-837107ae2746" providerId="AD" clId="Web-{20E13EE0-AF4A-4CD5-AF26-BA1F80A8C521}" dt="2023-09-22T19:40:44.034" v="1"/>
          <ac:graphicFrameMkLst>
            <pc:docMk/>
            <pc:sldMk cId="414601132" sldId="296"/>
            <ac:graphicFrameMk id="10" creationId="{DF2C3A51-93F4-3B4C-2011-1FA875D32CC6}"/>
          </ac:graphicFrameMkLst>
        </pc:graphicFrameChg>
      </pc:sldChg>
      <pc:sldChg chg="modSp">
        <pc:chgData name="Pâmela Analia Costa de Oliveira" userId="S::pamela.oliveira@integracao.gov.br::15ec600c-e08c-4e04-ac46-837107ae2746" providerId="AD" clId="Web-{20E13EE0-AF4A-4CD5-AF26-BA1F80A8C521}" dt="2023-09-22T19:43:38.778" v="26" actId="1076"/>
        <pc:sldMkLst>
          <pc:docMk/>
          <pc:sldMk cId="4027774837" sldId="297"/>
        </pc:sldMkLst>
        <pc:spChg chg="mod">
          <ac:chgData name="Pâmela Analia Costa de Oliveira" userId="S::pamela.oliveira@integracao.gov.br::15ec600c-e08c-4e04-ac46-837107ae2746" providerId="AD" clId="Web-{20E13EE0-AF4A-4CD5-AF26-BA1F80A8C521}" dt="2023-09-22T19:43:38.778" v="26" actId="1076"/>
          <ac:spMkLst>
            <pc:docMk/>
            <pc:sldMk cId="4027774837" sldId="297"/>
            <ac:spMk id="10" creationId="{64177F24-D50E-7D9C-955C-079039066846}"/>
          </ac:spMkLst>
        </pc:spChg>
        <pc:spChg chg="mod">
          <ac:chgData name="Pâmela Analia Costa de Oliveira" userId="S::pamela.oliveira@integracao.gov.br::15ec600c-e08c-4e04-ac46-837107ae2746" providerId="AD" clId="Web-{20E13EE0-AF4A-4CD5-AF26-BA1F80A8C521}" dt="2023-09-22T19:42:55.057" v="17" actId="20577"/>
          <ac:spMkLst>
            <pc:docMk/>
            <pc:sldMk cId="4027774837" sldId="297"/>
            <ac:spMk id="11" creationId="{874EE373-EAB4-4F9B-8E90-A0D37D344250}"/>
          </ac:spMkLst>
        </pc:spChg>
        <pc:spChg chg="mod">
          <ac:chgData name="Pâmela Analia Costa de Oliveira" userId="S::pamela.oliveira@integracao.gov.br::15ec600c-e08c-4e04-ac46-837107ae2746" providerId="AD" clId="Web-{20E13EE0-AF4A-4CD5-AF26-BA1F80A8C521}" dt="2023-09-22T19:43:36.215" v="24" actId="1076"/>
          <ac:spMkLst>
            <pc:docMk/>
            <pc:sldMk cId="4027774837" sldId="297"/>
            <ac:spMk id="12" creationId="{68130A39-6082-4076-A80C-E79E775E0FCB}"/>
          </ac:spMkLst>
        </pc:spChg>
        <pc:spChg chg="mod">
          <ac:chgData name="Pâmela Analia Costa de Oliveira" userId="S::pamela.oliveira@integracao.gov.br::15ec600c-e08c-4e04-ac46-837107ae2746" providerId="AD" clId="Web-{20E13EE0-AF4A-4CD5-AF26-BA1F80A8C521}" dt="2023-09-22T19:42:58.635" v="18" actId="1076"/>
          <ac:spMkLst>
            <pc:docMk/>
            <pc:sldMk cId="4027774837" sldId="297"/>
            <ac:spMk id="14" creationId="{85278E57-DED2-1C23-DA58-5859217ACC54}"/>
          </ac:spMkLst>
        </pc:spChg>
        <pc:spChg chg="mod">
          <ac:chgData name="Pâmela Analia Costa de Oliveira" userId="S::pamela.oliveira@integracao.gov.br::15ec600c-e08c-4e04-ac46-837107ae2746" providerId="AD" clId="Web-{20E13EE0-AF4A-4CD5-AF26-BA1F80A8C521}" dt="2023-09-22T19:43:30.168" v="22" actId="1076"/>
          <ac:spMkLst>
            <pc:docMk/>
            <pc:sldMk cId="4027774837" sldId="297"/>
            <ac:spMk id="17" creationId="{DAEA8A2C-CF6B-43E2-860B-FCA93CB5AEE3}"/>
          </ac:spMkLst>
        </pc:spChg>
        <pc:spChg chg="mod">
          <ac:chgData name="Pâmela Analia Costa de Oliveira" userId="S::pamela.oliveira@integracao.gov.br::15ec600c-e08c-4e04-ac46-837107ae2746" providerId="AD" clId="Web-{20E13EE0-AF4A-4CD5-AF26-BA1F80A8C521}" dt="2023-09-22T19:43:17.918" v="19" actId="1076"/>
          <ac:spMkLst>
            <pc:docMk/>
            <pc:sldMk cId="4027774837" sldId="297"/>
            <ac:spMk id="18" creationId="{E4451F21-F98A-4881-8D3C-2B28DD1B6BEC}"/>
          </ac:spMkLst>
        </pc:spChg>
        <pc:picChg chg="mod">
          <ac:chgData name="Pâmela Analia Costa de Oliveira" userId="S::pamela.oliveira@integracao.gov.br::15ec600c-e08c-4e04-ac46-837107ae2746" providerId="AD" clId="Web-{20E13EE0-AF4A-4CD5-AF26-BA1F80A8C521}" dt="2023-09-22T19:43:30.199" v="23" actId="1076"/>
          <ac:picMkLst>
            <pc:docMk/>
            <pc:sldMk cId="4027774837" sldId="297"/>
            <ac:picMk id="2" creationId="{E7C51AC8-4CA6-1B1A-7CE8-45B47F7C8762}"/>
          </ac:picMkLst>
        </pc:picChg>
        <pc:picChg chg="mod">
          <ac:chgData name="Pâmela Analia Costa de Oliveira" userId="S::pamela.oliveira@integracao.gov.br::15ec600c-e08c-4e04-ac46-837107ae2746" providerId="AD" clId="Web-{20E13EE0-AF4A-4CD5-AF26-BA1F80A8C521}" dt="2023-09-22T19:43:36.247" v="25" actId="1076"/>
          <ac:picMkLst>
            <pc:docMk/>
            <pc:sldMk cId="4027774837" sldId="297"/>
            <ac:picMk id="13" creationId="{92527ED6-421A-4694-9F53-B63C52EFC848}"/>
          </ac:picMkLst>
        </pc:picChg>
        <pc:picChg chg="mod">
          <ac:chgData name="Pâmela Analia Costa de Oliveira" userId="S::pamela.oliveira@integracao.gov.br::15ec600c-e08c-4e04-ac46-837107ae2746" providerId="AD" clId="Web-{20E13EE0-AF4A-4CD5-AF26-BA1F80A8C521}" dt="2023-09-22T19:43:17.949" v="20" actId="1076"/>
          <ac:picMkLst>
            <pc:docMk/>
            <pc:sldMk cId="4027774837" sldId="297"/>
            <ac:picMk id="19" creationId="{D74A4B94-E279-4C5A-A0E4-26223297B77E}"/>
          </ac:picMkLst>
        </pc:picChg>
        <pc:picChg chg="mod">
          <ac:chgData name="Pâmela Analia Costa de Oliveira" userId="S::pamela.oliveira@integracao.gov.br::15ec600c-e08c-4e04-ac46-837107ae2746" providerId="AD" clId="Web-{20E13EE0-AF4A-4CD5-AF26-BA1F80A8C521}" dt="2023-09-22T19:43:17.996" v="21" actId="1076"/>
          <ac:picMkLst>
            <pc:docMk/>
            <pc:sldMk cId="4027774837" sldId="297"/>
            <ac:picMk id="24" creationId="{FCEDA990-FCE1-4BB0-A71A-10788918CCE9}"/>
          </ac:picMkLst>
        </pc:picChg>
      </pc:sldChg>
    </pc:docChg>
  </pc:docChgLst>
  <pc:docChgLst>
    <pc:chgData name="Mayara Daher de Melo" userId="6d53430b-97d6-4f1d-861f-3a979ba8c152" providerId="ADAL" clId="{AF081384-4DF1-4F60-859D-0FC64A90F624}"/>
    <pc:docChg chg="custSel modSld">
      <pc:chgData name="Mayara Daher de Melo" userId="6d53430b-97d6-4f1d-861f-3a979ba8c152" providerId="ADAL" clId="{AF081384-4DF1-4F60-859D-0FC64A90F624}" dt="2023-09-19T13:38:13.326" v="1433" actId="1076"/>
      <pc:docMkLst>
        <pc:docMk/>
      </pc:docMkLst>
      <pc:sldChg chg="addSp modSp mod">
        <pc:chgData name="Mayara Daher de Melo" userId="6d53430b-97d6-4f1d-861f-3a979ba8c152" providerId="ADAL" clId="{AF081384-4DF1-4F60-859D-0FC64A90F624}" dt="2023-09-19T13:31:10.452" v="921" actId="20577"/>
        <pc:sldMkLst>
          <pc:docMk/>
          <pc:sldMk cId="2249923909" sldId="293"/>
        </pc:sldMkLst>
        <pc:spChg chg="add mod">
          <ac:chgData name="Mayara Daher de Melo" userId="6d53430b-97d6-4f1d-861f-3a979ba8c152" providerId="ADAL" clId="{AF081384-4DF1-4F60-859D-0FC64A90F624}" dt="2023-09-19T13:31:10.452" v="921" actId="20577"/>
          <ac:spMkLst>
            <pc:docMk/>
            <pc:sldMk cId="2249923909" sldId="293"/>
            <ac:spMk id="2" creationId="{1DC934EB-0D76-6A85-AE8F-D1D4436C86C1}"/>
          </ac:spMkLst>
        </pc:spChg>
      </pc:sldChg>
      <pc:sldChg chg="addSp modSp mod">
        <pc:chgData name="Mayara Daher de Melo" userId="6d53430b-97d6-4f1d-861f-3a979ba8c152" providerId="ADAL" clId="{AF081384-4DF1-4F60-859D-0FC64A90F624}" dt="2023-09-19T13:30:29.198" v="877" actId="313"/>
        <pc:sldMkLst>
          <pc:docMk/>
          <pc:sldMk cId="1926286600" sldId="295"/>
        </pc:sldMkLst>
        <pc:spChg chg="add mod">
          <ac:chgData name="Mayara Daher de Melo" userId="6d53430b-97d6-4f1d-861f-3a979ba8c152" providerId="ADAL" clId="{AF081384-4DF1-4F60-859D-0FC64A90F624}" dt="2023-09-19T13:27:19.612" v="522" actId="1076"/>
          <ac:spMkLst>
            <pc:docMk/>
            <pc:sldMk cId="1926286600" sldId="295"/>
            <ac:spMk id="3" creationId="{C2D36E65-8A4E-0AF2-2D5E-EA330C6F5629}"/>
          </ac:spMkLst>
        </pc:spChg>
        <pc:spChg chg="add mod">
          <ac:chgData name="Mayara Daher de Melo" userId="6d53430b-97d6-4f1d-861f-3a979ba8c152" providerId="ADAL" clId="{AF081384-4DF1-4F60-859D-0FC64A90F624}" dt="2023-09-19T13:28:06.068" v="552" actId="1076"/>
          <ac:spMkLst>
            <pc:docMk/>
            <pc:sldMk cId="1926286600" sldId="295"/>
            <ac:spMk id="4" creationId="{0371BAE7-8561-0384-6BDE-93707A087F1C}"/>
          </ac:spMkLst>
        </pc:spChg>
        <pc:spChg chg="add mod">
          <ac:chgData name="Mayara Daher de Melo" userId="6d53430b-97d6-4f1d-861f-3a979ba8c152" providerId="ADAL" clId="{AF081384-4DF1-4F60-859D-0FC64A90F624}" dt="2023-09-19T13:28:33.643" v="627" actId="20577"/>
          <ac:spMkLst>
            <pc:docMk/>
            <pc:sldMk cId="1926286600" sldId="295"/>
            <ac:spMk id="7" creationId="{07618E17-5A9F-C2D3-8C27-CD2EE8A82008}"/>
          </ac:spMkLst>
        </pc:spChg>
        <pc:spChg chg="add mod">
          <ac:chgData name="Mayara Daher de Melo" userId="6d53430b-97d6-4f1d-861f-3a979ba8c152" providerId="ADAL" clId="{AF081384-4DF1-4F60-859D-0FC64A90F624}" dt="2023-09-19T13:30:29.198" v="877" actId="313"/>
          <ac:spMkLst>
            <pc:docMk/>
            <pc:sldMk cId="1926286600" sldId="295"/>
            <ac:spMk id="13" creationId="{64E66FB1-E14D-0DC0-1C6E-9AF891A87DC8}"/>
          </ac:spMkLst>
        </pc:spChg>
      </pc:sldChg>
      <pc:sldChg chg="addSp delSp modSp mod">
        <pc:chgData name="Mayara Daher de Melo" userId="6d53430b-97d6-4f1d-861f-3a979ba8c152" providerId="ADAL" clId="{AF081384-4DF1-4F60-859D-0FC64A90F624}" dt="2023-09-19T13:38:13.326" v="1433" actId="1076"/>
        <pc:sldMkLst>
          <pc:docMk/>
          <pc:sldMk cId="414601132" sldId="296"/>
        </pc:sldMkLst>
        <pc:spChg chg="add mod">
          <ac:chgData name="Mayara Daher de Melo" userId="6d53430b-97d6-4f1d-861f-3a979ba8c152" providerId="ADAL" clId="{AF081384-4DF1-4F60-859D-0FC64A90F624}" dt="2023-09-19T13:32:50.659" v="1010" actId="1076"/>
          <ac:spMkLst>
            <pc:docMk/>
            <pc:sldMk cId="414601132" sldId="296"/>
            <ac:spMk id="5" creationId="{763B482E-4A0F-4E30-81A2-16F596D69040}"/>
          </ac:spMkLst>
        </pc:spChg>
        <pc:spChg chg="add mod">
          <ac:chgData name="Mayara Daher de Melo" userId="6d53430b-97d6-4f1d-861f-3a979ba8c152" providerId="ADAL" clId="{AF081384-4DF1-4F60-859D-0FC64A90F624}" dt="2023-09-19T13:33:42.649" v="1051" actId="1076"/>
          <ac:spMkLst>
            <pc:docMk/>
            <pc:sldMk cId="414601132" sldId="296"/>
            <ac:spMk id="7" creationId="{1A4763F6-2507-B0FF-0DCA-91AFD969730A}"/>
          </ac:spMkLst>
        </pc:spChg>
        <pc:spChg chg="add mod">
          <ac:chgData name="Mayara Daher de Melo" userId="6d53430b-97d6-4f1d-861f-3a979ba8c152" providerId="ADAL" clId="{AF081384-4DF1-4F60-859D-0FC64A90F624}" dt="2023-09-19T13:38:13.326" v="1433" actId="1076"/>
          <ac:spMkLst>
            <pc:docMk/>
            <pc:sldMk cId="414601132" sldId="296"/>
            <ac:spMk id="18" creationId="{A5A68914-2D89-52C8-BE98-31E1C21A1747}"/>
          </ac:spMkLst>
        </pc:spChg>
        <pc:spChg chg="add del mod">
          <ac:chgData name="Mayara Daher de Melo" userId="6d53430b-97d6-4f1d-861f-3a979ba8c152" providerId="ADAL" clId="{AF081384-4DF1-4F60-859D-0FC64A90F624}" dt="2023-09-19T13:36:49.391" v="1337" actId="478"/>
          <ac:spMkLst>
            <pc:docMk/>
            <pc:sldMk cId="414601132" sldId="296"/>
            <ac:spMk id="19" creationId="{44D3509E-F578-1617-63B0-43D6E02F3AF6}"/>
          </ac:spMkLst>
        </pc:spChg>
      </pc:sldChg>
      <pc:sldChg chg="addSp delSp modSp mod">
        <pc:chgData name="Mayara Daher de Melo" userId="6d53430b-97d6-4f1d-861f-3a979ba8c152" providerId="ADAL" clId="{AF081384-4DF1-4F60-859D-0FC64A90F624}" dt="2023-09-19T13:26:20.810" v="440" actId="478"/>
        <pc:sldMkLst>
          <pc:docMk/>
          <pc:sldMk cId="4027774837" sldId="297"/>
        </pc:sldMkLst>
        <pc:spChg chg="add mod">
          <ac:chgData name="Mayara Daher de Melo" userId="6d53430b-97d6-4f1d-861f-3a979ba8c152" providerId="ADAL" clId="{AF081384-4DF1-4F60-859D-0FC64A90F624}" dt="2023-09-19T13:23:56.826" v="173" actId="20577"/>
          <ac:spMkLst>
            <pc:docMk/>
            <pc:sldMk cId="4027774837" sldId="297"/>
            <ac:spMk id="10" creationId="{64177F24-D50E-7D9C-955C-079039066846}"/>
          </ac:spMkLst>
        </pc:spChg>
        <pc:spChg chg="add mod">
          <ac:chgData name="Mayara Daher de Melo" userId="6d53430b-97d6-4f1d-861f-3a979ba8c152" providerId="ADAL" clId="{AF081384-4DF1-4F60-859D-0FC64A90F624}" dt="2023-09-19T13:25:28.748" v="376" actId="1076"/>
          <ac:spMkLst>
            <pc:docMk/>
            <pc:sldMk cId="4027774837" sldId="297"/>
            <ac:spMk id="14" creationId="{85278E57-DED2-1C23-DA58-5859217ACC54}"/>
          </ac:spMkLst>
        </pc:spChg>
        <pc:spChg chg="add del mod">
          <ac:chgData name="Mayara Daher de Melo" userId="6d53430b-97d6-4f1d-861f-3a979ba8c152" providerId="ADAL" clId="{AF081384-4DF1-4F60-859D-0FC64A90F624}" dt="2023-09-19T13:26:20.810" v="440" actId="478"/>
          <ac:spMkLst>
            <pc:docMk/>
            <pc:sldMk cId="4027774837" sldId="297"/>
            <ac:spMk id="15" creationId="{FE51E467-5F9F-0841-24A2-829D8C3D96F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BB776-18B8-4F4F-9B50-582F607476C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EACB-B059-B04A-8088-AB3201E410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23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35EACB-B059-B04A-8088-AB3201E4103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732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3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45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99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32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48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22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7655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98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Agrupar 19">
            <a:extLst>
              <a:ext uri="{FF2B5EF4-FFF2-40B4-BE49-F238E27FC236}">
                <a16:creationId xmlns:a16="http://schemas.microsoft.com/office/drawing/2014/main" id="{370EE01B-1239-5366-4CF6-79F28A585092}"/>
              </a:ext>
            </a:extLst>
          </p:cNvPr>
          <p:cNvGrpSpPr/>
          <p:nvPr userDrawn="1"/>
        </p:nvGrpSpPr>
        <p:grpSpPr>
          <a:xfrm>
            <a:off x="6921934" y="6181500"/>
            <a:ext cx="2216139" cy="563976"/>
            <a:chOff x="8117855" y="3995207"/>
            <a:chExt cx="3556404" cy="905055"/>
          </a:xfrm>
        </p:grpSpPr>
        <p:pic>
          <p:nvPicPr>
            <p:cNvPr id="21" name="Imagem 20" descr="Gráfico, Gráfico de funil&#10;&#10;Descrição gerada automaticamente">
              <a:extLst>
                <a:ext uri="{FF2B5EF4-FFF2-40B4-BE49-F238E27FC236}">
                  <a16:creationId xmlns:a16="http://schemas.microsoft.com/office/drawing/2014/main" id="{42A7CD28-7461-D5E8-1921-B986E74F37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9973"/>
            <a:stretch/>
          </p:blipFill>
          <p:spPr>
            <a:xfrm>
              <a:off x="8117855" y="3995207"/>
              <a:ext cx="1875231" cy="905055"/>
            </a:xfrm>
            <a:prstGeom prst="rect">
              <a:avLst/>
            </a:prstGeom>
          </p:spPr>
        </p:pic>
        <p:pic>
          <p:nvPicPr>
            <p:cNvPr id="22" name="Imagem 21">
              <a:extLst>
                <a:ext uri="{FF2B5EF4-FFF2-40B4-BE49-F238E27FC236}">
                  <a16:creationId xmlns:a16="http://schemas.microsoft.com/office/drawing/2014/main" id="{2D90A34E-71DC-8571-6231-E75C541310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73547" y="4113230"/>
              <a:ext cx="1500712" cy="6690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321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20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08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27D5E-83F7-904D-B38B-9C0A235B32DD}" type="datetimeFigureOut">
              <a:rPr lang="pt-BR" smtClean="0"/>
              <a:t>09/10/2023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9A7E-C71E-124A-AABA-8308DC97B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87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svg"/><Relationship Id="rId11" Type="http://schemas.openxmlformats.org/officeDocument/2006/relationships/image" Target="../media/image12.sv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9.svg"/><Relationship Id="rId7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svg"/><Relationship Id="rId7" Type="http://schemas.openxmlformats.org/officeDocument/2006/relationships/hyperlink" Target="https://www.gov.br/cidades/pt-br/midia/documentos/pdf/manual-mcmv.pdf/" TargetMode="External"/><Relationship Id="rId12" Type="http://schemas.openxmlformats.org/officeDocument/2006/relationships/image" Target="../media/image2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svg"/><Relationship Id="rId11" Type="http://schemas.openxmlformats.org/officeDocument/2006/relationships/image" Target="../media/image20.svg"/><Relationship Id="rId5" Type="http://schemas.openxmlformats.org/officeDocument/2006/relationships/image" Target="../media/image17.png"/><Relationship Id="rId10" Type="http://schemas.openxmlformats.org/officeDocument/2006/relationships/image" Target="../media/image19.png"/><Relationship Id="rId4" Type="http://schemas.openxmlformats.org/officeDocument/2006/relationships/hyperlink" Target="https://www.gov.br/cidades/pt-br/acesso-a-informacao/acoes-e-programas/habitacao/programa-minha-casa-minha-vida" TargetMode="External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 descr="Uma imagem contendo Texto&#10;&#10;Descrição gerada automaticamente">
            <a:extLst>
              <a:ext uri="{FF2B5EF4-FFF2-40B4-BE49-F238E27FC236}">
                <a16:creationId xmlns:a16="http://schemas.microsoft.com/office/drawing/2014/main" id="{10FCBF52-AE2B-7F70-A17B-D12BD28D8D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77"/>
          <a:stretch/>
        </p:blipFill>
        <p:spPr>
          <a:xfrm>
            <a:off x="7032716" y="320049"/>
            <a:ext cx="2686948" cy="1074410"/>
          </a:xfrm>
          <a:prstGeom prst="rect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98E00245-C005-AD13-030B-D9FBD954F573}"/>
              </a:ext>
            </a:extLst>
          </p:cNvPr>
          <p:cNvSpPr txBox="1"/>
          <p:nvPr/>
        </p:nvSpPr>
        <p:spPr>
          <a:xfrm>
            <a:off x="5193102" y="2561287"/>
            <a:ext cx="45978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Iniciativa</a:t>
            </a:r>
            <a:r>
              <a:rPr lang="pt-BR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r>
              <a:rPr lang="pt-BR" sz="2400" b="1" dirty="0">
                <a:solidFill>
                  <a:srgbClr val="1155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Minha Casa, Minha Vida </a:t>
            </a:r>
          </a:p>
          <a:p>
            <a:pPr algn="r"/>
            <a:r>
              <a:rPr lang="pt-BR" sz="2400" b="1" dirty="0">
                <a:solidFill>
                  <a:srgbClr val="1155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Cidades</a:t>
            </a:r>
          </a:p>
          <a:p>
            <a:pPr algn="r"/>
            <a:r>
              <a:rPr lang="pt-BR" sz="2400" b="1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endParaRPr lang="pt-BR" sz="2400" b="1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E4E7D366-8258-A153-1591-5985137C4D23}"/>
              </a:ext>
            </a:extLst>
          </p:cNvPr>
          <p:cNvGrpSpPr/>
          <p:nvPr/>
        </p:nvGrpSpPr>
        <p:grpSpPr>
          <a:xfrm>
            <a:off x="6921668" y="5863079"/>
            <a:ext cx="2516364" cy="640379"/>
            <a:chOff x="8117855" y="3995207"/>
            <a:chExt cx="3556404" cy="905055"/>
          </a:xfrm>
        </p:grpSpPr>
        <p:pic>
          <p:nvPicPr>
            <p:cNvPr id="10" name="Imagem 9" descr="Gráfico, Gráfico de funil&#10;&#10;Descrição gerada automaticamente">
              <a:extLst>
                <a:ext uri="{FF2B5EF4-FFF2-40B4-BE49-F238E27FC236}">
                  <a16:creationId xmlns:a16="http://schemas.microsoft.com/office/drawing/2014/main" id="{2AD37DA7-617C-415E-DF8F-48EEFF6439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49973"/>
            <a:stretch/>
          </p:blipFill>
          <p:spPr>
            <a:xfrm>
              <a:off x="8117855" y="3995207"/>
              <a:ext cx="1875231" cy="905055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19363002-CDB3-E685-14E5-3A0DD090EE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73547" y="4113230"/>
              <a:ext cx="1500712" cy="669008"/>
            </a:xfrm>
            <a:prstGeom prst="rect">
              <a:avLst/>
            </a:prstGeom>
          </p:spPr>
        </p:pic>
      </p:grpSp>
      <p:sp>
        <p:nvSpPr>
          <p:cNvPr id="13" name="Retângulo 12">
            <a:extLst>
              <a:ext uri="{FF2B5EF4-FFF2-40B4-BE49-F238E27FC236}">
                <a16:creationId xmlns:a16="http://schemas.microsoft.com/office/drawing/2014/main" id="{AC373A6C-2836-D968-E75E-94CCD1AEBDE1}"/>
              </a:ext>
            </a:extLst>
          </p:cNvPr>
          <p:cNvSpPr/>
          <p:nvPr/>
        </p:nvSpPr>
        <p:spPr>
          <a:xfrm>
            <a:off x="4955822" y="5143490"/>
            <a:ext cx="135467" cy="1714510"/>
          </a:xfrm>
          <a:prstGeom prst="rect">
            <a:avLst/>
          </a:prstGeom>
          <a:solidFill>
            <a:srgbClr val="39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4B6A83-7003-3159-792B-ACAF47A5C7D3}"/>
              </a:ext>
            </a:extLst>
          </p:cNvPr>
          <p:cNvSpPr/>
          <p:nvPr/>
        </p:nvSpPr>
        <p:spPr>
          <a:xfrm>
            <a:off x="4955822" y="1"/>
            <a:ext cx="135467" cy="1714506"/>
          </a:xfrm>
          <a:prstGeom prst="rect">
            <a:avLst/>
          </a:prstGeom>
          <a:solidFill>
            <a:srgbClr val="00A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46BC028E-409B-6139-1BAD-D949C2C2D3F3}"/>
              </a:ext>
            </a:extLst>
          </p:cNvPr>
          <p:cNvSpPr/>
          <p:nvPr/>
        </p:nvSpPr>
        <p:spPr>
          <a:xfrm>
            <a:off x="4955822" y="3418472"/>
            <a:ext cx="135467" cy="1735420"/>
          </a:xfrm>
          <a:prstGeom prst="rect">
            <a:avLst/>
          </a:prstGeom>
          <a:solidFill>
            <a:srgbClr val="FDD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065509AD-B0AB-7B6B-03B1-10DA9B940082}"/>
              </a:ext>
            </a:extLst>
          </p:cNvPr>
          <p:cNvSpPr/>
          <p:nvPr/>
        </p:nvSpPr>
        <p:spPr>
          <a:xfrm>
            <a:off x="4955822" y="1693576"/>
            <a:ext cx="135467" cy="1735422"/>
          </a:xfrm>
          <a:prstGeom prst="rect">
            <a:avLst/>
          </a:prstGeom>
          <a:solidFill>
            <a:srgbClr val="D8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434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66F4630-A2FA-7164-0E41-EFB07BC9D74E}"/>
              </a:ext>
            </a:extLst>
          </p:cNvPr>
          <p:cNvSpPr txBox="1"/>
          <p:nvPr/>
        </p:nvSpPr>
        <p:spPr>
          <a:xfrm>
            <a:off x="157274" y="4352023"/>
            <a:ext cx="4672566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lvl="2">
              <a:spcAft>
                <a:spcPts val="600"/>
              </a:spcAft>
            </a:pPr>
            <a:r>
              <a:rPr lang="pt-BR" sz="1100" b="1" kern="100">
                <a:ea typeface="Calibri" panose="020F0502020204030204" pitchFamily="34" charset="0"/>
                <a:cs typeface="Times New Roman" panose="02020603050405020304" pitchFamily="18" charset="0"/>
              </a:rPr>
              <a:t>PÚBLICO-ALVO: </a:t>
            </a:r>
            <a:r>
              <a:rPr lang="pt-BR" sz="1100"/>
              <a:t>famílias com renda mensal bruta de até R$ 8.000,00</a:t>
            </a:r>
          </a:p>
          <a:p>
            <a:pPr marL="457200" lvl="2">
              <a:spcAft>
                <a:spcPts val="600"/>
              </a:spcAft>
            </a:pPr>
            <a:r>
              <a:rPr lang="pt-BR" sz="1100"/>
              <a:t>Em todas as modalidades do MCMV Cidades, a indicação dos beneficiários deverá ser feita pelo </a:t>
            </a:r>
            <a:r>
              <a:rPr lang="pt-BR" sz="1100" b="1"/>
              <a:t>ente público </a:t>
            </a:r>
          </a:p>
          <a:p>
            <a:pPr marL="457200" lvl="2">
              <a:spcAft>
                <a:spcPts val="600"/>
              </a:spcAft>
            </a:pPr>
            <a:r>
              <a:rPr lang="pt-BR" sz="1100" b="1"/>
              <a:t>Priorização:</a:t>
            </a:r>
          </a:p>
          <a:p>
            <a:pPr marL="685800" lvl="2" indent="-228600">
              <a:buAutoNum type="arabicPeriod"/>
            </a:pPr>
            <a:r>
              <a:rPr lang="pt-BR" sz="1100"/>
              <a:t>famílias com renda até R$ 2.640,00 (faixa 1)</a:t>
            </a:r>
          </a:p>
          <a:p>
            <a:pPr marL="685800" lvl="2" indent="-228600">
              <a:buAutoNum type="arabicPeriod"/>
            </a:pPr>
            <a:r>
              <a:rPr lang="pt-BR" sz="1100"/>
              <a:t>famílias com renda entre R$ 2.640,01 e R$ 4.400,00 (faixa 2)</a:t>
            </a:r>
          </a:p>
          <a:p>
            <a:pPr marL="457200" lvl="2"/>
            <a:endParaRPr lang="pt-BR" sz="1100"/>
          </a:p>
          <a:p>
            <a:pPr marL="457200" lvl="2">
              <a:spcAft>
                <a:spcPts val="600"/>
              </a:spcAft>
            </a:pPr>
            <a:r>
              <a:rPr lang="pt-BR" sz="1100" b="1">
                <a:cs typeface="Calibri"/>
              </a:rPr>
              <a:t>Importante:</a:t>
            </a:r>
            <a:endParaRPr lang="pt-BR" sz="1100" b="1"/>
          </a:p>
          <a:p>
            <a:pPr marL="457200" lvl="2">
              <a:spcAft>
                <a:spcPts val="600"/>
              </a:spcAft>
            </a:pPr>
            <a:r>
              <a:rPr lang="pt-BR" sz="1100">
                <a:cs typeface="Calibri" panose="020F0502020204030204"/>
              </a:rPr>
              <a:t>A concretização do financiamento habitacional está condicionado à aprovação das famílias indicadas pelo ente público no processo de análise de </a:t>
            </a:r>
            <a:r>
              <a:rPr lang="pt-BR" sz="1100" b="1">
                <a:cs typeface="Calibri" panose="020F0502020204030204"/>
              </a:rPr>
              <a:t>risco de crédito</a:t>
            </a:r>
            <a:r>
              <a:rPr lang="pt-BR" sz="1100">
                <a:cs typeface="Calibri" panose="020F0502020204030204"/>
              </a:rPr>
              <a:t> efetuado pela instituição financeira.</a:t>
            </a:r>
          </a:p>
          <a:p>
            <a:pPr marL="457200" lvl="2"/>
            <a:endParaRPr lang="pt-BR" sz="1100">
              <a:cs typeface="Calibri" panose="020F0502020204030204"/>
            </a:endParaRPr>
          </a:p>
          <a:p>
            <a:endParaRPr lang="pt-BR" sz="1100">
              <a:cs typeface="Calibri" panose="020F0502020204030204"/>
            </a:endParaRP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AC373A6C-2836-D968-E75E-94CCD1AEBDE1}"/>
              </a:ext>
            </a:extLst>
          </p:cNvPr>
          <p:cNvSpPr/>
          <p:nvPr/>
        </p:nvSpPr>
        <p:spPr>
          <a:xfrm>
            <a:off x="4955822" y="5143490"/>
            <a:ext cx="135467" cy="1714510"/>
          </a:xfrm>
          <a:prstGeom prst="rect">
            <a:avLst/>
          </a:prstGeom>
          <a:solidFill>
            <a:srgbClr val="39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9B4B6A83-7003-3159-792B-ACAF47A5C7D3}"/>
              </a:ext>
            </a:extLst>
          </p:cNvPr>
          <p:cNvSpPr/>
          <p:nvPr/>
        </p:nvSpPr>
        <p:spPr>
          <a:xfrm>
            <a:off x="4955822" y="1"/>
            <a:ext cx="135467" cy="1714506"/>
          </a:xfrm>
          <a:prstGeom prst="rect">
            <a:avLst/>
          </a:prstGeom>
          <a:solidFill>
            <a:srgbClr val="00A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46BC028E-409B-6139-1BAD-D949C2C2D3F3}"/>
              </a:ext>
            </a:extLst>
          </p:cNvPr>
          <p:cNvSpPr/>
          <p:nvPr/>
        </p:nvSpPr>
        <p:spPr>
          <a:xfrm>
            <a:off x="4955822" y="3418472"/>
            <a:ext cx="135467" cy="1735420"/>
          </a:xfrm>
          <a:prstGeom prst="rect">
            <a:avLst/>
          </a:prstGeom>
          <a:solidFill>
            <a:srgbClr val="FDD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065509AD-B0AB-7B6B-03B1-10DA9B940082}"/>
              </a:ext>
            </a:extLst>
          </p:cNvPr>
          <p:cNvSpPr/>
          <p:nvPr/>
        </p:nvSpPr>
        <p:spPr>
          <a:xfrm>
            <a:off x="4955822" y="1693576"/>
            <a:ext cx="135467" cy="1735422"/>
          </a:xfrm>
          <a:prstGeom prst="rect">
            <a:avLst/>
          </a:prstGeom>
          <a:solidFill>
            <a:srgbClr val="D8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1AC51606-58BC-7EA0-3D6A-701CD544CF02}"/>
              </a:ext>
            </a:extLst>
          </p:cNvPr>
          <p:cNvSpPr txBox="1"/>
          <p:nvPr/>
        </p:nvSpPr>
        <p:spPr>
          <a:xfrm>
            <a:off x="165278" y="120142"/>
            <a:ext cx="423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1155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Minha Casa, Minha Vida Cidades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CE4011E-EFD4-CC82-E80A-9620C2DDCAA0}"/>
              </a:ext>
            </a:extLst>
          </p:cNvPr>
          <p:cNvSpPr txBox="1"/>
          <p:nvPr/>
        </p:nvSpPr>
        <p:spPr>
          <a:xfrm>
            <a:off x="165278" y="529610"/>
            <a:ext cx="46788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600"/>
              </a:spcAft>
            </a:pPr>
            <a:r>
              <a:rPr lang="pt-BR" sz="11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OBJETIVO:</a:t>
            </a:r>
            <a:r>
              <a:rPr lang="pt-BR" sz="11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100" b="1" kern="100">
                <a:ea typeface="Calibri" panose="020F0502020204030204" pitchFamily="34" charset="0"/>
                <a:cs typeface="Times New Roman" panose="02020603050405020304" pitchFamily="18" charset="0"/>
              </a:rPr>
              <a:t>Facilitar o acesso das famílias de baixa renda ao financiamento habitacional</a:t>
            </a:r>
          </a:p>
          <a:p>
            <a:pPr lvl="1">
              <a:spcAft>
                <a:spcPts val="600"/>
              </a:spcAft>
            </a:pPr>
            <a:r>
              <a:rPr lang="pt-BR" sz="1100" b="1" kern="100">
                <a:ea typeface="Calibri" panose="020F0502020204030204" pitchFamily="34" charset="0"/>
                <a:cs typeface="Times New Roman" panose="02020603050405020304" pitchFamily="18" charset="0"/>
              </a:rPr>
              <a:t>COMO: </a:t>
            </a:r>
            <a:r>
              <a:rPr lang="pt-BR" sz="1100" kern="100">
                <a:ea typeface="Calibri" panose="020F0502020204030204" pitchFamily="34" charset="0"/>
                <a:cs typeface="Times New Roman" panose="02020603050405020304" pitchFamily="18" charset="0"/>
              </a:rPr>
              <a:t>participação dos entes públicos nas operações de financiamento com recursos do FGTS </a:t>
            </a:r>
            <a:r>
              <a:rPr lang="pt-BR" sz="11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</a:t>
            </a:r>
            <a:r>
              <a:rPr lang="pt-BR" sz="1100" b="1" kern="100">
                <a:ea typeface="Calibri" panose="020F0502020204030204" pitchFamily="34" charset="0"/>
                <a:cs typeface="Times New Roman" panose="02020603050405020304" pitchFamily="18" charset="0"/>
              </a:rPr>
              <a:t>reduzir ou zerar o valor de entrada</a:t>
            </a:r>
            <a:r>
              <a:rPr lang="pt-BR" sz="1100" kern="100"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pt-BR" sz="1100" b="1" kern="100">
                <a:ea typeface="Calibri" panose="020F0502020204030204" pitchFamily="34" charset="0"/>
                <a:cs typeface="Times New Roman" panose="02020603050405020304" pitchFamily="18" charset="0"/>
              </a:rPr>
              <a:t>reduzir as prestações mensais </a:t>
            </a:r>
            <a:r>
              <a:rPr lang="pt-BR" sz="1100" kern="100">
                <a:ea typeface="Calibri" panose="020F0502020204030204" pitchFamily="34" charset="0"/>
                <a:cs typeface="Times New Roman" panose="02020603050405020304" pitchFamily="18" charset="0"/>
              </a:rPr>
              <a:t>dos financiamentos habitacionais para famílias de baixa renda, no âmbito do Programa Minha Casa Minha Vida.</a:t>
            </a:r>
          </a:p>
        </p:txBody>
      </p:sp>
      <p:pic>
        <p:nvPicPr>
          <p:cNvPr id="17" name="Gráfico 16" descr="Cena suburbana estrutura de tópicos">
            <a:extLst>
              <a:ext uri="{FF2B5EF4-FFF2-40B4-BE49-F238E27FC236}">
                <a16:creationId xmlns:a16="http://schemas.microsoft.com/office/drawing/2014/main" id="{AEA6F644-AA62-F8B1-4E2D-637288F3E1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5278" y="534599"/>
            <a:ext cx="454676" cy="454676"/>
          </a:xfrm>
          <a:prstGeom prst="rect">
            <a:avLst/>
          </a:prstGeom>
        </p:spPr>
      </p:pic>
      <p:pic>
        <p:nvPicPr>
          <p:cNvPr id="30" name="Gráfico 10" descr="Família com duas crianças estrutura de tópicos">
            <a:extLst>
              <a:ext uri="{FF2B5EF4-FFF2-40B4-BE49-F238E27FC236}">
                <a16:creationId xmlns:a16="http://schemas.microsoft.com/office/drawing/2014/main" id="{C3CE9EC9-0705-70D7-288A-7027B21DB9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278" y="4395378"/>
            <a:ext cx="454676" cy="454676"/>
          </a:xfrm>
          <a:prstGeom prst="rect">
            <a:avLst/>
          </a:prstGeom>
        </p:spPr>
      </p:pic>
      <p:sp>
        <p:nvSpPr>
          <p:cNvPr id="6" name="Seta para Baixo 5"/>
          <p:cNvSpPr/>
          <p:nvPr/>
        </p:nvSpPr>
        <p:spPr>
          <a:xfrm flipH="1">
            <a:off x="469222" y="5347442"/>
            <a:ext cx="136023" cy="281003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5CE4011E-EFD4-CC82-E80A-9620C2DDCAA0}"/>
              </a:ext>
            </a:extLst>
          </p:cNvPr>
          <p:cNvSpPr txBox="1"/>
          <p:nvPr/>
        </p:nvSpPr>
        <p:spPr>
          <a:xfrm>
            <a:off x="5202993" y="136975"/>
            <a:ext cx="4542701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600"/>
              </a:spcAft>
            </a:pPr>
            <a:r>
              <a:rPr lang="pt-BR" sz="11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PARTICIPANTES: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100"/>
              <a:t>Gestor da Iniciativa: Ministério das Cidades (MCID)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100"/>
              <a:t>Gestor Operacional (GO): Caixa Econômica Federal (CAIXA)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100"/>
              <a:t>Agentes Financeiros (AF)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100"/>
              <a:t>Ente Público subnacional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100" kern="100">
                <a:cs typeface="Times New Roman" panose="02020603050405020304" pitchFamily="18" charset="0"/>
              </a:rPr>
              <a:t>Famílias beneficiárias</a:t>
            </a:r>
            <a:endParaRPr lang="pt-BR" sz="11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34A16B2-B634-FC68-EC7C-860D870B7B71}"/>
              </a:ext>
            </a:extLst>
          </p:cNvPr>
          <p:cNvSpPr txBox="1"/>
          <p:nvPr/>
        </p:nvSpPr>
        <p:spPr>
          <a:xfrm>
            <a:off x="182670" y="1923963"/>
            <a:ext cx="4580716" cy="24699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1">
              <a:spcAft>
                <a:spcPts val="600"/>
              </a:spcAft>
            </a:pPr>
            <a:r>
              <a:rPr lang="pt-BR" sz="11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MODALIDADES:</a:t>
            </a:r>
          </a:p>
          <a:p>
            <a:pPr lvl="1"/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MCMV Cidades – Emendas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50" kern="100">
                <a:latin typeface="Calibri" panose="020F0502020204030204" pitchFamily="34" charset="0"/>
                <a:cs typeface="Times New Roman" panose="02020603050405020304" pitchFamily="18" charset="0"/>
              </a:rPr>
              <a:t>Aporte financeiro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50" kern="100">
                <a:latin typeface="Calibri" panose="020F0502020204030204" pitchFamily="34" charset="0"/>
                <a:cs typeface="Times New Roman" panose="02020603050405020304" pitchFamily="18" charset="0"/>
              </a:rPr>
              <a:t>Fonte: Orçamento Geral da União (OGU)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1050" kern="100">
                <a:latin typeface="Calibri" panose="020F0502020204030204" pitchFamily="34" charset="0"/>
                <a:cs typeface="Times New Roman" panose="02020603050405020304" pitchFamily="18" charset="0"/>
              </a:rPr>
              <a:t>Ação orçamentária: 00CW</a:t>
            </a:r>
          </a:p>
          <a:p>
            <a:pPr lvl="1"/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MCMV – Contrapartidas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50" kern="100">
                <a:latin typeface="Calibri" panose="020F0502020204030204" pitchFamily="34" charset="0"/>
                <a:cs typeface="Times New Roman" panose="02020603050405020304" pitchFamily="18" charset="0"/>
              </a:rPr>
              <a:t>Aporte financeiro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50" kern="100">
                <a:latin typeface="Calibri" panose="020F0502020204030204" pitchFamily="34" charset="0"/>
                <a:cs typeface="Times New Roman" panose="02020603050405020304" pitchFamily="18" charset="0"/>
              </a:rPr>
              <a:t>Fonte: Orçamento do Ente Público Subnacional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50" kern="100">
                <a:latin typeface="Calibri"/>
                <a:cs typeface="Times New Roman"/>
              </a:rPr>
              <a:t>Contrato de prestação e serviços – CAIXA</a:t>
            </a:r>
            <a:endParaRPr lang="pt-BR" sz="1100" kern="1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MCMV – Terrenos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pt-BR" sz="1050" kern="100">
                <a:latin typeface="Calibri" panose="020F0502020204030204" pitchFamily="34" charset="0"/>
                <a:cs typeface="Times New Roman" panose="02020603050405020304" pitchFamily="18" charset="0"/>
              </a:rPr>
              <a:t>Doação de terrenos pelo Ente Público Subnacional para produção de empreendimento habitacional</a:t>
            </a:r>
          </a:p>
          <a:p>
            <a:endParaRPr lang="pt-BR" sz="1100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A4A6194D-B727-EDAB-71C1-A4F9B1E8FC66}"/>
              </a:ext>
            </a:extLst>
          </p:cNvPr>
          <p:cNvSpPr/>
          <p:nvPr/>
        </p:nvSpPr>
        <p:spPr>
          <a:xfrm>
            <a:off x="5224197" y="1362671"/>
            <a:ext cx="467884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>
              <a:spcAft>
                <a:spcPts val="600"/>
              </a:spcAft>
            </a:pPr>
            <a:r>
              <a:rPr lang="pt-BR" sz="1100" b="1"/>
              <a:t>LIMITES DOS APORTES FINANCEIROS:</a:t>
            </a:r>
          </a:p>
          <a:p>
            <a:pPr marL="457200" lvl="2">
              <a:spcAft>
                <a:spcPts val="600"/>
              </a:spcAft>
            </a:pPr>
            <a:r>
              <a:rPr lang="pt-BR" sz="1100"/>
              <a:t>Valores </a:t>
            </a:r>
            <a:r>
              <a:rPr lang="pt-BR" sz="1100" b="1"/>
              <a:t>fixos</a:t>
            </a:r>
            <a:r>
              <a:rPr lang="pt-BR" sz="1100"/>
              <a:t> definidos pelo Ente Público:</a:t>
            </a:r>
            <a:endParaRPr lang="pt-BR" sz="11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DF2C3A51-93F4-3B4C-2011-1FA875D32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43948"/>
              </p:ext>
            </p:extLst>
          </p:nvPr>
        </p:nvGraphicFramePr>
        <p:xfrm>
          <a:off x="5768137" y="1911258"/>
          <a:ext cx="3548553" cy="762000"/>
        </p:xfrm>
        <a:graphic>
          <a:graphicData uri="http://schemas.openxmlformats.org/drawingml/2006/table">
            <a:tbl>
              <a:tblPr/>
              <a:tblGrid>
                <a:gridCol w="653761">
                  <a:extLst>
                    <a:ext uri="{9D8B030D-6E8A-4147-A177-3AD203B41FA5}">
                      <a16:colId xmlns:a16="http://schemas.microsoft.com/office/drawing/2014/main" val="367035408"/>
                    </a:ext>
                  </a:extLst>
                </a:gridCol>
                <a:gridCol w="1950315">
                  <a:extLst>
                    <a:ext uri="{9D8B030D-6E8A-4147-A177-3AD203B41FA5}">
                      <a16:colId xmlns:a16="http://schemas.microsoft.com/office/drawing/2014/main" val="195880371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387653307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Renda mensal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bruta familiar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9592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até R$</a:t>
                      </a: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2.640,00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 R$ 55 mil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5853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entre R$ 2.640,01 e R$ 4.400,00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 R$ 35 mil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4619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Faixa 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entre R$ 4.400,01 e R$ 8.000,00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até R$</a:t>
                      </a:r>
                      <a:r>
                        <a:rPr lang="pt-BR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 mil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163304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C0FB370A-832C-8914-9C61-2A9366E9A4C0}"/>
              </a:ext>
            </a:extLst>
          </p:cNvPr>
          <p:cNvSpPr txBox="1"/>
          <p:nvPr/>
        </p:nvSpPr>
        <p:spPr>
          <a:xfrm>
            <a:off x="5202993" y="2799975"/>
            <a:ext cx="4678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1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benefício será </a:t>
            </a:r>
            <a:r>
              <a:rPr lang="pt-BR" sz="11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complementar</a:t>
            </a:r>
            <a:r>
              <a:rPr lang="pt-BR" sz="11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aos descontos concedidos pelo FGTS para famílias com renda até R$ 4.400,00.</a:t>
            </a:r>
          </a:p>
        </p:txBody>
      </p:sp>
      <p:pic>
        <p:nvPicPr>
          <p:cNvPr id="12" name="Gráfico 17" descr="Dinheiro estrutura de tópicos">
            <a:extLst>
              <a:ext uri="{FF2B5EF4-FFF2-40B4-BE49-F238E27FC236}">
                <a16:creationId xmlns:a16="http://schemas.microsoft.com/office/drawing/2014/main" id="{FE5DCA26-2F00-ED6F-3DDD-6822A66491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95002" y="1378931"/>
            <a:ext cx="454676" cy="454676"/>
          </a:xfrm>
          <a:prstGeom prst="rect">
            <a:avLst/>
          </a:prstGeom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8DDB6B47-67FC-0067-D939-73E1BCA92D93}"/>
              </a:ext>
            </a:extLst>
          </p:cNvPr>
          <p:cNvSpPr txBox="1"/>
          <p:nvPr/>
        </p:nvSpPr>
        <p:spPr>
          <a:xfrm>
            <a:off x="5224197" y="3418472"/>
            <a:ext cx="45427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0" lvl="0" algn="just">
              <a:spcBef>
                <a:spcPts val="400"/>
              </a:spcBef>
              <a:spcAft>
                <a:spcPts val="720"/>
              </a:spcAft>
              <a:tabLst>
                <a:tab pos="540385" algn="l"/>
              </a:tabLst>
            </a:pPr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EXEMPLO:</a:t>
            </a:r>
            <a:endParaRPr lang="pt-BR" sz="1100" kern="1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2" name="Agrupar 61">
            <a:extLst>
              <a:ext uri="{FF2B5EF4-FFF2-40B4-BE49-F238E27FC236}">
                <a16:creationId xmlns:a16="http://schemas.microsoft.com/office/drawing/2014/main" id="{4EB3426C-B16E-4957-AD0D-77B2FED00F2A}"/>
              </a:ext>
            </a:extLst>
          </p:cNvPr>
          <p:cNvGrpSpPr/>
          <p:nvPr/>
        </p:nvGrpSpPr>
        <p:grpSpPr>
          <a:xfrm>
            <a:off x="262315" y="2024801"/>
            <a:ext cx="274918" cy="356414"/>
            <a:chOff x="262315" y="2024801"/>
            <a:chExt cx="274918" cy="356414"/>
          </a:xfrm>
        </p:grpSpPr>
        <p:sp>
          <p:nvSpPr>
            <p:cNvPr id="28" name="Retângulo 27">
              <a:extLst>
                <a:ext uri="{FF2B5EF4-FFF2-40B4-BE49-F238E27FC236}">
                  <a16:creationId xmlns:a16="http://schemas.microsoft.com/office/drawing/2014/main" id="{4966514F-33B8-4825-B9D2-D5C1E445521D}"/>
                </a:ext>
              </a:extLst>
            </p:cNvPr>
            <p:cNvSpPr/>
            <p:nvPr/>
          </p:nvSpPr>
          <p:spPr>
            <a:xfrm>
              <a:off x="262315" y="2024801"/>
              <a:ext cx="274918" cy="35641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E92AE17C-0CBC-4DDE-99A2-5765542BB54E}"/>
                </a:ext>
              </a:extLst>
            </p:cNvPr>
            <p:cNvCxnSpPr>
              <a:cxnSpLocks/>
            </p:cNvCxnSpPr>
            <p:nvPr/>
          </p:nvCxnSpPr>
          <p:spPr>
            <a:xfrm>
              <a:off x="373608" y="2107041"/>
              <a:ext cx="1125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6" name="Imagem 45">
              <a:extLst>
                <a:ext uri="{FF2B5EF4-FFF2-40B4-BE49-F238E27FC236}">
                  <a16:creationId xmlns:a16="http://schemas.microsoft.com/office/drawing/2014/main" id="{7FE31FF4-9E06-4338-87AD-44CED4A6E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1580" y="2085612"/>
              <a:ext cx="64422" cy="45719"/>
            </a:xfrm>
            <a:prstGeom prst="rect">
              <a:avLst/>
            </a:prstGeom>
          </p:spPr>
        </p:pic>
        <p:pic>
          <p:nvPicPr>
            <p:cNvPr id="56" name="Imagem 55">
              <a:extLst>
                <a:ext uri="{FF2B5EF4-FFF2-40B4-BE49-F238E27FC236}">
                  <a16:creationId xmlns:a16="http://schemas.microsoft.com/office/drawing/2014/main" id="{C6E28095-2A73-43B1-801D-5A5EE472A5B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1696" y="2146423"/>
              <a:ext cx="64422" cy="45719"/>
            </a:xfrm>
            <a:prstGeom prst="rect">
              <a:avLst/>
            </a:prstGeom>
          </p:spPr>
        </p:pic>
        <p:pic>
          <p:nvPicPr>
            <p:cNvPr id="57" name="Imagem 56">
              <a:extLst>
                <a:ext uri="{FF2B5EF4-FFF2-40B4-BE49-F238E27FC236}">
                  <a16:creationId xmlns:a16="http://schemas.microsoft.com/office/drawing/2014/main" id="{A7CE6FFE-E1F3-434C-BF5E-CF2370CB928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1580" y="2211166"/>
              <a:ext cx="64422" cy="45719"/>
            </a:xfrm>
            <a:prstGeom prst="rect">
              <a:avLst/>
            </a:prstGeom>
          </p:spPr>
        </p:pic>
        <p:pic>
          <p:nvPicPr>
            <p:cNvPr id="58" name="Imagem 57">
              <a:extLst>
                <a:ext uri="{FF2B5EF4-FFF2-40B4-BE49-F238E27FC236}">
                  <a16:creationId xmlns:a16="http://schemas.microsoft.com/office/drawing/2014/main" id="{952D4ABD-EA19-4AA2-B25F-ED9106879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1812" y="2277380"/>
              <a:ext cx="64422" cy="45719"/>
            </a:xfrm>
            <a:prstGeom prst="rect">
              <a:avLst/>
            </a:prstGeom>
          </p:spPr>
        </p:pic>
        <p:cxnSp>
          <p:nvCxnSpPr>
            <p:cNvPr id="59" name="Conector reto 58">
              <a:extLst>
                <a:ext uri="{FF2B5EF4-FFF2-40B4-BE49-F238E27FC236}">
                  <a16:creationId xmlns:a16="http://schemas.microsoft.com/office/drawing/2014/main" id="{ED963BE4-32A1-42C3-889B-C1C954B1854D}"/>
                </a:ext>
              </a:extLst>
            </p:cNvPr>
            <p:cNvCxnSpPr>
              <a:cxnSpLocks/>
            </p:cNvCxnSpPr>
            <p:nvPr/>
          </p:nvCxnSpPr>
          <p:spPr>
            <a:xfrm>
              <a:off x="372492" y="2166535"/>
              <a:ext cx="1125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to 59">
              <a:extLst>
                <a:ext uri="{FF2B5EF4-FFF2-40B4-BE49-F238E27FC236}">
                  <a16:creationId xmlns:a16="http://schemas.microsoft.com/office/drawing/2014/main" id="{07D7FA6D-81DD-40E9-92C3-8D760A03D252}"/>
                </a:ext>
              </a:extLst>
            </p:cNvPr>
            <p:cNvCxnSpPr>
              <a:cxnSpLocks/>
            </p:cNvCxnSpPr>
            <p:nvPr/>
          </p:nvCxnSpPr>
          <p:spPr>
            <a:xfrm>
              <a:off x="373608" y="2234025"/>
              <a:ext cx="1125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to 60">
              <a:extLst>
                <a:ext uri="{FF2B5EF4-FFF2-40B4-BE49-F238E27FC236}">
                  <a16:creationId xmlns:a16="http://schemas.microsoft.com/office/drawing/2014/main" id="{9A17AC95-4EF8-4ABF-8625-CB4C5C7FF1E9}"/>
                </a:ext>
              </a:extLst>
            </p:cNvPr>
            <p:cNvCxnSpPr>
              <a:cxnSpLocks/>
            </p:cNvCxnSpPr>
            <p:nvPr/>
          </p:nvCxnSpPr>
          <p:spPr>
            <a:xfrm>
              <a:off x="373608" y="2292730"/>
              <a:ext cx="11256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4" name="Gráfico 63" descr="Usuários">
            <a:extLst>
              <a:ext uri="{FF2B5EF4-FFF2-40B4-BE49-F238E27FC236}">
                <a16:creationId xmlns:a16="http://schemas.microsoft.com/office/drawing/2014/main" id="{A7B50FA6-933C-4B03-B8EA-342CCD1434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581" y="142685"/>
            <a:ext cx="517851" cy="51785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47F84BBC-7FA6-080F-A37F-481D20E8973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86080" y="3666744"/>
            <a:ext cx="4819920" cy="264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01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aixaDeTexto 58"/>
          <p:cNvSpPr txBox="1"/>
          <p:nvPr/>
        </p:nvSpPr>
        <p:spPr>
          <a:xfrm>
            <a:off x="5220528" y="2832764"/>
            <a:ext cx="4532202" cy="38625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57" name="CaixaDeTexto 56"/>
          <p:cNvSpPr txBox="1"/>
          <p:nvPr/>
        </p:nvSpPr>
        <p:spPr>
          <a:xfrm>
            <a:off x="5220527" y="2834674"/>
            <a:ext cx="4510069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100" b="1">
                <a:solidFill>
                  <a:srgbClr val="D8232A"/>
                </a:solidFill>
              </a:rPr>
              <a:t>COMO FUNCIONA:</a:t>
            </a:r>
          </a:p>
          <a:p>
            <a:r>
              <a:rPr lang="pt-BR" sz="1100" b="1">
                <a:solidFill>
                  <a:srgbClr val="000000"/>
                </a:solidFill>
              </a:rPr>
              <a:t>ENTE PÚBLICO SUBNACIONAL (Município, Estado ou Distrito Federal)</a:t>
            </a:r>
            <a:endParaRPr lang="pt-BR" sz="110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autoriza, por meio de legislação específica, a doação do terreno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realiza processo de seleção de empresa do setor da construção civil para produção do empreendimento habitacional, conforme legislação pertinente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acompanha a conclusão do empreendimento em conjunto com a empresa selecionada, responsável pela execução da obra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/>
              <a:t>indica ao AF as famílias a serem potencialmente contempladas</a:t>
            </a:r>
          </a:p>
          <a:p>
            <a:r>
              <a:rPr lang="pt-BR" sz="1100" b="1"/>
              <a:t>AGENTES FINANCEIROS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realizam a análise de crédito dos beneficiários indicados 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contratam as operações </a:t>
            </a:r>
          </a:p>
        </p:txBody>
      </p:sp>
      <p:sp>
        <p:nvSpPr>
          <p:cNvPr id="55" name="CaixaDeTexto 54"/>
          <p:cNvSpPr txBox="1"/>
          <p:nvPr/>
        </p:nvSpPr>
        <p:spPr>
          <a:xfrm>
            <a:off x="173469" y="2834674"/>
            <a:ext cx="4622818" cy="38625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51" name="CaixaDeTexto 50"/>
          <p:cNvSpPr txBox="1"/>
          <p:nvPr/>
        </p:nvSpPr>
        <p:spPr>
          <a:xfrm>
            <a:off x="173470" y="2834674"/>
            <a:ext cx="4727676" cy="362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100" b="1">
                <a:solidFill>
                  <a:srgbClr val="00A24A"/>
                </a:solidFill>
              </a:rPr>
              <a:t>COMO FUNCIONA:</a:t>
            </a:r>
          </a:p>
          <a:p>
            <a:r>
              <a:rPr lang="pt-BR" sz="1100" b="1"/>
              <a:t>CONGRESSO NACIONAL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/>
              <a:t>aloca o recurso de emenda (RP7) na Ação Orçamentária 00CW</a:t>
            </a:r>
          </a:p>
          <a:p>
            <a:r>
              <a:rPr lang="pt-BR" sz="1100" b="1"/>
              <a:t>MINISTÉRIO DAS CIDADES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>
                <a:solidFill>
                  <a:srgbClr val="000000"/>
                </a:solidFill>
              </a:rPr>
              <a:t>solicita ao Ente Público confirmação de anuência à iniciativa</a:t>
            </a:r>
            <a:endParaRPr lang="pt-BR" sz="110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repassa o recurso ao Gestor Operacional (GO)</a:t>
            </a:r>
            <a:endParaRPr lang="pt-BR" sz="1100" b="1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1100" b="1">
                <a:solidFill>
                  <a:srgbClr val="000000"/>
                </a:solidFill>
              </a:rPr>
              <a:t>ENTE PÚBLICO SUBNACIONAL (Município, Estado ou Distrito Federal)</a:t>
            </a:r>
            <a:endParaRPr lang="pt-BR" sz="110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define, por meio de legislação e regulamentação específica o valor a ser concedido por família (um valor por faixa de renda)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indica ao AF os empreendimentos beneficiados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/>
              <a:t>indica ao AF as famílias a serem potencialmente contempladas</a:t>
            </a:r>
            <a:endParaRPr lang="pt-BR" sz="1100" b="1"/>
          </a:p>
          <a:p>
            <a:r>
              <a:rPr lang="pt-BR" sz="1100" b="1"/>
              <a:t>AGENTES FINANCEIROS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realizam a análise de crédito das famílias indicadas 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contratam as operações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recebem o recurso repassado pelo GO na contratação da família</a:t>
            </a:r>
            <a:endParaRPr lang="pt-BR" sz="1100" b="1"/>
          </a:p>
          <a:p>
            <a:pPr>
              <a:lnSpc>
                <a:spcPct val="150000"/>
              </a:lnSpc>
            </a:pPr>
            <a:r>
              <a:rPr lang="pt-BR" sz="1100" b="1"/>
              <a:t>GESTOR OPERACIONAL – CAIXA ECONÔMICA FEDERAL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recebe dos AF os dados e informações referentes às operações beneficiadas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>
                <a:solidFill>
                  <a:srgbClr val="000000"/>
                </a:solidFill>
              </a:rPr>
              <a:t>repassa aos AF os recursos aportados para a iniciativa 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DB6B47-67FC-0067-D939-73E1BCA92D93}"/>
              </a:ext>
            </a:extLst>
          </p:cNvPr>
          <p:cNvSpPr txBox="1"/>
          <p:nvPr/>
        </p:nvSpPr>
        <p:spPr>
          <a:xfrm>
            <a:off x="173469" y="80074"/>
            <a:ext cx="4622818" cy="258532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63500" lvl="0" algn="just">
              <a:tabLst>
                <a:tab pos="540385" algn="l"/>
              </a:tabLst>
            </a:pPr>
            <a:r>
              <a:rPr lang="pt-BR" sz="1100" b="1" kern="100" dirty="0">
                <a:latin typeface="Calibri"/>
                <a:cs typeface="Times New Roman"/>
              </a:rPr>
              <a:t>Modalidade 1</a:t>
            </a:r>
          </a:p>
          <a:p>
            <a:pPr marL="63500" lvl="0" algn="just">
              <a:tabLst>
                <a:tab pos="540385" algn="l"/>
              </a:tabLst>
            </a:pPr>
            <a:r>
              <a:rPr lang="pt-BR" sz="1400" b="1" kern="100" dirty="0">
                <a:solidFill>
                  <a:srgbClr val="00A24A"/>
                </a:solidFill>
                <a:latin typeface="Calibri"/>
                <a:cs typeface="Times New Roman"/>
              </a:rPr>
              <a:t>MCMV CIDADES – EMENDAS</a:t>
            </a:r>
          </a:p>
          <a:p>
            <a:pPr marL="520700" lvl="1" algn="just">
              <a:spcAft>
                <a:spcPts val="600"/>
              </a:spcAft>
              <a:tabLst>
                <a:tab pos="540385" algn="l"/>
              </a:tabLst>
            </a:pPr>
            <a:endParaRPr lang="pt-BR" sz="1100" b="1"/>
          </a:p>
          <a:p>
            <a:pPr marL="520700" lvl="1" algn="just">
              <a:tabLst>
                <a:tab pos="540385" algn="l"/>
              </a:tabLst>
            </a:pPr>
            <a:r>
              <a:rPr lang="pt-BR" sz="1100" b="1" dirty="0"/>
              <a:t>Contrapartida financeira, com recursos do Orçamento Geral da União (OGU), alocados por meio de emenda parlamentar.</a:t>
            </a:r>
            <a:endParaRPr lang="pt-BR" sz="1100" b="1" dirty="0">
              <a:cs typeface="Calibri"/>
            </a:endParaRPr>
          </a:p>
          <a:p>
            <a:pPr marL="520700" lvl="1" algn="just">
              <a:tabLst>
                <a:tab pos="540385" algn="l"/>
              </a:tabLst>
            </a:pPr>
            <a:endParaRPr lang="pt-BR" sz="1100" b="1"/>
          </a:p>
          <a:p>
            <a:pPr marL="520700" lvl="1" algn="just">
              <a:tabLst>
                <a:tab pos="540385" algn="l"/>
              </a:tabLst>
            </a:pPr>
            <a:r>
              <a:rPr lang="pt-BR" sz="1100" b="1" dirty="0"/>
              <a:t>Imóveis/Empreendimentos:</a:t>
            </a:r>
            <a:endParaRPr lang="pt-BR" sz="1100" b="1" dirty="0">
              <a:cs typeface="Calibri"/>
            </a:endParaRP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localizados no município a que se destina o recurso da emenda</a:t>
            </a:r>
            <a:endParaRPr lang="pt-BR" sz="1100" dirty="0">
              <a:cs typeface="Calibri"/>
            </a:endParaRP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empreendimentos indicados pelo ente público</a:t>
            </a:r>
            <a:endParaRPr lang="pt-BR" sz="1100" dirty="0">
              <a:cs typeface="Calibri"/>
            </a:endParaRPr>
          </a:p>
          <a:p>
            <a:pPr marL="520700" lvl="1" algn="just">
              <a:tabLst>
                <a:tab pos="540385" algn="l"/>
              </a:tabLst>
            </a:pPr>
            <a:endParaRPr lang="pt-BR" sz="1100"/>
          </a:p>
          <a:p>
            <a:pPr marL="520700" lvl="1" algn="just">
              <a:tabLst>
                <a:tab pos="540385" algn="l"/>
              </a:tabLst>
            </a:pPr>
            <a:r>
              <a:rPr lang="pt-BR" sz="1100" b="1" dirty="0"/>
              <a:t>Beneficiários</a:t>
            </a:r>
            <a:endParaRPr lang="pt-BR" sz="1100" b="1" dirty="0">
              <a:cs typeface="Calibri"/>
            </a:endParaRP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renda até R$ 8.000,00</a:t>
            </a:r>
            <a:endParaRPr lang="pt-BR" sz="1100" dirty="0">
              <a:cs typeface="Calibri"/>
            </a:endParaRPr>
          </a:p>
          <a:p>
            <a:pPr marL="692150" lvl="1" indent="-171450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indicados pelo ente público (priorização faixas 1 e 2)</a:t>
            </a:r>
            <a:endParaRPr lang="pt-BR" sz="1100" dirty="0">
              <a:cs typeface="Calibri"/>
            </a:endParaRP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sujeitos à análise de crédito da instituição financeira</a:t>
            </a:r>
            <a:endParaRPr lang="pt-BR" sz="1100" dirty="0">
              <a:cs typeface="Calibri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C373A6C-2836-D968-E75E-94CCD1AEBDE1}"/>
              </a:ext>
            </a:extLst>
          </p:cNvPr>
          <p:cNvSpPr/>
          <p:nvPr/>
        </p:nvSpPr>
        <p:spPr>
          <a:xfrm>
            <a:off x="4955822" y="5143490"/>
            <a:ext cx="135467" cy="1714510"/>
          </a:xfrm>
          <a:prstGeom prst="rect">
            <a:avLst/>
          </a:prstGeom>
          <a:solidFill>
            <a:srgbClr val="39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B4B6A83-7003-3159-792B-ACAF47A5C7D3}"/>
              </a:ext>
            </a:extLst>
          </p:cNvPr>
          <p:cNvSpPr/>
          <p:nvPr/>
        </p:nvSpPr>
        <p:spPr>
          <a:xfrm>
            <a:off x="4955822" y="1"/>
            <a:ext cx="135467" cy="1714506"/>
          </a:xfrm>
          <a:prstGeom prst="rect">
            <a:avLst/>
          </a:prstGeom>
          <a:solidFill>
            <a:srgbClr val="00A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6BC028E-409B-6139-1BAD-D949C2C2D3F3}"/>
              </a:ext>
            </a:extLst>
          </p:cNvPr>
          <p:cNvSpPr/>
          <p:nvPr/>
        </p:nvSpPr>
        <p:spPr>
          <a:xfrm>
            <a:off x="4955822" y="3418472"/>
            <a:ext cx="135467" cy="1735420"/>
          </a:xfrm>
          <a:prstGeom prst="rect">
            <a:avLst/>
          </a:prstGeom>
          <a:solidFill>
            <a:srgbClr val="FDD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65509AD-B0AB-7B6B-03B1-10DA9B940082}"/>
              </a:ext>
            </a:extLst>
          </p:cNvPr>
          <p:cNvSpPr/>
          <p:nvPr/>
        </p:nvSpPr>
        <p:spPr>
          <a:xfrm>
            <a:off x="4955822" y="1693576"/>
            <a:ext cx="135467" cy="1735422"/>
          </a:xfrm>
          <a:prstGeom prst="rect">
            <a:avLst/>
          </a:prstGeom>
          <a:solidFill>
            <a:srgbClr val="D8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Gráfico 17" descr="Dinheiro estrutura de tópicos">
            <a:extLst>
              <a:ext uri="{FF2B5EF4-FFF2-40B4-BE49-F238E27FC236}">
                <a16:creationId xmlns:a16="http://schemas.microsoft.com/office/drawing/2014/main" id="{336B77A2-FB85-B269-3BBD-679277369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642" y="678712"/>
            <a:ext cx="454676" cy="454676"/>
          </a:xfrm>
          <a:prstGeom prst="rect">
            <a:avLst/>
          </a:prstGeom>
        </p:spPr>
      </p:pic>
      <p:pic>
        <p:nvPicPr>
          <p:cNvPr id="15" name="Gráfico 10" descr="Família com duas crianças estrutura de tópicos">
            <a:extLst>
              <a:ext uri="{FF2B5EF4-FFF2-40B4-BE49-F238E27FC236}">
                <a16:creationId xmlns:a16="http://schemas.microsoft.com/office/drawing/2014/main" id="{C3CE9EC9-0705-70D7-288A-7027B21DB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3642" y="2035358"/>
            <a:ext cx="454676" cy="454676"/>
          </a:xfrm>
          <a:prstGeom prst="rect">
            <a:avLst/>
          </a:prstGeom>
        </p:spPr>
      </p:pic>
      <p:pic>
        <p:nvPicPr>
          <p:cNvPr id="41" name="Imagem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91" y="1372591"/>
            <a:ext cx="372069" cy="372069"/>
          </a:xfrm>
          <a:prstGeom prst="rect">
            <a:avLst/>
          </a:prstGeom>
        </p:spPr>
      </p:pic>
      <p:sp>
        <p:nvSpPr>
          <p:cNvPr id="58" name="CaixaDeTexto 57">
            <a:extLst>
              <a:ext uri="{FF2B5EF4-FFF2-40B4-BE49-F238E27FC236}">
                <a16:creationId xmlns:a16="http://schemas.microsoft.com/office/drawing/2014/main" id="{8DDB6B47-67FC-0067-D939-73E1BCA92D93}"/>
              </a:ext>
            </a:extLst>
          </p:cNvPr>
          <p:cNvSpPr txBox="1"/>
          <p:nvPr/>
        </p:nvSpPr>
        <p:spPr>
          <a:xfrm>
            <a:off x="5145965" y="90081"/>
            <a:ext cx="4584631" cy="276998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63500" lvl="0" algn="just">
              <a:tabLst>
                <a:tab pos="540385" algn="l"/>
              </a:tabLst>
            </a:pPr>
            <a:r>
              <a:rPr lang="pt-BR" sz="1100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Modalidade 2</a:t>
            </a:r>
          </a:p>
          <a:p>
            <a:pPr marL="63500" lvl="0" algn="just">
              <a:tabLst>
                <a:tab pos="540385" algn="l"/>
              </a:tabLst>
            </a:pPr>
            <a:r>
              <a:rPr lang="pt-BR" sz="1400" b="1" kern="100" dirty="0">
                <a:solidFill>
                  <a:srgbClr val="D8232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MCMV CIDADES – TERRENOS</a:t>
            </a:r>
          </a:p>
          <a:p>
            <a:pPr marL="63500" lvl="0" algn="just">
              <a:tabLst>
                <a:tab pos="540385" algn="l"/>
              </a:tabLst>
            </a:pPr>
            <a:endParaRPr lang="pt-BR" sz="1400" b="1" kern="100" dirty="0">
              <a:solidFill>
                <a:srgbClr val="D8232A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20700" lvl="1" algn="just">
              <a:tabLst>
                <a:tab pos="540385" algn="l"/>
              </a:tabLst>
            </a:pPr>
            <a:r>
              <a:rPr lang="pt-BR" sz="1100" b="1" dirty="0"/>
              <a:t>Doação de terreno de Ente Público subnacional</a:t>
            </a:r>
          </a:p>
          <a:p>
            <a:pPr marL="520700" lvl="1" algn="just">
              <a:tabLst>
                <a:tab pos="540385" algn="l"/>
              </a:tabLst>
            </a:pPr>
            <a:endParaRPr lang="pt-BR" sz="1100" b="1" dirty="0"/>
          </a:p>
          <a:p>
            <a:pPr marL="520700" lvl="1" algn="just">
              <a:tabLst>
                <a:tab pos="540385" algn="l"/>
              </a:tabLst>
            </a:pPr>
            <a:endParaRPr lang="pt-BR" sz="1100" b="1" dirty="0"/>
          </a:p>
          <a:p>
            <a:pPr marL="520700" lvl="1" algn="just">
              <a:tabLst>
                <a:tab pos="540385" algn="l"/>
              </a:tabLst>
            </a:pPr>
            <a:r>
              <a:rPr lang="pt-BR" sz="1100" b="1" dirty="0"/>
              <a:t>Empreendimentos:</a:t>
            </a:r>
            <a:endParaRPr lang="pt-BR" sz="1100" b="1" dirty="0">
              <a:cs typeface="Calibri"/>
            </a:endParaRP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produção de empreendimento habitacional por empresa selecionada pelo ente público, conforme legislação pertinente</a:t>
            </a:r>
          </a:p>
          <a:p>
            <a:pPr marL="520700" lvl="1" algn="just">
              <a:tabLst>
                <a:tab pos="540385" algn="l"/>
              </a:tabLst>
            </a:pPr>
            <a:endParaRPr lang="pt-BR" sz="1100" dirty="0"/>
          </a:p>
          <a:p>
            <a:pPr marL="520700" lvl="1" algn="just">
              <a:tabLst>
                <a:tab pos="540385" algn="l"/>
              </a:tabLst>
            </a:pPr>
            <a:r>
              <a:rPr lang="pt-BR" sz="1100" b="1" dirty="0"/>
              <a:t>Beneficiários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renda até R$ 8.000,00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indicados pelo ente público (priorização faixas 1 e 2)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 dirty="0"/>
              <a:t>sujeitos à análise de crédito da instituição financeira</a:t>
            </a:r>
          </a:p>
          <a:p>
            <a:pPr marL="63500" lvl="0" algn="just">
              <a:tabLst>
                <a:tab pos="540385" algn="l"/>
              </a:tabLst>
            </a:pPr>
            <a:endParaRPr lang="pt-BR" sz="1400" b="1" kern="100" dirty="0">
              <a:solidFill>
                <a:srgbClr val="D8232A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" name="Gráfico 10" descr="Família com duas crianças estrutura de tópicos">
            <a:extLst>
              <a:ext uri="{FF2B5EF4-FFF2-40B4-BE49-F238E27FC236}">
                <a16:creationId xmlns:a16="http://schemas.microsoft.com/office/drawing/2014/main" id="{C3CE9EC9-0705-70D7-288A-7027B21DB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6934" y="2038845"/>
            <a:ext cx="454676" cy="454676"/>
          </a:xfrm>
          <a:prstGeom prst="rect">
            <a:avLst/>
          </a:prstGeom>
        </p:spPr>
      </p:pic>
      <p:pic>
        <p:nvPicPr>
          <p:cNvPr id="62" name="Imagem 6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528" y="1372748"/>
            <a:ext cx="372069" cy="372069"/>
          </a:xfrm>
          <a:prstGeom prst="rect">
            <a:avLst/>
          </a:prstGeom>
        </p:spPr>
      </p:pic>
      <p:grpSp>
        <p:nvGrpSpPr>
          <p:cNvPr id="49" name="Agrupar 48">
            <a:extLst>
              <a:ext uri="{FF2B5EF4-FFF2-40B4-BE49-F238E27FC236}">
                <a16:creationId xmlns:a16="http://schemas.microsoft.com/office/drawing/2014/main" id="{A744741F-EA8E-4950-AE16-594961F057CB}"/>
              </a:ext>
            </a:extLst>
          </p:cNvPr>
          <p:cNvGrpSpPr/>
          <p:nvPr/>
        </p:nvGrpSpPr>
        <p:grpSpPr>
          <a:xfrm>
            <a:off x="5262472" y="625313"/>
            <a:ext cx="454675" cy="406282"/>
            <a:chOff x="8496108" y="1173379"/>
            <a:chExt cx="355374" cy="326769"/>
          </a:xfrm>
        </p:grpSpPr>
        <p:pic>
          <p:nvPicPr>
            <p:cNvPr id="20" name="Gráfico 19" descr="Marcador">
              <a:extLst>
                <a:ext uri="{FF2B5EF4-FFF2-40B4-BE49-F238E27FC236}">
                  <a16:creationId xmlns:a16="http://schemas.microsoft.com/office/drawing/2014/main" id="{B609DE50-31A9-4AE8-89DF-60B947C96B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643553" y="1173379"/>
              <a:ext cx="207929" cy="207929"/>
            </a:xfrm>
            <a:prstGeom prst="rect">
              <a:avLst/>
            </a:prstGeom>
          </p:spPr>
        </p:pic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499185E2-6A6F-4FF0-92BA-E1FCA614110B}"/>
                </a:ext>
              </a:extLst>
            </p:cNvPr>
            <p:cNvCxnSpPr/>
            <p:nvPr/>
          </p:nvCxnSpPr>
          <p:spPr>
            <a:xfrm>
              <a:off x="8496300" y="1314490"/>
              <a:ext cx="0" cy="185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to 31">
              <a:extLst>
                <a:ext uri="{FF2B5EF4-FFF2-40B4-BE49-F238E27FC236}">
                  <a16:creationId xmlns:a16="http://schemas.microsoft.com/office/drawing/2014/main" id="{7FBAC25D-9BBE-4E61-B74A-BE990D92D621}"/>
                </a:ext>
              </a:extLst>
            </p:cNvPr>
            <p:cNvCxnSpPr/>
            <p:nvPr/>
          </p:nvCxnSpPr>
          <p:spPr>
            <a:xfrm>
              <a:off x="8665606" y="1314490"/>
              <a:ext cx="0" cy="185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to 32">
              <a:extLst>
                <a:ext uri="{FF2B5EF4-FFF2-40B4-BE49-F238E27FC236}">
                  <a16:creationId xmlns:a16="http://schemas.microsoft.com/office/drawing/2014/main" id="{5AA9DF5C-9925-495D-BF35-C49DD4F93594}"/>
                </a:ext>
              </a:extLst>
            </p:cNvPr>
            <p:cNvCxnSpPr/>
            <p:nvPr/>
          </p:nvCxnSpPr>
          <p:spPr>
            <a:xfrm>
              <a:off x="8574881" y="1279265"/>
              <a:ext cx="0" cy="185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to 33">
              <a:extLst>
                <a:ext uri="{FF2B5EF4-FFF2-40B4-BE49-F238E27FC236}">
                  <a16:creationId xmlns:a16="http://schemas.microsoft.com/office/drawing/2014/main" id="{A3AB4C9C-389E-46D8-A190-6CCD39FFEB46}"/>
                </a:ext>
              </a:extLst>
            </p:cNvPr>
            <p:cNvCxnSpPr>
              <a:cxnSpLocks/>
            </p:cNvCxnSpPr>
            <p:nvPr/>
          </p:nvCxnSpPr>
          <p:spPr>
            <a:xfrm>
              <a:off x="8828719" y="1314492"/>
              <a:ext cx="0" cy="17585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>
              <a:extLst>
                <a:ext uri="{FF2B5EF4-FFF2-40B4-BE49-F238E27FC236}">
                  <a16:creationId xmlns:a16="http://schemas.microsoft.com/office/drawing/2014/main" id="{18791830-FA99-4427-B00C-927A4CE5FA53}"/>
                </a:ext>
              </a:extLst>
            </p:cNvPr>
            <p:cNvCxnSpPr/>
            <p:nvPr/>
          </p:nvCxnSpPr>
          <p:spPr>
            <a:xfrm>
              <a:off x="8747518" y="1279919"/>
              <a:ext cx="0" cy="185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>
              <a:extLst>
                <a:ext uri="{FF2B5EF4-FFF2-40B4-BE49-F238E27FC236}">
                  <a16:creationId xmlns:a16="http://schemas.microsoft.com/office/drawing/2014/main" id="{67B67983-E75B-4871-8417-F5CF616D95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96300" y="1279266"/>
              <a:ext cx="78581" cy="39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to 41">
              <a:extLst>
                <a:ext uri="{FF2B5EF4-FFF2-40B4-BE49-F238E27FC236}">
                  <a16:creationId xmlns:a16="http://schemas.microsoft.com/office/drawing/2014/main" id="{D365EF3E-FB04-4298-9F9D-B0C85A9174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5129" y="1279265"/>
              <a:ext cx="78581" cy="39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>
              <a:extLst>
                <a:ext uri="{FF2B5EF4-FFF2-40B4-BE49-F238E27FC236}">
                  <a16:creationId xmlns:a16="http://schemas.microsoft.com/office/drawing/2014/main" id="{8AF19B82-2090-4BF9-AF8A-B0481E2985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96108" y="1459755"/>
              <a:ext cx="78581" cy="39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to 43">
              <a:extLst>
                <a:ext uri="{FF2B5EF4-FFF2-40B4-BE49-F238E27FC236}">
                  <a16:creationId xmlns:a16="http://schemas.microsoft.com/office/drawing/2014/main" id="{5F5D6270-7D12-4186-A47E-BC06A32384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68937" y="1457373"/>
              <a:ext cx="78581" cy="39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>
              <a:extLst>
                <a:ext uri="{FF2B5EF4-FFF2-40B4-BE49-F238E27FC236}">
                  <a16:creationId xmlns:a16="http://schemas.microsoft.com/office/drawing/2014/main" id="{6C370288-DD4B-458E-8F40-C243A0EA286C}"/>
                </a:ext>
              </a:extLst>
            </p:cNvPr>
            <p:cNvCxnSpPr>
              <a:cxnSpLocks/>
            </p:cNvCxnSpPr>
            <p:nvPr/>
          </p:nvCxnSpPr>
          <p:spPr>
            <a:xfrm>
              <a:off x="8572500" y="1281563"/>
              <a:ext cx="90725" cy="376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to 52">
              <a:extLst>
                <a:ext uri="{FF2B5EF4-FFF2-40B4-BE49-F238E27FC236}">
                  <a16:creationId xmlns:a16="http://schemas.microsoft.com/office/drawing/2014/main" id="{30D68CF4-EE5A-4EC9-A875-B2926724B078}"/>
                </a:ext>
              </a:extLst>
            </p:cNvPr>
            <p:cNvCxnSpPr>
              <a:cxnSpLocks/>
            </p:cNvCxnSpPr>
            <p:nvPr/>
          </p:nvCxnSpPr>
          <p:spPr>
            <a:xfrm>
              <a:off x="8742756" y="1281563"/>
              <a:ext cx="90725" cy="30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to 53">
              <a:extLst>
                <a:ext uri="{FF2B5EF4-FFF2-40B4-BE49-F238E27FC236}">
                  <a16:creationId xmlns:a16="http://schemas.microsoft.com/office/drawing/2014/main" id="{8B43BF2E-9EBC-48AD-AAB2-755349A50AB4}"/>
                </a:ext>
              </a:extLst>
            </p:cNvPr>
            <p:cNvCxnSpPr>
              <a:cxnSpLocks/>
            </p:cNvCxnSpPr>
            <p:nvPr/>
          </p:nvCxnSpPr>
          <p:spPr>
            <a:xfrm>
              <a:off x="8574881" y="1457373"/>
              <a:ext cx="94056" cy="399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to 55">
              <a:extLst>
                <a:ext uri="{FF2B5EF4-FFF2-40B4-BE49-F238E27FC236}">
                  <a16:creationId xmlns:a16="http://schemas.microsoft.com/office/drawing/2014/main" id="{71CBFEBA-2F1A-4FC2-83E6-49943FFF3D49}"/>
                </a:ext>
              </a:extLst>
            </p:cNvPr>
            <p:cNvCxnSpPr>
              <a:cxnSpLocks/>
            </p:cNvCxnSpPr>
            <p:nvPr/>
          </p:nvCxnSpPr>
          <p:spPr>
            <a:xfrm>
              <a:off x="8739909" y="1459803"/>
              <a:ext cx="90725" cy="30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992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aixaDeTexto 54"/>
          <p:cNvSpPr txBox="1"/>
          <p:nvPr/>
        </p:nvSpPr>
        <p:spPr>
          <a:xfrm>
            <a:off x="166971" y="2813643"/>
            <a:ext cx="4629315" cy="38751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51" name="CaixaDeTexto 50"/>
          <p:cNvSpPr txBox="1"/>
          <p:nvPr/>
        </p:nvSpPr>
        <p:spPr>
          <a:xfrm>
            <a:off x="173469" y="2798483"/>
            <a:ext cx="475634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100" b="1">
                <a:solidFill>
                  <a:srgbClr val="EB701D"/>
                </a:solidFill>
              </a:rPr>
              <a:t>COMO FUNCIONA:</a:t>
            </a:r>
          </a:p>
          <a:p>
            <a:r>
              <a:rPr lang="pt-BR" sz="1100" b="1"/>
              <a:t>MINISTÉRIO DAS CIDADES</a:t>
            </a:r>
          </a:p>
          <a:p>
            <a:pPr marL="171450" indent="-1714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/>
              <a:t>celebra contrato de prestação de serviços com a CAIXA, na qualidade de GO, para gestão de recursos financeiros aportados pelos entes públicos</a:t>
            </a:r>
            <a:endParaRPr lang="pt-BR" sz="1100" b="1">
              <a:solidFill>
                <a:srgbClr val="000000"/>
              </a:solidFill>
            </a:endParaRPr>
          </a:p>
          <a:p>
            <a:r>
              <a:rPr lang="pt-BR" sz="1100" b="1">
                <a:solidFill>
                  <a:srgbClr val="000000"/>
                </a:solidFill>
              </a:rPr>
              <a:t>ENTE PÚBLICO SUBNACIONAL (Município, Estado ou Distrito Federal)</a:t>
            </a:r>
            <a:endParaRPr lang="pt-BR" sz="110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celebra instrumento de adesão com o GO e AF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disponibiliza contrapartida financeira, conforme orientações do GO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indica ao AF os empreendimentos beneficiados e as famílias a serem potencialmente contempladas</a:t>
            </a:r>
          </a:p>
          <a:p>
            <a:pPr>
              <a:lnSpc>
                <a:spcPct val="150000"/>
              </a:lnSpc>
            </a:pPr>
            <a:r>
              <a:rPr lang="pt-BR" sz="1100" b="1"/>
              <a:t>GESTOR OPERACIONAL – CAIXA ECONÔMICA FEDERAL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celebra contrato de prestação de serviços com o MCID e AF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celebra instrumento de adesão com o Ente Público subnacional e AF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exerce a gestão dos recursos aportados conforme cláusulas contratuais</a:t>
            </a:r>
          </a:p>
          <a:p>
            <a:pPr>
              <a:lnSpc>
                <a:spcPct val="150000"/>
              </a:lnSpc>
            </a:pPr>
            <a:r>
              <a:rPr lang="pt-BR" sz="1100" b="1"/>
              <a:t>AGENTES FINANCEIROS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realizam a análise de crédito dos beneficiários indicados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contratam as operações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/>
              <a:t>recebem o recurso repassado pelo GO na contratação da pessoa física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8DDB6B47-67FC-0067-D939-73E1BCA92D93}"/>
              </a:ext>
            </a:extLst>
          </p:cNvPr>
          <p:cNvSpPr txBox="1"/>
          <p:nvPr/>
        </p:nvSpPr>
        <p:spPr>
          <a:xfrm>
            <a:off x="173469" y="80074"/>
            <a:ext cx="462281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0" lvl="0" algn="just">
              <a:tabLst>
                <a:tab pos="540385" algn="l"/>
              </a:tabLst>
            </a:pPr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Modalidade 3</a:t>
            </a:r>
          </a:p>
          <a:p>
            <a:pPr marL="63500" lvl="0" algn="just">
              <a:tabLst>
                <a:tab pos="540385" algn="l"/>
              </a:tabLst>
            </a:pPr>
            <a:r>
              <a:rPr lang="pt-BR" sz="1400" b="1" kern="10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MCMV CIDADES – CONTRAPARTIDAS</a:t>
            </a:r>
          </a:p>
          <a:p>
            <a:pPr marL="520700" lvl="1" algn="just">
              <a:spcAft>
                <a:spcPts val="600"/>
              </a:spcAft>
              <a:tabLst>
                <a:tab pos="540385" algn="l"/>
              </a:tabLst>
            </a:pPr>
            <a:endParaRPr lang="pt-BR" sz="1100" b="1"/>
          </a:p>
          <a:p>
            <a:pPr lvl="1"/>
            <a:r>
              <a:rPr lang="pt-BR" sz="1100" b="1"/>
              <a:t>Contrapartida financeira de Ente Público subnacional (estados, municípios e Distrito Federal)</a:t>
            </a:r>
          </a:p>
          <a:p>
            <a:pPr marL="520700" lvl="1" algn="just">
              <a:tabLst>
                <a:tab pos="540385" algn="l"/>
              </a:tabLst>
            </a:pPr>
            <a:endParaRPr lang="pt-BR" sz="1100" b="1"/>
          </a:p>
          <a:p>
            <a:pPr marL="520700" lvl="1" algn="just">
              <a:tabLst>
                <a:tab pos="540385" algn="l"/>
              </a:tabLst>
            </a:pPr>
            <a:r>
              <a:rPr lang="pt-BR" sz="1100" b="1"/>
              <a:t>Imóveis/Empreendimentos: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/>
              <a:t>localizados no município proponente 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/>
              <a:t>empreendimentos indicados pelo ente público</a:t>
            </a:r>
          </a:p>
          <a:p>
            <a:pPr marL="520700" lvl="1" algn="just">
              <a:tabLst>
                <a:tab pos="540385" algn="l"/>
              </a:tabLst>
            </a:pPr>
            <a:endParaRPr lang="pt-BR" sz="1100" b="1"/>
          </a:p>
          <a:p>
            <a:pPr marL="520700" lvl="1" algn="just">
              <a:tabLst>
                <a:tab pos="540385" algn="l"/>
              </a:tabLst>
            </a:pPr>
            <a:r>
              <a:rPr lang="pt-BR" sz="1100" b="1"/>
              <a:t>Beneficiários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/>
              <a:t>renda até R$ 8.000,00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/>
              <a:t>indicados pelo ente público (priorização faixas 1 e 2)</a:t>
            </a:r>
          </a:p>
          <a:p>
            <a:pPr marL="692150" lvl="1" indent="-171450" algn="just"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pt-BR" sz="1100"/>
              <a:t>sujeitos à análise de crédito da instituição financeira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C373A6C-2836-D968-E75E-94CCD1AEBDE1}"/>
              </a:ext>
            </a:extLst>
          </p:cNvPr>
          <p:cNvSpPr/>
          <p:nvPr/>
        </p:nvSpPr>
        <p:spPr>
          <a:xfrm>
            <a:off x="4955822" y="5143490"/>
            <a:ext cx="135467" cy="1714510"/>
          </a:xfrm>
          <a:prstGeom prst="rect">
            <a:avLst/>
          </a:prstGeom>
          <a:solidFill>
            <a:srgbClr val="39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9B4B6A83-7003-3159-792B-ACAF47A5C7D3}"/>
              </a:ext>
            </a:extLst>
          </p:cNvPr>
          <p:cNvSpPr/>
          <p:nvPr/>
        </p:nvSpPr>
        <p:spPr>
          <a:xfrm>
            <a:off x="4955822" y="1"/>
            <a:ext cx="135467" cy="1714506"/>
          </a:xfrm>
          <a:prstGeom prst="rect">
            <a:avLst/>
          </a:prstGeom>
          <a:solidFill>
            <a:srgbClr val="00A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6BC028E-409B-6139-1BAD-D949C2C2D3F3}"/>
              </a:ext>
            </a:extLst>
          </p:cNvPr>
          <p:cNvSpPr/>
          <p:nvPr/>
        </p:nvSpPr>
        <p:spPr>
          <a:xfrm>
            <a:off x="4955822" y="3418472"/>
            <a:ext cx="135467" cy="1735420"/>
          </a:xfrm>
          <a:prstGeom prst="rect">
            <a:avLst/>
          </a:prstGeom>
          <a:solidFill>
            <a:srgbClr val="FDD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65509AD-B0AB-7B6B-03B1-10DA9B940082}"/>
              </a:ext>
            </a:extLst>
          </p:cNvPr>
          <p:cNvSpPr/>
          <p:nvPr/>
        </p:nvSpPr>
        <p:spPr>
          <a:xfrm>
            <a:off x="4955822" y="1693576"/>
            <a:ext cx="135467" cy="1735422"/>
          </a:xfrm>
          <a:prstGeom prst="rect">
            <a:avLst/>
          </a:prstGeom>
          <a:solidFill>
            <a:srgbClr val="D8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Gráfico 17" descr="Dinheiro estrutura de tópicos">
            <a:extLst>
              <a:ext uri="{FF2B5EF4-FFF2-40B4-BE49-F238E27FC236}">
                <a16:creationId xmlns:a16="http://schemas.microsoft.com/office/drawing/2014/main" id="{336B77A2-FB85-B269-3BBD-679277369B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3642" y="678712"/>
            <a:ext cx="454676" cy="454676"/>
          </a:xfrm>
          <a:prstGeom prst="rect">
            <a:avLst/>
          </a:prstGeom>
        </p:spPr>
      </p:pic>
      <p:pic>
        <p:nvPicPr>
          <p:cNvPr id="15" name="Gráfico 10" descr="Família com duas crianças estrutura de tópicos">
            <a:extLst>
              <a:ext uri="{FF2B5EF4-FFF2-40B4-BE49-F238E27FC236}">
                <a16:creationId xmlns:a16="http://schemas.microsoft.com/office/drawing/2014/main" id="{C3CE9EC9-0705-70D7-288A-7027B21DB9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3642" y="2035358"/>
            <a:ext cx="454676" cy="454676"/>
          </a:xfrm>
          <a:prstGeom prst="rect">
            <a:avLst/>
          </a:prstGeom>
        </p:spPr>
      </p:pic>
      <p:pic>
        <p:nvPicPr>
          <p:cNvPr id="41" name="Imagem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91" y="1372591"/>
            <a:ext cx="372069" cy="372069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8DDB6B47-67FC-0067-D939-73E1BCA92D93}"/>
              </a:ext>
            </a:extLst>
          </p:cNvPr>
          <p:cNvSpPr txBox="1"/>
          <p:nvPr/>
        </p:nvSpPr>
        <p:spPr>
          <a:xfrm>
            <a:off x="5165288" y="146210"/>
            <a:ext cx="462281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500" lvl="0" algn="just">
              <a:tabLst>
                <a:tab pos="540385" algn="l"/>
              </a:tabLst>
            </a:pPr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Modalidade 3</a:t>
            </a:r>
          </a:p>
          <a:p>
            <a:pPr marL="63500" lvl="0" algn="just">
              <a:tabLst>
                <a:tab pos="540385" algn="l"/>
              </a:tabLst>
            </a:pPr>
            <a:r>
              <a:rPr lang="pt-BR" sz="1400" b="1" kern="100">
                <a:solidFill>
                  <a:schemeClr val="accent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MCMV CIDADES – CONTRAPARTIDAS</a:t>
            </a:r>
          </a:p>
          <a:p>
            <a:pPr marL="520700" lvl="1" algn="just">
              <a:spcAft>
                <a:spcPts val="600"/>
              </a:spcAft>
              <a:tabLst>
                <a:tab pos="540385" algn="l"/>
              </a:tabLst>
            </a:pPr>
            <a:endParaRPr lang="pt-BR" sz="1100" b="1"/>
          </a:p>
          <a:p>
            <a:pPr lvl="1"/>
            <a:r>
              <a:rPr lang="pt-BR" sz="1100" b="1"/>
              <a:t>CONTRATO DE PRESTAÇÃO DE SERVIÇOS</a:t>
            </a:r>
            <a:endParaRPr lang="pt-BR" sz="1100"/>
          </a:p>
        </p:txBody>
      </p:sp>
      <p:sp>
        <p:nvSpPr>
          <p:cNvPr id="2" name="Retângulo 1"/>
          <p:cNvSpPr/>
          <p:nvPr/>
        </p:nvSpPr>
        <p:spPr>
          <a:xfrm>
            <a:off x="5284212" y="1175440"/>
            <a:ext cx="4503894" cy="36317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1100" dirty="0"/>
              <a:t>A partir do contrato a ser celebrado entra a Caixa Econômica Federal e o Ministério das Cidades (Contrato Nacional), os Entes Públicos poderão firmar </a:t>
            </a:r>
            <a:r>
              <a:rPr lang="pt-BR" sz="1100" b="1" dirty="0"/>
              <a:t>contratos de adesão à prestação do serviço ofertado pelo Gestor Operacional</a:t>
            </a:r>
            <a:r>
              <a:rPr lang="pt-BR" sz="1100" dirty="0"/>
              <a:t> para a </a:t>
            </a:r>
            <a:r>
              <a:rPr lang="pt-BR" sz="1100" b="1" dirty="0"/>
              <a:t>gestão dos recursos </a:t>
            </a:r>
            <a:r>
              <a:rPr lang="pt-BR" sz="1100" dirty="0"/>
              <a:t>a serem concedidos por meio da iniciativa MCMV Cidades – Contrapartidas.</a:t>
            </a:r>
          </a:p>
          <a:p>
            <a:endParaRPr lang="pt-BR" sz="1100" dirty="0"/>
          </a:p>
          <a:p>
            <a:r>
              <a:rPr lang="pt-BR" sz="1100" dirty="0"/>
              <a:t>A CAIXA realizará a gestão e o repasse da contrapartida aportada pelo Ente Público ao Agente Financeiro que realizar as operações de financiamento habitacional com as famílias beneficiárias. </a:t>
            </a:r>
          </a:p>
          <a:p>
            <a:endParaRPr lang="pt-BR" sz="1100" dirty="0"/>
          </a:p>
          <a:p>
            <a:pPr>
              <a:spcAft>
                <a:spcPts val="600"/>
              </a:spcAft>
            </a:pPr>
            <a:r>
              <a:rPr lang="pt-BR" sz="1100" b="1" dirty="0"/>
              <a:t>Adesão do Ente Público: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 dirty="0"/>
              <a:t>Contrato de Adesão a ser celebrado com o Gestor Operacional e com o Agente Financeiro.</a:t>
            </a:r>
            <a:endParaRPr lang="pt-BR" sz="1100" dirty="0">
              <a:cs typeface="Calibri"/>
            </a:endParaRPr>
          </a:p>
          <a:p>
            <a:endParaRPr lang="pt-BR" sz="1100" dirty="0"/>
          </a:p>
          <a:p>
            <a:pPr>
              <a:spcAft>
                <a:spcPts val="600"/>
              </a:spcAft>
            </a:pPr>
            <a:r>
              <a:rPr lang="pt-BR" sz="1100" b="1" dirty="0"/>
              <a:t>Vantagens: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100" b="1" dirty="0"/>
              <a:t>redução de custos para os Entes Públicos</a:t>
            </a:r>
            <a:r>
              <a:rPr lang="pt-BR" sz="1100" dirty="0"/>
              <a:t>: participação do Ministério das Cidades com parte da remuneração do Gestor Operacional, padronização da iniciativa, ganho de escala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t-BR" sz="1100" dirty="0"/>
          </a:p>
          <a:p>
            <a:endParaRPr lang="pt-BR" sz="1100" dirty="0"/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BEFD45E4-F17F-4D28-A218-81A738C1351D}"/>
              </a:ext>
            </a:extLst>
          </p:cNvPr>
          <p:cNvGrpSpPr/>
          <p:nvPr/>
        </p:nvGrpSpPr>
        <p:grpSpPr>
          <a:xfrm>
            <a:off x="5355009" y="781789"/>
            <a:ext cx="299232" cy="393651"/>
            <a:chOff x="7303247" y="5153892"/>
            <a:chExt cx="299232" cy="393651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359047ED-635C-4E98-8F2C-0A3F6F3084BF}"/>
                </a:ext>
              </a:extLst>
            </p:cNvPr>
            <p:cNvSpPr/>
            <p:nvPr/>
          </p:nvSpPr>
          <p:spPr>
            <a:xfrm>
              <a:off x="7303247" y="5153892"/>
              <a:ext cx="274918" cy="35641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F673BAED-7C5E-4905-AA66-153C828CFD29}"/>
                </a:ext>
              </a:extLst>
            </p:cNvPr>
            <p:cNvCxnSpPr>
              <a:cxnSpLocks/>
            </p:cNvCxnSpPr>
            <p:nvPr/>
          </p:nvCxnSpPr>
          <p:spPr>
            <a:xfrm>
              <a:off x="7352607" y="5217458"/>
              <a:ext cx="17774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>
              <a:extLst>
                <a:ext uri="{FF2B5EF4-FFF2-40B4-BE49-F238E27FC236}">
                  <a16:creationId xmlns:a16="http://schemas.microsoft.com/office/drawing/2014/main" id="{A37BE859-B913-47C6-AC1D-376B5322579F}"/>
                </a:ext>
              </a:extLst>
            </p:cNvPr>
            <p:cNvCxnSpPr>
              <a:cxnSpLocks/>
            </p:cNvCxnSpPr>
            <p:nvPr/>
          </p:nvCxnSpPr>
          <p:spPr>
            <a:xfrm>
              <a:off x="7352607" y="5264174"/>
              <a:ext cx="17774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to 24">
              <a:extLst>
                <a:ext uri="{FF2B5EF4-FFF2-40B4-BE49-F238E27FC236}">
                  <a16:creationId xmlns:a16="http://schemas.microsoft.com/office/drawing/2014/main" id="{32738BED-8A36-4C70-9042-018D2D8B24FF}"/>
                </a:ext>
              </a:extLst>
            </p:cNvPr>
            <p:cNvCxnSpPr>
              <a:cxnSpLocks/>
            </p:cNvCxnSpPr>
            <p:nvPr/>
          </p:nvCxnSpPr>
          <p:spPr>
            <a:xfrm>
              <a:off x="7352607" y="5311669"/>
              <a:ext cx="17774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>
              <a:extLst>
                <a:ext uri="{FF2B5EF4-FFF2-40B4-BE49-F238E27FC236}">
                  <a16:creationId xmlns:a16="http://schemas.microsoft.com/office/drawing/2014/main" id="{D28FB107-378F-4EB6-821F-3602585D76E8}"/>
                </a:ext>
              </a:extLst>
            </p:cNvPr>
            <p:cNvCxnSpPr>
              <a:cxnSpLocks/>
            </p:cNvCxnSpPr>
            <p:nvPr/>
          </p:nvCxnSpPr>
          <p:spPr>
            <a:xfrm>
              <a:off x="7439891" y="5361381"/>
              <a:ext cx="904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B7D5EF84-6CE9-43D9-AD0A-CD5B1EFC3469}"/>
                </a:ext>
              </a:extLst>
            </p:cNvPr>
            <p:cNvCxnSpPr>
              <a:cxnSpLocks/>
            </p:cNvCxnSpPr>
            <p:nvPr/>
          </p:nvCxnSpPr>
          <p:spPr>
            <a:xfrm>
              <a:off x="7361334" y="5448449"/>
              <a:ext cx="904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DD4C95EC-DE32-427B-8762-4386F9E0A8C4}"/>
                </a:ext>
              </a:extLst>
            </p:cNvPr>
            <p:cNvSpPr txBox="1"/>
            <p:nvPr/>
          </p:nvSpPr>
          <p:spPr>
            <a:xfrm>
              <a:off x="7394660" y="5332099"/>
              <a:ext cx="20781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b="1"/>
                <a:t>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6286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587B1928-684B-4F4F-93AD-07FE0F9D52BE}"/>
              </a:ext>
            </a:extLst>
          </p:cNvPr>
          <p:cNvSpPr/>
          <p:nvPr/>
        </p:nvSpPr>
        <p:spPr>
          <a:xfrm>
            <a:off x="4955822" y="5143490"/>
            <a:ext cx="135467" cy="1714510"/>
          </a:xfrm>
          <a:prstGeom prst="rect">
            <a:avLst/>
          </a:prstGeom>
          <a:solidFill>
            <a:srgbClr val="395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CAD6797-0DC1-40BC-A0E1-4A7039D97C90}"/>
              </a:ext>
            </a:extLst>
          </p:cNvPr>
          <p:cNvSpPr/>
          <p:nvPr/>
        </p:nvSpPr>
        <p:spPr>
          <a:xfrm>
            <a:off x="4955822" y="1"/>
            <a:ext cx="135467" cy="1714506"/>
          </a:xfrm>
          <a:prstGeom prst="rect">
            <a:avLst/>
          </a:prstGeom>
          <a:solidFill>
            <a:srgbClr val="00A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A80E467-C6A2-48B8-AF6D-87ED511FE7B9}"/>
              </a:ext>
            </a:extLst>
          </p:cNvPr>
          <p:cNvSpPr/>
          <p:nvPr/>
        </p:nvSpPr>
        <p:spPr>
          <a:xfrm>
            <a:off x="4955822" y="3418472"/>
            <a:ext cx="135467" cy="1735420"/>
          </a:xfrm>
          <a:prstGeom prst="rect">
            <a:avLst/>
          </a:prstGeom>
          <a:solidFill>
            <a:srgbClr val="FDD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AFCED0C-6536-4C2E-AE47-6B568E8D415E}"/>
              </a:ext>
            </a:extLst>
          </p:cNvPr>
          <p:cNvSpPr/>
          <p:nvPr/>
        </p:nvSpPr>
        <p:spPr>
          <a:xfrm>
            <a:off x="4955822" y="1693576"/>
            <a:ext cx="135467" cy="1735422"/>
          </a:xfrm>
          <a:prstGeom prst="rect">
            <a:avLst/>
          </a:prstGeom>
          <a:solidFill>
            <a:srgbClr val="D8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511B8D9-B27C-499D-9C6B-09F92B8877A3}"/>
              </a:ext>
            </a:extLst>
          </p:cNvPr>
          <p:cNvSpPr txBox="1"/>
          <p:nvPr/>
        </p:nvSpPr>
        <p:spPr>
          <a:xfrm>
            <a:off x="165278" y="120142"/>
            <a:ext cx="423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1155C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Minha Casa, Minha Vida Cidades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D9E25B5-B369-49D0-9044-8C7D4058E678}"/>
              </a:ext>
            </a:extLst>
          </p:cNvPr>
          <p:cNvSpPr txBox="1"/>
          <p:nvPr/>
        </p:nvSpPr>
        <p:spPr>
          <a:xfrm>
            <a:off x="276836" y="622631"/>
            <a:ext cx="45672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600"/>
              </a:spcAft>
            </a:pPr>
            <a:r>
              <a:rPr lang="pt-BR" sz="11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indicação das famílias </a:t>
            </a:r>
            <a:r>
              <a:rPr lang="pt-BR" sz="11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potencialmente contempladas, em </a:t>
            </a:r>
            <a:r>
              <a:rPr lang="pt-BR" sz="1100" b="1" kern="100">
                <a:solidFill>
                  <a:srgbClr val="1155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AS MODALIDADES</a:t>
            </a:r>
            <a:r>
              <a:rPr lang="pt-BR" sz="1100" b="1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1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Ente Público subnacional deverá:</a:t>
            </a:r>
            <a:endParaRPr lang="pt-BR" sz="1100" b="1" kern="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áfico 10" descr="Família com duas crianças estrutura de tópicos">
            <a:extLst>
              <a:ext uri="{FF2B5EF4-FFF2-40B4-BE49-F238E27FC236}">
                <a16:creationId xmlns:a16="http://schemas.microsoft.com/office/drawing/2014/main" id="{8F9568A3-3457-44D0-A120-3F2E11C02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278" y="629916"/>
            <a:ext cx="454676" cy="45467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74EE373-EAB4-4F9B-8E90-A0D37D344250}"/>
              </a:ext>
            </a:extLst>
          </p:cNvPr>
          <p:cNvSpPr txBox="1"/>
          <p:nvPr/>
        </p:nvSpPr>
        <p:spPr>
          <a:xfrm>
            <a:off x="106554" y="1225034"/>
            <a:ext cx="4737563" cy="32624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dirty="0">
                <a:solidFill>
                  <a:srgbClr val="000000"/>
                </a:solidFill>
                <a:latin typeface="Calibri"/>
                <a:cs typeface="Calibri"/>
              </a:rPr>
              <a:t>o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bservar e averiguar a </a:t>
            </a: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comprovação de renda 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e de atendimento às </a:t>
            </a: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priorizações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 previstas na </a:t>
            </a:r>
            <a:r>
              <a:rPr lang="pt-BR" sz="11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/>
                <a:cs typeface="Calibri"/>
              </a:rPr>
              <a:t>Portaria MCID </a:t>
            </a:r>
            <a:r>
              <a:rPr lang="pt-BR" sz="1100" b="0" i="0" dirty="0" err="1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/>
                <a:cs typeface="Calibri"/>
              </a:rPr>
              <a:t>xxxx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; </a:t>
            </a:r>
            <a:endParaRPr lang="pt-BR" dirty="0"/>
          </a:p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b="1" dirty="0">
                <a:solidFill>
                  <a:srgbClr val="000000"/>
                </a:solidFill>
                <a:latin typeface="Calibri"/>
                <a:cs typeface="Calibri"/>
              </a:rPr>
              <a:t>priorizar</a:t>
            </a:r>
            <a:r>
              <a:rPr lang="pt-BR" sz="1100" dirty="0">
                <a:solidFill>
                  <a:srgbClr val="000000"/>
                </a:solidFill>
                <a:latin typeface="Calibri"/>
                <a:cs typeface="Calibri"/>
              </a:rPr>
              <a:t> as famílias das Faixas 1 e 2, nessa ordem;</a:t>
            </a:r>
          </a:p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verificar e atestar que os beneficiários indicados </a:t>
            </a: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cumprem os requisitos estabelecidos </a:t>
            </a:r>
            <a:r>
              <a:rPr lang="pt-BR" sz="110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pelo art. 9º da Lei nº 14.620, de 13 de julho de 2023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;</a:t>
            </a:r>
          </a:p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dar </a:t>
            </a: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ampla publicidade 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aos critérios estabelecidos para a indicação das famílias, por meio de publicação no Diário Oficial local com afixação em meio físico ou virtual do órgão local;   </a:t>
            </a:r>
          </a:p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dotar </a:t>
            </a: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procedimento passível de auditoria 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na indicação das famílias potencialmente contempladas;</a:t>
            </a:r>
          </a:p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responder aos eventuais apontamentos relacionados ao processo de indicação das famílias beneficiárias perante os </a:t>
            </a: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órgãos de fiscalização competentes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; e  </a:t>
            </a:r>
          </a:p>
          <a:p>
            <a:pPr marL="247650" marR="76200" indent="-1714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pt-BR" sz="1100" b="1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remeter a lista de famílias indicadas e os critérios estabelecidos </a:t>
            </a:r>
            <a:r>
              <a:rPr lang="pt-BR" sz="11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ao Ministério Público competente na área do empreendimento, ao Poder Legislativo local e ao Conselho de Habitação local ou órgão equivalente.  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8130A39-6082-4076-A80C-E79E775E0FCB}"/>
              </a:ext>
            </a:extLst>
          </p:cNvPr>
          <p:cNvSpPr txBox="1"/>
          <p:nvPr/>
        </p:nvSpPr>
        <p:spPr>
          <a:xfrm>
            <a:off x="5255039" y="4761590"/>
            <a:ext cx="4511277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pt-BR" sz="1100" b="1" kern="100">
                <a:latin typeface="Calibri" panose="020F0502020204030204" pitchFamily="34" charset="0"/>
                <a:cs typeface="Times New Roman" panose="02020603050405020304" pitchFamily="18" charset="0"/>
              </a:rPr>
              <a:t>INFORMAÇÕES DETALHADAS</a:t>
            </a:r>
          </a:p>
          <a:p>
            <a:pPr marL="628650" lvl="1" indent="-1714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t-BR" sz="1100">
                <a:hlinkClick r:id="rId4"/>
              </a:rPr>
              <a:t>https://www.gov.br/cidades/pt-br/acesso-a-informacao/acoes-e-programas/habitacao/programa-minha-casa-minha-vida</a:t>
            </a:r>
            <a:endParaRPr lang="pt-BR" sz="1100"/>
          </a:p>
          <a:p>
            <a:pPr marL="628650" lvl="1" indent="-1714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Exemplo de lei </a:t>
            </a: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</a:rPr>
              <a:t>específica </a:t>
            </a: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municipal da fixação do </a:t>
            </a: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</a:rPr>
              <a:t>valor a ser concedido por família</a:t>
            </a:r>
            <a:endParaRPr lang="pt-BR" sz="1100">
              <a:solidFill>
                <a:srgbClr val="1155CC"/>
              </a:solidFill>
              <a:highlight>
                <a:srgbClr val="FFFF00"/>
              </a:highlight>
            </a:endParaRPr>
          </a:p>
          <a:p>
            <a:pPr marL="628650" lvl="1" indent="-1714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Exemplo de lei </a:t>
            </a: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</a:rPr>
              <a:t>específica </a:t>
            </a:r>
            <a:r>
              <a:rPr lang="pt-BR" sz="1100" u="sng">
                <a:solidFill>
                  <a:srgbClr val="1155CC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municipal da doação de terrenos</a:t>
            </a:r>
            <a:endParaRPr lang="pt-BR" sz="1100">
              <a:solidFill>
                <a:srgbClr val="1155CC"/>
              </a:solidFill>
              <a:highlight>
                <a:srgbClr val="FFFF00"/>
              </a:highlight>
            </a:endParaRPr>
          </a:p>
        </p:txBody>
      </p:sp>
      <p:pic>
        <p:nvPicPr>
          <p:cNvPr id="13" name="Gráfico 11" descr="Laptop estrutura de tópicos">
            <a:extLst>
              <a:ext uri="{FF2B5EF4-FFF2-40B4-BE49-F238E27FC236}">
                <a16:creationId xmlns:a16="http://schemas.microsoft.com/office/drawing/2014/main" id="{92527ED6-421A-4694-9F53-B63C52EFC8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55039" y="5028495"/>
            <a:ext cx="454677" cy="454677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DAEA8A2C-CF6B-43E2-860B-FCA93CB5AEE3}"/>
              </a:ext>
            </a:extLst>
          </p:cNvPr>
          <p:cNvSpPr txBox="1"/>
          <p:nvPr/>
        </p:nvSpPr>
        <p:spPr>
          <a:xfrm>
            <a:off x="5087379" y="271140"/>
            <a:ext cx="4719230" cy="2754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endParaRPr lang="pt-BR" sz="11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990600" marR="76200" lvl="2" algn="just"/>
            <a:r>
              <a:rPr lang="pt-BR" sz="11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DIVULGAÇÃO, PUBLICIDADE E IDENTIDADE VISUAL DA INICIATIVA </a:t>
            </a:r>
          </a:p>
          <a:p>
            <a:pPr marL="990600" marR="76200" lvl="2" algn="just"/>
            <a:endParaRPr lang="pt-BR" sz="1100" b="1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47650" marR="76200" indent="-1714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 b="1">
                <a:solidFill>
                  <a:srgbClr val="000000"/>
                </a:solidFill>
                <a:latin typeface="Calibri" panose="020F0502020204030204" pitchFamily="34" charset="0"/>
              </a:rPr>
              <a:t>d</a:t>
            </a:r>
            <a:r>
              <a:rPr lang="pt-BR" sz="11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ivulgação obrigatória e prioritária do MCMV Cidades e do FGTS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sendo permitido o uso ou associação a outros programas, ações ou marcas locais, de forma </a:t>
            </a:r>
            <a:r>
              <a:rPr lang="pt-BR" sz="11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complementar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lang="pt-BR" sz="110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47650" marR="76200" indent="-1714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>
                <a:solidFill>
                  <a:srgbClr val="000000"/>
                </a:solidFill>
                <a:latin typeface="Calibri" panose="020F0502020204030204" pitchFamily="34" charset="0"/>
              </a:rPr>
              <a:t>é </a:t>
            </a:r>
            <a:r>
              <a:rPr lang="pt-BR" sz="1100" b="1">
                <a:solidFill>
                  <a:srgbClr val="000000"/>
                </a:solidFill>
                <a:latin typeface="Calibri" panose="020F0502020204030204" pitchFamily="34" charset="0"/>
              </a:rPr>
              <a:t>vedada</a:t>
            </a:r>
            <a:r>
              <a:rPr lang="pt-BR" sz="1100">
                <a:solidFill>
                  <a:srgbClr val="000000"/>
                </a:solidFill>
                <a:latin typeface="Calibri" panose="020F0502020204030204" pitchFamily="34" charset="0"/>
              </a:rPr>
              <a:t> a utilização de nomes, símbolos ou imagens que caracterizem promoção pessoal de autoridades ou servidores públicos nos atos de publicidades, programas, obras, serviços e campanhas dos órgãos públicos relacionados à iniciativa MCMV Cidades;</a:t>
            </a:r>
          </a:p>
          <a:p>
            <a:pPr marL="247650" marR="76200" indent="-1714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1100">
                <a:solidFill>
                  <a:srgbClr val="000000"/>
                </a:solidFill>
                <a:latin typeface="Calibri" panose="020F0502020204030204" pitchFamily="34" charset="0"/>
              </a:rPr>
              <a:t>t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odas as ações de divulgação e publicidade devem seguir o 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7"/>
              </a:rPr>
              <a:t>Manual de Criação e Uso da Logomarca do Programa Minha Casa, Minha Vida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4451F21-F98A-4881-8D3C-2B28DD1B6BEC}"/>
              </a:ext>
            </a:extLst>
          </p:cNvPr>
          <p:cNvSpPr txBox="1"/>
          <p:nvPr/>
        </p:nvSpPr>
        <p:spPr>
          <a:xfrm>
            <a:off x="285473" y="4661422"/>
            <a:ext cx="4428553" cy="192360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marL="76200" marR="76200" algn="just">
              <a:spcBef>
                <a:spcPts val="600"/>
              </a:spcBef>
              <a:spcAft>
                <a:spcPts val="600"/>
              </a:spcAft>
            </a:pPr>
            <a:r>
              <a:rPr lang="pt-BR" sz="1100" b="1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IMPORTANTE: </a:t>
            </a:r>
          </a:p>
          <a:p>
            <a:pPr marL="704850" marR="76200" lvl="1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100">
                <a:solidFill>
                  <a:srgbClr val="000000"/>
                </a:solidFill>
                <a:latin typeface="Calibri" panose="020F0502020204030204" pitchFamily="34" charset="0"/>
              </a:rPr>
              <a:t>O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recurso da contrapartida será complementar </a:t>
            </a:r>
            <a:r>
              <a:rPr lang="pt-BR" sz="11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aos descontos concedidos pelo FGTS para famílias com renda até R$ 4.400,00, reduzindo ou zerando a entrada e/ou o valor a ser financiado.</a:t>
            </a:r>
          </a:p>
          <a:p>
            <a:pPr marL="704850" marR="76200" lvl="1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pt-BR" sz="11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4850" marR="76200" lvl="1" indent="-1714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Os beneficiários indicados pelo Ente Pú</a:t>
            </a:r>
            <a:r>
              <a:rPr lang="pt-BR" sz="1100">
                <a:solidFill>
                  <a:srgbClr val="000000"/>
                </a:solidFill>
                <a:latin typeface="Calibri" panose="020F0502020204030204" pitchFamily="34" charset="0"/>
              </a:rPr>
              <a:t>blico subnacional precisam ser aprovados na análise de risco de crédito do </a:t>
            </a:r>
            <a:r>
              <a:rPr lang="pt-BR" sz="11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agente financeiro.</a:t>
            </a:r>
          </a:p>
        </p:txBody>
      </p:sp>
      <p:pic>
        <p:nvPicPr>
          <p:cNvPr id="19" name="Gráfico 17" descr="Dinheiro estrutura de tópicos">
            <a:extLst>
              <a:ext uri="{FF2B5EF4-FFF2-40B4-BE49-F238E27FC236}">
                <a16:creationId xmlns:a16="http://schemas.microsoft.com/office/drawing/2014/main" id="{D74A4B94-E279-4C5A-A0E4-26223297B7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6711" y="5116472"/>
            <a:ext cx="437627" cy="437627"/>
          </a:xfrm>
          <a:prstGeom prst="rect">
            <a:avLst/>
          </a:prstGeom>
        </p:spPr>
      </p:pic>
      <p:pic>
        <p:nvPicPr>
          <p:cNvPr id="24" name="Gráfico 18" descr="Área de Transferência Marcada estrutura de tópicos">
            <a:extLst>
              <a:ext uri="{FF2B5EF4-FFF2-40B4-BE49-F238E27FC236}">
                <a16:creationId xmlns:a16="http://schemas.microsoft.com/office/drawing/2014/main" id="{FCEDA990-FCE1-4BB0-A71A-10788918CCE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0542" y="6054168"/>
            <a:ext cx="454676" cy="454676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E7C51AC8-4CA6-1B1A-7CE8-45B47F7C87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317634" y="271140"/>
            <a:ext cx="667869" cy="66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74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1394</Words>
  <Application>Microsoft Office PowerPoint</Application>
  <PresentationFormat>Papel A4 (210 x 297 mm)</PresentationFormat>
  <Paragraphs>166</Paragraphs>
  <Slides>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Andiara Guerreiro Machado Campanhoni</dc:creator>
  <cp:lastModifiedBy>Marcos Roberto</cp:lastModifiedBy>
  <cp:revision>18</cp:revision>
  <cp:lastPrinted>2023-09-18T17:52:49Z</cp:lastPrinted>
  <dcterms:created xsi:type="dcterms:W3CDTF">2023-05-08T01:14:21Z</dcterms:created>
  <dcterms:modified xsi:type="dcterms:W3CDTF">2023-10-09T23:13:18Z</dcterms:modified>
</cp:coreProperties>
</file>