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62" r:id="rId3"/>
    <p:sldId id="263" r:id="rId4"/>
    <p:sldId id="279" r:id="rId5"/>
    <p:sldId id="280" r:id="rId6"/>
    <p:sldId id="276" r:id="rId7"/>
    <p:sldId id="277" r:id="rId8"/>
    <p:sldId id="264" r:id="rId9"/>
    <p:sldId id="265" r:id="rId10"/>
    <p:sldId id="278" r:id="rId11"/>
    <p:sldId id="261" r:id="rId12"/>
    <p:sldId id="258" r:id="rId13"/>
    <p:sldId id="266" r:id="rId14"/>
    <p:sldId id="268" r:id="rId15"/>
    <p:sldId id="269" r:id="rId16"/>
    <p:sldId id="282" r:id="rId17"/>
    <p:sldId id="267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4D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0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sgl\AppData\Local\Microsoft\Windows\Temporary%20Internet%20Files\Content.Outlook\8XLJI5ZJ\Manifesta&#231;&#245;es%20totais%20recebidas%20por%20m&#234;s%20-%202016%2010%20-%20at&#233;%20outubr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Planilha1!$C$3</c:f>
              <c:strCache>
                <c:ptCount val="1"/>
                <c:pt idx="0">
                  <c:v>quantidade de manifestações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D3-4C1A-8CA6-68669144E03B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2D3-4C1A-8CA6-68669144E0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Planilha1!$B$4:$B$5</c:f>
              <c:strCache>
                <c:ptCount val="2"/>
                <c:pt idx="0">
                  <c:v>2015</c:v>
                </c:pt>
                <c:pt idx="1">
                  <c:v>2016 (est)</c:v>
                </c:pt>
              </c:strCache>
            </c:strRef>
          </c:cat>
          <c:val>
            <c:numRef>
              <c:f>Planilha1!$C$4:$C$5</c:f>
              <c:numCache>
                <c:formatCode>General</c:formatCode>
                <c:ptCount val="2"/>
                <c:pt idx="0">
                  <c:v>6328</c:v>
                </c:pt>
                <c:pt idx="1">
                  <c:v>13943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D3-4C1A-8CA6-68669144E0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9834352"/>
        <c:axId val="529832272"/>
      </c:barChart>
      <c:catAx>
        <c:axId val="52983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9832272"/>
        <c:crosses val="autoZero"/>
        <c:auto val="1"/>
        <c:lblAlgn val="ctr"/>
        <c:lblOffset val="100"/>
        <c:noMultiLvlLbl val="0"/>
      </c:catAx>
      <c:valAx>
        <c:axId val="529832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9834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pt-BR" dirty="0">
                <a:solidFill>
                  <a:schemeClr val="tx2"/>
                </a:solidFill>
              </a:rPr>
              <a:t>Tipos de manifestações em 2016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cap="all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3050524934383202"/>
          <c:y val="0.23725393700787406"/>
          <c:w val="0.39454527559055119"/>
          <c:h val="0.65757545931758532"/>
        </c:manualLayout>
      </c:layout>
      <c:pieChart>
        <c:varyColors val="1"/>
        <c:ser>
          <c:idx val="0"/>
          <c:order val="0"/>
          <c:tx>
            <c:strRef>
              <c:f>Plan1!$B$14</c:f>
              <c:strCache>
                <c:ptCount val="1"/>
                <c:pt idx="0">
                  <c:v>Quantidade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explosion val="6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74F-4CD1-A866-0F4791C6A2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74F-4CD1-A866-0F4791C6A2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74F-4CD1-A866-0F4791C6A23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74F-4CD1-A866-0F4791C6A235}"/>
              </c:ext>
            </c:extLst>
          </c:dPt>
          <c:dPt>
            <c:idx val="4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74F-4CD1-A866-0F4791C6A235}"/>
              </c:ext>
            </c:extLst>
          </c:dPt>
          <c:dLbls>
            <c:dLbl>
              <c:idx val="0"/>
              <c:layout>
                <c:manualLayout>
                  <c:x val="-6.9114533965008856E-3"/>
                  <c:y val="0.208333333333333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62754880583982"/>
                      <c:h val="0.217361111111111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74F-4CD1-A866-0F4791C6A23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274F-4CD1-A866-0F4791C6A23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274F-4CD1-A866-0F4791C6A235}"/>
                </c:ext>
              </c:extLst>
            </c:dLbl>
            <c:dLbl>
              <c:idx val="3"/>
              <c:layout>
                <c:manualLayout>
                  <c:x val="-1.1884491207484405E-2"/>
                  <c:y val="8.33333333333332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6619195405286"/>
                      <c:h val="0.163935185185185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74F-4CD1-A866-0F4791C6A235}"/>
                </c:ext>
              </c:extLst>
            </c:dLbl>
            <c:dLbl>
              <c:idx val="4"/>
              <c:layout>
                <c:manualLayout>
                  <c:x val="0.20277777777777778"/>
                  <c:y val="5.55555555555555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74F-4CD1-A866-0F4791C6A2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Plan1!$A$15:$A$19</c:f>
              <c:strCache>
                <c:ptCount val="5"/>
                <c:pt idx="0">
                  <c:v>Denúncia</c:v>
                </c:pt>
                <c:pt idx="1">
                  <c:v>Elogio</c:v>
                </c:pt>
                <c:pt idx="2">
                  <c:v>Reclamação</c:v>
                </c:pt>
                <c:pt idx="3">
                  <c:v>Solicitação</c:v>
                </c:pt>
                <c:pt idx="4">
                  <c:v>Sugestão</c:v>
                </c:pt>
              </c:strCache>
            </c:strRef>
          </c:cat>
          <c:val>
            <c:numRef>
              <c:f>Plan1!$B$15:$B$19</c:f>
              <c:numCache>
                <c:formatCode>General</c:formatCode>
                <c:ptCount val="5"/>
                <c:pt idx="0">
                  <c:v>6445</c:v>
                </c:pt>
                <c:pt idx="1">
                  <c:v>94</c:v>
                </c:pt>
                <c:pt idx="2">
                  <c:v>2614</c:v>
                </c:pt>
                <c:pt idx="3">
                  <c:v>2151</c:v>
                </c:pt>
                <c:pt idx="4">
                  <c:v>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74F-4CD1-A866-0F4791C6A23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2"/>
                </a:solidFill>
              </a:rPr>
              <a:t>ASSUNTOS DAS MANIFESTAÇÕES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Quantidade de manifestações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Falta de Informação Pública</c:v>
                </c:pt>
                <c:pt idx="1">
                  <c:v>Má conduta de agente público</c:v>
                </c:pt>
                <c:pt idx="2">
                  <c:v>Burocracia</c:v>
                </c:pt>
                <c:pt idx="3">
                  <c:v>Corrupção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886</c:v>
                </c:pt>
                <c:pt idx="1">
                  <c:v>833</c:v>
                </c:pt>
                <c:pt idx="2">
                  <c:v>752</c:v>
                </c:pt>
                <c:pt idx="3">
                  <c:v>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56-4F07-9DFF-51AAA7345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axId val="422694064"/>
        <c:axId val="422694896"/>
      </c:barChart>
      <c:catAx>
        <c:axId val="4226940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2694896"/>
        <c:crosses val="autoZero"/>
        <c:auto val="1"/>
        <c:lblAlgn val="ctr"/>
        <c:lblOffset val="100"/>
        <c:noMultiLvlLbl val="0"/>
      </c:catAx>
      <c:valAx>
        <c:axId val="42269489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42269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12029703159728E-2"/>
          <c:y val="0.40359638365382178"/>
          <c:w val="0.64562990439595147"/>
          <c:h val="0.419245923733445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Planilha1!$B$8</c:f>
              <c:strCache>
                <c:ptCount val="1"/>
                <c:pt idx="0">
                  <c:v>NÍVEL DE SATISFAÇÃO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Planilha1!$A$9:$A$10</c:f>
              <c:strCache>
                <c:ptCount val="2"/>
                <c:pt idx="0">
                  <c:v>OUTUBRO</c:v>
                </c:pt>
                <c:pt idx="1">
                  <c:v>NOVEMBRO</c:v>
                </c:pt>
              </c:strCache>
            </c:strRef>
          </c:cat>
          <c:val>
            <c:numRef>
              <c:f>Planilha1!$B$9:$B$10</c:f>
              <c:numCache>
                <c:formatCode>0%</c:formatCode>
                <c:ptCount val="2"/>
                <c:pt idx="0">
                  <c:v>0.43</c:v>
                </c:pt>
                <c:pt idx="1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3A-4DBF-A915-654BD6A2D6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9115760"/>
        <c:axId val="579113264"/>
      </c:barChart>
      <c:catAx>
        <c:axId val="57911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9113264"/>
        <c:crosses val="autoZero"/>
        <c:auto val="1"/>
        <c:lblAlgn val="ctr"/>
        <c:lblOffset val="100"/>
        <c:noMultiLvlLbl val="0"/>
      </c:catAx>
      <c:valAx>
        <c:axId val="5791132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79115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>
                <a:solidFill>
                  <a:schemeClr val="tx2"/>
                </a:solidFill>
              </a:rPr>
              <a:t>COMPOSIÇÃO</a:t>
            </a:r>
            <a:r>
              <a:rPr lang="pt-BR" sz="1600" b="1" baseline="0" dirty="0">
                <a:solidFill>
                  <a:schemeClr val="tx2"/>
                </a:solidFill>
              </a:rPr>
              <a:t> DA ANÁLISE DO</a:t>
            </a:r>
          </a:p>
          <a:p>
            <a:pPr>
              <a:defRPr sz="1600" b="1">
                <a:solidFill>
                  <a:schemeClr val="tx2"/>
                </a:solidFill>
              </a:defRPr>
            </a:pPr>
            <a:r>
              <a:rPr lang="pt-BR" sz="1600" b="1" baseline="0" dirty="0">
                <a:solidFill>
                  <a:schemeClr val="tx2"/>
                </a:solidFill>
              </a:rPr>
              <a:t>MÉRITO EM 2016</a:t>
            </a:r>
            <a:endParaRPr lang="pt-BR" sz="1600" b="1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30115576099784341"/>
          <c:y val="1.8780626231077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8960068655046184"/>
          <c:y val="0.34899937310122003"/>
          <c:w val="0.59868197725284344"/>
          <c:h val="0.5210273618104178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7A-4BFA-AB5D-4B08326F43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7A-4BFA-AB5D-4B08326F43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87A-4BFA-AB5D-4B08326F4348}"/>
              </c:ext>
            </c:extLst>
          </c:dPt>
          <c:dPt>
            <c:idx val="3"/>
            <c:bubble3D val="0"/>
            <c:explosion val="22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87A-4BFA-AB5D-4B08326F4348}"/>
              </c:ext>
            </c:extLst>
          </c:dPt>
          <c:dLbls>
            <c:dLbl>
              <c:idx val="0"/>
              <c:layout>
                <c:manualLayout>
                  <c:x val="4.4356986735874265E-2"/>
                  <c:y val="5.74908840014689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773918030848448"/>
                      <c:h val="0.191267188711370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87A-4BFA-AB5D-4B08326F4348}"/>
                </c:ext>
              </c:extLst>
            </c:dLbl>
            <c:dLbl>
              <c:idx val="1"/>
              <c:layout>
                <c:manualLayout>
                  <c:x val="0.3203570764402825"/>
                  <c:y val="0.1355962199721925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24291863788547"/>
                      <c:h val="0.221182130788148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87A-4BFA-AB5D-4B08326F4348}"/>
                </c:ext>
              </c:extLst>
            </c:dLbl>
            <c:dLbl>
              <c:idx val="2"/>
              <c:layout>
                <c:manualLayout>
                  <c:x val="2.0296654563168391E-2"/>
                  <c:y val="-2.82662724746922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442506884399382"/>
                      <c:h val="0.193018795835018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87A-4BFA-AB5D-4B08326F4348}"/>
                </c:ext>
              </c:extLst>
            </c:dLbl>
            <c:dLbl>
              <c:idx val="3"/>
              <c:layout>
                <c:manualLayout>
                  <c:x val="1.281945204777944E-3"/>
                  <c:y val="0.237517480831364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D4257D6-E7E9-4EBF-A5F0-B047038FBAC9}" type="CATEGORYNAME">
                      <a:rPr lang="en-US" sz="1400">
                        <a:solidFill>
                          <a:schemeClr val="tx2"/>
                        </a:solidFill>
                      </a:rPr>
                      <a:pPr>
                        <a:defRPr sz="1600" b="1">
                          <a:solidFill>
                            <a:schemeClr val="tx2"/>
                          </a:solidFill>
                        </a:defRPr>
                      </a:pPr>
                      <a:t>[NOME DA CATEGORIA]</a:t>
                    </a:fld>
                    <a:r>
                      <a:rPr lang="en-US" sz="1400" baseline="0" dirty="0">
                        <a:solidFill>
                          <a:schemeClr val="tx2"/>
                        </a:solidFill>
                      </a:rPr>
                      <a:t>
</a:t>
                    </a:r>
                    <a:fld id="{18A1AB9C-9766-4B21-A018-55BBB845C969}" type="PERCENTAGE">
                      <a:rPr lang="en-US" sz="1400" baseline="0">
                        <a:solidFill>
                          <a:schemeClr val="tx2"/>
                        </a:solidFill>
                      </a:rPr>
                      <a:pPr>
                        <a:defRPr sz="1600" b="1">
                          <a:solidFill>
                            <a:schemeClr val="tx2"/>
                          </a:solidFill>
                        </a:defRPr>
                      </a:pPr>
                      <a:t>[PORCENTAGEM]</a:t>
                    </a:fld>
                    <a:endParaRPr lang="en-US" sz="1400" baseline="0" dirty="0">
                      <a:solidFill>
                        <a:schemeClr val="tx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51872105596141"/>
                      <c:h val="0.6258632314523805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87A-4BFA-AB5D-4B08326F43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Planilha1!$G$56:$G$59</c:f>
              <c:strCache>
                <c:ptCount val="4"/>
                <c:pt idx="0">
                  <c:v>Provimento Parcial</c:v>
                </c:pt>
                <c:pt idx="1">
                  <c:v>Provimento</c:v>
                </c:pt>
                <c:pt idx="2">
                  <c:v>Desprovimento</c:v>
                </c:pt>
                <c:pt idx="3">
                  <c:v>Resolução conciliada</c:v>
                </c:pt>
              </c:strCache>
            </c:strRef>
          </c:cat>
          <c:val>
            <c:numRef>
              <c:f>Planilha1!$H$56:$H$59</c:f>
              <c:numCache>
                <c:formatCode>General</c:formatCode>
                <c:ptCount val="4"/>
                <c:pt idx="0">
                  <c:v>132</c:v>
                </c:pt>
                <c:pt idx="1">
                  <c:v>670</c:v>
                </c:pt>
                <c:pt idx="2">
                  <c:v>1280</c:v>
                </c:pt>
                <c:pt idx="3">
                  <c:v>1121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87A-4BFA-AB5D-4B08326F43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0.28376</cdr:x>
      <cdr:y>0</cdr:y>
    </cdr:from>
    <cdr:to>
      <cdr:x>0.71624</cdr:x>
      <cdr:y>0.48299</cdr:y>
    </cdr:to>
    <cdr:sp macro="" textlink="">
      <cdr:nvSpPr>
        <cdr:cNvPr id="2" name="Seta Circular 1"/>
        <cdr:cNvSpPr/>
      </cdr:nvSpPr>
      <cdr:spPr>
        <a:xfrm xmlns:a="http://schemas.openxmlformats.org/drawingml/2006/main" rot="19871621">
          <a:off x="687094" y="-1638786"/>
          <a:ext cx="1047192" cy="1006593"/>
        </a:xfrm>
        <a:prstGeom xmlns:a="http://schemas.openxmlformats.org/drawingml/2006/main" prst="circularArrow">
          <a:avLst>
            <a:gd name="adj1" fmla="val 11620"/>
            <a:gd name="adj2" fmla="val 1142319"/>
            <a:gd name="adj3" fmla="val 19958225"/>
            <a:gd name="adj4" fmla="val 12372370"/>
            <a:gd name="adj5" fmla="val 12216"/>
          </a:avLst>
        </a:prstGeom>
        <a:solidFill xmlns:a="http://schemas.openxmlformats.org/drawingml/2006/main">
          <a:schemeClr val="tx2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t-BR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0.02514</cdr:x>
      <cdr:y>0.03262</cdr:y>
    </cdr:from>
    <cdr:to>
      <cdr:x>0.34335</cdr:x>
      <cdr:y>0.23535</cdr:y>
    </cdr:to>
    <cdr:sp macro="" textlink="">
      <cdr:nvSpPr>
        <cdr:cNvPr id="3" name="CaixaDeTexto 30"/>
        <cdr:cNvSpPr txBox="1"/>
      </cdr:nvSpPr>
      <cdr:spPr>
        <a:xfrm xmlns:a="http://schemas.openxmlformats.org/drawingml/2006/main">
          <a:off x="74872" y="64379"/>
          <a:ext cx="947695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b="1" dirty="0">
              <a:solidFill>
                <a:schemeClr val="tx2"/>
              </a:solidFill>
            </a:rPr>
            <a:t>+ 100%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CD9E2-D25E-4516-B162-BE418ACD2134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5C782-1F57-4410-868E-31AFAA297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01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838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91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5816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32" y="-63010"/>
            <a:ext cx="9221562" cy="694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5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04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17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50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70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73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39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73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87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7838D-A64D-4E66-BD46-21EB438C63D3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760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56788" y="4836205"/>
            <a:ext cx="4830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02060"/>
                </a:solidFill>
              </a:rPr>
              <a:t>Torquato Jardim</a:t>
            </a:r>
          </a:p>
          <a:p>
            <a:pPr algn="ctr"/>
            <a:r>
              <a:rPr lang="pt-BR" sz="1600" dirty="0">
                <a:solidFill>
                  <a:srgbClr val="002060"/>
                </a:solidFill>
              </a:rPr>
              <a:t>Ministro de Estado da Transparência, Fiscalização e Controladoria-Geral da União - CGU</a:t>
            </a:r>
            <a:endParaRPr lang="pt-BR" sz="1050" dirty="0">
              <a:solidFill>
                <a:srgbClr val="00206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38589" y="2517773"/>
            <a:ext cx="8266813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2060"/>
                </a:solidFill>
              </a:rPr>
              <a:t>BALANÇO E PERSPECTIVAS</a:t>
            </a:r>
          </a:p>
          <a:p>
            <a:pPr algn="ctr"/>
            <a:endParaRPr lang="pt-BR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95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188616" y="3220824"/>
            <a:ext cx="704098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2060"/>
                </a:solidFill>
              </a:rPr>
              <a:t>CORREGEDORIA-GERAL DA UNIÃO - CRG</a:t>
            </a:r>
            <a:endParaRPr lang="pt-BR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15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7566" y="1716701"/>
            <a:ext cx="75024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424 Expulsões de servidores públicos federais no ano.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Queda no número de reintegrações no Poder Executivo Federal – 4% nos últimos dois anos.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Mais de 2000 servidores públicos federais, estaduais e municipais capacitados em Processos Administrativos de Responsabilização de servidores e empresas.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Lançamento do Cadastro Nacional de Empresas Punidas (CNEP), com validade para União, Distrito Federal, Estados e Municípios.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Disseminação do Cadastro Nacional de Empresas inidôneas e Suspensas (CEIS) - 6.000 novas sanções em 2016.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38203" y="1017931"/>
            <a:ext cx="826681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002060"/>
                </a:solidFill>
              </a:rPr>
              <a:t>Corregedoria</a:t>
            </a:r>
            <a:r>
              <a:rPr lang="es-ES" sz="2000" b="1" dirty="0">
                <a:solidFill>
                  <a:srgbClr val="002060"/>
                </a:solidFill>
              </a:rPr>
              <a:t>-Geral da </a:t>
            </a:r>
            <a:r>
              <a:rPr lang="es-ES" sz="2000" b="1" dirty="0" err="1">
                <a:solidFill>
                  <a:srgbClr val="002060"/>
                </a:solidFill>
              </a:rPr>
              <a:t>União</a:t>
            </a:r>
            <a:r>
              <a:rPr lang="es-ES" sz="2000" b="1" dirty="0">
                <a:solidFill>
                  <a:srgbClr val="002060"/>
                </a:solidFill>
              </a:rPr>
              <a:t> - CRG</a:t>
            </a:r>
            <a:endParaRPr lang="pt-BR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8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38203" y="1789859"/>
            <a:ext cx="77704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30 Processos Administrativos de Responsabilização de empresas instaurados para apuração de irregularidades relacionadas à Operação Lava-Jato.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Declaração de Inidoneidade de três empresas por fatos identificados na Operação Lava-Jato.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20 acordos de leniência em andamento (três suspensos a pedido da Força-Tarefa da Operação Lava-Jato).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Publicação do Manual de Responsabilização de Pessoas Jurídicas.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38203" y="1017931"/>
            <a:ext cx="826681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002060"/>
                </a:solidFill>
              </a:rPr>
              <a:t>Corregedoria</a:t>
            </a:r>
            <a:r>
              <a:rPr lang="es-ES" sz="2000" b="1" dirty="0">
                <a:solidFill>
                  <a:srgbClr val="002060"/>
                </a:solidFill>
              </a:rPr>
              <a:t>-Geral da </a:t>
            </a:r>
            <a:r>
              <a:rPr lang="es-ES" sz="2000" b="1" dirty="0" err="1">
                <a:solidFill>
                  <a:srgbClr val="002060"/>
                </a:solidFill>
              </a:rPr>
              <a:t>União</a:t>
            </a:r>
            <a:r>
              <a:rPr lang="es-ES" sz="2000" b="1" dirty="0">
                <a:solidFill>
                  <a:srgbClr val="002060"/>
                </a:solidFill>
              </a:rPr>
              <a:t> - CRG</a:t>
            </a:r>
            <a:endParaRPr lang="pt-BR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80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178677" y="2591285"/>
            <a:ext cx="7040984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2060"/>
                </a:solidFill>
              </a:rPr>
              <a:t>SECRETARIA FEDERAL DE CONTROLE INTERNO - SFC</a:t>
            </a:r>
            <a:endParaRPr lang="pt-BR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305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166325" y="3680055"/>
            <a:ext cx="1727200" cy="11382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b="1" dirty="0">
                <a:solidFill>
                  <a:srgbClr val="002060"/>
                </a:solidFill>
              </a:rPr>
              <a:t>AVALIAÇÃO DA INTEGRIDADE  EM EMPRESAS ESTATAIS</a:t>
            </a:r>
          </a:p>
        </p:txBody>
      </p:sp>
      <p:sp>
        <p:nvSpPr>
          <p:cNvPr id="8" name="Retângulo 7"/>
          <p:cNvSpPr/>
          <p:nvPr/>
        </p:nvSpPr>
        <p:spPr>
          <a:xfrm>
            <a:off x="1237304" y="1621693"/>
            <a:ext cx="2581885" cy="6334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002060"/>
                </a:solidFill>
              </a:rPr>
              <a:t>OPERAÇÕES ESPECIAIS</a:t>
            </a:r>
          </a:p>
        </p:txBody>
      </p:sp>
      <p:sp>
        <p:nvSpPr>
          <p:cNvPr id="21" name="CaixaDeTexto 30"/>
          <p:cNvSpPr txBox="1">
            <a:spLocks noChangeArrowheads="1"/>
          </p:cNvSpPr>
          <p:nvPr/>
        </p:nvSpPr>
        <p:spPr bwMode="auto">
          <a:xfrm rot="16200000">
            <a:off x="-1705437" y="3956624"/>
            <a:ext cx="47300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chemeClr val="bg1">
                    <a:lumMod val="50000"/>
                  </a:schemeClr>
                </a:solidFill>
              </a:rPr>
              <a:t>COMBATE À CORRUPÇÃO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5296115" y="5103674"/>
            <a:ext cx="37390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Fiscalização de mais de 2 mil municípios e recursos superiores a R$ 20 bilhões.</a:t>
            </a:r>
          </a:p>
          <a:p>
            <a:r>
              <a:rPr lang="pt-BR" dirty="0"/>
              <a:t>(Exemplo: Merenda Escolar, Combate à Dengue e Saneamento Básico).</a:t>
            </a:r>
          </a:p>
        </p:txBody>
      </p:sp>
      <p:sp>
        <p:nvSpPr>
          <p:cNvPr id="34" name="CaixaDeTexto 2"/>
          <p:cNvSpPr txBox="1">
            <a:spLocks noChangeArrowheads="1"/>
          </p:cNvSpPr>
          <p:nvPr/>
        </p:nvSpPr>
        <p:spPr bwMode="auto">
          <a:xfrm>
            <a:off x="1171039" y="2107117"/>
            <a:ext cx="2321513" cy="11387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1800" b="1" dirty="0">
                <a:latin typeface="+mn-lt"/>
              </a:rPr>
              <a:t>244 desde 2003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1800" b="1" dirty="0">
                <a:latin typeface="+mn-lt"/>
              </a:rPr>
              <a:t>45 em 2016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b="1" dirty="0">
                <a:latin typeface="+mn-lt"/>
              </a:rPr>
              <a:t>Prejuízo</a:t>
            </a:r>
            <a:r>
              <a:rPr lang="pt-BR" altLang="pt-BR" sz="1800" b="1" dirty="0">
                <a:latin typeface="+mn-lt"/>
              </a:rPr>
              <a:t>: </a:t>
            </a:r>
            <a:r>
              <a:rPr lang="pt-BR" altLang="pt-BR" sz="1800" b="1" dirty="0">
                <a:solidFill>
                  <a:srgbClr val="FF0000"/>
                </a:solidFill>
                <a:latin typeface="+mn-lt"/>
              </a:rPr>
              <a:t>R$ 4 bilhões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1400" b="1" dirty="0">
                <a:latin typeface="+mn-lt"/>
              </a:rPr>
              <a:t>(estimado)</a:t>
            </a:r>
            <a:endParaRPr lang="pt-BR" altLang="pt-BR" sz="1800" b="1" dirty="0">
              <a:latin typeface="+mn-lt"/>
            </a:endParaRPr>
          </a:p>
        </p:txBody>
      </p:sp>
      <p:pic>
        <p:nvPicPr>
          <p:cNvPr id="2050" name="Picture 2" descr="Guia de Implantação de Programa de Integridade nas Empresas Estat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793" y="3477721"/>
            <a:ext cx="1058595" cy="150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tângulo 38"/>
          <p:cNvSpPr/>
          <p:nvPr/>
        </p:nvSpPr>
        <p:spPr>
          <a:xfrm>
            <a:off x="5296115" y="1976423"/>
            <a:ext cx="1893355" cy="121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Exemplo: </a:t>
            </a:r>
            <a:r>
              <a:rPr lang="pt-BR" dirty="0"/>
              <a:t>Boca Livre - Apuração de desvios da Lei Rouanet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1284071" y="3294151"/>
            <a:ext cx="6488627" cy="19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1166325" y="5604595"/>
            <a:ext cx="1709282" cy="8539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b="1" dirty="0">
                <a:solidFill>
                  <a:srgbClr val="002060"/>
                </a:solidFill>
              </a:rPr>
              <a:t>FISCALIZAÇÃO EM ENTES FEDERATIVOS</a:t>
            </a:r>
          </a:p>
        </p:txBody>
      </p:sp>
      <p:cxnSp>
        <p:nvCxnSpPr>
          <p:cNvPr id="25" name="Conector Reto 24"/>
          <p:cNvCxnSpPr/>
          <p:nvPr/>
        </p:nvCxnSpPr>
        <p:spPr>
          <a:xfrm>
            <a:off x="1323689" y="5088020"/>
            <a:ext cx="6488627" cy="19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6" descr="As empresas investigadas financiavam os supostos projetos culturais, que eram subsidiados com os incentivos fiscais e condicionavam o patrocínio à obtenção de vantagens indevidas, como shows, exposições, espetáculos teatrais e publicação de livro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793" y="2173184"/>
            <a:ext cx="1352802" cy="79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338203" y="1017931"/>
            <a:ext cx="826681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</a:rPr>
              <a:t>Secretaria Federal de Controle Interno – SFC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5296115" y="3797545"/>
            <a:ext cx="21193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31 empresas em avaliação (Exemplo: Caixa e Eletrobrás)</a:t>
            </a:r>
          </a:p>
        </p:txBody>
      </p:sp>
      <p:pic>
        <p:nvPicPr>
          <p:cNvPr id="1026" name="Picture 2" descr="Fiscalização em Entes Federativ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43" y="5501921"/>
            <a:ext cx="1488493" cy="88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33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386252"/>
              </p:ext>
            </p:extLst>
          </p:nvPr>
        </p:nvGraphicFramePr>
        <p:xfrm>
          <a:off x="2131913" y="4114135"/>
          <a:ext cx="4682544" cy="1985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73308">
                  <a:extLst>
                    <a:ext uri="{9D8B030D-6E8A-4147-A177-3AD203B41FA5}">
                      <a16:colId xmlns:a16="http://schemas.microsoft.com/office/drawing/2014/main" val="1502715781"/>
                    </a:ext>
                  </a:extLst>
                </a:gridCol>
                <a:gridCol w="2709236">
                  <a:extLst>
                    <a:ext uri="{9D8B030D-6E8A-4147-A177-3AD203B41FA5}">
                      <a16:colId xmlns:a16="http://schemas.microsoft.com/office/drawing/2014/main" val="4287667438"/>
                    </a:ext>
                  </a:extLst>
                </a:gridCol>
              </a:tblGrid>
              <a:tr h="814822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2016 </a:t>
                      </a:r>
                    </a:p>
                    <a:p>
                      <a:pPr algn="ctr"/>
                      <a:r>
                        <a:rPr lang="pt-BR" sz="1400" dirty="0"/>
                        <a:t>(até junho)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dirty="0"/>
                        <a:t>R$ 952,986.252,79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1228488"/>
                  </a:ext>
                </a:extLst>
              </a:tr>
              <a:tr h="4720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R$ 2.384.642.219,94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0747245"/>
                  </a:ext>
                </a:extLst>
              </a:tr>
              <a:tr h="69841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Valor</a:t>
                      </a:r>
                      <a:r>
                        <a:rPr lang="pt-BR" sz="1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acumulado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1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(desde 2012)</a:t>
                      </a:r>
                      <a:endParaRPr lang="pt-B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R$ 15.957.252.270,56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1801695"/>
                  </a:ext>
                </a:extLst>
              </a:tr>
            </a:tbl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1535662" y="3723537"/>
            <a:ext cx="326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Benefícios Financeiros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38203" y="1017931"/>
            <a:ext cx="826681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</a:rPr>
              <a:t>Secretaria Federal de Controle Interno – SFC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036404" y="2487675"/>
            <a:ext cx="5009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Medidas recomendadas para obter economia por meio da diminuição de desperdícios, aumento da eficiência e retorno de recursos com aplicação indevida.</a:t>
            </a:r>
          </a:p>
          <a:p>
            <a:endParaRPr lang="pt-BR" sz="1600" dirty="0"/>
          </a:p>
        </p:txBody>
      </p:sp>
      <p:sp>
        <p:nvSpPr>
          <p:cNvPr id="10" name="CaixaDeTexto 30"/>
          <p:cNvSpPr txBox="1">
            <a:spLocks noChangeArrowheads="1"/>
          </p:cNvSpPr>
          <p:nvPr/>
        </p:nvSpPr>
        <p:spPr bwMode="auto">
          <a:xfrm rot="16200000">
            <a:off x="-1367980" y="3543375"/>
            <a:ext cx="473006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chemeClr val="bg1">
                    <a:lumMod val="50000"/>
                  </a:schemeClr>
                </a:solidFill>
              </a:rPr>
              <a:t>APRIMORAMENTO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chemeClr val="bg1">
                    <a:lumMod val="50000"/>
                  </a:schemeClr>
                </a:solidFill>
              </a:rPr>
              <a:t>DA GESTÃO</a:t>
            </a:r>
          </a:p>
        </p:txBody>
      </p:sp>
    </p:spTree>
    <p:extLst>
      <p:ext uri="{BB962C8B-B14F-4D97-AF65-F5344CB8AC3E}">
        <p14:creationId xmlns:p14="http://schemas.microsoft.com/office/powerpoint/2010/main" val="2006799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60763" y="2178050"/>
            <a:ext cx="507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Avaliação da Execução de Programas de Governo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930886" y="2607185"/>
            <a:ext cx="63139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2060"/>
                </a:solidFill>
              </a:rPr>
              <a:t>A avaliação de 16 programas do Governo Federal em 2016.</a:t>
            </a:r>
          </a:p>
          <a:p>
            <a:r>
              <a:rPr lang="pt-BR" b="1" dirty="0">
                <a:solidFill>
                  <a:srgbClr val="002060"/>
                </a:solidFill>
              </a:rPr>
              <a:t>Exemplo</a:t>
            </a:r>
            <a:r>
              <a:rPr lang="pt-BR" dirty="0">
                <a:solidFill>
                  <a:srgbClr val="002060"/>
                </a:solidFill>
              </a:rPr>
              <a:t>: Reavaliação das concessões vencidas de auxílio-doença.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930886" y="4169802"/>
            <a:ext cx="22203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t-BR" altLang="pt-BR" b="1" dirty="0"/>
              <a:t>PARTICIPAÇÃO NO COMITÊ TÉCNICO DE MONITORAMENTO E AVALIAÇÃO DE POLÍTICAS PÚBLICAS ORÇAMENTÁRIAS - CMAP</a:t>
            </a:r>
          </a:p>
        </p:txBody>
      </p:sp>
      <p:sp>
        <p:nvSpPr>
          <p:cNvPr id="9" name="Retângulo 8"/>
          <p:cNvSpPr/>
          <p:nvPr/>
        </p:nvSpPr>
        <p:spPr>
          <a:xfrm>
            <a:off x="4380172" y="3547499"/>
            <a:ext cx="45678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Atuação em conjunto com: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Ministério do Planejamento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Ministério da Fazenda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Ministério Setorial (Responsável pela política pública avaliada)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Casa Civil </a:t>
            </a:r>
          </a:p>
          <a:p>
            <a:endParaRPr lang="pt-BR" b="1" dirty="0">
              <a:solidFill>
                <a:srgbClr val="002060"/>
              </a:solidFill>
            </a:endParaRPr>
          </a:p>
          <a:p>
            <a:r>
              <a:rPr lang="pt-BR" b="1" dirty="0">
                <a:solidFill>
                  <a:srgbClr val="002060"/>
                </a:solidFill>
              </a:rPr>
              <a:t>Exemplos: </a:t>
            </a:r>
            <a:r>
              <a:rPr lang="pt-BR" dirty="0">
                <a:solidFill>
                  <a:srgbClr val="002060"/>
                </a:solidFill>
              </a:rPr>
              <a:t>Concessão de Auxílio-Doença, Benefício de </a:t>
            </a:r>
          </a:p>
          <a:p>
            <a:r>
              <a:rPr lang="pt-BR" dirty="0">
                <a:solidFill>
                  <a:srgbClr val="002060"/>
                </a:solidFill>
              </a:rPr>
              <a:t>Prestação Continuada, Bolsa-Família e Lei Rouanet.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38203" y="1017931"/>
            <a:ext cx="826681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</a:rPr>
              <a:t>Secretaria Federal de Controle Interno – SFC</a:t>
            </a:r>
          </a:p>
        </p:txBody>
      </p:sp>
      <p:sp>
        <p:nvSpPr>
          <p:cNvPr id="13" name="Chave Esquerda 12"/>
          <p:cNvSpPr/>
          <p:nvPr/>
        </p:nvSpPr>
        <p:spPr>
          <a:xfrm>
            <a:off x="4119100" y="3524237"/>
            <a:ext cx="262594" cy="315959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30"/>
          <p:cNvSpPr txBox="1">
            <a:spLocks noChangeArrowheads="1"/>
          </p:cNvSpPr>
          <p:nvPr/>
        </p:nvSpPr>
        <p:spPr bwMode="auto">
          <a:xfrm rot="16200000">
            <a:off x="-1367980" y="3543375"/>
            <a:ext cx="473006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chemeClr val="bg1">
                    <a:lumMod val="50000"/>
                  </a:schemeClr>
                </a:solidFill>
              </a:rPr>
              <a:t>APRIMORAMENTO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chemeClr val="bg1">
                    <a:lumMod val="50000"/>
                  </a:schemeClr>
                </a:solidFill>
              </a:rPr>
              <a:t>DA GESTÃO</a:t>
            </a:r>
          </a:p>
        </p:txBody>
      </p:sp>
      <p:cxnSp>
        <p:nvCxnSpPr>
          <p:cNvPr id="14" name="Conector Reto 4"/>
          <p:cNvCxnSpPr/>
          <p:nvPr/>
        </p:nvCxnSpPr>
        <p:spPr>
          <a:xfrm>
            <a:off x="1930886" y="3320821"/>
            <a:ext cx="6488627" cy="19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568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00111" y="986067"/>
            <a:ext cx="357146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</a:rPr>
              <a:t>Transparência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00111" y="1488100"/>
            <a:ext cx="850535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GT Lobby: Regulamento do Poder Executivo Federal</a:t>
            </a:r>
          </a:p>
          <a:p>
            <a:pPr algn="just"/>
            <a:endParaRPr lang="pt-BR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GT </a:t>
            </a:r>
            <a:r>
              <a:rPr lang="pt-BR" dirty="0" err="1">
                <a:solidFill>
                  <a:srgbClr val="002060"/>
                </a:solidFill>
              </a:rPr>
              <a:t>Escrit</a:t>
            </a:r>
            <a:r>
              <a:rPr lang="es-ES" dirty="0" err="1">
                <a:solidFill>
                  <a:srgbClr val="002060"/>
                </a:solidFill>
              </a:rPr>
              <a:t>órios</a:t>
            </a:r>
            <a:r>
              <a:rPr lang="es-ES" dirty="0">
                <a:solidFill>
                  <a:srgbClr val="002060"/>
                </a:solidFill>
              </a:rPr>
              <a:t> de </a:t>
            </a:r>
            <a:r>
              <a:rPr lang="es-ES" dirty="0" err="1">
                <a:solidFill>
                  <a:srgbClr val="002060"/>
                </a:solidFill>
              </a:rPr>
              <a:t>Advocacia</a:t>
            </a:r>
            <a:r>
              <a:rPr lang="es-ES" dirty="0">
                <a:solidFill>
                  <a:srgbClr val="002060"/>
                </a:solidFill>
              </a:rPr>
              <a:t>: 24 </a:t>
            </a:r>
            <a:r>
              <a:rPr lang="es-ES" dirty="0" err="1">
                <a:solidFill>
                  <a:srgbClr val="002060"/>
                </a:solidFill>
              </a:rPr>
              <a:t>Estatais</a:t>
            </a:r>
            <a:endParaRPr lang="es-ES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</a:rPr>
              <a:t>GT </a:t>
            </a:r>
            <a:r>
              <a:rPr lang="es-ES" dirty="0" err="1">
                <a:solidFill>
                  <a:srgbClr val="002060"/>
                </a:solidFill>
              </a:rPr>
              <a:t>Desburocratização</a:t>
            </a:r>
            <a:r>
              <a:rPr lang="es-ES" dirty="0">
                <a:solidFill>
                  <a:srgbClr val="002060"/>
                </a:solidFill>
              </a:rPr>
              <a:t>: </a:t>
            </a:r>
            <a:r>
              <a:rPr lang="es-ES" dirty="0" err="1">
                <a:solidFill>
                  <a:srgbClr val="002060"/>
                </a:solidFill>
              </a:rPr>
              <a:t>Dois</a:t>
            </a:r>
            <a:r>
              <a:rPr lang="es-ES" dirty="0">
                <a:solidFill>
                  <a:srgbClr val="002060"/>
                </a:solidFill>
              </a:rPr>
              <a:t> </a:t>
            </a:r>
            <a:r>
              <a:rPr lang="es-ES" dirty="0" err="1">
                <a:solidFill>
                  <a:srgbClr val="002060"/>
                </a:solidFill>
              </a:rPr>
              <a:t>estudos</a:t>
            </a:r>
            <a:r>
              <a:rPr lang="es-ES" dirty="0">
                <a:solidFill>
                  <a:srgbClr val="002060"/>
                </a:solidFill>
              </a:rPr>
              <a:t> de caso </a:t>
            </a:r>
          </a:p>
          <a:p>
            <a:pPr algn="just"/>
            <a:endParaRPr lang="es-ES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</a:rPr>
              <a:t>GT </a:t>
            </a:r>
            <a:r>
              <a:rPr lang="es-ES" dirty="0" err="1">
                <a:solidFill>
                  <a:srgbClr val="002060"/>
                </a:solidFill>
              </a:rPr>
              <a:t>Licitação</a:t>
            </a:r>
            <a:r>
              <a:rPr lang="es-ES" dirty="0">
                <a:solidFill>
                  <a:srgbClr val="002060"/>
                </a:solidFill>
              </a:rPr>
              <a:t>: </a:t>
            </a:r>
            <a:r>
              <a:rPr lang="es-ES" dirty="0" err="1">
                <a:solidFill>
                  <a:srgbClr val="002060"/>
                </a:solidFill>
              </a:rPr>
              <a:t>Sugestões</a:t>
            </a:r>
            <a:r>
              <a:rPr lang="es-ES" dirty="0">
                <a:solidFill>
                  <a:srgbClr val="002060"/>
                </a:solidFill>
              </a:rPr>
              <a:t> para o PLS 559/2013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</a:rPr>
              <a:t>Contrato de </a:t>
            </a:r>
            <a:r>
              <a:rPr lang="es-ES" dirty="0" err="1">
                <a:solidFill>
                  <a:srgbClr val="002060"/>
                </a:solidFill>
              </a:rPr>
              <a:t>Conduta</a:t>
            </a:r>
            <a:r>
              <a:rPr lang="es-ES" dirty="0">
                <a:solidFill>
                  <a:srgbClr val="002060"/>
                </a:solidFill>
              </a:rPr>
              <a:t> Controlada (</a:t>
            </a:r>
            <a:r>
              <a:rPr lang="es-ES" dirty="0" err="1">
                <a:solidFill>
                  <a:srgbClr val="002060"/>
                </a:solidFill>
              </a:rPr>
              <a:t>Leniência</a:t>
            </a:r>
            <a:r>
              <a:rPr lang="es-ES" dirty="0">
                <a:solidFill>
                  <a:srgbClr val="002060"/>
                </a:solidFill>
              </a:rPr>
              <a:t>): </a:t>
            </a:r>
            <a:r>
              <a:rPr lang="es-ES" dirty="0" err="1">
                <a:solidFill>
                  <a:srgbClr val="002060"/>
                </a:solidFill>
              </a:rPr>
              <a:t>Interação</a:t>
            </a:r>
            <a:r>
              <a:rPr lang="es-ES" dirty="0">
                <a:solidFill>
                  <a:srgbClr val="002060"/>
                </a:solidFill>
              </a:rPr>
              <a:t> constitucional</a:t>
            </a:r>
            <a:endParaRPr lang="pt-BR" sz="2400" dirty="0">
              <a:solidFill>
                <a:srgbClr val="00206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268682" y="3222172"/>
            <a:ext cx="4005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</a:rPr>
              <a:t>INSS – </a:t>
            </a:r>
            <a:r>
              <a:rPr lang="es-ES" dirty="0" err="1">
                <a:solidFill>
                  <a:srgbClr val="002060"/>
                </a:solidFill>
              </a:rPr>
              <a:t>Aposentadoria</a:t>
            </a:r>
            <a:endParaRPr lang="es-ES" dirty="0">
              <a:solidFill>
                <a:srgbClr val="002060"/>
              </a:solidFill>
            </a:endParaRPr>
          </a:p>
          <a:p>
            <a:endParaRPr lang="es-ES" dirty="0">
              <a:solidFill>
                <a:srgbClr val="002060"/>
              </a:solidFill>
            </a:endParaRPr>
          </a:p>
          <a:p>
            <a:r>
              <a:rPr lang="es-ES" dirty="0">
                <a:solidFill>
                  <a:srgbClr val="002060"/>
                </a:solidFill>
              </a:rPr>
              <a:t>Abertura/</a:t>
            </a:r>
            <a:r>
              <a:rPr lang="es-ES" dirty="0" err="1">
                <a:solidFill>
                  <a:srgbClr val="002060"/>
                </a:solidFill>
              </a:rPr>
              <a:t>Fechamento</a:t>
            </a:r>
            <a:r>
              <a:rPr lang="es-ES" dirty="0">
                <a:solidFill>
                  <a:srgbClr val="002060"/>
                </a:solidFill>
              </a:rPr>
              <a:t> de Empresas</a:t>
            </a:r>
          </a:p>
          <a:p>
            <a:endParaRPr lang="pt-BR" dirty="0"/>
          </a:p>
        </p:txBody>
      </p:sp>
      <p:sp>
        <p:nvSpPr>
          <p:cNvPr id="6" name="Chave Esquerda 5"/>
          <p:cNvSpPr/>
          <p:nvPr/>
        </p:nvSpPr>
        <p:spPr>
          <a:xfrm>
            <a:off x="5127168" y="3200400"/>
            <a:ext cx="141514" cy="95794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455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222887" y="3268888"/>
            <a:ext cx="4830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02060"/>
                </a:solidFill>
              </a:rPr>
              <a:t>Torquato Jardim</a:t>
            </a:r>
          </a:p>
          <a:p>
            <a:pPr algn="ctr"/>
            <a:r>
              <a:rPr lang="pt-BR" sz="1600" dirty="0">
                <a:solidFill>
                  <a:srgbClr val="002060"/>
                </a:solidFill>
              </a:rPr>
              <a:t>Ministro de Estado da Transparência, Fiscalização e Controladoria-Geral da União - CGU</a:t>
            </a:r>
            <a:endParaRPr lang="pt-BR" sz="1050" dirty="0">
              <a:solidFill>
                <a:srgbClr val="00206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04690" y="2026067"/>
            <a:ext cx="8266813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002060"/>
                </a:solidFill>
              </a:rPr>
              <a:t>Muito Obrigado.</a:t>
            </a:r>
          </a:p>
          <a:p>
            <a:pPr algn="ctr"/>
            <a:endParaRPr lang="pt-BR" sz="3200" dirty="0">
              <a:solidFill>
                <a:srgbClr val="00206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344" y="5328730"/>
            <a:ext cx="3821502" cy="123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84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69619" y="1143541"/>
            <a:ext cx="5595736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pt-BR" altLang="pt-BR" sz="2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Organograma Simplificado</a:t>
            </a:r>
            <a:endParaRPr lang="en-GB" altLang="pt-BR" sz="20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6"/>
          <a:stretch/>
        </p:blipFill>
        <p:spPr bwMode="auto">
          <a:xfrm>
            <a:off x="686179" y="2615610"/>
            <a:ext cx="7843837" cy="345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40642" y="2264735"/>
            <a:ext cx="3572539" cy="935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95425" y="2264735"/>
            <a:ext cx="2916866" cy="935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70"/>
          <a:stretch/>
        </p:blipFill>
        <p:spPr bwMode="auto">
          <a:xfrm>
            <a:off x="686178" y="2122154"/>
            <a:ext cx="7843837" cy="99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974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32633" y="2922652"/>
            <a:ext cx="8266813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2060"/>
                </a:solidFill>
              </a:rPr>
              <a:t>SECRETARIA DE TRANSPARÊNCIA </a:t>
            </a:r>
          </a:p>
          <a:p>
            <a:pPr algn="ctr"/>
            <a:r>
              <a:rPr lang="es-ES" sz="2800" b="1" dirty="0">
                <a:solidFill>
                  <a:srgbClr val="002060"/>
                </a:solidFill>
              </a:rPr>
              <a:t>E PREVENÇÃO DA CORRUPÇÃO - STPC</a:t>
            </a:r>
            <a:endParaRPr lang="pt-B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13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07" y="1748887"/>
            <a:ext cx="1121834" cy="116793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52217" y="1624731"/>
            <a:ext cx="7113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3ª AVALIAÇÃO 2016 – DESTAQUES: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Decreto que Regulamenta a Lei Anticorrupção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Aprovação do Estatuto das Empresas Estatais e Mobilização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Conscientização do Setor Privado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752217" y="2970619"/>
            <a:ext cx="7391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COOPERAÇÃO INTERNACIONAL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ACINET – </a:t>
            </a:r>
            <a:r>
              <a:rPr lang="pt-BR" dirty="0" err="1">
                <a:solidFill>
                  <a:srgbClr val="002060"/>
                </a:solidFill>
              </a:rPr>
              <a:t>Arab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Anti-Corruption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and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Integrity</a:t>
            </a:r>
            <a:r>
              <a:rPr lang="pt-BR" dirty="0">
                <a:solidFill>
                  <a:srgbClr val="002060"/>
                </a:solidFill>
              </a:rPr>
              <a:t> Network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União </a:t>
            </a:r>
            <a:r>
              <a:rPr lang="pt-BR" dirty="0" err="1">
                <a:solidFill>
                  <a:srgbClr val="002060"/>
                </a:solidFill>
              </a:rPr>
              <a:t>Européia</a:t>
            </a:r>
            <a:r>
              <a:rPr lang="pt-BR" dirty="0">
                <a:solidFill>
                  <a:srgbClr val="002060"/>
                </a:solidFill>
              </a:rPr>
              <a:t> – Governança Pública Federal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OGP – Marrocos, Tunísia e Indonésia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Portal da Transparência e LAI – El Salvador e Paraguai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2" y="4687523"/>
            <a:ext cx="1241250" cy="129226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752217" y="4593506"/>
            <a:ext cx="72318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EDUCAÇÃO CIDADÃ – Crianças e Jovens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Programa Um Por Todos e Todos Por Um! Pela Ética e Cidadania.</a:t>
            </a:r>
          </a:p>
          <a:p>
            <a:pPr marL="800100" lvl="1" indent="-342900">
              <a:buFontTx/>
              <a:buChar char="-"/>
            </a:pPr>
            <a:r>
              <a:rPr lang="pt-BR" dirty="0">
                <a:solidFill>
                  <a:srgbClr val="002060"/>
                </a:solidFill>
              </a:rPr>
              <a:t>De 2009 a 2015: 400.000 Alunos e 1.600 Escolas</a:t>
            </a:r>
          </a:p>
          <a:p>
            <a:pPr marL="800100" lvl="1" indent="-342900">
              <a:buFontTx/>
              <a:buChar char="-"/>
            </a:pPr>
            <a:r>
              <a:rPr lang="pt-BR" dirty="0">
                <a:solidFill>
                  <a:srgbClr val="002060"/>
                </a:solidFill>
              </a:rPr>
              <a:t>Em 2016: 148.223 Alunos e 1.857 Escolas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8º Concurso de Desenho e Redação</a:t>
            </a:r>
            <a:endParaRPr lang="pt-BR" dirty="0">
              <a:solidFill>
                <a:schemeClr val="bg1"/>
              </a:solidFill>
            </a:endParaRPr>
          </a:p>
          <a:p>
            <a:pPr lvl="1"/>
            <a:r>
              <a:rPr lang="pt-BR" dirty="0">
                <a:solidFill>
                  <a:srgbClr val="002060"/>
                </a:solidFill>
              </a:rPr>
              <a:t>-     7.880 trabalhos inscritos em 2016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95" y="3087462"/>
            <a:ext cx="990030" cy="100334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-512872" y="969017"/>
            <a:ext cx="826681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2060"/>
                </a:solidFill>
              </a:rPr>
              <a:t>Secretaria de </a:t>
            </a:r>
            <a:r>
              <a:rPr lang="es-ES" sz="2000" b="1" dirty="0" err="1">
                <a:solidFill>
                  <a:srgbClr val="002060"/>
                </a:solidFill>
              </a:rPr>
              <a:t>Transparência</a:t>
            </a:r>
            <a:r>
              <a:rPr lang="es-ES" sz="2000" b="1" dirty="0">
                <a:solidFill>
                  <a:srgbClr val="002060"/>
                </a:solidFill>
              </a:rPr>
              <a:t> e </a:t>
            </a:r>
            <a:r>
              <a:rPr lang="es-ES" sz="2000" b="1" dirty="0" err="1">
                <a:solidFill>
                  <a:srgbClr val="002060"/>
                </a:solidFill>
              </a:rPr>
              <a:t>Prevenção</a:t>
            </a:r>
            <a:r>
              <a:rPr lang="es-ES" sz="2000" b="1" dirty="0">
                <a:solidFill>
                  <a:srgbClr val="002060"/>
                </a:solidFill>
              </a:rPr>
              <a:t> da </a:t>
            </a:r>
            <a:r>
              <a:rPr lang="es-ES" sz="2000" b="1" dirty="0" err="1">
                <a:solidFill>
                  <a:srgbClr val="002060"/>
                </a:solidFill>
              </a:rPr>
              <a:t>Corrupção</a:t>
            </a:r>
            <a:r>
              <a:rPr lang="es-ES" sz="2000" b="1" dirty="0">
                <a:solidFill>
                  <a:srgbClr val="002060"/>
                </a:solidFill>
              </a:rPr>
              <a:t> - STPC</a:t>
            </a:r>
            <a:endParaRPr lang="pt-BR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Articulação Inter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92" y="3087462"/>
            <a:ext cx="1128049" cy="117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201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299643" y="2621075"/>
            <a:ext cx="6602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FOMENTO À INTEGRIDADE NO SETOR PRIVADO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Empresa </a:t>
            </a:r>
            <a:r>
              <a:rPr lang="pt-BR" dirty="0" err="1">
                <a:solidFill>
                  <a:srgbClr val="002060"/>
                </a:solidFill>
              </a:rPr>
              <a:t>Pró-Ética</a:t>
            </a:r>
            <a:endParaRPr lang="pt-BR" dirty="0">
              <a:solidFill>
                <a:srgbClr val="002060"/>
              </a:solidFill>
            </a:endParaRPr>
          </a:p>
          <a:p>
            <a:r>
              <a:rPr lang="pt-BR" dirty="0">
                <a:solidFill>
                  <a:srgbClr val="002060"/>
                </a:solidFill>
              </a:rPr>
              <a:t>2015 - 91 Empresas Participantes - 19 Aprovadas</a:t>
            </a:r>
          </a:p>
          <a:p>
            <a:r>
              <a:rPr lang="pt-BR" dirty="0">
                <a:solidFill>
                  <a:srgbClr val="002060"/>
                </a:solidFill>
              </a:rPr>
              <a:t>2016 - 195 Empresas Participantes - 25 Aprovadas</a:t>
            </a:r>
            <a:r>
              <a:rPr lang="pt-BR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299643" y="5280565"/>
            <a:ext cx="6387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PROGRAMA DE FOMENTO À INTEGRIDADE NO SETOR PÚBLICO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Integridade e “</a:t>
            </a:r>
            <a:r>
              <a:rPr lang="pt-BR" dirty="0" err="1">
                <a:solidFill>
                  <a:srgbClr val="002060"/>
                </a:solidFill>
              </a:rPr>
              <a:t>Compliance</a:t>
            </a:r>
            <a:r>
              <a:rPr lang="pt-BR" dirty="0">
                <a:solidFill>
                  <a:srgbClr val="002060"/>
                </a:solidFill>
              </a:rPr>
              <a:t>” também na Administração Pública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Adesão de 13 Órgãos Federais em 2016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478368" y="969017"/>
            <a:ext cx="826681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2060"/>
                </a:solidFill>
              </a:rPr>
              <a:t>Secretaria de </a:t>
            </a:r>
            <a:r>
              <a:rPr lang="es-ES" sz="2000" b="1" dirty="0" err="1">
                <a:solidFill>
                  <a:srgbClr val="002060"/>
                </a:solidFill>
              </a:rPr>
              <a:t>Transparência</a:t>
            </a:r>
            <a:r>
              <a:rPr lang="es-ES" sz="2000" b="1" dirty="0">
                <a:solidFill>
                  <a:srgbClr val="002060"/>
                </a:solidFill>
              </a:rPr>
              <a:t> e </a:t>
            </a:r>
            <a:r>
              <a:rPr lang="es-ES" sz="2000" b="1" dirty="0" err="1">
                <a:solidFill>
                  <a:srgbClr val="002060"/>
                </a:solidFill>
              </a:rPr>
              <a:t>Prevenção</a:t>
            </a:r>
            <a:r>
              <a:rPr lang="es-ES" sz="2000" b="1" dirty="0">
                <a:solidFill>
                  <a:srgbClr val="002060"/>
                </a:solidFill>
              </a:rPr>
              <a:t> da </a:t>
            </a:r>
            <a:r>
              <a:rPr lang="es-ES" sz="2000" b="1" dirty="0" err="1">
                <a:solidFill>
                  <a:srgbClr val="002060"/>
                </a:solidFill>
              </a:rPr>
              <a:t>Corrupção</a:t>
            </a:r>
            <a:r>
              <a:rPr lang="es-ES" sz="2000" b="1" dirty="0">
                <a:solidFill>
                  <a:srgbClr val="002060"/>
                </a:solidFill>
              </a:rPr>
              <a:t> - STPC</a:t>
            </a:r>
            <a:endParaRPr lang="pt-BR" sz="2000" b="1" dirty="0">
              <a:solidFill>
                <a:srgbClr val="002060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36" y="2193026"/>
            <a:ext cx="1203960" cy="206550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 t="49098" r="43472" b="1150"/>
          <a:stretch/>
        </p:blipFill>
        <p:spPr>
          <a:xfrm>
            <a:off x="416839" y="4864165"/>
            <a:ext cx="1855953" cy="169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51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32633" y="2922652"/>
            <a:ext cx="82668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2060"/>
                </a:solidFill>
              </a:rPr>
              <a:t>OUVIDORIA-GERAL DA UNIÃO - OGU</a:t>
            </a:r>
            <a:endParaRPr lang="pt-B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871927"/>
              </p:ext>
            </p:extLst>
          </p:nvPr>
        </p:nvGraphicFramePr>
        <p:xfrm>
          <a:off x="1241231" y="1844075"/>
          <a:ext cx="2978205" cy="1973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700014"/>
              </p:ext>
            </p:extLst>
          </p:nvPr>
        </p:nvGraphicFramePr>
        <p:xfrm>
          <a:off x="5072649" y="1867229"/>
          <a:ext cx="33474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125879914"/>
              </p:ext>
            </p:extLst>
          </p:nvPr>
        </p:nvGraphicFramePr>
        <p:xfrm>
          <a:off x="688884" y="4108149"/>
          <a:ext cx="4082901" cy="2504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7490304"/>
              </p:ext>
            </p:extLst>
          </p:nvPr>
        </p:nvGraphicFramePr>
        <p:xfrm>
          <a:off x="5901574" y="4610429"/>
          <a:ext cx="2703442" cy="1853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5806157" y="4872971"/>
            <a:ext cx="24475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tx2"/>
                </a:solidFill>
              </a:rPr>
              <a:t>SATISFAÇÃO COM O ATENDIMENTO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38203" y="1017931"/>
            <a:ext cx="826681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</a:rPr>
              <a:t>Ouvidoria-Geral da </a:t>
            </a:r>
            <a:r>
              <a:rPr lang="es-ES" sz="2000" b="1" dirty="0" err="1">
                <a:solidFill>
                  <a:srgbClr val="002060"/>
                </a:solidFill>
              </a:rPr>
              <a:t>União</a:t>
            </a:r>
            <a:r>
              <a:rPr lang="es-ES" sz="2000" b="1" dirty="0">
                <a:solidFill>
                  <a:srgbClr val="002060"/>
                </a:solidFill>
              </a:rPr>
              <a:t> - OGU</a:t>
            </a:r>
            <a:endParaRPr lang="pt-BR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003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/>
          <p:cNvSpPr txBox="1"/>
          <p:nvPr/>
        </p:nvSpPr>
        <p:spPr>
          <a:xfrm>
            <a:off x="338203" y="1017931"/>
            <a:ext cx="826681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</a:rPr>
              <a:t>Ouvidoria-Geral da </a:t>
            </a:r>
            <a:r>
              <a:rPr lang="es-ES" sz="2000" b="1" dirty="0" err="1">
                <a:solidFill>
                  <a:srgbClr val="002060"/>
                </a:solidFill>
              </a:rPr>
              <a:t>União</a:t>
            </a:r>
            <a:r>
              <a:rPr lang="es-ES" sz="2000" b="1" dirty="0">
                <a:solidFill>
                  <a:srgbClr val="002060"/>
                </a:solidFill>
              </a:rPr>
              <a:t> - OGU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2269026" y="1875388"/>
            <a:ext cx="1970376" cy="16407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6901593" y="1875388"/>
            <a:ext cx="2013106" cy="4008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247072" y="1875388"/>
            <a:ext cx="1856558" cy="4008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/>
          <p:cNvSpPr txBox="1"/>
          <p:nvPr/>
        </p:nvSpPr>
        <p:spPr>
          <a:xfrm>
            <a:off x="406560" y="2189812"/>
            <a:ext cx="15165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solidFill>
                  <a:schemeClr val="tx2"/>
                </a:solidFill>
              </a:rPr>
              <a:t>Avaliação Cidadã de Políticas e Serviços Públicos </a:t>
            </a:r>
          </a:p>
          <a:p>
            <a:pPr algn="r"/>
            <a:endParaRPr lang="pt-BR" sz="1600" dirty="0">
              <a:solidFill>
                <a:schemeClr val="tx2"/>
              </a:solidFill>
            </a:endParaRPr>
          </a:p>
          <a:p>
            <a:pPr algn="r"/>
            <a:endParaRPr lang="pt-BR" sz="2800" b="1" dirty="0">
              <a:solidFill>
                <a:schemeClr val="tx2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2372550" y="3624737"/>
            <a:ext cx="18668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1600" i="1" dirty="0">
                <a:solidFill>
                  <a:schemeClr val="tx2"/>
                </a:solidFill>
              </a:rPr>
              <a:t>A Avaliação Cidadã de Políticas e Serviços Públicos busca transformar problemas individuais em soluções coletivas. </a:t>
            </a:r>
            <a:endParaRPr lang="pt-BR" sz="1600" b="1" i="1" dirty="0">
              <a:solidFill>
                <a:schemeClr val="tx2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2329095" y="2365192"/>
            <a:ext cx="1797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2"/>
                </a:solidFill>
              </a:rPr>
              <a:t>2 milhões/ano </a:t>
            </a:r>
          </a:p>
          <a:p>
            <a:r>
              <a:rPr lang="pt-BR" sz="1600" dirty="0">
                <a:solidFill>
                  <a:schemeClr val="tx2"/>
                </a:solidFill>
              </a:rPr>
              <a:t>de manifestações</a:t>
            </a:r>
            <a:endParaRPr lang="pt-BR" dirty="0">
              <a:solidFill>
                <a:schemeClr val="tx2"/>
              </a:solidFill>
            </a:endParaRPr>
          </a:p>
        </p:txBody>
      </p:sp>
      <p:cxnSp>
        <p:nvCxnSpPr>
          <p:cNvPr id="30" name="Conector de Seta Reta 29"/>
          <p:cNvCxnSpPr/>
          <p:nvPr/>
        </p:nvCxnSpPr>
        <p:spPr>
          <a:xfrm>
            <a:off x="3932837" y="2749351"/>
            <a:ext cx="3161461" cy="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7074349" y="2387693"/>
            <a:ext cx="1694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2"/>
                </a:solidFill>
              </a:rPr>
              <a:t>Avaliação em tempo real</a:t>
            </a:r>
            <a:endParaRPr lang="pt-BR" sz="1600" dirty="0">
              <a:solidFill>
                <a:schemeClr val="tx2"/>
              </a:solidFill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4438291" y="1877577"/>
            <a:ext cx="2141746" cy="16407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4495429" y="2380567"/>
            <a:ext cx="2141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2"/>
                </a:solidFill>
              </a:rPr>
              <a:t>Sistemas integrados</a:t>
            </a:r>
            <a:endParaRPr lang="pt-BR" sz="1600" dirty="0">
              <a:solidFill>
                <a:schemeClr val="tx2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4438291" y="3632984"/>
            <a:ext cx="2141746" cy="22507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4469783" y="3788395"/>
            <a:ext cx="2110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i="1" dirty="0">
                <a:solidFill>
                  <a:schemeClr val="tx2"/>
                </a:solidFill>
              </a:rPr>
              <a:t>e-</a:t>
            </a:r>
            <a:r>
              <a:rPr lang="pt-BR" sz="1400" i="1" dirty="0" err="1">
                <a:solidFill>
                  <a:schemeClr val="tx2"/>
                </a:solidFill>
              </a:rPr>
              <a:t>Ouv</a:t>
            </a:r>
            <a:r>
              <a:rPr lang="pt-BR" sz="1400" i="1" dirty="0">
                <a:solidFill>
                  <a:schemeClr val="tx2"/>
                </a:solidFill>
              </a:rPr>
              <a:t> e outros sistemas de ouvidoria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4450289" y="4271174"/>
            <a:ext cx="18353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i="1" dirty="0">
                <a:solidFill>
                  <a:schemeClr val="tx2"/>
                </a:solidFill>
              </a:rPr>
              <a:t>Reclame Aqui  e outros parceiros privados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4469783" y="4967293"/>
            <a:ext cx="19336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i="1" dirty="0">
                <a:solidFill>
                  <a:schemeClr val="tx2"/>
                </a:solidFill>
              </a:rPr>
              <a:t>Consumidor.gov e outros canais de governo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7074349" y="3161671"/>
            <a:ext cx="1708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2"/>
                </a:solidFill>
              </a:rPr>
              <a:t>Em 2016, foram </a:t>
            </a:r>
          </a:p>
          <a:p>
            <a:r>
              <a:rPr lang="pt-BR" dirty="0">
                <a:solidFill>
                  <a:schemeClr val="tx2"/>
                </a:solidFill>
              </a:rPr>
              <a:t>12 programas e </a:t>
            </a:r>
          </a:p>
          <a:p>
            <a:r>
              <a:rPr lang="pt-BR" dirty="0">
                <a:solidFill>
                  <a:schemeClr val="tx2"/>
                </a:solidFill>
              </a:rPr>
              <a:t>2 serviços avaliados </a:t>
            </a:r>
            <a:endParaRPr lang="pt-BR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816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2212626" y="3517712"/>
            <a:ext cx="59698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>
                    <a:lumMod val="50000"/>
                  </a:schemeClr>
                </a:solidFill>
              </a:rPr>
              <a:t>GARANTIA DE</a:t>
            </a:r>
          </a:p>
          <a:p>
            <a:pPr algn="ctr"/>
            <a:r>
              <a:rPr lang="pt-BR" sz="3200" b="1" dirty="0">
                <a:solidFill>
                  <a:schemeClr val="bg1">
                    <a:lumMod val="50000"/>
                  </a:schemeClr>
                </a:solidFill>
              </a:rPr>
              <a:t>TRANSPARÊNCIA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1710131" y="1325480"/>
            <a:ext cx="6877302" cy="5114340"/>
            <a:chOff x="-1475196" y="1298768"/>
            <a:chExt cx="6877302" cy="5114340"/>
          </a:xfrm>
        </p:grpSpPr>
        <p:sp>
          <p:nvSpPr>
            <p:cNvPr id="6" name="Retângulo 5"/>
            <p:cNvSpPr/>
            <p:nvPr/>
          </p:nvSpPr>
          <p:spPr>
            <a:xfrm>
              <a:off x="-1005351" y="5173611"/>
              <a:ext cx="185881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tx2"/>
                  </a:solidFill>
                </a:rPr>
                <a:t>5.616</a:t>
              </a:r>
            </a:p>
          </p:txBody>
        </p:sp>
        <p:sp>
          <p:nvSpPr>
            <p:cNvPr id="7" name="Retângulo 6"/>
            <p:cNvSpPr/>
            <p:nvPr/>
          </p:nvSpPr>
          <p:spPr>
            <a:xfrm>
              <a:off x="-1475196" y="5582111"/>
              <a:ext cx="279850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1600" b="1" dirty="0">
                  <a:solidFill>
                    <a:schemeClr val="tx2"/>
                  </a:solidFill>
                </a:rPr>
                <a:t>Recursos de acesso à informação feitos à CGU desde 2012, sendo 1.648 em 2016</a:t>
              </a:r>
              <a:endParaRPr lang="pt-BR" sz="1600" dirty="0">
                <a:solidFill>
                  <a:schemeClr val="tx2"/>
                </a:solidFill>
              </a:endParaRPr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8493" y="4340450"/>
              <a:ext cx="730970" cy="815022"/>
            </a:xfrm>
            <a:prstGeom prst="rect">
              <a:avLst/>
            </a:prstGeom>
            <a:noFill/>
            <a:effectLst/>
          </p:spPr>
        </p:pic>
        <p:sp>
          <p:nvSpPr>
            <p:cNvPr id="10" name="Retângulo 9"/>
            <p:cNvSpPr/>
            <p:nvPr/>
          </p:nvSpPr>
          <p:spPr>
            <a:xfrm>
              <a:off x="2670479" y="2660919"/>
              <a:ext cx="224679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tx2"/>
                  </a:solidFill>
                </a:rPr>
                <a:t>2,2 milhões</a:t>
              </a:r>
              <a:endParaRPr lang="pt-BR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2107528" y="3073815"/>
              <a:ext cx="329457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1600" b="1" dirty="0">
                  <a:solidFill>
                    <a:schemeClr val="tx2"/>
                  </a:solidFill>
                </a:rPr>
                <a:t>Acessos ao Portal da Transparência em outubro de 2016</a:t>
              </a:r>
              <a:endParaRPr lang="pt-BR" sz="1600" dirty="0">
                <a:solidFill>
                  <a:schemeClr val="tx2"/>
                </a:solidFill>
              </a:endParaRPr>
            </a:p>
          </p:txBody>
        </p:sp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6578" y="1298768"/>
              <a:ext cx="1176479" cy="1849903"/>
            </a:xfrm>
            <a:prstGeom prst="rect">
              <a:avLst/>
            </a:prstGeom>
          </p:spPr>
        </p:pic>
      </p:grpSp>
      <p:grpSp>
        <p:nvGrpSpPr>
          <p:cNvPr id="2" name="Agrupar 1"/>
          <p:cNvGrpSpPr/>
          <p:nvPr/>
        </p:nvGrpSpPr>
        <p:grpSpPr>
          <a:xfrm>
            <a:off x="1434388" y="1332667"/>
            <a:ext cx="7497809" cy="5419464"/>
            <a:chOff x="5296271" y="1268869"/>
            <a:chExt cx="6282879" cy="5419464"/>
          </a:xfrm>
        </p:grpSpPr>
        <p:graphicFrame>
          <p:nvGraphicFramePr>
            <p:cNvPr id="9" name="Gráfico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18247077"/>
                </p:ext>
              </p:extLst>
            </p:nvPr>
          </p:nvGraphicFramePr>
          <p:xfrm>
            <a:off x="7619248" y="3992523"/>
            <a:ext cx="3959902" cy="26958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2" name="Retângulo 11"/>
            <p:cNvSpPr/>
            <p:nvPr/>
          </p:nvSpPr>
          <p:spPr>
            <a:xfrm>
              <a:off x="5296271" y="3016772"/>
              <a:ext cx="287367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1600" b="1" dirty="0">
                  <a:solidFill>
                    <a:schemeClr val="tx2"/>
                  </a:solidFill>
                </a:rPr>
                <a:t>Expectativa de acessos ao Portal da Transparência em 2016</a:t>
              </a:r>
              <a:endParaRPr lang="pt-BR" sz="1600" dirty="0">
                <a:solidFill>
                  <a:schemeClr val="tx2"/>
                </a:solidFill>
              </a:endParaRPr>
            </a:p>
          </p:txBody>
        </p:sp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9161" y="1268869"/>
              <a:ext cx="1307900" cy="1849903"/>
            </a:xfrm>
            <a:prstGeom prst="rect">
              <a:avLst/>
            </a:prstGeom>
          </p:spPr>
        </p:pic>
        <p:sp>
          <p:nvSpPr>
            <p:cNvPr id="15" name="Retângulo 14"/>
            <p:cNvSpPr/>
            <p:nvPr/>
          </p:nvSpPr>
          <p:spPr>
            <a:xfrm>
              <a:off x="5484223" y="2607132"/>
              <a:ext cx="24977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tx2"/>
                  </a:solidFill>
                </a:rPr>
                <a:t>20 milhões</a:t>
              </a:r>
            </a:p>
          </p:txBody>
        </p:sp>
      </p:grpSp>
      <p:sp>
        <p:nvSpPr>
          <p:cNvPr id="17" name="CaixaDeTexto 16"/>
          <p:cNvSpPr txBox="1"/>
          <p:nvPr/>
        </p:nvSpPr>
        <p:spPr>
          <a:xfrm>
            <a:off x="365930" y="988933"/>
            <a:ext cx="826681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</a:rPr>
              <a:t>Ouvidoria-Geral da </a:t>
            </a:r>
            <a:r>
              <a:rPr lang="es-ES" sz="2000" b="1" dirty="0" err="1">
                <a:solidFill>
                  <a:srgbClr val="002060"/>
                </a:solidFill>
              </a:rPr>
              <a:t>União</a:t>
            </a:r>
            <a:r>
              <a:rPr lang="es-ES" sz="2000" b="1" dirty="0">
                <a:solidFill>
                  <a:srgbClr val="002060"/>
                </a:solidFill>
              </a:rPr>
              <a:t> - OGU</a:t>
            </a:r>
            <a:endParaRPr lang="pt-BR" sz="2000" b="1" dirty="0">
              <a:solidFill>
                <a:srgbClr val="002060"/>
              </a:solidFill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4841986" y="1584251"/>
            <a:ext cx="0" cy="494414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1447303" y="1736651"/>
            <a:ext cx="0" cy="494414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8190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998</TotalTime>
  <Words>819</Words>
  <Application>Microsoft Office PowerPoint</Application>
  <PresentationFormat>Apresentação na tela (4:3)</PresentationFormat>
  <Paragraphs>152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Gabriela de Alencar Araripe Pereira</dc:creator>
  <cp:lastModifiedBy>Gabriela de Alencar Araripe Pereira</cp:lastModifiedBy>
  <cp:revision>69</cp:revision>
  <dcterms:created xsi:type="dcterms:W3CDTF">2016-09-14T18:22:07Z</dcterms:created>
  <dcterms:modified xsi:type="dcterms:W3CDTF">2016-11-21T21:39:21Z</dcterms:modified>
</cp:coreProperties>
</file>