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5"/>
  </p:notesMasterIdLst>
  <p:sldIdLst>
    <p:sldId id="259" r:id="rId2"/>
    <p:sldId id="258" r:id="rId3"/>
    <p:sldId id="474" r:id="rId4"/>
    <p:sldId id="334" r:id="rId5"/>
    <p:sldId id="257" r:id="rId6"/>
    <p:sldId id="336" r:id="rId7"/>
    <p:sldId id="350" r:id="rId8"/>
    <p:sldId id="339" r:id="rId9"/>
    <p:sldId id="390" r:id="rId10"/>
    <p:sldId id="392" r:id="rId11"/>
    <p:sldId id="473" r:id="rId12"/>
    <p:sldId id="341" r:id="rId13"/>
    <p:sldId id="353" r:id="rId14"/>
    <p:sldId id="366" r:id="rId15"/>
    <p:sldId id="360" r:id="rId16"/>
    <p:sldId id="364" r:id="rId17"/>
    <p:sldId id="361" r:id="rId18"/>
    <p:sldId id="275" r:id="rId19"/>
    <p:sldId id="369" r:id="rId20"/>
    <p:sldId id="332" r:id="rId21"/>
    <p:sldId id="467" r:id="rId22"/>
    <p:sldId id="343" r:id="rId23"/>
    <p:sldId id="346" r:id="rId24"/>
  </p:sldIdLst>
  <p:sldSz cx="127254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/>
    <p:restoredTop sz="94648"/>
  </p:normalViewPr>
  <p:slideViewPr>
    <p:cSldViewPr snapToGrid="0" snapToObjects="1">
      <p:cViewPr varScale="1">
        <p:scale>
          <a:sx n="60" d="100"/>
          <a:sy n="60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46785" y="685800"/>
            <a:ext cx="59652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9538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685800"/>
            <a:ext cx="5965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0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1143000"/>
            <a:ext cx="53689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685800"/>
            <a:ext cx="5965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6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685800"/>
            <a:ext cx="5965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61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685800"/>
            <a:ext cx="5965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16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685800"/>
            <a:ext cx="5965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. Dicas de formataçã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7254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4577"/>
            <a:ext cx="2379725" cy="19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8299" y="225"/>
            <a:ext cx="1197127" cy="99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/>
        </p:nvSpPr>
        <p:spPr>
          <a:xfrm>
            <a:off x="4668675" y="76425"/>
            <a:ext cx="6859500" cy="16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000" b="1"/>
              <a:t>INSTRUÇÕES GERAIS</a:t>
            </a:r>
          </a:p>
          <a:p>
            <a:pPr lvl="0">
              <a:spcBef>
                <a:spcPts val="0"/>
              </a:spcBef>
              <a:buNone/>
            </a:pPr>
            <a:endParaRPr sz="1000" b="1"/>
          </a:p>
          <a:p>
            <a:pPr lvl="0">
              <a:spcBef>
                <a:spcPts val="0"/>
              </a:spcBef>
              <a:buNone/>
            </a:pPr>
            <a:r>
              <a:rPr lang="pt-BR" sz="1000" b="1"/>
              <a:t>Use as caixas modulares para montar cada slide.</a:t>
            </a:r>
          </a:p>
          <a:p>
            <a:pPr lvl="0">
              <a:spcBef>
                <a:spcPts val="0"/>
              </a:spcBef>
              <a:buNone/>
            </a:pPr>
            <a:r>
              <a:rPr lang="pt-BR" sz="1000"/>
              <a:t>Elas ajudam a manter a boa diagramação distribuindo imagens e texto da forma correta. </a:t>
            </a:r>
          </a:p>
          <a:p>
            <a:pPr lvl="0">
              <a:spcBef>
                <a:spcPts val="0"/>
              </a:spcBef>
              <a:buNone/>
            </a:pPr>
            <a:endParaRPr sz="1000" b="1"/>
          </a:p>
          <a:p>
            <a:pPr lvl="0">
              <a:spcBef>
                <a:spcPts val="0"/>
              </a:spcBef>
              <a:buNone/>
            </a:pPr>
            <a:r>
              <a:rPr lang="pt-BR" sz="1000" b="1"/>
              <a:t>Para desativar as linhas-guia, clique com o botão direito em cima do slide: </a:t>
            </a:r>
          </a:p>
          <a:p>
            <a:pPr lvl="0">
              <a:spcBef>
                <a:spcPts val="0"/>
              </a:spcBef>
              <a:buNone/>
            </a:pPr>
            <a:r>
              <a:rPr lang="pt-BR" sz="1000"/>
              <a:t>Aplicar layout &gt; Selecione '2. Template padrão'.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r>
              <a:rPr lang="pt-BR" sz="1000" b="1"/>
              <a:t>Dúvidas? </a:t>
            </a:r>
            <a:r>
              <a:rPr lang="pt-BR" sz="1000"/>
              <a:t>Thiago! Ele pode dar dicas de como melhorar seu PPT usando esse sistema irado que ele criou.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. Template padrã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4577"/>
            <a:ext cx="2379725" cy="19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8299" y="225"/>
            <a:ext cx="1197127" cy="99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4871" y="6780107"/>
            <a:ext cx="2863215" cy="389467"/>
          </a:xfrm>
          <a:prstGeom prst="rect">
            <a:avLst/>
          </a:prstGeom>
        </p:spPr>
        <p:txBody>
          <a:bodyPr/>
          <a:lstStyle/>
          <a:p>
            <a:fld id="{623A5935-CFC9-6A40-B7CF-99E9453C3601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5289" y="6780107"/>
            <a:ext cx="4294823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7314" y="6780107"/>
            <a:ext cx="2863215" cy="389467"/>
          </a:xfrm>
          <a:prstGeom prst="rect">
            <a:avLst/>
          </a:prstGeom>
        </p:spPr>
        <p:txBody>
          <a:bodyPr/>
          <a:lstStyle/>
          <a:p>
            <a:fld id="{8D235B02-E89B-944A-AAE0-99383A966C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71" y="389467"/>
            <a:ext cx="10975658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871" y="1947333"/>
            <a:ext cx="10975658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871" y="6780107"/>
            <a:ext cx="2863215" cy="389467"/>
          </a:xfrm>
          <a:prstGeom prst="rect">
            <a:avLst/>
          </a:prstGeom>
        </p:spPr>
        <p:txBody>
          <a:bodyPr/>
          <a:lstStyle/>
          <a:p>
            <a:fld id="{623A5935-CFC9-6A40-B7CF-99E9453C3601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289" y="6780107"/>
            <a:ext cx="4294823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7314" y="6780107"/>
            <a:ext cx="2863215" cy="389467"/>
          </a:xfrm>
          <a:prstGeom prst="rect">
            <a:avLst/>
          </a:prstGeom>
        </p:spPr>
        <p:txBody>
          <a:bodyPr/>
          <a:lstStyle/>
          <a:p>
            <a:fld id="{8D235B02-E89B-944A-AAE0-99383A966C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12745500" cy="7314900"/>
          </a:xfrm>
          <a:prstGeom prst="rect">
            <a:avLst/>
          </a:prstGeom>
          <a:solidFill>
            <a:srgbClr val="522E9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3" r="53062"/>
          <a:stretch/>
        </p:blipFill>
        <p:spPr>
          <a:xfrm>
            <a:off x="0" y="75"/>
            <a:ext cx="4983703" cy="731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"/>
            <a:ext cx="2330777" cy="2219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4983700" y="3141135"/>
            <a:ext cx="7751749" cy="1950775"/>
            <a:chOff x="4983700" y="3126621"/>
            <a:chExt cx="7242938" cy="1950775"/>
          </a:xfrm>
        </p:grpSpPr>
        <p:sp>
          <p:nvSpPr>
            <p:cNvPr id="43" name="Shape 43"/>
            <p:cNvSpPr txBox="1"/>
            <p:nvPr/>
          </p:nvSpPr>
          <p:spPr>
            <a:xfrm>
              <a:off x="5135538" y="3360796"/>
              <a:ext cx="7091100" cy="1716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pt-BR" sz="32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E se eu quiser abrir o governo?</a:t>
              </a:r>
            </a:p>
            <a:p>
              <a:pPr lvl="0">
                <a:spcBef>
                  <a:spcPts val="0"/>
                </a:spcBef>
                <a:buNone/>
              </a:pPr>
              <a:endParaRPr lang="pt-BR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Lato"/>
              </a:endParaRPr>
            </a:p>
            <a:p>
              <a:pPr lvl="0">
                <a:spcBef>
                  <a:spcPts val="0"/>
                </a:spcBef>
                <a:buNone/>
              </a:pPr>
              <a:endParaRPr lang="pt-BR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Lato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rPr lang="pt-BR" sz="2000" i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Fabro Steibel</a:t>
              </a:r>
            </a:p>
            <a:p>
              <a:r>
                <a:rPr lang="pt-BR" sz="2000" i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ITS Rio</a:t>
              </a:r>
            </a:p>
            <a:p>
              <a:r>
                <a:rPr lang="pt-BR" sz="2000" i="1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ofabro@itsrio.org</a:t>
              </a:r>
              <a:endParaRPr lang="pt-BR" sz="2000" i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Lato"/>
              </a:endParaRPr>
            </a:p>
            <a:p>
              <a:r>
                <a:rPr lang="pt-BR" sz="2000" i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28/</a:t>
              </a:r>
              <a:r>
                <a:rPr lang="pt-BR" sz="2000" i="1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mai</a:t>
              </a:r>
              <a:r>
                <a:rPr lang="pt-BR" sz="2000" i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Lato"/>
                </a:rPr>
                <a:t>/24</a:t>
              </a:r>
            </a:p>
          </p:txBody>
        </p:sp>
        <p:sp>
          <p:nvSpPr>
            <p:cNvPr id="44" name="Shape 44"/>
            <p:cNvSpPr/>
            <p:nvPr/>
          </p:nvSpPr>
          <p:spPr>
            <a:xfrm>
              <a:off x="4983700" y="3126621"/>
              <a:ext cx="142447" cy="1716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1214142" y="459248"/>
            <a:ext cx="6774362" cy="824011"/>
            <a:chOff x="1108925" y="429375"/>
            <a:chExt cx="6923100" cy="842103"/>
          </a:xfrm>
        </p:grpSpPr>
        <p:sp>
          <p:nvSpPr>
            <p:cNvPr id="35" name="Shape 35"/>
            <p:cNvSpPr txBox="1"/>
            <p:nvPr/>
          </p:nvSpPr>
          <p:spPr>
            <a:xfrm>
              <a:off x="1183025" y="429375"/>
              <a:ext cx="6849000" cy="8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461" tIns="89461" rIns="89461" bIns="89461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BR" sz="2935" b="1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Virada Legislativa</a:t>
              </a:r>
              <a:endParaRPr sz="2935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>
                <a:lnSpc>
                  <a:spcPct val="115000"/>
                </a:lnSpc>
              </a:pPr>
              <a:r>
                <a:rPr lang="pt-BR" sz="1957" i="1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O que é Mudamos?</a:t>
              </a:r>
              <a:endParaRPr sz="2935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1108925" y="516678"/>
              <a:ext cx="74100" cy="7548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89461" tIns="89461" rIns="89461" bIns="89461" anchor="ctr" anchorCtr="0">
              <a:noAutofit/>
            </a:bodyPr>
            <a:lstStyle/>
            <a:p>
              <a:endParaRPr sz="1369">
                <a:solidFill>
                  <a:srgbClr val="434343"/>
                </a:solidFill>
              </a:endParaRPr>
            </a:p>
          </p:txBody>
        </p:sp>
      </p:grpSp>
      <p:pic>
        <p:nvPicPr>
          <p:cNvPr id="37" name="Shape 37" descr="app-mudamos-thum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00" y="1570791"/>
            <a:ext cx="12452003" cy="6164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07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S Rio - O Concordamos permite às pessoas votarem de uma forma diferente,  dando ênfase naquilo que mais desejam. Mas ainda não entendeu como isso  pode ser possível? ✓ Está disponível nosso">
            <a:extLst>
              <a:ext uri="{FF2B5EF4-FFF2-40B4-BE49-F238E27FC236}">
                <a16:creationId xmlns:a16="http://schemas.microsoft.com/office/drawing/2014/main" id="{7F5F6D29-7CF7-75F0-D616-26C85E58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63" y="586030"/>
            <a:ext cx="5821874" cy="58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3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10750" y="0"/>
            <a:ext cx="12736200" cy="7315200"/>
          </a:xfrm>
          <a:prstGeom prst="rect">
            <a:avLst/>
          </a:prstGeom>
          <a:solidFill>
            <a:srgbClr val="00B9B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3029023" y="1300163"/>
            <a:ext cx="7091100" cy="2511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8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Os 3 pilares do governo aberto</a:t>
            </a:r>
            <a:endParaRPr lang="pt-BR" sz="6600" i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1981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50" y="2514601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/>
              <a:t>1.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83609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1" y="2528888"/>
            <a:ext cx="87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Toda informação do governo é </a:t>
            </a:r>
            <a:r>
              <a:rPr lang="pt-BR" sz="2400" dirty="0">
                <a:solidFill>
                  <a:srgbClr val="FF0000"/>
                </a:solidFill>
              </a:rPr>
              <a:t>pública</a:t>
            </a:r>
            <a:r>
              <a:rPr lang="pt-BR" sz="2400" dirty="0"/>
              <a:t>, exceto motivo contrário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351" y="2990553"/>
            <a:ext cx="882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Toda informação do governo é </a:t>
            </a:r>
            <a:r>
              <a:rPr lang="pt-BR" sz="2400" dirty="0"/>
              <a:t>privada, </a:t>
            </a:r>
            <a:r>
              <a:rPr lang="pt-BR" sz="2400" dirty="0">
                <a:solidFill>
                  <a:schemeClr val="bg1"/>
                </a:solidFill>
              </a:rPr>
              <a:t>exceto motivo contrário</a:t>
            </a:r>
          </a:p>
        </p:txBody>
      </p:sp>
    </p:spTree>
    <p:extLst>
      <p:ext uri="{BB962C8B-B14F-4D97-AF65-F5344CB8AC3E}">
        <p14:creationId xmlns:p14="http://schemas.microsoft.com/office/powerpoint/2010/main" val="163834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50" y="2514601"/>
            <a:ext cx="6288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/>
              <a:t>2.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66289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410854"/>
            <a:ext cx="10272713" cy="6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50" y="2514601"/>
            <a:ext cx="690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/>
              <a:t>3. </a:t>
            </a:r>
            <a:r>
              <a:rPr lang="pt-BR" sz="7200" dirty="0" err="1"/>
              <a:t>Accountability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53873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" y="78581"/>
            <a:ext cx="12636255" cy="71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10750" y="0"/>
            <a:ext cx="12736200" cy="7315200"/>
          </a:xfrm>
          <a:prstGeom prst="rect">
            <a:avLst/>
          </a:prstGeom>
          <a:solidFill>
            <a:srgbClr val="00B9B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3029023" y="1300163"/>
            <a:ext cx="7091100" cy="2511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8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Qual o mundo do governo aberto?</a:t>
            </a:r>
            <a:endParaRPr lang="pt-BR" sz="6600" i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394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28 at 21.04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110" y="1303113"/>
            <a:ext cx="11108662" cy="5091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6" y="316533"/>
            <a:ext cx="2967223" cy="2551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0682" y="6333193"/>
            <a:ext cx="5068161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48" dirty="0" err="1"/>
              <a:t>https</a:t>
            </a:r>
            <a:r>
              <a:rPr lang="pt-BR" sz="1148" dirty="0"/>
              <a:t>://</a:t>
            </a:r>
            <a:r>
              <a:rPr lang="pt-BR" sz="1148" dirty="0" err="1"/>
              <a:t>www.youtube.com</a:t>
            </a:r>
            <a:r>
              <a:rPr lang="pt-BR" sz="1148" dirty="0"/>
              <a:t>/</a:t>
            </a:r>
            <a:r>
              <a:rPr lang="pt-BR" sz="1148" dirty="0" err="1"/>
              <a:t>watch?v</a:t>
            </a:r>
            <a:r>
              <a:rPr lang="pt-BR" sz="1148" dirty="0"/>
              <a:t>=i7q3FC1SCJc</a:t>
            </a:r>
          </a:p>
        </p:txBody>
      </p:sp>
    </p:spTree>
    <p:extLst>
      <p:ext uri="{BB962C8B-B14F-4D97-AF65-F5344CB8AC3E}">
        <p14:creationId xmlns:p14="http://schemas.microsoft.com/office/powerpoint/2010/main" val="361014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23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1" y="1386470"/>
            <a:ext cx="5110643" cy="5047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271" y="1881346"/>
            <a:ext cx="5629531" cy="43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0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56" y="1422617"/>
            <a:ext cx="9931081" cy="298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97" dirty="0"/>
              <a:t>Um PL é como um empreendimento.</a:t>
            </a:r>
          </a:p>
          <a:p>
            <a:pPr algn="ctr"/>
            <a:endParaRPr lang="pt-BR" sz="4697" dirty="0"/>
          </a:p>
          <a:p>
            <a:pPr algn="ctr"/>
            <a:r>
              <a:rPr lang="pt-BR" sz="4697" dirty="0"/>
              <a:t>Um PL existe para </a:t>
            </a:r>
          </a:p>
          <a:p>
            <a:pPr algn="ctr"/>
            <a:r>
              <a:rPr lang="pt-BR" sz="4697" b="1" dirty="0"/>
              <a:t>resolver um problema.</a:t>
            </a:r>
          </a:p>
        </p:txBody>
      </p:sp>
    </p:spTree>
    <p:extLst>
      <p:ext uri="{BB962C8B-B14F-4D97-AF65-F5344CB8AC3E}">
        <p14:creationId xmlns:p14="http://schemas.microsoft.com/office/powerpoint/2010/main" val="30361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63022" y="2184247"/>
            <a:ext cx="2194832" cy="1980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267" dirty="0">
                <a:solidFill>
                  <a:schemeClr val="accent1">
                    <a:lumMod val="75000"/>
                  </a:schemeClr>
                </a:solidFill>
                <a:sym typeface="Webdings"/>
              </a:rPr>
              <a:t></a:t>
            </a:r>
            <a:r>
              <a:rPr lang="en-US" sz="12267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34116" y="2201180"/>
            <a:ext cx="2194832" cy="198009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n-US" sz="12267" dirty="0">
                <a:solidFill>
                  <a:srgbClr val="800040"/>
                </a:solidFill>
                <a:sym typeface="Webdings"/>
              </a:rPr>
              <a:t></a:t>
            </a:r>
            <a:r>
              <a:rPr lang="en-US" sz="12267" dirty="0">
                <a:solidFill>
                  <a:srgbClr val="80004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2274" y="2391061"/>
            <a:ext cx="824265" cy="140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34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7049" y="2332307"/>
            <a:ext cx="888385" cy="1536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7" b="1" dirty="0">
                <a:solidFill>
                  <a:srgbClr val="595959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06793" y="2254911"/>
            <a:ext cx="1354858" cy="166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40" b="1" dirty="0">
                <a:solidFill>
                  <a:schemeClr val="accent4">
                    <a:lumMod val="75000"/>
                  </a:schemeClr>
                </a:solidFill>
                <a:latin typeface="Wingdings" charset="2"/>
                <a:cs typeface="Wingdings" charset="2"/>
              </a:rPr>
              <a:t>4</a:t>
            </a:r>
            <a:endParaRPr lang="en-US" sz="9387" b="1" dirty="0">
              <a:solidFill>
                <a:schemeClr val="accent4">
                  <a:lumMod val="75000"/>
                </a:schemeClr>
              </a:solidFill>
              <a:latin typeface="Wingdings" charset="2"/>
              <a:cs typeface="Wingdings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59139" y="4132633"/>
            <a:ext cx="8002512" cy="552011"/>
            <a:chOff x="909297" y="3938874"/>
            <a:chExt cx="5308583" cy="517510"/>
          </a:xfrm>
        </p:grpSpPr>
        <p:sp>
          <p:nvSpPr>
            <p:cNvPr id="27" name="Rectangle 26"/>
            <p:cNvSpPr/>
            <p:nvPr/>
          </p:nvSpPr>
          <p:spPr>
            <a:xfrm>
              <a:off x="909297" y="3990186"/>
              <a:ext cx="1849964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60" dirty="0" err="1">
                  <a:solidFill>
                    <a:schemeClr val="accent1">
                      <a:lumMod val="75000"/>
                    </a:schemeClr>
                  </a:solidFill>
                  <a:latin typeface="Candara"/>
                  <a:cs typeface="Candara"/>
                </a:rPr>
                <a:t>Governo</a:t>
              </a:r>
              <a:endParaRPr lang="en-US" sz="2560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811055" y="3990186"/>
              <a:ext cx="1836273" cy="455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60" dirty="0" err="1">
                  <a:solidFill>
                    <a:srgbClr val="800040"/>
                  </a:solidFill>
                  <a:latin typeface="Candara"/>
                  <a:cs typeface="Candara"/>
                </a:rPr>
                <a:t>Sociedade</a:t>
              </a:r>
              <a:r>
                <a:rPr lang="en-US" sz="2560" dirty="0">
                  <a:solidFill>
                    <a:srgbClr val="800040"/>
                  </a:solidFill>
                  <a:latin typeface="Candara"/>
                  <a:cs typeface="Candara"/>
                </a:rPr>
                <a:t> Civil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17593" y="3997101"/>
              <a:ext cx="900766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cs typeface="Candara"/>
                </a:rPr>
                <a:t>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22843" y="3938874"/>
              <a:ext cx="1295037" cy="5175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98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cs typeface="Candara"/>
                </a:rPr>
                <a:t>co-</a:t>
              </a:r>
              <a:r>
                <a:rPr lang="en-US" sz="2987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cs typeface="Candara"/>
                </a:rPr>
                <a:t>criam</a:t>
              </a:r>
              <a:endParaRPr lang="en-US" sz="256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40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isso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9 </a:t>
            </a:r>
            <a:r>
              <a:rPr lang="en-US" dirty="0" err="1"/>
              <a:t>países</a:t>
            </a:r>
            <a:r>
              <a:rPr lang="en-US" dirty="0"/>
              <a:t>…</a:t>
            </a:r>
          </a:p>
        </p:txBody>
      </p:sp>
      <p:pic>
        <p:nvPicPr>
          <p:cNvPr id="4" name="Picture 4" descr="Screen Shot 2015-08-23 at 12.4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37" y="1512147"/>
            <a:ext cx="6988951" cy="53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1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4A82F7-8EFB-FB6C-BFBA-2BED1826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2" y="1981063"/>
            <a:ext cx="11199907" cy="29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691" y="5372997"/>
            <a:ext cx="9753600" cy="873994"/>
          </a:xfrm>
        </p:spPr>
        <p:txBody>
          <a:bodyPr lIns="0" tIns="0" rIns="0" bIns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3840" b="1" spc="320" dirty="0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Uma </a:t>
            </a:r>
            <a:r>
              <a:rPr lang="en-US" sz="3840" b="1" spc="320" dirty="0" err="1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oportunidade</a:t>
            </a:r>
            <a:endParaRPr lang="en-US" sz="3840" b="1" spc="320" dirty="0">
              <a:solidFill>
                <a:srgbClr val="404040"/>
              </a:solidFill>
              <a:latin typeface="Gill Sans MT"/>
              <a:cs typeface="Gill Sans MT"/>
              <a:sym typeface="Arial" charset="0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3840" b="1" spc="320" dirty="0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(para o </a:t>
            </a:r>
            <a:r>
              <a:rPr lang="en-US" sz="3840" b="1" spc="320" dirty="0" err="1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funcionário</a:t>
            </a:r>
            <a:r>
              <a:rPr lang="en-US" sz="3840" b="1" spc="320" dirty="0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 </a:t>
            </a:r>
            <a:r>
              <a:rPr lang="en-US" sz="3840" b="1" spc="320" dirty="0" err="1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público</a:t>
            </a:r>
            <a:r>
              <a:rPr lang="en-US" sz="3840" b="1" spc="320" dirty="0">
                <a:solidFill>
                  <a:srgbClr val="404040"/>
                </a:solidFill>
                <a:latin typeface="Gill Sans MT"/>
                <a:cs typeface="Gill Sans MT"/>
                <a:sym typeface="Arial" charset="0"/>
              </a:rPr>
              <a:t>)</a:t>
            </a:r>
          </a:p>
        </p:txBody>
      </p:sp>
      <p:pic>
        <p:nvPicPr>
          <p:cNvPr id="15362" name="Picture 1" descr="OGP logo - print lay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12" y="827060"/>
            <a:ext cx="3909759" cy="38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59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608" y="1695667"/>
            <a:ext cx="4720762" cy="897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"/>
          <p:cNvCxnSpPr/>
          <p:nvPr/>
        </p:nvCxnSpPr>
        <p:spPr>
          <a:xfrm>
            <a:off x="6358041" y="1341490"/>
            <a:ext cx="10874" cy="464154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2"/>
          <p:cNvCxnSpPr/>
          <p:nvPr/>
        </p:nvCxnSpPr>
        <p:spPr>
          <a:xfrm>
            <a:off x="1673006" y="3657600"/>
            <a:ext cx="4186396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2"/>
          <p:cNvCxnSpPr/>
          <p:nvPr/>
        </p:nvCxnSpPr>
        <p:spPr>
          <a:xfrm>
            <a:off x="6876874" y="3657600"/>
            <a:ext cx="4186396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>
            <a:off x="5593048" y="4487518"/>
            <a:ext cx="1351157" cy="353323"/>
          </a:xfrm>
          <a:prstGeom prst="rect">
            <a:avLst/>
          </a:prstGeom>
          <a:solidFill>
            <a:srgbClr val="909DBC">
              <a:alpha val="82352"/>
            </a:srgbClr>
          </a:solidFill>
          <a:ln>
            <a:noFill/>
          </a:ln>
        </p:spPr>
        <p:txBody>
          <a:bodyPr spcFirstLastPara="1" wrap="square" lIns="95425" tIns="47699" rIns="95425" bIns="47699" anchor="t" anchorCtr="0">
            <a:spAutoFit/>
          </a:bodyPr>
          <a:lstStyle/>
          <a:p>
            <a:pPr algn="ctr"/>
            <a:r>
              <a:rPr lang="pt-BR" sz="167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Fabro Steibel</a:t>
            </a:r>
            <a:endParaRPr sz="125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3668" y="1341492"/>
            <a:ext cx="2232226" cy="212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10373564" y="156251"/>
            <a:ext cx="2081547" cy="1430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5425" tIns="47699" rIns="95425" bIns="47699" anchor="ctr" anchorCtr="0">
            <a:noAutofit/>
          </a:bodyPr>
          <a:lstStyle/>
          <a:p>
            <a:pPr algn="ctr"/>
            <a:endParaRPr sz="172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SEGURANÇA DA INFORMAÇÃO PARA AGENTES DE TRATAMENTO DE PEQUENO POR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3263" y="1474395"/>
            <a:ext cx="3213036" cy="148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person, person, necktie, wear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3048" y="2843190"/>
            <a:ext cx="1356005" cy="164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Institute for Technology &amp; Society (ITS), Rio de Janeiro | Network of  Cente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39074" y="4413090"/>
            <a:ext cx="2734489" cy="136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Presidente da OAB Paraná alerta para golpes com nomes de advogados – CBN  Curitiba – A Rádio Que Toca Notíci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5185" y="4158478"/>
            <a:ext cx="1621856" cy="1621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8 at 08.47.57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8" y="875676"/>
            <a:ext cx="4659086" cy="6105600"/>
          </a:xfrm>
          <a:prstGeom prst="rect">
            <a:avLst/>
          </a:prstGeom>
        </p:spPr>
      </p:pic>
      <p:pic>
        <p:nvPicPr>
          <p:cNvPr id="5" name="Picture 4" descr="Screen Shot 2015-09-18 at 08.4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40" y="859156"/>
            <a:ext cx="4663329" cy="60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Discussão</a:t>
            </a:r>
            <a:endParaRPr lang="en-US" dirty="0"/>
          </a:p>
        </p:txBody>
      </p:sp>
      <p:pic>
        <p:nvPicPr>
          <p:cNvPr id="4" name="Picture 3" descr="Screen Shot 2015-09-18 at 09.0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98" y="1881292"/>
            <a:ext cx="8579676" cy="49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4701"/>
            <a:ext cx="5200650" cy="65035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6858206"/>
            <a:ext cx="6362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</a:t>
            </a:r>
            <a:r>
              <a:rPr lang="pt-BR" dirty="0" err="1"/>
              <a:t>www.facebook.com</a:t>
            </a:r>
            <a:r>
              <a:rPr lang="pt-BR" dirty="0"/>
              <a:t>/</a:t>
            </a:r>
            <a:r>
              <a:rPr lang="pt-BR" dirty="0" err="1"/>
              <a:t>fabro.steibel</a:t>
            </a:r>
            <a:r>
              <a:rPr lang="pt-BR" dirty="0"/>
              <a:t>/posts/1416923001730498?comment_id=1417098985046233&amp;notif_t=</a:t>
            </a:r>
            <a:r>
              <a:rPr lang="pt-BR" dirty="0" err="1"/>
              <a:t>feed_comment&amp;notif_id</a:t>
            </a:r>
            <a:r>
              <a:rPr lang="pt-BR" dirty="0"/>
              <a:t>=1497980015220585</a:t>
            </a:r>
          </a:p>
        </p:txBody>
      </p:sp>
    </p:spTree>
    <p:extLst>
      <p:ext uri="{BB962C8B-B14F-4D97-AF65-F5344CB8AC3E}">
        <p14:creationId xmlns:p14="http://schemas.microsoft.com/office/powerpoint/2010/main" val="90928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115684" y="78582"/>
            <a:ext cx="12841085" cy="7157744"/>
          </a:xfrm>
          <a:prstGeom prst="rect">
            <a:avLst/>
          </a:prstGeom>
          <a:solidFill>
            <a:srgbClr val="522E9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461" tIns="89461" rIns="89461" bIns="89461" anchor="ctr" anchorCtr="0">
            <a:noAutofit/>
          </a:bodyPr>
          <a:lstStyle/>
          <a:p>
            <a:endParaRPr sz="1369"/>
          </a:p>
        </p:txBody>
      </p:sp>
      <p:pic>
        <p:nvPicPr>
          <p:cNvPr id="28" name="Shape 28" descr="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698" y="1098404"/>
            <a:ext cx="6305676" cy="288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1790733" y="4475224"/>
            <a:ext cx="9163603" cy="125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61" tIns="89461" rIns="89461" bIns="89461" anchor="t" anchorCtr="0">
            <a:noAutofit/>
          </a:bodyPr>
          <a:lstStyle/>
          <a:p>
            <a:pPr algn="ctr"/>
            <a:r>
              <a:rPr lang="pt-BR" sz="469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Virada Legislativa</a:t>
            </a:r>
            <a:endParaRPr sz="4697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57403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PT _IT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8" ma:contentTypeDescription="Crie um novo documento." ma:contentTypeScope="" ma:versionID="dd5c61ca92ab32e963a332b0e8bdf61d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fc39caefe5f59d2ccefbfc6e54b696e9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a8310d-94b7-46f2-b916-04f0364215f0}" ma:internalName="TaxCatchAll" ma:showField="CatchAllData" ma:web="67d0ff93-9992-4754-ba7a-dbbf76807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72014-7836-4b73-8639-3bf39feb55bb">
      <Terms xmlns="http://schemas.microsoft.com/office/infopath/2007/PartnerControls"/>
    </lcf76f155ced4ddcb4097134ff3c332f>
    <TaxCatchAll xmlns="67d0ff93-9992-4754-ba7a-dbbf76807a01" xsi:nil="true"/>
  </documentManagement>
</p:properties>
</file>

<file path=customXml/itemProps1.xml><?xml version="1.0" encoding="utf-8"?>
<ds:datastoreItem xmlns:ds="http://schemas.openxmlformats.org/officeDocument/2006/customXml" ds:itemID="{AECA38FA-E559-463B-863D-B030B422486E}"/>
</file>

<file path=customXml/itemProps2.xml><?xml version="1.0" encoding="utf-8"?>
<ds:datastoreItem xmlns:ds="http://schemas.openxmlformats.org/officeDocument/2006/customXml" ds:itemID="{C329B798-6245-4711-8819-490C208799A2}"/>
</file>

<file path=customXml/itemProps3.xml><?xml version="1.0" encoding="utf-8"?>
<ds:datastoreItem xmlns:ds="http://schemas.openxmlformats.org/officeDocument/2006/customXml" ds:itemID="{B230EB7C-8090-4AF4-AA35-DD3BC5685018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164</Words>
  <Application>Microsoft Office PowerPoint</Application>
  <PresentationFormat>Personalizar</PresentationFormat>
  <Paragraphs>37</Paragraphs>
  <Slides>23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Gill Sans MT</vt:lpstr>
      <vt:lpstr>Lato</vt:lpstr>
      <vt:lpstr>Webdings</vt:lpstr>
      <vt:lpstr>Wingdings</vt:lpstr>
      <vt:lpstr>Template_PPT _ITS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Enquanto isso, em 9 países…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Valdenia Souza</dc:creator>
  <cp:lastModifiedBy>Maria Valdenia Souza</cp:lastModifiedBy>
  <cp:revision>28</cp:revision>
  <dcterms:modified xsi:type="dcterms:W3CDTF">2024-05-28T13:11:54Z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