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2"/>
  </p:notesMasterIdLst>
  <p:sldIdLst>
    <p:sldId id="256" r:id="rId3"/>
    <p:sldId id="257" r:id="rId4"/>
    <p:sldId id="258" r:id="rId5"/>
    <p:sldId id="275" r:id="rId6"/>
    <p:sldId id="260" r:id="rId7"/>
    <p:sldId id="261" r:id="rId8"/>
    <p:sldId id="272" r:id="rId9"/>
    <p:sldId id="262" r:id="rId10"/>
    <p:sldId id="274" r:id="rId11"/>
  </p:sldIdLst>
  <p:sldSz cx="9144000" cy="5143500" type="screen16x9"/>
  <p:notesSz cx="6858000" cy="9144000"/>
  <p:embeddedFontLst>
    <p:embeddedFont>
      <p:font typeface="Bitter" pitchFamily="2" charset="77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82AetOjG9lCDskDBT62PHYB+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 snapToGrid="0" snapToObjects="1">
      <p:cViewPr varScale="1">
        <p:scale>
          <a:sx n="137" d="100"/>
          <a:sy n="137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dc8d39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dc8d39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dc8d395c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dc8d395c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- Cinza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4190" y="4629530"/>
            <a:ext cx="5669291" cy="4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1"/>
          <p:cNvPicPr preferRelativeResize="0"/>
          <p:nvPr/>
        </p:nvPicPr>
        <p:blipFill rotWithShape="1">
          <a:blip r:embed="rId3">
            <a:alphaModFix/>
          </a:blip>
          <a:srcRect t="21707" b="28934"/>
          <a:stretch/>
        </p:blipFill>
        <p:spPr>
          <a:xfrm>
            <a:off x="7689996" y="196500"/>
            <a:ext cx="1050472" cy="365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400"/>
              <a:buFont typeface="Bitter"/>
              <a:buNone/>
              <a:defRPr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92929"/>
              </a:buClr>
              <a:buSzPts val="2800"/>
              <a:buChar char="•"/>
              <a:defRPr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  <a:defRPr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  <a:defRPr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1800"/>
              <a:buChar char="•"/>
              <a:defRPr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1800"/>
              <a:buChar char="•"/>
              <a:defRPr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ndadores">
  <p:cSld name="1_fundadore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7" name="Google Shape;97;p71"/>
          <p:cNvSpPr/>
          <p:nvPr/>
        </p:nvSpPr>
        <p:spPr>
          <a:xfrm>
            <a:off x="0" y="2968053"/>
            <a:ext cx="9144000" cy="2209175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1"/>
          <p:cNvSpPr txBox="1"/>
          <p:nvPr/>
        </p:nvSpPr>
        <p:spPr>
          <a:xfrm>
            <a:off x="5716661" y="3769939"/>
            <a:ext cx="30000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João Francisco Resende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José Veríssimo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Thais Zschieschang</a:t>
            </a:r>
            <a:endParaRPr sz="1650" b="0" i="0" u="none" strike="noStrike" cap="non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9" name="Google Shape;99;p71"/>
          <p:cNvSpPr txBox="1"/>
          <p:nvPr/>
        </p:nvSpPr>
        <p:spPr>
          <a:xfrm>
            <a:off x="437900" y="3769939"/>
            <a:ext cx="23148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Silvia Cervellini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Marisa Villi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Rodrigo Cardozo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Ana Lúcia Lima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endParaRPr sz="1650" b="0" i="0" u="none" strike="noStrike" cap="none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0" name="Google Shape;100;p71"/>
          <p:cNvSpPr txBox="1"/>
          <p:nvPr/>
        </p:nvSpPr>
        <p:spPr>
          <a:xfrm>
            <a:off x="3322460" y="3758696"/>
            <a:ext cx="2457000" cy="15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Fernanda Império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Rogério Schmitt </a:t>
            </a:r>
            <a:endParaRPr sz="1650" b="0" i="0" u="none" strike="noStrike" cap="none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Juliana Fratini </a:t>
            </a:r>
            <a:endParaRPr sz="1650" b="0" i="0" u="none" strike="noStrike" cap="none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Léo Coutinho</a:t>
            </a:r>
            <a:br>
              <a:rPr lang="pt-BR" sz="165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</a:br>
            <a:endParaRPr sz="1650" b="0" i="0" u="none" strike="noStrike" cap="non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1" name="Google Shape;101;p71"/>
          <p:cNvSpPr txBox="1"/>
          <p:nvPr/>
        </p:nvSpPr>
        <p:spPr>
          <a:xfrm>
            <a:off x="259350" y="3175428"/>
            <a:ext cx="4254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697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1100"/>
              <a:buFont typeface="Bitter"/>
              <a:buNone/>
            </a:pPr>
            <a:r>
              <a:rPr lang="pt-BR" sz="1950" b="1" i="0" u="none" strike="noStrike" cap="none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rPr>
              <a:t>membros fundadores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950" b="1" i="0" u="none" strike="noStrike" cap="none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1950" b="1" i="0" u="none" strike="noStrike" cap="none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2" name="Google Shape;102;p71"/>
          <p:cNvSpPr txBox="1">
            <a:spLocks noGrp="1"/>
          </p:cNvSpPr>
          <p:nvPr>
            <p:ph type="title"/>
          </p:nvPr>
        </p:nvSpPr>
        <p:spPr>
          <a:xfrm>
            <a:off x="464993" y="360695"/>
            <a:ext cx="4442114" cy="44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2800"/>
              <a:buFont typeface="Bitter"/>
              <a:buNone/>
              <a:defRPr sz="21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1"/>
          <p:cNvSpPr txBox="1">
            <a:spLocks noGrp="1"/>
          </p:cNvSpPr>
          <p:nvPr>
            <p:ph type="body" idx="1"/>
          </p:nvPr>
        </p:nvSpPr>
        <p:spPr>
          <a:xfrm>
            <a:off x="465535" y="1039416"/>
            <a:ext cx="4441031" cy="15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radecimento">
  <p:cSld name="agradeciment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6" name="Google Shape;116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5"/>
          <p:cNvSpPr/>
          <p:nvPr/>
        </p:nvSpPr>
        <p:spPr>
          <a:xfrm>
            <a:off x="0" y="1705232"/>
            <a:ext cx="9144000" cy="22696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5"/>
          <p:cNvPicPr preferRelativeResize="0"/>
          <p:nvPr/>
        </p:nvPicPr>
        <p:blipFill rotWithShape="1">
          <a:blip r:embed="rId2">
            <a:alphaModFix/>
          </a:blip>
          <a:srcRect t="21707" b="28934"/>
          <a:stretch/>
        </p:blipFill>
        <p:spPr>
          <a:xfrm>
            <a:off x="7733751" y="171157"/>
            <a:ext cx="1050472" cy="36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830" y="4684236"/>
            <a:ext cx="5669291" cy="4802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5"/>
          <p:cNvSpPr txBox="1">
            <a:spLocks noGrp="1"/>
          </p:cNvSpPr>
          <p:nvPr>
            <p:ph type="title"/>
          </p:nvPr>
        </p:nvSpPr>
        <p:spPr>
          <a:xfrm>
            <a:off x="628650" y="415768"/>
            <a:ext cx="444211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4000"/>
              <a:buFont typeface="Bitter"/>
              <a:buNone/>
              <a:defRPr sz="30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5"/>
          <p:cNvSpPr txBox="1"/>
          <p:nvPr/>
        </p:nvSpPr>
        <p:spPr>
          <a:xfrm>
            <a:off x="628650" y="1849405"/>
            <a:ext cx="4442114" cy="53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2400"/>
              <a:buFont typeface="Bitter"/>
              <a:buNone/>
            </a:pPr>
            <a:r>
              <a:rPr lang="pt-BR" sz="1800" b="0" i="0" u="none" strike="noStrike" cap="none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rPr>
              <a:t>Clique para editar o título Mestre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6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6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6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radecimento">
  <p:cSld name="agradecimen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6" name="Google Shape;46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1"/>
          <p:cNvSpPr/>
          <p:nvPr/>
        </p:nvSpPr>
        <p:spPr>
          <a:xfrm>
            <a:off x="0" y="1705232"/>
            <a:ext cx="9144000" cy="22696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61"/>
          <p:cNvPicPr preferRelativeResize="0"/>
          <p:nvPr/>
        </p:nvPicPr>
        <p:blipFill rotWithShape="1">
          <a:blip r:embed="rId2">
            <a:alphaModFix/>
          </a:blip>
          <a:srcRect t="21707" b="28934"/>
          <a:stretch/>
        </p:blipFill>
        <p:spPr>
          <a:xfrm>
            <a:off x="7733751" y="171157"/>
            <a:ext cx="1050472" cy="36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830" y="4684236"/>
            <a:ext cx="5669291" cy="4802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1"/>
          <p:cNvSpPr txBox="1">
            <a:spLocks noGrp="1"/>
          </p:cNvSpPr>
          <p:nvPr>
            <p:ph type="title"/>
          </p:nvPr>
        </p:nvSpPr>
        <p:spPr>
          <a:xfrm>
            <a:off x="628650" y="415768"/>
            <a:ext cx="444211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4000"/>
              <a:buFont typeface="Bitter"/>
              <a:buNone/>
              <a:defRPr sz="30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/>
          <p:nvPr/>
        </p:nvSpPr>
        <p:spPr>
          <a:xfrm>
            <a:off x="628650" y="1849405"/>
            <a:ext cx="4442114" cy="53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2400"/>
              <a:buFont typeface="Bitter"/>
              <a:buNone/>
            </a:pPr>
            <a:r>
              <a:rPr lang="pt-BR" sz="1800" b="0" i="0" u="none" strike="noStrike" cap="none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rPr>
              <a:t>Clique para editar o título Mestre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66"/>
          <p:cNvSpPr/>
          <p:nvPr/>
        </p:nvSpPr>
        <p:spPr>
          <a:xfrm>
            <a:off x="0" y="0"/>
            <a:ext cx="3725562" cy="5143500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66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85901"/>
            <a:ext cx="3457248" cy="243680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6"/>
          <p:cNvSpPr txBox="1">
            <a:spLocks noGrp="1"/>
          </p:cNvSpPr>
          <p:nvPr>
            <p:ph type="title"/>
          </p:nvPr>
        </p:nvSpPr>
        <p:spPr>
          <a:xfrm>
            <a:off x="4073236" y="1687235"/>
            <a:ext cx="444211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4000"/>
              <a:buFont typeface="Bitter"/>
              <a:buNone/>
              <a:defRPr sz="30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/>
          <p:nvPr/>
        </p:nvSpPr>
        <p:spPr>
          <a:xfrm>
            <a:off x="4073236" y="2681408"/>
            <a:ext cx="4442114" cy="53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44144"/>
              <a:buFont typeface="Bitter"/>
              <a:buNone/>
            </a:pPr>
            <a:r>
              <a:rPr lang="pt-BR" sz="2400" b="0" i="0" u="none" strike="noStrike" cap="none"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rPr>
              <a:t>Clique para editar o título Mestre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">
  <p:cSld name="Cap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5" name="Google Shape;65;p67"/>
          <p:cNvSpPr>
            <a:spLocks noGrp="1"/>
          </p:cNvSpPr>
          <p:nvPr>
            <p:ph type="pic" idx="2"/>
          </p:nvPr>
        </p:nvSpPr>
        <p:spPr>
          <a:xfrm>
            <a:off x="0" y="0"/>
            <a:ext cx="364688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4073236" y="1687235"/>
            <a:ext cx="444211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4000"/>
              <a:buFont typeface="Bitter"/>
              <a:buNone/>
              <a:defRPr sz="30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4190" y="4629530"/>
            <a:ext cx="5669291" cy="4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8"/>
          <p:cNvPicPr preferRelativeResize="0"/>
          <p:nvPr/>
        </p:nvPicPr>
        <p:blipFill rotWithShape="1">
          <a:blip r:embed="rId3">
            <a:alphaModFix/>
          </a:blip>
          <a:srcRect t="21707" b="28934"/>
          <a:stretch/>
        </p:blipFill>
        <p:spPr>
          <a:xfrm>
            <a:off x="7689996" y="196500"/>
            <a:ext cx="1050472" cy="36546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200"/>
              <a:buFont typeface="Bitter"/>
              <a:buNone/>
              <a:defRPr sz="2400" b="1"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6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92929"/>
              </a:buClr>
              <a:buSzPts val="1600"/>
              <a:buNone/>
              <a:defRPr sz="1200">
                <a:solidFill>
                  <a:srgbClr val="292929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- Amarelo">
  <p:cSld name="Título e Conteúdo - Amare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23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3600"/>
              <a:buFont typeface="Bitter"/>
              <a:buNone/>
              <a:defRPr sz="27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2003A"/>
              </a:buClr>
              <a:buSzPts val="2800"/>
              <a:buChar char="•"/>
              <a:defRPr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2003A"/>
              </a:buClr>
              <a:buSzPts val="2400"/>
              <a:buChar char="•"/>
              <a:defRPr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2003A"/>
              </a:buClr>
              <a:buSzPts val="2000"/>
              <a:buChar char="•"/>
              <a:defRPr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2003A"/>
              </a:buClr>
              <a:buSzPts val="1800"/>
              <a:buChar char="•"/>
              <a:defRPr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2003A"/>
              </a:buClr>
              <a:buSzPts val="1800"/>
              <a:buChar char="•"/>
              <a:defRPr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">
  <p:cSld name="duas parte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8" name="Google Shape;88;p70"/>
          <p:cNvSpPr/>
          <p:nvPr/>
        </p:nvSpPr>
        <p:spPr>
          <a:xfrm>
            <a:off x="0" y="2807067"/>
            <a:ext cx="9144000" cy="2370161"/>
          </a:xfrm>
          <a:prstGeom prst="rect">
            <a:avLst/>
          </a:prstGeom>
          <a:solidFill>
            <a:srgbClr val="DFDEDE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0"/>
          <p:cNvSpPr txBox="1">
            <a:spLocks noGrp="1"/>
          </p:cNvSpPr>
          <p:nvPr>
            <p:ph type="title"/>
          </p:nvPr>
        </p:nvSpPr>
        <p:spPr>
          <a:xfrm>
            <a:off x="464993" y="360695"/>
            <a:ext cx="8211416" cy="44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2800"/>
              <a:buFont typeface="Bitter"/>
              <a:buNone/>
              <a:defRPr sz="2100" b="1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0"/>
          <p:cNvSpPr txBox="1">
            <a:spLocks noGrp="1"/>
          </p:cNvSpPr>
          <p:nvPr>
            <p:ph type="body" idx="1"/>
          </p:nvPr>
        </p:nvSpPr>
        <p:spPr>
          <a:xfrm>
            <a:off x="465535" y="1039416"/>
            <a:ext cx="8210874" cy="15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70"/>
          <p:cNvSpPr txBox="1"/>
          <p:nvPr/>
        </p:nvSpPr>
        <p:spPr>
          <a:xfrm>
            <a:off x="464995" y="2979203"/>
            <a:ext cx="8211416" cy="44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003A"/>
              </a:buClr>
              <a:buSzPts val="2800"/>
              <a:buFont typeface="Bitter"/>
              <a:buNone/>
            </a:pPr>
            <a:r>
              <a:rPr lang="pt-BR" sz="2100" b="1" i="0" u="none" strike="noStrike" cap="none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rPr>
              <a:t>Clique para editar o título Mestre</a:t>
            </a:r>
            <a:endParaRPr sz="2100" b="1" i="0" u="none" strike="noStrike" cap="none">
              <a:solidFill>
                <a:srgbClr val="62003A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2" name="Google Shape;92;p70"/>
          <p:cNvSpPr txBox="1">
            <a:spLocks noGrp="1"/>
          </p:cNvSpPr>
          <p:nvPr>
            <p:ph type="body" idx="2"/>
          </p:nvPr>
        </p:nvSpPr>
        <p:spPr>
          <a:xfrm>
            <a:off x="465537" y="3657924"/>
            <a:ext cx="8210874" cy="15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  <a:defRPr sz="1500">
                <a:solidFill>
                  <a:srgbClr val="29292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1.folha.uol.com.br/ilustrissima/2019/12/assembleias-criadas-por-sorteio-podem-aproximar-cidadao-das-decisoes.shtml" TargetMode="External"/><Relationship Id="rId7" Type="http://schemas.openxmlformats.org/officeDocument/2006/relationships/hyperlink" Target="https://www.oecd-ilibrary.org/sites/3f9009d4-en/1/3/6/index.html?itemId=%2Fcontent%2Fpublication%2F3f9009d4-en&amp;_csp_=58441e4f472b28727da7676f095f1968&amp;itemIGO=oecd&amp;itemContentType=book&amp;fbclid=IwAR3NesK78-yC7MALzgUkW3FPJqMAN5tMdKDeWkxsZqLBcj-2PKFJJba5qGQ#boxsection-d1e4237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z5c2BVRf6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fOOPRNDy4g?si=9LhVv6Ryil7o0o1K&amp;t=11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3RfgEbqC06M?si=pfNBxWp_9bqe1GKd&amp;t=27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silvia@deliberabrasil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title"/>
          </p:nvPr>
        </p:nvSpPr>
        <p:spPr>
          <a:xfrm>
            <a:off x="4073236" y="1687235"/>
            <a:ext cx="44421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Governo Aberto e Inovações Democráticas</a:t>
            </a: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583DC3D-7776-694F-9A25-1EC4B7C7DBB4}"/>
              </a:ext>
            </a:extLst>
          </p:cNvPr>
          <p:cNvSpPr txBox="1"/>
          <p:nvPr/>
        </p:nvSpPr>
        <p:spPr>
          <a:xfrm>
            <a:off x="4073236" y="2666323"/>
            <a:ext cx="4557580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Semana de Governo Aberto</a:t>
            </a:r>
          </a:p>
          <a:p>
            <a:r>
              <a:rPr lang="pt-BR" dirty="0"/>
              <a:t>Painel 3: Como a participação pode acontecer?</a:t>
            </a:r>
          </a:p>
          <a:p>
            <a:endParaRPr lang="pt-BR" dirty="0"/>
          </a:p>
          <a:p>
            <a:r>
              <a:rPr lang="pt-BR" dirty="0"/>
              <a:t>28 de maio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dc8d395cf_1_0"/>
          <p:cNvSpPr txBox="1">
            <a:spLocks noGrp="1"/>
          </p:cNvSpPr>
          <p:nvPr>
            <p:ph type="body" idx="1"/>
          </p:nvPr>
        </p:nvSpPr>
        <p:spPr>
          <a:xfrm>
            <a:off x="806075" y="1611969"/>
            <a:ext cx="78867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dirty="0">
                <a:solidFill>
                  <a:srgbClr val="620039"/>
                </a:solidFill>
              </a:rPr>
              <a:t>O desafio de criar um círculo virtuoso da participação </a:t>
            </a:r>
            <a:r>
              <a:rPr lang="pt-BR" sz="1600" i="1" dirty="0">
                <a:solidFill>
                  <a:srgbClr val="620039"/>
                </a:solidFill>
              </a:rPr>
              <a:t>- cada vez mais pessoas, sobretudo aquelas atualmente sem voz na arena,  se engajando no debate, na busca de soluções e na tomada de decisões políticas – dando sentido para a política e mudando a chave da sociedade do “modo consumidor” para o “modo cidadão” é o que tem motivado desde o final da Guerra Fria diferentes movimentos, estudos, experimentos, iniciativas acadêmicas, da sociedade civil e mais recentemente da política institucional e da gestão pública a empreenderem o que chamamos de </a:t>
            </a:r>
            <a:r>
              <a:rPr lang="pt-BR" sz="1600" b="1" i="1" dirty="0">
                <a:solidFill>
                  <a:srgbClr val="620039"/>
                </a:solidFill>
              </a:rPr>
              <a:t>'inovações democráticas’. *</a:t>
            </a:r>
            <a:endParaRPr sz="1600" i="1" dirty="0">
              <a:solidFill>
                <a:srgbClr val="620039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20039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20039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20039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620039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600" dirty="0">
              <a:solidFill>
                <a:srgbClr val="620039"/>
              </a:solidFill>
            </a:endParaRPr>
          </a:p>
        </p:txBody>
      </p:sp>
      <p:sp>
        <p:nvSpPr>
          <p:cNvPr id="155" name="Google Shape;155;g20dc8d395cf_1_0"/>
          <p:cNvSpPr txBox="1"/>
          <p:nvPr/>
        </p:nvSpPr>
        <p:spPr>
          <a:xfrm>
            <a:off x="733400" y="420475"/>
            <a:ext cx="563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C000"/>
                </a:solidFill>
                <a:latin typeface="Bitter"/>
                <a:ea typeface="Bitter"/>
                <a:cs typeface="Bitter"/>
                <a:sym typeface="Bitter"/>
              </a:rPr>
              <a:t>O Desafio da Participação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953A29-792B-3243-8F8B-3D236E7DDC4E}"/>
              </a:ext>
            </a:extLst>
          </p:cNvPr>
          <p:cNvSpPr txBox="1"/>
          <p:nvPr/>
        </p:nvSpPr>
        <p:spPr>
          <a:xfrm>
            <a:off x="0" y="4480719"/>
            <a:ext cx="56325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t-BR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Cervellini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S.: </a:t>
            </a:r>
            <a:r>
              <a:rPr lang="en-US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Opinião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novas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Participação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in </a:t>
            </a:r>
            <a:r>
              <a:rPr lang="en-US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Figueiredo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(org) </a:t>
            </a:r>
            <a:b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en-US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</a:t>
            </a:r>
            <a:r>
              <a:rPr lang="en-US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2020, </a:t>
            </a:r>
            <a:r>
              <a:rPr lang="en-US" u="sng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desafios</a:t>
            </a:r>
            <a:r>
              <a:rPr lang="en-US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u="sng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possibilidades</a:t>
            </a:r>
            <a:r>
              <a:rPr lang="en-US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Scriptum Editorial, São Paulo, 2020.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0dc8d395cf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75" y="699725"/>
            <a:ext cx="8443400" cy="39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572290-DC15-0F43-A00C-43A48344FFE3}"/>
              </a:ext>
            </a:extLst>
          </p:cNvPr>
          <p:cNvSpPr txBox="1"/>
          <p:nvPr/>
        </p:nvSpPr>
        <p:spPr>
          <a:xfrm>
            <a:off x="0" y="4819389"/>
            <a:ext cx="67553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Smith, G. </a:t>
            </a:r>
            <a:r>
              <a:rPr lang="en-US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Democratic Innovations, Designing institutions for citizen participation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Cambridge University Press, </a:t>
            </a:r>
            <a:b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York, 2009.</a:t>
            </a:r>
            <a:r>
              <a:rPr lang="pt-B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13B0DA-A4DF-0841-AEE1-753B75DCE76D}"/>
              </a:ext>
            </a:extLst>
          </p:cNvPr>
          <p:cNvSpPr txBox="1"/>
          <p:nvPr/>
        </p:nvSpPr>
        <p:spPr>
          <a:xfrm>
            <a:off x="2509935" y="895739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;g20dc8d395cf_1_0">
            <a:extLst>
              <a:ext uri="{FF2B5EF4-FFF2-40B4-BE49-F238E27FC236}">
                <a16:creationId xmlns:a16="http://schemas.microsoft.com/office/drawing/2014/main" id="{FB201436-B381-F548-87EA-18C12E41615F}"/>
              </a:ext>
            </a:extLst>
          </p:cNvPr>
          <p:cNvSpPr txBox="1"/>
          <p:nvPr/>
        </p:nvSpPr>
        <p:spPr>
          <a:xfrm>
            <a:off x="733400" y="420475"/>
            <a:ext cx="5632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620039"/>
                </a:solidFill>
                <a:latin typeface="Bitter"/>
                <a:sym typeface="Bitter"/>
              </a:rPr>
              <a:t>Momentos da Participação</a:t>
            </a:r>
            <a:endParaRPr sz="2400" b="1" dirty="0">
              <a:solidFill>
                <a:srgbClr val="620039"/>
              </a:solidFill>
              <a:latin typeface="Bitter"/>
              <a:sym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04BEE9-4483-BE47-9C53-E90D2D79673D}"/>
              </a:ext>
            </a:extLst>
          </p:cNvPr>
          <p:cNvSpPr txBox="1"/>
          <p:nvPr/>
        </p:nvSpPr>
        <p:spPr>
          <a:xfrm>
            <a:off x="693576" y="1328054"/>
            <a:ext cx="3480318" cy="331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CE67A4CA-784B-4F48-B0A8-2F1F20397023}"/>
              </a:ext>
            </a:extLst>
          </p:cNvPr>
          <p:cNvSpPr/>
          <p:nvPr/>
        </p:nvSpPr>
        <p:spPr>
          <a:xfrm>
            <a:off x="513184" y="1231638"/>
            <a:ext cx="3778898" cy="334675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cs typeface="Arial"/>
              </a:rPr>
              <a:t>Participação </a:t>
            </a:r>
            <a:br>
              <a:rPr lang="pt-BR" sz="1600" b="1" i="1" dirty="0">
                <a:solidFill>
                  <a:srgbClr val="620039"/>
                </a:solidFill>
                <a:latin typeface="Bitter"/>
                <a:cs typeface="Arial"/>
              </a:rPr>
            </a:br>
            <a:r>
              <a:rPr lang="pt-BR" sz="1600" b="1" i="1" dirty="0">
                <a:solidFill>
                  <a:srgbClr val="620039"/>
                </a:solidFill>
                <a:latin typeface="Bitter"/>
                <a:cs typeface="Arial"/>
              </a:rPr>
              <a:t>Regular, Contínua, Cíclica</a:t>
            </a:r>
          </a:p>
          <a:p>
            <a:pPr algn="ctr"/>
            <a:endParaRPr lang="pt-BR" dirty="0"/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Processos anuais ou Plurianuais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Transparência ativa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Monitoramento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Ouvidoria</a:t>
            </a:r>
          </a:p>
          <a:p>
            <a:pPr algn="ctr"/>
            <a:endParaRPr lang="pt-BR" dirty="0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9590FA96-2221-1D41-8B94-407BE8396709}"/>
              </a:ext>
            </a:extLst>
          </p:cNvPr>
          <p:cNvSpPr/>
          <p:nvPr/>
        </p:nvSpPr>
        <p:spPr>
          <a:xfrm>
            <a:off x="5146610" y="1231637"/>
            <a:ext cx="3691812" cy="334675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cs typeface="Arial"/>
              </a:rPr>
              <a:t>Participação </a:t>
            </a:r>
            <a:br>
              <a:rPr lang="pt-BR" sz="1600" b="1" i="1" dirty="0">
                <a:solidFill>
                  <a:srgbClr val="620039"/>
                </a:solidFill>
                <a:latin typeface="Bitter"/>
                <a:cs typeface="Arial"/>
              </a:rPr>
            </a:br>
            <a:r>
              <a:rPr lang="pt-BR" sz="1600" b="1" i="1" dirty="0">
                <a:solidFill>
                  <a:srgbClr val="620039"/>
                </a:solidFill>
                <a:latin typeface="Bitter"/>
                <a:cs typeface="Arial"/>
              </a:rPr>
              <a:t>Única, Ad Hoc, Esporádica</a:t>
            </a:r>
          </a:p>
          <a:p>
            <a:pPr algn="ctr"/>
            <a:endParaRPr lang="pt-BR" dirty="0"/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Input para Política/Legislação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Tomada de Decisão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>
                <a:solidFill>
                  <a:schemeClr val="bg2"/>
                </a:solidFill>
              </a:rPr>
              <a:t>Mapeamento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pt-BR" dirty="0" err="1">
                <a:solidFill>
                  <a:schemeClr val="bg2"/>
                </a:solidFill>
              </a:rPr>
              <a:t>Co-criação</a:t>
            </a:r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99664D-BF8A-2647-93DE-831E42BC5111}"/>
              </a:ext>
            </a:extLst>
          </p:cNvPr>
          <p:cNvSpPr txBox="1"/>
          <p:nvPr/>
        </p:nvSpPr>
        <p:spPr>
          <a:xfrm>
            <a:off x="1287625" y="3480318"/>
            <a:ext cx="207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sym typeface="Bitter"/>
              </a:rPr>
              <a:t>Escala</a:t>
            </a:r>
          </a:p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sym typeface="Bitter"/>
              </a:rPr>
              <a:t>Representatividade</a:t>
            </a:r>
          </a:p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sym typeface="Bitter"/>
              </a:rPr>
              <a:t>Sustentabilidade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F18792-CD06-9A41-A393-1CE17F1B0D03}"/>
              </a:ext>
            </a:extLst>
          </p:cNvPr>
          <p:cNvSpPr txBox="1"/>
          <p:nvPr/>
        </p:nvSpPr>
        <p:spPr>
          <a:xfrm>
            <a:off x="6054011" y="3480317"/>
            <a:ext cx="207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sym typeface="Bitter"/>
              </a:rPr>
              <a:t>Inclusão</a:t>
            </a:r>
          </a:p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sym typeface="Bitter"/>
              </a:rPr>
              <a:t>Pluralidade</a:t>
            </a:r>
          </a:p>
          <a:p>
            <a:pPr algn="ctr"/>
            <a:r>
              <a:rPr lang="pt-BR" sz="1600" b="1" i="1" dirty="0">
                <a:solidFill>
                  <a:srgbClr val="620039"/>
                </a:solidFill>
                <a:latin typeface="Bitter"/>
                <a:sym typeface="Bitter"/>
              </a:rPr>
              <a:t>Profundidade</a:t>
            </a:r>
          </a:p>
        </p:txBody>
      </p:sp>
    </p:spTree>
    <p:extLst>
      <p:ext uri="{BB962C8B-B14F-4D97-AF65-F5344CB8AC3E}">
        <p14:creationId xmlns:p14="http://schemas.microsoft.com/office/powerpoint/2010/main" val="23771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147826" y="255050"/>
            <a:ext cx="736331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rgbClr val="620039"/>
                </a:solidFill>
                <a:latin typeface="Bitter"/>
                <a:sym typeface="Roboto Black"/>
              </a:rPr>
              <a:t>Por que (e Quando) Assembleias Cidadãs (ou </a:t>
            </a:r>
            <a:r>
              <a:rPr lang="pt-BR" sz="2000" b="1" dirty="0" err="1">
                <a:solidFill>
                  <a:srgbClr val="620039"/>
                </a:solidFill>
                <a:latin typeface="Bitter"/>
                <a:sym typeface="Roboto Black"/>
              </a:rPr>
              <a:t>Minipúblicos</a:t>
            </a:r>
            <a:r>
              <a:rPr lang="pt-BR" sz="2000" b="1" dirty="0">
                <a:solidFill>
                  <a:srgbClr val="620039"/>
                </a:solidFill>
                <a:latin typeface="Bitter"/>
                <a:sym typeface="Roboto Black"/>
              </a:rPr>
              <a:t>)?</a:t>
            </a:r>
            <a:endParaRPr sz="2000" b="1" dirty="0">
              <a:solidFill>
                <a:srgbClr val="620039"/>
              </a:solidFill>
              <a:latin typeface="Bitter"/>
              <a:sym typeface="Roboto Black"/>
            </a:endParaRPr>
          </a:p>
        </p:txBody>
      </p:sp>
      <p:pic>
        <p:nvPicPr>
          <p:cNvPr id="172" name="Google Shape;172;p8" descr="Imagem de desenho infantil&#10;&#10;Descrição gerada automaticamente com confiança baix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248" y="1211143"/>
            <a:ext cx="4324350" cy="340995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173" name="Google Shape;173;p8"/>
          <p:cNvSpPr txBox="1"/>
          <p:nvPr/>
        </p:nvSpPr>
        <p:spPr>
          <a:xfrm>
            <a:off x="771259" y="1015922"/>
            <a:ext cx="206498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Chamamento ativo</a:t>
            </a:r>
            <a:b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Representatividade</a:t>
            </a:r>
            <a:b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Sorteio Cidadão</a:t>
            </a:r>
            <a:b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Incentivo à participação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b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147826" y="2666051"/>
            <a:ext cx="28190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Relatório de Recomendações Cidadãs</a:t>
            </a:r>
            <a:b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Resultado Públicos e Acionáveis</a:t>
            </a:r>
            <a:endParaRPr dirty="0"/>
          </a:p>
        </p:txBody>
      </p:sp>
      <p:sp>
        <p:nvSpPr>
          <p:cNvPr id="175" name="Google Shape;175;p8"/>
          <p:cNvSpPr txBox="1"/>
          <p:nvPr/>
        </p:nvSpPr>
        <p:spPr>
          <a:xfrm>
            <a:off x="7160598" y="1212617"/>
            <a:ext cx="175560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Grupo de Conteúdo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Informação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Pluralidade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7160598" y="3539661"/>
            <a:ext cx="13484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Deliberação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Modo Cidadão</a:t>
            </a: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B139274-21C8-0949-AABA-2455B2FDA5B7}"/>
              </a:ext>
            </a:extLst>
          </p:cNvPr>
          <p:cNvSpPr txBox="1"/>
          <p:nvPr/>
        </p:nvSpPr>
        <p:spPr>
          <a:xfrm>
            <a:off x="168735" y="3855825"/>
            <a:ext cx="2819074" cy="954107"/>
          </a:xfrm>
          <a:prstGeom prst="rect">
            <a:avLst/>
          </a:prstGeom>
          <a:solidFill>
            <a:srgbClr val="FBDCAB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Bitter"/>
                <a:sym typeface="Calibri"/>
              </a:rPr>
              <a:t>Complexidade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Bitter"/>
                <a:sym typeface="Calibri"/>
              </a:rPr>
              <a:t>Decisão difícil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Bitter"/>
                <a:sym typeface="Calibri"/>
              </a:rPr>
              <a:t>Tempo e condições para integrar ao ciclo de decisão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/>
        </p:nvSpPr>
        <p:spPr>
          <a:xfrm>
            <a:off x="272235" y="626573"/>
            <a:ext cx="8599530" cy="37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O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uso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das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Assembleias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Cidadãs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e de outros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formatos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menores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e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mais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rápidos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vem</a:t>
            </a:r>
            <a:r>
              <a:rPr lang="en-US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se </a:t>
            </a:r>
            <a:r>
              <a:rPr lang="en-US" b="0" i="0" u="none" strike="noStrike" cap="non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proliferando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Existem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processos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experimentos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várias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partes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do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mundo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sobretudo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Europa 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incluindo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a propria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governança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da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Comunidade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Européia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) para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institucionalizar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sorteio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cidadão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e 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deliberação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cidadã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sng" strike="noStrike" cap="none" dirty="0">
              <a:solidFill>
                <a:srgbClr val="620039"/>
              </a:solidFill>
              <a:latin typeface="Bitter"/>
              <a:ea typeface="Bitter"/>
              <a:cs typeface="Bitter"/>
              <a:sym typeface="Bitter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700" y="2323322"/>
            <a:ext cx="1539100" cy="197783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315;p45">
            <a:extLst>
              <a:ext uri="{FF2B5EF4-FFF2-40B4-BE49-F238E27FC236}">
                <a16:creationId xmlns:a16="http://schemas.microsoft.com/office/drawing/2014/main" id="{7CDBB240-AB0D-214D-A116-EE22886CE6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1610" y="2470551"/>
            <a:ext cx="1453288" cy="19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17;p45">
            <a:extLst>
              <a:ext uri="{FF2B5EF4-FFF2-40B4-BE49-F238E27FC236}">
                <a16:creationId xmlns:a16="http://schemas.microsoft.com/office/drawing/2014/main" id="{E12AF5AE-E07C-AF47-886F-95E8D5292E1A}"/>
              </a:ext>
            </a:extLst>
          </p:cNvPr>
          <p:cNvSpPr txBox="1"/>
          <p:nvPr/>
        </p:nvSpPr>
        <p:spPr>
          <a:xfrm>
            <a:off x="6778198" y="3094754"/>
            <a:ext cx="1871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 b="0" i="0" u="sng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pt-BR" sz="1200" b="0" i="0" u="sng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1200" u="sng" dirty="0">
                <a:solidFill>
                  <a:schemeClr val="dk2"/>
                </a:solidFill>
                <a:latin typeface="Bit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Minipúblicos youtube </a:t>
            </a:r>
            <a:br>
              <a:rPr lang="pt-BR" sz="1200" u="sng" dirty="0">
                <a:solidFill>
                  <a:schemeClr val="dk2"/>
                </a:solidFill>
                <a:latin typeface="Bit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1200" u="sng" dirty="0">
                <a:solidFill>
                  <a:schemeClr val="dk2"/>
                </a:solidFill>
                <a:latin typeface="Bit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Governo Aberto</a:t>
            </a:r>
            <a:endParaRPr sz="1200" u="sng" dirty="0">
              <a:solidFill>
                <a:schemeClr val="dk2"/>
              </a:solidFill>
              <a:latin typeface="Bit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3;p45">
            <a:extLst>
              <a:ext uri="{FF2B5EF4-FFF2-40B4-BE49-F238E27FC236}">
                <a16:creationId xmlns:a16="http://schemas.microsoft.com/office/drawing/2014/main" id="{EC3A8A78-9B12-474F-92E4-0860814501DE}"/>
              </a:ext>
            </a:extLst>
          </p:cNvPr>
          <p:cNvSpPr txBox="1"/>
          <p:nvPr/>
        </p:nvSpPr>
        <p:spPr>
          <a:xfrm>
            <a:off x="2286000" y="2594857"/>
            <a:ext cx="2334353" cy="81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sng" strike="noStrike" cap="none" dirty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Relatório OCDE </a:t>
            </a:r>
            <a:br>
              <a:rPr lang="pt-BR" sz="1200" b="0" i="0" u="sng" strike="noStrike" cap="none" dirty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1200" b="0" i="0" u="sng" strike="noStrike" cap="none" dirty="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Governo Aberto no Brasil - Junho 2022</a:t>
            </a:r>
            <a:endParaRPr sz="1200" b="0" i="0" u="none" strike="noStrike" cap="none" dirty="0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620038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620038"/>
              </a:solidFill>
              <a:highlight>
                <a:srgbClr val="FFFF00"/>
              </a:highlight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2" name="Google Shape;184;p4">
            <a:extLst>
              <a:ext uri="{FF2B5EF4-FFF2-40B4-BE49-F238E27FC236}">
                <a16:creationId xmlns:a16="http://schemas.microsoft.com/office/drawing/2014/main" id="{33ABCC43-AAD8-C744-89EC-6890FDA89F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3894" y="3568279"/>
            <a:ext cx="2647664" cy="146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71A0AB6-194E-344D-89E6-743568ED8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4937" y="2199420"/>
            <a:ext cx="1537799" cy="1224000"/>
          </a:xfrm>
          <a:prstGeom prst="rect">
            <a:avLst/>
          </a:prstGeom>
        </p:spPr>
      </p:pic>
      <p:sp>
        <p:nvSpPr>
          <p:cNvPr id="16" name="Google Shape;155;g20dc8d395cf_1_0">
            <a:extLst>
              <a:ext uri="{FF2B5EF4-FFF2-40B4-BE49-F238E27FC236}">
                <a16:creationId xmlns:a16="http://schemas.microsoft.com/office/drawing/2014/main" id="{39D73980-0D85-9A4C-A786-B65C6CB1D5AA}"/>
              </a:ext>
            </a:extLst>
          </p:cNvPr>
          <p:cNvSpPr txBox="1"/>
          <p:nvPr/>
        </p:nvSpPr>
        <p:spPr>
          <a:xfrm>
            <a:off x="161900" y="57752"/>
            <a:ext cx="5632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620039"/>
                </a:solidFill>
                <a:latin typeface="Bitter"/>
                <a:sym typeface="Bitter"/>
              </a:rPr>
              <a:t>Inovação e Institucionalização</a:t>
            </a:r>
            <a:endParaRPr sz="2400" b="1" dirty="0">
              <a:solidFill>
                <a:srgbClr val="620039"/>
              </a:solidFill>
              <a:latin typeface="Bitter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83" y="1084596"/>
            <a:ext cx="1600139" cy="280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5061" y="3088358"/>
            <a:ext cx="2571979" cy="172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33FCA4D-ADAA-BF46-8CFC-AE40AD471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960" y="537045"/>
            <a:ext cx="6012000" cy="2551313"/>
          </a:xfrm>
          <a:prstGeom prst="rect">
            <a:avLst/>
          </a:prstGeom>
        </p:spPr>
      </p:pic>
      <p:pic>
        <p:nvPicPr>
          <p:cNvPr id="12" name="Google Shape;302;p44">
            <a:extLst>
              <a:ext uri="{FF2B5EF4-FFF2-40B4-BE49-F238E27FC236}">
                <a16:creationId xmlns:a16="http://schemas.microsoft.com/office/drawing/2014/main" id="{E030A6F1-9D00-024B-8ECC-1FE92E08C8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4046" y="3088358"/>
            <a:ext cx="2061015" cy="1973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05;p44">
            <a:extLst>
              <a:ext uri="{FF2B5EF4-FFF2-40B4-BE49-F238E27FC236}">
                <a16:creationId xmlns:a16="http://schemas.microsoft.com/office/drawing/2014/main" id="{0F8D6BEB-4989-9843-B13E-D4E49B30D2EC}"/>
              </a:ext>
            </a:extLst>
          </p:cNvPr>
          <p:cNvSpPr txBox="1"/>
          <p:nvPr/>
        </p:nvSpPr>
        <p:spPr>
          <a:xfrm>
            <a:off x="6957040" y="4345782"/>
            <a:ext cx="22606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2022: 84 certificados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323;p49">
            <a:extLst>
              <a:ext uri="{FF2B5EF4-FFF2-40B4-BE49-F238E27FC236}">
                <a16:creationId xmlns:a16="http://schemas.microsoft.com/office/drawing/2014/main" id="{920B1E42-710E-0D43-A6F3-CE6A2600BE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39473" y="102271"/>
            <a:ext cx="110785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1;p8">
            <a:extLst>
              <a:ext uri="{FF2B5EF4-FFF2-40B4-BE49-F238E27FC236}">
                <a16:creationId xmlns:a16="http://schemas.microsoft.com/office/drawing/2014/main" id="{FF34177B-9F92-E048-83F8-47AD0CA42552}"/>
              </a:ext>
            </a:extLst>
          </p:cNvPr>
          <p:cNvSpPr txBox="1"/>
          <p:nvPr/>
        </p:nvSpPr>
        <p:spPr>
          <a:xfrm>
            <a:off x="180483" y="79949"/>
            <a:ext cx="736331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 err="1">
                <a:solidFill>
                  <a:srgbClr val="620039"/>
                </a:solidFill>
                <a:latin typeface="Bitter"/>
                <a:sym typeface="Roboto Black"/>
              </a:rPr>
              <a:t>EaD</a:t>
            </a:r>
            <a:r>
              <a:rPr lang="pt-BR" sz="2000" b="1" dirty="0">
                <a:solidFill>
                  <a:srgbClr val="620039"/>
                </a:solidFill>
                <a:latin typeface="Bitter"/>
                <a:sym typeface="Roboto Black"/>
              </a:rPr>
              <a:t> e Comunidade de Prática </a:t>
            </a:r>
            <a:endParaRPr sz="2000" b="1" dirty="0">
              <a:solidFill>
                <a:srgbClr val="620039"/>
              </a:solidFill>
              <a:latin typeface="Bitter"/>
              <a:sym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>
            <a:spLocks noGrp="1"/>
          </p:cNvSpPr>
          <p:nvPr>
            <p:ph type="title"/>
          </p:nvPr>
        </p:nvSpPr>
        <p:spPr>
          <a:xfrm>
            <a:off x="155850" y="44392"/>
            <a:ext cx="883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1600" b="1" dirty="0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Minidocumentários e Depoimentos</a:t>
            </a:r>
            <a:endParaRPr sz="1600" b="1" dirty="0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155850" y="3768220"/>
            <a:ext cx="4529501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i="1" dirty="0">
                <a:latin typeface="Bitter"/>
              </a:rPr>
              <a:t>“Eu olhei (o convite) e vi que era da Prefeitura, então eu achei que era uma multa...”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200" i="1" dirty="0">
              <a:latin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Maria das Neves participante </a:t>
            </a:r>
            <a:r>
              <a:rPr lang="pt-BR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br>
              <a:rPr lang="pt-BR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Assembleia Cidadã pelo Clima de Francisco Morato</a:t>
            </a:r>
            <a:b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https://youtu.be/wfOOPRNDy4g?si=9LhVv6Ryil7o0o1K&amp;t=11</a:t>
            </a:r>
            <a:endParaRPr lang="pt-BR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9996" y="2951650"/>
            <a:ext cx="3844212" cy="214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2;p21">
            <a:extLst>
              <a:ext uri="{FF2B5EF4-FFF2-40B4-BE49-F238E27FC236}">
                <a16:creationId xmlns:a16="http://schemas.microsoft.com/office/drawing/2014/main" id="{09AB0897-E40E-C940-B42E-7B15DCECD9A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3254" y="346021"/>
            <a:ext cx="1804896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0;p21">
            <a:extLst>
              <a:ext uri="{FF2B5EF4-FFF2-40B4-BE49-F238E27FC236}">
                <a16:creationId xmlns:a16="http://schemas.microsoft.com/office/drawing/2014/main" id="{39E01AEE-8BE5-2B40-B476-E7DF70387F28}"/>
              </a:ext>
            </a:extLst>
          </p:cNvPr>
          <p:cNvSpPr txBox="1"/>
          <p:nvPr/>
        </p:nvSpPr>
        <p:spPr>
          <a:xfrm>
            <a:off x="3844558" y="457235"/>
            <a:ext cx="345198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0" i="1" u="none" strike="noStrike" cap="none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“Todas as decisões foram tomadas em conjunto, tudo que a gente pensou foi debatido, foi discutido para a gente chegar num senso comum.”</a:t>
            </a:r>
            <a:endParaRPr sz="1200" b="0" i="1" u="none" strike="noStrike" cap="none" dirty="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Lucas da Silva </a:t>
            </a:r>
            <a:r>
              <a:rPr lang="pt-B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Wrigg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 - participante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do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Minipúblico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 de Pirituba-Jaraguá /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ReageSP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Bitte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200" dirty="0"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dirty="0">
                <a:sym typeface="Bit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https://youtu.be/3RfgEbqC06M?si=pfNBxWp_9bqe1GKd&amp;t=27</a:t>
            </a:r>
            <a:endParaRPr lang="pt-BR" sz="1200" dirty="0"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200" dirty="0"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DD342-E3FF-6B41-8BF1-01FD4D6C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5" y="617092"/>
            <a:ext cx="2493473" cy="31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7678" y="4423468"/>
            <a:ext cx="1860884" cy="66516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9"/>
          <p:cNvSpPr txBox="1"/>
          <p:nvPr/>
        </p:nvSpPr>
        <p:spPr>
          <a:xfrm>
            <a:off x="324135" y="3440117"/>
            <a:ext cx="3541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Contatos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silvia@deliberabrasil.org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620039"/>
                </a:solidFill>
                <a:latin typeface="Bitter"/>
                <a:ea typeface="Bitter"/>
                <a:cs typeface="Bitter"/>
                <a:sym typeface="Bitter"/>
              </a:rPr>
              <a:t>Silvia Cervellini (11) 99471-5952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2003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2663550" y="1729375"/>
            <a:ext cx="3816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62003A"/>
                </a:solidFill>
                <a:latin typeface="Bitter"/>
                <a:ea typeface="Bitter"/>
                <a:cs typeface="Bitter"/>
                <a:sym typeface="Bitter"/>
              </a:rPr>
              <a:t>Obrigada!</a:t>
            </a:r>
            <a:endParaRPr sz="3000" b="1" i="0" u="none" strike="noStrike" cap="none">
              <a:solidFill>
                <a:srgbClr val="62003A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8" ma:contentTypeDescription="Crie um novo documento." ma:contentTypeScope="" ma:versionID="dd5c61ca92ab32e963a332b0e8bdf61d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fc39caefe5f59d2ccefbfc6e54b696e9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a8310d-94b7-46f2-b916-04f0364215f0}" ma:internalName="TaxCatchAll" ma:showField="CatchAllData" ma:web="67d0ff93-9992-4754-ba7a-dbbf76807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72014-7836-4b73-8639-3bf39feb55bb">
      <Terms xmlns="http://schemas.microsoft.com/office/infopath/2007/PartnerControls"/>
    </lcf76f155ced4ddcb4097134ff3c332f>
    <TaxCatchAll xmlns="67d0ff93-9992-4754-ba7a-dbbf76807a01" xsi:nil="true"/>
  </documentManagement>
</p:properties>
</file>

<file path=customXml/itemProps1.xml><?xml version="1.0" encoding="utf-8"?>
<ds:datastoreItem xmlns:ds="http://schemas.openxmlformats.org/officeDocument/2006/customXml" ds:itemID="{961E1D23-0FC6-4266-B255-E31564AF0862}"/>
</file>

<file path=customXml/itemProps2.xml><?xml version="1.0" encoding="utf-8"?>
<ds:datastoreItem xmlns:ds="http://schemas.openxmlformats.org/officeDocument/2006/customXml" ds:itemID="{5F5C50C7-457F-4E32-A103-6D043BC16AF7}"/>
</file>

<file path=customXml/itemProps3.xml><?xml version="1.0" encoding="utf-8"?>
<ds:datastoreItem xmlns:ds="http://schemas.openxmlformats.org/officeDocument/2006/customXml" ds:itemID="{EDED0D1D-D816-4248-9487-6783EF6A51AE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497</Words>
  <Application>Microsoft Macintosh PowerPoint</Application>
  <PresentationFormat>Apresentação na tela (16:9)</PresentationFormat>
  <Paragraphs>68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Calibri</vt:lpstr>
      <vt:lpstr>Roboto</vt:lpstr>
      <vt:lpstr>Arial</vt:lpstr>
      <vt:lpstr>Wingdings</vt:lpstr>
      <vt:lpstr>Bitter</vt:lpstr>
      <vt:lpstr>Tema do Office</vt:lpstr>
      <vt:lpstr>Simple Light</vt:lpstr>
      <vt:lpstr>Governo Aberto e Inovações Democráticas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Minidocumentários e Depoimentos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 Aberto e Inovações Democráticas</dc:title>
  <dc:creator>jose verissimo</dc:creator>
  <cp:lastModifiedBy>Silvia Cervellini</cp:lastModifiedBy>
  <cp:revision>6</cp:revision>
  <dcterms:modified xsi:type="dcterms:W3CDTF">2024-05-28T15:14:30Z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