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5" r:id="rId1"/>
  </p:sldMasterIdLst>
  <p:notesMasterIdLst>
    <p:notesMasterId r:id="rId18"/>
  </p:notesMasterIdLst>
  <p:sldIdLst>
    <p:sldId id="256" r:id="rId2"/>
    <p:sldId id="257" r:id="rId3"/>
    <p:sldId id="321" r:id="rId4"/>
    <p:sldId id="317" r:id="rId5"/>
    <p:sldId id="318" r:id="rId6"/>
    <p:sldId id="320" r:id="rId7"/>
    <p:sldId id="316" r:id="rId8"/>
    <p:sldId id="324" r:id="rId9"/>
    <p:sldId id="328" r:id="rId10"/>
    <p:sldId id="329" r:id="rId11"/>
    <p:sldId id="330" r:id="rId12"/>
    <p:sldId id="323" r:id="rId13"/>
    <p:sldId id="325" r:id="rId14"/>
    <p:sldId id="326" r:id="rId15"/>
    <p:sldId id="327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5050"/>
    <a:srgbClr val="FF9966"/>
    <a:srgbClr val="B6A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0B5E-627C-4546-8204-9BDCBE3BD2E9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6CE0A-BFCD-4C9F-9689-375E80C328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4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94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4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88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34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90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7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7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3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7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8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2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22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705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D5ACA-5F77-41B8-BF73-5031D6723AF2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925C2B-3058-47C4-8CF4-E8F330B065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  <p:sldLayoutId id="2147484369" r:id="rId14"/>
    <p:sldLayoutId id="2147484370" r:id="rId15"/>
    <p:sldLayoutId id="21474843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E86A7B54-60FA-EEC9-BC15-E07A492D6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14" y="777976"/>
            <a:ext cx="743054" cy="619211"/>
          </a:xfrm>
          <a:prstGeom prst="rect">
            <a:avLst/>
          </a:prstGeom>
        </p:spPr>
      </p:pic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57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59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pt-BR" sz="4400" dirty="0">
                <a:solidFill>
                  <a:schemeClr val="accent2">
                    <a:lumMod val="75000"/>
                  </a:schemeClr>
                </a:solidFill>
              </a:rPr>
              <a:t>Ministério do Desenvolvimento Regional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9F91D6-5EA5-4A4F-82EB-3473A9764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9647" y="773454"/>
            <a:ext cx="3602567" cy="1096899"/>
          </a:xfrm>
        </p:spPr>
        <p:txBody>
          <a:bodyPr anchor="ctr">
            <a:norm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Case de implantação do Sistema e-Agendas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31B8811-5AD6-4F62-9721-C85F65BF348C}"/>
              </a:ext>
            </a:extLst>
          </p:cNvPr>
          <p:cNvSpPr txBox="1">
            <a:spLocks/>
          </p:cNvSpPr>
          <p:nvPr/>
        </p:nvSpPr>
        <p:spPr>
          <a:xfrm>
            <a:off x="7498446" y="3927944"/>
            <a:ext cx="4401609" cy="162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Assessoria Especial de Controle Interno </a:t>
            </a:r>
          </a:p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Fabiana Vieira Lima</a:t>
            </a:r>
          </a:p>
          <a:p>
            <a:pPr algn="ctr"/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74A566-0EB3-4149-9DAD-EF4924A0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4" y="1356733"/>
            <a:ext cx="2396273" cy="41532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45F71B-CF4B-450C-B92D-6BB987D4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65" y="1337602"/>
            <a:ext cx="2493235" cy="41723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F7D851-7CA5-4107-A3F6-03C7E0152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044" y="1337602"/>
            <a:ext cx="2493235" cy="41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6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A67366-A5E9-4358-8FA4-4D37800D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90" y="1272618"/>
            <a:ext cx="2657888" cy="4736969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5C4C75BC-F696-4678-BA3D-627D1C676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77" y="1272618"/>
            <a:ext cx="2752204" cy="47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51" y="407339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814299" y="1417740"/>
            <a:ext cx="6130219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Capacitações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814297" y="2118222"/>
            <a:ext cx="613021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Todas foram gravadas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814297" y="2854252"/>
            <a:ext cx="613021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APO´s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e Chefes de Gabinetes – 77 participantes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814296" y="4383164"/>
            <a:ext cx="613021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Envolveram  Conceitos dos compromissos, legislação, uso do sistema, orientações. 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AE714CD-853A-41F7-B423-9B0BCAC6F92D}"/>
              </a:ext>
            </a:extLst>
          </p:cNvPr>
          <p:cNvSpPr/>
          <p:nvPr/>
        </p:nvSpPr>
        <p:spPr>
          <a:xfrm>
            <a:off x="2814297" y="3618708"/>
            <a:ext cx="613021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Assistentes técnicas – 3 eventos totalizando 220 participantes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CB12F2-5658-40F0-9EBF-A85DBC46AEAB}"/>
              </a:ext>
            </a:extLst>
          </p:cNvPr>
          <p:cNvSpPr/>
          <p:nvPr/>
        </p:nvSpPr>
        <p:spPr>
          <a:xfrm>
            <a:off x="2814296" y="5127764"/>
            <a:ext cx="613021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Uso do Modo Treinamento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3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705493" y="1840706"/>
            <a:ext cx="6231074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Cadastramento Inicial pela AECI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705492" y="2685906"/>
            <a:ext cx="6231074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Garantir o cadastramento até a data de início do sistema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705492" y="3429000"/>
            <a:ext cx="6231074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Solicitações prévias à CGGP e CGGTI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705491" y="4172094"/>
            <a:ext cx="6231075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E-mail com o Manu</a:t>
            </a: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al e orientações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0291210-80EF-4A6E-A361-32B8B7ABC4ED}"/>
              </a:ext>
            </a:extLst>
          </p:cNvPr>
          <p:cNvSpPr/>
          <p:nvPr/>
        </p:nvSpPr>
        <p:spPr>
          <a:xfrm>
            <a:off x="2705492" y="4915188"/>
            <a:ext cx="6231074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PORTARIA Nº 3.086, de 14 de outubro de 2022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Inclusão de 08 </a:t>
            </a:r>
            <a:r>
              <a:rPr lang="pt-BR" sz="1400" b="1" kern="0" dirty="0" err="1">
                <a:solidFill>
                  <a:srgbClr val="FFFFFF"/>
                </a:solidFill>
                <a:latin typeface="Neue Haas Grotesk Text Pro"/>
              </a:rPr>
              <a:t>APO´s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43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3007151" y="1883267"/>
            <a:ext cx="5750350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Plantão de Dúvidas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3007149" y="2685906"/>
            <a:ext cx="5750351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Ligações diárias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3007149" y="3508631"/>
            <a:ext cx="5750351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0317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19" y="858160"/>
            <a:ext cx="1489545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Desafios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894202" y="2151871"/>
            <a:ext cx="6092110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Conceitos de audiência e representação privada de interesse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986935-1C30-44D6-8E8A-0F7800BAAAE7}"/>
              </a:ext>
            </a:extLst>
          </p:cNvPr>
          <p:cNvSpPr/>
          <p:nvPr/>
        </p:nvSpPr>
        <p:spPr>
          <a:xfrm>
            <a:off x="2894202" y="3051615"/>
            <a:ext cx="6092110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>
                <a:solidFill>
                  <a:srgbClr val="FFFFFF"/>
                </a:solidFill>
                <a:latin typeface="Neue Haas Grotesk Text Pro"/>
              </a:rPr>
              <a:t>Dúvidas de Casos </a:t>
            </a: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específicos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A202FB-C24D-6A3D-19C0-46AE91902511}"/>
              </a:ext>
            </a:extLst>
          </p:cNvPr>
          <p:cNvSpPr/>
          <p:nvPr/>
        </p:nvSpPr>
        <p:spPr>
          <a:xfrm>
            <a:off x="2894201" y="4158172"/>
            <a:ext cx="6196789" cy="1182454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Elaboração do primeiro relatório da Autoridade de Monitoramento da LAI sobre o uso do E-Agendas no MDR – será apresentado em final de novembro</a:t>
            </a:r>
          </a:p>
        </p:txBody>
      </p:sp>
    </p:spTree>
    <p:extLst>
      <p:ext uri="{BB962C8B-B14F-4D97-AF65-F5344CB8AC3E}">
        <p14:creationId xmlns:p14="http://schemas.microsoft.com/office/powerpoint/2010/main" val="178487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81F5B22-841D-6DDD-2EFA-CE95F9D6DA61}"/>
              </a:ext>
            </a:extLst>
          </p:cNvPr>
          <p:cNvSpPr txBox="1"/>
          <p:nvPr/>
        </p:nvSpPr>
        <p:spPr>
          <a:xfrm>
            <a:off x="4576146" y="3272758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Fabiana Vieira Lima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D1B7BB-B971-6713-ADFF-8B062C5D8453}"/>
              </a:ext>
            </a:extLst>
          </p:cNvPr>
          <p:cNvSpPr txBox="1"/>
          <p:nvPr/>
        </p:nvSpPr>
        <p:spPr>
          <a:xfrm>
            <a:off x="3173997" y="3600744"/>
            <a:ext cx="634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/>
              <a:t>Chefe da Assessoria Especial de Controle Interno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E7FFA3-4C18-5F10-67BD-2CCC9A9B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16450" y="3970076"/>
            <a:ext cx="408911" cy="4089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3B93FE-E099-847E-5238-5A96FE079D78}"/>
              </a:ext>
            </a:extLst>
          </p:cNvPr>
          <p:cNvSpPr txBox="1"/>
          <p:nvPr/>
        </p:nvSpPr>
        <p:spPr>
          <a:xfrm>
            <a:off x="5125361" y="4009655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/>
              <a:t>(61) 2034-5700</a:t>
            </a:r>
            <a:endParaRPr 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2A48FB4-4414-F650-8B47-684FDAA9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16450" y="4418566"/>
            <a:ext cx="408912" cy="3700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3C1C9F-FDF2-9485-E091-6221F00010D9}"/>
              </a:ext>
            </a:extLst>
          </p:cNvPr>
          <p:cNvSpPr txBox="1"/>
          <p:nvPr/>
        </p:nvSpPr>
        <p:spPr>
          <a:xfrm>
            <a:off x="5125361" y="4408800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/>
              <a:t>aeci@mdr.gov.br</a:t>
            </a:r>
            <a:endParaRPr lang="en-US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84170B7-EFD0-FB79-834D-4B2770BF86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16740" y="3314103"/>
            <a:ext cx="1055077" cy="15290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BE6ADF-A3DB-B3B1-5905-9F52B34FFC13}"/>
              </a:ext>
            </a:extLst>
          </p:cNvPr>
          <p:cNvSpPr txBox="1"/>
          <p:nvPr/>
        </p:nvSpPr>
        <p:spPr>
          <a:xfrm>
            <a:off x="4689527" y="1845216"/>
            <a:ext cx="6119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fonn"/>
                <a:ea typeface="+mn-ea"/>
                <a:cs typeface="+mn-cs"/>
              </a:rPr>
              <a:t>Obrigada!</a:t>
            </a:r>
            <a:endParaRPr lang="pt-BR" sz="4000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A7AA7E7-A6BE-38C6-C5C5-26CBD6FE1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62069" y="1405441"/>
            <a:ext cx="801392" cy="9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922602-A177-CC51-EAB4-C6EA03BC938E}"/>
              </a:ext>
            </a:extLst>
          </p:cNvPr>
          <p:cNvSpPr/>
          <p:nvPr/>
        </p:nvSpPr>
        <p:spPr>
          <a:xfrm>
            <a:off x="3561281" y="1873881"/>
            <a:ext cx="3402149" cy="682610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Processo coordenado pela AECI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1C5E24C-2BCE-36C4-6891-335ACB01EBA4}"/>
              </a:ext>
            </a:extLst>
          </p:cNvPr>
          <p:cNvSpPr/>
          <p:nvPr/>
        </p:nvSpPr>
        <p:spPr>
          <a:xfrm>
            <a:off x="5784963" y="2870440"/>
            <a:ext cx="3242522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Capacitações - </a:t>
            </a: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APO´s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e Chefes de Gabinetes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FD9ADB3-C009-666F-0561-FC833B9AC9DB}"/>
              </a:ext>
            </a:extLst>
          </p:cNvPr>
          <p:cNvSpPr/>
          <p:nvPr/>
        </p:nvSpPr>
        <p:spPr>
          <a:xfrm>
            <a:off x="5784964" y="3621170"/>
            <a:ext cx="3242522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Capacitações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- Assistentes Técnicos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306FA5E-6097-BC6A-B8AD-B5DAE858A877}"/>
              </a:ext>
            </a:extLst>
          </p:cNvPr>
          <p:cNvSpPr/>
          <p:nvPr/>
        </p:nvSpPr>
        <p:spPr>
          <a:xfrm>
            <a:off x="5825518" y="4355913"/>
            <a:ext cx="3204377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Cadastramento Inicial pela AECI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1624469" y="2878628"/>
            <a:ext cx="3204376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Gestão de Riscos – </a:t>
            </a: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Art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3º Decreto 10.889/2021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6FC3F2-8415-4F4F-835B-2BD61EBCE9B5}"/>
              </a:ext>
            </a:extLst>
          </p:cNvPr>
          <p:cNvSpPr/>
          <p:nvPr/>
        </p:nvSpPr>
        <p:spPr>
          <a:xfrm>
            <a:off x="1627158" y="3544133"/>
            <a:ext cx="3213693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Portaria Transparência Ativa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609CFFF-B6F5-49EE-900E-1B8B15329B1D}"/>
              </a:ext>
            </a:extLst>
          </p:cNvPr>
          <p:cNvSpPr/>
          <p:nvPr/>
        </p:nvSpPr>
        <p:spPr>
          <a:xfrm>
            <a:off x="1624469" y="4336663"/>
            <a:ext cx="3204376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Guia Prático de Interação com o Setor Privado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24CB9-2962-4018-8597-66F2B0E2F0B0}"/>
              </a:ext>
            </a:extLst>
          </p:cNvPr>
          <p:cNvSpPr/>
          <p:nvPr/>
        </p:nvSpPr>
        <p:spPr>
          <a:xfrm>
            <a:off x="1636475" y="5158383"/>
            <a:ext cx="3204376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Ações de sensibilização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0AEA347-9B96-4C49-86A0-B7D08FF8BE6A}"/>
              </a:ext>
            </a:extLst>
          </p:cNvPr>
          <p:cNvSpPr/>
          <p:nvPr/>
        </p:nvSpPr>
        <p:spPr>
          <a:xfrm>
            <a:off x="5784963" y="5158382"/>
            <a:ext cx="3242522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Plantão de Dúvidas</a:t>
            </a:r>
          </a:p>
        </p:txBody>
      </p:sp>
    </p:spTree>
    <p:extLst>
      <p:ext uri="{BB962C8B-B14F-4D97-AF65-F5344CB8AC3E}">
        <p14:creationId xmlns:p14="http://schemas.microsoft.com/office/powerpoint/2010/main" val="364164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6922602-A177-CC51-EAB4-C6EA03BC938E}"/>
              </a:ext>
            </a:extLst>
          </p:cNvPr>
          <p:cNvSpPr/>
          <p:nvPr/>
        </p:nvSpPr>
        <p:spPr>
          <a:xfrm>
            <a:off x="3648173" y="1779311"/>
            <a:ext cx="3582185" cy="682610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Processo coordenado pela AECI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3867965" y="2829782"/>
            <a:ext cx="3204376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Elaboração de projeto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6FC3F2-8415-4F4F-835B-2BD61EBCE9B5}"/>
              </a:ext>
            </a:extLst>
          </p:cNvPr>
          <p:cNvSpPr/>
          <p:nvPr/>
        </p:nvSpPr>
        <p:spPr>
          <a:xfrm>
            <a:off x="3858648" y="3672228"/>
            <a:ext cx="3213693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Apresentação para a alta administração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609CFFF-B6F5-49EE-900E-1B8B15329B1D}"/>
              </a:ext>
            </a:extLst>
          </p:cNvPr>
          <p:cNvSpPr/>
          <p:nvPr/>
        </p:nvSpPr>
        <p:spPr>
          <a:xfrm>
            <a:off x="3867965" y="4439764"/>
            <a:ext cx="3204376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Aprovação do projeto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A3C2DCC-B8C9-45EE-A530-6E97BCE7897A}"/>
              </a:ext>
            </a:extLst>
          </p:cNvPr>
          <p:cNvSpPr/>
          <p:nvPr/>
        </p:nvSpPr>
        <p:spPr>
          <a:xfrm>
            <a:off x="2558090" y="5315396"/>
            <a:ext cx="5814807" cy="5077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AECI – AESCOM – OUVIDORIA – CE – CGTI - CGGP</a:t>
            </a:r>
          </a:p>
        </p:txBody>
      </p:sp>
    </p:spTree>
    <p:extLst>
      <p:ext uri="{BB962C8B-B14F-4D97-AF65-F5344CB8AC3E}">
        <p14:creationId xmlns:p14="http://schemas.microsoft.com/office/powerpoint/2010/main" val="238345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498102" y="1695889"/>
            <a:ext cx="6438465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Gestão de Riscos – </a:t>
            </a:r>
            <a:r>
              <a:rPr lang="pt-BR" sz="1400" b="1" kern="0" dirty="0" err="1">
                <a:solidFill>
                  <a:srgbClr val="FFFFFF"/>
                </a:solidFill>
                <a:latin typeface="Neue Haas Grotesk Text Pro"/>
              </a:rPr>
              <a:t>Art</a:t>
            </a: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 3º Decreto nº 10.889/2021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498102" y="2436417"/>
            <a:ext cx="6438465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Reunião Inicial para apresentação de conceitos e preenchimento de planilha modelo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498101" y="3176945"/>
            <a:ext cx="6438465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Preenchimento de planilha com dados dos processos e agentes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498101" y="3917473"/>
            <a:ext cx="6438466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Oficinas de alinhamento final com cada Secretaria do MDR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1C8B1D5-0987-4069-9D1D-71AC7B9427F9}"/>
              </a:ext>
            </a:extLst>
          </p:cNvPr>
          <p:cNvSpPr/>
          <p:nvPr/>
        </p:nvSpPr>
        <p:spPr>
          <a:xfrm>
            <a:off x="2498099" y="4710422"/>
            <a:ext cx="6438465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Fechamento com as Unidades e </a:t>
            </a: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Aprovação pelo SE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0291210-80EF-4A6E-A361-32B8B7ABC4ED}"/>
              </a:ext>
            </a:extLst>
          </p:cNvPr>
          <p:cNvSpPr/>
          <p:nvPr/>
        </p:nvSpPr>
        <p:spPr>
          <a:xfrm>
            <a:off x="2498099" y="5503371"/>
            <a:ext cx="6438465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PORTARIA Nº 3.086, de 14 de outubro de 2022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Inclusão de 08 </a:t>
            </a:r>
            <a:r>
              <a:rPr lang="pt-BR" sz="1400" b="1" kern="0" dirty="0" err="1">
                <a:solidFill>
                  <a:srgbClr val="FFFFFF"/>
                </a:solidFill>
                <a:latin typeface="Neue Haas Grotesk Text Pro"/>
              </a:rPr>
              <a:t>APO´s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6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01" y="257935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641160" y="1209463"/>
            <a:ext cx="6705208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Portaria de Transparência Ativa – Portaria nº 3.010 de 5/10/2022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641160" y="1994903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Conceitos dos compromissos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641160" y="2722656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Obrigatoriedade do uso pelos </a:t>
            </a:r>
            <a:r>
              <a:rPr lang="pt-BR" sz="1400" b="1" kern="0" dirty="0" err="1">
                <a:solidFill>
                  <a:srgbClr val="FFFFFF"/>
                </a:solidFill>
                <a:latin typeface="Neue Haas Grotesk Text Pro"/>
              </a:rPr>
              <a:t>APO´s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641160" y="3451289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Informações dos compromissos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1C8B1D5-0987-4069-9D1D-71AC7B9427F9}"/>
              </a:ext>
            </a:extLst>
          </p:cNvPr>
          <p:cNvSpPr/>
          <p:nvPr/>
        </p:nvSpPr>
        <p:spPr>
          <a:xfrm>
            <a:off x="2641160" y="4197129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Competências da Autoridade Monitoramento LAI – Chefes de Gabinetes  - Assistentes Técnicos – </a:t>
            </a:r>
            <a:r>
              <a:rPr lang="pt-BR" sz="1400" b="1" kern="0" dirty="0" err="1">
                <a:solidFill>
                  <a:srgbClr val="FFFFFF"/>
                </a:solidFill>
                <a:latin typeface="Neue Haas Grotesk Text Pro"/>
              </a:rPr>
              <a:t>APO´s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823463-9CE6-493D-B5DF-A50C78BB57CD}"/>
              </a:ext>
            </a:extLst>
          </p:cNvPr>
          <p:cNvSpPr/>
          <p:nvPr/>
        </p:nvSpPr>
        <p:spPr>
          <a:xfrm>
            <a:off x="2641160" y="4942969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Audiência – Isonomia – Obrigatoriedade de um APO 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F7E526-14FF-4207-9902-78BE8E756087}"/>
              </a:ext>
            </a:extLst>
          </p:cNvPr>
          <p:cNvSpPr/>
          <p:nvPr/>
        </p:nvSpPr>
        <p:spPr>
          <a:xfrm>
            <a:off x="2636845" y="5688809"/>
            <a:ext cx="670520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Hospitalidade  - fluxo – interesse institucional – riscos ao MDR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51" y="407339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450969" y="1432838"/>
            <a:ext cx="6781822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Guia Prático de Interação com o Setor Privado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450969" y="2149521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Conceitos importantes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450968" y="2856699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Interesse público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450968" y="4280560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Código de Ética e Conduta – Lei Conflito de Interesses – Código de Conduta da Alta Administração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1C8B1D5-0987-4069-9D1D-71AC7B9427F9}"/>
              </a:ext>
            </a:extLst>
          </p:cNvPr>
          <p:cNvSpPr/>
          <p:nvPr/>
        </p:nvSpPr>
        <p:spPr>
          <a:xfrm>
            <a:off x="2450968" y="4987738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Assuntos sensíveis – registrar memória ou ata de reunião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808166-736A-495A-BD79-B673904AFCC4}"/>
              </a:ext>
            </a:extLst>
          </p:cNvPr>
          <p:cNvSpPr/>
          <p:nvPr/>
        </p:nvSpPr>
        <p:spPr>
          <a:xfrm>
            <a:off x="2450968" y="5694916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Uso do E-Agendas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AE714CD-853A-41F7-B423-9B0BCAC6F92D}"/>
              </a:ext>
            </a:extLst>
          </p:cNvPr>
          <p:cNvSpPr/>
          <p:nvPr/>
        </p:nvSpPr>
        <p:spPr>
          <a:xfrm>
            <a:off x="2450968" y="3573382"/>
            <a:ext cx="6781822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Comportamento esperado</a:t>
            </a:r>
          </a:p>
        </p:txBody>
      </p:sp>
    </p:spTree>
    <p:extLst>
      <p:ext uri="{BB962C8B-B14F-4D97-AF65-F5344CB8AC3E}">
        <p14:creationId xmlns:p14="http://schemas.microsoft.com/office/powerpoint/2010/main" val="39869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5E63D4-57D7-447E-8280-53BF655E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05" y="1461154"/>
            <a:ext cx="3079076" cy="43127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DB34F8-7169-465C-A20D-AA2A0FEBD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86" y="1461154"/>
            <a:ext cx="3120114" cy="44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4D0-653C-459A-A510-512A4F8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00" y="851562"/>
            <a:ext cx="8344967" cy="613745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Ações para implantar o E-Agendas MDR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DF8F0F-C95A-9C3A-83BD-3B7F750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" y="10683"/>
            <a:ext cx="1971702" cy="183002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DBCE52E7-3A92-4838-93E4-CE59E95A3242}"/>
              </a:ext>
            </a:extLst>
          </p:cNvPr>
          <p:cNvSpPr/>
          <p:nvPr/>
        </p:nvSpPr>
        <p:spPr>
          <a:xfrm>
            <a:off x="2814299" y="1840706"/>
            <a:ext cx="6122268" cy="613745"/>
          </a:xfrm>
          <a:prstGeom prst="rect">
            <a:avLst/>
          </a:prstGeom>
          <a:solidFill>
            <a:srgbClr val="14BBA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pt-BR" sz="1400" b="1" kern="0" dirty="0">
                <a:solidFill>
                  <a:srgbClr val="FFFFFF"/>
                </a:solidFill>
                <a:latin typeface="Neue Haas Grotesk Text Pro"/>
              </a:rPr>
              <a:t>Ações de Sensibilização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EEC7F4A-FF6F-4D24-8B64-C2AC9B25B6AA}"/>
              </a:ext>
            </a:extLst>
          </p:cNvPr>
          <p:cNvSpPr/>
          <p:nvPr/>
        </p:nvSpPr>
        <p:spPr>
          <a:xfrm>
            <a:off x="2814298" y="2583800"/>
            <a:ext cx="6122268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Conceitos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E6B07-4BB8-4D0C-B486-F1F522D2A8D0}"/>
              </a:ext>
            </a:extLst>
          </p:cNvPr>
          <p:cNvSpPr/>
          <p:nvPr/>
        </p:nvSpPr>
        <p:spPr>
          <a:xfrm>
            <a:off x="2814297" y="3326894"/>
            <a:ext cx="612226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Capacitações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997879-F390-49D2-BA99-07FC820A444D}"/>
              </a:ext>
            </a:extLst>
          </p:cNvPr>
          <p:cNvSpPr/>
          <p:nvPr/>
        </p:nvSpPr>
        <p:spPr>
          <a:xfrm>
            <a:off x="2814297" y="4069988"/>
            <a:ext cx="6122269" cy="6137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Datas importantes</a:t>
            </a:r>
          </a:p>
        </p:txBody>
      </p:sp>
    </p:spTree>
    <p:extLst>
      <p:ext uri="{BB962C8B-B14F-4D97-AF65-F5344CB8AC3E}">
        <p14:creationId xmlns:p14="http://schemas.microsoft.com/office/powerpoint/2010/main" val="186281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CDE81E-FBA6-4ED1-8BBA-C4658CB8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25" y="1538068"/>
            <a:ext cx="3642701" cy="42776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852CA4-39E2-40F1-B1E2-43865D6F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71" y="1875934"/>
            <a:ext cx="4222120" cy="36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3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17218892265741AFC96E762FB55F12" ma:contentTypeVersion="15" ma:contentTypeDescription="Crie um novo documento." ma:contentTypeScope="" ma:versionID="606e963a692e31dcd46a725b85355981">
  <xsd:schema xmlns:xsd="http://www.w3.org/2001/XMLSchema" xmlns:xs="http://www.w3.org/2001/XMLSchema" xmlns:p="http://schemas.microsoft.com/office/2006/metadata/properties" xmlns:ns2="9ad97574-1e47-40d7-9a6f-9effc9c3006f" xmlns:ns3="f268d53c-7579-4372-a37e-a4dfc434feb6" targetNamespace="http://schemas.microsoft.com/office/2006/metadata/properties" ma:root="true" ma:fieldsID="e0ed1fe4f039bc44053dfec01e74337a" ns2:_="" ns3:_="">
    <xsd:import namespace="9ad97574-1e47-40d7-9a6f-9effc9c3006f"/>
    <xsd:import namespace="f268d53c-7579-4372-a37e-a4dfc434f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97574-1e47-40d7-9a6f-9effc9c30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8d53c-7579-4372-a37e-a4dfc434f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266bfb-309d-4255-8e8e-4274727235af}" ma:internalName="TaxCatchAll" ma:showField="CatchAllData" ma:web="f268d53c-7579-4372-a37e-a4dfc434f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d97574-1e47-40d7-9a6f-9effc9c3006f">
      <Terms xmlns="http://schemas.microsoft.com/office/infopath/2007/PartnerControls"/>
    </lcf76f155ced4ddcb4097134ff3c332f>
    <TaxCatchAll xmlns="f268d53c-7579-4372-a37e-a4dfc434feb6" xsi:nil="true"/>
  </documentManagement>
</p:properties>
</file>

<file path=customXml/itemProps1.xml><?xml version="1.0" encoding="utf-8"?>
<ds:datastoreItem xmlns:ds="http://schemas.openxmlformats.org/officeDocument/2006/customXml" ds:itemID="{E4ED0460-80F5-4AAE-92FB-CEDB82F62423}"/>
</file>

<file path=customXml/itemProps2.xml><?xml version="1.0" encoding="utf-8"?>
<ds:datastoreItem xmlns:ds="http://schemas.openxmlformats.org/officeDocument/2006/customXml" ds:itemID="{98CB5A48-8EE8-4F59-9552-E31D020F53B8}"/>
</file>

<file path=customXml/itemProps3.xml><?xml version="1.0" encoding="utf-8"?>
<ds:datastoreItem xmlns:ds="http://schemas.openxmlformats.org/officeDocument/2006/customXml" ds:itemID="{FDFB4864-7C23-4A81-AAE8-25462F52507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1072</TotalTime>
  <Words>460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Neue Haas Grotesk Text Pro</vt:lpstr>
      <vt:lpstr>Sifonn</vt:lpstr>
      <vt:lpstr>Trebuchet MS</vt:lpstr>
      <vt:lpstr>Wingdings 3</vt:lpstr>
      <vt:lpstr>Facetado</vt:lpstr>
      <vt:lpstr>Ministério do Desenvolvimento Regional</vt:lpstr>
      <vt:lpstr>Ações para implantar o e-Agendas MDR</vt:lpstr>
      <vt:lpstr>Ações para implantar o E-Agendas MDR</vt:lpstr>
      <vt:lpstr>Ações para implantar o E-Agendas MDR</vt:lpstr>
      <vt:lpstr>Ações para implantar o E-Agendas MDR</vt:lpstr>
      <vt:lpstr>Ações para implantar o E-Agendas MDR</vt:lpstr>
      <vt:lpstr>Apresentação do PowerPoint</vt:lpstr>
      <vt:lpstr>Ações para implantar o E-Agendas MDR</vt:lpstr>
      <vt:lpstr>Apresentação do PowerPoint</vt:lpstr>
      <vt:lpstr>Apresentação do PowerPoint</vt:lpstr>
      <vt:lpstr>Apresentação do PowerPoint</vt:lpstr>
      <vt:lpstr>Ações para implantar o E-Agendas MDR</vt:lpstr>
      <vt:lpstr>Ações para implantar o E-Agendas MDR</vt:lpstr>
      <vt:lpstr>Ações para implantar o E-Agendas MDR</vt:lpstr>
      <vt:lpstr>Desafios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Vieira Lima</dc:creator>
  <cp:lastModifiedBy>Tatiana Petry</cp:lastModifiedBy>
  <cp:revision>31</cp:revision>
  <dcterms:created xsi:type="dcterms:W3CDTF">2022-10-27T20:09:30Z</dcterms:created>
  <dcterms:modified xsi:type="dcterms:W3CDTF">2022-11-09T17:50:29Z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0x0101007217218892265741AFC96E762FB55F12</vt:lpwstr>
  </property>
</Properties>
</file>