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3" r:id="rId3"/>
    <p:sldId id="269" r:id="rId4"/>
    <p:sldId id="267" r:id="rId5"/>
    <p:sldId id="274" r:id="rId6"/>
    <p:sldId id="262" r:id="rId7"/>
    <p:sldId id="277" r:id="rId8"/>
    <p:sldId id="275" r:id="rId9"/>
    <p:sldId id="266" r:id="rId10"/>
    <p:sldId id="276" r:id="rId11"/>
    <p:sldId id="270" r:id="rId12"/>
    <p:sldId id="272" r:id="rId13"/>
    <p:sldId id="278" r:id="rId14"/>
    <p:sldId id="259" r:id="rId15"/>
    <p:sldId id="258" r:id="rId16"/>
  </p:sldIdLst>
  <p:sldSz cx="9144000" cy="6858000" type="screen4x3"/>
  <p:notesSz cx="6819900" cy="99187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D67"/>
    <a:srgbClr val="3333CC"/>
    <a:srgbClr val="182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209" autoAdjust="0"/>
  </p:normalViewPr>
  <p:slideViewPr>
    <p:cSldViewPr showGuides="1">
      <p:cViewPr varScale="1">
        <p:scale>
          <a:sx n="59" d="100"/>
          <a:sy n="59" d="100"/>
        </p:scale>
        <p:origin x="-138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5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01DE7E6-DEDD-41C1-86FF-A6A1C3E9A5E1}" type="datetimeFigureOut">
              <a:rPr lang="en-GB"/>
              <a:pPr>
                <a:defRPr/>
              </a:pPr>
              <a:t>18/09/2014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A33A26-B4CF-4551-A980-7A0689155F53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77406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BA81070-A0FE-4DC3-BE23-BDDF0441894B}" type="datetimeFigureOut">
              <a:rPr lang="en-GB" altLang="en-US"/>
              <a:pPr>
                <a:defRPr/>
              </a:pPr>
              <a:t>18/09/2014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60938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625" y="4710113"/>
            <a:ext cx="5454650" cy="4464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1D1C5E-AD52-463F-AC62-0F03A65718EB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8721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pt-BR" smtClean="0"/>
              <a:t>Cheapest approach is often to fund a few expatriate experts with a few local staff </a:t>
            </a:r>
          </a:p>
          <a:p>
            <a:r>
              <a:rPr lang="en-GB" altLang="pt-BR" smtClean="0"/>
              <a:t>Most donor-sponsored law reform projects run are based on a two-year cycle. </a:t>
            </a:r>
          </a:p>
          <a:p>
            <a:r>
              <a:rPr lang="en-GB" altLang="pt-BR" smtClean="0"/>
              <a:t>Too short for complicated objectives – especially on legal reform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37C43CF-F8BA-49EA-889A-DBA0B0A60043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pt-BR" smtClean="0"/>
              <a:t>Law reform in the USA normally takes between 5-10 years from inception to law.</a:t>
            </a:r>
          </a:p>
          <a:p>
            <a:endParaRPr lang="en-GB" altLang="pt-BR" smtClean="0"/>
          </a:p>
          <a:p>
            <a:r>
              <a:rPr lang="en-GB" altLang="pt-BR" smtClean="0"/>
              <a:t>Copy/paste of foreign laws – without sufficient consideration and  adaption to local legal and administrative culture</a:t>
            </a:r>
          </a:p>
          <a:p>
            <a:r>
              <a:rPr lang="en-GB" altLang="pt-BR" smtClean="0"/>
              <a:t>Outside pressure - often laws are produced to tick the box of the donors reform agenda. As a result policy makers are not using a reasoned cost-benefit socioeconomic analysis of where the reform priorities lie  - only responding to external pressure.</a:t>
            </a:r>
          </a:p>
          <a:p>
            <a:endParaRPr lang="en-GB" altLang="pt-BR" smtClean="0"/>
          </a:p>
          <a:p>
            <a:pPr lvl="1"/>
            <a:r>
              <a:rPr lang="en-GB" altLang="pt-BR" smtClean="0"/>
              <a:t>Evidence is inadequate implementation</a:t>
            </a:r>
          </a:p>
          <a:p>
            <a:pPr lvl="1"/>
            <a:r>
              <a:rPr lang="en-GB" altLang="pt-BR" smtClean="0"/>
              <a:t>Can be done by  outside experts or even by local staff</a:t>
            </a:r>
          </a:p>
          <a:p>
            <a:pPr lvl="1"/>
            <a:r>
              <a:rPr lang="en-GB" altLang="pt-BR" smtClean="0"/>
              <a:t>Problem may not be the law – but often the law reform process that does not allow the participation and consultation of local stakeholders. And those excluded from the process  have a tendency to resist changes imposed without their knowledge or informed consent.</a:t>
            </a:r>
          </a:p>
          <a:p>
            <a:pPr lvl="1"/>
            <a:endParaRPr lang="en-GB" altLang="pt-BR" smtClean="0"/>
          </a:p>
          <a:p>
            <a:pPr lvl="1"/>
            <a:r>
              <a:rPr lang="en-GB" altLang="pt-BR" smtClean="0"/>
              <a:t>As a result policy makers are not using a reasoned cost-benefit socioeconomic analysis of where the reform priorities lie  - only responding to external pressure.</a:t>
            </a:r>
          </a:p>
          <a:p>
            <a:endParaRPr lang="en-GB" altLang="pt-BR" smtClean="0"/>
          </a:p>
          <a:p>
            <a:endParaRPr lang="en-GB" altLang="pt-BR" smtClean="0"/>
          </a:p>
          <a:p>
            <a:endParaRPr lang="en-GB" altLang="pt-B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2F479AE-92F6-47FB-9DD4-6DCCE6081DF7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pt-B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AB5D122-A8E6-484B-AF2C-1F83BA79A15D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6153150"/>
            <a:ext cx="417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23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‹#›</a:t>
            </a: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5A07-F0B8-4BF1-99D8-A1CAA49712E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69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‹#›</a:t>
            </a: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A68E-A31C-4E94-9B24-34BD0ED0C2F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2337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‹#›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759383-50E1-475B-966C-C0A6D1B12EDE}" type="slidenum">
              <a:rPr lang="en-GB" altLang="en-US"/>
              <a:pPr>
                <a:defRPr/>
              </a:pPr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70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092825"/>
            <a:ext cx="417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6365875"/>
            <a:ext cx="17303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88876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744416"/>
          </a:xfr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2400">
                <a:solidFill>
                  <a:srgbClr val="130D67"/>
                </a:solidFill>
              </a:defRPr>
            </a:lvl1pPr>
            <a:lvl2pPr>
              <a:defRPr sz="2000">
                <a:solidFill>
                  <a:srgbClr val="130D67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250825" y="6264275"/>
            <a:ext cx="2133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547F0F8-B1D7-4B28-AC96-0CE9343F80E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2090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‹#›</a:t>
            </a: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FF56-E000-4D32-9F0A-C56CCD30DF9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1384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‹#›</a:t>
            </a:r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5807-EFAF-4ED7-8790-AF38217CE56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942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‹#›</a:t>
            </a:r>
            <a:endParaRPr lang="pt-BR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3991-8266-41A7-9A9F-99E6C9C12D8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5997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‹#›</a:t>
            </a:r>
            <a:endParaRPr lang="pt-BR" alt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D541-DB5B-44C9-84B9-482BFB84E8F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269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‹#›</a:t>
            </a:r>
            <a:endParaRPr lang="pt-BR" alt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4610-EDC3-4B7A-B236-F8ADD049ACB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7523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‹#›</a:t>
            </a:r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8A3F-5F21-4AC3-8A13-8FCB09B60B6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3357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‹#›</a:t>
            </a:r>
            <a:endParaRPr lang="pt-BR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7204-707C-44A4-905F-8012C7E3550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8054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‹#›</a:t>
            </a:r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A8F024-C644-4B36-8A52-05B9E6C5D09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187450" y="2997200"/>
            <a:ext cx="7129463" cy="2447925"/>
          </a:xfrm>
        </p:spPr>
        <p:txBody>
          <a:bodyPr anchor="t"/>
          <a:lstStyle/>
          <a:p>
            <a:pPr eaLnBrk="1" hangingPunct="1"/>
            <a:r>
              <a:rPr lang="pt-BR" altLang="en-US" sz="2800" b="1" smtClean="0">
                <a:solidFill>
                  <a:srgbClr val="182C80"/>
                </a:solidFill>
              </a:rPr>
              <a:t>Reformando o Controle Interno Público: Lições (Não) Aprendidas</a:t>
            </a:r>
          </a:p>
          <a:p>
            <a:pPr eaLnBrk="1" hangingPunct="1"/>
            <a:endParaRPr lang="pt-BR" altLang="en-US" i="1" smtClean="0">
              <a:solidFill>
                <a:srgbClr val="898989"/>
              </a:solidFill>
            </a:endParaRPr>
          </a:p>
          <a:p>
            <a:pPr eaLnBrk="1" hangingPunct="1"/>
            <a:r>
              <a:rPr lang="pt-BR" altLang="en-US" sz="2400" b="1" i="1" smtClean="0">
                <a:solidFill>
                  <a:srgbClr val="898989"/>
                </a:solidFill>
              </a:rPr>
              <a:t>Raymond Hill, CGAP</a:t>
            </a:r>
          </a:p>
          <a:p>
            <a:pPr eaLnBrk="1" hangingPunct="1"/>
            <a:r>
              <a:rPr lang="pt-BR" altLang="en-US" i="1" smtClean="0">
                <a:solidFill>
                  <a:srgbClr val="898989"/>
                </a:solidFill>
              </a:rPr>
              <a:t>Comissão Europeia</a:t>
            </a:r>
          </a:p>
          <a:p>
            <a:pPr eaLnBrk="1" hangingPunct="1"/>
            <a:r>
              <a:rPr lang="en-GB" altLang="en-US" i="1" smtClean="0">
                <a:solidFill>
                  <a:srgbClr val="898989"/>
                </a:solidFill>
              </a:rPr>
              <a:t>Direção-Geral de Orçamento </a:t>
            </a:r>
          </a:p>
        </p:txBody>
      </p:sp>
      <p:pic>
        <p:nvPicPr>
          <p:cNvPr id="512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589588"/>
            <a:ext cx="5473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788511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en-US" sz="1200">
              <a:solidFill>
                <a:srgbClr val="898989"/>
              </a:solidFill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938838"/>
            <a:ext cx="23923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687387"/>
          </a:xfrm>
        </p:spPr>
        <p:txBody>
          <a:bodyPr/>
          <a:lstStyle/>
          <a:p>
            <a:r>
              <a:rPr lang="pt-BR" altLang="pt-BR" b="1" smtClean="0"/>
              <a:t>Lição 4: </a:t>
            </a:r>
            <a:r>
              <a:rPr lang="pt-BR" altLang="pt-BR" smtClean="0"/>
              <a:t>Planejar com antecedência para garantir recursos suficientes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743325"/>
          </a:xfrm>
        </p:spPr>
        <p:txBody>
          <a:bodyPr/>
          <a:lstStyle/>
          <a:p>
            <a:r>
              <a:rPr lang="pt-BR" altLang="pt-BR" smtClean="0"/>
              <a:t>Reformas levam tempo - garantir tempo suficiente.</a:t>
            </a:r>
          </a:p>
          <a:p>
            <a:r>
              <a:rPr lang="pt-BR" altLang="pt-BR" smtClean="0"/>
              <a:t>Necessidade de pessoal qualificado, motivado e empoderado no nível central</a:t>
            </a:r>
          </a:p>
          <a:p>
            <a:r>
              <a:rPr lang="pt-BR" altLang="pt-BR" smtClean="0"/>
              <a:t>Necessidade de infraestrutura para treinamento contínuo</a:t>
            </a:r>
          </a:p>
          <a:p>
            <a:r>
              <a:rPr lang="pt-BR" altLang="pt-BR" smtClean="0"/>
              <a:t>Buscar acordos para apoiar a assistência técnica a médio / longo prazo</a:t>
            </a:r>
          </a:p>
        </p:txBody>
      </p:sp>
      <p:sp>
        <p:nvSpPr>
          <p:cNvPr id="1434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A5AAE8-F6F3-4D37-86CC-A53BBE4C5C9D}" type="slidenum">
              <a:rPr lang="pt-BR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B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38150" y="1196975"/>
            <a:ext cx="8229600" cy="687388"/>
          </a:xfrm>
        </p:spPr>
        <p:txBody>
          <a:bodyPr/>
          <a:lstStyle/>
          <a:p>
            <a:r>
              <a:rPr lang="pt-BR" altLang="pt-BR" b="1" smtClean="0"/>
              <a:t>Lição 5: </a:t>
            </a:r>
            <a:r>
              <a:rPr lang="pt-BR" altLang="pt-BR" smtClean="0"/>
              <a:t>excessiva segmentação - não ficar de olho no panorama geral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63550" y="2133600"/>
            <a:ext cx="8229600" cy="3743325"/>
          </a:xfrm>
        </p:spPr>
        <p:txBody>
          <a:bodyPr/>
          <a:lstStyle/>
          <a:p>
            <a:r>
              <a:rPr lang="pt-BR" altLang="pt-BR" smtClean="0"/>
              <a:t>Segmentação excessiva pode produzir abordagens hiper-focalizadas que ignoram problemas sistêmicos e não conseguem compor um conjunto integrado eficaz.</a:t>
            </a:r>
          </a:p>
          <a:p>
            <a:r>
              <a:rPr lang="pt-BR" altLang="pt-BR" b="1" smtClean="0"/>
              <a:t>Coordenação</a:t>
            </a:r>
            <a:r>
              <a:rPr lang="pt-BR" altLang="pt-BR" smtClean="0"/>
              <a:t> e </a:t>
            </a:r>
            <a:r>
              <a:rPr lang="pt-BR" altLang="pt-BR" b="1" smtClean="0"/>
              <a:t>sequenciamento</a:t>
            </a:r>
            <a:r>
              <a:rPr lang="pt-BR" altLang="pt-BR" smtClean="0"/>
              <a:t> de todas as reformas relacionadas ao PIC (especialmente, reforma da Administração Pública e reforma do Orçamento e Contábil) é necessária - em nível estratégico.</a:t>
            </a:r>
          </a:p>
        </p:txBody>
      </p:sp>
      <p:sp>
        <p:nvSpPr>
          <p:cNvPr id="1536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41A1B7-7E7B-4038-831E-873AF9EDF092}" type="slidenum">
              <a:rPr lang="pt-BR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B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687387"/>
          </a:xfrm>
        </p:spPr>
        <p:txBody>
          <a:bodyPr/>
          <a:lstStyle/>
          <a:p>
            <a:r>
              <a:rPr lang="pt-BR" altLang="pt-BR" sz="2400" b="1" smtClean="0"/>
              <a:t>Lição 6: </a:t>
            </a:r>
            <a:r>
              <a:rPr lang="pt-BR" altLang="pt-BR" sz="2400" smtClean="0"/>
              <a:t>Controle Interno deve coincidir com o sistema de Gestão das Finanças Públicas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743325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pt-BR" dirty="0" smtClean="0"/>
              <a:t>Há três etapas básicas do desenvolvimento da Gestão Financeira Pública:</a:t>
            </a:r>
          </a:p>
          <a:p>
            <a:pPr marL="0" indent="0">
              <a:spcAft>
                <a:spcPts val="600"/>
              </a:spcAft>
              <a:buFont typeface="Arial" charset="0"/>
              <a:buNone/>
              <a:defRPr/>
            </a:pPr>
            <a:r>
              <a:rPr lang="pt-BR" b="1" dirty="0" smtClean="0"/>
              <a:t>Fase 1: </a:t>
            </a:r>
            <a:r>
              <a:rPr lang="pt-BR" dirty="0" smtClean="0"/>
              <a:t>Impor a conformidade financeira básica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Caracterizada pelo orçamento </a:t>
            </a:r>
            <a:r>
              <a:rPr lang="pt-BR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tradicional (controle das entradas)</a:t>
            </a:r>
          </a:p>
          <a:p>
            <a:pPr marL="0" indent="0">
              <a:buFont typeface="Arial" charset="0"/>
              <a:buNone/>
              <a:defRPr/>
            </a:pPr>
            <a:r>
              <a:rPr lang="pt-BR" b="1" dirty="0" smtClean="0"/>
              <a:t>Fase 2: </a:t>
            </a:r>
            <a:r>
              <a:rPr lang="pt-BR" dirty="0" smtClean="0"/>
              <a:t>Assegurar a estabilidade fiscal no médio prazo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Caracterizada por marcos orçamentários de médio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prazo</a:t>
            </a:r>
          </a:p>
          <a:p>
            <a:pPr marL="0" indent="0">
              <a:buFont typeface="Arial" charset="0"/>
              <a:buNone/>
              <a:defRPr/>
            </a:pPr>
            <a:r>
              <a:rPr lang="pt-BR" b="1" dirty="0" smtClean="0"/>
              <a:t>Fase 3: </a:t>
            </a:r>
            <a:r>
              <a:rPr lang="pt-BR" dirty="0" smtClean="0"/>
              <a:t>Atingir os objetivos políticos de forma eficiente / eficaz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Caracterizada por "orçamento de desempenho / gestão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"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F359EF-879F-4008-AD7D-EDDEB85394DF}" type="slidenum">
              <a:rPr lang="pt-BR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B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47813" y="1700213"/>
            <a:ext cx="6192837" cy="4465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688975"/>
          </a:xfrm>
        </p:spPr>
        <p:txBody>
          <a:bodyPr/>
          <a:lstStyle/>
          <a:p>
            <a:r>
              <a:rPr lang="pt-BR" altLang="pt-BR" smtClean="0"/>
              <a:t>Caminho para o desenvolvimento de sistemas de GFP</a:t>
            </a:r>
            <a:endParaRPr lang="en-GB" altLang="pt-BR" smtClean="0"/>
          </a:p>
        </p:txBody>
      </p:sp>
      <p:sp>
        <p:nvSpPr>
          <p:cNvPr id="1741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7EFA19-0AFF-4F13-A161-48C2BC97AAB2}" type="slidenum">
              <a:rPr lang="pt-BR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BR" altLang="en-US" sz="1200">
              <a:solidFill>
                <a:srgbClr val="898989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92275" y="4581525"/>
            <a:ext cx="1800225" cy="1223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/>
              <a:t>1. Conformidade Financeira / Controle Fiscal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1835150" y="3608388"/>
            <a:ext cx="1657350" cy="9731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/>
              <a:t>2. Estabilidade e sustentabilidade macrofiscais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95513" y="2492375"/>
            <a:ext cx="1296987" cy="11160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dirty="0"/>
              <a:t>2. Eficiência e Eficácia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724525" y="2508250"/>
            <a:ext cx="1835150" cy="1100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1200" dirty="0"/>
              <a:t>Foco na eficiência e na eficácia do atingimento dos objetivos das politicas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724525" y="3608388"/>
            <a:ext cx="1835150" cy="973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1200" dirty="0"/>
              <a:t>Foco nas despesas fiscais globais, base plurianual, ativos e passivos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724525" y="4581525"/>
            <a:ext cx="1835150" cy="1223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1200" dirty="0"/>
              <a:t>Foco na conformidade, regularidade no uso dos recursos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825875" y="3608388"/>
            <a:ext cx="1898650" cy="973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1100" dirty="0"/>
              <a:t>Controle tradicional das entradas, orientação plurianual</a:t>
            </a:r>
          </a:p>
          <a:p>
            <a:pPr eaLnBrk="1" hangingPunct="1">
              <a:defRPr/>
            </a:pPr>
            <a:r>
              <a:rPr lang="pt-BR" sz="1100" dirty="0"/>
              <a:t>Ênfase em </a:t>
            </a:r>
            <a:r>
              <a:rPr lang="pt-BR" sz="1100" dirty="0" err="1"/>
              <a:t>macropolíticas</a:t>
            </a:r>
            <a:endParaRPr lang="pt-BR" sz="1100" dirty="0"/>
          </a:p>
          <a:p>
            <a:pPr eaLnBrk="1" hangingPunct="1">
              <a:defRPr/>
            </a:pPr>
            <a:r>
              <a:rPr lang="pt-BR" sz="1100" dirty="0"/>
              <a:t>Estilo de gestão centralizado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824288" y="2511425"/>
            <a:ext cx="1900237" cy="1096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1200" dirty="0"/>
              <a:t>Foco nos produtos e resultados</a:t>
            </a:r>
          </a:p>
          <a:p>
            <a:pPr eaLnBrk="1" hangingPunct="1">
              <a:defRPr/>
            </a:pPr>
            <a:r>
              <a:rPr lang="pt-BR" sz="1200" dirty="0"/>
              <a:t>Ênfase nos resultados / entregas dos programas </a:t>
            </a:r>
          </a:p>
          <a:p>
            <a:pPr eaLnBrk="1" hangingPunct="1">
              <a:defRPr/>
            </a:pPr>
            <a:r>
              <a:rPr lang="pt-BR" sz="1200" dirty="0"/>
              <a:t>Estilo descentralizado de gestão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824288" y="4581525"/>
            <a:ext cx="1900237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1100" dirty="0"/>
              <a:t>Orçamento tradicional com ênfase no controle detalhado das entradas (economicidade no uso das entradas)</a:t>
            </a:r>
          </a:p>
          <a:p>
            <a:pPr eaLnBrk="1" hangingPunct="1">
              <a:defRPr/>
            </a:pPr>
            <a:r>
              <a:rPr lang="pt-BR" sz="1100" dirty="0"/>
              <a:t>Orientação anual</a:t>
            </a:r>
          </a:p>
          <a:p>
            <a:pPr eaLnBrk="1" hangingPunct="1">
              <a:defRPr/>
            </a:pPr>
            <a:r>
              <a:rPr lang="pt-BR" sz="1100" dirty="0"/>
              <a:t>Estilo de gestão centralizada</a:t>
            </a:r>
          </a:p>
        </p:txBody>
      </p:sp>
      <p:sp>
        <p:nvSpPr>
          <p:cNvPr id="17422" name="CaixaDeTexto 3"/>
          <p:cNvSpPr txBox="1">
            <a:spLocks noChangeArrowheads="1"/>
          </p:cNvSpPr>
          <p:nvPr/>
        </p:nvSpPr>
        <p:spPr bwMode="auto">
          <a:xfrm>
            <a:off x="1692275" y="1844675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i="1"/>
              <a:t>Objetivo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i="1"/>
              <a:t>Primário / Entregas</a:t>
            </a:r>
          </a:p>
        </p:txBody>
      </p:sp>
      <p:sp>
        <p:nvSpPr>
          <p:cNvPr id="17423" name="CaixaDeTexto 16"/>
          <p:cNvSpPr txBox="1">
            <a:spLocks noChangeArrowheads="1"/>
          </p:cNvSpPr>
          <p:nvPr/>
        </p:nvSpPr>
        <p:spPr bwMode="auto">
          <a:xfrm>
            <a:off x="3924300" y="1843088"/>
            <a:ext cx="1662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i="1"/>
              <a:t>Tipo de orçamento</a:t>
            </a:r>
          </a:p>
        </p:txBody>
      </p:sp>
      <p:sp>
        <p:nvSpPr>
          <p:cNvPr id="17424" name="CaixaDeTexto 17"/>
          <p:cNvSpPr txBox="1">
            <a:spLocks noChangeArrowheads="1"/>
          </p:cNvSpPr>
          <p:nvPr/>
        </p:nvSpPr>
        <p:spPr bwMode="auto">
          <a:xfrm>
            <a:off x="5835650" y="1843088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="1" i="1"/>
              <a:t>Sistema de controle interno necessário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2843213" y="1957388"/>
            <a:ext cx="215900" cy="103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5580063" y="1957388"/>
            <a:ext cx="25558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9" name="Seta para cima 18"/>
          <p:cNvSpPr/>
          <p:nvPr/>
        </p:nvSpPr>
        <p:spPr>
          <a:xfrm>
            <a:off x="3530600" y="2003425"/>
            <a:ext cx="274638" cy="380206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687387"/>
          </a:xfrm>
        </p:spPr>
        <p:txBody>
          <a:bodyPr/>
          <a:lstStyle/>
          <a:p>
            <a:r>
              <a:rPr lang="pt-BR" altLang="pt-BR" smtClean="0"/>
              <a:t>Reforma do Controle Interno Público (PIC): Condições para sucesso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7433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pt-BR" dirty="0" smtClean="0"/>
              <a:t>Propriedade:</a:t>
            </a:r>
          </a:p>
          <a:p>
            <a:pPr lvl="1">
              <a:defRPr/>
            </a:pPr>
            <a:r>
              <a:rPr lang="pt-BR" dirty="0" smtClean="0"/>
              <a:t>Compromisso político: políticos lideram, técnicos seguem</a:t>
            </a:r>
          </a:p>
          <a:p>
            <a:pPr lvl="1">
              <a:defRPr/>
            </a:pPr>
            <a:r>
              <a:rPr lang="pt-BR" dirty="0" smtClean="0"/>
              <a:t>Alta administração aceita que a reforma é necessária</a:t>
            </a:r>
          </a:p>
          <a:p>
            <a:pPr>
              <a:defRPr/>
            </a:pPr>
            <a:r>
              <a:rPr lang="pt-BR" dirty="0" smtClean="0"/>
              <a:t>Garantir a mudança na cultura administrativa:</a:t>
            </a:r>
          </a:p>
          <a:p>
            <a:pPr lvl="1">
              <a:defRPr/>
            </a:pPr>
            <a:r>
              <a:rPr lang="pt-BR" dirty="0" smtClean="0"/>
              <a:t>Entendimento de que o processo legislativo e aderência às normas legais não é suficiente, mas que há uma necessidade de responsabilização administrativa e delegação real</a:t>
            </a:r>
          </a:p>
          <a:p>
            <a:pPr>
              <a:defRPr/>
            </a:pPr>
            <a:r>
              <a:rPr lang="pt-BR" dirty="0" smtClean="0"/>
              <a:t>Recursos suficientes:</a:t>
            </a:r>
          </a:p>
          <a:p>
            <a:pPr lvl="1">
              <a:defRPr/>
            </a:pPr>
            <a:r>
              <a:rPr lang="pt-BR" dirty="0" smtClean="0"/>
              <a:t>Uma Unidade de Harmonização Central com recursos adequados e capacitada conduz a mudança e lida com as expectativas das partes interessadas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6E7317-EDB3-496E-A18B-71F4A2B4AD4B}" type="slidenum">
              <a:rPr lang="pt-BR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B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9388" y="1125538"/>
            <a:ext cx="8713787" cy="687387"/>
          </a:xfrm>
        </p:spPr>
        <p:txBody>
          <a:bodyPr/>
          <a:lstStyle/>
          <a:p>
            <a:r>
              <a:rPr lang="pt-BR" altLang="pt-BR" smtClean="0">
                <a:solidFill>
                  <a:srgbClr val="182C80"/>
                </a:solidFill>
              </a:rPr>
              <a:t>Reforma </a:t>
            </a:r>
            <a:r>
              <a:rPr lang="pt-BR" altLang="pt-BR" smtClean="0"/>
              <a:t>Controle Interno Público (PIC)</a:t>
            </a:r>
            <a:r>
              <a:rPr lang="pt-BR" altLang="pt-BR" smtClean="0">
                <a:solidFill>
                  <a:srgbClr val="182C80"/>
                </a:solidFill>
              </a:rPr>
              <a:t>: Condições para sucesso</a:t>
            </a:r>
            <a:r>
              <a:rPr lang="en-GB" altLang="pt-BR" smtClean="0">
                <a:solidFill>
                  <a:srgbClr val="182C80"/>
                </a:solidFill>
              </a:rPr>
              <a:t> </a:t>
            </a:r>
            <a:r>
              <a:rPr lang="en-GB" altLang="pt-BR" sz="2800" smtClean="0">
                <a:solidFill>
                  <a:srgbClr val="182C80"/>
                </a:solidFill>
              </a:rPr>
              <a:t>(cont.)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671888"/>
          </a:xfrm>
        </p:spPr>
        <p:txBody>
          <a:bodyPr/>
          <a:lstStyle/>
          <a:p>
            <a:r>
              <a:rPr lang="pt-BR" altLang="pt-BR" smtClean="0"/>
              <a:t>Uma abordagem integrada:</a:t>
            </a:r>
          </a:p>
          <a:p>
            <a:pPr lvl="1"/>
            <a:r>
              <a:rPr lang="pt-BR" altLang="pt-BR" smtClean="0"/>
              <a:t>PIC não é uma reforma autônoma e técnica, mas parte das reformas públicas gerais da Gestão de Finanças e da Administração Pública</a:t>
            </a:r>
          </a:p>
          <a:p>
            <a:pPr lvl="1"/>
            <a:r>
              <a:rPr lang="pt-BR" altLang="pt-BR" smtClean="0"/>
              <a:t>Uma reforma abrangente é melhor do que mudanças fragmentadas</a:t>
            </a:r>
          </a:p>
          <a:p>
            <a:pPr lvl="1"/>
            <a:r>
              <a:rPr lang="pt-PT" altLang="pt-BR" smtClean="0"/>
              <a:t>Gerenciamento de projetos de longo prazo</a:t>
            </a:r>
            <a:endParaRPr lang="pt-BR" altLang="pt-BR" smtClean="0"/>
          </a:p>
          <a:p>
            <a:r>
              <a:rPr lang="pt-BR" altLang="pt-BR" smtClean="0"/>
              <a:t>Formação continuada e sustentável para todos</a:t>
            </a:r>
          </a:p>
        </p:txBody>
      </p:sp>
      <p:sp>
        <p:nvSpPr>
          <p:cNvPr id="1946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906C7B-D7C6-48F1-A20C-3E3C41E584D1}" type="slidenum">
              <a:rPr lang="pt-BR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B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687387"/>
          </a:xfrm>
        </p:spPr>
        <p:txBody>
          <a:bodyPr/>
          <a:lstStyle/>
          <a:p>
            <a:r>
              <a:rPr lang="en-GB" altLang="pt-BR" smtClean="0"/>
              <a:t>Conteúdo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7848600" cy="3743325"/>
          </a:xfrm>
        </p:spPr>
        <p:txBody>
          <a:bodyPr/>
          <a:lstStyle/>
          <a:p>
            <a:r>
              <a:rPr lang="pt-BR" altLang="pt-BR" smtClean="0"/>
              <a:t>Longa tradição da Comissão Europeia em tutorar o desenvolvimento dos Sistemas de Controle Interno Público (PIC)</a:t>
            </a:r>
          </a:p>
          <a:p>
            <a:r>
              <a:rPr lang="pt-BR" altLang="pt-BR" smtClean="0"/>
              <a:t>Desafios na reforma do PIC</a:t>
            </a:r>
          </a:p>
          <a:p>
            <a:r>
              <a:rPr lang="pt-BR" altLang="pt-BR" smtClean="0"/>
              <a:t>Lições não aprendidas</a:t>
            </a:r>
          </a:p>
          <a:p>
            <a:r>
              <a:rPr lang="pt-BR" altLang="pt-BR" smtClean="0"/>
              <a:t>Condições para reformas bem-sucedidas</a:t>
            </a:r>
          </a:p>
        </p:txBody>
      </p:sp>
      <p:sp>
        <p:nvSpPr>
          <p:cNvPr id="614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E09E01-D00C-40AE-9419-FB1FFB93D7A1}" type="slidenum">
              <a:rPr lang="pt-BR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B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687387"/>
          </a:xfrm>
        </p:spPr>
        <p:txBody>
          <a:bodyPr/>
          <a:lstStyle/>
          <a:p>
            <a:r>
              <a:rPr lang="en-GB" altLang="pt-BR" smtClean="0"/>
              <a:t>2009 Conferência sobre PIC em Bruxelas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743325"/>
          </a:xfrm>
        </p:spPr>
        <p:txBody>
          <a:bodyPr/>
          <a:lstStyle/>
          <a:p>
            <a:r>
              <a:rPr lang="en-GB" altLang="pt-BR" smtClean="0"/>
              <a:t>Objetivo: Revisar e aprender lições sobre a implementação do Controle Interno Público nos novos Estados Membros da UE</a:t>
            </a:r>
          </a:p>
          <a:p>
            <a:r>
              <a:rPr lang="en-GB" altLang="pt-BR" smtClean="0"/>
              <a:t>Representantes forneceram retorno positivo sobre:</a:t>
            </a:r>
          </a:p>
          <a:p>
            <a:pPr lvl="1"/>
            <a:r>
              <a:rPr lang="en-GB" altLang="pt-BR" smtClean="0"/>
              <a:t>Abrangência do modelo de reforma (PIC)</a:t>
            </a:r>
          </a:p>
          <a:p>
            <a:pPr lvl="1"/>
            <a:r>
              <a:rPr lang="en-GB" altLang="pt-BR" smtClean="0"/>
              <a:t>Nossa tutoria no sequenciamento dos passos para reforma</a:t>
            </a:r>
          </a:p>
          <a:p>
            <a:pPr lvl="1"/>
            <a:r>
              <a:rPr lang="en-GB" altLang="pt-BR" smtClean="0"/>
              <a:t>Nossa </a:t>
            </a:r>
            <a:r>
              <a:rPr lang="pt-BR" altLang="pt-BR" smtClean="0"/>
              <a:t>orientação sobre os requisitos de competência do pessoal-chave no ambiente PIC</a:t>
            </a:r>
            <a:endParaRPr lang="en-GB" altLang="pt-BR" smtClean="0"/>
          </a:p>
        </p:txBody>
      </p:sp>
      <p:sp>
        <p:nvSpPr>
          <p:cNvPr id="717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E88FC-B1AA-4945-86FF-A913019AA16B}" type="slidenum">
              <a:rPr lang="pt-BR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B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687387"/>
          </a:xfrm>
        </p:spPr>
        <p:txBody>
          <a:bodyPr/>
          <a:lstStyle/>
          <a:p>
            <a:r>
              <a:rPr lang="en-GB" altLang="pt-BR" smtClean="0"/>
              <a:t>Muitos desafios para a implementação do PIC foram identificados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74332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"/>
              </a:spcAft>
              <a:defRPr/>
            </a:pPr>
            <a:r>
              <a:rPr lang="en-GB" dirty="0" err="1" smtClean="0"/>
              <a:t>Ausência</a:t>
            </a:r>
            <a:r>
              <a:rPr lang="en-GB" dirty="0" smtClean="0"/>
              <a:t> de </a:t>
            </a:r>
            <a:r>
              <a:rPr lang="en-GB" dirty="0" err="1" smtClean="0"/>
              <a:t>disposições</a:t>
            </a:r>
            <a:r>
              <a:rPr lang="en-GB" dirty="0" smtClean="0"/>
              <a:t> </a:t>
            </a:r>
            <a:r>
              <a:rPr lang="en-GB" dirty="0" err="1" smtClean="0"/>
              <a:t>legais</a:t>
            </a:r>
            <a:r>
              <a:rPr lang="en-GB" dirty="0" smtClean="0"/>
              <a:t> </a:t>
            </a:r>
            <a:r>
              <a:rPr lang="en-GB" dirty="0" err="1" smtClean="0"/>
              <a:t>vinculantes</a:t>
            </a:r>
            <a:r>
              <a:rPr lang="en-GB" dirty="0" smtClean="0"/>
              <a:t>: </a:t>
            </a:r>
            <a:r>
              <a:rPr lang="pt-BR" dirty="0" smtClean="0"/>
              <a:t>apenas </a:t>
            </a:r>
            <a:r>
              <a:rPr lang="pt-BR" dirty="0"/>
              <a:t>dependência de padrões internacionais não </a:t>
            </a:r>
            <a:r>
              <a:rPr lang="pt-BR" dirty="0" smtClean="0"/>
              <a:t>vinculantes</a:t>
            </a:r>
            <a:endParaRPr lang="en-GB" dirty="0" smtClean="0"/>
          </a:p>
          <a:p>
            <a:pPr lvl="1">
              <a:spcAft>
                <a:spcPts val="600"/>
              </a:spcAft>
              <a:defRPr/>
            </a:pPr>
            <a:r>
              <a:rPr lang="en-GB" dirty="0" err="1" smtClean="0"/>
              <a:t>Várias</a:t>
            </a:r>
            <a:r>
              <a:rPr lang="en-GB" dirty="0" smtClean="0"/>
              <a:t> boas </a:t>
            </a:r>
            <a:r>
              <a:rPr lang="en-GB" dirty="0" err="1" smtClean="0"/>
              <a:t>práticas</a:t>
            </a:r>
            <a:r>
              <a:rPr lang="en-GB" dirty="0" smtClean="0"/>
              <a:t>: </a:t>
            </a:r>
            <a:r>
              <a:rPr lang="en-GB" dirty="0" err="1" smtClean="0"/>
              <a:t>não</a:t>
            </a:r>
            <a:r>
              <a:rPr lang="en-GB" dirty="0" smtClean="0"/>
              <a:t> </a:t>
            </a:r>
            <a:r>
              <a:rPr lang="en-GB" dirty="0" err="1" smtClean="0"/>
              <a:t>há</a:t>
            </a:r>
            <a:r>
              <a:rPr lang="en-GB" dirty="0" smtClean="0"/>
              <a:t> </a:t>
            </a:r>
            <a:r>
              <a:rPr lang="en-GB" dirty="0" err="1" smtClean="0"/>
              <a:t>definição</a:t>
            </a:r>
            <a:r>
              <a:rPr lang="en-GB" dirty="0" smtClean="0"/>
              <a:t> de </a:t>
            </a:r>
            <a:r>
              <a:rPr lang="en-GB" dirty="0" err="1" smtClean="0"/>
              <a:t>melhor</a:t>
            </a:r>
            <a:r>
              <a:rPr lang="en-GB" dirty="0" smtClean="0"/>
              <a:t> </a:t>
            </a:r>
            <a:r>
              <a:rPr lang="en-GB" dirty="0" err="1" smtClean="0"/>
              <a:t>prática</a:t>
            </a:r>
            <a:endParaRPr lang="en-GB" dirty="0" smtClean="0"/>
          </a:p>
          <a:p>
            <a:pPr>
              <a:spcAft>
                <a:spcPts val="300"/>
              </a:spcAft>
              <a:defRPr/>
            </a:pPr>
            <a:r>
              <a:rPr lang="en-GB" dirty="0" smtClean="0"/>
              <a:t>Longo tempo </a:t>
            </a:r>
            <a:r>
              <a:rPr lang="en-GB" dirty="0" err="1" smtClean="0"/>
              <a:t>necessário</a:t>
            </a:r>
            <a:r>
              <a:rPr lang="en-GB" dirty="0" smtClean="0"/>
              <a:t> para as </a:t>
            </a:r>
            <a:r>
              <a:rPr lang="en-GB" dirty="0" err="1" smtClean="0"/>
              <a:t>reformas</a:t>
            </a:r>
            <a:endParaRPr lang="en-GB" dirty="0" smtClean="0"/>
          </a:p>
          <a:p>
            <a:pPr lvl="1">
              <a:defRPr/>
            </a:pPr>
            <a:r>
              <a:rPr lang="pt-BR" dirty="0" smtClean="0"/>
              <a:t>Pressão </a:t>
            </a:r>
            <a:r>
              <a:rPr lang="pt-BR" dirty="0"/>
              <a:t>política para obter resultados visíveis </a:t>
            </a:r>
            <a:r>
              <a:rPr lang="pt-BR" dirty="0" smtClean="0"/>
              <a:t>rápidos</a:t>
            </a:r>
            <a:endParaRPr lang="en-GB" dirty="0" smtClean="0"/>
          </a:p>
          <a:p>
            <a:pPr lvl="1">
              <a:spcAft>
                <a:spcPts val="600"/>
              </a:spcAft>
              <a:defRPr/>
            </a:pPr>
            <a:r>
              <a:rPr lang="pt-BR" dirty="0"/>
              <a:t>Natureza de curto prazo da assistência </a:t>
            </a:r>
            <a:r>
              <a:rPr lang="pt-BR" dirty="0" smtClean="0"/>
              <a:t>técnica</a:t>
            </a:r>
            <a:endParaRPr lang="en-GB" dirty="0" smtClean="0"/>
          </a:p>
          <a:p>
            <a:pPr>
              <a:defRPr/>
            </a:pPr>
            <a:r>
              <a:rPr lang="pt-BR" dirty="0"/>
              <a:t>As reformas foram, por vezes, forçadas demasiadamente rápido pela comunidade de doadores, ultrapassando a capacidade de absorção nacional</a:t>
            </a:r>
            <a:endParaRPr lang="en-GB" dirty="0"/>
          </a:p>
          <a:p>
            <a:pPr>
              <a:defRPr/>
            </a:pPr>
            <a:r>
              <a:rPr lang="pt-BR" dirty="0"/>
              <a:t>Tradições de g</a:t>
            </a:r>
            <a:r>
              <a:rPr lang="pt-BR" dirty="0" smtClean="0"/>
              <a:t>estão </a:t>
            </a:r>
            <a:r>
              <a:rPr lang="pt-BR" dirty="0"/>
              <a:t>e </a:t>
            </a:r>
            <a:r>
              <a:rPr lang="pt-BR" dirty="0" smtClean="0"/>
              <a:t>resistência</a:t>
            </a:r>
            <a:endParaRPr lang="en-GB" dirty="0" smtClean="0"/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B88B7D-408D-46B2-918C-6B2A520E4B43}" type="slidenum">
              <a:rPr lang="pt-BR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B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687387"/>
          </a:xfrm>
        </p:spPr>
        <p:txBody>
          <a:bodyPr/>
          <a:lstStyle/>
          <a:p>
            <a:r>
              <a:rPr lang="en-GB" altLang="pt-BR" smtClean="0"/>
              <a:t>Tradições Gerenciais e Resistência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424862" cy="37433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pt-BR" sz="2600" dirty="0"/>
              <a:t>Às vezes, o dirigente máximo tenta controlar todos os </a:t>
            </a:r>
            <a:r>
              <a:rPr lang="pt-BR" sz="2600" dirty="0" smtClean="0"/>
              <a:t>detalhes</a:t>
            </a:r>
            <a:endParaRPr lang="en-GB" sz="2600" dirty="0" smtClean="0"/>
          </a:p>
          <a:p>
            <a:pPr lvl="1">
              <a:spcBef>
                <a:spcPts val="0"/>
              </a:spcBef>
              <a:defRPr/>
            </a:pPr>
            <a:r>
              <a:rPr lang="pt-BR" dirty="0"/>
              <a:t>Falta de compreensão </a:t>
            </a:r>
            <a:r>
              <a:rPr lang="pt-BR" dirty="0" smtClean="0"/>
              <a:t>sobre responsabilização </a:t>
            </a:r>
            <a:r>
              <a:rPr lang="pt-BR" dirty="0"/>
              <a:t>da </a:t>
            </a:r>
            <a:r>
              <a:rPr lang="pt-BR" dirty="0" smtClean="0"/>
              <a:t>administração</a:t>
            </a:r>
            <a:endParaRPr lang="en-GB" dirty="0" smtClean="0"/>
          </a:p>
          <a:p>
            <a:pPr>
              <a:defRPr/>
            </a:pPr>
            <a:r>
              <a:rPr lang="pt-BR" sz="2600" dirty="0"/>
              <a:t>Às vezes, não há </a:t>
            </a:r>
            <a:r>
              <a:rPr lang="pt-BR" sz="2600" dirty="0" smtClean="0"/>
              <a:t>gestor</a:t>
            </a:r>
            <a:r>
              <a:rPr lang="en-GB" sz="2600" dirty="0" smtClean="0"/>
              <a:t>!</a:t>
            </a:r>
          </a:p>
          <a:p>
            <a:pPr lvl="1">
              <a:spcBef>
                <a:spcPts val="0"/>
              </a:spcBef>
              <a:defRPr/>
            </a:pPr>
            <a:r>
              <a:rPr lang="pt-BR" dirty="0"/>
              <a:t>Procedimentos de delegação pouco claros não permitem identificar gestor de </a:t>
            </a:r>
            <a:r>
              <a:rPr lang="pt-BR" dirty="0" smtClean="0"/>
              <a:t>tarefas</a:t>
            </a:r>
            <a:endParaRPr lang="en-GB" dirty="0" smtClean="0"/>
          </a:p>
          <a:p>
            <a:pPr>
              <a:defRPr/>
            </a:pPr>
            <a:r>
              <a:rPr lang="pt-BR" sz="2600" dirty="0"/>
              <a:t>Os gestores têm medo da </a:t>
            </a:r>
            <a:r>
              <a:rPr lang="pt-BR" sz="2600" dirty="0" smtClean="0"/>
              <a:t>transparência</a:t>
            </a:r>
            <a:endParaRPr lang="en-GB" sz="2600" dirty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pt-BR" dirty="0"/>
              <a:t>Transparência é muitas vezes vista apenas como destacar aspectos negativos: no entanto, ele também pode servir para destacar o bom </a:t>
            </a:r>
            <a:r>
              <a:rPr lang="pt-BR" dirty="0" smtClean="0"/>
              <a:t>desempenho</a:t>
            </a:r>
            <a:endParaRPr lang="en-GB" dirty="0"/>
          </a:p>
          <a:p>
            <a:pPr>
              <a:defRPr/>
            </a:pPr>
            <a:r>
              <a:rPr lang="pt-BR" sz="2600" dirty="0" smtClean="0"/>
              <a:t>Melhor </a:t>
            </a:r>
            <a:r>
              <a:rPr lang="pt-BR" sz="2600" dirty="0"/>
              <a:t>controle interno não é o mesmo que mais </a:t>
            </a:r>
            <a:r>
              <a:rPr lang="pt-BR" sz="2600" dirty="0" smtClean="0"/>
              <a:t>controles</a:t>
            </a:r>
            <a:endParaRPr lang="en-GB" sz="2600" dirty="0" smtClean="0"/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DEDC87-4383-47CD-B748-AA1A3C313CE7}" type="slidenum">
              <a:rPr lang="pt-BR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B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687387"/>
          </a:xfrm>
        </p:spPr>
        <p:txBody>
          <a:bodyPr/>
          <a:lstStyle/>
          <a:p>
            <a:r>
              <a:rPr lang="en-GB" altLang="pt-BR" smtClean="0"/>
              <a:t>Reforma do Controle Interno Público (PIC) – Lições (não) aprendidas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74332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en-GB" dirty="0" err="1"/>
              <a:t>Política</a:t>
            </a:r>
            <a:r>
              <a:rPr lang="en-GB" dirty="0"/>
              <a:t> antes da </a:t>
            </a:r>
            <a:r>
              <a:rPr lang="en-GB" dirty="0" err="1"/>
              <a:t>formulação</a:t>
            </a:r>
            <a:r>
              <a:rPr lang="en-GB" dirty="0"/>
              <a:t> legal</a:t>
            </a: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en-GB" dirty="0" smtClean="0"/>
              <a:t>Uma </a:t>
            </a:r>
            <a:r>
              <a:rPr lang="en-GB" dirty="0" err="1" smtClean="0"/>
              <a:t>revisão</a:t>
            </a:r>
            <a:r>
              <a:rPr lang="en-GB" dirty="0" smtClean="0"/>
              <a:t> dos </a:t>
            </a:r>
            <a:r>
              <a:rPr lang="en-GB" dirty="0" err="1" smtClean="0"/>
              <a:t>marcos</a:t>
            </a:r>
            <a:r>
              <a:rPr lang="en-GB" dirty="0" smtClean="0"/>
              <a:t> </a:t>
            </a:r>
            <a:r>
              <a:rPr lang="en-GB" dirty="0" err="1" smtClean="0"/>
              <a:t>legais</a:t>
            </a:r>
            <a:r>
              <a:rPr lang="en-GB" dirty="0" smtClean="0"/>
              <a:t> </a:t>
            </a:r>
            <a:r>
              <a:rPr lang="en-GB" dirty="0" err="1" smtClean="0"/>
              <a:t>não</a:t>
            </a:r>
            <a:r>
              <a:rPr lang="en-GB" dirty="0" smtClean="0"/>
              <a:t> é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reforma</a:t>
            </a:r>
            <a:endParaRPr lang="pt-BR" dirty="0"/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pt-BR" dirty="0" smtClean="0"/>
              <a:t>Uma transposição legal apressada </a:t>
            </a:r>
            <a:r>
              <a:rPr lang="pt-BR" dirty="0"/>
              <a:t>leva a problemas na </a:t>
            </a:r>
            <a:r>
              <a:rPr lang="pt-BR" dirty="0" smtClean="0"/>
              <a:t>implementação</a:t>
            </a: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pt-BR" dirty="0"/>
              <a:t>Planejar com antecedência para garantir recursos </a:t>
            </a:r>
            <a:r>
              <a:rPr lang="pt-BR" dirty="0" smtClean="0"/>
              <a:t>suficientes</a:t>
            </a:r>
            <a:endParaRPr lang="en-GB" dirty="0" smtClean="0"/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pt-PT" dirty="0"/>
              <a:t>Evitar excessiva segmentação - ficar de olho no panorama </a:t>
            </a:r>
            <a:r>
              <a:rPr lang="pt-PT" dirty="0" smtClean="0"/>
              <a:t>geral</a:t>
            </a:r>
            <a:endParaRPr lang="pt-BR" dirty="0"/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 lang="pt-BR" dirty="0"/>
              <a:t>Controle Interno deve coincidir com o sistema de </a:t>
            </a:r>
            <a:r>
              <a:rPr lang="pt-BR" dirty="0" smtClean="0"/>
              <a:t>Gestão das Finanças Públicas (</a:t>
            </a:r>
            <a:r>
              <a:rPr lang="en-GB" dirty="0" smtClean="0"/>
              <a:t>PFM)</a:t>
            </a:r>
          </a:p>
        </p:txBody>
      </p:sp>
      <p:sp>
        <p:nvSpPr>
          <p:cNvPr id="1024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9A6965-38FA-47BF-9F86-45880B93DB7C}" type="slidenum">
              <a:rPr lang="pt-BR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B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687387"/>
          </a:xfrm>
        </p:spPr>
        <p:txBody>
          <a:bodyPr/>
          <a:lstStyle/>
          <a:p>
            <a:r>
              <a:rPr lang="en-GB" altLang="pt-BR" b="1" smtClean="0"/>
              <a:t>Lição 1: </a:t>
            </a:r>
            <a:r>
              <a:rPr lang="en-GB" altLang="pt-BR" smtClean="0"/>
              <a:t>Política antes de formulação legal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743325"/>
          </a:xfrm>
        </p:spPr>
        <p:txBody>
          <a:bodyPr/>
          <a:lstStyle/>
          <a:p>
            <a:r>
              <a:rPr lang="pt-BR" altLang="pt-BR" smtClean="0"/>
              <a:t>Uma política de reforma aprovada pelo governo deve definir a direção da reforma do Controle Interno</a:t>
            </a:r>
          </a:p>
          <a:p>
            <a:r>
              <a:rPr lang="pt-BR" altLang="pt-BR" smtClean="0"/>
              <a:t>Projetos Piloto são uma forma efetiva de testar uma nova abordagem</a:t>
            </a:r>
          </a:p>
          <a:p>
            <a:r>
              <a:rPr lang="pt-BR" altLang="pt-BR" smtClean="0"/>
              <a:t>Projetos Piloto devem ser executados antes da prescrição de  reformas legais</a:t>
            </a:r>
          </a:p>
          <a:p>
            <a:pPr lvl="1">
              <a:spcBef>
                <a:spcPct val="0"/>
              </a:spcBef>
            </a:pPr>
            <a:r>
              <a:rPr lang="pt-BR" altLang="pt-BR" smtClean="0"/>
              <a:t>Não faz sentido adotar uma lei e, em seguida, testar a sua aplicação através de Projetos Piloto!</a:t>
            </a:r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0BA056-91D6-4426-B6DE-F482624B54C5}" type="slidenum">
              <a:rPr lang="pt-BR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B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687387"/>
          </a:xfrm>
        </p:spPr>
        <p:txBody>
          <a:bodyPr/>
          <a:lstStyle/>
          <a:p>
            <a:r>
              <a:rPr lang="pt-BR" altLang="pt-BR" b="1" smtClean="0"/>
              <a:t>Lição 2: </a:t>
            </a:r>
            <a:r>
              <a:rPr lang="pt-BR" altLang="pt-BR" smtClean="0"/>
              <a:t>Uma revisão dos marcos legais não é uma reforma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7433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pt-BR" dirty="0" smtClean="0"/>
              <a:t>Assim como uma base jurídica sólida, uma reforma profunda do setor público requer uma estratégia de gerenciamento de mudanças a longo prazo para modernizar a cultura administrativa</a:t>
            </a:r>
          </a:p>
          <a:p>
            <a:pPr>
              <a:defRPr/>
            </a:pPr>
            <a:r>
              <a:rPr lang="pt-BR" dirty="0" smtClean="0"/>
              <a:t>Estratégia de gestão de mudanças inclui:</a:t>
            </a:r>
          </a:p>
          <a:p>
            <a:pPr lvl="1">
              <a:defRPr/>
            </a:pPr>
            <a:r>
              <a:rPr lang="pt-BR" dirty="0"/>
              <a:t>Liderança política </a:t>
            </a:r>
            <a:r>
              <a:rPr lang="pt-BR" dirty="0" smtClean="0"/>
              <a:t>visível</a:t>
            </a:r>
          </a:p>
          <a:p>
            <a:pPr lvl="1">
              <a:defRPr/>
            </a:pPr>
            <a:r>
              <a:rPr lang="pt-PT" dirty="0" smtClean="0"/>
              <a:t>Raciocínio </a:t>
            </a:r>
            <a:r>
              <a:rPr lang="pt-PT" dirty="0"/>
              <a:t>para </a:t>
            </a:r>
            <a:r>
              <a:rPr lang="pt-PT" sz="2100" dirty="0"/>
              <a:t>a mudança</a:t>
            </a:r>
            <a:endParaRPr lang="pt-BR" sz="2100" dirty="0"/>
          </a:p>
          <a:p>
            <a:pPr lvl="1">
              <a:defRPr/>
            </a:pPr>
            <a:r>
              <a:rPr lang="pt-BR" sz="2100" dirty="0"/>
              <a:t>Marcos: campeões e modelos </a:t>
            </a:r>
          </a:p>
          <a:p>
            <a:pPr lvl="1">
              <a:defRPr/>
            </a:pPr>
            <a:r>
              <a:rPr lang="pt-BR" sz="2100" dirty="0"/>
              <a:t>Feedback e perspectiva da aprendizagem</a:t>
            </a:r>
          </a:p>
          <a:p>
            <a:pPr lvl="1">
              <a:defRPr/>
            </a:pPr>
            <a:r>
              <a:rPr lang="pt-PT" sz="2100" dirty="0"/>
              <a:t>Incentivar o interesse </a:t>
            </a:r>
            <a:r>
              <a:rPr lang="pt-PT" dirty="0"/>
              <a:t>da sociedade civil na gestão </a:t>
            </a:r>
            <a:r>
              <a:rPr lang="pt-PT" dirty="0" smtClean="0"/>
              <a:t>pública</a:t>
            </a:r>
            <a:endParaRPr lang="pt-BR" dirty="0" smtClean="0"/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4EAB1B2-61C0-4AF0-AE19-5F9E1DFA017F}" type="slidenum">
              <a:rPr lang="pt-BR" altLang="en-US" sz="1200">
                <a:solidFill>
                  <a:srgbClr val="89898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pt-B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687387"/>
          </a:xfrm>
        </p:spPr>
        <p:txBody>
          <a:bodyPr/>
          <a:lstStyle/>
          <a:p>
            <a:r>
              <a:rPr lang="en-GB" altLang="pt-BR" sz="2800" b="1" smtClean="0"/>
              <a:t>Lição 3: </a:t>
            </a:r>
            <a:r>
              <a:rPr lang="pt-BR" altLang="pt-BR" sz="2800" smtClean="0"/>
              <a:t>Uma transposição legal apressada leva a problemas na implementação</a:t>
            </a:r>
            <a:endParaRPr lang="en-GB" altLang="pt-BR" sz="28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743325"/>
          </a:xfrm>
        </p:spPr>
        <p:txBody>
          <a:bodyPr/>
          <a:lstStyle/>
          <a:p>
            <a:r>
              <a:rPr lang="pt-BR" altLang="pt-BR" smtClean="0"/>
              <a:t>Legislar leva tempo</a:t>
            </a:r>
          </a:p>
          <a:p>
            <a:r>
              <a:rPr lang="pt-BR" altLang="pt-BR" smtClean="0"/>
              <a:t>Novas leis exigem uma ampla consulta das partes interessadas</a:t>
            </a:r>
          </a:p>
          <a:p>
            <a:r>
              <a:rPr lang="pt-BR" altLang="pt-BR" smtClean="0"/>
              <a:t>Novas leis devem ser desenvolvidas de acordo com a cultura administrativa nacional e a análise nacional de custo / benefício. A apropriação nacional é necessária.</a:t>
            </a:r>
          </a:p>
          <a:p>
            <a:r>
              <a:rPr lang="pt-BR" altLang="pt-BR" smtClean="0"/>
              <a:t>O processo legislativo não democrático pode se mover rapidamente, mas, frequentemente, falha durante a implementação</a:t>
            </a:r>
          </a:p>
        </p:txBody>
      </p:sp>
      <p:sp>
        <p:nvSpPr>
          <p:cNvPr id="1331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7A06F4-1C8F-4F70-BDF2-83F68A6FC077}" type="slidenum">
              <a:rPr lang="pt-BR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BR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1220</Words>
  <Application>Microsoft Office PowerPoint</Application>
  <PresentationFormat>Apresentação na tela (4:3)</PresentationFormat>
  <Paragraphs>138</Paragraphs>
  <Slides>15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Calibri</vt:lpstr>
      <vt:lpstr>Arial</vt:lpstr>
      <vt:lpstr>Verdana</vt:lpstr>
      <vt:lpstr>Tema do Office</vt:lpstr>
      <vt:lpstr>Apresentação do PowerPoint</vt:lpstr>
      <vt:lpstr>Conteúdo</vt:lpstr>
      <vt:lpstr>2009 Conferência sobre PIC em Bruxelas</vt:lpstr>
      <vt:lpstr>Muitos desafios para a implementação do PIC foram identificados</vt:lpstr>
      <vt:lpstr>Tradições Gerenciais e Resistência</vt:lpstr>
      <vt:lpstr>Reforma do Controle Interno Público (PIC) – Lições (não) aprendidas</vt:lpstr>
      <vt:lpstr>Lição 1: Política antes de formulação legal</vt:lpstr>
      <vt:lpstr>Lição 2: Uma revisão dos marcos legais não é uma reforma</vt:lpstr>
      <vt:lpstr>Lição 3: Uma transposição legal apressada leva a problemas na implementação</vt:lpstr>
      <vt:lpstr>Lição 4: Planejar com antecedência para garantir recursos suficientes</vt:lpstr>
      <vt:lpstr>Lição 5: excessiva segmentação - não ficar de olho no panorama geral</vt:lpstr>
      <vt:lpstr>Lição 6: Controle Interno deve coincidir com o sistema de Gestão das Finanças Públicas</vt:lpstr>
      <vt:lpstr>Caminho para o desenvolvimento de sistemas de GFP</vt:lpstr>
      <vt:lpstr>Reforma do Controle Interno Público (PIC): Condições para sucesso</vt:lpstr>
      <vt:lpstr>Reforma Controle Interno Público (PIC): Condições para sucesso (cont.)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ronal_000</cp:lastModifiedBy>
  <cp:revision>159</cp:revision>
  <cp:lastPrinted>2014-09-03T15:08:15Z</cp:lastPrinted>
  <dcterms:created xsi:type="dcterms:W3CDTF">2014-07-23T21:24:08Z</dcterms:created>
  <dcterms:modified xsi:type="dcterms:W3CDTF">2014-09-19T00:57:04Z</dcterms:modified>
  <cp:category>Not Protected</cp:category>
</cp:coreProperties>
</file>