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21" r:id="rId3"/>
    <p:sldId id="259" r:id="rId4"/>
    <p:sldId id="260" r:id="rId5"/>
    <p:sldId id="262" r:id="rId6"/>
    <p:sldId id="263" r:id="rId7"/>
    <p:sldId id="264" r:id="rId8"/>
    <p:sldId id="291" r:id="rId9"/>
    <p:sldId id="306" r:id="rId10"/>
    <p:sldId id="326" r:id="rId11"/>
    <p:sldId id="307" r:id="rId12"/>
    <p:sldId id="308" r:id="rId13"/>
    <p:sldId id="309" r:id="rId14"/>
    <p:sldId id="301" r:id="rId15"/>
    <p:sldId id="327" r:id="rId16"/>
    <p:sldId id="292" r:id="rId17"/>
    <p:sldId id="265" r:id="rId18"/>
    <p:sldId id="293" r:id="rId19"/>
    <p:sldId id="267" r:id="rId20"/>
    <p:sldId id="300" r:id="rId21"/>
    <p:sldId id="299" r:id="rId22"/>
    <p:sldId id="331" r:id="rId23"/>
    <p:sldId id="322" r:id="rId24"/>
    <p:sldId id="302" r:id="rId25"/>
    <p:sldId id="303" r:id="rId26"/>
    <p:sldId id="332" r:id="rId27"/>
    <p:sldId id="333" r:id="rId28"/>
    <p:sldId id="334" r:id="rId29"/>
    <p:sldId id="335" r:id="rId30"/>
    <p:sldId id="268" r:id="rId31"/>
    <p:sldId id="312" r:id="rId32"/>
    <p:sldId id="315" r:id="rId33"/>
    <p:sldId id="330" r:id="rId34"/>
    <p:sldId id="314" r:id="rId35"/>
    <p:sldId id="320" r:id="rId36"/>
    <p:sldId id="323" r:id="rId37"/>
    <p:sldId id="324" r:id="rId38"/>
    <p:sldId id="325" r:id="rId39"/>
  </p:sldIdLst>
  <p:sldSz cx="9144000" cy="6858000" type="screen4x3"/>
  <p:notesSz cx="6805613" cy="99441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09"/>
    <a:srgbClr val="182C80"/>
    <a:srgbClr val="130D67"/>
    <a:srgbClr val="00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4604" autoAdjust="0"/>
  </p:normalViewPr>
  <p:slideViewPr>
    <p:cSldViewPr showGuides="1">
      <p:cViewPr>
        <p:scale>
          <a:sx n="90" d="100"/>
          <a:sy n="90" d="100"/>
        </p:scale>
        <p:origin x="-2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82B4F64-107F-4174-9327-F7A3B03794D8}" type="datetimeFigureOut">
              <a:rPr lang="en-GB" altLang="en-US"/>
              <a:pPr>
                <a:defRPr/>
              </a:pPr>
              <a:t>18/09/2014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C553B4A-08A9-4347-8527-C21180671DFA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9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C2EFD38-1513-424D-A83D-AC29226F3104}" type="slidenum">
              <a:rPr lang="en-GB" altLang="en-US" smtClean="0"/>
              <a:pPr eaLnBrk="1" hangingPunct="1"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6F1FA5D-8BCF-460A-83C8-5FBA9D0E3B4E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CE5E32F-6224-4028-95AC-085B29E102D0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EDD9662-EBEB-414C-984A-819FEEA3B8EF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E39B6FF-5121-4CAA-9B39-A82FDD9B2402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82D907F-1CD0-46FB-AD14-E6F36CD05F9D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BD77E06-EE4D-470D-9BD0-06507DE9AA8D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9EDDD3-D145-4BE7-A45B-3B26E5FEB199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0846D40-F7DC-4654-B944-4E9C95BDA679}" type="slidenum">
              <a:rPr lang="en-GB" altLang="en-US" smtClean="0"/>
              <a:pPr eaLnBrk="1" hangingPunct="1"/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10BBC9-AFC6-4385-8BAA-C270AE9E5F40}" type="slidenum">
              <a:rPr lang="en-GB" altLang="en-US" smtClean="0"/>
              <a:pPr eaLnBrk="1" hangingPunct="1"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996E549-86EF-4F9F-B73B-3096A500BA25}" type="slidenum">
              <a:rPr lang="en-GB" altLang="en-US" smtClean="0"/>
              <a:pPr eaLnBrk="1" hangingPunct="1"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B17EC28-331F-4935-871F-2D0977A5A6BD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2201FA-54CE-4227-8BD1-FF85AD53040D}" type="slidenum">
              <a:rPr lang="en-GB" altLang="en-US" smtClean="0"/>
              <a:pPr eaLnBrk="1" hangingPunct="1"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CBD09A7-605F-4901-B9F0-10BDF7288FE0}" type="slidenum">
              <a:rPr lang="en-GB" altLang="en-US" smtClean="0"/>
              <a:pPr eaLnBrk="1" hangingPunct="1"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411E26B-5B53-476B-8957-BDCBB069233D}" type="slidenum">
              <a:rPr lang="en-GB" altLang="en-US" smtClean="0"/>
              <a:pPr eaLnBrk="1" hangingPunct="1"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1F1618-5368-4702-BBA7-9C330C40AA98}" type="slidenum">
              <a:rPr lang="en-GB" altLang="en-US" smtClean="0"/>
              <a:pPr eaLnBrk="1" hangingPunct="1"/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2CD6887-46F4-4E58-934B-AE22FA24CC29}" type="slidenum">
              <a:rPr lang="en-GB" altLang="en-US" smtClean="0"/>
              <a:pPr eaLnBrk="1" hangingPunct="1"/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2B7EB0D-8787-4976-9E9F-02BD9A048ED8}" type="slidenum">
              <a:rPr lang="en-GB" altLang="en-US" smtClean="0"/>
              <a:pPr eaLnBrk="1" hangingPunct="1"/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95F4219-9143-4E57-B7E5-5EAF65857102}" type="slidenum">
              <a:rPr lang="en-GB" altLang="en-US" smtClean="0"/>
              <a:pPr eaLnBrk="1" hangingPunct="1"/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C4B9319-540F-4ED9-B2D6-AEED7F99CF85}" type="slidenum">
              <a:rPr lang="en-GB" altLang="en-US" smtClean="0"/>
              <a:pPr eaLnBrk="1" hangingPunct="1"/>
              <a:t>27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3B78C7E-4C12-48DE-BA75-7727797BBCC4}" type="slidenum">
              <a:rPr lang="en-GB" altLang="en-US" smtClean="0"/>
              <a:pPr eaLnBrk="1" hangingPunct="1"/>
              <a:t>28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20C95B1-10A3-486E-AF43-47A779773AED}" type="slidenum">
              <a:rPr lang="en-GB" altLang="en-US" smtClean="0"/>
              <a:pPr eaLnBrk="1" hangingPunct="1"/>
              <a:t>29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8E5A3B-B5EC-4D67-A170-413F5AD279C3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FA7294D-90D5-4653-A351-38B5F8D30531}" type="slidenum">
              <a:rPr lang="en-GB" altLang="en-US" smtClean="0"/>
              <a:pPr eaLnBrk="1" hangingPunct="1"/>
              <a:t>30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9C13EA9-BD1C-4D9B-B824-B27118F22662}" type="slidenum">
              <a:rPr lang="en-GB" altLang="en-US" smtClean="0"/>
              <a:pPr eaLnBrk="1" hangingPunct="1"/>
              <a:t>31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F598F4B-ED20-417C-AA90-10714F3BB0AE}" type="slidenum">
              <a:rPr lang="en-GB" altLang="en-US" smtClean="0"/>
              <a:pPr eaLnBrk="1" hangingPunct="1"/>
              <a:t>32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9B605A0-3C9B-4524-9EA4-EA31C5CCDF71}" type="slidenum">
              <a:rPr lang="en-GB" altLang="en-US" smtClean="0"/>
              <a:pPr eaLnBrk="1" hangingPunct="1"/>
              <a:t>33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C1F0D2C-B167-4610-A91F-812FD7C44E61}" type="slidenum">
              <a:rPr lang="en-GB" altLang="en-US" smtClean="0"/>
              <a:pPr eaLnBrk="1" hangingPunct="1"/>
              <a:t>34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3DB20F7-8683-4589-A4A0-DE4DE1014987}" type="slidenum">
              <a:rPr lang="en-GB" altLang="en-US" smtClean="0"/>
              <a:pPr eaLnBrk="1" hangingPunct="1"/>
              <a:t>35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BD14FB5-2F30-4C96-9B8F-77BFBF1FB07F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0D66C50-2DE0-4A81-93E1-736FD3833EB6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0FEAB3B-1644-4425-902B-8B27DFBECE6B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1F8F229-0D27-467E-8EBA-9FF54FED3065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344CBC7-19D5-4E35-8934-55A49BBBBE32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D18458C-ACC4-43F9-B342-DD9E7D894DB0}" type="slidenum">
              <a:rPr lang="en-GB" altLang="en-US" smtClean="0"/>
              <a:pPr eaLnBrk="1" hangingPunct="1"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6153150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7972-04A5-46CD-AA9A-DCC5A6BA587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2717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FC9A-03CA-43B8-B10E-FEEE78DBC6B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726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51B-AA5E-4D46-8284-51B2B054E0F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7140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F21-AF35-4585-B223-ABA18796146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0447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9427-F6A8-4AAB-B7F0-060ECEEC90E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816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49B-7336-4D0B-BBD4-62ABBBD4058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128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800B-A38E-4423-92E6-07B1023EE48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033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BA17-2F12-4AA4-8F49-5F4FBF2E806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3104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0CED-F700-43A5-BCDD-4F62879DD7E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8508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6B71-677C-47DA-8305-4C81EB61A43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8564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D224A957-D3B8-40E3-AE18-8386BFBD6E5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187450" y="3357563"/>
            <a:ext cx="6985000" cy="2232025"/>
          </a:xfrm>
        </p:spPr>
        <p:txBody>
          <a:bodyPr anchor="t">
            <a:norm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000066"/>
                </a:solidFill>
              </a:rPr>
              <a:t>A função do Órgão de Controle Interno no Combate à Corrupção</a:t>
            </a:r>
            <a:endParaRPr lang="pt-BR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t-BR" altLang="pt-BR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pt-BR" altLang="pt-BR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ROBERTO CÉSAR </a:t>
            </a:r>
            <a:r>
              <a:rPr lang="pt-BR" altLang="pt-BR" b="1" dirty="0">
                <a:solidFill>
                  <a:srgbClr val="000066"/>
                </a:solidFill>
                <a:latin typeface="Arial" charset="0"/>
                <a:cs typeface="Arial" charset="0"/>
              </a:rPr>
              <a:t>DE OLIVEIRA </a:t>
            </a:r>
            <a:r>
              <a:rPr lang="pt-BR" altLang="pt-BR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VIÉGAS</a:t>
            </a:r>
            <a:r>
              <a:rPr lang="pt-BR" altLang="pt-BR" dirty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pt-BR" altLang="pt-BR" dirty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pt-BR" altLang="pt-BR" sz="1600" dirty="0">
                <a:solidFill>
                  <a:srgbClr val="000066"/>
                </a:solidFill>
                <a:latin typeface="Arial" charset="0"/>
                <a:cs typeface="Arial" charset="0"/>
              </a:rPr>
              <a:t>Chefe da </a:t>
            </a:r>
            <a:r>
              <a:rPr lang="pt-BR" altLang="pt-BR" sz="1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Controladoria-Regional da União no Estado de Minas Gerais</a:t>
            </a:r>
            <a:r>
              <a:rPr lang="pt-BR" altLang="pt-BR" sz="1600" dirty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1600" dirty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pt-BR" altLang="pt-BR" sz="1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19/09/2014</a:t>
            </a:r>
            <a:endParaRPr lang="en-GB" altLang="en-US" i="1" dirty="0">
              <a:solidFill>
                <a:srgbClr val="000066"/>
              </a:solidFill>
            </a:endParaRPr>
          </a:p>
        </p:txBody>
      </p:sp>
      <p:pic>
        <p:nvPicPr>
          <p:cNvPr id="307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589588"/>
            <a:ext cx="5473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8851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9</a:t>
            </a:r>
          </a:p>
        </p:txBody>
      </p:sp>
      <p:sp>
        <p:nvSpPr>
          <p:cNvPr id="11267" name="Retângulo 3"/>
          <p:cNvSpPr>
            <a:spLocks noChangeArrowheads="1"/>
          </p:cNvSpPr>
          <p:nvPr/>
        </p:nvSpPr>
        <p:spPr bwMode="auto">
          <a:xfrm>
            <a:off x="498475" y="2205038"/>
            <a:ext cx="8112125" cy="3416300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66"/>
              </a:buClr>
              <a:defRPr/>
            </a:pPr>
            <a:endParaRPr lang="pt-BR" altLang="pt-BR" sz="2400" dirty="0" smtClean="0">
              <a:solidFill>
                <a:srgbClr val="182C80"/>
              </a:solidFill>
            </a:endParaRPr>
          </a:p>
          <a:p>
            <a:pPr marL="342900" indent="-342900" algn="just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66"/>
                </a:solidFill>
              </a:rPr>
              <a:t>Não decorrem </a:t>
            </a:r>
            <a:r>
              <a:rPr lang="pt-BR" sz="2400" b="1" dirty="0">
                <a:solidFill>
                  <a:srgbClr val="000066"/>
                </a:solidFill>
              </a:rPr>
              <a:t>apenas de formações morais precárias, mas também, </a:t>
            </a:r>
            <a:r>
              <a:rPr lang="pt-BR" sz="2400" b="1" dirty="0" smtClean="0">
                <a:solidFill>
                  <a:srgbClr val="000066"/>
                </a:solidFill>
              </a:rPr>
              <a:t>do </a:t>
            </a:r>
            <a:r>
              <a:rPr lang="pt-BR" sz="2400" b="1" dirty="0">
                <a:solidFill>
                  <a:srgbClr val="000066"/>
                </a:solidFill>
              </a:rPr>
              <a:t>compartilhamento de recursos </a:t>
            </a:r>
            <a:r>
              <a:rPr lang="pt-BR" sz="2400" b="1" dirty="0" smtClean="0">
                <a:solidFill>
                  <a:srgbClr val="000066"/>
                </a:solidFill>
              </a:rPr>
              <a:t>escassos dos Orçamentos Públicos</a:t>
            </a:r>
          </a:p>
          <a:p>
            <a:pPr algn="just" eaLnBrk="1" hangingPunct="1">
              <a:buClr>
                <a:srgbClr val="130D67"/>
              </a:buClr>
              <a:defRPr/>
            </a:pPr>
            <a:endParaRPr lang="pt-BR" sz="2400" b="1" dirty="0">
              <a:solidFill>
                <a:srgbClr val="000066"/>
              </a:solidFill>
            </a:endParaRPr>
          </a:p>
          <a:p>
            <a:pPr algn="just" eaLnBrk="1" hangingPunct="1">
              <a:buClr>
                <a:srgbClr val="130D67"/>
              </a:buClr>
              <a:defRPr/>
            </a:pPr>
            <a:endParaRPr lang="pt-BR" sz="2400" b="1" dirty="0" smtClean="0">
              <a:solidFill>
                <a:srgbClr val="000066"/>
              </a:solidFill>
            </a:endParaRPr>
          </a:p>
          <a:p>
            <a:pPr marL="342900" indent="-342900" algn="just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130D67"/>
                </a:solidFill>
              </a:rPr>
              <a:t>Negociação entre executivos e parlamentares em torno de  emendas orçamentárias </a:t>
            </a:r>
          </a:p>
          <a:p>
            <a:pPr marL="342900" indent="-342900" algn="just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 smtClean="0">
              <a:solidFill>
                <a:srgbClr val="130D67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6763" y="1228725"/>
            <a:ext cx="79819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CONFLITOS DE 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INTERESSE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10</a:t>
            </a:r>
          </a:p>
        </p:txBody>
      </p:sp>
      <p:sp>
        <p:nvSpPr>
          <p:cNvPr id="13315" name="Retângulo 3"/>
          <p:cNvSpPr>
            <a:spLocks noChangeArrowheads="1"/>
          </p:cNvSpPr>
          <p:nvPr/>
        </p:nvSpPr>
        <p:spPr bwMode="auto">
          <a:xfrm>
            <a:off x="547688" y="1751013"/>
            <a:ext cx="7466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66"/>
              </a:buClr>
            </a:pPr>
            <a:endParaRPr lang="pt-BR" altLang="pt-BR" sz="2400">
              <a:solidFill>
                <a:srgbClr val="182C80"/>
              </a:solidFill>
            </a:endParaRPr>
          </a:p>
          <a:p>
            <a:pPr eaLnBrk="1" hangingPunct="1">
              <a:buClr>
                <a:srgbClr val="FFFF66"/>
              </a:buClr>
            </a:pPr>
            <a:r>
              <a:rPr lang="pt-BR" altLang="pt-BR" sz="2400">
                <a:solidFill>
                  <a:srgbClr val="182C80"/>
                </a:solidFill>
              </a:rPr>
              <a:t> </a:t>
            </a:r>
            <a:endParaRPr lang="pt-BR" altLang="pt-BR" sz="2400" b="1">
              <a:solidFill>
                <a:srgbClr val="182C8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4213" y="908050"/>
            <a:ext cx="8064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CONFLITOS DE 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INTERESSE</a:t>
            </a:r>
            <a:endParaRPr lang="pt-BR" sz="2800" dirty="0"/>
          </a:p>
        </p:txBody>
      </p:sp>
      <p:sp>
        <p:nvSpPr>
          <p:cNvPr id="13317" name="Retângulo 1"/>
          <p:cNvSpPr>
            <a:spLocks noChangeArrowheads="1"/>
          </p:cNvSpPr>
          <p:nvPr/>
        </p:nvSpPr>
        <p:spPr bwMode="auto">
          <a:xfrm rot="10800000" flipV="1">
            <a:off x="347663" y="6186488"/>
            <a:ext cx="331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182C80"/>
                </a:solidFill>
              </a:rPr>
              <a:t> Fonte: </a:t>
            </a:r>
            <a:r>
              <a:rPr lang="pt-BR" altLang="pt-BR" sz="1400">
                <a:solidFill>
                  <a:srgbClr val="182C80"/>
                </a:solidFill>
              </a:rPr>
              <a:t>Folha de São Paulo, 19/04/2010</a:t>
            </a:r>
          </a:p>
        </p:txBody>
      </p:sp>
      <p:pic>
        <p:nvPicPr>
          <p:cNvPr id="13318" name="Picture 7" descr="F:\Fes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51013"/>
            <a:ext cx="7775575" cy="4341812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11</a:t>
            </a:r>
          </a:p>
        </p:txBody>
      </p:sp>
      <p:sp>
        <p:nvSpPr>
          <p:cNvPr id="14339" name="Retângulo 3"/>
          <p:cNvSpPr>
            <a:spLocks noChangeArrowheads="1"/>
          </p:cNvSpPr>
          <p:nvPr/>
        </p:nvSpPr>
        <p:spPr bwMode="auto">
          <a:xfrm>
            <a:off x="547688" y="1751013"/>
            <a:ext cx="7466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66"/>
              </a:buClr>
            </a:pPr>
            <a:endParaRPr lang="pt-BR" altLang="pt-BR" sz="2400">
              <a:solidFill>
                <a:srgbClr val="182C80"/>
              </a:solidFill>
            </a:endParaRPr>
          </a:p>
          <a:p>
            <a:pPr eaLnBrk="1" hangingPunct="1">
              <a:buClr>
                <a:srgbClr val="FFFF66"/>
              </a:buClr>
            </a:pPr>
            <a:r>
              <a:rPr lang="pt-BR" altLang="pt-BR" sz="2400">
                <a:solidFill>
                  <a:srgbClr val="182C80"/>
                </a:solidFill>
              </a:rPr>
              <a:t> </a:t>
            </a:r>
            <a:endParaRPr lang="pt-BR" altLang="pt-BR" sz="2400" b="1">
              <a:solidFill>
                <a:srgbClr val="182C8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4213" y="908050"/>
            <a:ext cx="8064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CONFLITOS DE INTERESSE “Little </a:t>
            </a:r>
            <a:r>
              <a:rPr lang="pt-BR" sz="2800" dirty="0" err="1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flour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 </a:t>
            </a:r>
            <a:r>
              <a:rPr lang="pt-BR" sz="2800" dirty="0" err="1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my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 </a:t>
            </a:r>
            <a:r>
              <a:rPr lang="pt-BR" sz="2800" dirty="0" err="1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first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 </a:t>
            </a:r>
            <a:r>
              <a:rPr lang="pt-BR" sz="2800" dirty="0" err="1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puree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”</a:t>
            </a:r>
            <a:endParaRPr lang="pt-BR" sz="2800" dirty="0"/>
          </a:p>
        </p:txBody>
      </p:sp>
      <p:sp>
        <p:nvSpPr>
          <p:cNvPr id="14341" name="Retângulo 1"/>
          <p:cNvSpPr>
            <a:spLocks noChangeArrowheads="1"/>
          </p:cNvSpPr>
          <p:nvPr/>
        </p:nvSpPr>
        <p:spPr bwMode="auto">
          <a:xfrm rot="10800000" flipV="1">
            <a:off x="347663" y="6186488"/>
            <a:ext cx="331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182C80"/>
                </a:solidFill>
              </a:rPr>
              <a:t> Fonte: </a:t>
            </a:r>
            <a:r>
              <a:rPr lang="pt-BR" altLang="pt-BR" sz="1400">
                <a:solidFill>
                  <a:srgbClr val="182C80"/>
                </a:solidFill>
              </a:rPr>
              <a:t>Folha de São Paulo, 19/04/2010</a:t>
            </a:r>
          </a:p>
        </p:txBody>
      </p:sp>
      <p:pic>
        <p:nvPicPr>
          <p:cNvPr id="14342" name="Picture 7" descr="F:\Festas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51013"/>
            <a:ext cx="6840538" cy="4341812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12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8313" y="1052513"/>
            <a:ext cx="81359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	ONDE O CONTROLE INTERNO PODE ATUAR??</a:t>
            </a:r>
            <a:endParaRPr lang="pt-BR" sz="2800" dirty="0"/>
          </a:p>
        </p:txBody>
      </p:sp>
      <p:sp>
        <p:nvSpPr>
          <p:cNvPr id="16389" name="Retângulo 2"/>
          <p:cNvSpPr>
            <a:spLocks noChangeArrowheads="1"/>
          </p:cNvSpPr>
          <p:nvPr/>
        </p:nvSpPr>
        <p:spPr bwMode="auto">
          <a:xfrm>
            <a:off x="371475" y="1600200"/>
            <a:ext cx="8256588" cy="4524375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b="1" dirty="0">
                <a:solidFill>
                  <a:srgbClr val="130D67"/>
                </a:solidFill>
              </a:rPr>
              <a:t>A corrupção diminuirá à medida que diminuírem as oportunidades que levam a sua ocorrência.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BR" altLang="pt-BR" sz="2400" b="1" dirty="0">
              <a:solidFill>
                <a:srgbClr val="130D67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b="1" dirty="0">
                <a:solidFill>
                  <a:srgbClr val="130D67"/>
                </a:solidFill>
              </a:rPr>
              <a:t>Punição tempestiva e adequada dos atos de corrupção</a:t>
            </a:r>
          </a:p>
          <a:p>
            <a:pPr algn="just">
              <a:defRPr/>
            </a:pPr>
            <a:endParaRPr lang="pt-BR" altLang="pt-BR" sz="2400" b="1" dirty="0">
              <a:solidFill>
                <a:srgbClr val="130D67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b="1" dirty="0">
                <a:solidFill>
                  <a:srgbClr val="130D67"/>
                </a:solidFill>
              </a:rPr>
              <a:t>Criação de controles/legislação que hostilizem fraudes e atos corrupção nas corporações privadas nacionais e estrangeiras</a:t>
            </a:r>
            <a:endParaRPr lang="pt-BR" altLang="pt-BR" sz="2400" b="1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b="1" dirty="0">
                <a:solidFill>
                  <a:srgbClr val="FF0000"/>
                </a:solidFill>
              </a:rPr>
              <a:t>Garantia de que o processo de aprovação e alocação de emendas parlamentares obedeça regras definidas e transparentes.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971550" y="801688"/>
            <a:ext cx="6697663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387" name="Espaço Reservado para Texto 5"/>
          <p:cNvSpPr txBox="1">
            <a:spLocks/>
          </p:cNvSpPr>
          <p:nvPr/>
        </p:nvSpPr>
        <p:spPr bwMode="auto">
          <a:xfrm>
            <a:off x="298450" y="854075"/>
            <a:ext cx="85947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200" b="1">
              <a:solidFill>
                <a:srgbClr val="182C80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13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8450" y="3995738"/>
            <a:ext cx="8545513" cy="2678112"/>
          </a:xfrm>
          <a:prstGeom prst="rect">
            <a:avLst/>
          </a:prstGeom>
          <a:noFill/>
          <a:ln w="9525" algn="ctr">
            <a:solidFill>
              <a:srgbClr val="182C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A)  APERFEIÇOAMENTO DO MARCO LEGAL</a:t>
            </a:r>
          </a:p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B)  CORREÇÕES E MELHORIAS  EM PROGRAMAS DE GOVERNO </a:t>
            </a:r>
          </a:p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C)  ARTICULAÇÃO INTERINSTITUCIONAL –  PARCERIAS</a:t>
            </a:r>
          </a:p>
          <a:p>
            <a:pPr indent="-457200" algn="just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C.1) PRODUÇÃO DE MATERIAL PROBATÓRIO PARA INQUÉRITOS E PROCEDIMENTOS NAS ÁREAS ADMINISTRATIVA, CÍVEL E PENAL</a:t>
            </a:r>
            <a:r>
              <a:rPr lang="pt-BR" sz="2400" dirty="0"/>
              <a:t>  </a:t>
            </a:r>
          </a:p>
          <a:p>
            <a:pPr marL="457200" indent="-457200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D) CRIAÇÃO, DESENVOLVIMENTO  E COMPARTILHAMENTO  DE </a:t>
            </a:r>
          </a:p>
          <a:p>
            <a:pPr marL="457200" indent="-457200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SISTEMAS DE INFORMAÇÕES</a:t>
            </a:r>
          </a:p>
        </p:txBody>
      </p:sp>
      <p:pic>
        <p:nvPicPr>
          <p:cNvPr id="16390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57338"/>
            <a:ext cx="21764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uvem 7"/>
          <p:cNvSpPr/>
          <p:nvPr/>
        </p:nvSpPr>
        <p:spPr>
          <a:xfrm>
            <a:off x="3563888" y="1105086"/>
            <a:ext cx="4464495" cy="2211092"/>
          </a:xfrm>
          <a:prstGeom prst="cloud">
            <a:avLst/>
          </a:prstGeom>
          <a:ln>
            <a:solidFill>
              <a:srgbClr val="F79709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>
                    <a:lumMod val="95000"/>
                  </a:schemeClr>
                </a:solidFill>
                <a:latin typeface="Bauhaus 93" panose="04030905020B02020C02" pitchFamily="82" charset="0"/>
              </a:rPr>
              <a:t>E COMO  O </a:t>
            </a:r>
            <a:r>
              <a:rPr lang="pt-BR" sz="2400" i="1" dirty="0">
                <a:solidFill>
                  <a:srgbClr val="F79709"/>
                </a:solidFill>
                <a:latin typeface="Bauhaus 93" panose="04030905020B02020C02" pitchFamily="82" charset="0"/>
              </a:rPr>
              <a:t>CONTROLE INTERNO </a:t>
            </a:r>
            <a:r>
              <a:rPr lang="pt-BR" sz="2000" i="1" dirty="0">
                <a:solidFill>
                  <a:schemeClr val="bg1">
                    <a:lumMod val="95000"/>
                  </a:schemeClr>
                </a:solidFill>
                <a:latin typeface="Bauhaus 93" panose="04030905020B02020C02" pitchFamily="82" charset="0"/>
              </a:rPr>
              <a:t>PODE ATUAR NO COMBATE  A CORRUPÇÃO?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14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7663" y="2636838"/>
            <a:ext cx="8383587" cy="3540125"/>
          </a:xfrm>
          <a:prstGeom prst="rect">
            <a:avLst/>
          </a:prstGeom>
          <a:noFill/>
          <a:ln w="19050" algn="ctr">
            <a:solidFill>
              <a:srgbClr val="F797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	</a:t>
            </a:r>
            <a:r>
              <a:rPr lang="pt-BR" sz="2800" b="1" dirty="0">
                <a:solidFill>
                  <a:srgbClr val="130D67"/>
                </a:solidFill>
              </a:rPr>
              <a:t>A CGU vem capitaneando um arcabouço legal nos últimos anos para reduzir os conflitos de interesse com Lei nº 12.813/2013 e para responsabilizar civil e administrativamente empresas nacionais e estrangeiras por prática de atos contra a Administração, por meio da Lei nº 12.846/2013 (Lei da Empresa Limpa). Também ocupam destaque a    Lei de Acesso à Informação (LAI).</a:t>
            </a:r>
            <a:endParaRPr lang="pt-BR" sz="2800" b="1" dirty="0">
              <a:solidFill>
                <a:srgbClr val="130D6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6763" y="1773238"/>
            <a:ext cx="7405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APRIMORAMENTO DO MARCO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73463"/>
            <a:ext cx="8856663" cy="2246312"/>
          </a:xfrm>
          <a:prstGeom prst="rect">
            <a:avLst/>
          </a:prstGeom>
          <a:noFill/>
          <a:ln w="9525" algn="ctr">
            <a:solidFill>
              <a:srgbClr val="182C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	</a:t>
            </a:r>
            <a:r>
              <a:rPr lang="pt-B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Uma das diretrizes básicas da ação da CGU, adotada desde 2003, foi a de privilegiar a cooperação e a parceria com os demais órgãos de defesa do Estado e de aperfeiçoamento da gestão publica, respeitadas as diferenças entre as responsabilidades de cada um.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42988" y="1773238"/>
            <a:ext cx="7129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ARTICULAÇÃO INTERINSTITUCIONAL </a:t>
            </a:r>
            <a:endParaRPr lang="pt-BR" sz="3600" dirty="0">
              <a:solidFill>
                <a:srgbClr val="F797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4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CGU – PARCERIAS – LEI  Nº 10.683/2003</a:t>
            </a:r>
            <a:endParaRPr lang="pt-BR" sz="2800" b="1" dirty="0">
              <a:solidFill>
                <a:srgbClr val="F79709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147" name="Espaço Reservado para Texto 5"/>
          <p:cNvSpPr txBox="1">
            <a:spLocks/>
          </p:cNvSpPr>
          <p:nvPr/>
        </p:nvSpPr>
        <p:spPr bwMode="auto">
          <a:xfrm>
            <a:off x="611188" y="1660525"/>
            <a:ext cx="79930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b="1" kern="0" dirty="0">
                <a:solidFill>
                  <a:srgbClr val="130D67"/>
                </a:solidFill>
                <a:latin typeface="+mn-lt"/>
                <a:cs typeface="Arial" pitchFamily="34" charset="0"/>
              </a:rPr>
              <a:t>A CGU encaminhará à </a:t>
            </a:r>
            <a:r>
              <a:rPr lang="pt-BR" sz="24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Advocacia-Geral da União</a:t>
            </a:r>
            <a:r>
              <a:rPr lang="pt-BR" sz="2400" b="1" kern="0" dirty="0" smtClean="0">
                <a:solidFill>
                  <a:srgbClr val="F79709"/>
                </a:solidFill>
                <a:latin typeface="+mn-lt"/>
                <a:cs typeface="Arial" pitchFamily="34" charset="0"/>
              </a:rPr>
              <a:t> </a:t>
            </a:r>
            <a:r>
              <a:rPr lang="pt-BR" sz="2400" b="1" kern="0" dirty="0">
                <a:solidFill>
                  <a:srgbClr val="130D67"/>
                </a:solidFill>
                <a:latin typeface="+mn-lt"/>
                <a:cs typeface="Arial" pitchFamily="34" charset="0"/>
              </a:rPr>
              <a:t>os casos que configurem improbidade administrativa e todos quantos recomendem a indisponibilidade de bens, o ressarcimento ao erário e outras providências a cargo daquele órgão, bem como provocará, sempre que necessária, a atuação do </a:t>
            </a:r>
            <a:r>
              <a:rPr lang="pt-BR" sz="24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Tribunal de Contas da União</a:t>
            </a:r>
            <a:r>
              <a:rPr lang="pt-BR" sz="2400" b="1" kern="0" dirty="0" smtClean="0">
                <a:solidFill>
                  <a:srgbClr val="130D67"/>
                </a:solidFill>
                <a:latin typeface="+mn-lt"/>
                <a:cs typeface="Arial" pitchFamily="34" charset="0"/>
              </a:rPr>
              <a:t>, </a:t>
            </a:r>
            <a:r>
              <a:rPr lang="pt-BR" sz="2400" b="1" kern="0" dirty="0">
                <a:solidFill>
                  <a:srgbClr val="130D67"/>
                </a:solidFill>
                <a:latin typeface="+mn-lt"/>
                <a:cs typeface="Arial" pitchFamily="34" charset="0"/>
              </a:rPr>
              <a:t>da </a:t>
            </a:r>
            <a:r>
              <a:rPr lang="pt-BR" sz="24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Secretaria da Receita Federal</a:t>
            </a:r>
            <a:r>
              <a:rPr lang="pt-BR" sz="2400" b="1" kern="0" dirty="0" smtClean="0">
                <a:solidFill>
                  <a:srgbClr val="130D67"/>
                </a:solidFill>
                <a:latin typeface="+mn-lt"/>
                <a:cs typeface="Arial" pitchFamily="34" charset="0"/>
              </a:rPr>
              <a:t>, </a:t>
            </a:r>
            <a:r>
              <a:rPr lang="pt-BR" sz="2400" b="1" kern="0" dirty="0">
                <a:solidFill>
                  <a:srgbClr val="130D67"/>
                </a:solidFill>
                <a:latin typeface="+mn-lt"/>
                <a:cs typeface="Arial" pitchFamily="34" charset="0"/>
              </a:rPr>
              <a:t>dos órgãos do Sistema de Controle Interno do Poder Executivo Federal e, quando houver indícios de responsabilidade penal, do </a:t>
            </a:r>
            <a:r>
              <a:rPr lang="pt-BR" sz="24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Departamento de Polícia Federal</a:t>
            </a:r>
            <a:r>
              <a:rPr lang="pt-BR" sz="2400" b="1" kern="0" dirty="0" smtClean="0">
                <a:solidFill>
                  <a:srgbClr val="F79709"/>
                </a:solidFill>
                <a:latin typeface="+mn-lt"/>
                <a:cs typeface="Arial" pitchFamily="34" charset="0"/>
              </a:rPr>
              <a:t> </a:t>
            </a:r>
            <a:r>
              <a:rPr lang="pt-BR" sz="2400" b="1" kern="0" dirty="0">
                <a:solidFill>
                  <a:srgbClr val="130D67"/>
                </a:solidFill>
                <a:latin typeface="+mn-lt"/>
                <a:cs typeface="Arial" pitchFamily="34" charset="0"/>
              </a:rPr>
              <a:t>e do </a:t>
            </a:r>
            <a:r>
              <a:rPr lang="pt-BR" sz="24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Ministério Público</a:t>
            </a:r>
            <a:r>
              <a:rPr lang="pt-BR" sz="2400" b="1" kern="0" dirty="0" smtClean="0">
                <a:solidFill>
                  <a:srgbClr val="FFFFFF"/>
                </a:solidFill>
                <a:latin typeface="+mn-lt"/>
                <a:cs typeface="Arial" pitchFamily="34" charset="0"/>
              </a:rPr>
              <a:t>, </a:t>
            </a:r>
            <a:r>
              <a:rPr lang="pt-BR" sz="2400" b="1" kern="0" dirty="0">
                <a:solidFill>
                  <a:srgbClr val="130D67"/>
                </a:solidFill>
                <a:latin typeface="+mn-lt"/>
                <a:cs typeface="Arial" pitchFamily="34" charset="0"/>
              </a:rPr>
              <a:t>inclusive quanto a representações ou denúncias que se afigurarem manifestamente caluniosas. </a:t>
            </a:r>
          </a:p>
          <a:p>
            <a:pPr algn="r">
              <a:defRPr/>
            </a:pPr>
            <a:r>
              <a:rPr lang="pt-BR" sz="2200" i="1" kern="0" dirty="0">
                <a:solidFill>
                  <a:srgbClr val="130D67"/>
                </a:solidFill>
                <a:latin typeface="Times New Roman"/>
                <a:cs typeface="Arial" pitchFamily="34" charset="0"/>
              </a:rPr>
              <a:t>(Extraído do § 3º, art. 18, da Lei nº 10.683/2003</a:t>
            </a:r>
            <a:endParaRPr lang="en-GB" altLang="en-US" sz="2400" b="1" dirty="0" smtClean="0">
              <a:solidFill>
                <a:srgbClr val="130D67"/>
              </a:solidFill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736600" y="1123950"/>
            <a:ext cx="7939088" cy="7207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altLang="pt-BR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Articulação  com o Ministério Público  Federal</a:t>
            </a:r>
            <a:endParaRPr lang="en-US" altLang="pt-BR" dirty="0">
              <a:solidFill>
                <a:srgbClr val="F79709"/>
              </a:solidFill>
              <a:latin typeface="+mj-lt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147" name="Espaço Reservado para Texto 5"/>
          <p:cNvSpPr txBox="1">
            <a:spLocks/>
          </p:cNvSpPr>
          <p:nvPr/>
        </p:nvSpPr>
        <p:spPr bwMode="auto">
          <a:xfrm>
            <a:off x="250825" y="1844675"/>
            <a:ext cx="8208963" cy="4392613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pt-BR" altLang="pt-BR" sz="2400" b="1" u="sng" dirty="0" smtClean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u="sng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Classe de Ações abertas pelo MPF 2004 -2014 (Rel. CGU)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pt-BR" altLang="pt-BR" sz="2400" b="1" u="sng" dirty="0" smtClean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Inquéritos Civis: 3.096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Notícias de Fato: 1507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Procedimento Administrativo: 50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Procedimento Investigatório Criminal: 140</a:t>
            </a:r>
            <a:endParaRPr lang="pt-BR" altLang="pt-BR" sz="2400" b="1" dirty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cs typeface="Arial" pitchFamily="34" charset="0"/>
              </a:rPr>
              <a:t>Procedimento Preparatório:1598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cs typeface="Arial" pitchFamily="34" charset="0"/>
              </a:rPr>
              <a:t>Total............................... 6391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pt-BR" altLang="pt-BR" sz="2400" b="1" dirty="0" smtClean="0">
              <a:solidFill>
                <a:srgbClr val="000066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cs typeface="Arial" pitchFamily="34" charset="0"/>
              </a:rPr>
              <a:t>Cooperação </a:t>
            </a:r>
            <a:r>
              <a:rPr lang="pt-BR" altLang="pt-BR" sz="2400" b="1" dirty="0">
                <a:solidFill>
                  <a:srgbClr val="000066"/>
                </a:solidFill>
                <a:cs typeface="Arial" pitchFamily="34" charset="0"/>
              </a:rPr>
              <a:t>em Investigações  (Protocolo de Cooperação Técnica 2014)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pt-BR" altLang="pt-BR" sz="2400" b="1" dirty="0" smtClean="0">
              <a:solidFill>
                <a:srgbClr val="000066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			</a:t>
            </a:r>
            <a:endParaRPr lang="pt-BR" altLang="pt-BR" sz="2400" b="1" dirty="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4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altLang="pt-BR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Parceria com a Polícia Federal</a:t>
            </a:r>
            <a:endParaRPr lang="en-US" altLang="pt-BR" dirty="0">
              <a:solidFill>
                <a:srgbClr val="F79709"/>
              </a:solidFill>
              <a:latin typeface="+mj-lt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147" name="Espaço Reservado para Texto 5"/>
          <p:cNvSpPr txBox="1">
            <a:spLocks/>
          </p:cNvSpPr>
          <p:nvPr/>
        </p:nvSpPr>
        <p:spPr bwMode="auto">
          <a:xfrm>
            <a:off x="557213" y="1700213"/>
            <a:ext cx="8262937" cy="4176712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bg1"/>
              </a:buClr>
              <a:buFont typeface="Arial" charset="0"/>
              <a:buNone/>
              <a:defRPr/>
            </a:pPr>
            <a:endParaRPr lang="pt-BR" sz="2400" b="1" dirty="0" smtClean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Operações </a:t>
            </a:r>
            <a:r>
              <a:rPr lang="pt-BR" sz="2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Especiais;</a:t>
            </a: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Colaboração </a:t>
            </a:r>
            <a:r>
              <a:rPr lang="pt-BR" sz="2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Técnica em Inquéritos Policiais e Investigações;</a:t>
            </a:r>
          </a:p>
          <a:p>
            <a:pPr algn="just">
              <a:spcBef>
                <a:spcPct val="50000"/>
              </a:spcBef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Compartilhamento </a:t>
            </a:r>
            <a:r>
              <a:rPr lang="pt-BR" sz="2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de informações para fins de </a:t>
            </a:r>
            <a:r>
              <a:rPr 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      responsabilização </a:t>
            </a:r>
            <a:r>
              <a:rPr lang="pt-BR" sz="2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de servidores públicos e de empresas contratadas pelo Poder Público;</a:t>
            </a: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Garantia </a:t>
            </a:r>
            <a:r>
              <a:rPr lang="pt-BR" sz="2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da segurança de Ações de Controle da CGU. </a:t>
            </a:r>
          </a:p>
          <a:p>
            <a:pPr>
              <a:spcBef>
                <a:spcPts val="800"/>
              </a:spcBef>
              <a:spcAft>
                <a:spcPct val="50000"/>
              </a:spcAft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exto 5"/>
          <p:cNvSpPr txBox="1">
            <a:spLocks/>
          </p:cNvSpPr>
          <p:nvPr/>
        </p:nvSpPr>
        <p:spPr bwMode="auto">
          <a:xfrm>
            <a:off x="684213" y="1341438"/>
            <a:ext cx="7708900" cy="4824412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>
                <a:solidFill>
                  <a:srgbClr val="182C80"/>
                </a:solidFill>
              </a:rPr>
              <a:t>	Roberto César de Oliveira Viégas</a:t>
            </a:r>
            <a:endParaRPr lang="pt-BR" altLang="en-US" sz="2800">
              <a:solidFill>
                <a:srgbClr val="182C80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altLang="en-US" sz="2800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>
                <a:solidFill>
                  <a:srgbClr val="182C80"/>
                </a:solidFill>
              </a:rPr>
              <a:t>Chefe da Controladoria-Regional da União no Estado de Minas Gerais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>
                <a:solidFill>
                  <a:srgbClr val="182C80"/>
                </a:solidFill>
              </a:rPr>
              <a:t>Analista de Finanças e Controle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>
                <a:solidFill>
                  <a:srgbClr val="182C80"/>
                </a:solidFill>
              </a:rPr>
              <a:t>Graduação em Ciências Econômicas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>
                <a:solidFill>
                  <a:srgbClr val="182C80"/>
                </a:solidFill>
              </a:rPr>
              <a:t>Mestrado em Economia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>
                <a:solidFill>
                  <a:srgbClr val="182C80"/>
                </a:solidFill>
              </a:rPr>
              <a:t>Pós-Graduação em Conjuntura Econômica e Política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t-BR" altLang="en-US" sz="2800">
              <a:solidFill>
                <a:srgbClr val="182C80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8208962" cy="15128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t-BR" sz="65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156</a:t>
            </a:r>
            <a:r>
              <a:rPr lang="pt-BR" sz="51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Operações Especiais 2003-2014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t-BR" sz="51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1410 prisões – 372 prisões de servidores públicos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t-BR" sz="65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R$ 2,6</a:t>
            </a:r>
            <a:r>
              <a:rPr lang="pt-BR" sz="51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bilhões de prejuízo estimado 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endParaRPr lang="pt-BR" sz="4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19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349500"/>
            <a:ext cx="783748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766763" y="836613"/>
            <a:ext cx="733425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Casos concretos de atuação em parceria</a:t>
            </a:r>
            <a:endParaRPr lang="pt-BR" sz="2800" i="1" dirty="0">
              <a:solidFill>
                <a:srgbClr val="F79709"/>
              </a:solidFill>
            </a:endParaRPr>
          </a:p>
        </p:txBody>
      </p:sp>
      <p:sp>
        <p:nvSpPr>
          <p:cNvPr id="21507" name="Espaço Reservado para Texto 5"/>
          <p:cNvSpPr txBox="1">
            <a:spLocks/>
          </p:cNvSpPr>
          <p:nvPr/>
        </p:nvSpPr>
        <p:spPr bwMode="auto">
          <a:xfrm>
            <a:off x="561975" y="1700213"/>
            <a:ext cx="7969250" cy="4122737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8001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38º Sorteio – Brejo de Areia/MA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Operação </a:t>
            </a:r>
            <a:r>
              <a:rPr lang="pt-BR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Esopo</a:t>
            </a:r>
            <a:endParaRPr lang="pt-BR" dirty="0" smtClean="0">
              <a:solidFill>
                <a:srgbClr val="182C8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8001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Operações Sufrágio Livre, </a:t>
            </a:r>
            <a:r>
              <a:rPr lang="pt-BR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Orthoptera</a:t>
            </a:r>
            <a:r>
              <a:rPr lang="pt-BR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 e II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182C8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F7970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en-GB" altLang="en-US" sz="2400" b="1" dirty="0" smtClean="0">
              <a:solidFill>
                <a:srgbClr val="182C80"/>
              </a:solidFill>
              <a:cs typeface="Arial" pitchFamily="34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1052513"/>
            <a:ext cx="7489825" cy="6477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33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38º Sorteio – Brejo de Areia/MA - Contextualização  </a:t>
            </a:r>
            <a:endParaRPr lang="pt-BR" sz="3300" i="1" dirty="0">
              <a:solidFill>
                <a:srgbClr val="F79709"/>
              </a:solidFill>
            </a:endParaRPr>
          </a:p>
        </p:txBody>
      </p:sp>
      <p:sp>
        <p:nvSpPr>
          <p:cNvPr id="23555" name="Espaço Reservado para Texto 5"/>
          <p:cNvSpPr txBox="1">
            <a:spLocks/>
          </p:cNvSpPr>
          <p:nvPr/>
        </p:nvSpPr>
        <p:spPr bwMode="auto">
          <a:xfrm>
            <a:off x="179388" y="1700213"/>
            <a:ext cx="8688387" cy="4640262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00100" lvl="1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Desrespeito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à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Legislação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com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reflexos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negativos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na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execução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das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ações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fiscalização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2400" b="1" dirty="0">
                <a:solidFill>
                  <a:srgbClr val="182C80"/>
                </a:solidFill>
              </a:rPr>
              <a:t>Uso da tecnologia sem descuidar das questões </a:t>
            </a:r>
            <a:r>
              <a:rPr lang="pt-BR" sz="2400" b="1" dirty="0" smtClean="0">
                <a:solidFill>
                  <a:srgbClr val="182C80"/>
                </a:solidFill>
              </a:rPr>
              <a:t>operacionais:</a:t>
            </a:r>
            <a:endParaRPr lang="pt-BR" sz="2400" b="1" dirty="0">
              <a:solidFill>
                <a:srgbClr val="182C80"/>
              </a:solidFill>
            </a:endParaRPr>
          </a:p>
          <a:p>
            <a:pPr lvl="1" algn="just" eaLnBrk="1" hangingPunct="1">
              <a:spcBef>
                <a:spcPct val="20000"/>
              </a:spcBef>
              <a:defRPr/>
            </a:pPr>
            <a:r>
              <a:rPr lang="en-GB" altLang="en-US" sz="2400" b="1" dirty="0" smtClean="0">
                <a:solidFill>
                  <a:srgbClr val="182C80"/>
                </a:solidFill>
              </a:rPr>
              <a:t>a)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Consulta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sistemas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parca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documentação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apresentada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    	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revelaram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R$ 2.8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milhões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gastos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em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reformas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escolas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lvl="1" algn="just" eaLnBrk="1" hangingPunct="1">
              <a:spcBef>
                <a:spcPct val="20000"/>
              </a:spcBef>
              <a:defRPr/>
            </a:pPr>
            <a:r>
              <a:rPr lang="en-GB" altLang="en-US" sz="2400" b="1" dirty="0" smtClean="0">
                <a:solidFill>
                  <a:srgbClr val="182C80"/>
                </a:solidFill>
              </a:rPr>
              <a:t>b)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Visita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i="1" dirty="0" smtClean="0">
                <a:solidFill>
                  <a:srgbClr val="182C80"/>
                </a:solidFill>
              </a:rPr>
              <a:t>in loco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possibilitou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realização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entrevistas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e  	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elaboração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Relatórios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(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peça-chave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para 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representação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)</a:t>
            </a:r>
          </a:p>
          <a:p>
            <a:pPr marL="800100" lvl="1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Cautelar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busca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apreensão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–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Possibilitou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um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retrato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situação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atual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(documental 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física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) do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município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Fortalecimento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do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Programa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Sorteio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Municípios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38º Sorteio – Brejo de Areia/MA - Limitações</a:t>
            </a:r>
            <a:endParaRPr lang="pt-BR" sz="2800" i="1" dirty="0">
              <a:solidFill>
                <a:srgbClr val="F79709"/>
              </a:solidFill>
            </a:endParaRPr>
          </a:p>
        </p:txBody>
      </p:sp>
      <p:sp>
        <p:nvSpPr>
          <p:cNvPr id="25603" name="Espaço Reservado para Texto 5"/>
          <p:cNvSpPr txBox="1">
            <a:spLocks/>
          </p:cNvSpPr>
          <p:nvPr/>
        </p:nvSpPr>
        <p:spPr bwMode="auto">
          <a:xfrm>
            <a:off x="347663" y="1395413"/>
            <a:ext cx="7969250" cy="4841875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22</a:t>
            </a:r>
          </a:p>
        </p:txBody>
      </p:sp>
      <p:pic>
        <p:nvPicPr>
          <p:cNvPr id="2560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09700"/>
            <a:ext cx="36544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417638"/>
            <a:ext cx="3529012" cy="2155825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Imagem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716338"/>
            <a:ext cx="3654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m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716338"/>
            <a:ext cx="348456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Texto 5"/>
          <p:cNvSpPr txBox="1">
            <a:spLocks/>
          </p:cNvSpPr>
          <p:nvPr/>
        </p:nvSpPr>
        <p:spPr bwMode="auto">
          <a:xfrm>
            <a:off x="468313" y="1395413"/>
            <a:ext cx="7991475" cy="4770437"/>
          </a:xfrm>
          <a:prstGeom prst="rect">
            <a:avLst/>
          </a:prstGeom>
          <a:noFill/>
          <a:ln w="1270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  <a:latin typeface="+mn-lt"/>
            </a:endParaRPr>
          </a:p>
          <a:p>
            <a:pPr marL="4572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1800" b="1" dirty="0" smtClean="0">
                <a:solidFill>
                  <a:srgbClr val="182C80"/>
                </a:solidFill>
                <a:latin typeface="+mn-lt"/>
              </a:rPr>
              <a:t>E.M Centro dos Cloves			E. M </a:t>
            </a:r>
            <a:r>
              <a:rPr lang="en-GB" altLang="en-US" sz="1800" b="1" dirty="0" err="1" smtClean="0">
                <a:solidFill>
                  <a:srgbClr val="182C80"/>
                </a:solidFill>
                <a:latin typeface="+mn-lt"/>
              </a:rPr>
              <a:t>Andiroba</a:t>
            </a:r>
            <a:endParaRPr lang="en-GB" altLang="en-US" sz="1800" b="1" dirty="0" smtClean="0">
              <a:solidFill>
                <a:srgbClr val="182C80"/>
              </a:solidFill>
              <a:latin typeface="+mn-lt"/>
            </a:endParaRPr>
          </a:p>
          <a:p>
            <a:pPr marL="4572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1800" b="1" dirty="0" err="1" smtClean="0">
                <a:solidFill>
                  <a:srgbClr val="182C80"/>
                </a:solidFill>
              </a:rPr>
              <a:t>Despesas</a:t>
            </a:r>
            <a:r>
              <a:rPr lang="en-GB" altLang="en-US" sz="18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1800" b="1" dirty="0">
                <a:solidFill>
                  <a:srgbClr val="182C80"/>
                </a:solidFill>
              </a:rPr>
              <a:t>com </a:t>
            </a:r>
            <a:r>
              <a:rPr lang="en-GB" altLang="en-US" sz="1800" b="1" dirty="0" err="1">
                <a:solidFill>
                  <a:srgbClr val="182C80"/>
                </a:solidFill>
              </a:rPr>
              <a:t>Reformas</a:t>
            </a:r>
            <a:r>
              <a:rPr lang="en-GB" altLang="en-US" sz="1800" b="1" dirty="0">
                <a:solidFill>
                  <a:srgbClr val="182C80"/>
                </a:solidFill>
              </a:rPr>
              <a:t> </a:t>
            </a:r>
            <a:r>
              <a:rPr lang="en-GB" altLang="en-US" sz="2000" b="1" dirty="0" smtClean="0">
                <a:solidFill>
                  <a:srgbClr val="182C80"/>
                </a:solidFill>
              </a:rPr>
              <a:t>		</a:t>
            </a:r>
            <a:r>
              <a:rPr lang="en-GB" altLang="en-US" sz="2000" b="1" dirty="0" err="1" smtClean="0">
                <a:solidFill>
                  <a:srgbClr val="182C80"/>
                </a:solidFill>
              </a:rPr>
              <a:t>Despesas</a:t>
            </a:r>
            <a:r>
              <a:rPr lang="en-GB" altLang="en-US" sz="2000" b="1" dirty="0" smtClean="0">
                <a:solidFill>
                  <a:srgbClr val="182C80"/>
                </a:solidFill>
              </a:rPr>
              <a:t> com </a:t>
            </a:r>
            <a:r>
              <a:rPr lang="en-GB" altLang="en-US" sz="2000" b="1" dirty="0" err="1" smtClean="0">
                <a:solidFill>
                  <a:srgbClr val="182C80"/>
                </a:solidFill>
              </a:rPr>
              <a:t>Reformas</a:t>
            </a:r>
            <a:endParaRPr lang="en-GB" altLang="en-US" sz="2000" b="1" dirty="0" smtClean="0">
              <a:solidFill>
                <a:srgbClr val="182C80"/>
              </a:solidFill>
            </a:endParaRPr>
          </a:p>
          <a:p>
            <a:pPr marL="4572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b="1" dirty="0" smtClean="0">
                <a:solidFill>
                  <a:srgbClr val="182C80"/>
                </a:solidFill>
              </a:rPr>
              <a:t>2012: R$ 52.548,97		2012: R$ 139.826,15</a:t>
            </a:r>
          </a:p>
          <a:p>
            <a:pPr marL="4572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altLang="en-US" sz="2400" b="1" dirty="0">
                <a:solidFill>
                  <a:srgbClr val="182C80"/>
                </a:solidFill>
              </a:rPr>
              <a:t>	</a:t>
            </a:r>
            <a:r>
              <a:rPr lang="pt-BR" altLang="en-US" sz="2400" b="1" dirty="0" smtClean="0">
                <a:solidFill>
                  <a:srgbClr val="182C80"/>
                </a:solidFill>
              </a:rPr>
              <a:t>				2011: R$ 122.412,66	</a:t>
            </a:r>
            <a:endParaRPr lang="en-GB" altLang="en-US" sz="2400" b="1" dirty="0">
              <a:solidFill>
                <a:srgbClr val="182C80"/>
              </a:solidFill>
            </a:endParaRPr>
          </a:p>
          <a:p>
            <a:pPr marL="4572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182C80"/>
              </a:solidFill>
              <a:latin typeface="+mn-lt"/>
            </a:endParaRPr>
          </a:p>
        </p:txBody>
      </p:sp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38º Sorteio – Brejo de Areia/MA </a:t>
            </a:r>
            <a:endParaRPr lang="pt-BR" sz="2800" i="1" dirty="0">
              <a:solidFill>
                <a:srgbClr val="F79709"/>
              </a:solidFill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24</a:t>
            </a:r>
          </a:p>
        </p:txBody>
      </p:sp>
      <p:pic>
        <p:nvPicPr>
          <p:cNvPr id="26629" name="Picture" descr="A descriptio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82738"/>
            <a:ext cx="36004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82738"/>
            <a:ext cx="36718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6763" y="4724400"/>
            <a:ext cx="3444875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ESOPO/MG -  Contextualização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23" name="Espaço Reservado para Texto 5"/>
          <p:cNvSpPr txBox="1">
            <a:spLocks/>
          </p:cNvSpPr>
          <p:nvPr/>
        </p:nvSpPr>
        <p:spPr bwMode="auto">
          <a:xfrm>
            <a:off x="250825" y="1395413"/>
            <a:ext cx="871378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spcBef>
                <a:spcPct val="20000"/>
              </a:spcBef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Origem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em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trabalhos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auditoria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anual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contas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Repasses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recursos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entidade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do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Sistema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S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para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OSCIP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Atuação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da CGU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aprofundada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com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fiscalização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do PROJOVEM/MTE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182C80"/>
                </a:solidFill>
              </a:rPr>
              <a:t>OSCIP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obtinha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vantagens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indevidas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em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contratações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públicas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182C80"/>
                </a:solidFill>
              </a:rPr>
              <a:t>OSCIP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operadora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financeira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Organização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Criminosa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Utilização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empresas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fantasmas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para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lavagem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dinheiro</a:t>
            </a:r>
            <a:endParaRPr lang="en-GB" altLang="en-US" sz="2400" b="1" dirty="0" smtClean="0">
              <a:solidFill>
                <a:srgbClr val="182C8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82C80"/>
                </a:solidFill>
              </a:rPr>
              <a:t>Prejuízo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estimado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de R$400.000,00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971550" y="798513"/>
            <a:ext cx="6697663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ESOPO/MG -  Contextualização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27</a:t>
            </a:r>
          </a:p>
        </p:txBody>
      </p:sp>
      <p:sp>
        <p:nvSpPr>
          <p:cNvPr id="2" name="Elipse 1"/>
          <p:cNvSpPr/>
          <p:nvPr/>
        </p:nvSpPr>
        <p:spPr>
          <a:xfrm>
            <a:off x="2913063" y="1519238"/>
            <a:ext cx="3097212" cy="914400"/>
          </a:xfrm>
          <a:prstGeom prst="ellipse">
            <a:avLst/>
          </a:prstGeom>
          <a:noFill/>
          <a:ln w="38100">
            <a:solidFill>
              <a:srgbClr val="F79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182C80"/>
                </a:solidFill>
              </a:rPr>
              <a:t>ENTIDADE DO SISTEMA S</a:t>
            </a:r>
          </a:p>
        </p:txBody>
      </p:sp>
      <p:sp>
        <p:nvSpPr>
          <p:cNvPr id="4" name="Elipse 3"/>
          <p:cNvSpPr/>
          <p:nvPr/>
        </p:nvSpPr>
        <p:spPr>
          <a:xfrm>
            <a:off x="2843213" y="3203575"/>
            <a:ext cx="3025775" cy="10080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79709"/>
                </a:solidFill>
              </a:rPr>
              <a:t>OSCIP</a:t>
            </a:r>
          </a:p>
        </p:txBody>
      </p:sp>
      <p:sp>
        <p:nvSpPr>
          <p:cNvPr id="5" name="Elipse 4"/>
          <p:cNvSpPr/>
          <p:nvPr/>
        </p:nvSpPr>
        <p:spPr>
          <a:xfrm>
            <a:off x="2843213" y="4686300"/>
            <a:ext cx="2952750" cy="914400"/>
          </a:xfrm>
          <a:prstGeom prst="ellipse">
            <a:avLst/>
          </a:prstGeom>
          <a:noFill/>
          <a:ln w="38100">
            <a:solidFill>
              <a:srgbClr val="182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79709"/>
                </a:solidFill>
              </a:rPr>
              <a:t>EMPRESA FANTASMA</a:t>
            </a:r>
          </a:p>
        </p:txBody>
      </p:sp>
      <p:sp>
        <p:nvSpPr>
          <p:cNvPr id="12" name="Seta em curva para a direita 11"/>
          <p:cNvSpPr/>
          <p:nvPr/>
        </p:nvSpPr>
        <p:spPr>
          <a:xfrm>
            <a:off x="2112963" y="3941763"/>
            <a:ext cx="730250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cima 12"/>
          <p:cNvSpPr/>
          <p:nvPr/>
        </p:nvSpPr>
        <p:spPr>
          <a:xfrm rot="16200000">
            <a:off x="5602287" y="4054476"/>
            <a:ext cx="1223963" cy="836612"/>
          </a:xfrm>
          <a:prstGeom prst="curvedUpArrow">
            <a:avLst>
              <a:gd name="adj1" fmla="val 25000"/>
              <a:gd name="adj2" fmla="val 52958"/>
              <a:gd name="adj3" fmla="val 3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4219575" y="2547938"/>
            <a:ext cx="484188" cy="59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971550" y="798513"/>
            <a:ext cx="6697663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ESOPO/MG -  Limitações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27</a:t>
            </a:r>
          </a:p>
        </p:txBody>
      </p:sp>
      <p:pic>
        <p:nvPicPr>
          <p:cNvPr id="29700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4" r="4655" b="50764"/>
          <a:stretch>
            <a:fillRect/>
          </a:stretch>
        </p:blipFill>
        <p:spPr bwMode="auto">
          <a:xfrm>
            <a:off x="347663" y="1550988"/>
            <a:ext cx="27844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baixo 5"/>
          <p:cNvSpPr/>
          <p:nvPr/>
        </p:nvSpPr>
        <p:spPr>
          <a:xfrm>
            <a:off x="1979613" y="1519238"/>
            <a:ext cx="200025" cy="692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9702" name="Imagem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550988"/>
            <a:ext cx="2676525" cy="1658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m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587500"/>
            <a:ext cx="2332037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cima 6"/>
          <p:cNvSpPr/>
          <p:nvPr/>
        </p:nvSpPr>
        <p:spPr>
          <a:xfrm rot="20676700">
            <a:off x="8145463" y="2789238"/>
            <a:ext cx="222250" cy="4333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9705" name="Imagem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22650"/>
            <a:ext cx="2681288" cy="178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Imagem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429000"/>
            <a:ext cx="2676525" cy="178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m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476625"/>
            <a:ext cx="2465387" cy="173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971550" y="798513"/>
            <a:ext cx="6697663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ESOPO/MG -  Limitações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28</a:t>
            </a:r>
          </a:p>
        </p:txBody>
      </p:sp>
      <p:pic>
        <p:nvPicPr>
          <p:cNvPr id="30724" name="Imagem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577975"/>
            <a:ext cx="274320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ta para cima 12"/>
          <p:cNvSpPr/>
          <p:nvPr/>
        </p:nvSpPr>
        <p:spPr>
          <a:xfrm rot="2617474">
            <a:off x="915988" y="2714625"/>
            <a:ext cx="188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26" name="Imagem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19250"/>
            <a:ext cx="2816225" cy="182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m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00200"/>
            <a:ext cx="2709863" cy="1847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ta para cima 21"/>
          <p:cNvSpPr/>
          <p:nvPr/>
        </p:nvSpPr>
        <p:spPr>
          <a:xfrm rot="9626851">
            <a:off x="6407150" y="1822450"/>
            <a:ext cx="228600" cy="4127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29" name="Imagem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736850" cy="1943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eta para cima 23"/>
          <p:cNvSpPr/>
          <p:nvPr/>
        </p:nvSpPr>
        <p:spPr>
          <a:xfrm rot="2617474">
            <a:off x="1350963" y="4802188"/>
            <a:ext cx="188912" cy="4333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31" name="Imagem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816225" cy="1943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m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2592388" cy="187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557213" y="1125538"/>
            <a:ext cx="7902575" cy="6477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45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SUFRÁGIO LIVRE </a:t>
            </a:r>
            <a:r>
              <a:rPr lang="pt-BR" sz="45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– </a:t>
            </a:r>
            <a:r>
              <a:rPr lang="pt-BR" sz="4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episódio que deu origem a </a:t>
            </a:r>
            <a:r>
              <a:rPr lang="pt-BR" sz="4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série</a:t>
            </a:r>
            <a:r>
              <a:rPr lang="pt-BR" sz="45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endParaRPr lang="pt-BR" sz="45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9699" name="Espaço Reservado para Texto 5"/>
          <p:cNvSpPr txBox="1">
            <a:spLocks/>
          </p:cNvSpPr>
          <p:nvPr/>
        </p:nvSpPr>
        <p:spPr bwMode="auto">
          <a:xfrm>
            <a:off x="692150" y="1773238"/>
            <a:ext cx="770572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Antecedentes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dirty="0">
                <a:solidFill>
                  <a:srgbClr val="182C80"/>
                </a:solidFill>
              </a:rPr>
              <a:t> 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do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aperfeiçoamento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da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legislação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 - </a:t>
            </a:r>
            <a:r>
              <a:rPr lang="en-GB" altLang="en-US" sz="2400" b="1" dirty="0" err="1" smtClean="0">
                <a:solidFill>
                  <a:srgbClr val="182C80"/>
                </a:solidFill>
              </a:rPr>
              <a:t>Decreto</a:t>
            </a:r>
            <a:r>
              <a:rPr lang="en-GB" altLang="en-US" sz="2400" b="1" dirty="0" smtClean="0">
                <a:solidFill>
                  <a:srgbClr val="182C80"/>
                </a:solidFill>
              </a:rPr>
              <a:t> nº 7507/2011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30D67"/>
                </a:solidFill>
              </a:rPr>
              <a:t>Município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já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investigado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em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outra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Operação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Policial</a:t>
            </a:r>
            <a:endParaRPr lang="en-GB" altLang="en-US" sz="2400" b="1" dirty="0" smtClean="0">
              <a:solidFill>
                <a:srgbClr val="130D67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30D67"/>
                </a:solidFill>
              </a:rPr>
              <a:t>Início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do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uso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informações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financeiras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do Sistema de Repasses  de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Pagamentos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Governamentais</a:t>
            </a:r>
            <a:endParaRPr lang="en-GB" altLang="en-US" sz="2400" b="1" dirty="0" smtClean="0">
              <a:solidFill>
                <a:srgbClr val="130D67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2400" b="1" dirty="0">
                <a:solidFill>
                  <a:srgbClr val="130D67"/>
                </a:solidFill>
              </a:rPr>
              <a:t>Uso de verbas públicas federais para financiamento de campanha eleitoral  de 2008</a:t>
            </a:r>
            <a:endParaRPr lang="en-GB" altLang="en-US" sz="2400" b="1" dirty="0">
              <a:solidFill>
                <a:srgbClr val="130D67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130D67"/>
                </a:solidFill>
              </a:rPr>
              <a:t>Limitação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superada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com a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quebra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sigilo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bancário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obtida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em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1º 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grau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 (</a:t>
            </a:r>
            <a:r>
              <a:rPr lang="en-GB" altLang="en-US" sz="2400" b="1" dirty="0" err="1" smtClean="0">
                <a:solidFill>
                  <a:srgbClr val="130D67"/>
                </a:solidFill>
              </a:rPr>
              <a:t>eleitoral</a:t>
            </a:r>
            <a:r>
              <a:rPr lang="en-GB" altLang="en-US" sz="2400" b="1" dirty="0" smtClean="0">
                <a:solidFill>
                  <a:srgbClr val="130D67"/>
                </a:solidFill>
              </a:rPr>
              <a:t>)</a:t>
            </a:r>
          </a:p>
          <a:p>
            <a:pPr lvl="1">
              <a:spcBef>
                <a:spcPct val="20000"/>
              </a:spcBef>
              <a:defRPr/>
            </a:pPr>
            <a:endParaRPr lang="pt-BR" sz="2400" b="1" dirty="0" smtClean="0">
              <a:solidFill>
                <a:srgbClr val="130D67"/>
              </a:solidFill>
            </a:endParaRPr>
          </a:p>
          <a:p>
            <a:pPr lvl="1">
              <a:spcBef>
                <a:spcPct val="20000"/>
              </a:spcBef>
              <a:defRPr/>
            </a:pPr>
            <a:endParaRPr lang="en-GB" altLang="en-US" sz="2400" b="1" dirty="0" smtClean="0">
              <a:solidFill>
                <a:srgbClr val="130D67"/>
              </a:solidFill>
            </a:endParaRPr>
          </a:p>
          <a:p>
            <a:pPr lvl="1">
              <a:spcBef>
                <a:spcPct val="20000"/>
              </a:spcBef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  <a:p>
            <a:pPr lvl="1">
              <a:spcBef>
                <a:spcPct val="20000"/>
              </a:spcBef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82C80"/>
              </a:solidFill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81075"/>
            <a:ext cx="3781425" cy="576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Resumo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123" name="Espaço Reservado para Texto 5"/>
          <p:cNvSpPr txBox="1">
            <a:spLocks/>
          </p:cNvSpPr>
          <p:nvPr/>
        </p:nvSpPr>
        <p:spPr bwMode="auto">
          <a:xfrm>
            <a:off x="323850" y="1773238"/>
            <a:ext cx="8135938" cy="4279900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000066"/>
                </a:solidFill>
              </a:rPr>
              <a:t>CGU –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Funções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Básicas</a:t>
            </a:r>
            <a:endParaRPr lang="en-GB" altLang="en-US" sz="2400" b="1" dirty="0" smtClean="0">
              <a:solidFill>
                <a:srgbClr val="000066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000066"/>
                </a:solidFill>
              </a:rPr>
              <a:t>Áreas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de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Atuação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da CGU 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000066"/>
                </a:solidFill>
              </a:rPr>
              <a:t>4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Eixos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do Controle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000066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Ações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Investigativas</a:t>
            </a:r>
            <a:endParaRPr lang="en-GB" altLang="en-US" sz="2400" b="1" dirty="0" smtClean="0">
              <a:solidFill>
                <a:srgbClr val="000066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000066"/>
                </a:solidFill>
              </a:rPr>
              <a:t>Como Combater a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Corrupção</a:t>
            </a:r>
            <a:endParaRPr lang="en-GB" altLang="en-US" sz="2400" b="1" dirty="0" smtClean="0">
              <a:solidFill>
                <a:srgbClr val="000066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smtClean="0">
                <a:solidFill>
                  <a:srgbClr val="000066"/>
                </a:solidFill>
              </a:rPr>
              <a:t>Como o Controle Interno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pode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atuar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no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Combate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a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Corrupção</a:t>
            </a:r>
            <a:endParaRPr lang="en-GB" altLang="en-US" sz="2400" b="1" dirty="0" smtClean="0">
              <a:solidFill>
                <a:srgbClr val="000066"/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en-GB" altLang="en-US" sz="2400" b="1" dirty="0" smtClean="0">
                <a:solidFill>
                  <a:srgbClr val="000066"/>
                </a:solidFill>
              </a:rPr>
              <a:t>	- 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Articulação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Interinstitucional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, Marco Legal,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Sistemas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	de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Informações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, </a:t>
            </a:r>
            <a:r>
              <a:rPr lang="en-GB" altLang="en-US" sz="2400" b="1" dirty="0" err="1" smtClean="0">
                <a:solidFill>
                  <a:srgbClr val="000066"/>
                </a:solidFill>
              </a:rPr>
              <a:t>Melhoria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 dos Programas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b="1" dirty="0" err="1" smtClean="0">
                <a:solidFill>
                  <a:srgbClr val="000066"/>
                </a:solidFill>
              </a:rPr>
              <a:t>Casos</a:t>
            </a:r>
            <a:endParaRPr lang="en-GB" altLang="en-US" sz="2400" b="1" dirty="0" smtClean="0">
              <a:solidFill>
                <a:srgbClr val="000066"/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GB" altLang="en-US" sz="2400" dirty="0" smtClean="0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altLang="en-US" sz="2400" dirty="0" smtClean="0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altLang="en-US" sz="2400" dirty="0" smtClean="0">
              <a:solidFill>
                <a:srgbClr val="182C80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395288" y="836613"/>
            <a:ext cx="8064500" cy="647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SUFRÁGIO LIVRE – O episódio que deu origem a série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Extrato da conta corrente do PNAC</a:t>
            </a:r>
            <a:endParaRPr lang="pt-BR" sz="24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30</a:t>
            </a:r>
          </a:p>
        </p:txBody>
      </p:sp>
      <p:pic>
        <p:nvPicPr>
          <p:cNvPr id="32772" name="Espaço Reservado para Conteúdo 3" descr="imagem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000250"/>
            <a:ext cx="7921625" cy="3732213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347663" y="836613"/>
            <a:ext cx="7969250" cy="9366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endParaRPr lang="pt-BR" sz="2800" b="1" dirty="0" smtClean="0">
              <a:solidFill>
                <a:srgbClr val="182C8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SUFRÁGIO LIVRE – O episódio que deu origem a série</a:t>
            </a:r>
            <a:endParaRPr lang="pt-BR" sz="30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31</a:t>
            </a:r>
          </a:p>
        </p:txBody>
      </p:sp>
      <p:pic>
        <p:nvPicPr>
          <p:cNvPr id="33796" name="Espaço Reservado para Conteúdo 5" descr="imagem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349500"/>
            <a:ext cx="8258175" cy="3357563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3550" y="1773238"/>
            <a:ext cx="38687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Extrato da conta corrente do PNAE</a:t>
            </a:r>
            <a:endParaRPr lang="pt-BR" i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347663" y="836613"/>
            <a:ext cx="7969250" cy="9366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endParaRPr lang="pt-BR" sz="2800" b="1" dirty="0" smtClean="0">
              <a:solidFill>
                <a:srgbClr val="182C8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SUFRÁGIO LIVRE – O episódio que deu origem a série</a:t>
            </a:r>
            <a:endParaRPr lang="pt-BR" sz="30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32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7656513" cy="3867150"/>
          </a:xfrm>
          <a:prstGeom prst="rect">
            <a:avLst/>
          </a:prstGeom>
          <a:noFill/>
          <a:ln w="19050" algn="ctr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6763" y="1774825"/>
            <a:ext cx="3838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Fita detalhe de movimentação do caixa</a:t>
            </a:r>
            <a:endParaRPr lang="pt-BR" i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Texto 5"/>
          <p:cNvSpPr txBox="1">
            <a:spLocks/>
          </p:cNvSpPr>
          <p:nvPr/>
        </p:nvSpPr>
        <p:spPr bwMode="auto">
          <a:xfrm>
            <a:off x="611188" y="1773238"/>
            <a:ext cx="74882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32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6013" y="1125538"/>
            <a:ext cx="82089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SUFRÁGIO LIVRE - News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773238"/>
            <a:ext cx="6694487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7129462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ORTHOPTERAS I e II  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6867" name="Espaço Reservado para Texto 5"/>
          <p:cNvSpPr txBox="1">
            <a:spLocks/>
          </p:cNvSpPr>
          <p:nvPr/>
        </p:nvSpPr>
        <p:spPr bwMode="auto">
          <a:xfrm>
            <a:off x="557213" y="1517650"/>
            <a:ext cx="8118475" cy="5006975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b="1">
                <a:solidFill>
                  <a:srgbClr val="182C80"/>
                </a:solidFill>
              </a:rPr>
              <a:t>Antecedentes do aperfeiçoamento da legislação  - Decreto nº 7507/2011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b="1">
                <a:solidFill>
                  <a:srgbClr val="130D67"/>
                </a:solidFill>
              </a:rPr>
              <a:t>Uso de Sistemas de Informação (BB RPG, SIAFI, TSE)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2400" b="1">
                <a:solidFill>
                  <a:srgbClr val="130D67"/>
                </a:solidFill>
              </a:rPr>
              <a:t>Foco das análises eram as operações de desembolso suspeitas: saques na boca do caixa, retiradas mediante cheque avulso ou saques contra recibo, transferência para outras contas do município (contas de passagem) 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2400" b="1">
                <a:solidFill>
                  <a:srgbClr val="130D67"/>
                </a:solidFill>
              </a:rPr>
              <a:t>Inversão da ordem normal das análises até então realizadas: a auditoria começou pelo monitoramento financeiro da conta, análise documental e visita </a:t>
            </a:r>
            <a:r>
              <a:rPr lang="pt-BR" altLang="pt-BR" sz="2400" b="1" i="1">
                <a:solidFill>
                  <a:srgbClr val="130D67"/>
                </a:solidFill>
              </a:rPr>
              <a:t>in loco </a:t>
            </a:r>
            <a:r>
              <a:rPr lang="pt-BR" altLang="pt-BR" sz="2400" b="1">
                <a:solidFill>
                  <a:srgbClr val="130D67"/>
                </a:solidFill>
              </a:rPr>
              <a:t>após quebra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2400" b="1">
                <a:solidFill>
                  <a:srgbClr val="130D67"/>
                </a:solidFill>
              </a:rPr>
              <a:t>Limitação superada com a quebra de Sigilo Bancário (MPF e MPE) obtida em 1º grau</a:t>
            </a:r>
            <a:endParaRPr lang="en-GB" altLang="en-US" sz="2400" b="1">
              <a:solidFill>
                <a:srgbClr val="130D67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en-GB" altLang="en-US" sz="2400" b="1">
              <a:solidFill>
                <a:srgbClr val="182C8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Texto 5"/>
          <p:cNvSpPr txBox="1">
            <a:spLocks/>
          </p:cNvSpPr>
          <p:nvPr/>
        </p:nvSpPr>
        <p:spPr bwMode="auto">
          <a:xfrm>
            <a:off x="763588" y="1773238"/>
            <a:ext cx="76215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 b="1">
              <a:solidFill>
                <a:srgbClr val="182C80"/>
              </a:solidFill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34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6013" y="1125538"/>
            <a:ext cx="82089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ORTHOPTERAS I e II - News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754188"/>
            <a:ext cx="7621587" cy="4314825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2979738"/>
            <a:ext cx="8820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32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Desafios do Controle Interno no Combate à Corrupção</a:t>
            </a:r>
            <a:endParaRPr lang="pt-BR" sz="32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Texto 5"/>
          <p:cNvSpPr txBox="1">
            <a:spLocks/>
          </p:cNvSpPr>
          <p:nvPr/>
        </p:nvSpPr>
        <p:spPr bwMode="auto">
          <a:xfrm>
            <a:off x="287338" y="1052513"/>
            <a:ext cx="85328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 smtClean="0">
              <a:solidFill>
                <a:srgbClr val="000066"/>
              </a:solidFill>
            </a:endParaRPr>
          </a:p>
          <a:p>
            <a:pPr marL="457200" indent="-457200" algn="just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130D67"/>
                </a:solidFill>
              </a:rPr>
              <a:t>Combate às fraudes e a corrupção requer um processo contínuo de aprendizado e formação de centros de excelência</a:t>
            </a:r>
          </a:p>
          <a:p>
            <a:pPr marL="0" indent="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defRPr/>
            </a:pPr>
            <a:endParaRPr lang="pt-BR" altLang="pt-BR" sz="2400" b="1" dirty="0" smtClean="0">
              <a:solidFill>
                <a:srgbClr val="130D67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130D67"/>
                </a:solidFill>
              </a:rPr>
              <a:t>Núcleos de Ações Especiais - continuidade e desenvolvimento</a:t>
            </a:r>
          </a:p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 smtClean="0">
              <a:solidFill>
                <a:srgbClr val="130D67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130D67"/>
                </a:solidFill>
              </a:rPr>
              <a:t>Acesso a informações sigilosas (custodiadas por terceiros)</a:t>
            </a:r>
          </a:p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 smtClean="0">
              <a:solidFill>
                <a:srgbClr val="130D67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130D67"/>
                </a:solidFill>
              </a:rPr>
              <a:t>Aprimoramento e compartilhamento das Ferramentas de TI</a:t>
            </a:r>
          </a:p>
          <a:p>
            <a:pPr marL="457200" indent="-45720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 smtClean="0">
              <a:solidFill>
                <a:srgbClr val="130D67"/>
              </a:solidFill>
            </a:endParaRPr>
          </a:p>
          <a:p>
            <a:pPr marL="0" indent="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defRPr/>
            </a:pPr>
            <a:endParaRPr lang="pt-BR" altLang="pt-BR" sz="2800" dirty="0" smtClean="0">
              <a:solidFill>
                <a:srgbClr val="130D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Texto 5"/>
          <p:cNvSpPr txBox="1">
            <a:spLocks/>
          </p:cNvSpPr>
          <p:nvPr/>
        </p:nvSpPr>
        <p:spPr bwMode="auto">
          <a:xfrm>
            <a:off x="144463" y="1628775"/>
            <a:ext cx="88201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4000" b="1">
                <a:solidFill>
                  <a:srgbClr val="182C80"/>
                </a:solidFill>
              </a:rPr>
              <a:t>Obrigado!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t-BR" altLang="pt-BR" sz="2800">
              <a:solidFill>
                <a:srgbClr val="182C8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 i="1">
                <a:solidFill>
                  <a:srgbClr val="898989"/>
                </a:solidFill>
              </a:rPr>
              <a:t>Roberto César de Oliveira Viégas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i="1">
                <a:solidFill>
                  <a:srgbClr val="898989"/>
                </a:solidFill>
              </a:rPr>
              <a:t>Chefe da Controladoria Regional da </a:t>
            </a:r>
            <a:r>
              <a:rPr lang="en-GB" altLang="en-US" sz="2800" i="1">
                <a:solidFill>
                  <a:srgbClr val="898989"/>
                </a:solidFill>
              </a:rPr>
              <a:t>União em Minas Gerais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t-BR" altLang="pt-BR" sz="2800">
              <a:solidFill>
                <a:srgbClr val="182C80"/>
              </a:solidFill>
            </a:endParaRPr>
          </a:p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t-BR" altLang="pt-BR" sz="2800">
              <a:solidFill>
                <a:srgbClr val="182C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1123950"/>
            <a:ext cx="6697662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pt-BR" sz="2800" b="1" dirty="0" smtClean="0">
                <a:solidFill>
                  <a:srgbClr val="182C80"/>
                </a:solidFill>
              </a:rPr>
              <a:t> </a:t>
            </a:r>
            <a:r>
              <a:rPr lang="pt-BR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CGU – Funções Básicas</a:t>
            </a:r>
            <a:endParaRPr lang="pt-BR" altLang="pt-BR" dirty="0" smtClean="0">
              <a:solidFill>
                <a:srgbClr val="F7970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7" name="Espaço Reservado para Texto 5"/>
          <p:cNvSpPr txBox="1">
            <a:spLocks/>
          </p:cNvSpPr>
          <p:nvPr/>
        </p:nvSpPr>
        <p:spPr bwMode="auto">
          <a:xfrm>
            <a:off x="476250" y="1989138"/>
            <a:ext cx="8177213" cy="4032250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endParaRPr lang="pt-BR" altLang="pt-BR" sz="2400" dirty="0" smtClean="0">
              <a:solidFill>
                <a:srgbClr val="182C80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endParaRPr lang="pt-BR" altLang="pt-BR" sz="2400" dirty="0" smtClean="0">
              <a:solidFill>
                <a:srgbClr val="182C80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pt-BR" sz="2400" dirty="0" smtClean="0">
                <a:solidFill>
                  <a:srgbClr val="182C8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	</a:t>
            </a:r>
          </a:p>
          <a:p>
            <a:pPr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pt-BR" sz="2400" dirty="0" smtClean="0">
                <a:solidFill>
                  <a:srgbClr val="182C8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pt-BR" altLang="pt-BR" sz="2400" dirty="0" smtClean="0">
                <a:solidFill>
                  <a:srgbClr val="130D67"/>
                </a:solidFill>
                <a:ea typeface="Lucida Sans Unicode" pitchFamily="34" charset="0"/>
                <a:cs typeface="Lucida Sans Unicode" pitchFamily="34" charset="0"/>
              </a:rPr>
              <a:t>A CGU é o órgão de </a:t>
            </a:r>
            <a:r>
              <a:rPr lang="pt-BR" altLang="pt-BR" sz="2400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Controle Interno </a:t>
            </a:r>
            <a:r>
              <a:rPr lang="pt-BR" altLang="pt-BR" sz="2400" dirty="0" smtClean="0">
                <a:solidFill>
                  <a:srgbClr val="130D67"/>
                </a:solidFill>
                <a:ea typeface="Lucida Sans Unicode" pitchFamily="34" charset="0"/>
                <a:cs typeface="Lucida Sans Unicode" pitchFamily="34" charset="0"/>
              </a:rPr>
              <a:t>do Governo Federal, responsável também pela função </a:t>
            </a:r>
            <a:r>
              <a:rPr lang="pt-BR" altLang="pt-BR" sz="2400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Correicional</a:t>
            </a:r>
            <a:r>
              <a:rPr lang="pt-BR" altLang="pt-BR" sz="2400" dirty="0" smtClean="0">
                <a:solidFill>
                  <a:srgbClr val="130D67"/>
                </a:solidFill>
                <a:ea typeface="Lucida Sans Unicode" pitchFamily="34" charset="0"/>
                <a:cs typeface="Lucida Sans Unicode" pitchFamily="34" charset="0"/>
              </a:rPr>
              <a:t>, pela coordenação do </a:t>
            </a:r>
            <a:r>
              <a:rPr lang="pt-BR" altLang="pt-BR" sz="2400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Sistema de Ouvidorias </a:t>
            </a:r>
            <a:r>
              <a:rPr lang="pt-BR" altLang="pt-BR" sz="2400" dirty="0" smtClean="0">
                <a:solidFill>
                  <a:srgbClr val="130D67"/>
                </a:solidFill>
                <a:ea typeface="Lucida Sans Unicode" pitchFamily="34" charset="0"/>
                <a:cs typeface="Lucida Sans Unicode" pitchFamily="34" charset="0"/>
              </a:rPr>
              <a:t>e pela P</a:t>
            </a:r>
            <a:r>
              <a:rPr lang="pt-BR" altLang="pt-BR" sz="2400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revenção </a:t>
            </a:r>
            <a:r>
              <a:rPr lang="pt-BR" altLang="pt-BR" sz="2400" dirty="0" smtClean="0">
                <a:solidFill>
                  <a:srgbClr val="130D67"/>
                </a:solidFill>
                <a:ea typeface="Lucida Sans Unicode" pitchFamily="34" charset="0"/>
                <a:cs typeface="Lucida Sans Unicode" pitchFamily="34" charset="0"/>
              </a:rPr>
              <a:t>e </a:t>
            </a:r>
            <a:r>
              <a:rPr lang="pt-BR" altLang="pt-BR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Combate à Corrupção.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Lucida Sans Unicode" pitchFamily="34" charset="0"/>
              </a:rPr>
              <a:t>Organograma Simplificado</a:t>
            </a: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Lucida Sans Unicode" pitchFamily="34" charset="0"/>
              </a:rPr>
              <a:t> – CGU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i="1" dirty="0">
              <a:solidFill>
                <a:srgbClr val="000066"/>
              </a:solidFill>
            </a:endParaRPr>
          </a:p>
        </p:txBody>
      </p:sp>
      <p:sp>
        <p:nvSpPr>
          <p:cNvPr id="7171" name="Espaço Reservado para Texto 5"/>
          <p:cNvSpPr txBox="1">
            <a:spLocks/>
          </p:cNvSpPr>
          <p:nvPr/>
        </p:nvSpPr>
        <p:spPr bwMode="auto">
          <a:xfrm>
            <a:off x="179388" y="1552575"/>
            <a:ext cx="8713787" cy="4684713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400">
              <a:solidFill>
                <a:srgbClr val="182C80"/>
              </a:solidFill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5</a:t>
            </a:r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 flipV="1">
            <a:off x="1042988" y="4146550"/>
            <a:ext cx="6872287" cy="0"/>
          </a:xfrm>
          <a:prstGeom prst="line">
            <a:avLst/>
          </a:prstGeom>
          <a:noFill/>
          <a:ln w="25400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7915275" y="4137025"/>
            <a:ext cx="0" cy="404813"/>
          </a:xfrm>
          <a:prstGeom prst="line">
            <a:avLst/>
          </a:prstGeom>
          <a:noFill/>
          <a:ln w="25400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5" name="Line 5"/>
          <p:cNvSpPr>
            <a:spLocks noChangeShapeType="1"/>
          </p:cNvSpPr>
          <p:nvPr/>
        </p:nvSpPr>
        <p:spPr bwMode="auto">
          <a:xfrm>
            <a:off x="3201988" y="4160838"/>
            <a:ext cx="1587" cy="357187"/>
          </a:xfrm>
          <a:prstGeom prst="line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22313" y="1730375"/>
            <a:ext cx="7699375" cy="401638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pt-BR" altLang="pt-BR" sz="2000" b="1">
                <a:solidFill>
                  <a:srgbClr val="182C80"/>
                </a:solidFill>
                <a:cs typeface="Times New Roman" pitchFamily="18" charset="0"/>
              </a:rPr>
              <a:t>Ministro de Estado Chefe da Controladoria-Geral da União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55963" y="3201988"/>
            <a:ext cx="2357437" cy="401637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pt-BR" altLang="pt-BR" sz="2000" b="1">
                <a:solidFill>
                  <a:srgbClr val="182C80"/>
                </a:solidFill>
                <a:cs typeface="Times New Roman" pitchFamily="18" charset="0"/>
              </a:rPr>
              <a:t>Secretaria-Executiv</a:t>
            </a:r>
            <a:r>
              <a:rPr lang="pt-BR" altLang="pt-BR" sz="2000" b="1">
                <a:solidFill>
                  <a:srgbClr val="182C80"/>
                </a:solidFill>
                <a:latin typeface="Arial" charset="0"/>
                <a:cs typeface="Times New Roman" pitchFamily="18" charset="0"/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66700" y="4146550"/>
            <a:ext cx="1657350" cy="1325563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pt-BR" altLang="pt-BR" sz="2000" b="1">
                <a:solidFill>
                  <a:srgbClr val="182C80"/>
                </a:solidFill>
                <a:cs typeface="Times New Roman" pitchFamily="18" charset="0"/>
              </a:rPr>
              <a:t>Secretaria Federal de Controle Interno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073275" y="4125913"/>
            <a:ext cx="2052638" cy="1325562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pt-BR" altLang="pt-BR" sz="2000" b="1">
                <a:solidFill>
                  <a:srgbClr val="182C80"/>
                </a:solidFill>
                <a:cs typeface="Times New Roman" pitchFamily="18" charset="0"/>
              </a:rPr>
              <a:t>Secretaria de Transparência de Prevenção da Corrupção 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13250" y="4267200"/>
            <a:ext cx="1978025" cy="709613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pt-BR" altLang="pt-BR" sz="2000" b="1">
                <a:solidFill>
                  <a:srgbClr val="182C80"/>
                </a:solidFill>
                <a:cs typeface="Times New Roman" pitchFamily="18" charset="0"/>
              </a:rPr>
              <a:t>Corregedoria-Geral da União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588125" y="4233863"/>
            <a:ext cx="2098675" cy="711200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pt-BR" altLang="pt-BR" sz="2000" b="1">
                <a:solidFill>
                  <a:srgbClr val="182C80"/>
                </a:solidFill>
                <a:cs typeface="Times New Roman" pitchFamily="18" charset="0"/>
              </a:rPr>
              <a:t>Ouvidoria-Geral da União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1379538" y="5734050"/>
            <a:ext cx="5581650" cy="387350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2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 b="1">
                <a:solidFill>
                  <a:srgbClr val="182C80"/>
                </a:solidFill>
              </a:rPr>
              <a:t>26 Controladorias Regionais nos Estados</a:t>
            </a:r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V="1">
            <a:off x="2447925" y="2909888"/>
            <a:ext cx="1974850" cy="142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4284663" y="2132013"/>
            <a:ext cx="0" cy="1069975"/>
          </a:xfrm>
          <a:prstGeom prst="line">
            <a:avLst/>
          </a:prstGeom>
          <a:ln w="2222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284663" y="3603625"/>
            <a:ext cx="0" cy="2130425"/>
          </a:xfrm>
          <a:prstGeom prst="line">
            <a:avLst/>
          </a:prstGeom>
          <a:ln w="22225">
            <a:solidFill>
              <a:srgbClr val="182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379538" y="3860800"/>
            <a:ext cx="6000750" cy="0"/>
          </a:xfrm>
          <a:prstGeom prst="line">
            <a:avLst/>
          </a:prstGeom>
          <a:ln w="22225">
            <a:solidFill>
              <a:srgbClr val="130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379538" y="3860800"/>
            <a:ext cx="0" cy="247650"/>
          </a:xfrm>
          <a:prstGeom prst="line">
            <a:avLst/>
          </a:prstGeom>
          <a:ln w="22225">
            <a:solidFill>
              <a:srgbClr val="182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endCxn id="7179" idx="0"/>
          </p:cNvCxnSpPr>
          <p:nvPr/>
        </p:nvCxnSpPr>
        <p:spPr>
          <a:xfrm>
            <a:off x="3100388" y="3860800"/>
            <a:ext cx="0" cy="265113"/>
          </a:xfrm>
          <a:prstGeom prst="line">
            <a:avLst/>
          </a:prstGeom>
          <a:ln w="2222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5292725" y="3860800"/>
            <a:ext cx="0" cy="406400"/>
          </a:xfrm>
          <a:prstGeom prst="line">
            <a:avLst/>
          </a:prstGeom>
          <a:ln w="22225">
            <a:solidFill>
              <a:srgbClr val="130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7380288" y="3860800"/>
            <a:ext cx="0" cy="373063"/>
          </a:xfrm>
          <a:prstGeom prst="line">
            <a:avLst/>
          </a:prstGeom>
          <a:ln w="22225">
            <a:solidFill>
              <a:srgbClr val="182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49288" y="1100138"/>
            <a:ext cx="6697662" cy="5762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Lucida Sans Unicode" pitchFamily="34" charset="0"/>
              </a:rPr>
              <a:t>4 eixos do Controle Interno</a:t>
            </a:r>
            <a:r>
              <a:rPr lang="pt-BR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:</a:t>
            </a:r>
            <a:endParaRPr lang="pt-BR" b="1" i="1" dirty="0">
              <a:solidFill>
                <a:srgbClr val="F79709"/>
              </a:solidFill>
              <a:latin typeface="+mj-lt"/>
            </a:endParaRPr>
          </a:p>
        </p:txBody>
      </p:sp>
      <p:sp>
        <p:nvSpPr>
          <p:cNvPr id="9219" name="Espaço Reservado para Texto 5"/>
          <p:cNvSpPr txBox="1">
            <a:spLocks/>
          </p:cNvSpPr>
          <p:nvPr/>
        </p:nvSpPr>
        <p:spPr bwMode="auto">
          <a:xfrm>
            <a:off x="322263" y="1773238"/>
            <a:ext cx="8208962" cy="4443412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0066"/>
                </a:solidFill>
                <a:latin typeface="+mn-lt"/>
              </a:rPr>
              <a:t>Avaliação </a:t>
            </a:r>
            <a:r>
              <a:rPr lang="pt-BR" sz="2800" b="1" dirty="0">
                <a:solidFill>
                  <a:srgbClr val="000066"/>
                </a:solidFill>
                <a:latin typeface="+mn-lt"/>
              </a:rPr>
              <a:t>da Execução de Programas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0066"/>
                </a:solidFill>
                <a:latin typeface="+mn-lt"/>
              </a:rPr>
              <a:t>Avaliação dos Resultados da </a:t>
            </a:r>
            <a:r>
              <a:rPr lang="pt-BR" sz="2800" b="1" dirty="0" smtClean="0">
                <a:solidFill>
                  <a:srgbClr val="000066"/>
                </a:solidFill>
                <a:latin typeface="+mn-lt"/>
              </a:rPr>
              <a:t>Gestão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0066"/>
                </a:solidFill>
              </a:rPr>
              <a:t>Capacitação e Orientação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66"/>
                </a:solidFill>
                <a:latin typeface="+mn-lt"/>
              </a:rPr>
              <a:t>Ações Investigativas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49288" y="1125538"/>
            <a:ext cx="6697662" cy="5746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4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As Ações Investigativas incluem:</a:t>
            </a:r>
            <a:endParaRPr lang="pt-BR" sz="2400" b="1" dirty="0">
              <a:solidFill>
                <a:srgbClr val="F79709"/>
              </a:solidFill>
              <a:latin typeface="+mj-lt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219" name="Espaço Reservado para Texto 5"/>
          <p:cNvSpPr txBox="1">
            <a:spLocks/>
          </p:cNvSpPr>
          <p:nvPr/>
        </p:nvSpPr>
        <p:spPr bwMode="auto">
          <a:xfrm>
            <a:off x="649288" y="1701800"/>
            <a:ext cx="7810500" cy="4424363"/>
          </a:xfrm>
          <a:prstGeom prst="rect">
            <a:avLst/>
          </a:prstGeom>
          <a:noFill/>
          <a:ln w="19050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FFFF00"/>
              </a:buClr>
              <a:defRPr/>
            </a:pPr>
            <a:endParaRPr lang="pt-BR" altLang="pt-BR" sz="2400" b="1" dirty="0" smtClean="0">
              <a:solidFill>
                <a:srgbClr val="000066"/>
              </a:solidFill>
            </a:endParaRPr>
          </a:p>
          <a:p>
            <a:pPr marL="342900" indent="-342900" algn="just" eaLnBrk="1" hangingPunct="1"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</a:rPr>
              <a:t>Auditorias Especiais em órgãos e entidades federais onde a CGU tenha identificado problemas mais graves; 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</a:rPr>
              <a:t>Apuração de denúncias de cidadãos ou imprensa;</a:t>
            </a:r>
          </a:p>
          <a:p>
            <a:pPr marL="342900" lvl="1" indent="-342900" algn="just" eaLnBrk="1" hangingPunct="1"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</a:rPr>
              <a:t>Demandas Externas - Fiscalizações decorrentes de representações do Ministério Público, Polícia Federal, Parlamentares e outras autoridades;</a:t>
            </a:r>
          </a:p>
          <a:p>
            <a:pPr marL="342900" lvl="1" indent="-342900" algn="just" eaLnBrk="1" hangingPunct="1"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000066"/>
                </a:solidFill>
              </a:rPr>
              <a:t>Operações Especiais com a Polícia Federal </a:t>
            </a:r>
            <a:endParaRPr lang="en-GB" altLang="en-US" sz="2400" dirty="0" smtClean="0">
              <a:solidFill>
                <a:srgbClr val="000066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836613"/>
            <a:ext cx="669766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rgbClr val="182C80"/>
                </a:solidFill>
                <a:latin typeface="+mj-lt"/>
              </a:rPr>
              <a:t> </a:t>
            </a:r>
            <a:endParaRPr lang="pt-BR" sz="28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243" name="Espaço Reservado para Texto 5"/>
          <p:cNvSpPr txBox="1">
            <a:spLocks/>
          </p:cNvSpPr>
          <p:nvPr/>
        </p:nvSpPr>
        <p:spPr bwMode="auto">
          <a:xfrm>
            <a:off x="525463" y="981075"/>
            <a:ext cx="82089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2200" b="1">
              <a:solidFill>
                <a:srgbClr val="182C80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8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4029075"/>
            <a:ext cx="8483600" cy="2308225"/>
          </a:xfrm>
          <a:prstGeom prst="rect">
            <a:avLst/>
          </a:prstGeom>
          <a:noFill/>
          <a:ln w="9525" algn="ctr">
            <a:solidFill>
              <a:srgbClr val="182C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57200" algn="just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AGINDO PREVENTIVAMENTE, ATACANDO OS FATORES DE RISCO QUE FAVORECEM O SURGIMENTO OU DESENVOLVIMENTO DAS FRAUDES:</a:t>
            </a:r>
          </a:p>
          <a:p>
            <a:pPr marL="457200" indent="-457200" algn="just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A) EXISTÊNCIA DE OPORTUNIDADES</a:t>
            </a:r>
          </a:p>
          <a:p>
            <a:pPr marL="457200" indent="-457200" algn="just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B) CONFLITOS DE INTERESSE</a:t>
            </a:r>
          </a:p>
          <a:p>
            <a:pPr marL="457200" indent="-457200" algn="just"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C) IMPUNIDADE</a:t>
            </a:r>
            <a:endParaRPr lang="pt-BR" sz="24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246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57338"/>
            <a:ext cx="21764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uvem 7"/>
          <p:cNvSpPr/>
          <p:nvPr/>
        </p:nvSpPr>
        <p:spPr>
          <a:xfrm>
            <a:off x="3059634" y="980728"/>
            <a:ext cx="3600450" cy="1923060"/>
          </a:xfrm>
          <a:prstGeom prst="cloud">
            <a:avLst/>
          </a:prstGeom>
          <a:ln>
            <a:solidFill>
              <a:srgbClr val="F79709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>
                    <a:lumMod val="95000"/>
                  </a:schemeClr>
                </a:solidFill>
                <a:latin typeface="Bauhaus 93" panose="04030905020B02020C02" pitchFamily="82" charset="0"/>
              </a:rPr>
              <a:t>E COMO COMBATER  A CORRUPÇÃO?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9</a:t>
            </a:r>
          </a:p>
        </p:txBody>
      </p:sp>
      <p:sp>
        <p:nvSpPr>
          <p:cNvPr id="11267" name="Retângulo 3"/>
          <p:cNvSpPr>
            <a:spLocks noChangeArrowheads="1"/>
          </p:cNvSpPr>
          <p:nvPr/>
        </p:nvSpPr>
        <p:spPr bwMode="auto">
          <a:xfrm>
            <a:off x="498475" y="2349500"/>
            <a:ext cx="8185150" cy="3416300"/>
          </a:xfrm>
          <a:prstGeom prst="rect">
            <a:avLst/>
          </a:prstGeom>
          <a:noFill/>
          <a:ln w="9525">
            <a:solidFill>
              <a:srgbClr val="F79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66"/>
              </a:buClr>
              <a:defRPr/>
            </a:pPr>
            <a:endParaRPr lang="pt-BR" altLang="pt-BR" sz="2400" dirty="0" smtClean="0">
              <a:solidFill>
                <a:srgbClr val="182C80"/>
              </a:solidFill>
            </a:endParaRPr>
          </a:p>
          <a:p>
            <a:pPr marL="342900" indent="-342900" algn="just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66"/>
                </a:solidFill>
              </a:rPr>
              <a:t>Debilidade </a:t>
            </a:r>
            <a:r>
              <a:rPr lang="pt-BR" sz="2400" b="1" dirty="0">
                <a:solidFill>
                  <a:srgbClr val="000066"/>
                </a:solidFill>
              </a:rPr>
              <a:t>dos controles internos </a:t>
            </a:r>
            <a:r>
              <a:rPr lang="pt-BR" sz="2400" b="1" dirty="0" smtClean="0">
                <a:solidFill>
                  <a:srgbClr val="000066"/>
                </a:solidFill>
              </a:rPr>
              <a:t> (</a:t>
            </a:r>
            <a:r>
              <a:rPr lang="pt-BR" sz="2400" b="1" dirty="0">
                <a:solidFill>
                  <a:srgbClr val="000066"/>
                </a:solidFill>
              </a:rPr>
              <a:t>contábeis ou administrativos). </a:t>
            </a:r>
            <a:r>
              <a:rPr lang="pt-BR" sz="2400" b="1" dirty="0" smtClean="0">
                <a:solidFill>
                  <a:srgbClr val="000066"/>
                </a:solidFill>
              </a:rPr>
              <a:t>Necessário </a:t>
            </a:r>
            <a:r>
              <a:rPr lang="pt-BR" sz="2400" b="1" dirty="0">
                <a:solidFill>
                  <a:srgbClr val="000066"/>
                </a:solidFill>
              </a:rPr>
              <a:t>que a Administração promova </a:t>
            </a:r>
            <a:r>
              <a:rPr lang="pt-BR" sz="2400" b="1" dirty="0" smtClean="0">
                <a:solidFill>
                  <a:srgbClr val="000066"/>
                </a:solidFill>
              </a:rPr>
              <a:t>constante aperfeiçoamento dos </a:t>
            </a:r>
            <a:r>
              <a:rPr lang="pt-BR" sz="2400" b="1" dirty="0">
                <a:solidFill>
                  <a:srgbClr val="000066"/>
                </a:solidFill>
              </a:rPr>
              <a:t>seus controles, sejam eles lógicos, técnicos, corretivos, contábeis etc.</a:t>
            </a:r>
          </a:p>
          <a:p>
            <a:pPr eaLnBrk="1" hangingPunct="1">
              <a:buClr>
                <a:srgbClr val="130D67"/>
              </a:buClr>
              <a:defRPr/>
            </a:pPr>
            <a:r>
              <a:rPr lang="pt-BR" altLang="pt-BR" sz="2400" b="1" dirty="0" smtClean="0">
                <a:solidFill>
                  <a:srgbClr val="000066"/>
                </a:solidFill>
              </a:rPr>
              <a:t> 	</a:t>
            </a:r>
          </a:p>
          <a:p>
            <a:pPr marL="342900" indent="-342900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>
                <a:solidFill>
                  <a:srgbClr val="130D67"/>
                </a:solidFill>
              </a:rPr>
              <a:t>Fiscalizações a </a:t>
            </a:r>
            <a:r>
              <a:rPr lang="pt-BR" altLang="pt-BR" sz="2400" b="1" dirty="0" err="1" smtClean="0">
                <a:solidFill>
                  <a:srgbClr val="130D67"/>
                </a:solidFill>
              </a:rPr>
              <a:t>destempo</a:t>
            </a:r>
            <a:r>
              <a:rPr lang="pt-BR" altLang="pt-BR" sz="2400" b="1" dirty="0" smtClean="0">
                <a:solidFill>
                  <a:srgbClr val="130D67"/>
                </a:solidFill>
              </a:rPr>
              <a:t>.</a:t>
            </a:r>
          </a:p>
          <a:p>
            <a:pPr marL="342900" indent="-342900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>
              <a:solidFill>
                <a:srgbClr val="130D67"/>
              </a:solidFill>
            </a:endParaRPr>
          </a:p>
          <a:p>
            <a:pPr marL="342900" indent="-342900" eaLnBrk="1" hangingPunct="1">
              <a:buClr>
                <a:srgbClr val="130D67"/>
              </a:buClr>
              <a:buFont typeface="Wingdings" panose="05000000000000000000" pitchFamily="2" charset="2"/>
              <a:buChar char="ü"/>
              <a:defRPr/>
            </a:pPr>
            <a:endParaRPr lang="pt-BR" altLang="pt-BR" sz="2400" b="1" dirty="0" smtClean="0">
              <a:solidFill>
                <a:srgbClr val="130D67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6763" y="1228725"/>
            <a:ext cx="79819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797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4" charset="0"/>
              </a:rPr>
              <a:t>	EXISTÊNCIA DE OPORTUNIDADES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1171</Words>
  <Application>Microsoft Office PowerPoint</Application>
  <PresentationFormat>Apresentação na tela (4:3)</PresentationFormat>
  <Paragraphs>283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Calibri</vt:lpstr>
      <vt:lpstr>Arial</vt:lpstr>
      <vt:lpstr>Lucida Sans Unicode</vt:lpstr>
      <vt:lpstr>Wingdings</vt:lpstr>
      <vt:lpstr>Times New Roman</vt:lpstr>
      <vt:lpstr>Bauhaus 93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ronal_000</cp:lastModifiedBy>
  <cp:revision>240</cp:revision>
  <cp:lastPrinted>2014-08-20T07:40:04Z</cp:lastPrinted>
  <dcterms:created xsi:type="dcterms:W3CDTF">2014-07-23T21:24:08Z</dcterms:created>
  <dcterms:modified xsi:type="dcterms:W3CDTF">2014-09-19T01:32:35Z</dcterms:modified>
  <cp:category>Not Protected</cp:category>
</cp:coreProperties>
</file>