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21" r:id="rId3"/>
    <p:sldId id="259" r:id="rId4"/>
    <p:sldId id="260" r:id="rId5"/>
    <p:sldId id="262" r:id="rId6"/>
    <p:sldId id="263" r:id="rId7"/>
    <p:sldId id="264" r:id="rId8"/>
    <p:sldId id="291" r:id="rId9"/>
    <p:sldId id="306" r:id="rId10"/>
    <p:sldId id="326" r:id="rId11"/>
    <p:sldId id="307" r:id="rId12"/>
    <p:sldId id="308" r:id="rId13"/>
    <p:sldId id="309" r:id="rId14"/>
    <p:sldId id="301" r:id="rId15"/>
    <p:sldId id="327" r:id="rId16"/>
    <p:sldId id="292" r:id="rId17"/>
    <p:sldId id="265" r:id="rId18"/>
    <p:sldId id="293" r:id="rId19"/>
    <p:sldId id="267" r:id="rId20"/>
    <p:sldId id="300" r:id="rId21"/>
    <p:sldId id="299" r:id="rId22"/>
    <p:sldId id="331" r:id="rId23"/>
    <p:sldId id="322" r:id="rId24"/>
    <p:sldId id="302" r:id="rId25"/>
    <p:sldId id="303" r:id="rId26"/>
    <p:sldId id="332" r:id="rId27"/>
    <p:sldId id="333" r:id="rId28"/>
    <p:sldId id="334" r:id="rId29"/>
    <p:sldId id="335" r:id="rId30"/>
    <p:sldId id="268" r:id="rId31"/>
    <p:sldId id="312" r:id="rId32"/>
    <p:sldId id="315" r:id="rId33"/>
    <p:sldId id="330" r:id="rId34"/>
    <p:sldId id="314" r:id="rId35"/>
    <p:sldId id="320" r:id="rId36"/>
    <p:sldId id="323" r:id="rId37"/>
    <p:sldId id="324" r:id="rId38"/>
    <p:sldId id="325" r:id="rId39"/>
  </p:sldIdLst>
  <p:sldSz cx="9144000" cy="6858000" type="screen4x3"/>
  <p:notesSz cx="6805613" cy="9944100"/>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09"/>
    <a:srgbClr val="182C80"/>
    <a:srgbClr val="130D67"/>
    <a:srgbClr val="0000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96270" autoAdjust="0"/>
  </p:normalViewPr>
  <p:slideViewPr>
    <p:cSldViewPr>
      <p:cViewPr>
        <p:scale>
          <a:sx n="80" d="100"/>
          <a:sy n="80" d="100"/>
        </p:scale>
        <p:origin x="-768"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GB"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F86BB9B-990A-4C9F-BCAC-A32C9F31F3C2}" type="datetimeFigureOut">
              <a:rPr lang="en-GB" altLang="en-US"/>
              <a:pPr>
                <a:defRPr/>
              </a:pPr>
              <a:t>19/09/2014</a:t>
            </a:fld>
            <a:endParaRPr lang="en-GB" alt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2813"/>
            <a:ext cx="5443537" cy="4475162"/>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445625"/>
            <a:ext cx="2949575" cy="496888"/>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GB" altLang="en-US"/>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CB43EF5F-8C1D-4B08-8E4F-50E28B03D0C0}" type="slidenum">
              <a:rPr lang="en-GB" altLang="en-US"/>
              <a:pPr>
                <a:defRPr/>
              </a:pPr>
              <a:t>‹nº›</a:t>
            </a:fld>
            <a:endParaRPr lang="en-GB" altLang="en-US"/>
          </a:p>
        </p:txBody>
      </p:sp>
    </p:spTree>
    <p:extLst>
      <p:ext uri="{BB962C8B-B14F-4D97-AF65-F5344CB8AC3E}">
        <p14:creationId xmlns:p14="http://schemas.microsoft.com/office/powerpoint/2010/main" val="3140256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C30198-1981-4796-BBE3-1507D00F7E55}" type="slidenum">
              <a:rPr lang="en-GB" altLang="en-US" smtClean="0"/>
              <a:pPr eaLnBrk="1" hangingPunct="1"/>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2F53308-4FD5-47B7-BE9D-AA03F71DCEDE}" type="slidenum">
              <a:rPr lang="en-GB" altLang="en-US" smtClean="0"/>
              <a:pPr eaLnBrk="1" hangingPunct="1"/>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F0181C-BB03-40DC-8336-856371BD0178}" type="slidenum">
              <a:rPr lang="en-GB" altLang="en-US" smtClean="0"/>
              <a:pPr eaLnBrk="1" hangingPunct="1"/>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D7E008C-0FF7-4F6D-B291-3913208AA035}" type="slidenum">
              <a:rPr lang="en-GB" altLang="en-US" smtClean="0"/>
              <a:pPr eaLnBrk="1" hangingPunct="1"/>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77C8738-6DF3-4C06-B705-F08374BA6FFC}" type="slidenum">
              <a:rPr lang="en-GB" altLang="en-US" smtClean="0"/>
              <a:pPr eaLnBrk="1" hangingPunct="1"/>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2C95C27-654F-4F9C-A180-0646C9736409}" type="slidenum">
              <a:rPr lang="en-GB" altLang="en-US" smtClean="0"/>
              <a:pPr eaLnBrk="1" hangingPunct="1"/>
              <a:t>14</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A86C065-0666-4B22-951F-83D3D6566180}" type="slidenum">
              <a:rPr lang="en-GB" altLang="en-US" smtClean="0"/>
              <a:pPr eaLnBrk="1" hangingPunct="1"/>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160DF3D-B34B-4992-BC77-191ADA1D1B19}" type="slidenum">
              <a:rPr lang="en-GB" altLang="en-US" smtClean="0"/>
              <a:pPr eaLnBrk="1" hangingPunct="1"/>
              <a:t>16</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C6FF235-610A-4407-A21F-2B7EFD595EAD}" type="slidenum">
              <a:rPr lang="en-GB" altLang="en-US" smtClean="0"/>
              <a:pPr eaLnBrk="1" hangingPunct="1"/>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
            </a:r>
            <a:br>
              <a:rPr lang="en-GB" altLang="en-US" smtClean="0"/>
            </a:br>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6FE2083-9AF7-4DDE-997A-3397F513FA13}" type="slidenum">
              <a:rPr lang="en-GB" altLang="en-US" smtClean="0"/>
              <a:pPr eaLnBrk="1" hangingPunct="1"/>
              <a:t>18</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
            </a:r>
            <a:br>
              <a:rPr lang="en-GB" altLang="en-US" smtClean="0"/>
            </a:b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09AA623-BCB2-496D-8168-C46AB660B61B}" type="slidenum">
              <a:rPr lang="en-GB" altLang="en-US" smtClean="0"/>
              <a:pPr eaLnBrk="1" hangingPunct="1"/>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320D1D4-7173-4437-B4E7-9329A58D8BFC}" type="slidenum">
              <a:rPr lang="en-GB" altLang="en-US" smtClean="0">
                <a:solidFill>
                  <a:srgbClr val="000000"/>
                </a:solidFill>
              </a:rPr>
              <a:pPr eaLnBrk="1" hangingPunct="1"/>
              <a:t>2</a:t>
            </a:fld>
            <a:endParaRPr lang="en-GB"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822E44B-9EDB-4293-A724-FFE9741452F6}" type="slidenum">
              <a:rPr lang="en-GB" altLang="en-US" smtClean="0"/>
              <a:pPr eaLnBrk="1" hangingPunct="1"/>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3D840EC-2281-4473-BAFA-21999CCCCE3C}" type="slidenum">
              <a:rPr lang="en-GB" altLang="en-US" smtClean="0"/>
              <a:pPr eaLnBrk="1" hangingPunct="1"/>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BDF0720-86C8-42D5-922D-474C21D3A510}" type="slidenum">
              <a:rPr lang="en-GB" altLang="en-US" smtClean="0"/>
              <a:pPr eaLnBrk="1" hangingPunct="1"/>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747ABA4-54FB-46FB-85F1-E1266CFD8C79}" type="slidenum">
              <a:rPr lang="en-GB" altLang="en-US" smtClean="0"/>
              <a:pPr eaLnBrk="1" hangingPunct="1"/>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6FCE2AA-6B1C-4F14-9E63-6DDB2AA0271C}" type="slidenum">
              <a:rPr lang="en-GB" altLang="en-US" smtClean="0"/>
              <a:pPr eaLnBrk="1" hangingPunct="1"/>
              <a:t>24</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2C482D5-CC12-4D26-9BEC-034F1874C00F}" type="slidenum">
              <a:rPr lang="en-GB" altLang="en-US" smtClean="0"/>
              <a:pPr eaLnBrk="1" hangingPunct="1"/>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64004C8-B195-41D3-8906-93FD47BC709B}" type="slidenum">
              <a:rPr lang="en-GB" altLang="en-US" smtClean="0"/>
              <a:pPr eaLnBrk="1" hangingPunct="1"/>
              <a:t>26</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56588F9-A3B4-40BD-9E47-611F6E378882}" type="slidenum">
              <a:rPr lang="en-GB" altLang="en-US" smtClean="0"/>
              <a:pPr eaLnBrk="1" hangingPunct="1"/>
              <a:t>27</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02C9D81-F644-4B81-BB80-33C805C91095}" type="slidenum">
              <a:rPr lang="en-GB" altLang="en-US" smtClean="0"/>
              <a:pPr eaLnBrk="1" hangingPunct="1"/>
              <a:t>28</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1337757-305E-4107-B3E4-454354E4BAD1}" type="slidenum">
              <a:rPr lang="en-GB" altLang="en-US" smtClean="0"/>
              <a:pPr eaLnBrk="1" hangingPunct="1"/>
              <a:t>29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C1E2ED2-BD32-4F79-A186-F0E97132FF90}" type="slidenum">
              <a:rPr lang="en-GB" altLang="en-US" smtClean="0"/>
              <a:pPr eaLnBrk="1" hangingPunct="1"/>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519EC50-43AC-4068-9956-132EDB0431F1}" type="slidenum">
              <a:rPr lang="en-GB" altLang="en-US" smtClean="0"/>
              <a:pPr eaLnBrk="1" hangingPunct="1"/>
              <a:t>30</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B59825E-1F5F-4D31-9F38-D6415A833503}" type="slidenum">
              <a:rPr lang="en-GB" altLang="en-US" smtClean="0"/>
              <a:pPr eaLnBrk="1" hangingPunct="1"/>
              <a:t>31</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A74B400-5ABC-462E-998A-F5B332AF1C8D}" type="slidenum">
              <a:rPr lang="en-GB" altLang="en-US" smtClean="0"/>
              <a:pPr eaLnBrk="1" hangingPunct="1"/>
              <a:t>32</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3448680-D131-4554-BC31-9E2C22309C9C}" type="slidenum">
              <a:rPr lang="en-GB" altLang="en-US" smtClean="0"/>
              <a:pPr eaLnBrk="1" hangingPunct="1"/>
              <a:t>33</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BBC1A48-03F3-41FD-8D64-706C6AE5EA66}" type="slidenum">
              <a:rPr lang="en-GB" altLang="en-US" smtClean="0"/>
              <a:pPr eaLnBrk="1" hangingPunct="1"/>
              <a:t>34</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455EC9D-D340-46FC-A914-F3DE1EC76D21}" type="slidenum">
              <a:rPr lang="en-GB" altLang="en-US" smtClean="0"/>
              <a:pPr eaLnBrk="1" hangingPunct="1"/>
              <a:t>35</a:t>
            </a:fld>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49F9D80-090F-44F1-91C6-DDE392C4B3AE}" type="slidenum">
              <a:rPr lang="en-GB" altLang="en-US" smtClean="0"/>
              <a:pPr eaLnBrk="1" hangingPunct="1"/>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25217D-3060-4A21-9829-42C88775DE77}" type="slidenum">
              <a:rPr lang="en-GB" altLang="en-US" smtClean="0"/>
              <a:pPr eaLnBrk="1" hangingPunct="1"/>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D74106-DC56-4964-8FD3-3AF872DD59C9}" type="slidenum">
              <a:rPr lang="en-GB" altLang="en-US" smtClean="0"/>
              <a:pPr eaLnBrk="1" hangingPunct="1"/>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07A86DA-0507-4765-959E-6EE7D289D6F5}" type="slidenum">
              <a:rPr lang="en-GB" altLang="en-US" smtClean="0"/>
              <a:pPr eaLnBrk="1" hangingPunct="1"/>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2B222A2-C4BD-4AD2-BC25-0295F47153B1}" type="slidenum">
              <a:rPr lang="en-GB" altLang="en-US" smtClean="0"/>
              <a:pPr eaLnBrk="1" hangingPunct="1"/>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230A147-EE48-4B38-B782-BD77E7D7B3B1}" type="slidenum">
              <a:rPr lang="en-GB" altLang="en-US" smtClean="0"/>
              <a:pPr eaLnBrk="1" hangingPunct="1"/>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2" name="Imagem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0775" y="6153150"/>
            <a:ext cx="417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14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AA77F4F3-247F-464F-A7D1-035A42EA31E6}" type="slidenum">
              <a:rPr lang="pt-BR" altLang="en-US"/>
              <a:pPr>
                <a:defRPr/>
              </a:pPr>
              <a:t>‹nº›</a:t>
            </a:fld>
            <a:endParaRPr lang="pt-BR" altLang="en-US"/>
          </a:p>
        </p:txBody>
      </p:sp>
    </p:spTree>
    <p:extLst>
      <p:ext uri="{BB962C8B-B14F-4D97-AF65-F5344CB8AC3E}">
        <p14:creationId xmlns:p14="http://schemas.microsoft.com/office/powerpoint/2010/main" val="369411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255F1BEF-23D3-4A34-B49E-C5059B903CD4}" type="slidenum">
              <a:rPr lang="pt-BR" altLang="en-US"/>
              <a:pPr>
                <a:defRPr/>
              </a:pPr>
              <a:t>‹nº›</a:t>
            </a:fld>
            <a:endParaRPr lang="pt-BR" altLang="en-US"/>
          </a:p>
        </p:txBody>
      </p:sp>
    </p:spTree>
    <p:extLst>
      <p:ext uri="{BB962C8B-B14F-4D97-AF65-F5344CB8AC3E}">
        <p14:creationId xmlns:p14="http://schemas.microsoft.com/office/powerpoint/2010/main" val="338794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502A73B8-4007-4F57-A44E-B467445D7B0E}" type="slidenum">
              <a:rPr lang="pt-BR" altLang="en-US"/>
              <a:pPr>
                <a:defRPr/>
              </a:pPr>
              <a:t>‹nº›</a:t>
            </a:fld>
            <a:endParaRPr lang="pt-BR" altLang="en-US"/>
          </a:p>
        </p:txBody>
      </p:sp>
    </p:spTree>
    <p:extLst>
      <p:ext uri="{BB962C8B-B14F-4D97-AF65-F5344CB8AC3E}">
        <p14:creationId xmlns:p14="http://schemas.microsoft.com/office/powerpoint/2010/main" val="13306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FF31007A-A2F9-4116-A601-2149E75E66CE}" type="slidenum">
              <a:rPr lang="pt-BR" altLang="en-US"/>
              <a:pPr>
                <a:defRPr/>
              </a:pPr>
              <a:t>‹nº›</a:t>
            </a:fld>
            <a:endParaRPr lang="pt-BR" altLang="en-US"/>
          </a:p>
        </p:txBody>
      </p:sp>
    </p:spTree>
    <p:extLst>
      <p:ext uri="{BB962C8B-B14F-4D97-AF65-F5344CB8AC3E}">
        <p14:creationId xmlns:p14="http://schemas.microsoft.com/office/powerpoint/2010/main" val="40878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887932FB-1356-48A6-BB91-68A20C386111}" type="slidenum">
              <a:rPr lang="pt-BR" altLang="en-US"/>
              <a:pPr>
                <a:defRPr/>
              </a:pPr>
              <a:t>‹nº›</a:t>
            </a:fld>
            <a:endParaRPr lang="pt-BR" altLang="en-US"/>
          </a:p>
        </p:txBody>
      </p:sp>
    </p:spTree>
    <p:extLst>
      <p:ext uri="{BB962C8B-B14F-4D97-AF65-F5344CB8AC3E}">
        <p14:creationId xmlns:p14="http://schemas.microsoft.com/office/powerpoint/2010/main" val="146155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endParaRPr lang="pt-BR" altLang="en-US"/>
          </a:p>
        </p:txBody>
      </p:sp>
      <p:sp>
        <p:nvSpPr>
          <p:cNvPr id="8" name="Espaço Reservado para Rodapé 4"/>
          <p:cNvSpPr>
            <a:spLocks noGrp="1"/>
          </p:cNvSpPr>
          <p:nvPr>
            <p:ph type="ftr" sz="quarter" idx="11"/>
          </p:nvPr>
        </p:nvSpPr>
        <p:spPr/>
        <p:txBody>
          <a:bodyPr/>
          <a:lstStyle>
            <a:lvl1pPr>
              <a:defRPr/>
            </a:lvl1pPr>
          </a:lstStyle>
          <a:p>
            <a:pPr>
              <a:defRPr/>
            </a:pPr>
            <a:endParaRPr lang="en-US" altLang="en-US"/>
          </a:p>
        </p:txBody>
      </p:sp>
      <p:sp>
        <p:nvSpPr>
          <p:cNvPr id="9" name="Espaço Reservado para Número de Slide 5"/>
          <p:cNvSpPr>
            <a:spLocks noGrp="1"/>
          </p:cNvSpPr>
          <p:nvPr>
            <p:ph type="sldNum" sz="quarter" idx="12"/>
          </p:nvPr>
        </p:nvSpPr>
        <p:spPr/>
        <p:txBody>
          <a:bodyPr/>
          <a:lstStyle>
            <a:lvl1pPr>
              <a:defRPr/>
            </a:lvl1pPr>
          </a:lstStyle>
          <a:p>
            <a:pPr>
              <a:defRPr/>
            </a:pPr>
            <a:fld id="{4A2DF8D4-56FE-40BE-9998-807E76F4AD07}" type="slidenum">
              <a:rPr lang="pt-BR" altLang="en-US"/>
              <a:pPr>
                <a:defRPr/>
              </a:pPr>
              <a:t>‹nº›</a:t>
            </a:fld>
            <a:endParaRPr lang="pt-BR" altLang="en-US"/>
          </a:p>
        </p:txBody>
      </p:sp>
    </p:spTree>
    <p:extLst>
      <p:ext uri="{BB962C8B-B14F-4D97-AF65-F5344CB8AC3E}">
        <p14:creationId xmlns:p14="http://schemas.microsoft.com/office/powerpoint/2010/main" val="115571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endParaRPr lang="pt-BR" altLang="en-US"/>
          </a:p>
        </p:txBody>
      </p:sp>
      <p:sp>
        <p:nvSpPr>
          <p:cNvPr id="4" name="Espaço Reservado para Rodapé 4"/>
          <p:cNvSpPr>
            <a:spLocks noGrp="1"/>
          </p:cNvSpPr>
          <p:nvPr>
            <p:ph type="ftr" sz="quarter" idx="11"/>
          </p:nvPr>
        </p:nvSpPr>
        <p:spPr/>
        <p:txBody>
          <a:bodyPr/>
          <a:lstStyle>
            <a:lvl1pPr>
              <a:defRPr/>
            </a:lvl1pPr>
          </a:lstStyle>
          <a:p>
            <a:pPr>
              <a:defRPr/>
            </a:pPr>
            <a:endParaRPr lang="en-US" altLang="en-US"/>
          </a:p>
        </p:txBody>
      </p:sp>
      <p:sp>
        <p:nvSpPr>
          <p:cNvPr id="5" name="Espaço Reservado para Número de Slide 5"/>
          <p:cNvSpPr>
            <a:spLocks noGrp="1"/>
          </p:cNvSpPr>
          <p:nvPr>
            <p:ph type="sldNum" sz="quarter" idx="12"/>
          </p:nvPr>
        </p:nvSpPr>
        <p:spPr/>
        <p:txBody>
          <a:bodyPr/>
          <a:lstStyle>
            <a:lvl1pPr>
              <a:defRPr/>
            </a:lvl1pPr>
          </a:lstStyle>
          <a:p>
            <a:pPr>
              <a:defRPr/>
            </a:pPr>
            <a:fld id="{10AC90B5-6EA9-48E0-BC68-3F1BC44BAB86}" type="slidenum">
              <a:rPr lang="pt-BR" altLang="en-US"/>
              <a:pPr>
                <a:defRPr/>
              </a:pPr>
              <a:t>‹nº›</a:t>
            </a:fld>
            <a:endParaRPr lang="pt-BR" altLang="en-US"/>
          </a:p>
        </p:txBody>
      </p:sp>
    </p:spTree>
    <p:extLst>
      <p:ext uri="{BB962C8B-B14F-4D97-AF65-F5344CB8AC3E}">
        <p14:creationId xmlns:p14="http://schemas.microsoft.com/office/powerpoint/2010/main" val="158086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ltLang="en-US"/>
          </a:p>
        </p:txBody>
      </p:sp>
      <p:sp>
        <p:nvSpPr>
          <p:cNvPr id="3" name="Espaço Reservado para Rodapé 4"/>
          <p:cNvSpPr>
            <a:spLocks noGrp="1"/>
          </p:cNvSpPr>
          <p:nvPr>
            <p:ph type="ftr" sz="quarter" idx="11"/>
          </p:nvPr>
        </p:nvSpPr>
        <p:spPr/>
        <p:txBody>
          <a:bodyPr/>
          <a:lstStyle>
            <a:lvl1pPr>
              <a:defRPr/>
            </a:lvl1pPr>
          </a:lstStyle>
          <a:p>
            <a:pPr>
              <a:defRPr/>
            </a:pPr>
            <a:endParaRPr lang="en-US" altLang="en-US"/>
          </a:p>
        </p:txBody>
      </p:sp>
      <p:sp>
        <p:nvSpPr>
          <p:cNvPr id="4" name="Espaço Reservado para Número de Slide 5"/>
          <p:cNvSpPr>
            <a:spLocks noGrp="1"/>
          </p:cNvSpPr>
          <p:nvPr>
            <p:ph type="sldNum" sz="quarter" idx="12"/>
          </p:nvPr>
        </p:nvSpPr>
        <p:spPr/>
        <p:txBody>
          <a:bodyPr/>
          <a:lstStyle>
            <a:lvl1pPr>
              <a:defRPr/>
            </a:lvl1pPr>
          </a:lstStyle>
          <a:p>
            <a:pPr>
              <a:defRPr/>
            </a:pPr>
            <a:fld id="{8CE5B3E7-EE97-48C1-A211-FD9F7ED017A1}" type="slidenum">
              <a:rPr lang="pt-BR" altLang="en-US"/>
              <a:pPr>
                <a:defRPr/>
              </a:pPr>
              <a:t>‹nº›</a:t>
            </a:fld>
            <a:endParaRPr lang="pt-BR" altLang="en-US"/>
          </a:p>
        </p:txBody>
      </p:sp>
    </p:spTree>
    <p:extLst>
      <p:ext uri="{BB962C8B-B14F-4D97-AF65-F5344CB8AC3E}">
        <p14:creationId xmlns:p14="http://schemas.microsoft.com/office/powerpoint/2010/main" val="9063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9972D8C7-4A94-4B9E-ACF7-AC27BEC4EA6F}" type="slidenum">
              <a:rPr lang="pt-BR" altLang="en-US"/>
              <a:pPr>
                <a:defRPr/>
              </a:pPr>
              <a:t>‹nº›</a:t>
            </a:fld>
            <a:endParaRPr lang="pt-BR" altLang="en-US"/>
          </a:p>
        </p:txBody>
      </p:sp>
    </p:spTree>
    <p:extLst>
      <p:ext uri="{BB962C8B-B14F-4D97-AF65-F5344CB8AC3E}">
        <p14:creationId xmlns:p14="http://schemas.microsoft.com/office/powerpoint/2010/main" val="122665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9D216E49-EB71-459B-BFF3-7CC958209838}" type="slidenum">
              <a:rPr lang="pt-BR" altLang="en-US"/>
              <a:pPr>
                <a:defRPr/>
              </a:pPr>
              <a:t>‹nº›</a:t>
            </a:fld>
            <a:endParaRPr lang="pt-BR" altLang="en-US"/>
          </a:p>
        </p:txBody>
      </p:sp>
    </p:spTree>
    <p:extLst>
      <p:ext uri="{BB962C8B-B14F-4D97-AF65-F5344CB8AC3E}">
        <p14:creationId xmlns:p14="http://schemas.microsoft.com/office/powerpoint/2010/main" val="314398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smtClean="0"/>
              <a:t>Clique para editar 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endParaRPr lang="pt-BR" alt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pPr>
              <a:defRPr/>
            </a:pPr>
            <a:endParaRPr lang="en-US" alt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B49CF2DE-5634-4C1A-A5A8-C6E0D675E742}" type="slidenum">
              <a:rPr lang="pt-BR" altLang="en-US"/>
              <a:pPr>
                <a:defRPr/>
              </a:pPr>
              <a:t>‹nº›</a:t>
            </a:fld>
            <a:endParaRPr lang="pt-BR" altLang="en-US"/>
          </a:p>
        </p:txBody>
      </p:sp>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a:xfrm>
            <a:off x="1187450" y="3357563"/>
            <a:ext cx="6985000" cy="2232025"/>
          </a:xfrm>
        </p:spPr>
        <p:txBody>
          <a:bodyPr anchor="t">
            <a:normAutofit fontScale="92500" lnSpcReduction="10000"/>
          </a:bodyPr>
          <a:lstStyle/>
          <a:p>
            <a:pPr algn="ctr">
              <a:spcBef>
                <a:spcPct val="50000"/>
              </a:spcBef>
              <a:buFont typeface="Arial" pitchFamily="34" charset="0"/>
              <a:buNone/>
              <a:defRPr/>
            </a:pPr>
            <a:r>
              <a:rPr lang="pt-BR" sz="2800" b="1" dirty="0" err="1" smtClean="0">
                <a:solidFill>
                  <a:srgbClr val="000066"/>
                </a:solidFill>
              </a:rPr>
              <a:t>The</a:t>
            </a:r>
            <a:r>
              <a:rPr lang="pt-BR" sz="2800" b="1" dirty="0" smtClean="0">
                <a:solidFill>
                  <a:srgbClr val="000066"/>
                </a:solidFill>
              </a:rPr>
              <a:t> role </a:t>
            </a:r>
            <a:r>
              <a:rPr lang="pt-BR" sz="2800" b="1" dirty="0" err="1" smtClean="0">
                <a:solidFill>
                  <a:srgbClr val="000066"/>
                </a:solidFill>
              </a:rPr>
              <a:t>of</a:t>
            </a:r>
            <a:r>
              <a:rPr lang="pt-BR" sz="2800" b="1" dirty="0" smtClean="0">
                <a:solidFill>
                  <a:srgbClr val="000066"/>
                </a:solidFill>
              </a:rPr>
              <a:t> </a:t>
            </a:r>
            <a:r>
              <a:rPr lang="pt-BR" sz="2800" b="1" dirty="0" err="1" smtClean="0">
                <a:solidFill>
                  <a:srgbClr val="000066"/>
                </a:solidFill>
              </a:rPr>
              <a:t>the</a:t>
            </a:r>
            <a:r>
              <a:rPr lang="pt-BR" sz="2800" b="1" dirty="0" smtClean="0">
                <a:solidFill>
                  <a:srgbClr val="000066"/>
                </a:solidFill>
              </a:rPr>
              <a:t> </a:t>
            </a:r>
            <a:r>
              <a:rPr lang="pt-BR" sz="2800" b="1" dirty="0" err="1" smtClean="0">
                <a:solidFill>
                  <a:srgbClr val="000066"/>
                </a:solidFill>
              </a:rPr>
              <a:t>Internal</a:t>
            </a:r>
            <a:r>
              <a:rPr lang="pt-BR" sz="2800" b="1" dirty="0" smtClean="0">
                <a:solidFill>
                  <a:srgbClr val="000066"/>
                </a:solidFill>
              </a:rPr>
              <a:t> </a:t>
            </a:r>
            <a:r>
              <a:rPr lang="pt-BR" sz="2800" b="1" dirty="0" err="1" smtClean="0">
                <a:solidFill>
                  <a:srgbClr val="000066"/>
                </a:solidFill>
              </a:rPr>
              <a:t>Control</a:t>
            </a:r>
            <a:r>
              <a:rPr lang="pt-BR" sz="2800" b="1" dirty="0" smtClean="0">
                <a:solidFill>
                  <a:srgbClr val="000066"/>
                </a:solidFill>
              </a:rPr>
              <a:t> </a:t>
            </a:r>
            <a:r>
              <a:rPr lang="pt-BR" sz="2800" b="1" dirty="0" err="1" smtClean="0">
                <a:solidFill>
                  <a:srgbClr val="000066"/>
                </a:solidFill>
              </a:rPr>
              <a:t>Body</a:t>
            </a:r>
            <a:r>
              <a:rPr lang="pt-BR" sz="2800" b="1" dirty="0" smtClean="0">
                <a:solidFill>
                  <a:srgbClr val="000066"/>
                </a:solidFill>
              </a:rPr>
              <a:t> in </a:t>
            </a:r>
            <a:r>
              <a:rPr lang="pt-BR" sz="2800" b="1" dirty="0" err="1" smtClean="0">
                <a:solidFill>
                  <a:srgbClr val="000066"/>
                </a:solidFill>
              </a:rPr>
              <a:t>Fighting</a:t>
            </a:r>
            <a:r>
              <a:rPr lang="pt-BR" sz="2800" b="1" dirty="0" smtClean="0">
                <a:solidFill>
                  <a:srgbClr val="000066"/>
                </a:solidFill>
              </a:rPr>
              <a:t> </a:t>
            </a:r>
            <a:r>
              <a:rPr lang="pt-BR" sz="2800" b="1" dirty="0" err="1" smtClean="0">
                <a:solidFill>
                  <a:srgbClr val="000066"/>
                </a:solidFill>
              </a:rPr>
              <a:t>Corruption</a:t>
            </a:r>
            <a:endParaRPr lang="pt-BR" sz="2800" b="1" dirty="0">
              <a:solidFill>
                <a:srgbClr val="000066"/>
              </a:solidFill>
              <a:effectLst>
                <a:outerShdw blurRad="38100" dist="38100" dir="2700000" algn="tl">
                  <a:srgbClr val="000000"/>
                </a:outerShdw>
              </a:effectLst>
              <a:cs typeface="Lucida Sans Unicode"/>
            </a:endParaRPr>
          </a:p>
          <a:p>
            <a:pPr algn="ctr" eaLnBrk="1" hangingPunct="1">
              <a:buFont typeface="Arial" pitchFamily="34" charset="0"/>
              <a:buNone/>
              <a:defRPr/>
            </a:pPr>
            <a:endParaRPr lang="pt-BR" altLang="pt-BR" dirty="0" smtClean="0">
              <a:solidFill>
                <a:srgbClr val="000066"/>
              </a:solidFill>
              <a:latin typeface="Arial" charset="0"/>
              <a:cs typeface="Arial" charset="0"/>
            </a:endParaRPr>
          </a:p>
          <a:p>
            <a:pPr eaLnBrk="1" hangingPunct="1">
              <a:buFont typeface="Arial" pitchFamily="34" charset="0"/>
              <a:buNone/>
              <a:defRPr/>
            </a:pPr>
            <a:r>
              <a:rPr lang="pt-BR" altLang="pt-BR" b="1" dirty="0" smtClean="0">
                <a:solidFill>
                  <a:srgbClr val="000066"/>
                </a:solidFill>
                <a:latin typeface="Arial" charset="0"/>
                <a:cs typeface="Arial" charset="0"/>
              </a:rPr>
              <a:t>ROBERTO CÉSAR </a:t>
            </a:r>
            <a:r>
              <a:rPr lang="pt-BR" altLang="pt-BR" b="1" dirty="0">
                <a:solidFill>
                  <a:srgbClr val="000066"/>
                </a:solidFill>
                <a:latin typeface="Arial" charset="0"/>
                <a:cs typeface="Arial" charset="0"/>
              </a:rPr>
              <a:t>DE OLIVEIRA </a:t>
            </a:r>
            <a:r>
              <a:rPr lang="pt-BR" altLang="pt-BR" b="1" dirty="0" smtClean="0">
                <a:solidFill>
                  <a:srgbClr val="000066"/>
                </a:solidFill>
                <a:latin typeface="Arial" charset="0"/>
                <a:cs typeface="Arial" charset="0"/>
              </a:rPr>
              <a:t>VIÉGAS</a:t>
            </a:r>
            <a:r>
              <a:rPr lang="pt-BR" altLang="pt-BR" dirty="0">
                <a:solidFill>
                  <a:srgbClr val="000066"/>
                </a:solidFill>
                <a:latin typeface="Arial" charset="0"/>
                <a:cs typeface="Arial" charset="0"/>
              </a:rPr>
              <a:t/>
            </a:r>
            <a:br>
              <a:rPr lang="pt-BR" altLang="pt-BR" dirty="0">
                <a:solidFill>
                  <a:srgbClr val="000066"/>
                </a:solidFill>
                <a:latin typeface="Arial" charset="0"/>
                <a:cs typeface="Arial" charset="0"/>
              </a:rPr>
            </a:br>
            <a:r>
              <a:rPr lang="pt-BR" altLang="pt-BR" dirty="0" err="1" smtClean="0">
                <a:solidFill>
                  <a:srgbClr val="000066"/>
                </a:solidFill>
                <a:latin typeface="Arial" charset="0"/>
                <a:cs typeface="Arial" charset="0"/>
              </a:rPr>
              <a:t>Head</a:t>
            </a:r>
            <a:r>
              <a:rPr lang="pt-BR" altLang="pt-BR" dirty="0" smtClean="0">
                <a:solidFill>
                  <a:srgbClr val="000066"/>
                </a:solidFill>
                <a:latin typeface="Arial" charset="0"/>
                <a:cs typeface="Arial" charset="0"/>
              </a:rPr>
              <a:t> </a:t>
            </a:r>
            <a:r>
              <a:rPr lang="pt-BR" altLang="pt-BR" dirty="0" err="1" smtClean="0">
                <a:solidFill>
                  <a:srgbClr val="000066"/>
                </a:solidFill>
                <a:latin typeface="Arial" charset="0"/>
                <a:cs typeface="Arial" charset="0"/>
              </a:rPr>
              <a:t>of</a:t>
            </a:r>
            <a:r>
              <a:rPr lang="pt-BR" altLang="pt-BR" dirty="0" smtClean="0">
                <a:solidFill>
                  <a:srgbClr val="000066"/>
                </a:solidFill>
                <a:latin typeface="Arial" charset="0"/>
                <a:cs typeface="Arial" charset="0"/>
              </a:rPr>
              <a:t> </a:t>
            </a:r>
            <a:r>
              <a:rPr lang="pt-BR" altLang="pt-BR" dirty="0" err="1" smtClean="0">
                <a:solidFill>
                  <a:srgbClr val="000066"/>
                </a:solidFill>
                <a:latin typeface="Arial" charset="0"/>
                <a:cs typeface="Arial" charset="0"/>
              </a:rPr>
              <a:t>the</a:t>
            </a:r>
            <a:r>
              <a:rPr lang="pt-BR" altLang="pt-BR" dirty="0" smtClean="0">
                <a:solidFill>
                  <a:srgbClr val="000066"/>
                </a:solidFill>
                <a:latin typeface="Arial" charset="0"/>
                <a:cs typeface="Arial" charset="0"/>
              </a:rPr>
              <a:t> Regional Office </a:t>
            </a:r>
            <a:r>
              <a:rPr lang="pt-BR" altLang="pt-BR" dirty="0" err="1" smtClean="0">
                <a:solidFill>
                  <a:srgbClr val="000066"/>
                </a:solidFill>
                <a:latin typeface="Arial" charset="0"/>
                <a:cs typeface="Arial" charset="0"/>
              </a:rPr>
              <a:t>of</a:t>
            </a:r>
            <a:r>
              <a:rPr lang="pt-BR" altLang="pt-BR" dirty="0" smtClean="0">
                <a:solidFill>
                  <a:srgbClr val="000066"/>
                </a:solidFill>
                <a:latin typeface="Arial" charset="0"/>
                <a:cs typeface="Arial" charset="0"/>
              </a:rPr>
              <a:t> </a:t>
            </a:r>
            <a:r>
              <a:rPr lang="pt-BR" altLang="pt-BR" dirty="0" err="1" smtClean="0">
                <a:solidFill>
                  <a:srgbClr val="000066"/>
                </a:solidFill>
                <a:latin typeface="Arial" charset="0"/>
                <a:cs typeface="Arial" charset="0"/>
              </a:rPr>
              <a:t>the</a:t>
            </a:r>
            <a:r>
              <a:rPr lang="pt-BR" altLang="pt-BR" dirty="0" smtClean="0">
                <a:solidFill>
                  <a:srgbClr val="000066"/>
                </a:solidFill>
                <a:latin typeface="Arial" charset="0"/>
                <a:cs typeface="Arial" charset="0"/>
              </a:rPr>
              <a:t> CGU </a:t>
            </a:r>
            <a:r>
              <a:rPr lang="pt-BR" altLang="pt-BR" dirty="0" err="1" smtClean="0">
                <a:solidFill>
                  <a:srgbClr val="000066"/>
                </a:solidFill>
                <a:latin typeface="Arial" charset="0"/>
                <a:cs typeface="Arial" charset="0"/>
              </a:rPr>
              <a:t>at</a:t>
            </a:r>
            <a:r>
              <a:rPr lang="pt-BR" altLang="pt-BR" dirty="0" smtClean="0">
                <a:solidFill>
                  <a:srgbClr val="000066"/>
                </a:solidFill>
                <a:latin typeface="Arial" charset="0"/>
                <a:cs typeface="Arial" charset="0"/>
              </a:rPr>
              <a:t> </a:t>
            </a:r>
            <a:r>
              <a:rPr lang="pt-BR" altLang="pt-BR" dirty="0" err="1" smtClean="0">
                <a:solidFill>
                  <a:srgbClr val="000066"/>
                </a:solidFill>
                <a:latin typeface="Arial" charset="0"/>
                <a:cs typeface="Arial" charset="0"/>
              </a:rPr>
              <a:t>the</a:t>
            </a:r>
            <a:r>
              <a:rPr lang="pt-BR" altLang="pt-BR" dirty="0" smtClean="0">
                <a:solidFill>
                  <a:srgbClr val="000066"/>
                </a:solidFill>
                <a:latin typeface="Arial" charset="0"/>
                <a:cs typeface="Arial" charset="0"/>
              </a:rPr>
              <a:t> Federal </a:t>
            </a:r>
            <a:r>
              <a:rPr lang="pt-BR" altLang="pt-BR" dirty="0" err="1" smtClean="0">
                <a:solidFill>
                  <a:srgbClr val="000066"/>
                </a:solidFill>
                <a:latin typeface="Arial" charset="0"/>
                <a:cs typeface="Arial" charset="0"/>
              </a:rPr>
              <a:t>State</a:t>
            </a:r>
            <a:r>
              <a:rPr lang="pt-BR" altLang="pt-BR" dirty="0" smtClean="0">
                <a:solidFill>
                  <a:srgbClr val="000066"/>
                </a:solidFill>
                <a:latin typeface="Arial" charset="0"/>
                <a:cs typeface="Arial" charset="0"/>
              </a:rPr>
              <a:t> </a:t>
            </a:r>
            <a:r>
              <a:rPr lang="pt-BR" altLang="pt-BR" dirty="0" err="1" smtClean="0">
                <a:solidFill>
                  <a:srgbClr val="000066"/>
                </a:solidFill>
                <a:latin typeface="Arial" charset="0"/>
                <a:cs typeface="Arial" charset="0"/>
              </a:rPr>
              <a:t>of</a:t>
            </a:r>
            <a:r>
              <a:rPr lang="pt-BR" altLang="pt-BR" dirty="0" smtClean="0">
                <a:solidFill>
                  <a:srgbClr val="000066"/>
                </a:solidFill>
                <a:latin typeface="Arial" charset="0"/>
                <a:cs typeface="Arial" charset="0"/>
              </a:rPr>
              <a:t> Minas Gerais</a:t>
            </a:r>
            <a:r>
              <a:rPr lang="pt-BR" altLang="pt-BR" sz="1600" dirty="0">
                <a:solidFill>
                  <a:srgbClr val="000066"/>
                </a:solidFill>
                <a:latin typeface="Arial" charset="0"/>
                <a:cs typeface="Arial" charset="0"/>
              </a:rPr>
              <a:t/>
            </a:r>
            <a:br>
              <a:rPr lang="pt-BR" altLang="pt-BR" sz="1600" dirty="0">
                <a:solidFill>
                  <a:srgbClr val="000066"/>
                </a:solidFill>
                <a:latin typeface="Arial" charset="0"/>
                <a:cs typeface="Arial" charset="0"/>
              </a:rPr>
            </a:br>
            <a:r>
              <a:rPr lang="pt-BR" altLang="pt-BR" sz="1600" dirty="0" smtClean="0">
                <a:solidFill>
                  <a:srgbClr val="000066"/>
                </a:solidFill>
                <a:latin typeface="Arial" charset="0"/>
                <a:cs typeface="Arial" charset="0"/>
              </a:rPr>
              <a:t>19/09/2014</a:t>
            </a:r>
            <a:endParaRPr lang="en-GB" altLang="en-US" i="1" dirty="0">
              <a:solidFill>
                <a:srgbClr val="000066"/>
              </a:solidFill>
            </a:endParaRPr>
          </a:p>
        </p:txBody>
      </p:sp>
      <p:pic>
        <p:nvPicPr>
          <p:cNvPr id="3075"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5589588"/>
            <a:ext cx="5473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49275"/>
            <a:ext cx="78851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9</a:t>
            </a:r>
          </a:p>
        </p:txBody>
      </p:sp>
      <p:sp>
        <p:nvSpPr>
          <p:cNvPr id="11267" name="Retângulo 3"/>
          <p:cNvSpPr>
            <a:spLocks noChangeArrowheads="1"/>
          </p:cNvSpPr>
          <p:nvPr/>
        </p:nvSpPr>
        <p:spPr bwMode="auto">
          <a:xfrm>
            <a:off x="498475" y="2205038"/>
            <a:ext cx="8112125" cy="2678112"/>
          </a:xfrm>
          <a:prstGeom prst="rect">
            <a:avLst/>
          </a:prstGeom>
          <a:noFill/>
          <a:ln w="9525">
            <a:solidFill>
              <a:srgbClr val="F79709"/>
            </a:solidFill>
            <a:miter lim="800000"/>
            <a:headEnd/>
            <a:tailEnd/>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FF66"/>
              </a:buClr>
              <a:defRPr/>
            </a:pPr>
            <a:endParaRPr lang="en-US" altLang="pt-BR" sz="2400" dirty="0" smtClean="0">
              <a:solidFill>
                <a:srgbClr val="182C80"/>
              </a:solidFill>
            </a:endParaRPr>
          </a:p>
          <a:p>
            <a:pPr marL="342900" indent="-342900" algn="just" eaLnBrk="1" hangingPunct="1">
              <a:buClr>
                <a:srgbClr val="130D67"/>
              </a:buClr>
              <a:buFont typeface="Wingdings" panose="05000000000000000000" pitchFamily="2" charset="2"/>
              <a:buChar char="ü"/>
              <a:defRPr/>
            </a:pPr>
            <a:r>
              <a:rPr lang="en-US" sz="2400" b="1" dirty="0" smtClean="0">
                <a:solidFill>
                  <a:srgbClr val="000066"/>
                </a:solidFill>
              </a:rPr>
              <a:t>Follow not only from poor moral values, but also from the sharing of scarce resources of the Public Budget</a:t>
            </a:r>
          </a:p>
          <a:p>
            <a:pPr algn="just" eaLnBrk="1" hangingPunct="1">
              <a:buClr>
                <a:srgbClr val="130D67"/>
              </a:buClr>
              <a:defRPr/>
            </a:pPr>
            <a:endParaRPr lang="en-US" sz="2400" b="1" dirty="0" smtClean="0">
              <a:solidFill>
                <a:srgbClr val="000066"/>
              </a:solidFill>
            </a:endParaRPr>
          </a:p>
          <a:p>
            <a:pPr marL="342900" indent="-342900" algn="just" eaLnBrk="1" hangingPunct="1">
              <a:buClr>
                <a:srgbClr val="130D67"/>
              </a:buClr>
              <a:buFont typeface="Wingdings" panose="05000000000000000000" pitchFamily="2" charset="2"/>
              <a:buChar char="ü"/>
              <a:defRPr/>
            </a:pPr>
            <a:r>
              <a:rPr lang="en-US" altLang="pt-BR" sz="2400" b="1" dirty="0" smtClean="0">
                <a:solidFill>
                  <a:srgbClr val="130D67"/>
                </a:solidFill>
              </a:rPr>
              <a:t>Negotiation between businessmen and parliamentary members around budgetary amendments</a:t>
            </a:r>
          </a:p>
          <a:p>
            <a:pPr marL="342900" indent="-342900" algn="just" eaLnBrk="1" hangingPunct="1">
              <a:buClr>
                <a:srgbClr val="130D67"/>
              </a:buClr>
              <a:buFont typeface="Wingdings" panose="05000000000000000000" pitchFamily="2" charset="2"/>
              <a:buChar char="ü"/>
              <a:defRPr/>
            </a:pPr>
            <a:endParaRPr lang="en-US" altLang="pt-BR" sz="2400" b="1" dirty="0" smtClean="0">
              <a:solidFill>
                <a:srgbClr val="130D67"/>
              </a:solidFill>
            </a:endParaRPr>
          </a:p>
        </p:txBody>
      </p:sp>
      <p:sp>
        <p:nvSpPr>
          <p:cNvPr id="5" name="Retângulo 4"/>
          <p:cNvSpPr/>
          <p:nvPr/>
        </p:nvSpPr>
        <p:spPr>
          <a:xfrm>
            <a:off x="766763" y="1228725"/>
            <a:ext cx="7981950" cy="523875"/>
          </a:xfrm>
          <a:prstGeom prst="rect">
            <a:avLst/>
          </a:prstGeom>
        </p:spPr>
        <p:txBody>
          <a:bodyPr>
            <a:spAutoFit/>
          </a:bodyPr>
          <a:lstStyle/>
          <a:p>
            <a:pPr>
              <a:defRPr/>
            </a:pPr>
            <a:r>
              <a:rPr lang="pt-BR" sz="2800" dirty="0">
                <a:solidFill>
                  <a:srgbClr val="F79709"/>
                </a:solidFill>
                <a:effectLst>
                  <a:outerShdw blurRad="38100" dist="38100" dir="2700000" algn="tl">
                    <a:srgbClr val="000000"/>
                  </a:outerShdw>
                </a:effectLst>
                <a:cs typeface="Lucida Sans Unicode" pitchFamily="34" charset="0"/>
              </a:rPr>
              <a:t>CONFLITS  OF INTEREST</a:t>
            </a:r>
            <a:endParaRPr lang="pt-B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10</a:t>
            </a:r>
          </a:p>
        </p:txBody>
      </p:sp>
      <p:sp>
        <p:nvSpPr>
          <p:cNvPr id="13315" name="Retângulo 3"/>
          <p:cNvSpPr>
            <a:spLocks noChangeArrowheads="1"/>
          </p:cNvSpPr>
          <p:nvPr/>
        </p:nvSpPr>
        <p:spPr bwMode="auto">
          <a:xfrm>
            <a:off x="547688" y="1751013"/>
            <a:ext cx="7466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FF66"/>
              </a:buClr>
            </a:pPr>
            <a:endParaRPr lang="pt-BR" altLang="pt-BR" sz="2400">
              <a:solidFill>
                <a:srgbClr val="182C80"/>
              </a:solidFill>
            </a:endParaRPr>
          </a:p>
          <a:p>
            <a:pPr>
              <a:buClr>
                <a:srgbClr val="FFFF66"/>
              </a:buClr>
            </a:pPr>
            <a:r>
              <a:rPr lang="pt-BR" altLang="pt-BR" sz="2400">
                <a:solidFill>
                  <a:srgbClr val="182C80"/>
                </a:solidFill>
              </a:rPr>
              <a:t> </a:t>
            </a:r>
            <a:endParaRPr lang="pt-BR" altLang="pt-BR" sz="2400" b="1">
              <a:solidFill>
                <a:srgbClr val="182C80"/>
              </a:solidFill>
            </a:endParaRPr>
          </a:p>
        </p:txBody>
      </p:sp>
      <p:sp>
        <p:nvSpPr>
          <p:cNvPr id="5" name="Retângulo 4"/>
          <p:cNvSpPr/>
          <p:nvPr/>
        </p:nvSpPr>
        <p:spPr>
          <a:xfrm>
            <a:off x="684213" y="908050"/>
            <a:ext cx="8064500" cy="523875"/>
          </a:xfrm>
          <a:prstGeom prst="rect">
            <a:avLst/>
          </a:prstGeom>
        </p:spPr>
        <p:txBody>
          <a:bodyPr>
            <a:spAutoFit/>
          </a:bodyPr>
          <a:lstStyle/>
          <a:p>
            <a:pPr>
              <a:defRPr/>
            </a:pPr>
            <a:r>
              <a:rPr lang="pt-BR" sz="2800" dirty="0">
                <a:solidFill>
                  <a:srgbClr val="F79709"/>
                </a:solidFill>
                <a:effectLst>
                  <a:outerShdw blurRad="38100" dist="38100" dir="2700000" algn="tl">
                    <a:srgbClr val="000000"/>
                  </a:outerShdw>
                </a:effectLst>
                <a:cs typeface="Lucida Sans Unicode" pitchFamily="34" charset="0"/>
              </a:rPr>
              <a:t>CONFLICTS OF INTEREST</a:t>
            </a:r>
            <a:endParaRPr lang="pt-BR" sz="2800" dirty="0"/>
          </a:p>
        </p:txBody>
      </p:sp>
      <p:sp>
        <p:nvSpPr>
          <p:cNvPr id="13317" name="Retângulo 1"/>
          <p:cNvSpPr>
            <a:spLocks noChangeArrowheads="1"/>
          </p:cNvSpPr>
          <p:nvPr/>
        </p:nvSpPr>
        <p:spPr bwMode="auto">
          <a:xfrm rot="10800000" flipV="1">
            <a:off x="347663" y="6186488"/>
            <a:ext cx="331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tLang="pt-BR" sz="1400" b="1">
                <a:solidFill>
                  <a:srgbClr val="182C80"/>
                </a:solidFill>
              </a:rPr>
              <a:t> Source: </a:t>
            </a:r>
            <a:r>
              <a:rPr lang="pt-BR" altLang="pt-BR" sz="1400">
                <a:solidFill>
                  <a:srgbClr val="182C80"/>
                </a:solidFill>
              </a:rPr>
              <a:t>Folha de São Paulo, 19/04/2010</a:t>
            </a:r>
          </a:p>
        </p:txBody>
      </p:sp>
      <p:pic>
        <p:nvPicPr>
          <p:cNvPr id="13318" name="Picture 7" descr="F:\Fest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51013"/>
            <a:ext cx="7775575" cy="4341812"/>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pic>
      <p:sp>
        <p:nvSpPr>
          <p:cNvPr id="13319" name="CaixaDeTexto 6"/>
          <p:cNvSpPr txBox="1">
            <a:spLocks noChangeArrowheads="1"/>
          </p:cNvSpPr>
          <p:nvPr/>
        </p:nvSpPr>
        <p:spPr bwMode="auto">
          <a:xfrm>
            <a:off x="4572000" y="1773238"/>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2000" b="1" i="1">
                <a:solidFill>
                  <a:schemeClr val="accent1"/>
                </a:solidFill>
              </a:rPr>
              <a:t>(PARTY WITH PUBLIC FUNDS)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11</a:t>
            </a:r>
          </a:p>
        </p:txBody>
      </p:sp>
      <p:sp>
        <p:nvSpPr>
          <p:cNvPr id="14339" name="Retângulo 3"/>
          <p:cNvSpPr>
            <a:spLocks noChangeArrowheads="1"/>
          </p:cNvSpPr>
          <p:nvPr/>
        </p:nvSpPr>
        <p:spPr bwMode="auto">
          <a:xfrm>
            <a:off x="547688" y="1751013"/>
            <a:ext cx="7466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FF66"/>
              </a:buClr>
            </a:pPr>
            <a:endParaRPr lang="pt-BR" altLang="pt-BR" sz="2400">
              <a:solidFill>
                <a:srgbClr val="182C80"/>
              </a:solidFill>
            </a:endParaRPr>
          </a:p>
          <a:p>
            <a:pPr>
              <a:buClr>
                <a:srgbClr val="FFFF66"/>
              </a:buClr>
            </a:pPr>
            <a:r>
              <a:rPr lang="pt-BR" altLang="pt-BR" sz="2400">
                <a:solidFill>
                  <a:srgbClr val="182C80"/>
                </a:solidFill>
              </a:rPr>
              <a:t> </a:t>
            </a:r>
            <a:endParaRPr lang="pt-BR" altLang="pt-BR" sz="2400" b="1">
              <a:solidFill>
                <a:srgbClr val="182C80"/>
              </a:solidFill>
            </a:endParaRPr>
          </a:p>
        </p:txBody>
      </p:sp>
      <p:sp>
        <p:nvSpPr>
          <p:cNvPr id="5" name="Retângulo 4"/>
          <p:cNvSpPr/>
          <p:nvPr/>
        </p:nvSpPr>
        <p:spPr>
          <a:xfrm>
            <a:off x="347663" y="836613"/>
            <a:ext cx="8544817" cy="923330"/>
          </a:xfrm>
          <a:prstGeom prst="rect">
            <a:avLst/>
          </a:prstGeom>
        </p:spPr>
        <p:txBody>
          <a:bodyPr wrap="square">
            <a:spAutoFit/>
          </a:bodyPr>
          <a:lstStyle/>
          <a:p>
            <a:pPr>
              <a:defRPr/>
            </a:pPr>
            <a:r>
              <a:rPr lang="pt-BR" sz="2800" dirty="0">
                <a:solidFill>
                  <a:srgbClr val="F79709"/>
                </a:solidFill>
                <a:effectLst>
                  <a:outerShdw blurRad="38100" dist="38100" dir="2700000" algn="tl">
                    <a:srgbClr val="000000"/>
                  </a:outerShdw>
                </a:effectLst>
                <a:cs typeface="Lucida Sans Unicode" pitchFamily="34" charset="0"/>
              </a:rPr>
              <a:t>CONFLICTS OF INTEREST: </a:t>
            </a:r>
            <a:r>
              <a:rPr lang="pt-BR" sz="2400" dirty="0" smtClean="0">
                <a:solidFill>
                  <a:srgbClr val="F79709"/>
                </a:solidFill>
                <a:effectLst>
                  <a:outerShdw blurRad="38100" dist="38100" dir="2700000" algn="tl">
                    <a:srgbClr val="000000"/>
                  </a:outerShdw>
                </a:effectLst>
                <a:cs typeface="Lucida Sans Unicode" pitchFamily="34" charset="0"/>
              </a:rPr>
              <a:t>“Farinha pouca meu pirão primeiro”</a:t>
            </a:r>
            <a:endParaRPr lang="pt-BR" sz="2400" dirty="0">
              <a:solidFill>
                <a:srgbClr val="F79709"/>
              </a:solidFill>
              <a:effectLst>
                <a:outerShdw blurRad="38100" dist="38100" dir="2700000" algn="tl">
                  <a:srgbClr val="000000"/>
                </a:outerShdw>
              </a:effectLst>
              <a:cs typeface="Lucida Sans Unicode" pitchFamily="34" charset="0"/>
            </a:endParaRPr>
          </a:p>
          <a:p>
            <a:pPr algn="r">
              <a:defRPr/>
            </a:pPr>
            <a:r>
              <a:rPr lang="en-US" sz="2600" dirty="0">
                <a:solidFill>
                  <a:srgbClr val="F79709"/>
                </a:solidFill>
                <a:effectLst>
                  <a:outerShdw blurRad="38100" dist="38100" dir="2700000" algn="tl">
                    <a:srgbClr val="000000"/>
                  </a:outerShdw>
                </a:effectLst>
                <a:cs typeface="Lucida Sans Unicode" pitchFamily="34" charset="0"/>
              </a:rPr>
              <a:t>(grab what you can and let the devil take the hindmost)</a:t>
            </a:r>
            <a:endParaRPr lang="pt-BR" sz="2600" dirty="0" err="1">
              <a:solidFill>
                <a:srgbClr val="F79709"/>
              </a:solidFill>
              <a:effectLst>
                <a:outerShdw blurRad="38100" dist="38100" dir="2700000" algn="tl">
                  <a:srgbClr val="000000"/>
                </a:outerShdw>
              </a:effectLst>
              <a:cs typeface="Lucida Sans Unicode" pitchFamily="34" charset="0"/>
            </a:endParaRPr>
          </a:p>
        </p:txBody>
      </p:sp>
      <p:sp>
        <p:nvSpPr>
          <p:cNvPr id="14341" name="Retângulo 1"/>
          <p:cNvSpPr>
            <a:spLocks noChangeArrowheads="1"/>
          </p:cNvSpPr>
          <p:nvPr/>
        </p:nvSpPr>
        <p:spPr bwMode="auto">
          <a:xfrm rot="10800000" flipV="1">
            <a:off x="347663" y="6186488"/>
            <a:ext cx="331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tLang="pt-BR" sz="1400" b="1">
                <a:solidFill>
                  <a:srgbClr val="182C80"/>
                </a:solidFill>
              </a:rPr>
              <a:t> Source: </a:t>
            </a:r>
            <a:r>
              <a:rPr lang="pt-BR" altLang="pt-BR" sz="1400">
                <a:solidFill>
                  <a:srgbClr val="182C80"/>
                </a:solidFill>
              </a:rPr>
              <a:t>Folha de São Paulo, 19/04/2010</a:t>
            </a:r>
          </a:p>
        </p:txBody>
      </p:sp>
      <p:pic>
        <p:nvPicPr>
          <p:cNvPr id="14342" name="Picture 7" descr="F:\Festa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51013"/>
            <a:ext cx="6840538" cy="4341812"/>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pic>
      <p:sp>
        <p:nvSpPr>
          <p:cNvPr id="14343" name="CaixaDeTexto 6"/>
          <p:cNvSpPr txBox="1">
            <a:spLocks noChangeArrowheads="1"/>
          </p:cNvSpPr>
          <p:nvPr/>
        </p:nvSpPr>
        <p:spPr bwMode="auto">
          <a:xfrm>
            <a:off x="4983163" y="5661025"/>
            <a:ext cx="347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2000" b="1">
                <a:solidFill>
                  <a:schemeClr val="accent1"/>
                </a:solidFill>
              </a:rPr>
              <a:t>Budget Amendments</a:t>
            </a:r>
          </a:p>
        </p:txBody>
      </p:sp>
      <p:sp>
        <p:nvSpPr>
          <p:cNvPr id="14344" name="CaixaDeTexto 7"/>
          <p:cNvSpPr txBox="1">
            <a:spLocks noChangeArrowheads="1"/>
          </p:cNvSpPr>
          <p:nvPr/>
        </p:nvSpPr>
        <p:spPr bwMode="auto">
          <a:xfrm>
            <a:off x="1187450" y="5651500"/>
            <a:ext cx="374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2000" b="1">
                <a:solidFill>
                  <a:schemeClr val="accent1"/>
                </a:solidFill>
              </a:rPr>
              <a:t>Amount spent with festivities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12</a:t>
            </a:r>
          </a:p>
        </p:txBody>
      </p:sp>
      <p:sp>
        <p:nvSpPr>
          <p:cNvPr id="5" name="Retângulo 4"/>
          <p:cNvSpPr/>
          <p:nvPr/>
        </p:nvSpPr>
        <p:spPr>
          <a:xfrm>
            <a:off x="468313" y="1052513"/>
            <a:ext cx="8135937" cy="523875"/>
          </a:xfrm>
          <a:prstGeom prst="rect">
            <a:avLst/>
          </a:prstGeom>
        </p:spPr>
        <p:txBody>
          <a:bodyPr>
            <a:spAutoFit/>
          </a:bodyPr>
          <a:lstStyle/>
          <a:p>
            <a:pPr>
              <a:defRPr/>
            </a:pPr>
            <a:r>
              <a:rPr lang="pt-BR" sz="2800" dirty="0">
                <a:solidFill>
                  <a:srgbClr val="F79709"/>
                </a:solidFill>
                <a:effectLst>
                  <a:outerShdw blurRad="38100" dist="38100" dir="2700000" algn="tl">
                    <a:srgbClr val="000000"/>
                  </a:outerShdw>
                </a:effectLst>
                <a:cs typeface="Lucida Sans Unicode" pitchFamily="34" charset="0"/>
              </a:rPr>
              <a:t>	WHERE MAY THE INTERNAL CONTROL ACT?</a:t>
            </a:r>
            <a:endParaRPr lang="pt-BR" sz="2800" dirty="0"/>
          </a:p>
        </p:txBody>
      </p:sp>
      <p:sp>
        <p:nvSpPr>
          <p:cNvPr id="16389" name="Retângulo 2"/>
          <p:cNvSpPr>
            <a:spLocks noChangeArrowheads="1"/>
          </p:cNvSpPr>
          <p:nvPr/>
        </p:nvSpPr>
        <p:spPr bwMode="auto">
          <a:xfrm>
            <a:off x="371475" y="1600200"/>
            <a:ext cx="8256588" cy="4894263"/>
          </a:xfrm>
          <a:prstGeom prst="rect">
            <a:avLst/>
          </a:prstGeom>
          <a:noFill/>
          <a:ln w="9525">
            <a:solidFill>
              <a:srgbClr val="F79709"/>
            </a:solidFill>
            <a:miter lim="800000"/>
            <a:headEnd/>
            <a:tailEnd/>
          </a:ln>
          <a:extLst/>
        </p:spPr>
        <p:txBody>
          <a:bodyPr>
            <a:spAutoFit/>
          </a:bodyPr>
          <a:lstStyle/>
          <a:p>
            <a:pPr algn="just">
              <a:defRPr/>
            </a:pPr>
            <a:endParaRPr lang="en-US" altLang="pt-BR" sz="2400" b="1">
              <a:solidFill>
                <a:srgbClr val="FF0000"/>
              </a:solidFill>
            </a:endParaRPr>
          </a:p>
          <a:p>
            <a:pPr marL="342900" indent="-342900" algn="just">
              <a:buFont typeface="Wingdings" pitchFamily="2" charset="2"/>
              <a:buChar char="ü"/>
              <a:defRPr/>
            </a:pPr>
            <a:r>
              <a:rPr lang="en-US" altLang="pt-BR" sz="2400" b="1">
                <a:solidFill>
                  <a:srgbClr val="130D67"/>
                </a:solidFill>
              </a:rPr>
              <a:t>The corruption diminishes as the opportunities that lead to their taking place diminish.</a:t>
            </a:r>
          </a:p>
          <a:p>
            <a:pPr marL="342900" indent="-342900" algn="just">
              <a:buFont typeface="Wingdings" pitchFamily="2" charset="2"/>
              <a:buChar char="ü"/>
              <a:defRPr/>
            </a:pPr>
            <a:endParaRPr lang="en-US" altLang="pt-BR" sz="2400" b="1">
              <a:solidFill>
                <a:srgbClr val="130D67"/>
              </a:solidFill>
            </a:endParaRPr>
          </a:p>
          <a:p>
            <a:pPr marL="342900" indent="-342900" algn="just">
              <a:buFont typeface="Wingdings" pitchFamily="2" charset="2"/>
              <a:buChar char="ü"/>
              <a:defRPr/>
            </a:pPr>
            <a:r>
              <a:rPr lang="en-US" altLang="pt-BR" sz="2400" b="1">
                <a:solidFill>
                  <a:srgbClr val="130D67"/>
                </a:solidFill>
              </a:rPr>
              <a:t>Timely and adequate punishment of the corruption acts</a:t>
            </a:r>
          </a:p>
          <a:p>
            <a:pPr algn="just">
              <a:defRPr/>
            </a:pPr>
            <a:endParaRPr lang="en-US" altLang="pt-BR" sz="2400" b="1">
              <a:solidFill>
                <a:srgbClr val="130D67"/>
              </a:solidFill>
            </a:endParaRPr>
          </a:p>
          <a:p>
            <a:pPr marL="342900" indent="-342900" algn="just">
              <a:buFont typeface="Wingdings" pitchFamily="2" charset="2"/>
              <a:buChar char="ü"/>
              <a:defRPr/>
            </a:pPr>
            <a:r>
              <a:rPr lang="en-US" altLang="pt-BR" sz="2400" b="1">
                <a:solidFill>
                  <a:srgbClr val="130D67"/>
                </a:solidFill>
              </a:rPr>
              <a:t>Creation of controls/regulations that alienate fraud and corruption acts in private national and international corporations</a:t>
            </a:r>
            <a:endParaRPr lang="en-US" altLang="pt-BR" sz="2400" b="1">
              <a:solidFill>
                <a:srgbClr val="000066"/>
              </a:solidFill>
            </a:endParaRPr>
          </a:p>
          <a:p>
            <a:pPr algn="just">
              <a:defRPr/>
            </a:pPr>
            <a:endParaRPr lang="en-US" altLang="pt-BR" sz="2400" b="1">
              <a:solidFill>
                <a:srgbClr val="FF0000"/>
              </a:solidFill>
            </a:endParaRPr>
          </a:p>
          <a:p>
            <a:pPr marL="342900" indent="-342900" algn="just">
              <a:buFont typeface="Wingdings" pitchFamily="2" charset="2"/>
              <a:buChar char="ü"/>
              <a:defRPr/>
            </a:pPr>
            <a:r>
              <a:rPr lang="en-US" altLang="pt-BR" sz="2400" b="1">
                <a:solidFill>
                  <a:srgbClr val="FF0000"/>
                </a:solidFill>
              </a:rPr>
              <a:t>Assurance that the process of approval and allocation of parliament amendments (to the public budget) obeys transparent and defined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9">
                                            <p:txEl>
                                              <p:pRg st="1" end="1"/>
                                            </p:txEl>
                                          </p:spTgt>
                                        </p:tgtEl>
                                        <p:attrNameLst>
                                          <p:attrName>style.visibility</p:attrName>
                                        </p:attrNameLst>
                                      </p:cBhvr>
                                      <p:to>
                                        <p:strVal val="visible"/>
                                      </p:to>
                                    </p:set>
                                    <p:animEffect transition="in" filter="fade">
                                      <p:cBhvr>
                                        <p:cTn id="7" dur="1000"/>
                                        <p:tgtEl>
                                          <p:spTgt spid="16389">
                                            <p:txEl>
                                              <p:pRg st="1" end="1"/>
                                            </p:txEl>
                                          </p:spTgt>
                                        </p:tgtEl>
                                      </p:cBhvr>
                                    </p:animEffect>
                                    <p:anim calcmode="lin" valueType="num">
                                      <p:cBhvr>
                                        <p:cTn id="8" dur="10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9">
                                            <p:txEl>
                                              <p:pRg st="3" end="3"/>
                                            </p:txEl>
                                          </p:spTgt>
                                        </p:tgtEl>
                                        <p:attrNameLst>
                                          <p:attrName>style.visibility</p:attrName>
                                        </p:attrNameLst>
                                      </p:cBhvr>
                                      <p:to>
                                        <p:strVal val="visible"/>
                                      </p:to>
                                    </p:set>
                                    <p:animEffect transition="in" filter="fade">
                                      <p:cBhvr>
                                        <p:cTn id="14" dur="1000"/>
                                        <p:tgtEl>
                                          <p:spTgt spid="16389">
                                            <p:txEl>
                                              <p:pRg st="3" end="3"/>
                                            </p:txEl>
                                          </p:spTgt>
                                        </p:tgtEl>
                                      </p:cBhvr>
                                    </p:animEffect>
                                    <p:anim calcmode="lin" valueType="num">
                                      <p:cBhvr>
                                        <p:cTn id="15" dur="1000" fill="hold"/>
                                        <p:tgtEl>
                                          <p:spTgt spid="1638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3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89">
                                            <p:txEl>
                                              <p:pRg st="5" end="5"/>
                                            </p:txEl>
                                          </p:spTgt>
                                        </p:tgtEl>
                                        <p:attrNameLst>
                                          <p:attrName>style.visibility</p:attrName>
                                        </p:attrNameLst>
                                      </p:cBhvr>
                                      <p:to>
                                        <p:strVal val="visible"/>
                                      </p:to>
                                    </p:set>
                                    <p:animEffect transition="in" filter="fade">
                                      <p:cBhvr>
                                        <p:cTn id="21" dur="1000"/>
                                        <p:tgtEl>
                                          <p:spTgt spid="16389">
                                            <p:txEl>
                                              <p:pRg st="5" end="5"/>
                                            </p:txEl>
                                          </p:spTgt>
                                        </p:tgtEl>
                                      </p:cBhvr>
                                    </p:animEffect>
                                    <p:anim calcmode="lin" valueType="num">
                                      <p:cBhvr>
                                        <p:cTn id="22" dur="1000" fill="hold"/>
                                        <p:tgtEl>
                                          <p:spTgt spid="1638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63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6389">
                                            <p:txEl>
                                              <p:pRg st="7" end="7"/>
                                            </p:txEl>
                                          </p:spTgt>
                                        </p:tgtEl>
                                        <p:attrNameLst>
                                          <p:attrName>style.visibility</p:attrName>
                                        </p:attrNameLst>
                                      </p:cBhvr>
                                      <p:to>
                                        <p:strVal val="visible"/>
                                      </p:to>
                                    </p:set>
                                    <p:animEffect transition="in" filter="wipe(down)">
                                      <p:cBhvr>
                                        <p:cTn id="28" dur="500"/>
                                        <p:tgtEl>
                                          <p:spTgt spid="163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971550" y="801688"/>
            <a:ext cx="6697663"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endParaRPr lang="pt-BR" sz="2800" i="1" dirty="0">
              <a:solidFill>
                <a:schemeClr val="tx1">
                  <a:tint val="75000"/>
                </a:schemeClr>
              </a:solidFill>
            </a:endParaRPr>
          </a:p>
        </p:txBody>
      </p:sp>
      <p:sp>
        <p:nvSpPr>
          <p:cNvPr id="16387" name="Espaço Reservado para Texto 5"/>
          <p:cNvSpPr txBox="1">
            <a:spLocks/>
          </p:cNvSpPr>
          <p:nvPr/>
        </p:nvSpPr>
        <p:spPr bwMode="auto">
          <a:xfrm>
            <a:off x="298450" y="854075"/>
            <a:ext cx="85947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200" b="1">
              <a:solidFill>
                <a:srgbClr val="182C80"/>
              </a:solidFill>
            </a:endParaRPr>
          </a:p>
        </p:txBody>
      </p:sp>
      <p:sp>
        <p:nvSpPr>
          <p:cNvPr id="1638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13</a:t>
            </a:r>
          </a:p>
        </p:txBody>
      </p:sp>
      <p:sp>
        <p:nvSpPr>
          <p:cNvPr id="6" name="Text Box 5"/>
          <p:cNvSpPr txBox="1">
            <a:spLocks noChangeArrowheads="1"/>
          </p:cNvSpPr>
          <p:nvPr/>
        </p:nvSpPr>
        <p:spPr bwMode="auto">
          <a:xfrm>
            <a:off x="298450" y="3995738"/>
            <a:ext cx="8545513" cy="2678112"/>
          </a:xfrm>
          <a:prstGeom prst="rect">
            <a:avLst/>
          </a:prstGeom>
          <a:noFill/>
          <a:ln w="9525" algn="ctr">
            <a:solidFill>
              <a:srgbClr val="182C80"/>
            </a:solidFill>
            <a:miter lim="800000"/>
            <a:headEnd/>
            <a:tailEnd/>
          </a:ln>
          <a:effectLst/>
        </p:spPr>
        <p:txBody>
          <a:bodyPr>
            <a:spAutoFit/>
          </a:bodyPr>
          <a:lstStyle/>
          <a:p>
            <a:pPr>
              <a:spcBef>
                <a:spcPts val="0"/>
              </a:spcBef>
              <a:buClr>
                <a:schemeClr val="bg1"/>
              </a:buClr>
              <a:defRPr/>
            </a:pPr>
            <a:r>
              <a:rPr lang="en-US" sz="2400">
                <a:solidFill>
                  <a:srgbClr val="F79709"/>
                </a:solidFill>
                <a:effectLst>
                  <a:outerShdw blurRad="38100" dist="38100" dir="2700000" algn="tl">
                    <a:srgbClr val="000000"/>
                  </a:outerShdw>
                </a:effectLst>
                <a:cs typeface="Arial" pitchFamily="34" charset="0"/>
              </a:rPr>
              <a:t>A)  REFINEMENT OF THE LEGAL FRAMEWORK</a:t>
            </a:r>
          </a:p>
          <a:p>
            <a:pPr>
              <a:spcBef>
                <a:spcPts val="0"/>
              </a:spcBef>
              <a:buClr>
                <a:schemeClr val="bg1"/>
              </a:buClr>
              <a:defRPr/>
            </a:pPr>
            <a:r>
              <a:rPr lang="en-US" sz="2400">
                <a:solidFill>
                  <a:srgbClr val="F79709"/>
                </a:solidFill>
                <a:effectLst>
                  <a:outerShdw blurRad="38100" dist="38100" dir="2700000" algn="tl">
                    <a:srgbClr val="000000"/>
                  </a:outerShdw>
                </a:effectLst>
                <a:cs typeface="Arial" pitchFamily="34" charset="0"/>
              </a:rPr>
              <a:t>B)  CORRETIONS AND IMPROVEMENTS OF PUBLIC PROGRAMS</a:t>
            </a:r>
          </a:p>
          <a:p>
            <a:pPr>
              <a:spcBef>
                <a:spcPts val="0"/>
              </a:spcBef>
              <a:buClr>
                <a:schemeClr val="bg1"/>
              </a:buClr>
              <a:defRPr/>
            </a:pPr>
            <a:r>
              <a:rPr lang="en-US" sz="2400">
                <a:solidFill>
                  <a:srgbClr val="F79709"/>
                </a:solidFill>
                <a:effectLst>
                  <a:outerShdw blurRad="38100" dist="38100" dir="2700000" algn="tl">
                    <a:srgbClr val="000000"/>
                  </a:outerShdw>
                </a:effectLst>
                <a:cs typeface="Arial" pitchFamily="34" charset="0"/>
              </a:rPr>
              <a:t>C) INTERINSTITUTIONAL COOPERATION –  PARTNERSHIPS</a:t>
            </a:r>
          </a:p>
          <a:p>
            <a:pPr indent="-457200" algn="just">
              <a:spcBef>
                <a:spcPts val="0"/>
              </a:spcBef>
              <a:buClr>
                <a:schemeClr val="bg1"/>
              </a:buClr>
              <a:defRPr/>
            </a:pPr>
            <a:r>
              <a:rPr lang="en-US" sz="2400">
                <a:solidFill>
                  <a:srgbClr val="F79709"/>
                </a:solidFill>
                <a:effectLst>
                  <a:outerShdw blurRad="38100" dist="38100" dir="2700000" algn="tl">
                    <a:srgbClr val="000000"/>
                  </a:outerShdw>
                </a:effectLst>
                <a:cs typeface="Arial" pitchFamily="34" charset="0"/>
              </a:rPr>
              <a:t>C.1) PRODUCTION OF EVIDENCE TO INVESTIGATIONS AND PROCEDURES AT THE ADMINISTRATIVE, CIVIL AND CRIMINAL AREAS </a:t>
            </a:r>
            <a:endParaRPr lang="en-US" sz="2400"/>
          </a:p>
          <a:p>
            <a:pPr marL="457200" indent="-457200">
              <a:spcBef>
                <a:spcPts val="0"/>
              </a:spcBef>
              <a:buClr>
                <a:schemeClr val="bg1"/>
              </a:buClr>
              <a:defRPr/>
            </a:pPr>
            <a:r>
              <a:rPr lang="en-US" sz="2400">
                <a:solidFill>
                  <a:srgbClr val="F79709"/>
                </a:solidFill>
                <a:effectLst>
                  <a:outerShdw blurRad="38100" dist="38100" dir="2700000" algn="tl">
                    <a:srgbClr val="000000"/>
                  </a:outerShdw>
                </a:effectLst>
                <a:cs typeface="Arial" pitchFamily="34" charset="0"/>
              </a:rPr>
              <a:t>D) CREATION, DEVELOPMENT AND SHARING OF INFORMATION SYSTEMS</a:t>
            </a:r>
          </a:p>
        </p:txBody>
      </p:sp>
      <p:pic>
        <p:nvPicPr>
          <p:cNvPr id="16390" name="Picture 5" descr="http://marcohailer.blog.uol.com.br/images/pensa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557338"/>
            <a:ext cx="21764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uvem 7"/>
          <p:cNvSpPr/>
          <p:nvPr/>
        </p:nvSpPr>
        <p:spPr>
          <a:xfrm>
            <a:off x="3563888" y="1105086"/>
            <a:ext cx="4464495" cy="2211092"/>
          </a:xfrm>
          <a:prstGeom prst="cloud">
            <a:avLst/>
          </a:prstGeom>
          <a:ln>
            <a:solidFill>
              <a:srgbClr val="F79709"/>
            </a:solidFill>
          </a:ln>
          <a:effectLst>
            <a:glow rad="101600">
              <a:srgbClr val="FFC000">
                <a:alpha val="60000"/>
              </a:srgbClr>
            </a:glo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spcBef>
                <a:spcPct val="50000"/>
              </a:spcBef>
              <a:defRPr/>
            </a:pPr>
            <a:r>
              <a:rPr lang="pt-BR" sz="2000" i="1" dirty="0">
                <a:solidFill>
                  <a:schemeClr val="bg1">
                    <a:lumMod val="95000"/>
                  </a:schemeClr>
                </a:solidFill>
                <a:latin typeface="Bauhaus 93" panose="04030905020B02020C02" pitchFamily="82" charset="0"/>
              </a:rPr>
              <a:t>HOW MAY THE  </a:t>
            </a:r>
            <a:r>
              <a:rPr lang="pt-BR" sz="2400" i="1" dirty="0">
                <a:solidFill>
                  <a:srgbClr val="F79709"/>
                </a:solidFill>
                <a:latin typeface="Bauhaus 93" panose="04030905020B02020C02" pitchFamily="82" charset="0"/>
              </a:rPr>
              <a:t>INTERNAL CONTROL </a:t>
            </a:r>
            <a:r>
              <a:rPr lang="pt-BR" sz="2000" i="1" dirty="0">
                <a:solidFill>
                  <a:schemeClr val="bg1">
                    <a:lumMod val="95000"/>
                  </a:schemeClr>
                </a:solidFill>
                <a:latin typeface="Bauhaus 93" panose="04030905020B02020C02" pitchFamily="82" charset="0"/>
              </a:rPr>
              <a:t>ACT TO FIGHT AGAINST CORRUPTION?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endParaRPr lang="pt-BR" sz="2800" i="1" dirty="0">
              <a:solidFill>
                <a:schemeClr val="tx1">
                  <a:tint val="75000"/>
                </a:schemeClr>
              </a:solidFill>
            </a:endParaRPr>
          </a:p>
        </p:txBody>
      </p:sp>
      <p:sp>
        <p:nvSpPr>
          <p:cNvPr id="17411"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14</a:t>
            </a:r>
          </a:p>
        </p:txBody>
      </p:sp>
      <p:sp>
        <p:nvSpPr>
          <p:cNvPr id="6" name="Text Box 5"/>
          <p:cNvSpPr txBox="1">
            <a:spLocks noChangeArrowheads="1"/>
          </p:cNvSpPr>
          <p:nvPr/>
        </p:nvSpPr>
        <p:spPr bwMode="auto">
          <a:xfrm>
            <a:off x="347663" y="2636838"/>
            <a:ext cx="8383587" cy="3540125"/>
          </a:xfrm>
          <a:prstGeom prst="rect">
            <a:avLst/>
          </a:prstGeom>
          <a:noFill/>
          <a:ln w="19050" algn="ctr">
            <a:solidFill>
              <a:srgbClr val="F79709"/>
            </a:solidFill>
            <a:miter lim="800000"/>
            <a:headEnd/>
            <a:tailEnd/>
          </a:ln>
          <a:effectLst/>
        </p:spPr>
        <p:txBody>
          <a:bodyPr>
            <a:spAutoFit/>
          </a:bodyPr>
          <a:lstStyle/>
          <a:p>
            <a:pPr marL="457200" indent="-457200" algn="just">
              <a:spcBef>
                <a:spcPct val="50000"/>
              </a:spcBef>
              <a:buClr>
                <a:schemeClr val="bg1"/>
              </a:buClr>
              <a:defRPr/>
            </a:pPr>
            <a:r>
              <a:rPr lang="en-US" sz="2400">
                <a:solidFill>
                  <a:schemeClr val="bg1"/>
                </a:solidFill>
                <a:effectLst>
                  <a:outerShdw blurRad="38100" dist="38100" dir="2700000" algn="tl">
                    <a:srgbClr val="000000"/>
                  </a:outerShdw>
                </a:effectLst>
                <a:cs typeface="Arial" pitchFamily="34" charset="0"/>
              </a:rPr>
              <a:t>	</a:t>
            </a:r>
            <a:r>
              <a:rPr lang="en-US" sz="2800" b="1">
                <a:solidFill>
                  <a:srgbClr val="130D67"/>
                </a:solidFill>
              </a:rPr>
              <a:t>CGU has been heading significant shifts of the legal framework in recent years to reduce conflicts of interest (Law 12813/2013) and to hold accountable (at the civil and administrative levels) domestic and foreign companies that committed acts against the administration, by means of Law No. 12,846 / 2013 (Clean Company Law). Also worth mentioning the Freedom of Information Act (LAI).</a:t>
            </a:r>
            <a:endParaRPr lang="en-US" sz="2800" b="1">
              <a:solidFill>
                <a:srgbClr val="130D67"/>
              </a:solidFill>
              <a:effectLst>
                <a:outerShdw blurRad="38100" dist="38100" dir="2700000" algn="tl">
                  <a:srgbClr val="000000"/>
                </a:outerShdw>
              </a:effectLst>
              <a:latin typeface="+mn-lt"/>
              <a:cs typeface="Arial" pitchFamily="34" charset="0"/>
            </a:endParaRPr>
          </a:p>
        </p:txBody>
      </p:sp>
      <p:sp>
        <p:nvSpPr>
          <p:cNvPr id="2" name="Retângulo 1"/>
          <p:cNvSpPr/>
          <p:nvPr/>
        </p:nvSpPr>
        <p:spPr>
          <a:xfrm>
            <a:off x="766763" y="1773238"/>
            <a:ext cx="7405687" cy="523875"/>
          </a:xfrm>
          <a:prstGeom prst="rect">
            <a:avLst/>
          </a:prstGeom>
        </p:spPr>
        <p:txBody>
          <a:bodyPr>
            <a:spAutoFit/>
          </a:bodyPr>
          <a:lstStyle/>
          <a:p>
            <a:pPr>
              <a:spcBef>
                <a:spcPts val="0"/>
              </a:spcBef>
              <a:buClr>
                <a:schemeClr val="bg1"/>
              </a:buClr>
              <a:defRPr/>
            </a:pPr>
            <a:r>
              <a:rPr lang="en-US" sz="2800" dirty="0">
                <a:solidFill>
                  <a:srgbClr val="F79709"/>
                </a:solidFill>
                <a:effectLst>
                  <a:outerShdw blurRad="38100" dist="38100" dir="2700000" algn="tl">
                    <a:srgbClr val="000000"/>
                  </a:outerShdw>
                </a:effectLst>
                <a:cs typeface="Arial" pitchFamily="34" charset="0"/>
              </a:rPr>
              <a:t>REFINEMENT OF THE LEGAL FRAMEWORK</a:t>
            </a:r>
            <a:endParaRPr lang="pt-BR" sz="2800" dirty="0">
              <a:solidFill>
                <a:srgbClr val="F79709"/>
              </a:solidFill>
              <a:effectLst>
                <a:outerShdw blurRad="38100" dist="38100" dir="2700000" algn="tl">
                  <a:srgbClr val="000000"/>
                </a:outerShdw>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endParaRPr lang="pt-BR" sz="2800" i="1" dirty="0">
              <a:solidFill>
                <a:schemeClr val="tx1">
                  <a:tint val="75000"/>
                </a:schemeClr>
              </a:solidFill>
            </a:endParaRPr>
          </a:p>
        </p:txBody>
      </p:sp>
      <p:sp>
        <p:nvSpPr>
          <p:cNvPr id="18435"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15</a:t>
            </a:r>
          </a:p>
        </p:txBody>
      </p:sp>
      <p:sp>
        <p:nvSpPr>
          <p:cNvPr id="6" name="Text Box 5"/>
          <p:cNvSpPr txBox="1">
            <a:spLocks noChangeArrowheads="1"/>
          </p:cNvSpPr>
          <p:nvPr/>
        </p:nvSpPr>
        <p:spPr bwMode="auto">
          <a:xfrm>
            <a:off x="0" y="3141663"/>
            <a:ext cx="8856663" cy="2676525"/>
          </a:xfrm>
          <a:prstGeom prst="rect">
            <a:avLst/>
          </a:prstGeom>
          <a:noFill/>
          <a:ln w="9525" algn="ctr">
            <a:solidFill>
              <a:srgbClr val="182C80"/>
            </a:solidFill>
            <a:miter lim="800000"/>
            <a:headEnd/>
            <a:tailEnd/>
          </a:ln>
          <a:effectLst/>
        </p:spPr>
        <p:txBody>
          <a:bodyPr>
            <a:spAutoFit/>
          </a:bodyPr>
          <a:lstStyle/>
          <a:p>
            <a:pPr marL="457200" indent="-457200" algn="just">
              <a:spcBef>
                <a:spcPct val="50000"/>
              </a:spcBef>
              <a:buClr>
                <a:schemeClr val="bg1"/>
              </a:buClr>
              <a:defRPr/>
            </a:pPr>
            <a:r>
              <a:rPr lang="en-US" sz="2400" dirty="0">
                <a:solidFill>
                  <a:schemeClr val="bg1"/>
                </a:solidFill>
                <a:effectLst>
                  <a:outerShdw blurRad="38100" dist="38100" dir="2700000" algn="tl">
                    <a:srgbClr val="000000"/>
                  </a:outerShdw>
                </a:effectLst>
                <a:cs typeface="Arial" pitchFamily="34" charset="0"/>
              </a:rPr>
              <a:t>	</a:t>
            </a:r>
            <a:r>
              <a:rPr lang="en-US" sz="2800" dirty="0">
                <a:solidFill>
                  <a:srgbClr val="000066"/>
                </a:solidFill>
                <a:effectLst>
                  <a:outerShdw blurRad="38100" dist="38100" dir="2700000" algn="tl">
                    <a:srgbClr val="000000"/>
                  </a:outerShdw>
                </a:effectLst>
                <a:latin typeface="+mn-lt"/>
                <a:cs typeface="Arial" pitchFamily="34" charset="0"/>
              </a:rPr>
              <a:t>One of the basic guidelines of CGU activities, adopted since 2003, is to favor the cooperation and the partnership with other public entities accountable for the defense of the State interests and for the enhancement of the public management, respecting the differences and responsibilities of each body.</a:t>
            </a:r>
          </a:p>
        </p:txBody>
      </p:sp>
      <p:sp>
        <p:nvSpPr>
          <p:cNvPr id="2" name="Retângulo 1"/>
          <p:cNvSpPr/>
          <p:nvPr/>
        </p:nvSpPr>
        <p:spPr>
          <a:xfrm>
            <a:off x="1042988" y="1773238"/>
            <a:ext cx="7129462" cy="646112"/>
          </a:xfrm>
          <a:prstGeom prst="rect">
            <a:avLst/>
          </a:prstGeom>
        </p:spPr>
        <p:txBody>
          <a:bodyPr>
            <a:spAutoFit/>
          </a:bodyPr>
          <a:lstStyle/>
          <a:p>
            <a:pPr>
              <a:defRPr/>
            </a:pPr>
            <a:r>
              <a:rPr lang="pt-BR" sz="3600" dirty="0">
                <a:solidFill>
                  <a:srgbClr val="F79709"/>
                </a:solidFill>
                <a:effectLst>
                  <a:outerShdw blurRad="38100" dist="38100" dir="2700000" algn="tl">
                    <a:srgbClr val="000000"/>
                  </a:outerShdw>
                </a:effectLst>
                <a:cs typeface="Arial" pitchFamily="34" charset="0"/>
              </a:rPr>
              <a:t>INTERINSTITUTIONAL  COOPERATION</a:t>
            </a:r>
            <a:endParaRPr lang="pt-BR" sz="3600" dirty="0">
              <a:solidFill>
                <a:srgbClr val="F7970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sz="2400" b="1" dirty="0">
                <a:solidFill>
                  <a:srgbClr val="182C80"/>
                </a:solidFill>
                <a:latin typeface="+mj-lt"/>
              </a:rPr>
              <a:t> </a:t>
            </a:r>
            <a:r>
              <a:rPr lang="pt-BR" sz="2800" dirty="0" smtClean="0">
                <a:solidFill>
                  <a:srgbClr val="F79709"/>
                </a:solidFill>
                <a:effectLst>
                  <a:outerShdw blurRad="38100" dist="38100" dir="2700000" algn="tl">
                    <a:srgbClr val="000000"/>
                  </a:outerShdw>
                </a:effectLst>
                <a:cs typeface="Lucida Sans Unicode" pitchFamily="34" charset="0"/>
              </a:rPr>
              <a:t>CGU – PARTNERSHIPS – LAW  10683/2003</a:t>
            </a:r>
            <a:endParaRPr lang="pt-BR" sz="2800" b="1" dirty="0">
              <a:solidFill>
                <a:srgbClr val="F79709"/>
              </a:solidFill>
              <a:latin typeface="+mj-lt"/>
            </a:endParaRPr>
          </a:p>
        </p:txBody>
      </p:sp>
      <p:sp>
        <p:nvSpPr>
          <p:cNvPr id="6147" name="Espaço Reservado para Texto 5"/>
          <p:cNvSpPr txBox="1">
            <a:spLocks/>
          </p:cNvSpPr>
          <p:nvPr/>
        </p:nvSpPr>
        <p:spPr bwMode="auto">
          <a:xfrm>
            <a:off x="611188" y="1660525"/>
            <a:ext cx="7993062" cy="4679950"/>
          </a:xfrm>
          <a:prstGeom prst="rect">
            <a:avLst/>
          </a:prstGeom>
          <a:noFill/>
          <a:ln>
            <a:noFill/>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just">
              <a:spcBef>
                <a:spcPts val="0"/>
              </a:spcBef>
              <a:buFont typeface="Arial" charset="0"/>
              <a:buNone/>
              <a:defRPr/>
            </a:pPr>
            <a:r>
              <a:rPr lang="en-US" sz="2400" b="1" kern="0" dirty="0" smtClean="0">
                <a:solidFill>
                  <a:srgbClr val="130D67"/>
                </a:solidFill>
                <a:latin typeface="+mn-lt"/>
                <a:cs typeface="Arial" pitchFamily="34" charset="0"/>
              </a:rPr>
              <a:t>CGU will submit to the </a:t>
            </a:r>
            <a:r>
              <a:rPr lang="en-US" sz="2400" dirty="0" smtClean="0">
                <a:solidFill>
                  <a:srgbClr val="F79709"/>
                </a:solidFill>
                <a:effectLst>
                  <a:outerShdw blurRad="38100" dist="38100" dir="2700000" algn="tl">
                    <a:srgbClr val="000000"/>
                  </a:outerShdw>
                </a:effectLst>
                <a:cs typeface="Lucida Sans Unicode" pitchFamily="34" charset="0"/>
              </a:rPr>
              <a:t>Attorney-General for the Federal Government </a:t>
            </a:r>
            <a:r>
              <a:rPr lang="en-US" sz="2400" b="1" kern="0" dirty="0" smtClean="0">
                <a:solidFill>
                  <a:srgbClr val="130D67"/>
                </a:solidFill>
                <a:latin typeface="+mn-lt"/>
                <a:cs typeface="Arial" pitchFamily="34" charset="0"/>
              </a:rPr>
              <a:t>cases that constitute administrative improbity and all that recommend asset freezing, the compensation to the treasury and other measures in charge of that body, as well as will trigger, whenever necessary, the acting of the </a:t>
            </a:r>
            <a:r>
              <a:rPr lang="en-US" sz="2400" dirty="0" smtClean="0">
                <a:solidFill>
                  <a:srgbClr val="F79709"/>
                </a:solidFill>
                <a:effectLst>
                  <a:outerShdw blurRad="38100" dist="38100" dir="2700000" algn="tl">
                    <a:srgbClr val="000000"/>
                  </a:outerShdw>
                </a:effectLst>
                <a:cs typeface="Lucida Sans Unicode" pitchFamily="34" charset="0"/>
              </a:rPr>
              <a:t>Federal Court of Accounts</a:t>
            </a:r>
            <a:r>
              <a:rPr lang="en-US" sz="2400" b="1" kern="0" dirty="0" smtClean="0">
                <a:solidFill>
                  <a:srgbClr val="130D67"/>
                </a:solidFill>
                <a:latin typeface="+mn-lt"/>
                <a:cs typeface="Arial" pitchFamily="34" charset="0"/>
              </a:rPr>
              <a:t>, of the </a:t>
            </a:r>
            <a:r>
              <a:rPr lang="en-US" sz="2400" dirty="0" smtClean="0">
                <a:solidFill>
                  <a:srgbClr val="F79709"/>
                </a:solidFill>
                <a:effectLst>
                  <a:outerShdw blurRad="38100" dist="38100" dir="2700000" algn="tl">
                    <a:srgbClr val="000000"/>
                  </a:outerShdw>
                </a:effectLst>
                <a:cs typeface="Lucida Sans Unicode" pitchFamily="34" charset="0"/>
              </a:rPr>
              <a:t>Internal Revenue Service</a:t>
            </a:r>
            <a:r>
              <a:rPr lang="en-US" sz="2400" b="1" kern="0" dirty="0" smtClean="0">
                <a:solidFill>
                  <a:srgbClr val="130D67"/>
                </a:solidFill>
                <a:latin typeface="+mn-lt"/>
                <a:cs typeface="Arial" pitchFamily="34" charset="0"/>
              </a:rPr>
              <a:t>, of other bodies of the Internal Control System of the Federal Executive Branch and, whenever signals of criminal responsibility are available, the </a:t>
            </a:r>
            <a:r>
              <a:rPr lang="en-US" sz="2400" dirty="0" smtClean="0">
                <a:solidFill>
                  <a:srgbClr val="F79709"/>
                </a:solidFill>
                <a:effectLst>
                  <a:outerShdw blurRad="38100" dist="38100" dir="2700000" algn="tl">
                    <a:srgbClr val="000000"/>
                  </a:outerShdw>
                </a:effectLst>
                <a:cs typeface="Lucida Sans Unicode" pitchFamily="34" charset="0"/>
              </a:rPr>
              <a:t>Department of Federal Police</a:t>
            </a:r>
            <a:r>
              <a:rPr lang="en-US" sz="2400" b="1" kern="0" dirty="0" smtClean="0">
                <a:solidFill>
                  <a:srgbClr val="F79709"/>
                </a:solidFill>
                <a:latin typeface="+mn-lt"/>
                <a:cs typeface="Arial" pitchFamily="34" charset="0"/>
              </a:rPr>
              <a:t> </a:t>
            </a:r>
            <a:r>
              <a:rPr lang="en-US" sz="2400" b="1" kern="0" dirty="0" smtClean="0">
                <a:solidFill>
                  <a:srgbClr val="130D67"/>
                </a:solidFill>
                <a:latin typeface="+mn-lt"/>
                <a:cs typeface="Arial" pitchFamily="34" charset="0"/>
              </a:rPr>
              <a:t>and the </a:t>
            </a:r>
            <a:r>
              <a:rPr lang="en-US" sz="2400" dirty="0" smtClean="0">
                <a:solidFill>
                  <a:srgbClr val="F79709"/>
                </a:solidFill>
                <a:effectLst>
                  <a:outerShdw blurRad="38100" dist="38100" dir="2700000" algn="tl">
                    <a:srgbClr val="000000"/>
                  </a:outerShdw>
                </a:effectLst>
                <a:cs typeface="Lucida Sans Unicode" pitchFamily="34" charset="0"/>
              </a:rPr>
              <a:t>Public Prosecutor</a:t>
            </a:r>
            <a:r>
              <a:rPr lang="en-US" sz="2400" b="1" kern="0" dirty="0" smtClean="0">
                <a:solidFill>
                  <a:srgbClr val="FFFFFF"/>
                </a:solidFill>
                <a:latin typeface="+mn-lt"/>
                <a:cs typeface="Arial" pitchFamily="34" charset="0"/>
              </a:rPr>
              <a:t>, </a:t>
            </a:r>
            <a:r>
              <a:rPr lang="en-US" sz="2400" b="1" kern="0" dirty="0" smtClean="0">
                <a:solidFill>
                  <a:srgbClr val="130D67"/>
                </a:solidFill>
                <a:latin typeface="+mn-lt"/>
                <a:cs typeface="Arial" pitchFamily="34" charset="0"/>
              </a:rPr>
              <a:t>including when regarding representations or complaints that may seem manifestly calumnious. </a:t>
            </a:r>
          </a:p>
          <a:p>
            <a:pPr algn="r">
              <a:defRPr/>
            </a:pPr>
            <a:r>
              <a:rPr lang="en-US" sz="2200" i="1" kern="0" dirty="0" smtClean="0">
                <a:solidFill>
                  <a:srgbClr val="130D67"/>
                </a:solidFill>
                <a:latin typeface="Times New Roman"/>
                <a:cs typeface="Arial" pitchFamily="34" charset="0"/>
              </a:rPr>
              <a:t>(Extracted from § 3º, art. 18, Law 10683/2003)</a:t>
            </a:r>
            <a:endParaRPr lang="en-US" altLang="en-US" sz="2400" b="1" dirty="0" smtClean="0">
              <a:solidFill>
                <a:srgbClr val="130D67"/>
              </a:solidFill>
            </a:endParaRPr>
          </a:p>
        </p:txBody>
      </p:sp>
      <p:sp>
        <p:nvSpPr>
          <p:cNvPr id="19460"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395288" y="1123950"/>
            <a:ext cx="8604250" cy="72072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b="1" dirty="0">
                <a:solidFill>
                  <a:srgbClr val="182C80"/>
                </a:solidFill>
                <a:latin typeface="+mj-lt"/>
              </a:rPr>
              <a:t> </a:t>
            </a:r>
            <a:r>
              <a:rPr lang="pt-BR" altLang="pt-BR" dirty="0" err="1" smtClean="0">
                <a:solidFill>
                  <a:srgbClr val="F79709"/>
                </a:solidFill>
                <a:effectLst>
                  <a:outerShdw blurRad="38100" dist="38100" dir="2700000" algn="tl">
                    <a:srgbClr val="000000"/>
                  </a:outerShdw>
                </a:effectLst>
                <a:latin typeface="+mj-lt"/>
              </a:rPr>
              <a:t>Cooperation</a:t>
            </a:r>
            <a:r>
              <a:rPr lang="pt-BR" altLang="pt-BR" dirty="0" smtClean="0">
                <a:solidFill>
                  <a:srgbClr val="F79709"/>
                </a:solidFill>
                <a:effectLst>
                  <a:outerShdw blurRad="38100" dist="38100" dir="2700000" algn="tl">
                    <a:srgbClr val="000000"/>
                  </a:outerShdw>
                </a:effectLst>
                <a:latin typeface="+mj-lt"/>
              </a:rPr>
              <a:t> </a:t>
            </a:r>
            <a:r>
              <a:rPr lang="pt-BR" altLang="pt-BR" dirty="0" err="1" smtClean="0">
                <a:solidFill>
                  <a:srgbClr val="F79709"/>
                </a:solidFill>
                <a:effectLst>
                  <a:outerShdw blurRad="38100" dist="38100" dir="2700000" algn="tl">
                    <a:srgbClr val="000000"/>
                  </a:outerShdw>
                </a:effectLst>
                <a:latin typeface="+mj-lt"/>
              </a:rPr>
              <a:t>with</a:t>
            </a:r>
            <a:r>
              <a:rPr lang="pt-BR" altLang="pt-BR" dirty="0" smtClean="0">
                <a:solidFill>
                  <a:srgbClr val="F79709"/>
                </a:solidFill>
                <a:effectLst>
                  <a:outerShdw blurRad="38100" dist="38100" dir="2700000" algn="tl">
                    <a:srgbClr val="000000"/>
                  </a:outerShdw>
                </a:effectLst>
                <a:latin typeface="+mj-lt"/>
              </a:rPr>
              <a:t> </a:t>
            </a:r>
            <a:r>
              <a:rPr lang="pt-BR" altLang="pt-BR" dirty="0" err="1" smtClean="0">
                <a:solidFill>
                  <a:srgbClr val="F79709"/>
                </a:solidFill>
                <a:effectLst>
                  <a:outerShdw blurRad="38100" dist="38100" dir="2700000" algn="tl">
                    <a:srgbClr val="000000"/>
                  </a:outerShdw>
                </a:effectLst>
                <a:latin typeface="+mj-lt"/>
              </a:rPr>
              <a:t>the</a:t>
            </a:r>
            <a:r>
              <a:rPr lang="pt-BR" altLang="pt-BR" dirty="0" smtClean="0">
                <a:solidFill>
                  <a:srgbClr val="F79709"/>
                </a:solidFill>
                <a:effectLst>
                  <a:outerShdw blurRad="38100" dist="38100" dir="2700000" algn="tl">
                    <a:srgbClr val="000000"/>
                  </a:outerShdw>
                </a:effectLst>
                <a:latin typeface="+mj-lt"/>
              </a:rPr>
              <a:t> Federal </a:t>
            </a:r>
            <a:r>
              <a:rPr lang="pt-BR" altLang="pt-BR" dirty="0" err="1" smtClean="0">
                <a:solidFill>
                  <a:srgbClr val="F79709"/>
                </a:solidFill>
                <a:effectLst>
                  <a:outerShdw blurRad="38100" dist="38100" dir="2700000" algn="tl">
                    <a:srgbClr val="000000"/>
                  </a:outerShdw>
                </a:effectLst>
                <a:latin typeface="+mj-lt"/>
              </a:rPr>
              <a:t>Prosecution</a:t>
            </a:r>
            <a:r>
              <a:rPr lang="pt-BR" altLang="pt-BR" dirty="0" smtClean="0">
                <a:solidFill>
                  <a:srgbClr val="F79709"/>
                </a:solidFill>
                <a:effectLst>
                  <a:outerShdw blurRad="38100" dist="38100" dir="2700000" algn="tl">
                    <a:srgbClr val="000000"/>
                  </a:outerShdw>
                </a:effectLst>
                <a:latin typeface="+mj-lt"/>
              </a:rPr>
              <a:t> Office</a:t>
            </a:r>
            <a:endParaRPr lang="en-US" altLang="pt-BR" dirty="0">
              <a:solidFill>
                <a:srgbClr val="F79709"/>
              </a:solidFill>
              <a:latin typeface="+mj-lt"/>
              <a:cs typeface="Arial" pitchFamily="34" charset="0"/>
            </a:endParaRPr>
          </a:p>
          <a:p>
            <a:pPr fontAlgn="auto">
              <a:spcAft>
                <a:spcPts val="0"/>
              </a:spcAft>
              <a:buFont typeface="Arial" pitchFamily="34" charset="0"/>
              <a:buNone/>
              <a:defRPr/>
            </a:pPr>
            <a:endParaRPr lang="pt-BR" i="1" dirty="0">
              <a:solidFill>
                <a:schemeClr val="tx1">
                  <a:tint val="75000"/>
                </a:schemeClr>
              </a:solidFill>
            </a:endParaRPr>
          </a:p>
        </p:txBody>
      </p:sp>
      <p:sp>
        <p:nvSpPr>
          <p:cNvPr id="6147" name="Espaço Reservado para Texto 5"/>
          <p:cNvSpPr txBox="1">
            <a:spLocks/>
          </p:cNvSpPr>
          <p:nvPr/>
        </p:nvSpPr>
        <p:spPr bwMode="auto">
          <a:xfrm>
            <a:off x="250825" y="1844675"/>
            <a:ext cx="8497888" cy="4392613"/>
          </a:xfrm>
          <a:prstGeom prst="rect">
            <a:avLst/>
          </a:prstGeom>
          <a:noFill/>
          <a:ln w="9525">
            <a:solidFill>
              <a:srgbClr val="F79709"/>
            </a:solidFill>
            <a:miter lim="800000"/>
            <a:headEnd/>
            <a:tailEnd/>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0"/>
              </a:spcBef>
              <a:spcAft>
                <a:spcPts val="0"/>
              </a:spcAft>
              <a:buClr>
                <a:schemeClr val="bg1"/>
              </a:buClr>
              <a:buFont typeface="Arial" charset="0"/>
              <a:buNone/>
              <a:defRPr/>
            </a:pPr>
            <a:r>
              <a:rPr lang="en-US" altLang="pt-BR" sz="2400" dirty="0" smtClean="0">
                <a:solidFill>
                  <a:srgbClr val="000066"/>
                </a:solidFill>
                <a:latin typeface="+mn-lt"/>
                <a:cs typeface="Arial" pitchFamily="34" charset="0"/>
              </a:rPr>
              <a:t>	</a:t>
            </a:r>
            <a:r>
              <a:rPr lang="en-US" altLang="pt-BR" sz="2400" b="1" u="sng" dirty="0" smtClean="0">
                <a:solidFill>
                  <a:srgbClr val="000066"/>
                </a:solidFill>
                <a:latin typeface="+mn-lt"/>
                <a:cs typeface="Arial" pitchFamily="34" charset="0"/>
              </a:rPr>
              <a:t>Classes of Action started by the Prosecution Office, 2004 to 2014 (Rel. CGU)</a:t>
            </a:r>
          </a:p>
          <a:p>
            <a:pPr>
              <a:spcBef>
                <a:spcPts val="0"/>
              </a:spcBef>
              <a:spcAft>
                <a:spcPts val="0"/>
              </a:spcAft>
              <a:buClr>
                <a:schemeClr val="bg1"/>
              </a:buClr>
              <a:buFont typeface="Wingdings" pitchFamily="2" charset="2"/>
              <a:buChar char="ü"/>
              <a:defRPr/>
            </a:pPr>
            <a:endParaRPr lang="en-US" altLang="pt-BR" sz="2400" b="1" u="sng" dirty="0" smtClean="0">
              <a:solidFill>
                <a:srgbClr val="000066"/>
              </a:solidFill>
              <a:latin typeface="+mn-lt"/>
              <a:cs typeface="Arial" pitchFamily="34" charset="0"/>
            </a:endParaRPr>
          </a:p>
          <a:p>
            <a:pPr>
              <a:spcBef>
                <a:spcPts val="0"/>
              </a:spcBef>
              <a:spcAft>
                <a:spcPts val="0"/>
              </a:spcAft>
              <a:buClr>
                <a:schemeClr val="bg1"/>
              </a:buClr>
              <a:buFont typeface="Wingdings" pitchFamily="2" charset="2"/>
              <a:buChar char="ü"/>
              <a:defRPr/>
            </a:pPr>
            <a:r>
              <a:rPr lang="en-US" altLang="pt-BR" sz="2400" b="1" dirty="0" smtClean="0">
                <a:solidFill>
                  <a:srgbClr val="000066"/>
                </a:solidFill>
                <a:latin typeface="+mn-lt"/>
                <a:cs typeface="Arial" pitchFamily="34" charset="0"/>
              </a:rPr>
              <a:t>Civil Investigation: 3.096</a:t>
            </a:r>
          </a:p>
          <a:p>
            <a:pPr>
              <a:spcBef>
                <a:spcPts val="0"/>
              </a:spcBef>
              <a:spcAft>
                <a:spcPts val="0"/>
              </a:spcAft>
              <a:buClr>
                <a:schemeClr val="bg1"/>
              </a:buClr>
              <a:buFont typeface="Wingdings" pitchFamily="2" charset="2"/>
              <a:buChar char="ü"/>
              <a:defRPr/>
            </a:pPr>
            <a:r>
              <a:rPr lang="en-US" altLang="pt-BR" sz="2400" b="1" dirty="0" smtClean="0">
                <a:solidFill>
                  <a:srgbClr val="000066"/>
                </a:solidFill>
                <a:latin typeface="+mn-lt"/>
                <a:cs typeface="Arial" pitchFamily="34" charset="0"/>
              </a:rPr>
              <a:t>Notification of Facts: 1507</a:t>
            </a:r>
          </a:p>
          <a:p>
            <a:pPr>
              <a:spcBef>
                <a:spcPts val="0"/>
              </a:spcBef>
              <a:spcAft>
                <a:spcPts val="0"/>
              </a:spcAft>
              <a:buClr>
                <a:schemeClr val="bg1"/>
              </a:buClr>
              <a:buFont typeface="Wingdings" pitchFamily="2" charset="2"/>
              <a:buChar char="ü"/>
              <a:defRPr/>
            </a:pPr>
            <a:r>
              <a:rPr lang="en-US" altLang="pt-BR" sz="2400" b="1" dirty="0" smtClean="0">
                <a:solidFill>
                  <a:srgbClr val="000066"/>
                </a:solidFill>
                <a:latin typeface="+mn-lt"/>
                <a:cs typeface="Arial" pitchFamily="34" charset="0"/>
              </a:rPr>
              <a:t>Administrative Procedure: 50</a:t>
            </a:r>
          </a:p>
          <a:p>
            <a:pPr>
              <a:spcBef>
                <a:spcPts val="0"/>
              </a:spcBef>
              <a:spcAft>
                <a:spcPts val="0"/>
              </a:spcAft>
              <a:buClr>
                <a:schemeClr val="bg1"/>
              </a:buClr>
              <a:buFont typeface="Wingdings" pitchFamily="2" charset="2"/>
              <a:buChar char="ü"/>
              <a:defRPr/>
            </a:pPr>
            <a:r>
              <a:rPr lang="en-US" altLang="pt-BR" sz="2400" b="1" dirty="0" smtClean="0">
                <a:solidFill>
                  <a:srgbClr val="000066"/>
                </a:solidFill>
                <a:latin typeface="+mn-lt"/>
                <a:cs typeface="Arial" pitchFamily="34" charset="0"/>
              </a:rPr>
              <a:t>Investigative Criminal Procedure: 140</a:t>
            </a:r>
          </a:p>
          <a:p>
            <a:pPr>
              <a:spcBef>
                <a:spcPts val="0"/>
              </a:spcBef>
              <a:spcAft>
                <a:spcPts val="0"/>
              </a:spcAft>
              <a:buClr>
                <a:schemeClr val="bg1"/>
              </a:buClr>
              <a:buFont typeface="Wingdings" pitchFamily="2" charset="2"/>
              <a:buChar char="ü"/>
              <a:defRPr/>
            </a:pPr>
            <a:r>
              <a:rPr lang="en-US" altLang="pt-BR" sz="2400" b="1" dirty="0" smtClean="0">
                <a:solidFill>
                  <a:srgbClr val="000066"/>
                </a:solidFill>
                <a:cs typeface="Arial" pitchFamily="34" charset="0"/>
              </a:rPr>
              <a:t>Preparatory Procedure: 1598</a:t>
            </a:r>
          </a:p>
          <a:p>
            <a:pPr>
              <a:spcBef>
                <a:spcPts val="0"/>
              </a:spcBef>
              <a:spcAft>
                <a:spcPts val="0"/>
              </a:spcAft>
              <a:buClr>
                <a:schemeClr val="bg1"/>
              </a:buClr>
              <a:buFont typeface="Wingdings" pitchFamily="2" charset="2"/>
              <a:buChar char="ü"/>
              <a:defRPr/>
            </a:pPr>
            <a:r>
              <a:rPr lang="en-US" altLang="pt-BR" sz="2400" b="1" dirty="0" smtClean="0">
                <a:solidFill>
                  <a:srgbClr val="000066"/>
                </a:solidFill>
                <a:cs typeface="Arial" pitchFamily="34" charset="0"/>
              </a:rPr>
              <a:t>Total............................... 6391</a:t>
            </a:r>
          </a:p>
          <a:p>
            <a:pPr>
              <a:spcBef>
                <a:spcPts val="0"/>
              </a:spcBef>
              <a:spcAft>
                <a:spcPts val="0"/>
              </a:spcAft>
              <a:buClr>
                <a:schemeClr val="bg1"/>
              </a:buClr>
              <a:buFont typeface="Wingdings" pitchFamily="2" charset="2"/>
              <a:buChar char="ü"/>
              <a:defRPr/>
            </a:pPr>
            <a:endParaRPr lang="en-US" altLang="pt-BR" sz="2400" b="1" dirty="0" smtClean="0">
              <a:solidFill>
                <a:srgbClr val="000066"/>
              </a:solidFill>
              <a:cs typeface="Arial" pitchFamily="34" charset="0"/>
            </a:endParaRPr>
          </a:p>
          <a:p>
            <a:pPr>
              <a:spcBef>
                <a:spcPts val="0"/>
              </a:spcBef>
              <a:spcAft>
                <a:spcPts val="0"/>
              </a:spcAft>
              <a:buClr>
                <a:schemeClr val="bg1"/>
              </a:buClr>
              <a:buFont typeface="Wingdings" pitchFamily="2" charset="2"/>
              <a:buChar char="ü"/>
              <a:defRPr/>
            </a:pPr>
            <a:r>
              <a:rPr lang="en-US" altLang="pt-BR" sz="2400" b="1" dirty="0" smtClean="0">
                <a:solidFill>
                  <a:srgbClr val="000066"/>
                </a:solidFill>
                <a:cs typeface="Arial" pitchFamily="34" charset="0"/>
              </a:rPr>
              <a:t>Cooperation in Inspection Engagements (Technical Cooperation Protocol 2014)</a:t>
            </a:r>
          </a:p>
          <a:p>
            <a:pPr>
              <a:spcBef>
                <a:spcPts val="0"/>
              </a:spcBef>
              <a:spcAft>
                <a:spcPts val="0"/>
              </a:spcAft>
              <a:buClr>
                <a:schemeClr val="bg1"/>
              </a:buClr>
              <a:buFont typeface="Wingdings" pitchFamily="2" charset="2"/>
              <a:buChar char="ü"/>
              <a:defRPr/>
            </a:pPr>
            <a:endParaRPr lang="en-US" altLang="pt-BR" sz="2400" b="1" dirty="0" smtClean="0">
              <a:solidFill>
                <a:srgbClr val="000066"/>
              </a:solidFill>
              <a:cs typeface="Arial" pitchFamily="34" charset="0"/>
            </a:endParaRPr>
          </a:p>
          <a:p>
            <a:pPr>
              <a:spcBef>
                <a:spcPts val="0"/>
              </a:spcBef>
              <a:spcAft>
                <a:spcPts val="0"/>
              </a:spcAft>
              <a:buClr>
                <a:schemeClr val="bg1"/>
              </a:buClr>
              <a:buFont typeface="Wingdings" pitchFamily="2" charset="2"/>
              <a:buChar char="ü"/>
              <a:defRPr/>
            </a:pPr>
            <a:r>
              <a:rPr lang="en-US" altLang="pt-BR" sz="2400" b="1" dirty="0" smtClean="0">
                <a:solidFill>
                  <a:srgbClr val="000066"/>
                </a:solidFill>
                <a:latin typeface="+mn-lt"/>
                <a:cs typeface="Arial" pitchFamily="34" charset="0"/>
              </a:rPr>
              <a:t>			</a:t>
            </a:r>
            <a:endParaRPr lang="en-US" altLang="pt-BR" sz="2400" b="1" dirty="0">
              <a:solidFill>
                <a:srgbClr val="000066"/>
              </a:solidFill>
              <a:latin typeface="+mn-lt"/>
              <a:cs typeface="Arial" pitchFamily="34" charset="0"/>
            </a:endParaRPr>
          </a:p>
        </p:txBody>
      </p:sp>
      <p:sp>
        <p:nvSpPr>
          <p:cNvPr id="20484"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sz="2400" b="1" dirty="0">
                <a:solidFill>
                  <a:srgbClr val="182C80"/>
                </a:solidFill>
                <a:latin typeface="+mj-lt"/>
              </a:rPr>
              <a:t> </a:t>
            </a:r>
            <a:r>
              <a:rPr lang="pt-BR" altLang="pt-BR" dirty="0" err="1" smtClean="0">
                <a:solidFill>
                  <a:srgbClr val="F79709"/>
                </a:solidFill>
                <a:effectLst>
                  <a:outerShdw blurRad="38100" dist="38100" dir="2700000" algn="tl">
                    <a:srgbClr val="000000"/>
                  </a:outerShdw>
                </a:effectLst>
              </a:rPr>
              <a:t>Partnership</a:t>
            </a:r>
            <a:r>
              <a:rPr lang="pt-BR" altLang="pt-BR" dirty="0" smtClean="0">
                <a:solidFill>
                  <a:srgbClr val="F79709"/>
                </a:solidFill>
                <a:effectLst>
                  <a:outerShdw blurRad="38100" dist="38100" dir="2700000" algn="tl">
                    <a:srgbClr val="000000"/>
                  </a:outerShdw>
                </a:effectLst>
              </a:rPr>
              <a:t> </a:t>
            </a:r>
            <a:r>
              <a:rPr lang="pt-BR" altLang="pt-BR" dirty="0" err="1" smtClean="0">
                <a:solidFill>
                  <a:srgbClr val="F79709"/>
                </a:solidFill>
                <a:effectLst>
                  <a:outerShdw blurRad="38100" dist="38100" dir="2700000" algn="tl">
                    <a:srgbClr val="000000"/>
                  </a:outerShdw>
                </a:effectLst>
              </a:rPr>
              <a:t>with</a:t>
            </a:r>
            <a:r>
              <a:rPr lang="pt-BR" altLang="pt-BR" dirty="0" smtClean="0">
                <a:solidFill>
                  <a:srgbClr val="F79709"/>
                </a:solidFill>
                <a:effectLst>
                  <a:outerShdw blurRad="38100" dist="38100" dir="2700000" algn="tl">
                    <a:srgbClr val="000000"/>
                  </a:outerShdw>
                </a:effectLst>
              </a:rPr>
              <a:t> </a:t>
            </a:r>
            <a:r>
              <a:rPr lang="pt-BR" altLang="pt-BR" dirty="0" err="1" smtClean="0">
                <a:solidFill>
                  <a:srgbClr val="F79709"/>
                </a:solidFill>
                <a:effectLst>
                  <a:outerShdw blurRad="38100" dist="38100" dir="2700000" algn="tl">
                    <a:srgbClr val="000000"/>
                  </a:outerShdw>
                </a:effectLst>
              </a:rPr>
              <a:t>the</a:t>
            </a:r>
            <a:r>
              <a:rPr lang="pt-BR" altLang="pt-BR" dirty="0" smtClean="0">
                <a:solidFill>
                  <a:srgbClr val="F79709"/>
                </a:solidFill>
                <a:effectLst>
                  <a:outerShdw blurRad="38100" dist="38100" dir="2700000" algn="tl">
                    <a:srgbClr val="000000"/>
                  </a:outerShdw>
                </a:effectLst>
              </a:rPr>
              <a:t> Federal Police</a:t>
            </a:r>
            <a:endParaRPr lang="en-US" altLang="pt-BR" dirty="0">
              <a:solidFill>
                <a:srgbClr val="F79709"/>
              </a:solidFill>
              <a:latin typeface="+mj-lt"/>
              <a:cs typeface="Arial" pitchFamily="34" charset="0"/>
            </a:endParaRPr>
          </a:p>
          <a:p>
            <a:pPr fontAlgn="auto">
              <a:spcAft>
                <a:spcPts val="0"/>
              </a:spcAft>
              <a:buFont typeface="Arial" pitchFamily="34" charset="0"/>
              <a:buNone/>
              <a:defRPr/>
            </a:pPr>
            <a:endParaRPr lang="pt-BR" i="1" dirty="0">
              <a:solidFill>
                <a:schemeClr val="tx1">
                  <a:tint val="75000"/>
                </a:schemeClr>
              </a:solidFill>
            </a:endParaRPr>
          </a:p>
        </p:txBody>
      </p:sp>
      <p:sp>
        <p:nvSpPr>
          <p:cNvPr id="6147" name="Espaço Reservado para Texto 5"/>
          <p:cNvSpPr txBox="1">
            <a:spLocks/>
          </p:cNvSpPr>
          <p:nvPr/>
        </p:nvSpPr>
        <p:spPr bwMode="auto">
          <a:xfrm>
            <a:off x="557213" y="1700213"/>
            <a:ext cx="8262937" cy="4176712"/>
          </a:xfrm>
          <a:prstGeom prst="rect">
            <a:avLst/>
          </a:prstGeom>
          <a:noFill/>
          <a:ln w="9525">
            <a:solidFill>
              <a:srgbClr val="F79709"/>
            </a:solidFill>
            <a:miter lim="800000"/>
            <a:headEnd/>
            <a:tailEnd/>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ct val="50000"/>
              </a:spcBef>
              <a:buClr>
                <a:schemeClr val="bg1"/>
              </a:buClr>
              <a:buFont typeface="Arial" charset="0"/>
              <a:buNone/>
              <a:defRPr/>
            </a:pPr>
            <a:endParaRPr lang="pt-BR" sz="2400" b="1" dirty="0" smtClean="0">
              <a:solidFill>
                <a:srgbClr val="000066"/>
              </a:solidFill>
              <a:latin typeface="+mn-lt"/>
              <a:cs typeface="Arial" pitchFamily="34" charset="0"/>
            </a:endParaRPr>
          </a:p>
          <a:p>
            <a:pPr>
              <a:spcBef>
                <a:spcPct val="50000"/>
              </a:spcBef>
              <a:buClr>
                <a:srgbClr val="000066"/>
              </a:buClr>
              <a:buFont typeface="Wingdings" panose="05000000000000000000" pitchFamily="2" charset="2"/>
              <a:buChar char="ü"/>
              <a:defRPr/>
            </a:pPr>
            <a:r>
              <a:rPr lang="en-US" sz="2400" b="1" dirty="0" smtClean="0">
                <a:solidFill>
                  <a:srgbClr val="000066"/>
                </a:solidFill>
                <a:latin typeface="+mn-lt"/>
                <a:cs typeface="Arial" pitchFamily="34" charset="0"/>
              </a:rPr>
              <a:t>Joint Special Operations;</a:t>
            </a:r>
          </a:p>
          <a:p>
            <a:pPr>
              <a:spcBef>
                <a:spcPct val="50000"/>
              </a:spcBef>
              <a:buClr>
                <a:srgbClr val="000066"/>
              </a:buClr>
              <a:buFont typeface="Wingdings" panose="05000000000000000000" pitchFamily="2" charset="2"/>
              <a:buChar char="ü"/>
              <a:defRPr/>
            </a:pPr>
            <a:r>
              <a:rPr lang="en-US" sz="2400" b="1" dirty="0" smtClean="0">
                <a:solidFill>
                  <a:srgbClr val="000066"/>
                </a:solidFill>
                <a:latin typeface="+mn-lt"/>
                <a:cs typeface="Arial" pitchFamily="34" charset="0"/>
              </a:rPr>
              <a:t>Technical collaboration on Police Inquiries and Investigations;</a:t>
            </a:r>
          </a:p>
          <a:p>
            <a:pPr>
              <a:spcBef>
                <a:spcPct val="50000"/>
              </a:spcBef>
              <a:buClr>
                <a:srgbClr val="000066"/>
              </a:buClr>
              <a:buFont typeface="Wingdings" panose="05000000000000000000" pitchFamily="2" charset="2"/>
              <a:buChar char="ü"/>
              <a:defRPr/>
            </a:pPr>
            <a:r>
              <a:rPr lang="en-US" sz="2400" b="1" dirty="0" smtClean="0">
                <a:solidFill>
                  <a:srgbClr val="000066"/>
                </a:solidFill>
                <a:latin typeface="+mn-lt"/>
                <a:cs typeface="Arial" pitchFamily="34" charset="0"/>
              </a:rPr>
              <a:t>Sharing of information for the purpose of liability of public servants and contractors;</a:t>
            </a:r>
          </a:p>
          <a:p>
            <a:pPr>
              <a:spcBef>
                <a:spcPct val="50000"/>
              </a:spcBef>
              <a:buClr>
                <a:srgbClr val="000066"/>
              </a:buClr>
              <a:buFont typeface="Wingdings" panose="05000000000000000000" pitchFamily="2" charset="2"/>
              <a:buChar char="ü"/>
              <a:defRPr/>
            </a:pPr>
            <a:r>
              <a:rPr lang="en-US" sz="2400" b="1" dirty="0" smtClean="0">
                <a:solidFill>
                  <a:srgbClr val="000066"/>
                </a:solidFill>
                <a:latin typeface="+mn-lt"/>
                <a:cs typeface="Arial" pitchFamily="34" charset="0"/>
              </a:rPr>
              <a:t>Ensuring the safety of CGU staff when inspections / audits take place. </a:t>
            </a:r>
            <a:endParaRPr lang="pt-BR" altLang="pt-BR" sz="2400" b="1" dirty="0">
              <a:solidFill>
                <a:srgbClr val="000066"/>
              </a:solidFill>
              <a:latin typeface="+mn-lt"/>
              <a:cs typeface="Arial" pitchFamily="34" charset="0"/>
            </a:endParaRPr>
          </a:p>
        </p:txBody>
      </p:sp>
      <p:sp>
        <p:nvSpPr>
          <p:cNvPr id="2150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Texto 5"/>
          <p:cNvSpPr txBox="1">
            <a:spLocks/>
          </p:cNvSpPr>
          <p:nvPr/>
        </p:nvSpPr>
        <p:spPr bwMode="auto">
          <a:xfrm>
            <a:off x="684213" y="1341438"/>
            <a:ext cx="7708900" cy="4824412"/>
          </a:xfrm>
          <a:prstGeom prst="rect">
            <a:avLst/>
          </a:prstGeom>
          <a:noFill/>
          <a:ln w="9525">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pt-BR" altLang="en-US" sz="2800" b="1">
                <a:solidFill>
                  <a:srgbClr val="182C80"/>
                </a:solidFill>
              </a:rPr>
              <a:t>	Roberto César de Oliveira Viégas</a:t>
            </a:r>
            <a:endParaRPr lang="pt-BR" altLang="en-US" sz="2800">
              <a:solidFill>
                <a:srgbClr val="182C80"/>
              </a:solidFill>
            </a:endParaRPr>
          </a:p>
          <a:p>
            <a:pPr eaLnBrk="1" hangingPunct="1">
              <a:spcBef>
                <a:spcPct val="20000"/>
              </a:spcBef>
              <a:buFont typeface="Arial" charset="0"/>
              <a:buNone/>
            </a:pPr>
            <a:endParaRPr lang="pt-BR" altLang="en-US" sz="2800">
              <a:solidFill>
                <a:srgbClr val="182C80"/>
              </a:solidFill>
            </a:endParaRPr>
          </a:p>
          <a:p>
            <a:pPr lvl="1" eaLnBrk="1" hangingPunct="1">
              <a:spcBef>
                <a:spcPct val="20000"/>
              </a:spcBef>
              <a:buFont typeface="Wingdings" pitchFamily="2" charset="2"/>
              <a:buChar char="§"/>
            </a:pPr>
            <a:r>
              <a:rPr lang="en-US" altLang="en-US" sz="2800">
                <a:solidFill>
                  <a:srgbClr val="182C80"/>
                </a:solidFill>
              </a:rPr>
              <a:t>Head of the Regional Office of the CGU at the Federal State of Minas Gerais</a:t>
            </a:r>
          </a:p>
          <a:p>
            <a:pPr lvl="1" eaLnBrk="1" hangingPunct="1">
              <a:spcBef>
                <a:spcPct val="20000"/>
              </a:spcBef>
              <a:buFont typeface="Wingdings" pitchFamily="2" charset="2"/>
              <a:buChar char="§"/>
            </a:pPr>
            <a:r>
              <a:rPr lang="en-US" altLang="en-US" sz="2800">
                <a:solidFill>
                  <a:srgbClr val="182C80"/>
                </a:solidFill>
              </a:rPr>
              <a:t>Finance and Control Analyst</a:t>
            </a:r>
          </a:p>
          <a:p>
            <a:pPr lvl="1" eaLnBrk="1" hangingPunct="1">
              <a:spcBef>
                <a:spcPct val="20000"/>
              </a:spcBef>
              <a:buFont typeface="Wingdings" pitchFamily="2" charset="2"/>
              <a:buChar char="§"/>
            </a:pPr>
            <a:r>
              <a:rPr lang="en-US" altLang="en-US" sz="2800">
                <a:solidFill>
                  <a:srgbClr val="182C80"/>
                </a:solidFill>
              </a:rPr>
              <a:t>Degree in Economics</a:t>
            </a:r>
          </a:p>
          <a:p>
            <a:pPr lvl="1" eaLnBrk="1" hangingPunct="1">
              <a:spcBef>
                <a:spcPct val="20000"/>
              </a:spcBef>
              <a:buFont typeface="Wingdings" pitchFamily="2" charset="2"/>
              <a:buChar char="§"/>
            </a:pPr>
            <a:r>
              <a:rPr lang="en-US" altLang="en-US" sz="2800">
                <a:solidFill>
                  <a:srgbClr val="182C80"/>
                </a:solidFill>
              </a:rPr>
              <a:t>Master in Economics</a:t>
            </a:r>
          </a:p>
          <a:p>
            <a:pPr lvl="1" eaLnBrk="1" hangingPunct="1">
              <a:spcBef>
                <a:spcPct val="20000"/>
              </a:spcBef>
              <a:buFont typeface="Wingdings" pitchFamily="2" charset="2"/>
              <a:buChar char="§"/>
            </a:pPr>
            <a:r>
              <a:rPr lang="en-US" altLang="en-US" sz="2800">
                <a:solidFill>
                  <a:srgbClr val="182C80"/>
                </a:solidFill>
              </a:rPr>
              <a:t>Post-Graduated in Economic and Political Context </a:t>
            </a:r>
          </a:p>
          <a:p>
            <a:pPr lvl="1" eaLnBrk="1" hangingPunct="1">
              <a:spcBef>
                <a:spcPct val="20000"/>
              </a:spcBef>
              <a:buFont typeface="Wingdings" pitchFamily="2" charset="2"/>
              <a:buChar char="§"/>
            </a:pPr>
            <a:endParaRPr lang="pt-BR" altLang="en-US" sz="2800">
              <a:solidFill>
                <a:srgbClr val="182C80"/>
              </a:solidFill>
            </a:endParaRPr>
          </a:p>
        </p:txBody>
      </p:sp>
      <p:sp>
        <p:nvSpPr>
          <p:cNvPr id="4099" name="TextBox 3"/>
          <p:cNvSpPr txBox="1">
            <a:spLocks noChangeArrowheads="1"/>
          </p:cNvSpPr>
          <p:nvPr/>
        </p:nvSpPr>
        <p:spPr bwMode="auto">
          <a:xfrm>
            <a:off x="347663" y="634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908050"/>
            <a:ext cx="8208962" cy="1512888"/>
          </a:xfrm>
          <a:prstGeom prst="rect">
            <a:avLst/>
          </a:prstGeom>
        </p:spPr>
        <p:txBody>
          <a:bodyPr>
            <a:normAutofit fontScale="550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600"/>
              </a:spcBef>
              <a:buFont typeface="Arial" pitchFamily="34" charset="0"/>
              <a:buNone/>
              <a:defRPr/>
            </a:pPr>
            <a:r>
              <a:rPr lang="pt-BR" sz="6500" dirty="0" smtClean="0">
                <a:solidFill>
                  <a:srgbClr val="F79709"/>
                </a:solidFill>
                <a:effectLst>
                  <a:outerShdw blurRad="38100" dist="38100" dir="2700000" algn="tl">
                    <a:srgbClr val="000000"/>
                  </a:outerShdw>
                </a:effectLst>
              </a:rPr>
              <a:t>156</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Special</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Operations</a:t>
            </a:r>
            <a:r>
              <a:rPr lang="pt-BR" sz="5100" dirty="0" smtClean="0">
                <a:solidFill>
                  <a:srgbClr val="F79709"/>
                </a:solidFill>
                <a:effectLst>
                  <a:outerShdw blurRad="38100" dist="38100" dir="2700000" algn="tl">
                    <a:srgbClr val="000000"/>
                  </a:outerShdw>
                </a:effectLst>
              </a:rPr>
              <a:t> 2003-2014</a:t>
            </a:r>
          </a:p>
          <a:p>
            <a:pPr algn="ctr">
              <a:spcBef>
                <a:spcPts val="600"/>
              </a:spcBef>
              <a:buFont typeface="Arial" pitchFamily="34" charset="0"/>
              <a:buNone/>
              <a:defRPr/>
            </a:pPr>
            <a:r>
              <a:rPr lang="pt-BR" sz="5100" dirty="0" smtClean="0">
                <a:solidFill>
                  <a:srgbClr val="F79709"/>
                </a:solidFill>
                <a:effectLst>
                  <a:outerShdw blurRad="38100" dist="38100" dir="2700000" algn="tl">
                    <a:srgbClr val="000000"/>
                  </a:outerShdw>
                </a:effectLst>
              </a:rPr>
              <a:t> 1410 </a:t>
            </a:r>
            <a:r>
              <a:rPr lang="pt-BR" sz="5100" dirty="0" err="1" smtClean="0">
                <a:solidFill>
                  <a:srgbClr val="F79709"/>
                </a:solidFill>
                <a:effectLst>
                  <a:outerShdw blurRad="38100" dist="38100" dir="2700000" algn="tl">
                    <a:srgbClr val="000000"/>
                  </a:outerShdw>
                </a:effectLst>
              </a:rPr>
              <a:t>arrests</a:t>
            </a:r>
            <a:r>
              <a:rPr lang="pt-BR" sz="5100" dirty="0" smtClean="0">
                <a:solidFill>
                  <a:srgbClr val="F79709"/>
                </a:solidFill>
                <a:effectLst>
                  <a:outerShdw blurRad="38100" dist="38100" dir="2700000" algn="tl">
                    <a:srgbClr val="000000"/>
                  </a:outerShdw>
                </a:effectLst>
              </a:rPr>
              <a:t> – 372 </a:t>
            </a:r>
            <a:r>
              <a:rPr lang="pt-BR" sz="5100" dirty="0" err="1" smtClean="0">
                <a:solidFill>
                  <a:srgbClr val="F79709"/>
                </a:solidFill>
                <a:effectLst>
                  <a:outerShdw blurRad="38100" dist="38100" dir="2700000" algn="tl">
                    <a:srgbClr val="000000"/>
                  </a:outerShdw>
                </a:effectLst>
              </a:rPr>
              <a:t>arrests</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of</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public</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servants</a:t>
            </a:r>
            <a:endParaRPr lang="pt-BR" sz="5100" dirty="0" smtClean="0">
              <a:solidFill>
                <a:srgbClr val="F79709"/>
              </a:solidFill>
              <a:effectLst>
                <a:outerShdw blurRad="38100" dist="38100" dir="2700000" algn="tl">
                  <a:srgbClr val="000000"/>
                </a:outerShdw>
              </a:effectLst>
            </a:endParaRPr>
          </a:p>
          <a:p>
            <a:pPr algn="ctr">
              <a:spcBef>
                <a:spcPts val="600"/>
              </a:spcBef>
              <a:buFont typeface="Arial" pitchFamily="34" charset="0"/>
              <a:buNone/>
              <a:defRPr/>
            </a:pPr>
            <a:r>
              <a:rPr lang="pt-BR" sz="6500" dirty="0" smtClean="0">
                <a:solidFill>
                  <a:srgbClr val="F79709"/>
                </a:solidFill>
                <a:effectLst>
                  <a:outerShdw blurRad="38100" dist="38100" dir="2700000" algn="tl">
                    <a:srgbClr val="000000"/>
                  </a:outerShdw>
                </a:effectLst>
              </a:rPr>
              <a:t>US$ 1,1</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billion</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estimated</a:t>
            </a:r>
            <a:r>
              <a:rPr lang="pt-BR" sz="5100" dirty="0" smtClean="0">
                <a:solidFill>
                  <a:srgbClr val="F79709"/>
                </a:solidFill>
                <a:effectLst>
                  <a:outerShdw blurRad="38100" dist="38100" dir="2700000" algn="tl">
                    <a:srgbClr val="000000"/>
                  </a:outerShdw>
                </a:effectLst>
              </a:rPr>
              <a:t> </a:t>
            </a:r>
            <a:r>
              <a:rPr lang="pt-BR" sz="5100" dirty="0" err="1" smtClean="0">
                <a:solidFill>
                  <a:srgbClr val="F79709"/>
                </a:solidFill>
                <a:effectLst>
                  <a:outerShdw blurRad="38100" dist="38100" dir="2700000" algn="tl">
                    <a:srgbClr val="000000"/>
                  </a:outerShdw>
                </a:effectLst>
              </a:rPr>
              <a:t>loss</a:t>
            </a:r>
            <a:r>
              <a:rPr lang="pt-BR" sz="5100" dirty="0" smtClean="0">
                <a:solidFill>
                  <a:srgbClr val="F79709"/>
                </a:solidFill>
                <a:effectLst>
                  <a:outerShdw blurRad="38100" dist="38100" dir="2700000" algn="tl">
                    <a:srgbClr val="000000"/>
                  </a:outerShdw>
                </a:effectLst>
              </a:rPr>
              <a:t>)</a:t>
            </a:r>
          </a:p>
          <a:p>
            <a:pPr algn="ctr">
              <a:spcBef>
                <a:spcPts val="600"/>
              </a:spcBef>
              <a:buFont typeface="Arial" pitchFamily="34" charset="0"/>
              <a:buNone/>
              <a:defRPr/>
            </a:pPr>
            <a:endParaRPr lang="pt-BR" sz="4400" dirty="0" smtClean="0">
              <a:solidFill>
                <a:srgbClr val="F79709"/>
              </a:solidFill>
              <a:effectLst>
                <a:outerShdw blurRad="38100" dist="38100" dir="2700000" algn="tl">
                  <a:srgbClr val="000000"/>
                </a:outerShdw>
              </a:effectLst>
            </a:endParaRPr>
          </a:p>
        </p:txBody>
      </p:sp>
      <p:sp>
        <p:nvSpPr>
          <p:cNvPr id="22531"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19</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349500"/>
            <a:ext cx="78374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766763" y="836613"/>
            <a:ext cx="7334250"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pt-BR" sz="2800" b="1" dirty="0">
                <a:solidFill>
                  <a:srgbClr val="182C80"/>
                </a:solidFill>
                <a:latin typeface="+mj-lt"/>
              </a:rPr>
              <a:t> </a:t>
            </a:r>
            <a:r>
              <a:rPr lang="pt-BR" sz="2800" dirty="0" err="1" smtClean="0">
                <a:solidFill>
                  <a:srgbClr val="F79709"/>
                </a:solidFill>
                <a:effectLst>
                  <a:outerShdw blurRad="38100" dist="38100" dir="2700000" algn="tl">
                    <a:srgbClr val="000000"/>
                  </a:outerShdw>
                </a:effectLst>
              </a:rPr>
              <a:t>Concrete</a:t>
            </a:r>
            <a:r>
              <a:rPr lang="pt-BR" sz="2800" dirty="0" smtClean="0">
                <a:solidFill>
                  <a:srgbClr val="F79709"/>
                </a:solidFill>
                <a:effectLst>
                  <a:outerShdw blurRad="38100" dist="38100" dir="2700000" algn="tl">
                    <a:srgbClr val="000000"/>
                  </a:outerShdw>
                </a:effectLst>
              </a:rPr>
              <a:t> cases </a:t>
            </a:r>
            <a:r>
              <a:rPr lang="pt-BR" sz="2800" dirty="0" err="1" smtClean="0">
                <a:solidFill>
                  <a:srgbClr val="F79709"/>
                </a:solidFill>
                <a:effectLst>
                  <a:outerShdw blurRad="38100" dist="38100" dir="2700000" algn="tl">
                    <a:srgbClr val="000000"/>
                  </a:outerShdw>
                </a:effectLst>
              </a:rPr>
              <a:t>of</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joint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engagements</a:t>
            </a:r>
            <a:endParaRPr lang="pt-BR" sz="2800" i="1" dirty="0">
              <a:solidFill>
                <a:srgbClr val="F79709"/>
              </a:solidFill>
            </a:endParaRPr>
          </a:p>
        </p:txBody>
      </p:sp>
      <p:sp>
        <p:nvSpPr>
          <p:cNvPr id="21507" name="Espaço Reservado para Texto 5"/>
          <p:cNvSpPr txBox="1">
            <a:spLocks/>
          </p:cNvSpPr>
          <p:nvPr/>
        </p:nvSpPr>
        <p:spPr bwMode="auto">
          <a:xfrm>
            <a:off x="561975" y="1700213"/>
            <a:ext cx="7969250" cy="4122737"/>
          </a:xfrm>
          <a:prstGeom prst="rect">
            <a:avLst/>
          </a:prstGeom>
          <a:noFill/>
          <a:ln w="19050">
            <a:solidFill>
              <a:srgbClr val="F79709"/>
            </a:solidFill>
            <a:miter lim="800000"/>
            <a:headEnd/>
            <a:tailEnd/>
          </a:ln>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marL="800100" lvl="1" indent="-342900" eaLnBrk="1" hangingPunct="1">
              <a:buFont typeface="Wingdings" panose="05000000000000000000" pitchFamily="2" charset="2"/>
              <a:buChar char="ü"/>
              <a:defRPr/>
            </a:pPr>
            <a:r>
              <a:rPr lang="en-US" smtClean="0">
                <a:solidFill>
                  <a:srgbClr val="182C80"/>
                </a:solidFill>
                <a:effectLst>
                  <a:outerShdw blurRad="38100" dist="38100" dir="2700000" algn="tl">
                    <a:srgbClr val="000000"/>
                  </a:outerShdw>
                </a:effectLst>
                <a:cs typeface="Arial" pitchFamily="34" charset="0"/>
              </a:rPr>
              <a:t>38º Municipal Lottery – Brejo de Areia/MA</a:t>
            </a:r>
          </a:p>
          <a:p>
            <a:pPr marL="800100" lvl="1" indent="-342900" eaLnBrk="1" hangingPunct="1">
              <a:buFont typeface="Wingdings" panose="05000000000000000000" pitchFamily="2" charset="2"/>
              <a:buChar char="ü"/>
              <a:defRPr/>
            </a:pPr>
            <a:r>
              <a:rPr lang="en-US" smtClean="0">
                <a:solidFill>
                  <a:srgbClr val="182C80"/>
                </a:solidFill>
                <a:effectLst>
                  <a:outerShdw blurRad="38100" dist="38100" dir="2700000" algn="tl">
                    <a:srgbClr val="000000"/>
                  </a:outerShdw>
                </a:effectLst>
                <a:cs typeface="Arial" pitchFamily="34" charset="0"/>
              </a:rPr>
              <a:t>Esopo Operation</a:t>
            </a:r>
          </a:p>
          <a:p>
            <a:pPr marL="800100" lvl="1" indent="-342900" eaLnBrk="1" hangingPunct="1">
              <a:buFont typeface="Wingdings" panose="05000000000000000000" pitchFamily="2" charset="2"/>
              <a:buChar char="ü"/>
              <a:defRPr/>
            </a:pPr>
            <a:r>
              <a:rPr lang="en-US" smtClean="0">
                <a:solidFill>
                  <a:srgbClr val="182C80"/>
                </a:solidFill>
                <a:effectLst>
                  <a:outerShdw blurRad="38100" dist="38100" dir="2700000" algn="tl">
                    <a:srgbClr val="000000"/>
                  </a:outerShdw>
                </a:effectLst>
                <a:cs typeface="Arial" pitchFamily="34" charset="0"/>
              </a:rPr>
              <a:t>Sufrágio Livre (Free Suffrage), Orthoptera I and II Operations</a:t>
            </a:r>
          </a:p>
          <a:p>
            <a:pPr lvl="1" eaLnBrk="1" hangingPunct="1">
              <a:buFont typeface="Arial" pitchFamily="34" charset="0"/>
              <a:buNone/>
              <a:defRPr/>
            </a:pPr>
            <a:endParaRPr lang="en-US" sz="2400" smtClean="0">
              <a:solidFill>
                <a:srgbClr val="182C80"/>
              </a:solidFill>
              <a:effectLst>
                <a:outerShdw blurRad="38100" dist="38100" dir="2700000" algn="tl">
                  <a:srgbClr val="000000"/>
                </a:outerShdw>
              </a:effectLst>
              <a:cs typeface="Arial" pitchFamily="34" charset="0"/>
            </a:endParaRPr>
          </a:p>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lvl="1" eaLnBrk="1" hangingPunct="1">
              <a:buFont typeface="Arial" pitchFamily="34" charset="0"/>
              <a:buNone/>
              <a:defRPr/>
            </a:pPr>
            <a:endParaRPr lang="en-US" sz="2400" smtClean="0">
              <a:solidFill>
                <a:srgbClr val="F79709"/>
              </a:solidFill>
              <a:effectLst>
                <a:outerShdw blurRad="38100" dist="38100" dir="2700000" algn="tl">
                  <a:srgbClr val="000000"/>
                </a:outerShdw>
              </a:effectLst>
              <a:cs typeface="Arial" pitchFamily="34" charset="0"/>
            </a:endParaRPr>
          </a:p>
          <a:p>
            <a:pPr lvl="1" eaLnBrk="1" hangingPunct="1">
              <a:buFont typeface="Arial" pitchFamily="34" charset="0"/>
              <a:buNone/>
              <a:defRPr/>
            </a:pPr>
            <a:r>
              <a:rPr lang="en-US" sz="2400" smtClean="0">
                <a:solidFill>
                  <a:srgbClr val="F79709"/>
                </a:solidFill>
                <a:effectLst>
                  <a:outerShdw blurRad="38100" dist="38100" dir="2700000" algn="tl">
                    <a:srgbClr val="000000"/>
                  </a:outerShdw>
                </a:effectLst>
                <a:cs typeface="Arial" pitchFamily="34" charset="0"/>
              </a:rPr>
              <a:t> </a:t>
            </a:r>
            <a:endParaRPr lang="en-US" altLang="en-US" sz="2400" b="1" smtClean="0">
              <a:solidFill>
                <a:srgbClr val="182C80"/>
              </a:solidFill>
              <a:cs typeface="Arial" pitchFamily="34" charset="0"/>
            </a:endParaRPr>
          </a:p>
        </p:txBody>
      </p:sp>
      <p:sp>
        <p:nvSpPr>
          <p:cNvPr id="23556"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1052513"/>
            <a:ext cx="8281987" cy="647700"/>
          </a:xfrm>
          <a:prstGeom prst="rect">
            <a:avLst/>
          </a:prstGeom>
        </p:spPr>
        <p:txBody>
          <a:bodyPr>
            <a:normAutofit fontScale="850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3300" dirty="0" smtClean="0">
                <a:solidFill>
                  <a:srgbClr val="F79709"/>
                </a:solidFill>
                <a:effectLst>
                  <a:outerShdw blurRad="38100" dist="38100" dir="2700000" algn="tl">
                    <a:srgbClr val="000000"/>
                  </a:outerShdw>
                </a:effectLst>
              </a:rPr>
              <a:t>38</a:t>
            </a:r>
            <a:r>
              <a:rPr lang="pt-BR" sz="3300" baseline="30000" dirty="0" smtClean="0">
                <a:solidFill>
                  <a:srgbClr val="F79709"/>
                </a:solidFill>
                <a:effectLst>
                  <a:outerShdw blurRad="38100" dist="38100" dir="2700000" algn="tl">
                    <a:srgbClr val="000000"/>
                  </a:outerShdw>
                </a:effectLst>
              </a:rPr>
              <a:t>th</a:t>
            </a:r>
            <a:r>
              <a:rPr lang="pt-BR" sz="3300" dirty="0" smtClean="0">
                <a:solidFill>
                  <a:srgbClr val="F79709"/>
                </a:solidFill>
                <a:effectLst>
                  <a:outerShdw blurRad="38100" dist="38100" dir="2700000" algn="tl">
                    <a:srgbClr val="000000"/>
                  </a:outerShdw>
                </a:effectLst>
              </a:rPr>
              <a:t>  Municipal </a:t>
            </a:r>
            <a:r>
              <a:rPr lang="pt-BR" sz="3300" dirty="0" err="1" smtClean="0">
                <a:solidFill>
                  <a:srgbClr val="F79709"/>
                </a:solidFill>
                <a:effectLst>
                  <a:outerShdw blurRad="38100" dist="38100" dir="2700000" algn="tl">
                    <a:srgbClr val="000000"/>
                  </a:outerShdw>
                </a:effectLst>
              </a:rPr>
              <a:t>Lottery</a:t>
            </a:r>
            <a:r>
              <a:rPr lang="pt-BR" sz="3300" dirty="0" smtClean="0">
                <a:solidFill>
                  <a:srgbClr val="F79709"/>
                </a:solidFill>
                <a:effectLst>
                  <a:outerShdw blurRad="38100" dist="38100" dir="2700000" algn="tl">
                    <a:srgbClr val="000000"/>
                  </a:outerShdw>
                </a:effectLst>
              </a:rPr>
              <a:t> – Brejo de Areia/MA - </a:t>
            </a:r>
            <a:r>
              <a:rPr lang="pt-BR" sz="3300" dirty="0" err="1" smtClean="0">
                <a:solidFill>
                  <a:srgbClr val="F79709"/>
                </a:solidFill>
                <a:effectLst>
                  <a:outerShdw blurRad="38100" dist="38100" dir="2700000" algn="tl">
                    <a:srgbClr val="000000"/>
                  </a:outerShdw>
                </a:effectLst>
              </a:rPr>
              <a:t>Context</a:t>
            </a:r>
            <a:endParaRPr lang="pt-BR" sz="3300" i="1" dirty="0">
              <a:solidFill>
                <a:srgbClr val="F79709"/>
              </a:solidFill>
            </a:endParaRPr>
          </a:p>
        </p:txBody>
      </p:sp>
      <p:sp>
        <p:nvSpPr>
          <p:cNvPr id="23555" name="Espaço Reservado para Texto 5"/>
          <p:cNvSpPr txBox="1">
            <a:spLocks/>
          </p:cNvSpPr>
          <p:nvPr/>
        </p:nvSpPr>
        <p:spPr bwMode="auto">
          <a:xfrm>
            <a:off x="179388" y="1700213"/>
            <a:ext cx="8688387" cy="4640262"/>
          </a:xfrm>
          <a:prstGeom prst="rect">
            <a:avLst/>
          </a:prstGeom>
          <a:noFill/>
          <a:ln w="9525">
            <a:solidFill>
              <a:srgbClr val="F79709"/>
            </a:solidFill>
            <a:miter lim="800000"/>
            <a:headEnd/>
            <a:tailEnd/>
          </a:ln>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800100" lvl="1" indent="-342900" algn="just" eaLnBrk="1" hangingPunct="1">
              <a:spcBef>
                <a:spcPct val="20000"/>
              </a:spcBef>
              <a:buFont typeface="Wingdings" pitchFamily="2" charset="2"/>
              <a:buChar char="ü"/>
              <a:defRPr/>
            </a:pPr>
            <a:r>
              <a:rPr lang="en-US" altLang="en-US" sz="2400" b="1" dirty="0" smtClean="0">
                <a:solidFill>
                  <a:srgbClr val="182C80"/>
                </a:solidFill>
              </a:rPr>
              <a:t>Breach of legislation resulting in negative effects on the execution of the </a:t>
            </a:r>
            <a:r>
              <a:rPr lang="en-US" altLang="en-US" sz="2400" b="1" dirty="0">
                <a:solidFill>
                  <a:srgbClr val="182C80"/>
                </a:solidFill>
              </a:rPr>
              <a:t>audit engagements</a:t>
            </a:r>
          </a:p>
          <a:p>
            <a:pPr marL="800100" lvl="1" indent="-342900" algn="just" eaLnBrk="1" hangingPunct="1">
              <a:spcBef>
                <a:spcPct val="20000"/>
              </a:spcBef>
              <a:buFont typeface="Wingdings" pitchFamily="2" charset="2"/>
              <a:buChar char="ü"/>
              <a:defRPr/>
            </a:pPr>
            <a:r>
              <a:rPr lang="en-US" sz="2400" b="1" dirty="0" smtClean="0">
                <a:solidFill>
                  <a:srgbClr val="182C80"/>
                </a:solidFill>
              </a:rPr>
              <a:t>Use of technology without overlooking operational issues:</a:t>
            </a:r>
          </a:p>
          <a:p>
            <a:pPr marL="895350" lvl="1" indent="-438150" algn="just" eaLnBrk="1" hangingPunct="1">
              <a:spcBef>
                <a:spcPct val="20000"/>
              </a:spcBef>
              <a:defRPr/>
            </a:pPr>
            <a:r>
              <a:rPr lang="en-US" altLang="en-US" sz="2400" b="1" dirty="0" smtClean="0">
                <a:solidFill>
                  <a:srgbClr val="182C80"/>
                </a:solidFill>
              </a:rPr>
              <a:t>a) Queries to systems and sparse documentation presented revealed that  R$ 2.8 millions were spent on reforms of municipal schools</a:t>
            </a:r>
          </a:p>
          <a:p>
            <a:pPr marL="895350" lvl="1" indent="-438150" algn="just" eaLnBrk="1" hangingPunct="1">
              <a:spcBef>
                <a:spcPct val="20000"/>
              </a:spcBef>
              <a:defRPr/>
            </a:pPr>
            <a:r>
              <a:rPr lang="en-US" altLang="en-US" sz="2400" b="1" dirty="0" smtClean="0">
                <a:solidFill>
                  <a:srgbClr val="182C80"/>
                </a:solidFill>
              </a:rPr>
              <a:t>b) Site visit enabled carrying out interviews and preparing reports (key evidences </a:t>
            </a:r>
            <a:r>
              <a:rPr lang="en-US" altLang="en-US" sz="2400" b="1" dirty="0">
                <a:solidFill>
                  <a:srgbClr val="182C80"/>
                </a:solidFill>
              </a:rPr>
              <a:t>for prosecution</a:t>
            </a:r>
            <a:r>
              <a:rPr lang="en-US" altLang="en-US" sz="2400" b="1" dirty="0" smtClean="0">
                <a:solidFill>
                  <a:srgbClr val="182C80"/>
                </a:solidFill>
              </a:rPr>
              <a:t>) </a:t>
            </a:r>
          </a:p>
          <a:p>
            <a:pPr marL="800100" lvl="1" indent="-342900" algn="just" eaLnBrk="1" hangingPunct="1">
              <a:spcBef>
                <a:spcPct val="20000"/>
              </a:spcBef>
              <a:buFont typeface="Wingdings" pitchFamily="2" charset="2"/>
              <a:buChar char="ü"/>
              <a:defRPr/>
            </a:pPr>
            <a:r>
              <a:rPr lang="en-US" altLang="en-US" sz="2400" b="1" dirty="0" smtClean="0">
                <a:solidFill>
                  <a:srgbClr val="182C80"/>
                </a:solidFill>
              </a:rPr>
              <a:t>Search and seizure order provided a snapshot of the </a:t>
            </a:r>
            <a:r>
              <a:rPr lang="en-US" altLang="en-US" sz="2400" b="1" dirty="0">
                <a:solidFill>
                  <a:srgbClr val="182C80"/>
                </a:solidFill>
              </a:rPr>
              <a:t>municipality </a:t>
            </a:r>
            <a:r>
              <a:rPr lang="en-US" altLang="en-US" sz="2400" b="1" dirty="0" smtClean="0">
                <a:solidFill>
                  <a:srgbClr val="182C80"/>
                </a:solidFill>
              </a:rPr>
              <a:t>situation (documentary and physical)</a:t>
            </a:r>
          </a:p>
          <a:p>
            <a:pPr marL="800100" lvl="1" indent="-342900" algn="just" eaLnBrk="1" hangingPunct="1">
              <a:spcBef>
                <a:spcPct val="20000"/>
              </a:spcBef>
              <a:buFont typeface="Wingdings" pitchFamily="2" charset="2"/>
              <a:buChar char="ü"/>
              <a:defRPr/>
            </a:pPr>
            <a:r>
              <a:rPr lang="en-US" altLang="en-US" sz="2400" b="1" dirty="0" smtClean="0">
                <a:solidFill>
                  <a:srgbClr val="182C80"/>
                </a:solidFill>
              </a:rPr>
              <a:t>Strengthening of the Municipal Lottery Program</a:t>
            </a:r>
          </a:p>
          <a:p>
            <a:pPr marL="800100" lvl="1" indent="-342900" eaLnBrk="1" hangingPunct="1">
              <a:spcBef>
                <a:spcPct val="20000"/>
              </a:spcBef>
              <a:buFont typeface="Wingdings" panose="05000000000000000000" pitchFamily="2" charset="2"/>
              <a:buChar char="ü"/>
              <a:defRPr/>
            </a:pPr>
            <a:endParaRPr lang="en-US" altLang="en-US" sz="2400" b="1" dirty="0" smtClean="0">
              <a:solidFill>
                <a:srgbClr val="182C80"/>
              </a:solidFill>
            </a:endParaRPr>
          </a:p>
          <a:p>
            <a:pPr marL="800100" lvl="1" indent="-342900" eaLnBrk="1" hangingPunct="1">
              <a:spcBef>
                <a:spcPct val="20000"/>
              </a:spcBef>
              <a:buFont typeface="Wingdings" panose="05000000000000000000" pitchFamily="2" charset="2"/>
              <a:buChar char="ü"/>
              <a:defRPr/>
            </a:pPr>
            <a:endParaRPr lang="en-US" altLang="en-US" sz="2400" b="1" dirty="0" smtClean="0">
              <a:solidFill>
                <a:srgbClr val="182C80"/>
              </a:solidFill>
            </a:endParaRPr>
          </a:p>
          <a:p>
            <a:pPr lvl="1" eaLnBrk="1" hangingPunct="1">
              <a:spcBef>
                <a:spcPct val="20000"/>
              </a:spcBef>
              <a:buFont typeface="Arial" charset="0"/>
              <a:buNone/>
              <a:defRPr/>
            </a:pPr>
            <a:endParaRPr lang="en-US" altLang="en-US" sz="2400" b="1" dirty="0" smtClean="0">
              <a:solidFill>
                <a:srgbClr val="182C80"/>
              </a:solidFill>
            </a:endParaRPr>
          </a:p>
          <a:p>
            <a:pPr lvl="1" eaLnBrk="1" hangingPunct="1">
              <a:spcBef>
                <a:spcPct val="20000"/>
              </a:spcBef>
              <a:buFont typeface="Arial" charset="0"/>
              <a:buNone/>
              <a:defRPr/>
            </a:pPr>
            <a:endParaRPr lang="en-US" altLang="en-US" sz="2400" b="1" dirty="0" smtClean="0">
              <a:solidFill>
                <a:srgbClr val="182C80"/>
              </a:solidFill>
            </a:endParaRPr>
          </a:p>
        </p:txBody>
      </p:sp>
      <p:sp>
        <p:nvSpPr>
          <p:cNvPr id="24580"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853281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38</a:t>
            </a:r>
            <a:r>
              <a:rPr lang="pt-BR" sz="2800" baseline="30000" dirty="0" smtClean="0">
                <a:solidFill>
                  <a:srgbClr val="F79709"/>
                </a:solidFill>
                <a:effectLst>
                  <a:outerShdw blurRad="38100" dist="38100" dir="2700000" algn="tl">
                    <a:srgbClr val="000000"/>
                  </a:outerShdw>
                </a:effectLst>
              </a:rPr>
              <a:t>th</a:t>
            </a:r>
            <a:r>
              <a:rPr lang="pt-BR" sz="2800" dirty="0" smtClean="0">
                <a:solidFill>
                  <a:srgbClr val="F79709"/>
                </a:solidFill>
                <a:effectLst>
                  <a:outerShdw blurRad="38100" dist="38100" dir="2700000" algn="tl">
                    <a:srgbClr val="000000"/>
                  </a:outerShdw>
                </a:effectLst>
              </a:rPr>
              <a:t>  Municipal </a:t>
            </a:r>
            <a:r>
              <a:rPr lang="pt-BR" sz="2800" dirty="0" err="1" smtClean="0">
                <a:solidFill>
                  <a:srgbClr val="F79709"/>
                </a:solidFill>
                <a:effectLst>
                  <a:outerShdw blurRad="38100" dist="38100" dir="2700000" algn="tl">
                    <a:srgbClr val="000000"/>
                  </a:outerShdw>
                </a:effectLst>
              </a:rPr>
              <a:t>Lottery</a:t>
            </a:r>
            <a:r>
              <a:rPr lang="pt-BR" sz="2800" dirty="0" smtClean="0">
                <a:solidFill>
                  <a:srgbClr val="F79709"/>
                </a:solidFill>
                <a:effectLst>
                  <a:outerShdw blurRad="38100" dist="38100" dir="2700000" algn="tl">
                    <a:srgbClr val="000000"/>
                  </a:outerShdw>
                </a:effectLst>
              </a:rPr>
              <a:t> </a:t>
            </a:r>
            <a:r>
              <a:rPr lang="pt-BR" sz="2800" dirty="0">
                <a:solidFill>
                  <a:srgbClr val="F79709"/>
                </a:solidFill>
                <a:effectLst>
                  <a:outerShdw blurRad="38100" dist="38100" dir="2700000" algn="tl">
                    <a:srgbClr val="000000"/>
                  </a:outerShdw>
                </a:effectLst>
              </a:rPr>
              <a:t>– Brejo de Areia/MA - </a:t>
            </a:r>
            <a:r>
              <a:rPr lang="pt-BR" sz="2800" dirty="0" err="1" smtClean="0">
                <a:solidFill>
                  <a:srgbClr val="F79709"/>
                </a:solidFill>
                <a:effectLst>
                  <a:outerShdw blurRad="38100" dist="38100" dir="2700000" algn="tl">
                    <a:srgbClr val="000000"/>
                  </a:outerShdw>
                </a:effectLst>
              </a:rPr>
              <a:t>Limits</a:t>
            </a:r>
            <a:endParaRPr lang="pt-BR" sz="2800" i="1" dirty="0">
              <a:solidFill>
                <a:srgbClr val="F79709"/>
              </a:solidFill>
            </a:endParaRPr>
          </a:p>
        </p:txBody>
      </p:sp>
      <p:sp>
        <p:nvSpPr>
          <p:cNvPr id="25603" name="Espaço Reservado para Texto 5"/>
          <p:cNvSpPr txBox="1">
            <a:spLocks/>
          </p:cNvSpPr>
          <p:nvPr/>
        </p:nvSpPr>
        <p:spPr bwMode="auto">
          <a:xfrm>
            <a:off x="347663" y="1395413"/>
            <a:ext cx="7969250" cy="4841875"/>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400" b="1">
              <a:solidFill>
                <a:srgbClr val="182C80"/>
              </a:solidFill>
            </a:endParaRPr>
          </a:p>
          <a:p>
            <a:pPr lvl="1" eaLnBrk="1" hangingPunct="1">
              <a:spcBef>
                <a:spcPct val="20000"/>
              </a:spcBef>
              <a:buFont typeface="Arial" charset="0"/>
              <a:buNone/>
            </a:pPr>
            <a:endParaRPr lang="en-GB" altLang="en-US" sz="2400" b="1">
              <a:solidFill>
                <a:srgbClr val="182C80"/>
              </a:solidFill>
            </a:endParaRPr>
          </a:p>
        </p:txBody>
      </p:sp>
      <p:sp>
        <p:nvSpPr>
          <p:cNvPr id="25604"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22</a:t>
            </a:r>
          </a:p>
        </p:txBody>
      </p:sp>
      <p:pic>
        <p:nvPicPr>
          <p:cNvPr id="25605" name="Image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409700"/>
            <a:ext cx="365442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1417638"/>
            <a:ext cx="3529012" cy="2155825"/>
          </a:xfrm>
          <a:prstGeom prst="rect">
            <a:avLst/>
          </a:prstGeom>
          <a:noFill/>
          <a:ln w="9525">
            <a:solidFill>
              <a:srgbClr val="F79709"/>
            </a:solidFill>
            <a:miter lim="800000"/>
            <a:headEnd/>
            <a:tailEnd/>
          </a:ln>
          <a:extLst>
            <a:ext uri="{909E8E84-426E-40DD-AFC4-6F175D3DCCD1}">
              <a14:hiddenFill xmlns:a14="http://schemas.microsoft.com/office/drawing/2010/main">
                <a:solidFill>
                  <a:srgbClr val="FFFFFF"/>
                </a:solidFill>
              </a14:hiddenFill>
            </a:ext>
          </a:extLst>
        </p:spPr>
      </p:pic>
      <p:pic>
        <p:nvPicPr>
          <p:cNvPr id="25607" name="Imagem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3716338"/>
            <a:ext cx="36544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agem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363" y="3716338"/>
            <a:ext cx="3484562"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ço Reservado para Texto 5"/>
          <p:cNvSpPr txBox="1">
            <a:spLocks/>
          </p:cNvSpPr>
          <p:nvPr/>
        </p:nvSpPr>
        <p:spPr bwMode="auto">
          <a:xfrm>
            <a:off x="468313" y="1395413"/>
            <a:ext cx="7991475" cy="4770437"/>
          </a:xfrm>
          <a:prstGeom prst="rect">
            <a:avLst/>
          </a:prstGeom>
          <a:noFill/>
          <a:ln w="12700">
            <a:solidFill>
              <a:srgbClr val="F79709"/>
            </a:solidFill>
            <a:miter lim="800000"/>
            <a:headEnd/>
            <a:tailEnd/>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0" eaLnBrk="1" hangingPunct="1">
              <a:buFont typeface="Arial" charset="0"/>
              <a:buNone/>
              <a:defRPr/>
            </a:pPr>
            <a:endParaRPr lang="en-GB" altLang="en-US" sz="24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buFont typeface="Arial" charset="0"/>
              <a:buNone/>
              <a:defRPr/>
            </a:pPr>
            <a:endParaRPr lang="en-GB" altLang="en-US" sz="2000" b="1" dirty="0" smtClean="0">
              <a:solidFill>
                <a:srgbClr val="182C80"/>
              </a:solidFill>
            </a:endParaRPr>
          </a:p>
          <a:p>
            <a:pPr marL="457200" lvl="1" indent="0" eaLnBrk="1" hangingPunct="1">
              <a:spcBef>
                <a:spcPts val="0"/>
              </a:spcBef>
              <a:buFont typeface="Arial" charset="0"/>
              <a:buNone/>
              <a:defRPr/>
            </a:pPr>
            <a:endParaRPr lang="en-GB" altLang="en-US" sz="2000" b="1" dirty="0" smtClean="0">
              <a:solidFill>
                <a:srgbClr val="182C80"/>
              </a:solidFill>
              <a:latin typeface="+mn-lt"/>
            </a:endParaRPr>
          </a:p>
          <a:p>
            <a:pPr marL="457200" lvl="1" indent="0" eaLnBrk="1" hangingPunct="1">
              <a:spcBef>
                <a:spcPts val="0"/>
              </a:spcBef>
              <a:buFont typeface="Arial" charset="0"/>
              <a:buNone/>
              <a:defRPr/>
            </a:pPr>
            <a:r>
              <a:rPr lang="en-GB" altLang="en-US" sz="1800" b="1" dirty="0" smtClean="0">
                <a:solidFill>
                  <a:srgbClr val="182C80"/>
                </a:solidFill>
                <a:latin typeface="+mn-lt"/>
              </a:rPr>
              <a:t>Municipal School Centro dos Cloves	</a:t>
            </a:r>
            <a:r>
              <a:rPr lang="en-GB" altLang="en-US" sz="1800" b="1" dirty="0" smtClean="0">
                <a:solidFill>
                  <a:srgbClr val="182C80"/>
                </a:solidFill>
              </a:rPr>
              <a:t>Municipal School </a:t>
            </a:r>
            <a:r>
              <a:rPr lang="en-GB" altLang="en-US" sz="1800" b="1" dirty="0" err="1" smtClean="0">
                <a:solidFill>
                  <a:srgbClr val="182C80"/>
                </a:solidFill>
                <a:latin typeface="+mn-lt"/>
              </a:rPr>
              <a:t>Andiroba</a:t>
            </a:r>
            <a:endParaRPr lang="en-GB" altLang="en-US" sz="1800" b="1" dirty="0" smtClean="0">
              <a:solidFill>
                <a:srgbClr val="182C80"/>
              </a:solidFill>
              <a:latin typeface="+mn-lt"/>
            </a:endParaRPr>
          </a:p>
          <a:p>
            <a:pPr marL="457200" lvl="1" indent="0" eaLnBrk="1" hangingPunct="1">
              <a:spcBef>
                <a:spcPts val="0"/>
              </a:spcBef>
              <a:buFont typeface="Arial" charset="0"/>
              <a:buNone/>
              <a:defRPr/>
            </a:pPr>
            <a:r>
              <a:rPr lang="en-GB" altLang="en-US" sz="2000" b="1" dirty="0" smtClean="0">
                <a:solidFill>
                  <a:srgbClr val="182C80"/>
                </a:solidFill>
              </a:rPr>
              <a:t>Expenditure with reform 		Expenditure with reform</a:t>
            </a:r>
          </a:p>
          <a:p>
            <a:pPr marL="457200" lvl="1" indent="0" eaLnBrk="1" hangingPunct="1">
              <a:spcBef>
                <a:spcPts val="0"/>
              </a:spcBef>
              <a:buFont typeface="Arial" charset="0"/>
              <a:buNone/>
              <a:defRPr/>
            </a:pPr>
            <a:r>
              <a:rPr lang="pt-BR" sz="2400" b="1" dirty="0" smtClean="0">
                <a:solidFill>
                  <a:srgbClr val="182C80"/>
                </a:solidFill>
              </a:rPr>
              <a:t>2012: R$ 52.548,97		2012: R$ 139.826,15</a:t>
            </a:r>
          </a:p>
          <a:p>
            <a:pPr marL="457200" lvl="1" indent="0" eaLnBrk="1" hangingPunct="1">
              <a:spcBef>
                <a:spcPts val="0"/>
              </a:spcBef>
              <a:buFont typeface="Arial" charset="0"/>
              <a:buNone/>
              <a:defRPr/>
            </a:pPr>
            <a:r>
              <a:rPr lang="pt-BR" altLang="en-US" sz="2400" b="1" dirty="0">
                <a:solidFill>
                  <a:srgbClr val="182C80"/>
                </a:solidFill>
              </a:rPr>
              <a:t>	</a:t>
            </a:r>
            <a:r>
              <a:rPr lang="pt-BR" altLang="en-US" sz="2400" b="1" dirty="0" smtClean="0">
                <a:solidFill>
                  <a:srgbClr val="182C80"/>
                </a:solidFill>
              </a:rPr>
              <a:t>				2011: R$ 122.412,66	</a:t>
            </a:r>
            <a:endParaRPr lang="en-GB" altLang="en-US" sz="2400" b="1" dirty="0">
              <a:solidFill>
                <a:srgbClr val="182C80"/>
              </a:solidFill>
            </a:endParaRPr>
          </a:p>
          <a:p>
            <a:pPr marL="457200" lvl="1" indent="0" eaLnBrk="1" hangingPunct="1">
              <a:spcBef>
                <a:spcPts val="0"/>
              </a:spcBef>
              <a:buFont typeface="Arial" charset="0"/>
              <a:buNone/>
              <a:defRPr/>
            </a:pPr>
            <a:endParaRPr lang="en-GB" altLang="en-US" sz="2000" b="1" dirty="0" smtClean="0">
              <a:solidFill>
                <a:srgbClr val="182C80"/>
              </a:solidFill>
              <a:latin typeface="+mn-lt"/>
            </a:endParaRPr>
          </a:p>
        </p:txBody>
      </p:sp>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a:solidFill>
                  <a:srgbClr val="F79709"/>
                </a:solidFill>
                <a:effectLst>
                  <a:outerShdw blurRad="38100" dist="38100" dir="2700000" algn="tl">
                    <a:srgbClr val="000000"/>
                  </a:outerShdw>
                </a:effectLst>
              </a:rPr>
              <a:t>38º Sorteio – Brejo de Areia/MA </a:t>
            </a:r>
            <a:endParaRPr lang="pt-BR" sz="2800" i="1" dirty="0">
              <a:solidFill>
                <a:srgbClr val="F79709"/>
              </a:solidFill>
            </a:endParaRPr>
          </a:p>
        </p:txBody>
      </p:sp>
      <p:sp>
        <p:nvSpPr>
          <p:cNvPr id="2662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24</a:t>
            </a:r>
          </a:p>
        </p:txBody>
      </p:sp>
      <p:pic>
        <p:nvPicPr>
          <p:cNvPr id="26629" name="Picture" descr="A de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82738"/>
            <a:ext cx="36004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age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82738"/>
            <a:ext cx="367188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766763" y="4724400"/>
            <a:ext cx="3444875" cy="93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ESOPO/MG - </a:t>
            </a:r>
            <a:r>
              <a:rPr lang="pt-BR" sz="2800" dirty="0" err="1" smtClean="0">
                <a:solidFill>
                  <a:srgbClr val="F79709"/>
                </a:solidFill>
                <a:effectLst>
                  <a:outerShdw blurRad="38100" dist="38100" dir="2700000" algn="tl">
                    <a:srgbClr val="000000"/>
                  </a:outerShdw>
                </a:effectLst>
              </a:rPr>
              <a:t>Context</a:t>
            </a:r>
            <a:endParaRPr lang="pt-BR" sz="2800" i="1" dirty="0">
              <a:solidFill>
                <a:schemeClr val="tx1">
                  <a:tint val="75000"/>
                </a:schemeClr>
              </a:solidFill>
            </a:endParaRPr>
          </a:p>
        </p:txBody>
      </p:sp>
      <p:sp>
        <p:nvSpPr>
          <p:cNvPr id="30723" name="Espaço Reservado para Texto 5"/>
          <p:cNvSpPr txBox="1">
            <a:spLocks/>
          </p:cNvSpPr>
          <p:nvPr/>
        </p:nvSpPr>
        <p:spPr bwMode="auto">
          <a:xfrm>
            <a:off x="250825" y="1395413"/>
            <a:ext cx="8713788" cy="4841875"/>
          </a:xfrm>
          <a:prstGeom prst="rect">
            <a:avLst/>
          </a:prstGeom>
          <a:noFill/>
          <a:ln>
            <a:noFill/>
          </a:ln>
          <a:extLst/>
        </p:spPr>
        <p:txBody>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1" algn="just">
              <a:spcBef>
                <a:spcPct val="20000"/>
              </a:spcBef>
              <a:buFont typeface="Arial" charset="0"/>
              <a:buNone/>
              <a:defRPr/>
            </a:pPr>
            <a:endParaRPr lang="en-GB" altLang="en-US" sz="2400" b="1" dirty="0" smtClean="0">
              <a:solidFill>
                <a:srgbClr val="182C80"/>
              </a:solidFill>
            </a:endParaRPr>
          </a:p>
          <a:p>
            <a:pPr marL="800100" lvl="1" indent="-342900" algn="just">
              <a:spcBef>
                <a:spcPct val="20000"/>
              </a:spcBef>
              <a:buFont typeface="Wingdings" pitchFamily="2" charset="2"/>
              <a:buChar char="ü"/>
              <a:defRPr/>
            </a:pPr>
            <a:r>
              <a:rPr lang="en-GB" altLang="en-US" sz="2400" b="1" dirty="0" smtClean="0">
                <a:solidFill>
                  <a:srgbClr val="182C80"/>
                </a:solidFill>
              </a:rPr>
              <a:t>Originated from an engagement within the Annual Rendering of Accounts</a:t>
            </a:r>
          </a:p>
          <a:p>
            <a:pPr marL="800100" lvl="1" indent="-342900" algn="just">
              <a:spcBef>
                <a:spcPct val="20000"/>
              </a:spcBef>
              <a:buFont typeface="Wingdings" pitchFamily="2" charset="2"/>
              <a:buChar char="ü"/>
              <a:defRPr/>
            </a:pPr>
            <a:r>
              <a:rPr lang="en-GB" altLang="en-US" sz="2400" b="1" dirty="0" smtClean="0">
                <a:solidFill>
                  <a:srgbClr val="182C80"/>
                </a:solidFill>
              </a:rPr>
              <a:t>Transfer of funds from an entity of the “S System” (</a:t>
            </a:r>
            <a:r>
              <a:rPr lang="en-GB" altLang="en-US" sz="2400" b="1" dirty="0" err="1" smtClean="0">
                <a:solidFill>
                  <a:srgbClr val="182C80"/>
                </a:solidFill>
              </a:rPr>
              <a:t>parafiscal</a:t>
            </a:r>
            <a:r>
              <a:rPr lang="en-GB" altLang="en-US" sz="2400" b="1" dirty="0" smtClean="0">
                <a:solidFill>
                  <a:srgbClr val="182C80"/>
                </a:solidFill>
              </a:rPr>
              <a:t> system) to an OSCIP (NGO)</a:t>
            </a:r>
          </a:p>
          <a:p>
            <a:pPr marL="800100" lvl="1" indent="-342900" algn="just">
              <a:spcBef>
                <a:spcPct val="20000"/>
              </a:spcBef>
              <a:buFont typeface="Wingdings" pitchFamily="2" charset="2"/>
              <a:buChar char="ü"/>
              <a:defRPr/>
            </a:pPr>
            <a:r>
              <a:rPr lang="en-GB" altLang="en-US" sz="2400" b="1" dirty="0" smtClean="0">
                <a:solidFill>
                  <a:srgbClr val="182C80"/>
                </a:solidFill>
              </a:rPr>
              <a:t>CGU inspection deepened by an audit engagement  of the PROJOVEM Program (Labour Ministry)</a:t>
            </a:r>
          </a:p>
          <a:p>
            <a:pPr marL="800100" lvl="1" indent="-342900" algn="just">
              <a:spcBef>
                <a:spcPct val="20000"/>
              </a:spcBef>
              <a:buFont typeface="Wingdings" pitchFamily="2" charset="2"/>
              <a:buChar char="ü"/>
              <a:defRPr/>
            </a:pPr>
            <a:r>
              <a:rPr lang="en-GB" altLang="en-US" sz="2400" b="1" dirty="0" smtClean="0">
                <a:solidFill>
                  <a:srgbClr val="182C80"/>
                </a:solidFill>
              </a:rPr>
              <a:t>NGO </a:t>
            </a:r>
            <a:r>
              <a:rPr lang="en-US" altLang="en-US" sz="2400" b="1" dirty="0" smtClean="0">
                <a:solidFill>
                  <a:srgbClr val="182C80"/>
                </a:solidFill>
              </a:rPr>
              <a:t>got undue benefits in public procurement</a:t>
            </a:r>
            <a:endParaRPr lang="en-GB" altLang="en-US" sz="2400" b="1" dirty="0" smtClean="0">
              <a:solidFill>
                <a:srgbClr val="182C80"/>
              </a:solidFill>
            </a:endParaRPr>
          </a:p>
          <a:p>
            <a:pPr marL="800100" lvl="1" indent="-342900" algn="just">
              <a:spcBef>
                <a:spcPct val="20000"/>
              </a:spcBef>
              <a:buFont typeface="Wingdings" pitchFamily="2" charset="2"/>
              <a:buChar char="ü"/>
              <a:defRPr/>
            </a:pPr>
            <a:r>
              <a:rPr lang="en-GB" altLang="en-US" sz="2400" b="1" dirty="0" smtClean="0">
                <a:solidFill>
                  <a:srgbClr val="182C80"/>
                </a:solidFill>
              </a:rPr>
              <a:t>NGO was the </a:t>
            </a:r>
            <a:r>
              <a:rPr lang="en-US" altLang="en-US" sz="2400" b="1" dirty="0" smtClean="0">
                <a:solidFill>
                  <a:srgbClr val="182C80"/>
                </a:solidFill>
              </a:rPr>
              <a:t>financial operator of a criminal organization</a:t>
            </a:r>
            <a:endParaRPr lang="en-GB" altLang="en-US" sz="2400" b="1" dirty="0" smtClean="0">
              <a:solidFill>
                <a:srgbClr val="182C80"/>
              </a:solidFill>
            </a:endParaRPr>
          </a:p>
          <a:p>
            <a:pPr marL="800100" lvl="1" indent="-342900">
              <a:spcBef>
                <a:spcPct val="20000"/>
              </a:spcBef>
              <a:buFont typeface="Wingdings" pitchFamily="2" charset="2"/>
              <a:buChar char="ü"/>
              <a:defRPr/>
            </a:pPr>
            <a:r>
              <a:rPr lang="en-GB" altLang="en-US" sz="2400" b="1" dirty="0" smtClean="0">
                <a:solidFill>
                  <a:srgbClr val="182C80"/>
                </a:solidFill>
              </a:rPr>
              <a:t>Use of shell companies for money laundry</a:t>
            </a:r>
          </a:p>
          <a:p>
            <a:pPr marL="800100" lvl="1" indent="-342900">
              <a:spcBef>
                <a:spcPct val="20000"/>
              </a:spcBef>
              <a:buFont typeface="Wingdings" pitchFamily="2" charset="2"/>
              <a:buChar char="ü"/>
              <a:defRPr/>
            </a:pPr>
            <a:r>
              <a:rPr lang="en-GB" altLang="en-US" sz="2400" b="1" dirty="0" smtClean="0">
                <a:solidFill>
                  <a:srgbClr val="182C80"/>
                </a:solidFill>
              </a:rPr>
              <a:t>Estimated loss of US$ 168.000,00</a:t>
            </a:r>
          </a:p>
        </p:txBody>
      </p:sp>
      <p:sp>
        <p:nvSpPr>
          <p:cNvPr id="27652"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971550" y="798513"/>
            <a:ext cx="6697663"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ESOPO/MG -  </a:t>
            </a:r>
            <a:r>
              <a:rPr lang="pt-BR" sz="2800" dirty="0" err="1" smtClean="0">
                <a:solidFill>
                  <a:srgbClr val="F79709"/>
                </a:solidFill>
                <a:effectLst>
                  <a:outerShdw blurRad="38100" dist="38100" dir="2700000" algn="tl">
                    <a:srgbClr val="000000"/>
                  </a:outerShdw>
                </a:effectLst>
              </a:rPr>
              <a:t>Context</a:t>
            </a:r>
            <a:endParaRPr lang="pt-BR" sz="2800" i="1" dirty="0">
              <a:solidFill>
                <a:schemeClr val="tx1">
                  <a:tint val="75000"/>
                </a:schemeClr>
              </a:solidFill>
            </a:endParaRPr>
          </a:p>
        </p:txBody>
      </p:sp>
      <p:sp>
        <p:nvSpPr>
          <p:cNvPr id="28675"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27</a:t>
            </a:r>
          </a:p>
        </p:txBody>
      </p:sp>
      <p:sp>
        <p:nvSpPr>
          <p:cNvPr id="2" name="Elipse 1"/>
          <p:cNvSpPr/>
          <p:nvPr/>
        </p:nvSpPr>
        <p:spPr>
          <a:xfrm>
            <a:off x="2913063" y="1519238"/>
            <a:ext cx="3097212" cy="914400"/>
          </a:xfrm>
          <a:prstGeom prst="ellipse">
            <a:avLst/>
          </a:prstGeom>
          <a:noFill/>
          <a:ln w="38100">
            <a:solidFill>
              <a:srgbClr val="F79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182C80"/>
                </a:solidFill>
              </a:rPr>
              <a:t>ENTITY OF THE PARAFISCAL SYSTEM</a:t>
            </a:r>
          </a:p>
        </p:txBody>
      </p:sp>
      <p:sp>
        <p:nvSpPr>
          <p:cNvPr id="4" name="Elipse 3"/>
          <p:cNvSpPr/>
          <p:nvPr/>
        </p:nvSpPr>
        <p:spPr>
          <a:xfrm>
            <a:off x="2843213" y="3203575"/>
            <a:ext cx="3025775" cy="10080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F79709"/>
                </a:solidFill>
              </a:rPr>
              <a:t>OSCIP (NGO)</a:t>
            </a:r>
          </a:p>
        </p:txBody>
      </p:sp>
      <p:sp>
        <p:nvSpPr>
          <p:cNvPr id="5" name="Elipse 4"/>
          <p:cNvSpPr/>
          <p:nvPr/>
        </p:nvSpPr>
        <p:spPr>
          <a:xfrm>
            <a:off x="2843213" y="4686300"/>
            <a:ext cx="2952750" cy="914400"/>
          </a:xfrm>
          <a:prstGeom prst="ellipse">
            <a:avLst/>
          </a:prstGeom>
          <a:noFill/>
          <a:ln w="38100">
            <a:solidFill>
              <a:srgbClr val="182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F79709"/>
                </a:solidFill>
              </a:rPr>
              <a:t>SHELL (FAKE) COMPANY</a:t>
            </a:r>
          </a:p>
        </p:txBody>
      </p:sp>
      <p:sp>
        <p:nvSpPr>
          <p:cNvPr id="12" name="Seta em curva para a direita 11"/>
          <p:cNvSpPr/>
          <p:nvPr/>
        </p:nvSpPr>
        <p:spPr>
          <a:xfrm>
            <a:off x="2112963" y="3941763"/>
            <a:ext cx="730250"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3" name="Seta em curva para cima 12"/>
          <p:cNvSpPr/>
          <p:nvPr/>
        </p:nvSpPr>
        <p:spPr>
          <a:xfrm rot="16200000">
            <a:off x="5602287" y="4054476"/>
            <a:ext cx="1223963" cy="836612"/>
          </a:xfrm>
          <a:prstGeom prst="curvedUpArrow">
            <a:avLst>
              <a:gd name="adj1" fmla="val 25000"/>
              <a:gd name="adj2" fmla="val 52958"/>
              <a:gd name="adj3" fmla="val 363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4" name="Seta para baixo 13"/>
          <p:cNvSpPr/>
          <p:nvPr/>
        </p:nvSpPr>
        <p:spPr>
          <a:xfrm>
            <a:off x="4219575" y="2547938"/>
            <a:ext cx="484188" cy="59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971550" y="798513"/>
            <a:ext cx="6697663"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ESOPO/MG -  </a:t>
            </a:r>
            <a:r>
              <a:rPr lang="pt-BR" sz="2800" dirty="0" err="1" smtClean="0">
                <a:solidFill>
                  <a:srgbClr val="F79709"/>
                </a:solidFill>
                <a:effectLst>
                  <a:outerShdw blurRad="38100" dist="38100" dir="2700000" algn="tl">
                    <a:srgbClr val="000000"/>
                  </a:outerShdw>
                </a:effectLst>
              </a:rPr>
              <a:t>Limits</a:t>
            </a:r>
            <a:endParaRPr lang="pt-BR" sz="2800" i="1" dirty="0">
              <a:solidFill>
                <a:schemeClr val="tx1">
                  <a:tint val="75000"/>
                </a:schemeClr>
              </a:solidFill>
            </a:endParaRPr>
          </a:p>
        </p:txBody>
      </p:sp>
      <p:sp>
        <p:nvSpPr>
          <p:cNvPr id="29699"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27</a:t>
            </a:r>
          </a:p>
        </p:txBody>
      </p:sp>
      <p:pic>
        <p:nvPicPr>
          <p:cNvPr id="29700" name="Imagem 9"/>
          <p:cNvPicPr>
            <a:picLocks noChangeAspect="1" noChangeArrowheads="1"/>
          </p:cNvPicPr>
          <p:nvPr/>
        </p:nvPicPr>
        <p:blipFill>
          <a:blip r:embed="rId3">
            <a:extLst>
              <a:ext uri="{28A0092B-C50C-407E-A947-70E740481C1C}">
                <a14:useLocalDpi xmlns:a14="http://schemas.microsoft.com/office/drawing/2010/main" val="0"/>
              </a:ext>
            </a:extLst>
          </a:blip>
          <a:srcRect l="4327" t="4604" r="4655" b="50764"/>
          <a:stretch>
            <a:fillRect/>
          </a:stretch>
        </p:blipFill>
        <p:spPr bwMode="auto">
          <a:xfrm>
            <a:off x="347663" y="1550988"/>
            <a:ext cx="2784475" cy="165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Seta para baixo 5"/>
          <p:cNvSpPr/>
          <p:nvPr/>
        </p:nvSpPr>
        <p:spPr>
          <a:xfrm>
            <a:off x="1979613" y="1519238"/>
            <a:ext cx="200025" cy="692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9702" name="Imagem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1550988"/>
            <a:ext cx="2676525" cy="1658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03" name="Imagem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863" y="1587500"/>
            <a:ext cx="2332037" cy="165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Seta para cima 6"/>
          <p:cNvSpPr/>
          <p:nvPr/>
        </p:nvSpPr>
        <p:spPr>
          <a:xfrm rot="20676700">
            <a:off x="8145463" y="2789238"/>
            <a:ext cx="222250" cy="4333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9705" name="Imagem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0" y="3422650"/>
            <a:ext cx="2681288" cy="178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06" name="Imagem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175" y="3429000"/>
            <a:ext cx="2676525" cy="178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07" name="Imagem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8863" y="3476625"/>
            <a:ext cx="2465387" cy="1733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971550" y="798513"/>
            <a:ext cx="6697663"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ESOPO/MG -  </a:t>
            </a:r>
            <a:r>
              <a:rPr lang="pt-BR" sz="2800" dirty="0" err="1" smtClean="0">
                <a:solidFill>
                  <a:srgbClr val="F79709"/>
                </a:solidFill>
                <a:effectLst>
                  <a:outerShdw blurRad="38100" dist="38100" dir="2700000" algn="tl">
                    <a:srgbClr val="000000"/>
                  </a:outerShdw>
                </a:effectLst>
              </a:rPr>
              <a:t>Limits</a:t>
            </a:r>
            <a:endParaRPr lang="pt-BR" sz="2800" i="1" dirty="0">
              <a:solidFill>
                <a:schemeClr val="tx1">
                  <a:tint val="75000"/>
                </a:schemeClr>
              </a:solidFill>
            </a:endParaRPr>
          </a:p>
        </p:txBody>
      </p:sp>
      <p:sp>
        <p:nvSpPr>
          <p:cNvPr id="30723"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28</a:t>
            </a:r>
          </a:p>
        </p:txBody>
      </p:sp>
      <p:pic>
        <p:nvPicPr>
          <p:cNvPr id="30724" name="Imagem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577975"/>
            <a:ext cx="2743200" cy="182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Seta para cima 12"/>
          <p:cNvSpPr/>
          <p:nvPr/>
        </p:nvSpPr>
        <p:spPr>
          <a:xfrm rot="2617474">
            <a:off x="915988" y="2714625"/>
            <a:ext cx="188912" cy="43338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0726" name="Imagem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619250"/>
            <a:ext cx="2816225" cy="182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27" name="Imagem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600200"/>
            <a:ext cx="2709863" cy="184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 name="Seta para cima 21"/>
          <p:cNvSpPr/>
          <p:nvPr/>
        </p:nvSpPr>
        <p:spPr>
          <a:xfrm rot="9626851">
            <a:off x="6407150" y="1822450"/>
            <a:ext cx="228600" cy="4127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0729" name="Imagem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573463"/>
            <a:ext cx="2736850"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Seta para cima 23"/>
          <p:cNvSpPr/>
          <p:nvPr/>
        </p:nvSpPr>
        <p:spPr>
          <a:xfrm rot="2617474">
            <a:off x="1350963" y="4802188"/>
            <a:ext cx="188912" cy="4333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0731" name="Imagem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3573463"/>
            <a:ext cx="2816225"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2" name="Imagem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325" y="3644900"/>
            <a:ext cx="2592388" cy="1871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557213" y="1125538"/>
            <a:ext cx="8118475" cy="647700"/>
          </a:xfrm>
          <a:prstGeom prst="rect">
            <a:avLst/>
          </a:prstGeom>
        </p:spPr>
        <p:txBody>
          <a:bodyPr>
            <a:normAutofit fontScale="4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sz="2800" b="1" dirty="0">
                <a:solidFill>
                  <a:srgbClr val="182C80"/>
                </a:solidFill>
                <a:latin typeface="+mj-lt"/>
              </a:rPr>
              <a:t> </a:t>
            </a:r>
            <a:r>
              <a:rPr lang="pt-BR" sz="4500" dirty="0">
                <a:solidFill>
                  <a:srgbClr val="F79709"/>
                </a:solidFill>
                <a:effectLst>
                  <a:outerShdw blurRad="38100" dist="38100" dir="2700000" algn="tl">
                    <a:srgbClr val="000000"/>
                  </a:outerShdw>
                </a:effectLst>
                <a:latin typeface="+mj-lt"/>
              </a:rPr>
              <a:t>SUFRÁGIO LIVRE </a:t>
            </a:r>
            <a:r>
              <a:rPr lang="pt-BR" sz="4500" dirty="0" smtClean="0">
                <a:solidFill>
                  <a:srgbClr val="F79709"/>
                </a:solidFill>
                <a:effectLst>
                  <a:outerShdw blurRad="38100" dist="38100" dir="2700000" algn="tl">
                    <a:srgbClr val="000000"/>
                  </a:outerShdw>
                </a:effectLst>
                <a:latin typeface="+mj-lt"/>
              </a:rPr>
              <a:t>(</a:t>
            </a:r>
            <a:r>
              <a:rPr lang="pt-BR" sz="4500" dirty="0" err="1" smtClean="0">
                <a:solidFill>
                  <a:srgbClr val="F79709"/>
                </a:solidFill>
                <a:effectLst>
                  <a:outerShdw blurRad="38100" dist="38100" dir="2700000" algn="tl">
                    <a:srgbClr val="000000"/>
                  </a:outerShdw>
                </a:effectLst>
                <a:latin typeface="+mj-lt"/>
              </a:rPr>
              <a:t>Free</a:t>
            </a:r>
            <a:r>
              <a:rPr lang="pt-BR" sz="4500" dirty="0" smtClean="0">
                <a:solidFill>
                  <a:srgbClr val="F79709"/>
                </a:solidFill>
                <a:effectLst>
                  <a:outerShdw blurRad="38100" dist="38100" dir="2700000" algn="tl">
                    <a:srgbClr val="000000"/>
                  </a:outerShdw>
                </a:effectLst>
                <a:latin typeface="+mj-lt"/>
              </a:rPr>
              <a:t> </a:t>
            </a:r>
            <a:r>
              <a:rPr lang="pt-BR" sz="4500" dirty="0" err="1" smtClean="0">
                <a:solidFill>
                  <a:srgbClr val="F79709"/>
                </a:solidFill>
                <a:effectLst>
                  <a:outerShdw blurRad="38100" dist="38100" dir="2700000" algn="tl">
                    <a:srgbClr val="000000"/>
                  </a:outerShdw>
                </a:effectLst>
                <a:latin typeface="+mj-lt"/>
              </a:rPr>
              <a:t>Suffrage</a:t>
            </a:r>
            <a:r>
              <a:rPr lang="pt-BR" sz="4500" dirty="0" smtClean="0">
                <a:solidFill>
                  <a:srgbClr val="F79709"/>
                </a:solidFill>
                <a:effectLst>
                  <a:outerShdw blurRad="38100" dist="38100" dir="2700000" algn="tl">
                    <a:srgbClr val="000000"/>
                  </a:outerShdw>
                </a:effectLst>
                <a:latin typeface="+mj-lt"/>
              </a:rPr>
              <a:t>) – </a:t>
            </a:r>
            <a:r>
              <a:rPr lang="pt-BR" sz="4500" dirty="0" err="1" smtClean="0">
                <a:solidFill>
                  <a:srgbClr val="F79709"/>
                </a:solidFill>
                <a:effectLst>
                  <a:outerShdw blurRad="38100" dist="38100" dir="2700000" algn="tl">
                    <a:srgbClr val="000000"/>
                  </a:outerShdw>
                </a:effectLst>
                <a:latin typeface="+mj-lt"/>
              </a:rPr>
              <a:t>The</a:t>
            </a:r>
            <a:r>
              <a:rPr lang="pt-BR" sz="4500" dirty="0" smtClean="0">
                <a:solidFill>
                  <a:srgbClr val="F79709"/>
                </a:solidFill>
                <a:effectLst>
                  <a:outerShdw blurRad="38100" dist="38100" dir="2700000" algn="tl">
                    <a:srgbClr val="000000"/>
                  </a:outerShdw>
                </a:effectLst>
                <a:latin typeface="+mj-lt"/>
              </a:rPr>
              <a:t> </a:t>
            </a:r>
            <a:r>
              <a:rPr lang="pt-BR" sz="4500" dirty="0" err="1" smtClean="0">
                <a:solidFill>
                  <a:srgbClr val="F79709"/>
                </a:solidFill>
                <a:effectLst>
                  <a:outerShdw blurRad="38100" dist="38100" dir="2700000" algn="tl">
                    <a:srgbClr val="000000"/>
                  </a:outerShdw>
                </a:effectLst>
                <a:latin typeface="+mj-lt"/>
              </a:rPr>
              <a:t>event</a:t>
            </a:r>
            <a:r>
              <a:rPr lang="pt-BR" sz="4500" dirty="0" smtClean="0">
                <a:solidFill>
                  <a:srgbClr val="F79709"/>
                </a:solidFill>
                <a:effectLst>
                  <a:outerShdw blurRad="38100" dist="38100" dir="2700000" algn="tl">
                    <a:srgbClr val="000000"/>
                  </a:outerShdw>
                </a:effectLst>
                <a:latin typeface="+mj-lt"/>
              </a:rPr>
              <a:t> </a:t>
            </a:r>
            <a:r>
              <a:rPr lang="pt-BR" sz="4500" dirty="0" err="1" smtClean="0">
                <a:solidFill>
                  <a:srgbClr val="F79709"/>
                </a:solidFill>
                <a:effectLst>
                  <a:outerShdw blurRad="38100" dist="38100" dir="2700000" algn="tl">
                    <a:srgbClr val="000000"/>
                  </a:outerShdw>
                </a:effectLst>
                <a:latin typeface="+mj-lt"/>
              </a:rPr>
              <a:t>that</a:t>
            </a:r>
            <a:r>
              <a:rPr lang="pt-BR" sz="4500" dirty="0" smtClean="0">
                <a:solidFill>
                  <a:srgbClr val="F79709"/>
                </a:solidFill>
                <a:effectLst>
                  <a:outerShdw blurRad="38100" dist="38100" dir="2700000" algn="tl">
                    <a:srgbClr val="000000"/>
                  </a:outerShdw>
                </a:effectLst>
                <a:latin typeface="+mj-lt"/>
              </a:rPr>
              <a:t> </a:t>
            </a:r>
            <a:r>
              <a:rPr lang="pt-BR" sz="4500" dirty="0" err="1" smtClean="0">
                <a:solidFill>
                  <a:srgbClr val="F79709"/>
                </a:solidFill>
                <a:effectLst>
                  <a:outerShdw blurRad="38100" dist="38100" dir="2700000" algn="tl">
                    <a:srgbClr val="000000"/>
                  </a:outerShdw>
                </a:effectLst>
                <a:latin typeface="+mj-lt"/>
              </a:rPr>
              <a:t>gave</a:t>
            </a:r>
            <a:r>
              <a:rPr lang="pt-BR" sz="4500" dirty="0" smtClean="0">
                <a:solidFill>
                  <a:srgbClr val="F79709"/>
                </a:solidFill>
                <a:effectLst>
                  <a:outerShdw blurRad="38100" dist="38100" dir="2700000" algn="tl">
                    <a:srgbClr val="000000"/>
                  </a:outerShdw>
                </a:effectLst>
                <a:latin typeface="+mj-lt"/>
              </a:rPr>
              <a:t> </a:t>
            </a:r>
            <a:r>
              <a:rPr lang="pt-BR" sz="4500" dirty="0" err="1" smtClean="0">
                <a:solidFill>
                  <a:srgbClr val="F79709"/>
                </a:solidFill>
                <a:effectLst>
                  <a:outerShdw blurRad="38100" dist="38100" dir="2700000" algn="tl">
                    <a:srgbClr val="000000"/>
                  </a:outerShdw>
                </a:effectLst>
                <a:latin typeface="+mj-lt"/>
              </a:rPr>
              <a:t>rise</a:t>
            </a:r>
            <a:r>
              <a:rPr lang="pt-BR" sz="4500" dirty="0" smtClean="0">
                <a:solidFill>
                  <a:srgbClr val="F79709"/>
                </a:solidFill>
                <a:effectLst>
                  <a:outerShdw blurRad="38100" dist="38100" dir="2700000" algn="tl">
                    <a:srgbClr val="000000"/>
                  </a:outerShdw>
                </a:effectLst>
                <a:latin typeface="+mj-lt"/>
              </a:rPr>
              <a:t> to </a:t>
            </a:r>
            <a:r>
              <a:rPr lang="pt-BR" sz="4500" dirty="0" err="1" smtClean="0">
                <a:solidFill>
                  <a:srgbClr val="F79709"/>
                </a:solidFill>
                <a:effectLst>
                  <a:outerShdw blurRad="38100" dist="38100" dir="2700000" algn="tl">
                    <a:srgbClr val="000000"/>
                  </a:outerShdw>
                </a:effectLst>
                <a:latin typeface="+mj-lt"/>
              </a:rPr>
              <a:t>the</a:t>
            </a:r>
            <a:r>
              <a:rPr lang="pt-BR" sz="4500" dirty="0" smtClean="0">
                <a:solidFill>
                  <a:srgbClr val="F79709"/>
                </a:solidFill>
                <a:effectLst>
                  <a:outerShdw blurRad="38100" dist="38100" dir="2700000" algn="tl">
                    <a:srgbClr val="000000"/>
                  </a:outerShdw>
                </a:effectLst>
                <a:latin typeface="+mj-lt"/>
              </a:rPr>
              <a:t> series</a:t>
            </a:r>
            <a:endParaRPr lang="pt-BR" sz="4500" i="1" dirty="0">
              <a:solidFill>
                <a:schemeClr val="tx1">
                  <a:tint val="75000"/>
                </a:schemeClr>
              </a:solidFill>
            </a:endParaRPr>
          </a:p>
        </p:txBody>
      </p:sp>
      <p:sp>
        <p:nvSpPr>
          <p:cNvPr id="29699" name="Espaço Reservado para Texto 5"/>
          <p:cNvSpPr txBox="1">
            <a:spLocks/>
          </p:cNvSpPr>
          <p:nvPr/>
        </p:nvSpPr>
        <p:spPr bwMode="auto">
          <a:xfrm>
            <a:off x="692150" y="1773238"/>
            <a:ext cx="7705725" cy="4567237"/>
          </a:xfrm>
          <a:prstGeom prst="rect">
            <a:avLst/>
          </a:prstGeom>
          <a:noFill/>
          <a:ln>
            <a:noFill/>
          </a:ln>
          <a:extLst/>
        </p:spPr>
        <p:txBody>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800100" lvl="1" indent="-342900">
              <a:spcBef>
                <a:spcPct val="20000"/>
              </a:spcBef>
              <a:buFont typeface="Wingdings" pitchFamily="2" charset="2"/>
              <a:buChar char="ü"/>
              <a:defRPr/>
            </a:pPr>
            <a:r>
              <a:rPr lang="en-GB" altLang="en-US" sz="2400" b="1" dirty="0">
                <a:solidFill>
                  <a:srgbClr val="130D67"/>
                </a:solidFill>
              </a:rPr>
              <a:t>Background of legislation improvements – Decree 7507/2011</a:t>
            </a:r>
          </a:p>
          <a:p>
            <a:pPr marL="800100" lvl="1" indent="-342900">
              <a:spcBef>
                <a:spcPct val="20000"/>
              </a:spcBef>
              <a:buFont typeface="Wingdings" pitchFamily="2" charset="2"/>
              <a:buChar char="ü"/>
              <a:defRPr/>
            </a:pPr>
            <a:r>
              <a:rPr lang="en-US" altLang="en-US" sz="2400" b="1" dirty="0" smtClean="0">
                <a:solidFill>
                  <a:srgbClr val="130D67"/>
                </a:solidFill>
              </a:rPr>
              <a:t>Municipality already investigated in another Police Operation</a:t>
            </a:r>
          </a:p>
          <a:p>
            <a:pPr marL="800100" lvl="1" indent="-342900">
              <a:spcBef>
                <a:spcPct val="20000"/>
              </a:spcBef>
              <a:buFont typeface="Wingdings" pitchFamily="2" charset="2"/>
              <a:buChar char="ü"/>
              <a:defRPr/>
            </a:pPr>
            <a:r>
              <a:rPr lang="en-US" altLang="en-US" sz="2400" b="1" dirty="0" smtClean="0">
                <a:solidFill>
                  <a:srgbClr val="130D67"/>
                </a:solidFill>
              </a:rPr>
              <a:t>Beginning of the use of financial information extracted from the </a:t>
            </a:r>
            <a:r>
              <a:rPr lang="en-GB" altLang="en-US" sz="2400" b="1" dirty="0" smtClean="0">
                <a:solidFill>
                  <a:srgbClr val="130D67"/>
                </a:solidFill>
              </a:rPr>
              <a:t> System for Transfer of Public Payments</a:t>
            </a:r>
          </a:p>
          <a:p>
            <a:pPr marL="800100" lvl="1" indent="-342900">
              <a:spcBef>
                <a:spcPct val="20000"/>
              </a:spcBef>
              <a:buFont typeface="Wingdings" pitchFamily="2" charset="2"/>
              <a:buChar char="ü"/>
              <a:defRPr/>
            </a:pPr>
            <a:r>
              <a:rPr lang="en-US" sz="2400" b="1" dirty="0" smtClean="0">
                <a:solidFill>
                  <a:srgbClr val="130D67"/>
                </a:solidFill>
              </a:rPr>
              <a:t>Use of federal funds to finance candidates running for municipal representations (2008 election)</a:t>
            </a:r>
          </a:p>
          <a:p>
            <a:pPr marL="800100" lvl="1" indent="-342900">
              <a:spcBef>
                <a:spcPct val="20000"/>
              </a:spcBef>
              <a:buFont typeface="Wingdings" pitchFamily="2" charset="2"/>
              <a:buChar char="ü"/>
              <a:defRPr/>
            </a:pPr>
            <a:r>
              <a:rPr lang="en-US" altLang="pt-BR" sz="2400" b="1" dirty="0" smtClean="0">
                <a:solidFill>
                  <a:srgbClr val="130D67"/>
                </a:solidFill>
              </a:rPr>
              <a:t>Limitation overcame with the breach of bank secrecy achieved at the 1st instance (electoral courts).</a:t>
            </a:r>
            <a:endParaRPr lang="pt-BR" sz="2400" b="1" dirty="0" smtClean="0">
              <a:solidFill>
                <a:srgbClr val="130D67"/>
              </a:solidFill>
            </a:endParaRPr>
          </a:p>
          <a:p>
            <a:pPr lvl="1">
              <a:spcBef>
                <a:spcPct val="20000"/>
              </a:spcBef>
              <a:defRPr/>
            </a:pPr>
            <a:endParaRPr lang="en-GB" altLang="en-US" sz="2400" b="1" dirty="0" smtClean="0">
              <a:solidFill>
                <a:srgbClr val="130D67"/>
              </a:solidFill>
            </a:endParaRPr>
          </a:p>
          <a:p>
            <a:pPr lvl="1">
              <a:spcBef>
                <a:spcPct val="20000"/>
              </a:spcBef>
              <a:buFont typeface="Arial" charset="0"/>
              <a:buNone/>
              <a:defRPr/>
            </a:pPr>
            <a:endParaRPr lang="en-GB" altLang="en-US" sz="2400" b="1" dirty="0" smtClean="0">
              <a:solidFill>
                <a:srgbClr val="182C80"/>
              </a:solidFill>
            </a:endParaRPr>
          </a:p>
          <a:p>
            <a:pPr lvl="1">
              <a:spcBef>
                <a:spcPct val="20000"/>
              </a:spcBef>
              <a:buFont typeface="Arial" charset="0"/>
              <a:buNone/>
              <a:defRPr/>
            </a:pPr>
            <a:endParaRPr lang="en-GB" altLang="en-US" sz="2400" b="1" dirty="0" smtClean="0">
              <a:solidFill>
                <a:srgbClr val="182C80"/>
              </a:solidFill>
            </a:endParaRPr>
          </a:p>
        </p:txBody>
      </p:sp>
      <p:sp>
        <p:nvSpPr>
          <p:cNvPr id="3174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981075"/>
            <a:ext cx="3781425" cy="576263"/>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400" b="1" dirty="0">
                <a:solidFill>
                  <a:srgbClr val="182C80"/>
                </a:solidFill>
                <a:latin typeface="+mj-lt"/>
              </a:rPr>
              <a:t> </a:t>
            </a:r>
            <a:r>
              <a:rPr lang="pt-BR" sz="2800" dirty="0" err="1" smtClean="0">
                <a:solidFill>
                  <a:srgbClr val="F79709"/>
                </a:solidFill>
                <a:effectLst>
                  <a:outerShdw blurRad="38100" dist="38100" dir="2700000" algn="tl">
                    <a:srgbClr val="000000"/>
                  </a:outerShdw>
                </a:effectLst>
                <a:cs typeface="Lucida Sans Unicode" pitchFamily="34" charset="0"/>
              </a:rPr>
              <a:t>Summary</a:t>
            </a:r>
            <a:endParaRPr lang="pt-BR" sz="2800" i="1" dirty="0">
              <a:solidFill>
                <a:schemeClr val="tx1">
                  <a:tint val="75000"/>
                </a:schemeClr>
              </a:solidFill>
            </a:endParaRPr>
          </a:p>
        </p:txBody>
      </p:sp>
      <p:sp>
        <p:nvSpPr>
          <p:cNvPr id="5123" name="Espaço Reservado para Texto 5"/>
          <p:cNvSpPr txBox="1">
            <a:spLocks/>
          </p:cNvSpPr>
          <p:nvPr/>
        </p:nvSpPr>
        <p:spPr bwMode="auto">
          <a:xfrm>
            <a:off x="323850" y="1773238"/>
            <a:ext cx="8135938" cy="4279900"/>
          </a:xfrm>
          <a:prstGeom prst="rect">
            <a:avLst/>
          </a:prstGeom>
          <a:noFill/>
          <a:ln w="9525">
            <a:solidFill>
              <a:srgbClr val="F79709"/>
            </a:solidFill>
            <a:miter lim="800000"/>
            <a:headEnd/>
            <a:tailEnd/>
          </a:ln>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CGU – Basic Functions</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CGU Field Areas</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The 4 Lines of Action of the Internal Control</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Inspection</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How to Fight Against Corruption</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How may the Internal Control act to Fight Against Corruption</a:t>
            </a:r>
          </a:p>
          <a:p>
            <a:pPr marL="457200" lvl="1" indent="0" eaLnBrk="1" hangingPunct="1">
              <a:spcBef>
                <a:spcPct val="20000"/>
              </a:spcBef>
              <a:defRPr/>
            </a:pPr>
            <a:r>
              <a:rPr lang="en-GB" altLang="en-US" sz="2400" b="1" dirty="0" smtClean="0">
                <a:solidFill>
                  <a:srgbClr val="000066"/>
                </a:solidFill>
              </a:rPr>
              <a:t>	- </a:t>
            </a:r>
            <a:r>
              <a:rPr lang="en-GB" altLang="en-US" sz="2400" b="1" dirty="0" err="1" smtClean="0">
                <a:solidFill>
                  <a:srgbClr val="000066"/>
                </a:solidFill>
              </a:rPr>
              <a:t>Interinstitutional</a:t>
            </a:r>
            <a:r>
              <a:rPr lang="en-GB" altLang="en-US" sz="2400" b="1" dirty="0" smtClean="0">
                <a:solidFill>
                  <a:srgbClr val="000066"/>
                </a:solidFill>
              </a:rPr>
              <a:t>  Coordination, Legal Framework, Information Systems, Policies Improvement</a:t>
            </a:r>
          </a:p>
          <a:p>
            <a:pPr marL="800100" lvl="1" indent="-342900" eaLnBrk="1" hangingPunct="1">
              <a:spcBef>
                <a:spcPct val="20000"/>
              </a:spcBef>
              <a:buFont typeface="Wingdings" panose="05000000000000000000" pitchFamily="2" charset="2"/>
              <a:buChar char="ü"/>
              <a:defRPr/>
            </a:pPr>
            <a:r>
              <a:rPr lang="en-GB" altLang="en-US" sz="2400" b="1" dirty="0" smtClean="0">
                <a:solidFill>
                  <a:srgbClr val="000066"/>
                </a:solidFill>
              </a:rPr>
              <a:t>Study Cases</a:t>
            </a:r>
          </a:p>
          <a:p>
            <a:pPr marL="457200" lvl="1" indent="0" eaLnBrk="1" hangingPunct="1">
              <a:spcBef>
                <a:spcPct val="20000"/>
              </a:spcBef>
              <a:defRPr/>
            </a:pPr>
            <a:endParaRPr lang="en-GB" altLang="en-US" sz="2400" dirty="0" smtClean="0">
              <a:solidFill>
                <a:srgbClr val="182C80"/>
              </a:solidFill>
            </a:endParaRPr>
          </a:p>
          <a:p>
            <a:pPr lvl="1" eaLnBrk="1" hangingPunct="1">
              <a:spcBef>
                <a:spcPct val="20000"/>
              </a:spcBef>
              <a:buFont typeface="Wingdings" pitchFamily="2" charset="2"/>
              <a:buChar char="§"/>
              <a:defRPr/>
            </a:pPr>
            <a:endParaRPr lang="en-GB" altLang="en-US" sz="2400" dirty="0" smtClean="0">
              <a:solidFill>
                <a:srgbClr val="182C80"/>
              </a:solidFill>
            </a:endParaRPr>
          </a:p>
          <a:p>
            <a:pPr lvl="1" eaLnBrk="1" hangingPunct="1">
              <a:spcBef>
                <a:spcPct val="20000"/>
              </a:spcBef>
              <a:buFont typeface="Wingdings" pitchFamily="2" charset="2"/>
              <a:buChar char="§"/>
              <a:defRPr/>
            </a:pPr>
            <a:endParaRPr lang="en-GB" altLang="en-US" sz="2400" dirty="0" smtClean="0">
              <a:solidFill>
                <a:srgbClr val="182C80"/>
              </a:solidFill>
            </a:endParaRPr>
          </a:p>
        </p:txBody>
      </p:sp>
      <p:sp>
        <p:nvSpPr>
          <p:cNvPr id="5124"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395288" y="836613"/>
            <a:ext cx="8353425" cy="64770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2800" dirty="0" smtClean="0">
                <a:solidFill>
                  <a:srgbClr val="F79709"/>
                </a:solidFill>
                <a:effectLst>
                  <a:outerShdw blurRad="38100" dist="38100" dir="2700000" algn="tl">
                    <a:srgbClr val="000000"/>
                  </a:outerShdw>
                </a:effectLst>
              </a:rPr>
              <a:t>SUFRÁGIO LIVRE –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event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that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gave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rise</a:t>
            </a:r>
            <a:r>
              <a:rPr lang="pt-BR" sz="2800" dirty="0" smtClean="0">
                <a:solidFill>
                  <a:srgbClr val="F79709"/>
                </a:solidFill>
                <a:effectLst>
                  <a:outerShdw blurRad="38100" dist="38100" dir="2700000" algn="tl">
                    <a:srgbClr val="000000"/>
                  </a:outerShdw>
                </a:effectLst>
              </a:rPr>
              <a:t> to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series</a:t>
            </a:r>
          </a:p>
        </p:txBody>
      </p:sp>
      <p:sp>
        <p:nvSpPr>
          <p:cNvPr id="32771"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30</a:t>
            </a:r>
          </a:p>
        </p:txBody>
      </p:sp>
      <p:pic>
        <p:nvPicPr>
          <p:cNvPr id="32772" name="Espaço Reservado para Conteúdo 3" descr="imagem4.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217738"/>
            <a:ext cx="7921625" cy="3732212"/>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pic>
      <p:sp>
        <p:nvSpPr>
          <p:cNvPr id="5" name="Retângulo 4"/>
          <p:cNvSpPr/>
          <p:nvPr/>
        </p:nvSpPr>
        <p:spPr>
          <a:xfrm>
            <a:off x="468313" y="1557338"/>
            <a:ext cx="4355231" cy="461665"/>
          </a:xfrm>
          <a:prstGeom prst="rect">
            <a:avLst/>
          </a:prstGeom>
        </p:spPr>
        <p:txBody>
          <a:bodyPr wrap="none">
            <a:spAutoFit/>
          </a:bodyPr>
          <a:lstStyle/>
          <a:p>
            <a:pPr fontAlgn="auto">
              <a:spcAft>
                <a:spcPts val="0"/>
              </a:spcAft>
              <a:buFont typeface="Arial" pitchFamily="34" charset="0"/>
              <a:buNone/>
              <a:defRPr/>
            </a:pPr>
            <a:r>
              <a:rPr lang="pt-BR" sz="2400" i="1" dirty="0">
                <a:solidFill>
                  <a:srgbClr val="F79709"/>
                </a:solidFill>
                <a:effectLst>
                  <a:outerShdw blurRad="38100" dist="38100" dir="2700000" algn="tl">
                    <a:srgbClr val="000000"/>
                  </a:outerShdw>
                </a:effectLst>
              </a:rPr>
              <a:t>Bank </a:t>
            </a:r>
            <a:r>
              <a:rPr lang="pt-BR" sz="2400" i="1" dirty="0" err="1">
                <a:solidFill>
                  <a:srgbClr val="F79709"/>
                </a:solidFill>
                <a:effectLst>
                  <a:outerShdw blurRad="38100" dist="38100" dir="2700000" algn="tl">
                    <a:srgbClr val="000000"/>
                  </a:outerShdw>
                </a:effectLst>
              </a:rPr>
              <a:t>statement</a:t>
            </a:r>
            <a:r>
              <a:rPr lang="pt-BR" sz="2400" i="1" dirty="0">
                <a:solidFill>
                  <a:srgbClr val="F79709"/>
                </a:solidFill>
                <a:effectLst>
                  <a:outerShdw blurRad="38100" dist="38100" dir="2700000" algn="tl">
                    <a:srgbClr val="000000"/>
                  </a:outerShdw>
                </a:effectLst>
              </a:rPr>
              <a:t> – </a:t>
            </a:r>
            <a:r>
              <a:rPr lang="pt-BR" sz="2400" i="1" dirty="0">
                <a:solidFill>
                  <a:srgbClr val="F79709"/>
                </a:solidFill>
                <a:effectLst>
                  <a:outerShdw blurRad="38100" dist="38100" dir="2700000" algn="tl">
                    <a:srgbClr val="000000"/>
                  </a:outerShdw>
                </a:effectLst>
              </a:rPr>
              <a:t> </a:t>
            </a:r>
            <a:r>
              <a:rPr lang="pt-BR" sz="2400" i="1" dirty="0" smtClean="0">
                <a:solidFill>
                  <a:srgbClr val="F79709"/>
                </a:solidFill>
                <a:effectLst>
                  <a:outerShdw blurRad="38100" dist="38100" dir="2700000" algn="tl">
                    <a:srgbClr val="000000"/>
                  </a:outerShdw>
                </a:effectLst>
              </a:rPr>
              <a:t>PN</a:t>
            </a:r>
            <a:r>
              <a:rPr lang="pt-BR" sz="2400" i="1" dirty="0" smtClean="0">
                <a:solidFill>
                  <a:srgbClr val="F79709"/>
                </a:solidFill>
                <a:effectLst>
                  <a:outerShdw blurRad="38100" dist="38100" dir="2700000" algn="tl">
                    <a:srgbClr val="000000"/>
                  </a:outerShdw>
                </a:effectLst>
              </a:rPr>
              <a:t>AC </a:t>
            </a:r>
            <a:r>
              <a:rPr lang="pt-BR" sz="2400" i="1" dirty="0" err="1">
                <a:solidFill>
                  <a:srgbClr val="F79709"/>
                </a:solidFill>
                <a:effectLst>
                  <a:outerShdw blurRad="38100" dist="38100" dir="2700000" algn="tl">
                    <a:srgbClr val="000000"/>
                  </a:outerShdw>
                </a:effectLst>
              </a:rPr>
              <a:t>Program</a:t>
            </a:r>
            <a:endParaRPr lang="pt-BR" sz="2400" i="1" dirty="0">
              <a:solidFill>
                <a:schemeClr val="tx1">
                  <a:tint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323850" y="836613"/>
            <a:ext cx="7969250" cy="504825"/>
          </a:xfrm>
          <a:prstGeom prst="rect">
            <a:avLst/>
          </a:prstGeom>
        </p:spPr>
        <p:txBody>
          <a:bodyPr>
            <a:normAutofit fontScale="925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r>
              <a:rPr lang="pt-BR" sz="3000" dirty="0" smtClean="0">
                <a:solidFill>
                  <a:srgbClr val="F79709"/>
                </a:solidFill>
                <a:effectLst>
                  <a:outerShdw blurRad="38100" dist="38100" dir="2700000" algn="tl">
                    <a:srgbClr val="000000"/>
                  </a:outerShdw>
                </a:effectLst>
              </a:rPr>
              <a:t>SUFRÁGIO LIVRE –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event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that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gave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rise</a:t>
            </a:r>
            <a:r>
              <a:rPr lang="pt-BR" sz="2800" dirty="0" smtClean="0">
                <a:solidFill>
                  <a:srgbClr val="F79709"/>
                </a:solidFill>
                <a:effectLst>
                  <a:outerShdw blurRad="38100" dist="38100" dir="2700000" algn="tl">
                    <a:srgbClr val="000000"/>
                  </a:outerShdw>
                </a:effectLst>
              </a:rPr>
              <a:t> to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series</a:t>
            </a:r>
            <a:endParaRPr lang="pt-BR" sz="3000" i="1" dirty="0">
              <a:solidFill>
                <a:schemeClr val="tx1">
                  <a:tint val="75000"/>
                </a:schemeClr>
              </a:solidFill>
            </a:endParaRPr>
          </a:p>
        </p:txBody>
      </p:sp>
      <p:sp>
        <p:nvSpPr>
          <p:cNvPr id="33795"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31</a:t>
            </a:r>
          </a:p>
        </p:txBody>
      </p:sp>
      <p:pic>
        <p:nvPicPr>
          <p:cNvPr id="33796" name="Espaço Reservado para Conteúdo 5" descr="imagem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349500"/>
            <a:ext cx="8258175" cy="3357563"/>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pic>
      <p:sp>
        <p:nvSpPr>
          <p:cNvPr id="2" name="Retângulo 1"/>
          <p:cNvSpPr/>
          <p:nvPr/>
        </p:nvSpPr>
        <p:spPr>
          <a:xfrm>
            <a:off x="395288" y="1628775"/>
            <a:ext cx="6124575" cy="461963"/>
          </a:xfrm>
          <a:prstGeom prst="rect">
            <a:avLst/>
          </a:prstGeom>
        </p:spPr>
        <p:txBody>
          <a:bodyPr>
            <a:spAutoFit/>
          </a:bodyPr>
          <a:lstStyle/>
          <a:p>
            <a:pPr fontAlgn="auto">
              <a:spcAft>
                <a:spcPts val="0"/>
              </a:spcAft>
              <a:buFont typeface="Arial" pitchFamily="34" charset="0"/>
              <a:buNone/>
              <a:defRPr/>
            </a:pPr>
            <a:r>
              <a:rPr lang="en-US" sz="2400" i="1" dirty="0">
                <a:solidFill>
                  <a:srgbClr val="F79709"/>
                </a:solidFill>
                <a:effectLst>
                  <a:outerShdw blurRad="38100" dist="38100" dir="2700000" algn="tl">
                    <a:srgbClr val="000000"/>
                  </a:outerShdw>
                </a:effectLst>
              </a:rPr>
              <a:t>Bank statement – </a:t>
            </a:r>
            <a:r>
              <a:rPr lang="en-US" sz="2400" i="1" dirty="0" smtClean="0">
                <a:solidFill>
                  <a:srgbClr val="F79709"/>
                </a:solidFill>
                <a:effectLst>
                  <a:outerShdw blurRad="38100" dist="38100" dir="2700000" algn="tl">
                    <a:srgbClr val="000000"/>
                  </a:outerShdw>
                </a:effectLst>
              </a:rPr>
              <a:t>Food Scholarship Program</a:t>
            </a:r>
            <a:endParaRPr lang="pt-BR" sz="2400" i="1" dirty="0">
              <a:solidFill>
                <a:schemeClr val="tx1">
                  <a:tint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347663" y="836613"/>
            <a:ext cx="7969250" cy="936625"/>
          </a:xfrm>
          <a:prstGeom prst="rect">
            <a:avLst/>
          </a:prstGeom>
        </p:spPr>
        <p:txBody>
          <a:bodyPr>
            <a:normAutofit fontScale="925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endParaRPr lang="pt-BR" sz="2800" b="1" dirty="0" smtClean="0">
              <a:solidFill>
                <a:srgbClr val="182C80"/>
              </a:solidFill>
              <a:latin typeface="+mj-lt"/>
            </a:endParaRPr>
          </a:p>
          <a:p>
            <a:pPr fontAlgn="auto">
              <a:spcAft>
                <a:spcPts val="0"/>
              </a:spcAft>
              <a:buFont typeface="Arial" charset="0"/>
              <a:buNone/>
              <a:defRPr/>
            </a:pPr>
            <a:r>
              <a:rPr lang="pt-BR" sz="3000" dirty="0" smtClean="0">
                <a:solidFill>
                  <a:srgbClr val="F79709"/>
                </a:solidFill>
                <a:effectLst>
                  <a:outerShdw blurRad="38100" dist="38100" dir="2700000" algn="tl">
                    <a:srgbClr val="000000"/>
                  </a:outerShdw>
                </a:effectLst>
              </a:rPr>
              <a:t>SUFRÁGIO LIVRE –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event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that</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gave</a:t>
            </a:r>
            <a:r>
              <a:rPr lang="pt-BR" sz="2800" dirty="0" smtClean="0">
                <a:solidFill>
                  <a:srgbClr val="F79709"/>
                </a:solidFill>
                <a:effectLst>
                  <a:outerShdw blurRad="38100" dist="38100" dir="2700000" algn="tl">
                    <a:srgbClr val="000000"/>
                  </a:outerShdw>
                </a:effectLst>
              </a:rPr>
              <a:t> </a:t>
            </a:r>
            <a:r>
              <a:rPr lang="pt-BR" sz="2800" dirty="0" err="1" smtClean="0">
                <a:solidFill>
                  <a:srgbClr val="F79709"/>
                </a:solidFill>
                <a:effectLst>
                  <a:outerShdw blurRad="38100" dist="38100" dir="2700000" algn="tl">
                    <a:srgbClr val="000000"/>
                  </a:outerShdw>
                </a:effectLst>
              </a:rPr>
              <a:t>rise</a:t>
            </a:r>
            <a:r>
              <a:rPr lang="pt-BR" sz="2800" dirty="0" smtClean="0">
                <a:solidFill>
                  <a:srgbClr val="F79709"/>
                </a:solidFill>
                <a:effectLst>
                  <a:outerShdw blurRad="38100" dist="38100" dir="2700000" algn="tl">
                    <a:srgbClr val="000000"/>
                  </a:outerShdw>
                </a:effectLst>
              </a:rPr>
              <a:t> to </a:t>
            </a:r>
            <a:r>
              <a:rPr lang="pt-BR" sz="2800" dirty="0" err="1" smtClean="0">
                <a:solidFill>
                  <a:srgbClr val="F79709"/>
                </a:solidFill>
                <a:effectLst>
                  <a:outerShdw blurRad="38100" dist="38100" dir="2700000" algn="tl">
                    <a:srgbClr val="000000"/>
                  </a:outerShdw>
                </a:effectLst>
              </a:rPr>
              <a:t>the</a:t>
            </a:r>
            <a:r>
              <a:rPr lang="pt-BR" sz="2800" dirty="0" smtClean="0">
                <a:solidFill>
                  <a:srgbClr val="F79709"/>
                </a:solidFill>
                <a:effectLst>
                  <a:outerShdw blurRad="38100" dist="38100" dir="2700000" algn="tl">
                    <a:srgbClr val="000000"/>
                  </a:outerShdw>
                </a:effectLst>
              </a:rPr>
              <a:t> series</a:t>
            </a:r>
            <a:endParaRPr lang="pt-BR" sz="3600" i="1" dirty="0" smtClean="0">
              <a:solidFill>
                <a:schemeClr val="tx1">
                  <a:tint val="75000"/>
                </a:schemeClr>
              </a:solidFill>
            </a:endParaRPr>
          </a:p>
          <a:p>
            <a:pPr fontAlgn="auto">
              <a:spcAft>
                <a:spcPts val="0"/>
              </a:spcAft>
              <a:buFont typeface="Arial" pitchFamily="34" charset="0"/>
              <a:buNone/>
              <a:defRPr/>
            </a:pPr>
            <a:endParaRPr lang="pt-BR" sz="3000" i="1" dirty="0">
              <a:solidFill>
                <a:schemeClr val="tx1">
                  <a:tint val="75000"/>
                </a:schemeClr>
              </a:solidFill>
            </a:endParaRPr>
          </a:p>
        </p:txBody>
      </p:sp>
      <p:sp>
        <p:nvSpPr>
          <p:cNvPr id="34819"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32</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7656512" cy="3867150"/>
          </a:xfrm>
          <a:prstGeom prst="rect">
            <a:avLst/>
          </a:prstGeom>
          <a:noFill/>
          <a:ln w="19050" algn="ctr">
            <a:solidFill>
              <a:srgbClr val="F79709"/>
            </a:solidFill>
            <a:miter lim="800000"/>
            <a:headEnd/>
            <a:tailEnd/>
          </a:ln>
          <a:extLst>
            <a:ext uri="{909E8E84-426E-40DD-AFC4-6F175D3DCCD1}">
              <a14:hiddenFill xmlns:a14="http://schemas.microsoft.com/office/drawing/2010/main">
                <a:solidFill>
                  <a:srgbClr val="FFFFFF"/>
                </a:solidFill>
              </a14:hiddenFill>
            </a:ext>
          </a:extLst>
        </p:spPr>
      </p:pic>
      <p:sp>
        <p:nvSpPr>
          <p:cNvPr id="2" name="Retângulo 1"/>
          <p:cNvSpPr/>
          <p:nvPr/>
        </p:nvSpPr>
        <p:spPr>
          <a:xfrm>
            <a:off x="766763" y="1774825"/>
            <a:ext cx="3914775" cy="369888"/>
          </a:xfrm>
          <a:prstGeom prst="rect">
            <a:avLst/>
          </a:prstGeom>
        </p:spPr>
        <p:txBody>
          <a:bodyPr wrap="none">
            <a:spAutoFit/>
          </a:bodyPr>
          <a:lstStyle/>
          <a:p>
            <a:pPr fontAlgn="auto">
              <a:spcAft>
                <a:spcPts val="0"/>
              </a:spcAft>
              <a:buFont typeface="Arial" pitchFamily="34" charset="0"/>
              <a:buNone/>
              <a:defRPr/>
            </a:pPr>
            <a:r>
              <a:rPr lang="pt-BR" i="1" dirty="0" err="1">
                <a:solidFill>
                  <a:srgbClr val="F79709"/>
                </a:solidFill>
                <a:effectLst>
                  <a:outerShdw blurRad="38100" dist="38100" dir="2700000" algn="tl">
                    <a:srgbClr val="000000"/>
                  </a:outerShdw>
                </a:effectLst>
              </a:rPr>
              <a:t>Recorded</a:t>
            </a:r>
            <a:r>
              <a:rPr lang="pt-BR" i="1" dirty="0">
                <a:solidFill>
                  <a:srgbClr val="F79709"/>
                </a:solidFill>
                <a:effectLst>
                  <a:outerShdw blurRad="38100" dist="38100" dir="2700000" algn="tl">
                    <a:srgbClr val="000000"/>
                  </a:outerShdw>
                </a:effectLst>
              </a:rPr>
              <a:t> </a:t>
            </a:r>
            <a:r>
              <a:rPr lang="pt-BR" i="1" dirty="0" err="1">
                <a:solidFill>
                  <a:srgbClr val="F79709"/>
                </a:solidFill>
                <a:effectLst>
                  <a:outerShdw blurRad="38100" dist="38100" dir="2700000" algn="tl">
                    <a:srgbClr val="000000"/>
                  </a:outerShdw>
                </a:effectLst>
              </a:rPr>
              <a:t>details</a:t>
            </a:r>
            <a:r>
              <a:rPr lang="pt-BR" i="1" dirty="0">
                <a:solidFill>
                  <a:srgbClr val="F79709"/>
                </a:solidFill>
                <a:effectLst>
                  <a:outerShdw blurRad="38100" dist="38100" dir="2700000" algn="tl">
                    <a:srgbClr val="000000"/>
                  </a:outerShdw>
                </a:effectLst>
              </a:rPr>
              <a:t> </a:t>
            </a:r>
            <a:r>
              <a:rPr lang="pt-BR" i="1" dirty="0" err="1">
                <a:solidFill>
                  <a:srgbClr val="F79709"/>
                </a:solidFill>
                <a:effectLst>
                  <a:outerShdw blurRad="38100" dist="38100" dir="2700000" algn="tl">
                    <a:srgbClr val="000000"/>
                  </a:outerShdw>
                </a:effectLst>
              </a:rPr>
              <a:t>of</a:t>
            </a:r>
            <a:r>
              <a:rPr lang="pt-BR" i="1" dirty="0">
                <a:solidFill>
                  <a:srgbClr val="F79709"/>
                </a:solidFill>
                <a:effectLst>
                  <a:outerShdw blurRad="38100" dist="38100" dir="2700000" algn="tl">
                    <a:srgbClr val="000000"/>
                  </a:outerShdw>
                </a:effectLst>
              </a:rPr>
              <a:t>  </a:t>
            </a:r>
            <a:r>
              <a:rPr lang="pt-BR" i="1" dirty="0" err="1">
                <a:solidFill>
                  <a:srgbClr val="F79709"/>
                </a:solidFill>
                <a:effectLst>
                  <a:outerShdw blurRad="38100" dist="38100" dir="2700000" algn="tl">
                    <a:srgbClr val="000000"/>
                  </a:outerShdw>
                </a:effectLst>
              </a:rPr>
              <a:t>the</a:t>
            </a:r>
            <a:r>
              <a:rPr lang="pt-BR" i="1" dirty="0">
                <a:solidFill>
                  <a:srgbClr val="F79709"/>
                </a:solidFill>
                <a:effectLst>
                  <a:outerShdw blurRad="38100" dist="38100" dir="2700000" algn="tl">
                    <a:srgbClr val="000000"/>
                  </a:outerShdw>
                </a:effectLst>
              </a:rPr>
              <a:t> banking </a:t>
            </a:r>
            <a:r>
              <a:rPr lang="pt-BR" i="1" dirty="0" err="1">
                <a:solidFill>
                  <a:srgbClr val="F79709"/>
                </a:solidFill>
                <a:effectLst>
                  <a:outerShdw blurRad="38100" dist="38100" dir="2700000" algn="tl">
                    <a:srgbClr val="000000"/>
                  </a:outerShdw>
                </a:effectLst>
              </a:rPr>
              <a:t>activity</a:t>
            </a:r>
            <a:endParaRPr lang="pt-BR" i="1" dirty="0">
              <a:solidFill>
                <a:schemeClr val="tx1">
                  <a:tint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Texto 5"/>
          <p:cNvSpPr txBox="1">
            <a:spLocks/>
          </p:cNvSpPr>
          <p:nvPr/>
        </p:nvSpPr>
        <p:spPr bwMode="auto">
          <a:xfrm>
            <a:off x="611188" y="1773238"/>
            <a:ext cx="74882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400" b="1">
              <a:solidFill>
                <a:srgbClr val="182C80"/>
              </a:solidFill>
            </a:endParaRPr>
          </a:p>
          <a:p>
            <a:pPr lvl="1" eaLnBrk="1" hangingPunct="1">
              <a:spcBef>
                <a:spcPct val="20000"/>
              </a:spcBef>
              <a:buFont typeface="Arial" charset="0"/>
              <a:buNone/>
            </a:pPr>
            <a:endParaRPr lang="en-GB" altLang="en-US" sz="2400" b="1">
              <a:solidFill>
                <a:srgbClr val="182C80"/>
              </a:solidFill>
            </a:endParaRPr>
          </a:p>
          <a:p>
            <a:pPr lvl="1" eaLnBrk="1" hangingPunct="1">
              <a:spcBef>
                <a:spcPct val="20000"/>
              </a:spcBef>
              <a:buFont typeface="Arial" charset="0"/>
              <a:buNone/>
            </a:pPr>
            <a:endParaRPr lang="en-GB" altLang="en-US" sz="2400" b="1">
              <a:solidFill>
                <a:srgbClr val="182C80"/>
              </a:solidFill>
            </a:endParaRPr>
          </a:p>
        </p:txBody>
      </p:sp>
      <p:sp>
        <p:nvSpPr>
          <p:cNvPr id="35843"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32</a:t>
            </a:r>
          </a:p>
        </p:txBody>
      </p:sp>
      <p:sp>
        <p:nvSpPr>
          <p:cNvPr id="2" name="Retângulo 1"/>
          <p:cNvSpPr/>
          <p:nvPr/>
        </p:nvSpPr>
        <p:spPr>
          <a:xfrm>
            <a:off x="1116013" y="1125538"/>
            <a:ext cx="8208962" cy="522287"/>
          </a:xfrm>
          <a:prstGeom prst="rect">
            <a:avLst/>
          </a:prstGeom>
        </p:spPr>
        <p:txBody>
          <a:bodyPr>
            <a:spAutoFit/>
          </a:bodyPr>
          <a:lstStyle/>
          <a:p>
            <a:pPr fontAlgn="auto">
              <a:spcAft>
                <a:spcPts val="0"/>
              </a:spcAft>
              <a:buFont typeface="Arial" pitchFamily="34" charset="0"/>
              <a:buNone/>
              <a:defRPr/>
            </a:pPr>
            <a:r>
              <a:rPr lang="pt-BR" sz="2800" dirty="0">
                <a:solidFill>
                  <a:srgbClr val="F79709"/>
                </a:solidFill>
                <a:effectLst>
                  <a:outerShdw blurRad="38100" dist="38100" dir="2700000" algn="tl">
                    <a:srgbClr val="000000"/>
                  </a:outerShdw>
                </a:effectLst>
              </a:rPr>
              <a:t>SUFRÁGIO LIVRE (FREE SUFFRAGE) – </a:t>
            </a:r>
            <a:r>
              <a:rPr lang="pt-BR" sz="2800" dirty="0" err="1">
                <a:solidFill>
                  <a:srgbClr val="F79709"/>
                </a:solidFill>
                <a:effectLst>
                  <a:outerShdw blurRad="38100" dist="38100" dir="2700000" algn="tl">
                    <a:srgbClr val="000000"/>
                  </a:outerShdw>
                </a:effectLst>
              </a:rPr>
              <a:t>Press</a:t>
            </a:r>
            <a:r>
              <a:rPr lang="pt-BR" sz="2800" dirty="0">
                <a:solidFill>
                  <a:srgbClr val="F79709"/>
                </a:solidFill>
                <a:effectLst>
                  <a:outerShdw blurRad="38100" dist="38100" dir="2700000" algn="tl">
                    <a:srgbClr val="000000"/>
                  </a:outerShdw>
                </a:effectLst>
              </a:rPr>
              <a:t> </a:t>
            </a:r>
            <a:r>
              <a:rPr lang="pt-BR" sz="2800" dirty="0" err="1">
                <a:solidFill>
                  <a:srgbClr val="F79709"/>
                </a:solidFill>
                <a:effectLst>
                  <a:outerShdw blurRad="38100" dist="38100" dir="2700000" algn="tl">
                    <a:srgbClr val="000000"/>
                  </a:outerShdw>
                </a:effectLst>
              </a:rPr>
              <a:t>News</a:t>
            </a:r>
            <a:endParaRPr lang="pt-BR" sz="2800" i="1" dirty="0">
              <a:solidFill>
                <a:schemeClr val="tx1">
                  <a:tint val="75000"/>
                </a:schemeClr>
              </a:solidFill>
            </a:endParaRP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773238"/>
            <a:ext cx="6694487"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7129462" cy="72072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dirty="0" smtClean="0">
                <a:solidFill>
                  <a:srgbClr val="F79709"/>
                </a:solidFill>
                <a:effectLst>
                  <a:outerShdw blurRad="38100" dist="38100" dir="2700000" algn="tl">
                    <a:srgbClr val="000000"/>
                  </a:outerShdw>
                </a:effectLst>
              </a:rPr>
              <a:t>		ORTHOPTERAS I </a:t>
            </a:r>
            <a:r>
              <a:rPr lang="pt-BR" sz="2800" dirty="0" err="1" smtClean="0">
                <a:solidFill>
                  <a:srgbClr val="F79709"/>
                </a:solidFill>
                <a:effectLst>
                  <a:outerShdw blurRad="38100" dist="38100" dir="2700000" algn="tl">
                    <a:srgbClr val="000000"/>
                  </a:outerShdw>
                </a:effectLst>
              </a:rPr>
              <a:t>and</a:t>
            </a:r>
            <a:r>
              <a:rPr lang="pt-BR" sz="2800" dirty="0" smtClean="0">
                <a:solidFill>
                  <a:srgbClr val="F79709"/>
                </a:solidFill>
                <a:effectLst>
                  <a:outerShdw blurRad="38100" dist="38100" dir="2700000" algn="tl">
                    <a:srgbClr val="000000"/>
                  </a:outerShdw>
                </a:effectLst>
              </a:rPr>
              <a:t> II  </a:t>
            </a:r>
            <a:endParaRPr lang="pt-BR" sz="2800" i="1" dirty="0">
              <a:solidFill>
                <a:schemeClr val="tx1">
                  <a:tint val="75000"/>
                </a:schemeClr>
              </a:solidFill>
            </a:endParaRPr>
          </a:p>
        </p:txBody>
      </p:sp>
      <p:sp>
        <p:nvSpPr>
          <p:cNvPr id="36867" name="Espaço Reservado para Texto 5"/>
          <p:cNvSpPr txBox="1">
            <a:spLocks/>
          </p:cNvSpPr>
          <p:nvPr/>
        </p:nvSpPr>
        <p:spPr bwMode="auto">
          <a:xfrm>
            <a:off x="557213" y="1517650"/>
            <a:ext cx="8118475" cy="5006975"/>
          </a:xfrm>
          <a:prstGeom prst="rect">
            <a:avLst/>
          </a:prstGeom>
          <a:noFill/>
          <a:ln w="9525">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just" eaLnBrk="1" hangingPunct="1">
              <a:spcBef>
                <a:spcPct val="20000"/>
              </a:spcBef>
              <a:buFont typeface="Wingdings" pitchFamily="2" charset="2"/>
              <a:buChar char="ü"/>
            </a:pPr>
            <a:r>
              <a:rPr lang="en-GB" altLang="en-US" sz="2400" b="1" dirty="0">
                <a:solidFill>
                  <a:srgbClr val="130D67"/>
                </a:solidFill>
              </a:rPr>
              <a:t>Background of legislation improvements – Decree 7507/2011</a:t>
            </a:r>
          </a:p>
          <a:p>
            <a:pPr lvl="1" algn="just" eaLnBrk="1" hangingPunct="1">
              <a:spcBef>
                <a:spcPct val="20000"/>
              </a:spcBef>
              <a:buFont typeface="Wingdings" pitchFamily="2" charset="2"/>
              <a:buChar char="ü"/>
            </a:pPr>
            <a:r>
              <a:rPr lang="en-GB" altLang="en-US" sz="2400" b="1" dirty="0">
                <a:solidFill>
                  <a:srgbClr val="130D67"/>
                </a:solidFill>
              </a:rPr>
              <a:t>Use of Information Systems (BB RPG, SIAFI, TSE)</a:t>
            </a:r>
          </a:p>
          <a:p>
            <a:pPr lvl="1" algn="just" eaLnBrk="1" hangingPunct="1">
              <a:spcBef>
                <a:spcPct val="20000"/>
              </a:spcBef>
              <a:buFont typeface="Wingdings" pitchFamily="2" charset="2"/>
              <a:buChar char="ü"/>
            </a:pPr>
            <a:r>
              <a:rPr lang="en-US" altLang="pt-BR" sz="2400" b="1" dirty="0">
                <a:solidFill>
                  <a:srgbClr val="130D67"/>
                </a:solidFill>
              </a:rPr>
              <a:t>Focus of the analysis were the suspicious disbursement operations: cash withdrawals, check cash, </a:t>
            </a:r>
            <a:r>
              <a:rPr lang="en-US" altLang="pt-BR" sz="2400" b="1" dirty="0" smtClean="0">
                <a:solidFill>
                  <a:srgbClr val="130D67"/>
                </a:solidFill>
              </a:rPr>
              <a:t>transfers </a:t>
            </a:r>
            <a:r>
              <a:rPr lang="en-US" altLang="pt-BR" sz="2400" b="1" dirty="0">
                <a:solidFill>
                  <a:srgbClr val="130D67"/>
                </a:solidFill>
              </a:rPr>
              <a:t>to other accounts of the municipality (gateway</a:t>
            </a:r>
            <a:r>
              <a:rPr lang="en-US" altLang="pt-BR" sz="2400" b="1" dirty="0">
                <a:solidFill>
                  <a:srgbClr val="FF0000"/>
                </a:solidFill>
              </a:rPr>
              <a:t> </a:t>
            </a:r>
            <a:r>
              <a:rPr lang="en-US" altLang="pt-BR" sz="2400" b="1" dirty="0">
                <a:solidFill>
                  <a:srgbClr val="130D67"/>
                </a:solidFill>
              </a:rPr>
              <a:t>accounts)</a:t>
            </a:r>
            <a:endParaRPr lang="pt-BR" altLang="pt-BR" sz="2400" b="1" dirty="0">
              <a:solidFill>
                <a:srgbClr val="130D67"/>
              </a:solidFill>
            </a:endParaRPr>
          </a:p>
          <a:p>
            <a:pPr lvl="1" algn="just" eaLnBrk="1" hangingPunct="1">
              <a:spcBef>
                <a:spcPct val="20000"/>
              </a:spcBef>
              <a:buFont typeface="Wingdings" pitchFamily="2" charset="2"/>
              <a:buChar char="ü"/>
            </a:pPr>
            <a:r>
              <a:rPr lang="en-US" altLang="pt-BR" sz="2400" b="1" dirty="0">
                <a:solidFill>
                  <a:srgbClr val="130D67"/>
                </a:solidFill>
              </a:rPr>
              <a:t>Inversion of the normal order of the analyzes carried out so far: audit began monitoring the financial account, documentary analysis and site visit after breach of secrecy</a:t>
            </a:r>
            <a:endParaRPr lang="pt-BR" altLang="pt-BR" sz="2400" b="1" dirty="0">
              <a:solidFill>
                <a:srgbClr val="130D67"/>
              </a:solidFill>
            </a:endParaRPr>
          </a:p>
          <a:p>
            <a:pPr lvl="1" algn="just" eaLnBrk="1" hangingPunct="1">
              <a:spcBef>
                <a:spcPct val="20000"/>
              </a:spcBef>
              <a:buFont typeface="Wingdings" pitchFamily="2" charset="2"/>
              <a:buChar char="ü"/>
            </a:pPr>
            <a:r>
              <a:rPr lang="en-US" altLang="pt-BR" sz="2400" b="1" dirty="0">
                <a:solidFill>
                  <a:srgbClr val="130D67"/>
                </a:solidFill>
              </a:rPr>
              <a:t>Limitation overcame with the breach of bank secrecy (MPF and MPE) achieved at the 1st instance</a:t>
            </a:r>
            <a:endParaRPr lang="en-GB" altLang="en-US" sz="2400" b="1" dirty="0">
              <a:solidFill>
                <a:srgbClr val="130D67"/>
              </a:solidFill>
            </a:endParaRPr>
          </a:p>
        </p:txBody>
      </p:sp>
      <p:sp>
        <p:nvSpPr>
          <p:cNvPr id="36868"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Texto 5"/>
          <p:cNvSpPr txBox="1">
            <a:spLocks/>
          </p:cNvSpPr>
          <p:nvPr/>
        </p:nvSpPr>
        <p:spPr bwMode="auto">
          <a:xfrm>
            <a:off x="763588" y="1773238"/>
            <a:ext cx="76215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400" b="1">
              <a:solidFill>
                <a:srgbClr val="182C80"/>
              </a:solidFill>
            </a:endParaRPr>
          </a:p>
          <a:p>
            <a:pPr lvl="1" eaLnBrk="1" hangingPunct="1">
              <a:spcBef>
                <a:spcPct val="20000"/>
              </a:spcBef>
              <a:buFont typeface="Arial" charset="0"/>
              <a:buNone/>
            </a:pPr>
            <a:endParaRPr lang="en-GB" altLang="en-US" sz="2400" b="1">
              <a:solidFill>
                <a:srgbClr val="182C80"/>
              </a:solidFill>
            </a:endParaRPr>
          </a:p>
          <a:p>
            <a:pPr lvl="1" eaLnBrk="1" hangingPunct="1">
              <a:spcBef>
                <a:spcPct val="20000"/>
              </a:spcBef>
              <a:buFont typeface="Arial" charset="0"/>
              <a:buNone/>
            </a:pPr>
            <a:endParaRPr lang="en-GB" altLang="en-US" sz="2400" b="1">
              <a:solidFill>
                <a:srgbClr val="182C80"/>
              </a:solidFill>
            </a:endParaRPr>
          </a:p>
        </p:txBody>
      </p:sp>
      <p:sp>
        <p:nvSpPr>
          <p:cNvPr id="37891" name="TextBox 3"/>
          <p:cNvSpPr txBox="1">
            <a:spLocks noChangeArrowheads="1"/>
          </p:cNvSpPr>
          <p:nvPr/>
        </p:nvSpPr>
        <p:spPr bwMode="auto">
          <a:xfrm>
            <a:off x="347663" y="634047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34</a:t>
            </a:r>
          </a:p>
        </p:txBody>
      </p:sp>
      <p:sp>
        <p:nvSpPr>
          <p:cNvPr id="2" name="Retângulo 1"/>
          <p:cNvSpPr/>
          <p:nvPr/>
        </p:nvSpPr>
        <p:spPr>
          <a:xfrm>
            <a:off x="1116013" y="1125538"/>
            <a:ext cx="8208962" cy="522287"/>
          </a:xfrm>
          <a:prstGeom prst="rect">
            <a:avLst/>
          </a:prstGeom>
        </p:spPr>
        <p:txBody>
          <a:bodyPr>
            <a:spAutoFit/>
          </a:bodyPr>
          <a:lstStyle/>
          <a:p>
            <a:pPr fontAlgn="auto">
              <a:spcAft>
                <a:spcPts val="0"/>
              </a:spcAft>
              <a:buFont typeface="Arial" pitchFamily="34" charset="0"/>
              <a:buNone/>
              <a:defRPr/>
            </a:pPr>
            <a:r>
              <a:rPr lang="pt-BR" sz="2800" dirty="0">
                <a:solidFill>
                  <a:srgbClr val="F79709"/>
                </a:solidFill>
                <a:effectLst>
                  <a:outerShdw blurRad="38100" dist="38100" dir="2700000" algn="tl">
                    <a:srgbClr val="000000"/>
                  </a:outerShdw>
                </a:effectLst>
              </a:rPr>
              <a:t>ORTHOPTERAS I </a:t>
            </a:r>
            <a:r>
              <a:rPr lang="pt-BR" sz="2800" dirty="0" err="1">
                <a:solidFill>
                  <a:srgbClr val="F79709"/>
                </a:solidFill>
                <a:effectLst>
                  <a:outerShdw blurRad="38100" dist="38100" dir="2700000" algn="tl">
                    <a:srgbClr val="000000"/>
                  </a:outerShdw>
                </a:effectLst>
              </a:rPr>
              <a:t>and</a:t>
            </a:r>
            <a:r>
              <a:rPr lang="pt-BR" sz="2800" dirty="0">
                <a:solidFill>
                  <a:srgbClr val="F79709"/>
                </a:solidFill>
                <a:effectLst>
                  <a:outerShdw blurRad="38100" dist="38100" dir="2700000" algn="tl">
                    <a:srgbClr val="000000"/>
                  </a:outerShdw>
                </a:effectLst>
              </a:rPr>
              <a:t> II - News</a:t>
            </a:r>
            <a:endParaRPr lang="pt-BR" sz="2800" i="1" dirty="0">
              <a:solidFill>
                <a:schemeClr val="tx1">
                  <a:tint val="75000"/>
                </a:schemeClr>
              </a:solidFill>
            </a:endParaRP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754188"/>
            <a:ext cx="7621587" cy="4314825"/>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2979738"/>
            <a:ext cx="8820150" cy="1028700"/>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defRPr/>
            </a:pPr>
            <a:r>
              <a:rPr lang="pt-BR" sz="3200" dirty="0" err="1">
                <a:solidFill>
                  <a:srgbClr val="F79709"/>
                </a:solidFill>
                <a:effectLst>
                  <a:outerShdw blurRad="38100" dist="38100" dir="2700000" algn="tl">
                    <a:srgbClr val="000000"/>
                  </a:outerShdw>
                </a:effectLst>
              </a:rPr>
              <a:t>Challenges</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of</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the</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Internal</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Control</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when</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Fighting</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Against</a:t>
            </a:r>
            <a:r>
              <a:rPr lang="pt-BR" sz="3200" dirty="0">
                <a:solidFill>
                  <a:srgbClr val="F79709"/>
                </a:solidFill>
                <a:effectLst>
                  <a:outerShdw blurRad="38100" dist="38100" dir="2700000" algn="tl">
                    <a:srgbClr val="000000"/>
                  </a:outerShdw>
                </a:effectLst>
              </a:rPr>
              <a:t> </a:t>
            </a:r>
            <a:r>
              <a:rPr lang="pt-BR" sz="3200" dirty="0" err="1">
                <a:solidFill>
                  <a:srgbClr val="F79709"/>
                </a:solidFill>
                <a:effectLst>
                  <a:outerShdw blurRad="38100" dist="38100" dir="2700000" algn="tl">
                    <a:srgbClr val="000000"/>
                  </a:outerShdw>
                </a:effectLst>
              </a:rPr>
              <a:t>Corruption</a:t>
            </a:r>
            <a:endParaRPr lang="pt-BR" sz="3200" dirty="0">
              <a:solidFill>
                <a:srgbClr val="FFC000"/>
              </a:solidFill>
              <a:latin typeface="+mj-l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Espaço Reservado para Texto 5"/>
          <p:cNvSpPr txBox="1">
            <a:spLocks/>
          </p:cNvSpPr>
          <p:nvPr/>
        </p:nvSpPr>
        <p:spPr bwMode="auto">
          <a:xfrm>
            <a:off x="287338" y="1052513"/>
            <a:ext cx="8532812" cy="4608512"/>
          </a:xfrm>
          <a:prstGeom prst="rect">
            <a:avLst/>
          </a:prstGeom>
          <a:noFill/>
          <a:ln>
            <a:noFill/>
          </a:ln>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457200">
              <a:lnSpc>
                <a:spcPct val="95000"/>
              </a:lnSpc>
              <a:spcBef>
                <a:spcPts val="400"/>
              </a:spcBef>
              <a:buClr>
                <a:srgbClr val="182C80"/>
              </a:buClr>
              <a:buFont typeface="Wingdings" panose="05000000000000000000" pitchFamily="2" charset="2"/>
              <a:buChar char="ü"/>
              <a:defRPr/>
            </a:pPr>
            <a:endParaRPr lang="pt-BR" altLang="pt-BR" sz="2400" b="1" dirty="0" smtClean="0">
              <a:solidFill>
                <a:srgbClr val="000066"/>
              </a:solidFill>
            </a:endParaRPr>
          </a:p>
          <a:p>
            <a:pPr marL="457200" indent="-457200" algn="just">
              <a:lnSpc>
                <a:spcPct val="95000"/>
              </a:lnSpc>
              <a:spcBef>
                <a:spcPts val="400"/>
              </a:spcBef>
              <a:buClr>
                <a:srgbClr val="182C80"/>
              </a:buClr>
              <a:buFont typeface="Wingdings" panose="05000000000000000000" pitchFamily="2" charset="2"/>
              <a:buChar char="ü"/>
              <a:defRPr/>
            </a:pPr>
            <a:r>
              <a:rPr lang="en-US" altLang="pt-BR" sz="2400" b="1" dirty="0" smtClean="0">
                <a:solidFill>
                  <a:srgbClr val="130D67"/>
                </a:solidFill>
              </a:rPr>
              <a:t>Fighting against fraud and corruption requires an ongoing learning process and the constitution of centers of excellence</a:t>
            </a:r>
          </a:p>
          <a:p>
            <a:pPr marL="457200" indent="-457200" algn="just">
              <a:lnSpc>
                <a:spcPct val="95000"/>
              </a:lnSpc>
              <a:spcBef>
                <a:spcPts val="400"/>
              </a:spcBef>
              <a:buClr>
                <a:srgbClr val="182C80"/>
              </a:buClr>
              <a:buFont typeface="Wingdings" panose="05000000000000000000" pitchFamily="2" charset="2"/>
              <a:buChar char="ü"/>
              <a:defRPr/>
            </a:pPr>
            <a:endParaRPr lang="pt-BR" altLang="pt-BR" sz="2400" b="1" dirty="0" smtClean="0">
              <a:solidFill>
                <a:srgbClr val="130D67"/>
              </a:solidFill>
            </a:endParaRPr>
          </a:p>
          <a:p>
            <a:pPr marL="457200" indent="-457200">
              <a:lnSpc>
                <a:spcPct val="95000"/>
              </a:lnSpc>
              <a:spcBef>
                <a:spcPts val="400"/>
              </a:spcBef>
              <a:buClr>
                <a:srgbClr val="182C80"/>
              </a:buClr>
              <a:buFont typeface="Wingdings" panose="05000000000000000000" pitchFamily="2" charset="2"/>
              <a:buChar char="ü"/>
              <a:defRPr/>
            </a:pPr>
            <a:r>
              <a:rPr lang="pt-BR" altLang="pt-BR" sz="2400" b="1" dirty="0" err="1" smtClean="0">
                <a:solidFill>
                  <a:srgbClr val="130D67"/>
                </a:solidFill>
              </a:rPr>
              <a:t>Special</a:t>
            </a:r>
            <a:r>
              <a:rPr lang="pt-BR" altLang="pt-BR" sz="2400" b="1" dirty="0" smtClean="0">
                <a:solidFill>
                  <a:srgbClr val="130D67"/>
                </a:solidFill>
              </a:rPr>
              <a:t> </a:t>
            </a:r>
            <a:r>
              <a:rPr lang="pt-BR" altLang="pt-BR" sz="2400" b="1" dirty="0" err="1" smtClean="0">
                <a:solidFill>
                  <a:srgbClr val="130D67"/>
                </a:solidFill>
              </a:rPr>
              <a:t>Action</a:t>
            </a:r>
            <a:r>
              <a:rPr lang="pt-BR" altLang="pt-BR" sz="2400" b="1" dirty="0" smtClean="0">
                <a:solidFill>
                  <a:srgbClr val="130D67"/>
                </a:solidFill>
              </a:rPr>
              <a:t> (</a:t>
            </a:r>
            <a:r>
              <a:rPr lang="pt-BR" altLang="pt-BR" sz="2400" b="1" dirty="0" err="1" smtClean="0">
                <a:solidFill>
                  <a:srgbClr val="130D67"/>
                </a:solidFill>
              </a:rPr>
              <a:t>Inspection</a:t>
            </a:r>
            <a:r>
              <a:rPr lang="pt-BR" altLang="pt-BR" sz="2400" b="1" dirty="0" smtClean="0">
                <a:solidFill>
                  <a:srgbClr val="130D67"/>
                </a:solidFill>
              </a:rPr>
              <a:t>) </a:t>
            </a:r>
            <a:r>
              <a:rPr lang="pt-BR" altLang="pt-BR" sz="2400" b="1" dirty="0" err="1" smtClean="0">
                <a:solidFill>
                  <a:srgbClr val="130D67"/>
                </a:solidFill>
              </a:rPr>
              <a:t>Teams</a:t>
            </a:r>
            <a:r>
              <a:rPr lang="pt-BR" altLang="pt-BR" sz="2400" b="1" dirty="0" smtClean="0">
                <a:solidFill>
                  <a:srgbClr val="130D67"/>
                </a:solidFill>
              </a:rPr>
              <a:t> – </a:t>
            </a:r>
            <a:r>
              <a:rPr lang="pt-BR" altLang="pt-BR" sz="2400" b="1" dirty="0" err="1" smtClean="0">
                <a:solidFill>
                  <a:srgbClr val="130D67"/>
                </a:solidFill>
              </a:rPr>
              <a:t>permanency</a:t>
            </a:r>
            <a:r>
              <a:rPr lang="pt-BR" altLang="pt-BR" sz="2400" b="1" dirty="0" smtClean="0">
                <a:solidFill>
                  <a:srgbClr val="130D67"/>
                </a:solidFill>
              </a:rPr>
              <a:t> </a:t>
            </a:r>
            <a:r>
              <a:rPr lang="pt-BR" altLang="pt-BR" sz="2400" b="1" dirty="0" err="1" smtClean="0">
                <a:solidFill>
                  <a:srgbClr val="130D67"/>
                </a:solidFill>
              </a:rPr>
              <a:t>and</a:t>
            </a:r>
            <a:r>
              <a:rPr lang="pt-BR" altLang="pt-BR" sz="2400" b="1" dirty="0" smtClean="0">
                <a:solidFill>
                  <a:srgbClr val="130D67"/>
                </a:solidFill>
              </a:rPr>
              <a:t> </a:t>
            </a:r>
            <a:r>
              <a:rPr lang="pt-BR" altLang="pt-BR" sz="2400" b="1" dirty="0" err="1" smtClean="0">
                <a:solidFill>
                  <a:srgbClr val="130D67"/>
                </a:solidFill>
              </a:rPr>
              <a:t>further</a:t>
            </a:r>
            <a:r>
              <a:rPr lang="pt-BR" altLang="pt-BR" sz="2400" b="1" dirty="0" smtClean="0">
                <a:solidFill>
                  <a:srgbClr val="130D67"/>
                </a:solidFill>
              </a:rPr>
              <a:t> </a:t>
            </a:r>
            <a:r>
              <a:rPr lang="pt-BR" altLang="pt-BR" sz="2400" b="1" dirty="0" err="1" smtClean="0">
                <a:solidFill>
                  <a:srgbClr val="130D67"/>
                </a:solidFill>
              </a:rPr>
              <a:t>development</a:t>
            </a:r>
            <a:endParaRPr lang="pt-BR" altLang="pt-BR" sz="2400" b="1" dirty="0" smtClean="0">
              <a:solidFill>
                <a:srgbClr val="130D67"/>
              </a:solidFill>
            </a:endParaRPr>
          </a:p>
          <a:p>
            <a:pPr marL="457200" indent="-457200">
              <a:lnSpc>
                <a:spcPct val="95000"/>
              </a:lnSpc>
              <a:spcBef>
                <a:spcPts val="400"/>
              </a:spcBef>
              <a:buClr>
                <a:srgbClr val="182C80"/>
              </a:buClr>
              <a:buFont typeface="Wingdings" panose="05000000000000000000" pitchFamily="2" charset="2"/>
              <a:buChar char="ü"/>
              <a:defRPr/>
            </a:pPr>
            <a:endParaRPr lang="pt-BR" altLang="pt-BR" sz="2400" b="1" dirty="0" smtClean="0">
              <a:solidFill>
                <a:srgbClr val="130D67"/>
              </a:solidFill>
            </a:endParaRPr>
          </a:p>
          <a:p>
            <a:pPr marL="457200" indent="-457200">
              <a:lnSpc>
                <a:spcPct val="95000"/>
              </a:lnSpc>
              <a:spcBef>
                <a:spcPts val="400"/>
              </a:spcBef>
              <a:buClr>
                <a:srgbClr val="182C80"/>
              </a:buClr>
              <a:buFont typeface="Wingdings" panose="05000000000000000000" pitchFamily="2" charset="2"/>
              <a:buChar char="ü"/>
              <a:defRPr/>
            </a:pPr>
            <a:r>
              <a:rPr lang="pt-BR" altLang="pt-BR" sz="2400" b="1" dirty="0" smtClean="0">
                <a:solidFill>
                  <a:srgbClr val="130D67"/>
                </a:solidFill>
              </a:rPr>
              <a:t>Access to </a:t>
            </a:r>
            <a:r>
              <a:rPr lang="pt-BR" altLang="pt-BR" sz="2400" b="1" dirty="0" err="1" smtClean="0">
                <a:solidFill>
                  <a:srgbClr val="130D67"/>
                </a:solidFill>
              </a:rPr>
              <a:t>confidential</a:t>
            </a:r>
            <a:r>
              <a:rPr lang="pt-BR" altLang="pt-BR" sz="2400" b="1" dirty="0" smtClean="0">
                <a:solidFill>
                  <a:srgbClr val="130D67"/>
                </a:solidFill>
              </a:rPr>
              <a:t> </a:t>
            </a:r>
            <a:r>
              <a:rPr lang="pt-BR" altLang="pt-BR" sz="2400" b="1" dirty="0" err="1" smtClean="0">
                <a:solidFill>
                  <a:srgbClr val="130D67"/>
                </a:solidFill>
              </a:rPr>
              <a:t>information</a:t>
            </a:r>
            <a:r>
              <a:rPr lang="pt-BR" altLang="pt-BR" sz="2400" b="1" dirty="0" smtClean="0">
                <a:solidFill>
                  <a:srgbClr val="130D67"/>
                </a:solidFill>
              </a:rPr>
              <a:t> (</a:t>
            </a:r>
            <a:r>
              <a:rPr lang="pt-BR" altLang="pt-BR" sz="2400" b="1" dirty="0" err="1" smtClean="0">
                <a:solidFill>
                  <a:srgbClr val="130D67"/>
                </a:solidFill>
              </a:rPr>
              <a:t>guarded</a:t>
            </a:r>
            <a:r>
              <a:rPr lang="pt-BR" altLang="pt-BR" sz="2400" b="1" dirty="0" smtClean="0">
                <a:solidFill>
                  <a:srgbClr val="130D67"/>
                </a:solidFill>
              </a:rPr>
              <a:t> </a:t>
            </a:r>
            <a:r>
              <a:rPr lang="pt-BR" altLang="pt-BR" sz="2400" b="1" dirty="0" err="1" smtClean="0">
                <a:solidFill>
                  <a:srgbClr val="130D67"/>
                </a:solidFill>
              </a:rPr>
              <a:t>by</a:t>
            </a:r>
            <a:r>
              <a:rPr lang="pt-BR" altLang="pt-BR" sz="2400" b="1" dirty="0" smtClean="0">
                <a:solidFill>
                  <a:srgbClr val="130D67"/>
                </a:solidFill>
              </a:rPr>
              <a:t> </a:t>
            </a:r>
            <a:r>
              <a:rPr lang="pt-BR" altLang="pt-BR" sz="2400" b="1" dirty="0" err="1" smtClean="0">
                <a:solidFill>
                  <a:srgbClr val="130D67"/>
                </a:solidFill>
              </a:rPr>
              <a:t>third</a:t>
            </a:r>
            <a:r>
              <a:rPr lang="pt-BR" altLang="pt-BR" sz="2400" b="1" dirty="0" smtClean="0">
                <a:solidFill>
                  <a:srgbClr val="130D67"/>
                </a:solidFill>
              </a:rPr>
              <a:t> </a:t>
            </a:r>
            <a:r>
              <a:rPr lang="pt-BR" altLang="pt-BR" sz="2400" b="1" dirty="0" err="1" smtClean="0">
                <a:solidFill>
                  <a:srgbClr val="130D67"/>
                </a:solidFill>
              </a:rPr>
              <a:t>parties</a:t>
            </a:r>
            <a:r>
              <a:rPr lang="pt-BR" altLang="pt-BR" sz="2400" b="1" dirty="0" smtClean="0">
                <a:solidFill>
                  <a:srgbClr val="130D67"/>
                </a:solidFill>
              </a:rPr>
              <a:t>)</a:t>
            </a:r>
          </a:p>
          <a:p>
            <a:pPr marL="457200" indent="-457200">
              <a:lnSpc>
                <a:spcPct val="95000"/>
              </a:lnSpc>
              <a:spcBef>
                <a:spcPts val="400"/>
              </a:spcBef>
              <a:buClr>
                <a:srgbClr val="182C80"/>
              </a:buClr>
              <a:buFont typeface="Wingdings" panose="05000000000000000000" pitchFamily="2" charset="2"/>
              <a:buChar char="ü"/>
              <a:defRPr/>
            </a:pPr>
            <a:endParaRPr lang="pt-BR" altLang="pt-BR" sz="2400" b="1" dirty="0" smtClean="0">
              <a:solidFill>
                <a:srgbClr val="130D67"/>
              </a:solidFill>
            </a:endParaRPr>
          </a:p>
          <a:p>
            <a:pPr marL="457200" indent="-457200">
              <a:lnSpc>
                <a:spcPct val="95000"/>
              </a:lnSpc>
              <a:spcBef>
                <a:spcPts val="400"/>
              </a:spcBef>
              <a:buClr>
                <a:srgbClr val="182C80"/>
              </a:buClr>
              <a:buFont typeface="Wingdings" panose="05000000000000000000" pitchFamily="2" charset="2"/>
              <a:buChar char="ü"/>
              <a:defRPr/>
            </a:pPr>
            <a:r>
              <a:rPr lang="pt-BR" altLang="pt-BR" sz="2400" b="1" dirty="0" err="1" smtClean="0">
                <a:solidFill>
                  <a:srgbClr val="130D67"/>
                </a:solidFill>
              </a:rPr>
              <a:t>Enhancement</a:t>
            </a:r>
            <a:r>
              <a:rPr lang="pt-BR" altLang="pt-BR" sz="2400" b="1" dirty="0" smtClean="0">
                <a:solidFill>
                  <a:srgbClr val="130D67"/>
                </a:solidFill>
              </a:rPr>
              <a:t> </a:t>
            </a:r>
            <a:r>
              <a:rPr lang="pt-BR" altLang="pt-BR" sz="2400" b="1" dirty="0" err="1" smtClean="0">
                <a:solidFill>
                  <a:srgbClr val="130D67"/>
                </a:solidFill>
              </a:rPr>
              <a:t>and</a:t>
            </a:r>
            <a:r>
              <a:rPr lang="pt-BR" altLang="pt-BR" sz="2400" b="1" dirty="0" smtClean="0">
                <a:solidFill>
                  <a:srgbClr val="130D67"/>
                </a:solidFill>
              </a:rPr>
              <a:t> </a:t>
            </a:r>
            <a:r>
              <a:rPr lang="pt-BR" altLang="pt-BR" sz="2400" b="1" dirty="0" err="1" smtClean="0">
                <a:solidFill>
                  <a:srgbClr val="130D67"/>
                </a:solidFill>
              </a:rPr>
              <a:t>sharing</a:t>
            </a:r>
            <a:r>
              <a:rPr lang="pt-BR" altLang="pt-BR" sz="2400" b="1" dirty="0" smtClean="0">
                <a:solidFill>
                  <a:srgbClr val="130D67"/>
                </a:solidFill>
              </a:rPr>
              <a:t> </a:t>
            </a:r>
            <a:r>
              <a:rPr lang="pt-BR" altLang="pt-BR" sz="2400" b="1" dirty="0" err="1" smtClean="0">
                <a:solidFill>
                  <a:srgbClr val="130D67"/>
                </a:solidFill>
              </a:rPr>
              <a:t>of</a:t>
            </a:r>
            <a:r>
              <a:rPr lang="pt-BR" altLang="pt-BR" sz="2400" b="1" dirty="0" smtClean="0">
                <a:solidFill>
                  <a:srgbClr val="130D67"/>
                </a:solidFill>
              </a:rPr>
              <a:t> IT </a:t>
            </a:r>
            <a:r>
              <a:rPr lang="pt-BR" altLang="pt-BR" sz="2400" b="1" dirty="0" err="1" smtClean="0">
                <a:solidFill>
                  <a:srgbClr val="130D67"/>
                </a:solidFill>
              </a:rPr>
              <a:t>Tools</a:t>
            </a:r>
            <a:endParaRPr lang="pt-BR" altLang="pt-BR" sz="2400" b="1" dirty="0" smtClean="0">
              <a:solidFill>
                <a:srgbClr val="130D67"/>
              </a:solidFill>
            </a:endParaRPr>
          </a:p>
          <a:p>
            <a:pPr marL="457200" indent="-457200">
              <a:lnSpc>
                <a:spcPct val="95000"/>
              </a:lnSpc>
              <a:spcBef>
                <a:spcPts val="400"/>
              </a:spcBef>
              <a:buClr>
                <a:srgbClr val="182C80"/>
              </a:buClr>
              <a:buFont typeface="Wingdings" panose="05000000000000000000" pitchFamily="2" charset="2"/>
              <a:buChar char="ü"/>
              <a:defRPr/>
            </a:pPr>
            <a:endParaRPr lang="pt-BR" altLang="pt-BR" sz="2400" b="1" dirty="0" smtClean="0">
              <a:solidFill>
                <a:srgbClr val="130D67"/>
              </a:solidFill>
            </a:endParaRPr>
          </a:p>
          <a:p>
            <a:pPr marL="0" indent="0">
              <a:lnSpc>
                <a:spcPct val="95000"/>
              </a:lnSpc>
              <a:spcBef>
                <a:spcPts val="400"/>
              </a:spcBef>
              <a:buClr>
                <a:srgbClr val="182C80"/>
              </a:buClr>
              <a:defRPr/>
            </a:pPr>
            <a:endParaRPr lang="pt-BR" altLang="pt-BR" sz="2800" dirty="0" smtClean="0">
              <a:solidFill>
                <a:srgbClr val="130D67"/>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Texto 5"/>
          <p:cNvSpPr txBox="1">
            <a:spLocks/>
          </p:cNvSpPr>
          <p:nvPr/>
        </p:nvSpPr>
        <p:spPr bwMode="auto">
          <a:xfrm>
            <a:off x="144463" y="1628775"/>
            <a:ext cx="88201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5000"/>
              </a:lnSpc>
              <a:spcBef>
                <a:spcPts val="400"/>
              </a:spcBef>
              <a:buClr>
                <a:srgbClr val="000000"/>
              </a:buClr>
              <a:buFont typeface="Times New Roman" pitchFamily="18" charset="0"/>
              <a:buNone/>
            </a:pPr>
            <a:r>
              <a:rPr lang="pt-BR" altLang="pt-BR" sz="4000" b="1">
                <a:solidFill>
                  <a:srgbClr val="182C80"/>
                </a:solidFill>
              </a:rPr>
              <a:t>Thank you!</a:t>
            </a:r>
          </a:p>
          <a:p>
            <a:pPr algn="ctr">
              <a:lnSpc>
                <a:spcPct val="95000"/>
              </a:lnSpc>
              <a:spcBef>
                <a:spcPts val="400"/>
              </a:spcBef>
              <a:buClr>
                <a:srgbClr val="000000"/>
              </a:buClr>
              <a:buFont typeface="Times New Roman" pitchFamily="18" charset="0"/>
              <a:buNone/>
            </a:pPr>
            <a:endParaRPr lang="pt-BR" altLang="pt-BR" sz="2800">
              <a:solidFill>
                <a:srgbClr val="182C80"/>
              </a:solidFill>
            </a:endParaRPr>
          </a:p>
          <a:p>
            <a:pPr algn="ctr" eaLnBrk="1" hangingPunct="1">
              <a:spcBef>
                <a:spcPct val="20000"/>
              </a:spcBef>
              <a:buFont typeface="Arial" charset="0"/>
              <a:buNone/>
            </a:pPr>
            <a:r>
              <a:rPr lang="pt-BR" altLang="en-US" sz="2800" b="1" i="1">
                <a:solidFill>
                  <a:srgbClr val="898989"/>
                </a:solidFill>
              </a:rPr>
              <a:t>Roberto César de Oliveira Viégas</a:t>
            </a:r>
          </a:p>
          <a:p>
            <a:pPr algn="ctr" eaLnBrk="1" hangingPunct="1">
              <a:spcBef>
                <a:spcPct val="20000"/>
              </a:spcBef>
              <a:buFont typeface="Arial" charset="0"/>
              <a:buNone/>
            </a:pPr>
            <a:r>
              <a:rPr lang="pt-BR" altLang="en-US" sz="2800" i="1">
                <a:solidFill>
                  <a:srgbClr val="898989"/>
                </a:solidFill>
              </a:rPr>
              <a:t>Head of the Regional Office at Minas Gerais</a:t>
            </a:r>
          </a:p>
          <a:p>
            <a:pPr algn="ctr" eaLnBrk="1" hangingPunct="1">
              <a:spcBef>
                <a:spcPct val="20000"/>
              </a:spcBef>
              <a:buFont typeface="Arial" charset="0"/>
              <a:buNone/>
            </a:pPr>
            <a:r>
              <a:rPr lang="pt-BR" altLang="en-US" sz="2800" i="1">
                <a:solidFill>
                  <a:srgbClr val="898989"/>
                </a:solidFill>
              </a:rPr>
              <a:t>Office of the Comptroller General</a:t>
            </a:r>
            <a:endParaRPr lang="en-GB" altLang="en-US" sz="2800" i="1">
              <a:solidFill>
                <a:srgbClr val="898989"/>
              </a:solidFill>
            </a:endParaRPr>
          </a:p>
          <a:p>
            <a:pPr algn="ctr">
              <a:lnSpc>
                <a:spcPct val="95000"/>
              </a:lnSpc>
              <a:spcBef>
                <a:spcPts val="400"/>
              </a:spcBef>
              <a:buClr>
                <a:srgbClr val="000000"/>
              </a:buClr>
              <a:buFont typeface="Times New Roman" pitchFamily="18" charset="0"/>
              <a:buNone/>
            </a:pPr>
            <a:endParaRPr lang="pt-BR" altLang="pt-BR" sz="2800">
              <a:solidFill>
                <a:srgbClr val="182C80"/>
              </a:solidFill>
            </a:endParaRPr>
          </a:p>
          <a:p>
            <a:pPr algn="ctr">
              <a:lnSpc>
                <a:spcPct val="95000"/>
              </a:lnSpc>
              <a:spcBef>
                <a:spcPts val="400"/>
              </a:spcBef>
              <a:buClr>
                <a:srgbClr val="000000"/>
              </a:buClr>
              <a:buFont typeface="Times New Roman" pitchFamily="18" charset="0"/>
              <a:buNone/>
            </a:pPr>
            <a:endParaRPr lang="pt-BR" altLang="pt-BR" sz="2800">
              <a:solidFill>
                <a:srgbClr val="182C8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1123950"/>
            <a:ext cx="6697662" cy="720725"/>
          </a:xfrm>
          <a:prstGeom prst="rect">
            <a:avLst/>
          </a:prstGeom>
        </p:spPr>
        <p:txBody>
          <a:bodyPr>
            <a:norm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5000"/>
              </a:lnSpc>
              <a:spcBef>
                <a:spcPct val="50000"/>
              </a:spcBef>
              <a:buClr>
                <a:srgbClr val="000000"/>
              </a:buClr>
              <a:buFont typeface="Times New Roman" pitchFamily="18" charset="0"/>
              <a:buNone/>
              <a:defRPr/>
            </a:pPr>
            <a:r>
              <a:rPr lang="pt-BR" altLang="pt-BR" sz="2800" b="1" dirty="0" smtClean="0">
                <a:solidFill>
                  <a:srgbClr val="182C80"/>
                </a:solidFill>
              </a:rPr>
              <a:t> </a:t>
            </a:r>
            <a:r>
              <a:rPr lang="pt-BR" dirty="0" smtClean="0">
                <a:solidFill>
                  <a:srgbClr val="F79709"/>
                </a:solidFill>
                <a:effectLst>
                  <a:outerShdw blurRad="38100" dist="38100" dir="2700000" algn="tl">
                    <a:srgbClr val="000000"/>
                  </a:outerShdw>
                </a:effectLst>
                <a:cs typeface="Lucida Sans Unicode" pitchFamily="34" charset="0"/>
              </a:rPr>
              <a:t>CGU – </a:t>
            </a:r>
            <a:r>
              <a:rPr lang="pt-BR" dirty="0" err="1" smtClean="0">
                <a:solidFill>
                  <a:srgbClr val="F79709"/>
                </a:solidFill>
                <a:effectLst>
                  <a:outerShdw blurRad="38100" dist="38100" dir="2700000" algn="tl">
                    <a:srgbClr val="000000"/>
                  </a:outerShdw>
                </a:effectLst>
                <a:cs typeface="Lucida Sans Unicode" pitchFamily="34" charset="0"/>
              </a:rPr>
              <a:t>Basic</a:t>
            </a:r>
            <a:r>
              <a:rPr lang="pt-BR" dirty="0" smtClean="0">
                <a:solidFill>
                  <a:srgbClr val="F79709"/>
                </a:solidFill>
                <a:effectLst>
                  <a:outerShdw blurRad="38100" dist="38100" dir="2700000" algn="tl">
                    <a:srgbClr val="000000"/>
                  </a:outerShdw>
                </a:effectLst>
                <a:cs typeface="Lucida Sans Unicode" pitchFamily="34" charset="0"/>
              </a:rPr>
              <a:t> </a:t>
            </a:r>
            <a:r>
              <a:rPr lang="pt-BR" dirty="0" err="1" smtClean="0">
                <a:solidFill>
                  <a:srgbClr val="F79709"/>
                </a:solidFill>
                <a:effectLst>
                  <a:outerShdw blurRad="38100" dist="38100" dir="2700000" algn="tl">
                    <a:srgbClr val="000000"/>
                  </a:outerShdw>
                </a:effectLst>
                <a:cs typeface="Lucida Sans Unicode" pitchFamily="34" charset="0"/>
              </a:rPr>
              <a:t>Functions</a:t>
            </a:r>
            <a:endParaRPr lang="pt-BR" altLang="pt-BR" dirty="0" smtClean="0">
              <a:solidFill>
                <a:srgbClr val="F79709"/>
              </a:solidFill>
              <a:effectLst>
                <a:outerShdw blurRad="38100" dist="38100" dir="2700000" algn="tl">
                  <a:srgbClr val="C0C0C0"/>
                </a:outerShdw>
              </a:effectLst>
              <a:ea typeface="Lucida Sans Unicode" pitchFamily="34" charset="0"/>
              <a:cs typeface="Lucida Sans Unicode" pitchFamily="34" charset="0"/>
            </a:endParaRPr>
          </a:p>
        </p:txBody>
      </p:sp>
      <p:sp>
        <p:nvSpPr>
          <p:cNvPr id="6147" name="Espaço Reservado para Texto 5"/>
          <p:cNvSpPr txBox="1">
            <a:spLocks/>
          </p:cNvSpPr>
          <p:nvPr/>
        </p:nvSpPr>
        <p:spPr bwMode="auto">
          <a:xfrm>
            <a:off x="476250" y="1989138"/>
            <a:ext cx="8177213" cy="4032250"/>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5000"/>
              </a:lnSpc>
              <a:spcBef>
                <a:spcPct val="50000"/>
              </a:spcBef>
              <a:buClr>
                <a:srgbClr val="000000"/>
              </a:buClr>
              <a:buFont typeface="Times New Roman" pitchFamily="18" charset="0"/>
              <a:buNone/>
            </a:pPr>
            <a:endParaRPr lang="pt-BR" altLang="pt-BR" sz="2400" dirty="0">
              <a:solidFill>
                <a:srgbClr val="182C80"/>
              </a:solidFill>
              <a:latin typeface="Arial" charset="0"/>
            </a:endParaRPr>
          </a:p>
          <a:p>
            <a:pPr>
              <a:lnSpc>
                <a:spcPct val="95000"/>
              </a:lnSpc>
              <a:spcBef>
                <a:spcPct val="50000"/>
              </a:spcBef>
              <a:buClr>
                <a:srgbClr val="000000"/>
              </a:buClr>
              <a:buFont typeface="Times New Roman" pitchFamily="18" charset="0"/>
              <a:buNone/>
            </a:pPr>
            <a:endParaRPr lang="pt-BR" altLang="pt-BR" sz="2400" dirty="0">
              <a:solidFill>
                <a:srgbClr val="182C80"/>
              </a:solidFill>
              <a:latin typeface="Arial" charset="0"/>
            </a:endParaRPr>
          </a:p>
          <a:p>
            <a:pPr algn="just">
              <a:lnSpc>
                <a:spcPct val="95000"/>
              </a:lnSpc>
              <a:buClr>
                <a:srgbClr val="000000"/>
              </a:buClr>
              <a:buFont typeface="Times New Roman" pitchFamily="18" charset="0"/>
              <a:buNone/>
            </a:pPr>
            <a:r>
              <a:rPr lang="pt-BR" altLang="pt-BR" sz="2400" dirty="0">
                <a:solidFill>
                  <a:srgbClr val="182C80"/>
                </a:solidFill>
                <a:latin typeface="Arial" charset="0"/>
              </a:rPr>
              <a:t>	</a:t>
            </a:r>
          </a:p>
          <a:p>
            <a:pPr algn="just">
              <a:lnSpc>
                <a:spcPct val="95000"/>
              </a:lnSpc>
              <a:buClr>
                <a:srgbClr val="000000"/>
              </a:buClr>
              <a:buFont typeface="Times New Roman" pitchFamily="18" charset="0"/>
              <a:buNone/>
            </a:pPr>
            <a:r>
              <a:rPr lang="en-US" altLang="pt-BR" sz="2400" dirty="0">
                <a:solidFill>
                  <a:srgbClr val="182C80"/>
                </a:solidFill>
                <a:latin typeface="Arial" charset="0"/>
              </a:rPr>
              <a:t>	</a:t>
            </a:r>
            <a:r>
              <a:rPr lang="en-US" altLang="pt-BR" sz="2400" dirty="0">
                <a:solidFill>
                  <a:srgbClr val="130D67"/>
                </a:solidFill>
                <a:ea typeface="Lucida Sans Unicode" pitchFamily="34" charset="0"/>
                <a:cs typeface="Lucida Sans Unicode" pitchFamily="34" charset="0"/>
              </a:rPr>
              <a:t>CGU is the institution in charge of the </a:t>
            </a:r>
            <a:r>
              <a:rPr lang="en-US" altLang="pt-BR" sz="2400" dirty="0">
                <a:solidFill>
                  <a:srgbClr val="130D67"/>
                </a:solidFill>
                <a:effectLst>
                  <a:outerShdw blurRad="38100" dist="38100" dir="2700000" algn="tl">
                    <a:srgbClr val="C0C0C0"/>
                  </a:outerShdw>
                </a:effectLst>
                <a:ea typeface="Lucida Sans Unicode" pitchFamily="34" charset="0"/>
                <a:cs typeface="Lucida Sans Unicode" pitchFamily="34" charset="0"/>
              </a:rPr>
              <a:t>Internal Control</a:t>
            </a:r>
            <a:r>
              <a:rPr lang="en-US" altLang="pt-BR" sz="2400" dirty="0">
                <a:solidFill>
                  <a:srgbClr val="130D67"/>
                </a:solidFill>
                <a:ea typeface="Lucida Sans Unicode" pitchFamily="34" charset="0"/>
                <a:cs typeface="Lucida Sans Unicode" pitchFamily="34" charset="0"/>
              </a:rPr>
              <a:t> of the Federal Government, but is also responsible, within the Federal Executive Branch, for the </a:t>
            </a:r>
            <a:r>
              <a:rPr lang="en-US" altLang="pt-BR" sz="2400" dirty="0">
                <a:solidFill>
                  <a:srgbClr val="130D67"/>
                </a:solidFill>
                <a:effectLst>
                  <a:outerShdw blurRad="38100" dist="38100" dir="2700000" algn="tl">
                    <a:srgbClr val="C0C0C0"/>
                  </a:outerShdw>
                </a:effectLst>
                <a:ea typeface="Lucida Sans Unicode" pitchFamily="34" charset="0"/>
                <a:cs typeface="Lucida Sans Unicode" pitchFamily="34" charset="0"/>
              </a:rPr>
              <a:t>disciplinary function</a:t>
            </a:r>
            <a:r>
              <a:rPr lang="en-US" altLang="pt-BR" sz="2400" dirty="0">
                <a:solidFill>
                  <a:srgbClr val="130D67"/>
                </a:solidFill>
                <a:ea typeface="Lucida Sans Unicode" pitchFamily="34" charset="0"/>
                <a:cs typeface="Lucida Sans Unicode" pitchFamily="34" charset="0"/>
              </a:rPr>
              <a:t>, for the coordination of an </a:t>
            </a:r>
            <a:r>
              <a:rPr lang="en-US" altLang="pt-BR" sz="2400" dirty="0">
                <a:solidFill>
                  <a:srgbClr val="130D67"/>
                </a:solidFill>
                <a:effectLst>
                  <a:outerShdw blurRad="38100" dist="38100" dir="2700000" algn="tl">
                    <a:srgbClr val="C0C0C0"/>
                  </a:outerShdw>
                </a:effectLst>
                <a:ea typeface="Lucida Sans Unicode" pitchFamily="34" charset="0"/>
                <a:cs typeface="Lucida Sans Unicode" pitchFamily="34" charset="0"/>
              </a:rPr>
              <a:t>Ombudsman System </a:t>
            </a:r>
            <a:r>
              <a:rPr lang="en-US" altLang="pt-BR" sz="2400" dirty="0">
                <a:solidFill>
                  <a:srgbClr val="130D67"/>
                </a:solidFill>
                <a:ea typeface="Lucida Sans Unicode" pitchFamily="34" charset="0"/>
                <a:cs typeface="Lucida Sans Unicode" pitchFamily="34" charset="0"/>
              </a:rPr>
              <a:t>and for </a:t>
            </a:r>
            <a:r>
              <a:rPr lang="en-US" altLang="pt-BR" sz="2400" dirty="0">
                <a:solidFill>
                  <a:srgbClr val="130D67"/>
                </a:solidFill>
                <a:effectLst>
                  <a:outerShdw blurRad="38100" dist="38100" dir="2700000" algn="tl">
                    <a:srgbClr val="C0C0C0"/>
                  </a:outerShdw>
                </a:effectLst>
                <a:ea typeface="Lucida Sans Unicode" pitchFamily="34" charset="0"/>
                <a:cs typeface="Lucida Sans Unicode" pitchFamily="34" charset="0"/>
              </a:rPr>
              <a:t>preventing and fighting</a:t>
            </a:r>
            <a:r>
              <a:rPr lang="en-US" altLang="pt-BR" sz="2400" dirty="0">
                <a:solidFill>
                  <a:srgbClr val="130D67"/>
                </a:solidFill>
                <a:ea typeface="Lucida Sans Unicode" pitchFamily="34" charset="0"/>
                <a:cs typeface="Lucida Sans Unicode" pitchFamily="34" charset="0"/>
              </a:rPr>
              <a:t> </a:t>
            </a:r>
            <a:r>
              <a:rPr lang="en-US" altLang="pt-BR" sz="2400" dirty="0">
                <a:solidFill>
                  <a:srgbClr val="130D67"/>
                </a:solidFill>
                <a:effectLst>
                  <a:outerShdw blurRad="38100" dist="38100" dir="2700000" algn="tl">
                    <a:srgbClr val="C0C0C0"/>
                  </a:outerShdw>
                </a:effectLst>
                <a:ea typeface="Lucida Sans Unicode" pitchFamily="34" charset="0"/>
                <a:cs typeface="Lucida Sans Unicode" pitchFamily="34" charset="0"/>
              </a:rPr>
              <a:t>against corruption</a:t>
            </a:r>
            <a:r>
              <a:rPr lang="en-US" altLang="pt-BR" sz="2400" dirty="0">
                <a:solidFill>
                  <a:srgbClr val="130D67"/>
                </a:solidFill>
                <a:ea typeface="Lucida Sans Unicode" pitchFamily="34" charset="0"/>
                <a:cs typeface="Lucida Sans Unicode" pitchFamily="34" charset="0"/>
              </a:rPr>
              <a:t>.</a:t>
            </a:r>
          </a:p>
        </p:txBody>
      </p:sp>
      <p:sp>
        <p:nvSpPr>
          <p:cNvPr id="6148"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sz="2800" b="1" dirty="0" smtClean="0">
                <a:solidFill>
                  <a:srgbClr val="182C80"/>
                </a:solidFill>
                <a:latin typeface="+mj-lt"/>
              </a:rPr>
              <a:t> </a:t>
            </a:r>
            <a:r>
              <a:rPr lang="pt-BR" sz="2800" dirty="0" err="1" smtClean="0">
                <a:solidFill>
                  <a:srgbClr val="FFC000"/>
                </a:solidFill>
                <a:effectLst>
                  <a:outerShdw blurRad="38100" dist="38100" dir="2700000" algn="tl">
                    <a:srgbClr val="000000"/>
                  </a:outerShdw>
                </a:effectLst>
                <a:latin typeface="+mj-lt"/>
                <a:cs typeface="Lucida Sans Unicode" pitchFamily="34" charset="0"/>
              </a:rPr>
              <a:t>Simplified</a:t>
            </a:r>
            <a:r>
              <a:rPr lang="pt-BR" sz="2800" dirty="0" smtClean="0">
                <a:solidFill>
                  <a:srgbClr val="FFC000"/>
                </a:solidFill>
                <a:effectLst>
                  <a:outerShdw blurRad="38100" dist="38100" dir="2700000" algn="tl">
                    <a:srgbClr val="000000"/>
                  </a:outerShdw>
                </a:effectLst>
                <a:latin typeface="+mj-lt"/>
                <a:cs typeface="Lucida Sans Unicode" pitchFamily="34" charset="0"/>
              </a:rPr>
              <a:t> </a:t>
            </a:r>
            <a:r>
              <a:rPr lang="pt-BR" sz="2800" dirty="0" err="1" smtClean="0">
                <a:solidFill>
                  <a:srgbClr val="FFC000"/>
                </a:solidFill>
                <a:effectLst>
                  <a:outerShdw blurRad="38100" dist="38100" dir="2700000" algn="tl">
                    <a:srgbClr val="000000"/>
                  </a:outerShdw>
                </a:effectLst>
                <a:latin typeface="+mj-lt"/>
                <a:cs typeface="Lucida Sans Unicode" pitchFamily="34" charset="0"/>
              </a:rPr>
              <a:t>Organogram</a:t>
            </a:r>
            <a:r>
              <a:rPr lang="pt-BR" sz="2800" dirty="0" smtClean="0">
                <a:solidFill>
                  <a:srgbClr val="FFC000"/>
                </a:solidFill>
                <a:effectLst>
                  <a:outerShdw blurRad="38100" dist="38100" dir="2700000" algn="tl">
                    <a:srgbClr val="000000"/>
                  </a:outerShdw>
                </a:effectLst>
                <a:latin typeface="+mj-lt"/>
                <a:cs typeface="Lucida Sans Unicode" pitchFamily="34" charset="0"/>
              </a:rPr>
              <a:t> – CGU</a:t>
            </a:r>
            <a:endParaRPr lang="en-GB" sz="2800" dirty="0">
              <a:solidFill>
                <a:srgbClr val="FFC000"/>
              </a:solidFill>
              <a:effectLst>
                <a:outerShdw blurRad="38100" dist="38100" dir="2700000" algn="tl">
                  <a:srgbClr val="000000"/>
                </a:outerShdw>
              </a:effectLst>
              <a:latin typeface="+mj-lt"/>
              <a:cs typeface="Lucida Sans Unicode" pitchFamily="34" charset="0"/>
            </a:endParaRPr>
          </a:p>
          <a:p>
            <a:pPr fontAlgn="auto">
              <a:spcAft>
                <a:spcPts val="0"/>
              </a:spcAft>
              <a:buFont typeface="Arial" pitchFamily="34" charset="0"/>
              <a:buNone/>
              <a:defRPr/>
            </a:pPr>
            <a:endParaRPr lang="pt-BR" sz="2800" i="1" dirty="0">
              <a:solidFill>
                <a:srgbClr val="000066"/>
              </a:solidFill>
            </a:endParaRPr>
          </a:p>
        </p:txBody>
      </p:sp>
      <p:sp>
        <p:nvSpPr>
          <p:cNvPr id="7171" name="Espaço Reservado para Texto 5"/>
          <p:cNvSpPr txBox="1">
            <a:spLocks/>
          </p:cNvSpPr>
          <p:nvPr/>
        </p:nvSpPr>
        <p:spPr bwMode="auto">
          <a:xfrm>
            <a:off x="179388" y="1552575"/>
            <a:ext cx="8713787" cy="468471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400">
              <a:solidFill>
                <a:srgbClr val="182C80"/>
              </a:solidFill>
            </a:endParaRPr>
          </a:p>
        </p:txBody>
      </p:sp>
      <p:sp>
        <p:nvSpPr>
          <p:cNvPr id="7172"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5</a:t>
            </a:r>
          </a:p>
        </p:txBody>
      </p:sp>
      <p:sp>
        <p:nvSpPr>
          <p:cNvPr id="7173" name="Line 2"/>
          <p:cNvSpPr>
            <a:spLocks noChangeShapeType="1"/>
          </p:cNvSpPr>
          <p:nvPr/>
        </p:nvSpPr>
        <p:spPr bwMode="auto">
          <a:xfrm flipV="1">
            <a:off x="1042988" y="4146550"/>
            <a:ext cx="6872287" cy="0"/>
          </a:xfrm>
          <a:prstGeom prst="line">
            <a:avLst/>
          </a:prstGeom>
          <a:noFill/>
          <a:ln w="25400">
            <a:solidFill>
              <a:srgbClr val="FFFFFF"/>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7174" name="Line 3"/>
          <p:cNvSpPr>
            <a:spLocks noChangeShapeType="1"/>
          </p:cNvSpPr>
          <p:nvPr/>
        </p:nvSpPr>
        <p:spPr bwMode="auto">
          <a:xfrm>
            <a:off x="7915275" y="4137025"/>
            <a:ext cx="0" cy="404813"/>
          </a:xfrm>
          <a:prstGeom prst="line">
            <a:avLst/>
          </a:prstGeom>
          <a:noFill/>
          <a:ln w="25400">
            <a:solidFill>
              <a:srgbClr val="FFFFFF"/>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7175" name="Line 5"/>
          <p:cNvSpPr>
            <a:spLocks noChangeShapeType="1"/>
          </p:cNvSpPr>
          <p:nvPr/>
        </p:nvSpPr>
        <p:spPr bwMode="auto">
          <a:xfrm>
            <a:off x="3201988" y="4160838"/>
            <a:ext cx="1587" cy="357187"/>
          </a:xfrm>
          <a:prstGeom prst="line">
            <a:avLst/>
          </a:prstGeom>
          <a:noFill/>
          <a:ln w="254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176" name="Text Box 8"/>
          <p:cNvSpPr txBox="1">
            <a:spLocks noChangeArrowheads="1"/>
          </p:cNvSpPr>
          <p:nvPr/>
        </p:nvSpPr>
        <p:spPr bwMode="auto">
          <a:xfrm>
            <a:off x="722313" y="1730375"/>
            <a:ext cx="7699375" cy="401638"/>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en-US" altLang="pt-BR" sz="2000" b="1">
                <a:solidFill>
                  <a:srgbClr val="182C80"/>
                </a:solidFill>
                <a:cs typeface="Times New Roman" pitchFamily="18" charset="0"/>
              </a:rPr>
              <a:t>Minister of State, Head of the Office of the Comptroller General</a:t>
            </a:r>
            <a:endParaRPr lang="pt-BR" altLang="pt-BR" sz="2000" b="1">
              <a:solidFill>
                <a:srgbClr val="182C80"/>
              </a:solidFill>
              <a:cs typeface="Times New Roman" pitchFamily="18" charset="0"/>
            </a:endParaRPr>
          </a:p>
        </p:txBody>
      </p:sp>
      <p:sp>
        <p:nvSpPr>
          <p:cNvPr id="7177" name="Text Box 9"/>
          <p:cNvSpPr txBox="1">
            <a:spLocks noChangeArrowheads="1"/>
          </p:cNvSpPr>
          <p:nvPr/>
        </p:nvSpPr>
        <p:spPr bwMode="auto">
          <a:xfrm>
            <a:off x="2408238" y="3201988"/>
            <a:ext cx="4052887" cy="401637"/>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pt-BR" altLang="pt-BR" sz="2000" b="1">
                <a:solidFill>
                  <a:srgbClr val="182C80"/>
                </a:solidFill>
                <a:cs typeface="Times New Roman" pitchFamily="18" charset="0"/>
              </a:rPr>
              <a:t>Vice-Ministry / Executive Secretatiat</a:t>
            </a:r>
            <a:endParaRPr lang="pt-BR" altLang="pt-BR" sz="2000" b="1">
              <a:solidFill>
                <a:srgbClr val="182C80"/>
              </a:solidFill>
              <a:latin typeface="Arial" charset="0"/>
              <a:cs typeface="Times New Roman" pitchFamily="18" charset="0"/>
            </a:endParaRPr>
          </a:p>
        </p:txBody>
      </p:sp>
      <p:sp>
        <p:nvSpPr>
          <p:cNvPr id="7178" name="Text Box 10"/>
          <p:cNvSpPr txBox="1">
            <a:spLocks noChangeArrowheads="1"/>
          </p:cNvSpPr>
          <p:nvPr/>
        </p:nvSpPr>
        <p:spPr bwMode="auto">
          <a:xfrm>
            <a:off x="266700" y="4146550"/>
            <a:ext cx="1657350" cy="1325563"/>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pt-BR" altLang="pt-BR" sz="2000" b="1">
                <a:solidFill>
                  <a:srgbClr val="182C80"/>
                </a:solidFill>
                <a:cs typeface="Times New Roman" pitchFamily="18" charset="0"/>
              </a:rPr>
              <a:t>Federal Internal Control Secretariat</a:t>
            </a:r>
          </a:p>
        </p:txBody>
      </p:sp>
      <p:sp>
        <p:nvSpPr>
          <p:cNvPr id="7179" name="Text Box 11"/>
          <p:cNvSpPr txBox="1">
            <a:spLocks noChangeArrowheads="1"/>
          </p:cNvSpPr>
          <p:nvPr/>
        </p:nvSpPr>
        <p:spPr bwMode="auto">
          <a:xfrm>
            <a:off x="2073275" y="4125913"/>
            <a:ext cx="2052638" cy="1325562"/>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pt-BR" altLang="pt-BR" sz="2000" b="1">
                <a:solidFill>
                  <a:srgbClr val="182C80"/>
                </a:solidFill>
                <a:cs typeface="Times New Roman" pitchFamily="18" charset="0"/>
              </a:rPr>
              <a:t>Transparency and Corruption Prevention Secretariat</a:t>
            </a:r>
          </a:p>
        </p:txBody>
      </p:sp>
      <p:sp>
        <p:nvSpPr>
          <p:cNvPr id="7180" name="Text Box 12"/>
          <p:cNvSpPr txBox="1">
            <a:spLocks noChangeArrowheads="1"/>
          </p:cNvSpPr>
          <p:nvPr/>
        </p:nvSpPr>
        <p:spPr bwMode="auto">
          <a:xfrm>
            <a:off x="4413250" y="4267200"/>
            <a:ext cx="1978025" cy="1017588"/>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pt-BR" altLang="pt-BR" sz="2000" b="1">
                <a:solidFill>
                  <a:srgbClr val="182C80"/>
                </a:solidFill>
                <a:cs typeface="Times New Roman" pitchFamily="18" charset="0"/>
              </a:rPr>
              <a:t>National Disciplinary Board</a:t>
            </a:r>
          </a:p>
        </p:txBody>
      </p:sp>
      <p:sp>
        <p:nvSpPr>
          <p:cNvPr id="7181" name="Text Box 13"/>
          <p:cNvSpPr txBox="1">
            <a:spLocks noChangeArrowheads="1"/>
          </p:cNvSpPr>
          <p:nvPr/>
        </p:nvSpPr>
        <p:spPr bwMode="auto">
          <a:xfrm>
            <a:off x="6588125" y="4233863"/>
            <a:ext cx="2098675" cy="1017587"/>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buClr>
                <a:srgbClr val="FFFF00"/>
              </a:buClr>
              <a:buFont typeface="Wingdings" pitchFamily="2" charset="2"/>
              <a:buNone/>
            </a:pPr>
            <a:r>
              <a:rPr lang="pt-BR" altLang="pt-BR" sz="2000" b="1">
                <a:solidFill>
                  <a:srgbClr val="182C80"/>
                </a:solidFill>
                <a:cs typeface="Times New Roman" pitchFamily="18" charset="0"/>
              </a:rPr>
              <a:t>National Ombudsman’s Office</a:t>
            </a:r>
          </a:p>
        </p:txBody>
      </p:sp>
      <p:sp>
        <p:nvSpPr>
          <p:cNvPr id="7182" name="Text Box 15"/>
          <p:cNvSpPr txBox="1">
            <a:spLocks noChangeArrowheads="1"/>
          </p:cNvSpPr>
          <p:nvPr/>
        </p:nvSpPr>
        <p:spPr bwMode="auto">
          <a:xfrm>
            <a:off x="1379538" y="5734050"/>
            <a:ext cx="5581650" cy="387350"/>
          </a:xfrm>
          <a:prstGeom prst="rect">
            <a:avLst/>
          </a:prstGeom>
          <a:noFill/>
          <a:ln w="19050">
            <a:solidFill>
              <a:srgbClr val="F79709"/>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algn="ctr" eaLnBrk="1" hangingPunct="1">
              <a:lnSpc>
                <a:spcPct val="95000"/>
              </a:lnSpc>
              <a:spcBef>
                <a:spcPts val="2000"/>
              </a:spcBef>
              <a:buClr>
                <a:srgbClr val="000000"/>
              </a:buClr>
              <a:buFont typeface="Times New Roman" pitchFamily="18" charset="0"/>
              <a:buNone/>
            </a:pPr>
            <a:r>
              <a:rPr lang="pt-BR" altLang="pt-BR" sz="2000" b="1">
                <a:solidFill>
                  <a:srgbClr val="182C80"/>
                </a:solidFill>
              </a:rPr>
              <a:t>26  Regional Offices at States</a:t>
            </a:r>
          </a:p>
        </p:txBody>
      </p:sp>
      <p:sp>
        <p:nvSpPr>
          <p:cNvPr id="7183" name="Line 17"/>
          <p:cNvSpPr>
            <a:spLocks noChangeShapeType="1"/>
          </p:cNvSpPr>
          <p:nvPr/>
        </p:nvSpPr>
        <p:spPr bwMode="auto">
          <a:xfrm flipV="1">
            <a:off x="2447925" y="2909888"/>
            <a:ext cx="1974850" cy="14287"/>
          </a:xfrm>
          <a:prstGeom prst="line">
            <a:avLst/>
          </a:prstGeom>
          <a:noFill/>
          <a:ln w="38100">
            <a:solidFill>
              <a:srgbClr val="FFFFFF"/>
            </a:solidFill>
            <a:prstDash val="sysDot"/>
            <a:bevel/>
            <a:headEnd/>
            <a:tailEnd/>
          </a:ln>
          <a:extLst>
            <a:ext uri="{909E8E84-426E-40DD-AFC4-6F175D3DCCD1}">
              <a14:hiddenFill xmlns:a14="http://schemas.microsoft.com/office/drawing/2010/main">
                <a:noFill/>
              </a14:hiddenFill>
            </a:ext>
          </a:extLst>
        </p:spPr>
        <p:txBody>
          <a:bodyPr/>
          <a:lstStyle/>
          <a:p>
            <a:endParaRPr lang="pt-BR"/>
          </a:p>
        </p:txBody>
      </p:sp>
      <p:cxnSp>
        <p:nvCxnSpPr>
          <p:cNvPr id="10" name="Conector reto 9"/>
          <p:cNvCxnSpPr/>
          <p:nvPr/>
        </p:nvCxnSpPr>
        <p:spPr>
          <a:xfrm>
            <a:off x="4284663" y="2132013"/>
            <a:ext cx="0" cy="1069975"/>
          </a:xfrm>
          <a:prstGeom prst="line">
            <a:avLst/>
          </a:prstGeom>
          <a:ln w="222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4284663" y="3603625"/>
            <a:ext cx="0" cy="2130425"/>
          </a:xfrm>
          <a:prstGeom prst="line">
            <a:avLst/>
          </a:prstGeom>
          <a:ln w="22225">
            <a:solidFill>
              <a:srgbClr val="182C80"/>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1379538" y="3860800"/>
            <a:ext cx="6000750" cy="0"/>
          </a:xfrm>
          <a:prstGeom prst="line">
            <a:avLst/>
          </a:prstGeom>
          <a:ln w="22225">
            <a:solidFill>
              <a:srgbClr val="130D67"/>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1379538" y="3860800"/>
            <a:ext cx="0" cy="247650"/>
          </a:xfrm>
          <a:prstGeom prst="line">
            <a:avLst/>
          </a:prstGeom>
          <a:ln w="22225">
            <a:solidFill>
              <a:srgbClr val="182C80"/>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a:endCxn id="7179" idx="0"/>
          </p:cNvCxnSpPr>
          <p:nvPr/>
        </p:nvCxnSpPr>
        <p:spPr>
          <a:xfrm flipH="1">
            <a:off x="3100388" y="3860800"/>
            <a:ext cx="0" cy="265113"/>
          </a:xfrm>
          <a:prstGeom prst="line">
            <a:avLst/>
          </a:prstGeom>
          <a:ln w="222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5292725" y="3860800"/>
            <a:ext cx="0" cy="406400"/>
          </a:xfrm>
          <a:prstGeom prst="line">
            <a:avLst/>
          </a:prstGeom>
          <a:ln w="22225">
            <a:solidFill>
              <a:srgbClr val="130D67"/>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7380288" y="3860800"/>
            <a:ext cx="0" cy="373063"/>
          </a:xfrm>
          <a:prstGeom prst="line">
            <a:avLst/>
          </a:prstGeom>
          <a:ln w="22225">
            <a:solidFill>
              <a:srgbClr val="182C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49288" y="1100138"/>
            <a:ext cx="7739136" cy="57626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dirty="0" smtClean="0">
                <a:solidFill>
                  <a:srgbClr val="F79709"/>
                </a:solidFill>
                <a:effectLst>
                  <a:outerShdw blurRad="38100" dist="38100" dir="2700000" algn="tl">
                    <a:srgbClr val="000000"/>
                  </a:outerShdw>
                </a:effectLst>
                <a:latin typeface="+mj-lt"/>
                <a:cs typeface="Lucida Sans Unicode" pitchFamily="34" charset="0"/>
              </a:rPr>
              <a:t>The 4 </a:t>
            </a:r>
            <a:r>
              <a:rPr lang="pt-BR" dirty="0" err="1" smtClean="0">
                <a:solidFill>
                  <a:srgbClr val="F79709"/>
                </a:solidFill>
                <a:effectLst>
                  <a:outerShdw blurRad="38100" dist="38100" dir="2700000" algn="tl">
                    <a:srgbClr val="000000"/>
                  </a:outerShdw>
                </a:effectLst>
                <a:latin typeface="+mj-lt"/>
                <a:cs typeface="Lucida Sans Unicode" pitchFamily="34" charset="0"/>
              </a:rPr>
              <a:t>Lines</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of</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Action</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of</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the</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Internal</a:t>
            </a:r>
            <a:r>
              <a:rPr lang="pt-BR" dirty="0" smtClean="0">
                <a:solidFill>
                  <a:srgbClr val="F79709"/>
                </a:solidFill>
                <a:effectLst>
                  <a:outerShdw blurRad="38100" dist="38100" dir="2700000" algn="tl">
                    <a:srgbClr val="000000"/>
                  </a:outerShdw>
                </a:effectLst>
                <a:latin typeface="+mj-lt"/>
                <a:cs typeface="Lucida Sans Unicode" pitchFamily="34" charset="0"/>
              </a:rPr>
              <a:t> </a:t>
            </a:r>
            <a:r>
              <a:rPr lang="pt-BR" dirty="0" err="1" smtClean="0">
                <a:solidFill>
                  <a:srgbClr val="F79709"/>
                </a:solidFill>
                <a:effectLst>
                  <a:outerShdw blurRad="38100" dist="38100" dir="2700000" algn="tl">
                    <a:srgbClr val="000000"/>
                  </a:outerShdw>
                </a:effectLst>
                <a:latin typeface="+mj-lt"/>
                <a:cs typeface="Lucida Sans Unicode" pitchFamily="34" charset="0"/>
              </a:rPr>
              <a:t>Control</a:t>
            </a:r>
            <a:r>
              <a:rPr lang="pt-BR" dirty="0" smtClean="0">
                <a:solidFill>
                  <a:srgbClr val="F79709"/>
                </a:solidFill>
                <a:effectLst>
                  <a:outerShdw blurRad="38100" dist="38100" dir="2700000" algn="tl">
                    <a:srgbClr val="000000"/>
                  </a:outerShdw>
                </a:effectLst>
                <a:cs typeface="Lucida Sans Unicode" pitchFamily="34" charset="0"/>
              </a:rPr>
              <a:t>:</a:t>
            </a:r>
            <a:endParaRPr lang="pt-BR" b="1" i="1" dirty="0">
              <a:solidFill>
                <a:srgbClr val="F79709"/>
              </a:solidFill>
              <a:latin typeface="+mj-lt"/>
            </a:endParaRPr>
          </a:p>
        </p:txBody>
      </p:sp>
      <p:sp>
        <p:nvSpPr>
          <p:cNvPr id="9219" name="Espaço Reservado para Texto 5"/>
          <p:cNvSpPr txBox="1">
            <a:spLocks/>
          </p:cNvSpPr>
          <p:nvPr/>
        </p:nvSpPr>
        <p:spPr bwMode="auto">
          <a:xfrm>
            <a:off x="322263" y="1773238"/>
            <a:ext cx="8208962" cy="4443412"/>
          </a:xfrm>
          <a:prstGeom prst="rect">
            <a:avLst/>
          </a:prstGeom>
          <a:noFill/>
          <a:ln w="9525">
            <a:solidFill>
              <a:srgbClr val="F79709"/>
            </a:solidFill>
            <a:miter lim="800000"/>
            <a:headEnd/>
            <a:tailEnd/>
          </a:ln>
          <a:extLst/>
        </p:spPr>
        <p:txBody>
          <a:bodyPr/>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auto">
              <a:spcBef>
                <a:spcPts val="0"/>
              </a:spcBef>
              <a:spcAft>
                <a:spcPts val="0"/>
              </a:spcAft>
              <a:defRPr/>
            </a:pPr>
            <a:endParaRPr lang="en-US" sz="2800" dirty="0" smtClean="0">
              <a:latin typeface="+mn-lt"/>
            </a:endParaRPr>
          </a:p>
          <a:p>
            <a:pPr algn="ctr" fontAlgn="auto">
              <a:spcBef>
                <a:spcPts val="0"/>
              </a:spcBef>
              <a:spcAft>
                <a:spcPts val="0"/>
              </a:spcAft>
              <a:defRPr/>
            </a:pPr>
            <a:r>
              <a:rPr lang="en-US" sz="2800" b="1" dirty="0" smtClean="0">
                <a:solidFill>
                  <a:srgbClr val="000066"/>
                </a:solidFill>
                <a:latin typeface="+mn-lt"/>
              </a:rPr>
              <a:t>Assessment of the Execution of Public Programs</a:t>
            </a:r>
          </a:p>
          <a:p>
            <a:pPr algn="ctr" fontAlgn="auto">
              <a:spcBef>
                <a:spcPts val="0"/>
              </a:spcBef>
              <a:spcAft>
                <a:spcPts val="0"/>
              </a:spcAft>
              <a:defRPr/>
            </a:pPr>
            <a:endParaRPr lang="en-US" sz="2800" b="1" dirty="0" smtClean="0">
              <a:solidFill>
                <a:srgbClr val="000066"/>
              </a:solidFill>
              <a:latin typeface="+mn-lt"/>
            </a:endParaRPr>
          </a:p>
          <a:p>
            <a:pPr algn="ctr" fontAlgn="auto">
              <a:spcBef>
                <a:spcPts val="0"/>
              </a:spcBef>
              <a:spcAft>
                <a:spcPts val="0"/>
              </a:spcAft>
              <a:defRPr/>
            </a:pPr>
            <a:r>
              <a:rPr lang="en-US" sz="2800" b="1" dirty="0" smtClean="0">
                <a:solidFill>
                  <a:srgbClr val="000066"/>
                </a:solidFill>
                <a:latin typeface="+mn-lt"/>
              </a:rPr>
              <a:t>Evaluation of the Managerial Results</a:t>
            </a:r>
          </a:p>
          <a:p>
            <a:pPr algn="ctr" fontAlgn="auto">
              <a:spcBef>
                <a:spcPts val="0"/>
              </a:spcBef>
              <a:spcAft>
                <a:spcPts val="0"/>
              </a:spcAft>
              <a:defRPr/>
            </a:pPr>
            <a:endParaRPr lang="en-US" sz="2800" b="1" dirty="0" smtClean="0">
              <a:solidFill>
                <a:srgbClr val="000066"/>
              </a:solidFill>
              <a:latin typeface="+mn-lt"/>
            </a:endParaRPr>
          </a:p>
          <a:p>
            <a:pPr algn="ctr" fontAlgn="auto">
              <a:spcBef>
                <a:spcPts val="0"/>
              </a:spcBef>
              <a:spcAft>
                <a:spcPts val="0"/>
              </a:spcAft>
              <a:defRPr/>
            </a:pPr>
            <a:r>
              <a:rPr lang="en-US" sz="2800" b="1" dirty="0" smtClean="0">
                <a:solidFill>
                  <a:srgbClr val="000066"/>
                </a:solidFill>
              </a:rPr>
              <a:t>Training and Orientation</a:t>
            </a:r>
          </a:p>
          <a:p>
            <a:pPr algn="ctr" fontAlgn="auto">
              <a:spcBef>
                <a:spcPts val="0"/>
              </a:spcBef>
              <a:spcAft>
                <a:spcPts val="0"/>
              </a:spcAft>
              <a:defRPr/>
            </a:pPr>
            <a:endParaRPr lang="en-US" sz="2800" b="1" dirty="0" smtClean="0">
              <a:solidFill>
                <a:srgbClr val="000066"/>
              </a:solidFill>
              <a:latin typeface="+mn-lt"/>
            </a:endParaRPr>
          </a:p>
          <a:p>
            <a:pPr algn="ctr" fontAlgn="auto">
              <a:spcBef>
                <a:spcPts val="0"/>
              </a:spcBef>
              <a:spcAft>
                <a:spcPts val="0"/>
              </a:spcAft>
              <a:defRPr/>
            </a:pPr>
            <a:r>
              <a:rPr lang="en-US" sz="3600" b="1" dirty="0" smtClean="0">
                <a:solidFill>
                  <a:srgbClr val="000066"/>
                </a:solidFill>
                <a:latin typeface="+mn-lt"/>
              </a:rPr>
              <a:t>Inspections (Investigative Actions)</a:t>
            </a:r>
          </a:p>
          <a:p>
            <a:pPr algn="ctr" fontAlgn="auto">
              <a:spcBef>
                <a:spcPts val="0"/>
              </a:spcBef>
              <a:spcAft>
                <a:spcPts val="0"/>
              </a:spcAft>
              <a:defRPr/>
            </a:pPr>
            <a:endParaRPr lang="en-US" sz="2800" b="1" dirty="0">
              <a:solidFill>
                <a:srgbClr val="000066"/>
              </a:solidFill>
              <a:latin typeface="+mn-lt"/>
            </a:endParaRPr>
          </a:p>
        </p:txBody>
      </p:sp>
      <p:sp>
        <p:nvSpPr>
          <p:cNvPr id="8196"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49288" y="1125538"/>
            <a:ext cx="6697662" cy="574675"/>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None/>
              <a:defRPr/>
            </a:pPr>
            <a:r>
              <a:rPr lang="pt-BR" sz="2400" b="1" dirty="0" smtClean="0">
                <a:solidFill>
                  <a:srgbClr val="182C80"/>
                </a:solidFill>
                <a:latin typeface="+mj-lt"/>
              </a:rPr>
              <a:t> </a:t>
            </a:r>
            <a:r>
              <a:rPr lang="pt-BR" sz="2800" dirty="0" err="1" smtClean="0">
                <a:solidFill>
                  <a:srgbClr val="F79709"/>
                </a:solidFill>
                <a:effectLst>
                  <a:outerShdw blurRad="38100" dist="38100" dir="2700000" algn="tl">
                    <a:srgbClr val="000000"/>
                  </a:outerShdw>
                </a:effectLst>
                <a:cs typeface="Lucida Sans Unicode" pitchFamily="34" charset="0"/>
              </a:rPr>
              <a:t>Inspection</a:t>
            </a:r>
            <a:r>
              <a:rPr lang="pt-BR" sz="2800" dirty="0" smtClean="0">
                <a:solidFill>
                  <a:srgbClr val="F79709"/>
                </a:solidFill>
                <a:effectLst>
                  <a:outerShdw blurRad="38100" dist="38100" dir="2700000" algn="tl">
                    <a:srgbClr val="000000"/>
                  </a:outerShdw>
                </a:effectLst>
                <a:cs typeface="Lucida Sans Unicode" pitchFamily="34" charset="0"/>
              </a:rPr>
              <a:t> (</a:t>
            </a:r>
            <a:r>
              <a:rPr lang="pt-BR" sz="2800" dirty="0" err="1" smtClean="0">
                <a:solidFill>
                  <a:srgbClr val="F79709"/>
                </a:solidFill>
                <a:effectLst>
                  <a:outerShdw blurRad="38100" dist="38100" dir="2700000" algn="tl">
                    <a:srgbClr val="000000"/>
                  </a:outerShdw>
                </a:effectLst>
                <a:cs typeface="Lucida Sans Unicode" pitchFamily="34" charset="0"/>
              </a:rPr>
              <a:t>Investigative</a:t>
            </a:r>
            <a:r>
              <a:rPr lang="pt-BR" sz="2800" dirty="0" smtClean="0">
                <a:solidFill>
                  <a:srgbClr val="F79709"/>
                </a:solidFill>
                <a:effectLst>
                  <a:outerShdw blurRad="38100" dist="38100" dir="2700000" algn="tl">
                    <a:srgbClr val="000000"/>
                  </a:outerShdw>
                </a:effectLst>
                <a:cs typeface="Lucida Sans Unicode" pitchFamily="34" charset="0"/>
              </a:rPr>
              <a:t>  </a:t>
            </a:r>
            <a:r>
              <a:rPr lang="pt-BR" sz="2800" dirty="0" err="1" smtClean="0">
                <a:solidFill>
                  <a:srgbClr val="F79709"/>
                </a:solidFill>
                <a:effectLst>
                  <a:outerShdw blurRad="38100" dist="38100" dir="2700000" algn="tl">
                    <a:srgbClr val="000000"/>
                  </a:outerShdw>
                </a:effectLst>
                <a:cs typeface="Lucida Sans Unicode" pitchFamily="34" charset="0"/>
              </a:rPr>
              <a:t>Actions</a:t>
            </a:r>
            <a:r>
              <a:rPr lang="pt-BR" sz="2800" dirty="0" smtClean="0">
                <a:solidFill>
                  <a:srgbClr val="F79709"/>
                </a:solidFill>
                <a:effectLst>
                  <a:outerShdw blurRad="38100" dist="38100" dir="2700000" algn="tl">
                    <a:srgbClr val="000000"/>
                  </a:outerShdw>
                </a:effectLst>
                <a:cs typeface="Lucida Sans Unicode" pitchFamily="34" charset="0"/>
              </a:rPr>
              <a:t>) include:</a:t>
            </a:r>
            <a:endParaRPr lang="pt-BR" sz="2400" b="1" dirty="0">
              <a:solidFill>
                <a:srgbClr val="F79709"/>
              </a:solidFill>
              <a:latin typeface="+mj-lt"/>
              <a:cs typeface="Arial" pitchFamily="34" charset="0"/>
            </a:endParaRPr>
          </a:p>
          <a:p>
            <a:pPr fontAlgn="auto">
              <a:spcAft>
                <a:spcPts val="0"/>
              </a:spcAft>
              <a:buFont typeface="Arial" pitchFamily="34" charset="0"/>
              <a:buNone/>
              <a:defRPr/>
            </a:pPr>
            <a:endParaRPr lang="pt-BR" sz="2800" i="1" dirty="0">
              <a:solidFill>
                <a:schemeClr val="tx1">
                  <a:tint val="75000"/>
                </a:schemeClr>
              </a:solidFill>
            </a:endParaRPr>
          </a:p>
        </p:txBody>
      </p:sp>
      <p:sp>
        <p:nvSpPr>
          <p:cNvPr id="9219" name="Espaço Reservado para Texto 5"/>
          <p:cNvSpPr txBox="1">
            <a:spLocks/>
          </p:cNvSpPr>
          <p:nvPr/>
        </p:nvSpPr>
        <p:spPr bwMode="auto">
          <a:xfrm>
            <a:off x="649288" y="1701800"/>
            <a:ext cx="7810500" cy="4424363"/>
          </a:xfrm>
          <a:prstGeom prst="rect">
            <a:avLst/>
          </a:prstGeom>
          <a:noFill/>
          <a:ln w="19050">
            <a:solidFill>
              <a:srgbClr val="F79709"/>
            </a:solidFill>
            <a:miter lim="800000"/>
            <a:headEnd/>
            <a:tailEnd/>
          </a:ln>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itchFamily="34" charset="0"/>
                <a:cs typeface="Arial" charset="0"/>
              </a:defRPr>
            </a:lvl9pPr>
          </a:lstStyle>
          <a:p>
            <a:pPr eaLnBrk="1" hangingPunct="1">
              <a:spcAft>
                <a:spcPts val="1200"/>
              </a:spcAft>
              <a:buClr>
                <a:srgbClr val="FFFF00"/>
              </a:buClr>
              <a:defRPr/>
            </a:pPr>
            <a:endParaRPr lang="pt-BR" altLang="pt-BR" sz="2400" b="1" dirty="0" smtClean="0">
              <a:solidFill>
                <a:srgbClr val="000066"/>
              </a:solidFill>
            </a:endParaRPr>
          </a:p>
          <a:p>
            <a:pPr marL="342900" indent="-342900" algn="just" eaLnBrk="1" hangingPunct="1">
              <a:spcAft>
                <a:spcPts val="1200"/>
              </a:spcAft>
              <a:buClr>
                <a:srgbClr val="000066"/>
              </a:buClr>
              <a:buFont typeface="Wingdings" panose="05000000000000000000" pitchFamily="2" charset="2"/>
              <a:buChar char="ü"/>
              <a:defRPr/>
            </a:pPr>
            <a:r>
              <a:rPr lang="en-US" altLang="pt-BR" sz="2400" b="1" dirty="0" smtClean="0">
                <a:solidFill>
                  <a:srgbClr val="000066"/>
                </a:solidFill>
              </a:rPr>
              <a:t>Special Auditing of bodies and entities where CGU has previously identified serious problems; </a:t>
            </a:r>
          </a:p>
          <a:p>
            <a:pPr marL="342900" indent="-342900" algn="just" eaLnBrk="1" hangingPunct="1">
              <a:spcAft>
                <a:spcPts val="1200"/>
              </a:spcAft>
              <a:buClr>
                <a:srgbClr val="000066"/>
              </a:buClr>
              <a:buFont typeface="Wingdings" panose="05000000000000000000" pitchFamily="2" charset="2"/>
              <a:buChar char="ü"/>
              <a:defRPr/>
            </a:pPr>
            <a:r>
              <a:rPr lang="en-US" altLang="pt-BR" sz="2400" b="1" dirty="0" smtClean="0">
                <a:solidFill>
                  <a:srgbClr val="000066"/>
                </a:solidFill>
              </a:rPr>
              <a:t>Investigation of citizen complaints or press publications;</a:t>
            </a:r>
          </a:p>
          <a:p>
            <a:pPr marL="342900" indent="-342900" algn="just" eaLnBrk="1" hangingPunct="1">
              <a:spcAft>
                <a:spcPts val="1200"/>
              </a:spcAft>
              <a:buClr>
                <a:srgbClr val="000066"/>
              </a:buClr>
              <a:buFont typeface="Wingdings" panose="05000000000000000000" pitchFamily="2" charset="2"/>
              <a:buChar char="ü"/>
              <a:defRPr/>
            </a:pPr>
            <a:r>
              <a:rPr lang="en-US" altLang="pt-BR" sz="2400" b="1" dirty="0" smtClean="0">
                <a:solidFill>
                  <a:srgbClr val="000066"/>
                </a:solidFill>
              </a:rPr>
              <a:t>External Requests – inspections following requests from Public Prosecutors, Federal Police, Parliament members and other authorities;</a:t>
            </a:r>
          </a:p>
          <a:p>
            <a:pPr marL="342900" indent="-342900" algn="just" eaLnBrk="1" hangingPunct="1">
              <a:spcAft>
                <a:spcPts val="1200"/>
              </a:spcAft>
              <a:buClr>
                <a:srgbClr val="000066"/>
              </a:buClr>
              <a:buFont typeface="Wingdings" panose="05000000000000000000" pitchFamily="2" charset="2"/>
              <a:buChar char="ü"/>
              <a:defRPr/>
            </a:pPr>
            <a:r>
              <a:rPr lang="en-US" altLang="pt-BR" sz="2400" b="1" dirty="0" smtClean="0">
                <a:solidFill>
                  <a:srgbClr val="000066"/>
                </a:solidFill>
              </a:rPr>
              <a:t>Special </a:t>
            </a:r>
            <a:r>
              <a:rPr lang="en-US" altLang="pt-BR" sz="2400" b="1" dirty="0">
                <a:solidFill>
                  <a:srgbClr val="000066"/>
                </a:solidFill>
              </a:rPr>
              <a:t>shared </a:t>
            </a:r>
            <a:r>
              <a:rPr lang="en-US" altLang="pt-BR" sz="2400" b="1" dirty="0" smtClean="0">
                <a:solidFill>
                  <a:srgbClr val="000066"/>
                </a:solidFill>
              </a:rPr>
              <a:t>engagements with the Federal Police</a:t>
            </a:r>
          </a:p>
          <a:p>
            <a:pPr marL="342900" indent="-342900" algn="just" eaLnBrk="1" hangingPunct="1">
              <a:spcAft>
                <a:spcPts val="1200"/>
              </a:spcAft>
              <a:buClr>
                <a:srgbClr val="000066"/>
              </a:buClr>
              <a:buFont typeface="Wingdings" panose="05000000000000000000" pitchFamily="2" charset="2"/>
              <a:buChar char="ü"/>
              <a:defRPr/>
            </a:pPr>
            <a:endParaRPr lang="en-US" altLang="pt-BR" sz="2400" b="1" dirty="0" smtClean="0">
              <a:solidFill>
                <a:srgbClr val="000066"/>
              </a:solidFill>
            </a:endParaRPr>
          </a:p>
        </p:txBody>
      </p:sp>
      <p:sp>
        <p:nvSpPr>
          <p:cNvPr id="9220"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611188" y="836613"/>
            <a:ext cx="6697662" cy="57626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pt-BR" sz="2800" b="1" dirty="0">
                <a:solidFill>
                  <a:srgbClr val="182C80"/>
                </a:solidFill>
                <a:latin typeface="+mj-lt"/>
              </a:rPr>
              <a:t> </a:t>
            </a:r>
            <a:endParaRPr lang="pt-BR" sz="2800" i="1" dirty="0">
              <a:solidFill>
                <a:schemeClr val="tx1">
                  <a:tint val="75000"/>
                </a:schemeClr>
              </a:solidFill>
            </a:endParaRPr>
          </a:p>
        </p:txBody>
      </p:sp>
      <p:sp>
        <p:nvSpPr>
          <p:cNvPr id="10243" name="Espaço Reservado para Texto 5"/>
          <p:cNvSpPr txBox="1">
            <a:spLocks/>
          </p:cNvSpPr>
          <p:nvPr/>
        </p:nvSpPr>
        <p:spPr bwMode="auto">
          <a:xfrm>
            <a:off x="525463" y="981075"/>
            <a:ext cx="82089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Font typeface="Arial" charset="0"/>
              <a:buNone/>
            </a:pPr>
            <a:endParaRPr lang="en-GB" altLang="en-US" sz="2200" b="1">
              <a:solidFill>
                <a:srgbClr val="182C80"/>
              </a:solidFill>
            </a:endParaRPr>
          </a:p>
        </p:txBody>
      </p:sp>
      <p:sp>
        <p:nvSpPr>
          <p:cNvPr id="10244"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8</a:t>
            </a:r>
          </a:p>
        </p:txBody>
      </p:sp>
      <p:sp>
        <p:nvSpPr>
          <p:cNvPr id="6" name="Text Box 5"/>
          <p:cNvSpPr txBox="1">
            <a:spLocks noChangeArrowheads="1"/>
          </p:cNvSpPr>
          <p:nvPr/>
        </p:nvSpPr>
        <p:spPr bwMode="auto">
          <a:xfrm>
            <a:off x="250825" y="4029075"/>
            <a:ext cx="8483600" cy="2308225"/>
          </a:xfrm>
          <a:prstGeom prst="rect">
            <a:avLst/>
          </a:prstGeom>
          <a:noFill/>
          <a:ln w="9525" algn="ctr">
            <a:solidFill>
              <a:srgbClr val="182C80"/>
            </a:solidFill>
            <a:miter lim="800000"/>
            <a:headEnd/>
            <a:tailEnd/>
          </a:ln>
          <a:effectLst/>
        </p:spPr>
        <p:txBody>
          <a:bodyPr>
            <a:spAutoFit/>
          </a:bodyPr>
          <a:lstStyle/>
          <a:p>
            <a:pPr indent="-457200" algn="just">
              <a:spcBef>
                <a:spcPts val="0"/>
              </a:spcBef>
              <a:buClr>
                <a:schemeClr val="bg1"/>
              </a:buClr>
              <a:defRPr/>
            </a:pPr>
            <a:r>
              <a:rPr lang="pt-BR" sz="2400" dirty="0">
                <a:solidFill>
                  <a:srgbClr val="F79709"/>
                </a:solidFill>
                <a:effectLst>
                  <a:outerShdw blurRad="38100" dist="38100" dir="2700000" algn="tl">
                    <a:srgbClr val="000000"/>
                  </a:outerShdw>
                </a:effectLst>
                <a:cs typeface="Arial" pitchFamily="34" charset="0"/>
              </a:rPr>
              <a:t>PREVENCTIVELY ACTING, TACKLING MAIN RISK FACTORS THAT FAVOUR THE EMERGENCE AND THE DEVELOPMENT OF FRAUD SCHEMES:</a:t>
            </a:r>
          </a:p>
          <a:p>
            <a:pPr marL="457200" indent="-457200" algn="just">
              <a:spcBef>
                <a:spcPts val="0"/>
              </a:spcBef>
              <a:buClr>
                <a:schemeClr val="bg1"/>
              </a:buClr>
              <a:defRPr/>
            </a:pPr>
            <a:r>
              <a:rPr lang="pt-BR" sz="2400" dirty="0">
                <a:solidFill>
                  <a:srgbClr val="F79709"/>
                </a:solidFill>
                <a:effectLst>
                  <a:outerShdw blurRad="38100" dist="38100" dir="2700000" algn="tl">
                    <a:srgbClr val="000000"/>
                  </a:outerShdw>
                </a:effectLst>
                <a:cs typeface="Arial" pitchFamily="34" charset="0"/>
              </a:rPr>
              <a:t> A) EXISTENCE OF OPPORTUNITIES</a:t>
            </a:r>
          </a:p>
          <a:p>
            <a:pPr marL="457200" indent="-457200" algn="just">
              <a:spcBef>
                <a:spcPts val="0"/>
              </a:spcBef>
              <a:buClr>
                <a:schemeClr val="bg1"/>
              </a:buClr>
              <a:defRPr/>
            </a:pPr>
            <a:r>
              <a:rPr lang="pt-BR" sz="2400" dirty="0">
                <a:solidFill>
                  <a:srgbClr val="F79709"/>
                </a:solidFill>
                <a:effectLst>
                  <a:outerShdw blurRad="38100" dist="38100" dir="2700000" algn="tl">
                    <a:srgbClr val="000000"/>
                  </a:outerShdw>
                </a:effectLst>
                <a:cs typeface="Arial" pitchFamily="34" charset="0"/>
              </a:rPr>
              <a:t> B) CONFLITS OF INTEREST</a:t>
            </a:r>
          </a:p>
          <a:p>
            <a:pPr marL="457200" indent="-457200" algn="just">
              <a:spcBef>
                <a:spcPts val="0"/>
              </a:spcBef>
              <a:buClr>
                <a:schemeClr val="bg1"/>
              </a:buClr>
              <a:defRPr/>
            </a:pPr>
            <a:r>
              <a:rPr lang="pt-BR" sz="2400" dirty="0">
                <a:solidFill>
                  <a:srgbClr val="F79709"/>
                </a:solidFill>
                <a:effectLst>
                  <a:outerShdw blurRad="38100" dist="38100" dir="2700000" algn="tl">
                    <a:srgbClr val="000000"/>
                  </a:outerShdw>
                </a:effectLst>
                <a:cs typeface="Arial" pitchFamily="34" charset="0"/>
              </a:rPr>
              <a:t> C) IMPUNITY</a:t>
            </a:r>
            <a:endParaRPr lang="pt-BR" sz="2400" dirty="0">
              <a:solidFill>
                <a:srgbClr val="000066"/>
              </a:solidFill>
              <a:effectLst>
                <a:outerShdw blurRad="38100" dist="38100" dir="2700000" algn="tl">
                  <a:srgbClr val="000000"/>
                </a:outerShdw>
              </a:effectLst>
              <a:latin typeface="+mn-lt"/>
              <a:cs typeface="Arial" pitchFamily="34" charset="0"/>
            </a:endParaRPr>
          </a:p>
        </p:txBody>
      </p:sp>
      <p:pic>
        <p:nvPicPr>
          <p:cNvPr id="10246" name="Picture 5" descr="http://marcohailer.blog.uol.com.br/images/pensa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557338"/>
            <a:ext cx="21764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uvem 7"/>
          <p:cNvSpPr/>
          <p:nvPr/>
        </p:nvSpPr>
        <p:spPr>
          <a:xfrm>
            <a:off x="3059634" y="980728"/>
            <a:ext cx="3600450" cy="1923060"/>
          </a:xfrm>
          <a:prstGeom prst="cloud">
            <a:avLst/>
          </a:prstGeom>
          <a:ln>
            <a:solidFill>
              <a:srgbClr val="F79709"/>
            </a:solidFill>
          </a:ln>
          <a:effectLst>
            <a:glow rad="101600">
              <a:srgbClr val="FFC000">
                <a:alpha val="60000"/>
              </a:srgbClr>
            </a:glo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spcBef>
                <a:spcPct val="50000"/>
              </a:spcBef>
              <a:defRPr/>
            </a:pPr>
            <a:r>
              <a:rPr lang="pt-BR" sz="2000" i="1" dirty="0">
                <a:solidFill>
                  <a:schemeClr val="bg1">
                    <a:lumMod val="95000"/>
                  </a:schemeClr>
                </a:solidFill>
                <a:latin typeface="Bauhaus 93" panose="04030905020B02020C02" pitchFamily="82" charset="0"/>
              </a:rPr>
              <a:t>AND HOW TO FIGHT  AGAINST CORRUPTION?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47663" y="63404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a:t>9</a:t>
            </a:r>
          </a:p>
        </p:txBody>
      </p:sp>
      <p:sp>
        <p:nvSpPr>
          <p:cNvPr id="11267" name="Retângulo 3"/>
          <p:cNvSpPr>
            <a:spLocks noChangeArrowheads="1"/>
          </p:cNvSpPr>
          <p:nvPr/>
        </p:nvSpPr>
        <p:spPr bwMode="auto">
          <a:xfrm>
            <a:off x="498475" y="2349500"/>
            <a:ext cx="8185150" cy="3046413"/>
          </a:xfrm>
          <a:prstGeom prst="rect">
            <a:avLst/>
          </a:prstGeom>
          <a:noFill/>
          <a:ln w="9525">
            <a:solidFill>
              <a:srgbClr val="F79709"/>
            </a:solidFill>
            <a:miter lim="800000"/>
            <a:headEnd/>
            <a:tailEnd/>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FF66"/>
              </a:buClr>
              <a:defRPr/>
            </a:pPr>
            <a:endParaRPr lang="en-US" altLang="pt-BR" sz="2400" smtClean="0">
              <a:solidFill>
                <a:srgbClr val="182C80"/>
              </a:solidFill>
            </a:endParaRPr>
          </a:p>
          <a:p>
            <a:pPr marL="342900" indent="-342900" algn="just" eaLnBrk="1" hangingPunct="1">
              <a:buClr>
                <a:srgbClr val="130D67"/>
              </a:buClr>
              <a:buFont typeface="Wingdings" panose="05000000000000000000" pitchFamily="2" charset="2"/>
              <a:buChar char="ü"/>
              <a:defRPr/>
            </a:pPr>
            <a:r>
              <a:rPr lang="en-US" sz="2400" b="1" smtClean="0">
                <a:solidFill>
                  <a:srgbClr val="000066"/>
                </a:solidFill>
              </a:rPr>
              <a:t>Weak/fragile internal control (accounting or administrative). The administration must constantly improve its controls, where they be logical, technical, corrective, accounting, etc.</a:t>
            </a:r>
          </a:p>
          <a:p>
            <a:pPr eaLnBrk="1" hangingPunct="1">
              <a:buClr>
                <a:srgbClr val="130D67"/>
              </a:buClr>
              <a:defRPr/>
            </a:pPr>
            <a:r>
              <a:rPr lang="en-US" altLang="pt-BR" sz="2400" b="1" smtClean="0">
                <a:solidFill>
                  <a:srgbClr val="000066"/>
                </a:solidFill>
              </a:rPr>
              <a:t> 	</a:t>
            </a:r>
          </a:p>
          <a:p>
            <a:pPr marL="342900" indent="-342900" eaLnBrk="1" hangingPunct="1">
              <a:buClr>
                <a:srgbClr val="130D67"/>
              </a:buClr>
              <a:buFont typeface="Wingdings" panose="05000000000000000000" pitchFamily="2" charset="2"/>
              <a:buChar char="ü"/>
              <a:defRPr/>
            </a:pPr>
            <a:r>
              <a:rPr lang="en-US" altLang="pt-BR" sz="2400" b="1" smtClean="0">
                <a:solidFill>
                  <a:srgbClr val="130D67"/>
                </a:solidFill>
              </a:rPr>
              <a:t>Untimely inspections/verifications.</a:t>
            </a:r>
          </a:p>
          <a:p>
            <a:pPr marL="342900" indent="-342900" eaLnBrk="1" hangingPunct="1">
              <a:buClr>
                <a:srgbClr val="130D67"/>
              </a:buClr>
              <a:buFont typeface="Wingdings" panose="05000000000000000000" pitchFamily="2" charset="2"/>
              <a:buChar char="ü"/>
              <a:defRPr/>
            </a:pPr>
            <a:endParaRPr lang="en-US" altLang="pt-BR" sz="2400" b="1" smtClean="0">
              <a:solidFill>
                <a:srgbClr val="130D67"/>
              </a:solidFill>
            </a:endParaRPr>
          </a:p>
          <a:p>
            <a:pPr marL="342900" indent="-342900" eaLnBrk="1" hangingPunct="1">
              <a:buClr>
                <a:srgbClr val="130D67"/>
              </a:buClr>
              <a:buFont typeface="Wingdings" panose="05000000000000000000" pitchFamily="2" charset="2"/>
              <a:buChar char="ü"/>
              <a:defRPr/>
            </a:pPr>
            <a:endParaRPr lang="en-US" altLang="pt-BR" sz="2400" b="1" smtClean="0">
              <a:solidFill>
                <a:srgbClr val="130D67"/>
              </a:solidFill>
            </a:endParaRPr>
          </a:p>
        </p:txBody>
      </p:sp>
      <p:sp>
        <p:nvSpPr>
          <p:cNvPr id="5" name="Retângulo 4"/>
          <p:cNvSpPr/>
          <p:nvPr/>
        </p:nvSpPr>
        <p:spPr>
          <a:xfrm>
            <a:off x="766763" y="1228725"/>
            <a:ext cx="7981950" cy="523875"/>
          </a:xfrm>
          <a:prstGeom prst="rect">
            <a:avLst/>
          </a:prstGeom>
        </p:spPr>
        <p:txBody>
          <a:bodyPr>
            <a:spAutoFit/>
          </a:bodyPr>
          <a:lstStyle/>
          <a:p>
            <a:pPr>
              <a:defRPr/>
            </a:pPr>
            <a:r>
              <a:rPr lang="pt-BR" sz="2800" dirty="0">
                <a:solidFill>
                  <a:srgbClr val="F79709"/>
                </a:solidFill>
                <a:effectLst>
                  <a:outerShdw blurRad="38100" dist="38100" dir="2700000" algn="tl">
                    <a:srgbClr val="000000"/>
                  </a:outerShdw>
                </a:effectLst>
                <a:cs typeface="Lucida Sans Unicode" pitchFamily="34" charset="0"/>
              </a:rPr>
              <a:t>	EXISTENCE OF OPPORTUNITIES</a:t>
            </a:r>
            <a:endParaRPr lang="pt-B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3623</TotalTime>
  <Words>1287</Words>
  <Application>Microsoft Office PowerPoint</Application>
  <PresentationFormat>Apresentação na tela (4:3)</PresentationFormat>
  <Paragraphs>282</Paragraphs>
  <Slides>38</Slides>
  <Notes>38</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Controladoria-Geral da União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de Alencar Araripe Pereira</dc:creator>
  <cp:lastModifiedBy>Ronald da Silva Balbe</cp:lastModifiedBy>
  <cp:revision>284</cp:revision>
  <cp:lastPrinted>2014-08-20T07:40:04Z</cp:lastPrinted>
  <dcterms:created xsi:type="dcterms:W3CDTF">2014-07-23T21:24:08Z</dcterms:created>
  <dcterms:modified xsi:type="dcterms:W3CDTF">2014-09-19T12:16:10Z</dcterms:modified>
  <cp:category>Not Protected</cp:category>
</cp:coreProperties>
</file>