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65" r:id="rId4"/>
    <p:sldId id="288" r:id="rId5"/>
    <p:sldId id="259" r:id="rId6"/>
    <p:sldId id="266" r:id="rId7"/>
    <p:sldId id="267" r:id="rId8"/>
    <p:sldId id="268" r:id="rId9"/>
    <p:sldId id="261" r:id="rId10"/>
    <p:sldId id="263" r:id="rId11"/>
    <p:sldId id="290" r:id="rId12"/>
    <p:sldId id="285" r:id="rId13"/>
    <p:sldId id="289" r:id="rId14"/>
    <p:sldId id="264" r:id="rId15"/>
    <p:sldId id="270" r:id="rId16"/>
    <p:sldId id="276" r:id="rId17"/>
    <p:sldId id="274" r:id="rId18"/>
    <p:sldId id="271" r:id="rId19"/>
    <p:sldId id="286" r:id="rId20"/>
    <p:sldId id="272" r:id="rId21"/>
    <p:sldId id="273" r:id="rId22"/>
    <p:sldId id="287" r:id="rId23"/>
    <p:sldId id="283" r:id="rId2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ustavo Bouzo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130D67"/>
    <a:srgbClr val="182C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6E22796-7EA5-4A26-856A-B49F2B97C966}" type="datetimeFigureOut">
              <a:rPr lang="en-GB"/>
              <a:pPr>
                <a:defRPr/>
              </a:pPr>
              <a:t>16/09/2014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251CA3D-F086-400D-96AE-CA36BC125AE7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AT" smtClean="0"/>
          </a:p>
        </p:txBody>
      </p:sp>
      <p:sp>
        <p:nvSpPr>
          <p:cNvPr id="16387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B8C6AB-A016-49F4-B2D8-4113DE7392F7}" type="slidenum">
              <a:rPr lang="de-AT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de-AT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AT" smtClean="0"/>
          </a:p>
        </p:txBody>
      </p:sp>
      <p:sp>
        <p:nvSpPr>
          <p:cNvPr id="34819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5A18A6-4441-437A-8965-1D9D55B32487}" type="slidenum">
              <a:rPr lang="de-AT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de-AT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AT" smtClean="0"/>
          </a:p>
        </p:txBody>
      </p:sp>
      <p:sp>
        <p:nvSpPr>
          <p:cNvPr id="36867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F7CF04-3F04-4044-83D2-EDCEFB4A5EE3}" type="slidenum">
              <a:rPr lang="de-AT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de-AT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AT" smtClean="0"/>
          </a:p>
        </p:txBody>
      </p:sp>
      <p:sp>
        <p:nvSpPr>
          <p:cNvPr id="38915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3DAB48-CE78-4374-86CE-A8EE4FA80C3C}" type="slidenum">
              <a:rPr lang="de-AT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de-AT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AT" smtClean="0"/>
          </a:p>
        </p:txBody>
      </p:sp>
      <p:sp>
        <p:nvSpPr>
          <p:cNvPr id="40963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D83352-98D7-4201-9CD8-930B98EB96F6}" type="slidenum">
              <a:rPr lang="de-AT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de-AT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AT" smtClean="0"/>
          </a:p>
        </p:txBody>
      </p:sp>
      <p:sp>
        <p:nvSpPr>
          <p:cNvPr id="43011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5AB9C8-4966-4F9E-A0B6-A86A06E7D80A}" type="slidenum">
              <a:rPr lang="de-AT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de-AT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AT" smtClean="0"/>
          </a:p>
        </p:txBody>
      </p:sp>
      <p:sp>
        <p:nvSpPr>
          <p:cNvPr id="45059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6F010B-65D8-4846-A8B9-645510D653C4}" type="slidenum">
              <a:rPr lang="de-AT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de-AT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AT" smtClean="0"/>
          </a:p>
        </p:txBody>
      </p:sp>
      <p:sp>
        <p:nvSpPr>
          <p:cNvPr id="47107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B60E92-B4D4-4C91-9B58-A52153DF7F3D}" type="slidenum">
              <a:rPr lang="de-AT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de-AT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AT" smtClean="0"/>
          </a:p>
        </p:txBody>
      </p:sp>
      <p:sp>
        <p:nvSpPr>
          <p:cNvPr id="49155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7209E0-C1FC-4A32-929A-425C1D1FA213}" type="slidenum">
              <a:rPr lang="de-AT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de-AT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AT" smtClean="0"/>
          </a:p>
        </p:txBody>
      </p:sp>
      <p:sp>
        <p:nvSpPr>
          <p:cNvPr id="51203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119A78-0605-42BE-9CE3-0086895B2587}" type="slidenum">
              <a:rPr lang="de-AT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de-AT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AT" smtClean="0"/>
          </a:p>
        </p:txBody>
      </p:sp>
      <p:sp>
        <p:nvSpPr>
          <p:cNvPr id="53251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C7A07D-5F55-4B4C-AF30-CD9B883F67F1}" type="slidenum">
              <a:rPr lang="de-AT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de-AT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AT" smtClean="0"/>
          </a:p>
        </p:txBody>
      </p:sp>
      <p:sp>
        <p:nvSpPr>
          <p:cNvPr id="18435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839570-B5AC-48D5-8B09-996B21CC94EC}" type="slidenum">
              <a:rPr lang="de-AT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de-AT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AT" smtClean="0"/>
          </a:p>
        </p:txBody>
      </p:sp>
      <p:sp>
        <p:nvSpPr>
          <p:cNvPr id="55299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2DC237-2605-4F73-8A03-92133DB1422E}" type="slidenum">
              <a:rPr lang="de-AT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de-AT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AT" smtClean="0"/>
          </a:p>
        </p:txBody>
      </p:sp>
      <p:sp>
        <p:nvSpPr>
          <p:cNvPr id="57347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EFE99A-3FAB-4039-A5FC-FAC6F4EDAE7F}" type="slidenum">
              <a:rPr lang="de-AT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de-AT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AT" smtClean="0"/>
          </a:p>
        </p:txBody>
      </p:sp>
      <p:sp>
        <p:nvSpPr>
          <p:cNvPr id="59395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59C658-AE18-4CFE-9183-127328D07E44}" type="slidenum">
              <a:rPr lang="de-AT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de-AT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AT" smtClean="0"/>
          </a:p>
        </p:txBody>
      </p:sp>
      <p:sp>
        <p:nvSpPr>
          <p:cNvPr id="20483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AA2678-8412-49A9-9DDD-64D39A7C6179}" type="slidenum">
              <a:rPr lang="de-AT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de-AT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AT" smtClean="0"/>
          </a:p>
        </p:txBody>
      </p:sp>
      <p:sp>
        <p:nvSpPr>
          <p:cNvPr id="22531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4FD0E6-C6FC-42DC-8BC4-29755D5BC89A}" type="slidenum">
              <a:rPr lang="de-AT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de-AT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AT" smtClean="0"/>
          </a:p>
        </p:txBody>
      </p:sp>
      <p:sp>
        <p:nvSpPr>
          <p:cNvPr id="24579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AA730E-0B36-4500-A9FD-FCA6A2D5C088}" type="slidenum">
              <a:rPr lang="de-AT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de-AT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AT" smtClean="0"/>
          </a:p>
        </p:txBody>
      </p:sp>
      <p:sp>
        <p:nvSpPr>
          <p:cNvPr id="26627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A2B3C3-CEBB-4F31-80A9-C18013EE05B7}" type="slidenum">
              <a:rPr lang="de-AT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de-AT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AT" smtClean="0"/>
          </a:p>
        </p:txBody>
      </p:sp>
      <p:sp>
        <p:nvSpPr>
          <p:cNvPr id="28675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DF5665-404D-4591-A055-EB996E86281D}" type="slidenum">
              <a:rPr lang="de-AT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de-AT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AT" smtClean="0"/>
          </a:p>
        </p:txBody>
      </p:sp>
      <p:sp>
        <p:nvSpPr>
          <p:cNvPr id="30723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D0C68F-DD97-4DCF-8F22-7343DDB26696}" type="slidenum">
              <a:rPr lang="de-AT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de-AT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AT" smtClean="0"/>
          </a:p>
        </p:txBody>
      </p:sp>
      <p:sp>
        <p:nvSpPr>
          <p:cNvPr id="32771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E8A244-DC32-4797-AF12-FC02328119EB}" type="slidenum">
              <a:rPr lang="de-AT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de-AT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8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agem 1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138613" y="6153150"/>
            <a:ext cx="41767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234238" y="6427788"/>
            <a:ext cx="1730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4BC33-759D-4C00-84F3-87D67E7C18A3}" type="datetimeFigureOut">
              <a:rPr lang="pt-BR"/>
              <a:pPr>
                <a:defRPr/>
              </a:pPr>
              <a:t>16/09/2014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DBF69-3FED-420E-BE32-B982071AE04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1C9A0-B084-4E1B-A6A0-17A71578F2DB}" type="datetimeFigureOut">
              <a:rPr lang="pt-BR"/>
              <a:pPr>
                <a:defRPr/>
              </a:pPr>
              <a:t>16/09/2014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D2A16-9007-4750-86AB-68A1784C3E5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013E5-41BB-488F-84EC-AFB77E522DFA}" type="datetimeFigureOut">
              <a:rPr lang="pt-BR"/>
              <a:pPr>
                <a:defRPr/>
              </a:pPr>
              <a:t>16/09/2014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3E1E9-26C3-4E10-9232-482C3B10C6A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25052-69BD-4220-A1A0-D4BCDFCE9562}" type="datetimeFigureOut">
              <a:rPr lang="pt-BR"/>
              <a:pPr>
                <a:defRPr/>
              </a:pPr>
              <a:t>16/09/2014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13373-4759-4ABE-A55C-655B8E3A12C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AE4F6-B84D-4302-A718-AAAB115686AB}" type="datetimeFigureOut">
              <a:rPr lang="pt-BR"/>
              <a:pPr>
                <a:defRPr/>
              </a:pPr>
              <a:t>16/09/2014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C46BD-B423-4701-AB04-F9C03B15F72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4FD92-49B6-4797-9533-45646DBC2A3C}" type="datetimeFigureOut">
              <a:rPr lang="pt-BR"/>
              <a:pPr>
                <a:defRPr/>
              </a:pPr>
              <a:t>16/09/2014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17528-DFA2-4B31-91E8-7460BBEF9F2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3E6BB-AAF0-4BB0-B477-C506E6C04E95}" type="datetimeFigureOut">
              <a:rPr lang="pt-BR"/>
              <a:pPr>
                <a:defRPr/>
              </a:pPr>
              <a:t>16/09/2014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BDB8F-38C8-449C-B02F-5C4EDA8AF5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0DF0B-4E02-49F5-A295-06CA3086B56C}" type="datetimeFigureOut">
              <a:rPr lang="pt-BR"/>
              <a:pPr>
                <a:defRPr/>
              </a:pPr>
              <a:t>16/09/2014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8CDE4-98F1-4506-AEB7-44F1568D5E4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946A8-77B2-453F-81F2-11B71F5175E2}" type="datetimeFigureOut">
              <a:rPr lang="pt-BR"/>
              <a:pPr>
                <a:defRPr/>
              </a:pPr>
              <a:t>16/09/2014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7E0DD-366F-4E2E-8D77-D573A2CFC86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26E3D-A535-4B83-BEEE-ECC7AC0E077F}" type="datetimeFigureOut">
              <a:rPr lang="pt-BR"/>
              <a:pPr>
                <a:defRPr/>
              </a:pPr>
              <a:t>16/09/2014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059D3-0E0C-406F-92F6-F10188BC79D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00E22B-FAD2-4639-8531-048043F03BE3}" type="datetimeFigureOut">
              <a:rPr lang="pt-BR"/>
              <a:pPr>
                <a:defRPr/>
              </a:pPr>
              <a:t>16/09/2014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DD46EC-1789-4CE4-A754-B552AD743FA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187450" y="3357563"/>
            <a:ext cx="6697663" cy="1439862"/>
          </a:xfrm>
        </p:spPr>
        <p:txBody>
          <a:bodyPr rtlCol="0" anchor="t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400" b="1" dirty="0" smtClean="0">
                <a:solidFill>
                  <a:srgbClr val="182C80"/>
                </a:solidFill>
                <a:latin typeface="+mj-lt"/>
              </a:rPr>
              <a:t>Auditoria de Desempenho no Setor Público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i="1" dirty="0" smtClean="0"/>
              <a:t>Johann Rieser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b="1" i="1" dirty="0" smtClean="0">
                <a:solidFill>
                  <a:schemeClr val="tx2"/>
                </a:solidFill>
                <a:latin typeface="+mj-lt"/>
              </a:rPr>
              <a:t>Auditor Sênior, Ministério das Finanças, Viena, Áustria</a:t>
            </a:r>
            <a:endParaRPr lang="pt-BR" b="1" i="1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14338" name="Imagem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49363" y="5589588"/>
            <a:ext cx="54737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Imagem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8888" y="549275"/>
            <a:ext cx="7885112" cy="225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3200" y="5949950"/>
            <a:ext cx="2303463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feld 3"/>
          <p:cNvSpPr txBox="1">
            <a:spLocks noChangeArrowheads="1"/>
          </p:cNvSpPr>
          <p:nvPr/>
        </p:nvSpPr>
        <p:spPr bwMode="auto">
          <a:xfrm>
            <a:off x="576263" y="1052513"/>
            <a:ext cx="7991475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AT" sz="2800" b="1">
                <a:solidFill>
                  <a:srgbClr val="000000"/>
                </a:solidFill>
                <a:latin typeface="Calibri" pitchFamily="34" charset="0"/>
              </a:rPr>
              <a:t>Auditoria de Desempenho – um motor para as reformas públicas e um desafio para os auditores</a:t>
            </a:r>
            <a:endParaRPr lang="en-US" sz="2400" b="1">
              <a:ea typeface="ＭＳ Ｐゴシック" pitchFamily="34" charset="-128"/>
            </a:endParaRPr>
          </a:p>
          <a:p>
            <a:endParaRPr lang="en-US" sz="2400" b="1">
              <a:ea typeface="ＭＳ Ｐゴシック" pitchFamily="34" charset="-128"/>
            </a:endParaRPr>
          </a:p>
          <a:p>
            <a:r>
              <a:rPr lang="en-GB" b="1" i="1">
                <a:ea typeface="ＭＳ Ｐゴシック" pitchFamily="34" charset="-128"/>
              </a:rPr>
              <a:t>O universos de auditoria é baseado na estratégia da organização!</a:t>
            </a:r>
          </a:p>
          <a:p>
            <a:r>
              <a:rPr lang="en-GB" b="1" i="1">
                <a:ea typeface="ＭＳ Ｐゴシック" pitchFamily="34" charset="-128"/>
              </a:rPr>
              <a:t>Os trabalhos</a:t>
            </a:r>
            <a:r>
              <a:rPr lang="en-GB" b="1" i="1">
                <a:solidFill>
                  <a:srgbClr val="00B0F0"/>
                </a:solidFill>
                <a:ea typeface="ＭＳ Ｐゴシック" pitchFamily="34" charset="-128"/>
              </a:rPr>
              <a:t> </a:t>
            </a:r>
            <a:r>
              <a:rPr lang="en-GB" b="1" i="1">
                <a:ea typeface="ＭＳ Ｐゴシック" pitchFamily="34" charset="-128"/>
              </a:rPr>
              <a:t>de auditoria resultam de uma abordagem orientada a riscos e abrangente!</a:t>
            </a:r>
          </a:p>
          <a:p>
            <a:endParaRPr lang="en-GB" sz="1600">
              <a:ea typeface="ＭＳ Ｐゴシック" pitchFamily="34" charset="-128"/>
            </a:endParaRPr>
          </a:p>
          <a:p>
            <a:pPr>
              <a:buFont typeface="Calibri" pitchFamily="34" charset="0"/>
              <a:buAutoNum type="arabicPeriod"/>
            </a:pPr>
            <a:r>
              <a:rPr lang="en-GB">
                <a:ea typeface="ＭＳ Ｐゴシック" pitchFamily="34" charset="-128"/>
              </a:rPr>
              <a:t> posicionamento diretamente sob o mais alto nível de gestão;</a:t>
            </a:r>
          </a:p>
          <a:p>
            <a:pPr>
              <a:buFont typeface="Calibri" pitchFamily="34" charset="0"/>
              <a:buAutoNum type="arabicPeriod"/>
            </a:pPr>
            <a:r>
              <a:rPr lang="en-GB">
                <a:ea typeface="ＭＳ Ｐゴシック" pitchFamily="34" charset="-128"/>
              </a:rPr>
              <a:t> estratégia da Unidade de Auditoria Interna</a:t>
            </a:r>
            <a:r>
              <a:rPr lang="en-GB">
                <a:solidFill>
                  <a:srgbClr val="FFC000"/>
                </a:solidFill>
                <a:ea typeface="ＭＳ Ｐゴシック" pitchFamily="34" charset="-128"/>
              </a:rPr>
              <a:t> </a:t>
            </a:r>
            <a:r>
              <a:rPr lang="en-GB">
                <a:ea typeface="ＭＳ Ｐゴシック" pitchFamily="34" charset="-128"/>
              </a:rPr>
              <a:t>ligada à administração e a seu desenvolvimento dinâmico;</a:t>
            </a:r>
          </a:p>
          <a:p>
            <a:pPr>
              <a:buFont typeface="Calibri" pitchFamily="34" charset="0"/>
              <a:buAutoNum type="arabicPeriod"/>
            </a:pPr>
            <a:r>
              <a:rPr lang="en-GB">
                <a:ea typeface="ＭＳ Ｐゴシック" pitchFamily="34" charset="-128"/>
              </a:rPr>
              <a:t> organização orientada à equipe;</a:t>
            </a:r>
          </a:p>
          <a:p>
            <a:pPr>
              <a:buFont typeface="Calibri" pitchFamily="34" charset="0"/>
              <a:buAutoNum type="arabicPeriod"/>
            </a:pPr>
            <a:r>
              <a:rPr lang="en-GB">
                <a:ea typeface="ＭＳ Ｐゴシック" pitchFamily="34" charset="-128"/>
              </a:rPr>
              <a:t> desenvolvimento de recursos humanos e gestão do conhecimento;</a:t>
            </a:r>
          </a:p>
          <a:p>
            <a:pPr>
              <a:buFont typeface="Calibri" pitchFamily="34" charset="0"/>
              <a:buAutoNum type="arabicPeriod"/>
            </a:pPr>
            <a:r>
              <a:rPr lang="en-GB">
                <a:ea typeface="ＭＳ Ｐゴシック" pitchFamily="34" charset="-128"/>
              </a:rPr>
              <a:t> redes de relacionamento de excelência, também com a comunidade 	profissional e com a comunidade científica</a:t>
            </a:r>
          </a:p>
          <a:p>
            <a:pPr>
              <a:buFont typeface="Calibri" pitchFamily="34" charset="0"/>
              <a:buAutoNum type="arabicPeriod"/>
            </a:pPr>
            <a:r>
              <a:rPr lang="en-GB">
                <a:ea typeface="ＭＳ Ｐゴシック" pitchFamily="34" charset="-128"/>
              </a:rPr>
              <a:t> controle de qualidade interno e externo;</a:t>
            </a:r>
          </a:p>
          <a:p>
            <a:pPr>
              <a:buFont typeface="Calibri" pitchFamily="34" charset="0"/>
              <a:buAutoNum type="arabicPeriod"/>
            </a:pPr>
            <a:r>
              <a:rPr lang="en-GB">
                <a:ea typeface="ＭＳ Ｐゴシック" pitchFamily="34" charset="-128"/>
              </a:rPr>
              <a:t> medidas de salvaguarda dos resultados</a:t>
            </a:r>
          </a:p>
          <a:p>
            <a:pPr marL="400050" lvl="1"/>
            <a:endParaRPr lang="en-US" sz="1200">
              <a:ea typeface="ＭＳ Ｐゴシック" pitchFamily="34" charset="-128"/>
            </a:endParaRPr>
          </a:p>
          <a:p>
            <a:pPr marL="400050" lvl="1"/>
            <a:endParaRPr lang="en-US" sz="120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76263" y="1052513"/>
            <a:ext cx="7991475" cy="47704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800" b="1" dirty="0">
                <a:solidFill>
                  <a:prstClr val="black"/>
                </a:solidFill>
                <a:latin typeface="+mn-lt"/>
                <a:cs typeface="+mn-cs"/>
              </a:rPr>
              <a:t>Auditoria de Desempenho – definição</a:t>
            </a:r>
            <a:endParaRPr lang="en-US" sz="2400" b="1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628650" lvl="1" indent="-2286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Auditoria da </a:t>
            </a:r>
            <a:r>
              <a:rPr lang="en-US" b="1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economicidade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das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atividades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administrativas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de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acordo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com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princípios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e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práticas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administrativas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sólidas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, e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políticas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de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gestão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;</a:t>
            </a:r>
          </a:p>
          <a:p>
            <a:pPr marL="628650" lvl="1" indent="-2286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endParaRPr lang="en-US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628650" lvl="1" indent="-2286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Auditoria da </a:t>
            </a:r>
            <a:r>
              <a:rPr lang="en-US" b="1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eficiência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da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utilização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de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recursos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humanos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financeiros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e outros,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incluindo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o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exame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dos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sistemas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de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informação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medidas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de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desempenho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e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mecanismos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de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acompanhamento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;</a:t>
            </a:r>
          </a:p>
          <a:p>
            <a:pPr marL="628650" lvl="1" indent="-2286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endParaRPr lang="en-US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628650" lvl="1" indent="-2286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t-BR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Auditoria da </a:t>
            </a:r>
            <a:r>
              <a:rPr lang="pt-BR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eficácia</a:t>
            </a:r>
            <a:r>
              <a:rPr lang="pt-BR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do desempenho em relação ao atingimento dos objetivos da entidade auditada, e auditoria do impacto real das atividades em comparação com o impacto pretendido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</a:p>
          <a:p>
            <a:pPr marL="628650" lvl="1" indent="-2286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endParaRPr lang="en-US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628650" lvl="1" indent="-2286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endParaRPr lang="en-US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628650" lvl="1" indent="-2286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endParaRPr lang="en-US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400050"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Pretende</a:t>
            </a:r>
            <a:r>
              <a:rPr lang="en-US" i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-se </a:t>
            </a:r>
            <a:r>
              <a:rPr lang="en-US" i="1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melhorar</a:t>
            </a:r>
            <a:r>
              <a:rPr lang="en-US" i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o “</a:t>
            </a:r>
            <a:r>
              <a:rPr lang="en-US" i="1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desempenho</a:t>
            </a:r>
            <a:r>
              <a:rPr lang="en-US" i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” da </a:t>
            </a:r>
            <a:r>
              <a:rPr lang="en-US" i="1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organização</a:t>
            </a:r>
            <a:r>
              <a:rPr lang="en-US" i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!</a:t>
            </a:r>
            <a:endParaRPr lang="en-US" sz="12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76263" y="1052513"/>
            <a:ext cx="8243887" cy="5140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800" b="1" dirty="0">
                <a:solidFill>
                  <a:prstClr val="black"/>
                </a:solidFill>
                <a:latin typeface="+mn-lt"/>
                <a:cs typeface="+mn-cs"/>
              </a:rPr>
              <a:t>Auditoria de Performance – um motor para as reformas públicas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347663" indent="-347663" fontAlgn="auto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Novos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desafios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surgem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nas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gestões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públicas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 e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auditorias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,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que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devem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lidar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 com:</a:t>
            </a:r>
          </a:p>
          <a:p>
            <a:pPr marL="361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/>
            </a:r>
            <a:br>
              <a:rPr lang="en-US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</a:b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-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mudanças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econômicas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rápidas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 (e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acelerando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) </a:t>
            </a:r>
            <a:br>
              <a:rPr lang="en-US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</a:b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-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complexidade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crescente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 de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questões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regulatórias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br>
              <a:rPr lang="en-US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</a:b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-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novas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tecnologias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 e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serviços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, e</a:t>
            </a:r>
            <a:br>
              <a:rPr lang="en-US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</a:b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-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exigência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 de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abertura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,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transparência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 e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participação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cidadã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.</a:t>
            </a:r>
          </a:p>
          <a:p>
            <a:pPr marL="40005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40005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feld 3"/>
          <p:cNvSpPr txBox="1">
            <a:spLocks noChangeArrowheads="1"/>
          </p:cNvSpPr>
          <p:nvPr/>
        </p:nvSpPr>
        <p:spPr bwMode="auto">
          <a:xfrm>
            <a:off x="576263" y="1052513"/>
            <a:ext cx="7991475" cy="533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AT" sz="2800" b="1">
                <a:solidFill>
                  <a:srgbClr val="000000"/>
                </a:solidFill>
                <a:latin typeface="Calibri" pitchFamily="34" charset="0"/>
              </a:rPr>
              <a:t>Auditoria de Desempenho – como e o quê?</a:t>
            </a:r>
          </a:p>
          <a:p>
            <a:pPr algn="ctr"/>
            <a:r>
              <a:rPr lang="de-AT" sz="2800" b="1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Universo de Auditoria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0000"/>
                </a:solidFill>
                <a:latin typeface="Calibri" pitchFamily="34" charset="0"/>
              </a:rPr>
              <a:t>Auditoria de desempenho cobre todo o espectro da administração pública e, por isso, é importante que as habilidades e competências do corpo técnico reflitam isto.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0000"/>
                </a:solidFill>
                <a:latin typeface="Calibri" pitchFamily="34" charset="0"/>
              </a:rPr>
              <a:t>É uma atividade baseada em informação que requer habilidades políticas, analíticas e criativas.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0000"/>
                </a:solidFill>
                <a:latin typeface="Calibri" pitchFamily="34" charset="0"/>
              </a:rPr>
              <a:t>Capacitação adicional e aprendizado por toda vida serão essenciais para enfrentar o desafio</a:t>
            </a:r>
            <a:r>
              <a:rPr lang="en-US" sz="3200">
                <a:solidFill>
                  <a:srgbClr val="000000"/>
                </a:solidFill>
                <a:latin typeface="Calibri" pitchFamily="34" charset="0"/>
              </a:rPr>
              <a:t>.</a:t>
            </a:r>
          </a:p>
          <a:p>
            <a:pPr algn="ctr"/>
            <a:endParaRPr lang="de-AT" sz="2800" b="1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  <a:p>
            <a:endParaRPr lang="en-US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ângulo 21"/>
          <p:cNvSpPr/>
          <p:nvPr/>
        </p:nvSpPr>
        <p:spPr>
          <a:xfrm>
            <a:off x="2339975" y="6124575"/>
            <a:ext cx="4248150" cy="3286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39938" name="Textfeld 3"/>
          <p:cNvSpPr txBox="1">
            <a:spLocks noChangeArrowheads="1"/>
          </p:cNvSpPr>
          <p:nvPr/>
        </p:nvSpPr>
        <p:spPr bwMode="auto">
          <a:xfrm>
            <a:off x="395288" y="1052513"/>
            <a:ext cx="83534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AT" sz="2800" b="1">
                <a:solidFill>
                  <a:srgbClr val="000000"/>
                </a:solidFill>
                <a:latin typeface="Calibri" pitchFamily="34" charset="0"/>
              </a:rPr>
              <a:t>Auditoria de Performance – um motor para as reformas públicas e um desafio para os auditores</a:t>
            </a:r>
            <a:endParaRPr lang="en-US" sz="2400" b="1">
              <a:ea typeface="ＭＳ Ｐゴシック" pitchFamily="34" charset="-128"/>
            </a:endParaRPr>
          </a:p>
          <a:p>
            <a:endParaRPr lang="en-GB">
              <a:ea typeface="ＭＳ Ｐゴシック" pitchFamily="34" charset="-128"/>
            </a:endParaRPr>
          </a:p>
          <a:p>
            <a:pPr marL="400050" lvl="1"/>
            <a:endParaRPr lang="en-US" sz="1200">
              <a:ea typeface="ＭＳ Ｐゴシック" pitchFamily="34" charset="-128"/>
            </a:endParaRPr>
          </a:p>
          <a:p>
            <a:pPr marL="400050" lvl="1"/>
            <a:endParaRPr lang="en-US" sz="1200">
              <a:ea typeface="ＭＳ Ｐゴシック" pitchFamily="34" charset="-128"/>
            </a:endParaRPr>
          </a:p>
        </p:txBody>
      </p:sp>
      <p:pic>
        <p:nvPicPr>
          <p:cNvPr id="3993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913" y="1916113"/>
            <a:ext cx="6553200" cy="427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0" name="CaixaDeTexto 1"/>
          <p:cNvSpPr txBox="1">
            <a:spLocks noChangeArrowheads="1"/>
          </p:cNvSpPr>
          <p:nvPr/>
        </p:nvSpPr>
        <p:spPr bwMode="auto">
          <a:xfrm>
            <a:off x="4032250" y="2043113"/>
            <a:ext cx="1152525" cy="276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200">
                <a:latin typeface="Calibri" pitchFamily="34" charset="0"/>
              </a:rPr>
              <a:t>gestão</a:t>
            </a:r>
          </a:p>
        </p:txBody>
      </p:sp>
      <p:sp>
        <p:nvSpPr>
          <p:cNvPr id="39941" name="CaixaDeTexto 4"/>
          <p:cNvSpPr txBox="1">
            <a:spLocks noChangeArrowheads="1"/>
          </p:cNvSpPr>
          <p:nvPr/>
        </p:nvSpPr>
        <p:spPr bwMode="auto">
          <a:xfrm>
            <a:off x="5427663" y="2325688"/>
            <a:ext cx="2663825" cy="276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200">
                <a:latin typeface="Calibri" pitchFamily="34" charset="0"/>
              </a:rPr>
              <a:t>conhecimento da organização</a:t>
            </a:r>
          </a:p>
        </p:txBody>
      </p:sp>
      <p:sp>
        <p:nvSpPr>
          <p:cNvPr id="39942" name="CaixaDeTexto 5"/>
          <p:cNvSpPr txBox="1">
            <a:spLocks noChangeArrowheads="1"/>
          </p:cNvSpPr>
          <p:nvPr/>
        </p:nvSpPr>
        <p:spPr bwMode="auto">
          <a:xfrm>
            <a:off x="611188" y="2981325"/>
            <a:ext cx="2665412" cy="276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1200">
                <a:latin typeface="Calibri" pitchFamily="34" charset="0"/>
              </a:rPr>
              <a:t>flexibilidade</a:t>
            </a:r>
          </a:p>
        </p:txBody>
      </p:sp>
      <p:sp>
        <p:nvSpPr>
          <p:cNvPr id="39943" name="CaixaDeTexto 7"/>
          <p:cNvSpPr txBox="1">
            <a:spLocks noChangeArrowheads="1"/>
          </p:cNvSpPr>
          <p:nvPr/>
        </p:nvSpPr>
        <p:spPr bwMode="auto">
          <a:xfrm>
            <a:off x="387350" y="3824288"/>
            <a:ext cx="2665413" cy="2778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1200">
                <a:latin typeface="Calibri" pitchFamily="34" charset="0"/>
              </a:rPr>
              <a:t>ética</a:t>
            </a:r>
          </a:p>
        </p:txBody>
      </p:sp>
      <p:sp>
        <p:nvSpPr>
          <p:cNvPr id="39944" name="CaixaDeTexto 8"/>
          <p:cNvSpPr txBox="1">
            <a:spLocks noChangeArrowheads="1"/>
          </p:cNvSpPr>
          <p:nvPr/>
        </p:nvSpPr>
        <p:spPr bwMode="auto">
          <a:xfrm>
            <a:off x="611188" y="4699000"/>
            <a:ext cx="2665412" cy="276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1200">
                <a:latin typeface="Calibri" pitchFamily="34" charset="0"/>
              </a:rPr>
              <a:t>conhecimento de TI</a:t>
            </a:r>
          </a:p>
        </p:txBody>
      </p:sp>
      <p:sp>
        <p:nvSpPr>
          <p:cNvPr id="39945" name="CaixaDeTexto 9"/>
          <p:cNvSpPr txBox="1">
            <a:spLocks noChangeArrowheads="1"/>
          </p:cNvSpPr>
          <p:nvPr/>
        </p:nvSpPr>
        <p:spPr bwMode="auto">
          <a:xfrm>
            <a:off x="1150938" y="2328863"/>
            <a:ext cx="2665412" cy="276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1200">
                <a:latin typeface="Calibri" pitchFamily="34" charset="0"/>
              </a:rPr>
              <a:t>trabalho em equipe</a:t>
            </a:r>
          </a:p>
        </p:txBody>
      </p:sp>
      <p:sp>
        <p:nvSpPr>
          <p:cNvPr id="39946" name="CaixaDeTexto 10"/>
          <p:cNvSpPr txBox="1">
            <a:spLocks noChangeArrowheads="1"/>
          </p:cNvSpPr>
          <p:nvPr/>
        </p:nvSpPr>
        <p:spPr bwMode="auto">
          <a:xfrm>
            <a:off x="1139825" y="5316538"/>
            <a:ext cx="2665413" cy="2778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1200">
                <a:latin typeface="Calibri" pitchFamily="34" charset="0"/>
              </a:rPr>
              <a:t>conhecimentos tecnológicos</a:t>
            </a:r>
          </a:p>
        </p:txBody>
      </p:sp>
      <p:sp>
        <p:nvSpPr>
          <p:cNvPr id="39947" name="CaixaDeTexto 11"/>
          <p:cNvSpPr txBox="1">
            <a:spLocks noChangeArrowheads="1"/>
          </p:cNvSpPr>
          <p:nvPr/>
        </p:nvSpPr>
        <p:spPr bwMode="auto">
          <a:xfrm>
            <a:off x="3486150" y="5573713"/>
            <a:ext cx="2243138" cy="276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200">
                <a:latin typeface="Calibri" pitchFamily="34" charset="0"/>
              </a:rPr>
              <a:t>conhecimentos em finanças</a:t>
            </a:r>
          </a:p>
        </p:txBody>
      </p:sp>
      <p:sp>
        <p:nvSpPr>
          <p:cNvPr id="39948" name="CaixaDeTexto 12"/>
          <p:cNvSpPr txBox="1">
            <a:spLocks noChangeArrowheads="1"/>
          </p:cNvSpPr>
          <p:nvPr/>
        </p:nvSpPr>
        <p:spPr bwMode="auto">
          <a:xfrm>
            <a:off x="5391150" y="5313363"/>
            <a:ext cx="2087563" cy="2778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200">
                <a:latin typeface="Calibri" pitchFamily="34" charset="0"/>
              </a:rPr>
              <a:t>experiência em auditoria</a:t>
            </a:r>
          </a:p>
        </p:txBody>
      </p:sp>
      <p:sp>
        <p:nvSpPr>
          <p:cNvPr id="39949" name="CaixaDeTexto 13"/>
          <p:cNvSpPr txBox="1">
            <a:spLocks noChangeArrowheads="1"/>
          </p:cNvSpPr>
          <p:nvPr/>
        </p:nvSpPr>
        <p:spPr bwMode="auto">
          <a:xfrm>
            <a:off x="5983288" y="4652963"/>
            <a:ext cx="2663825" cy="276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200">
                <a:latin typeface="Calibri" pitchFamily="34" charset="0"/>
              </a:rPr>
              <a:t>controle interno, gestão de risco</a:t>
            </a:r>
          </a:p>
        </p:txBody>
      </p:sp>
      <p:sp>
        <p:nvSpPr>
          <p:cNvPr id="39950" name="CaixaDeTexto 14"/>
          <p:cNvSpPr txBox="1">
            <a:spLocks noChangeArrowheads="1"/>
          </p:cNvSpPr>
          <p:nvPr/>
        </p:nvSpPr>
        <p:spPr bwMode="auto">
          <a:xfrm>
            <a:off x="6164263" y="3778250"/>
            <a:ext cx="2663825" cy="276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200">
                <a:latin typeface="Calibri" pitchFamily="34" charset="0"/>
              </a:rPr>
              <a:t>competências em auditoria</a:t>
            </a:r>
          </a:p>
        </p:txBody>
      </p:sp>
      <p:sp>
        <p:nvSpPr>
          <p:cNvPr id="39951" name="CaixaDeTexto 15"/>
          <p:cNvSpPr txBox="1">
            <a:spLocks noChangeArrowheads="1"/>
          </p:cNvSpPr>
          <p:nvPr/>
        </p:nvSpPr>
        <p:spPr bwMode="auto">
          <a:xfrm>
            <a:off x="5957888" y="3000375"/>
            <a:ext cx="2665412" cy="2778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200">
                <a:latin typeface="Calibri" pitchFamily="34" charset="0"/>
              </a:rPr>
              <a:t>conhecimento do processo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2741613" y="6124575"/>
            <a:ext cx="863600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50" dirty="0">
                <a:latin typeface="+mn-lt"/>
                <a:cs typeface="+mn-cs"/>
              </a:rPr>
              <a:t>financeiro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3635375" y="6118225"/>
            <a:ext cx="865188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50" dirty="0">
                <a:latin typeface="+mn-lt"/>
                <a:cs typeface="+mn-cs"/>
              </a:rPr>
              <a:t>tecnológico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4475163" y="6107113"/>
            <a:ext cx="946150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50" dirty="0">
                <a:latin typeface="+mn-lt"/>
                <a:cs typeface="+mn-cs"/>
              </a:rPr>
              <a:t>investigações especiais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5448300" y="6116638"/>
            <a:ext cx="393700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50" dirty="0">
                <a:latin typeface="+mn-lt"/>
                <a:cs typeface="+mn-cs"/>
              </a:rPr>
              <a:t>TI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5867400" y="6094413"/>
            <a:ext cx="947738" cy="431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50" dirty="0">
                <a:latin typeface="+mn-lt"/>
                <a:cs typeface="+mn-cs"/>
              </a:rPr>
              <a:t>agendas especiais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76263" y="1052513"/>
            <a:ext cx="8172450" cy="5140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800" b="1" dirty="0">
                <a:solidFill>
                  <a:prstClr val="black"/>
                </a:solidFill>
                <a:latin typeface="+mj-lt"/>
                <a:cs typeface="+mn-cs"/>
              </a:rPr>
              <a:t>Auditoria de Desempenho – padrões de auditoria</a:t>
            </a:r>
            <a:endParaRPr lang="de-AT" sz="2800" b="1" dirty="0">
              <a:solidFill>
                <a:prstClr val="black"/>
              </a:solidFill>
              <a:latin typeface="+mj-lt"/>
              <a:ea typeface="ＭＳ Ｐゴシック" pitchFamily="34" charset="-128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2800" b="1" dirty="0">
              <a:solidFill>
                <a:prstClr val="black"/>
              </a:solidFill>
              <a:latin typeface="+mj-lt"/>
              <a:ea typeface="ＭＳ Ｐゴシック" pitchFamily="34" charset="-128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j-lt"/>
                <a:ea typeface="ＭＳ Ｐゴシック" pitchFamily="34" charset="-128"/>
                <a:cs typeface="Arial" pitchFamily="34" charset="0"/>
              </a:rPr>
              <a:t>ISSAI 3000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j-lt"/>
                <a:ea typeface="ＭＳ Ｐゴシック" pitchFamily="34" charset="-128"/>
                <a:cs typeface="Arial" pitchFamily="34" charset="0"/>
              </a:rPr>
              <a:t>O </a:t>
            </a:r>
            <a:r>
              <a:rPr lang="en-US" sz="2400" dirty="0" err="1">
                <a:latin typeface="+mj-lt"/>
                <a:ea typeface="ＭＳ Ｐゴシック" pitchFamily="34" charset="-128"/>
                <a:cs typeface="Arial" pitchFamily="34" charset="0"/>
              </a:rPr>
              <a:t>que</a:t>
            </a:r>
            <a:r>
              <a:rPr lang="en-US" sz="2400" dirty="0">
                <a:latin typeface="+mj-lt"/>
                <a:ea typeface="ＭＳ Ｐゴシック" pitchFamily="34" charset="-128"/>
                <a:cs typeface="Arial" pitchFamily="34" charset="0"/>
              </a:rPr>
              <a:t> é Auditoria de </a:t>
            </a:r>
            <a:r>
              <a:rPr lang="en-US" sz="2400" dirty="0" err="1">
                <a:latin typeface="+mj-lt"/>
                <a:ea typeface="ＭＳ Ｐゴシック" pitchFamily="34" charset="-128"/>
                <a:cs typeface="Arial" pitchFamily="34" charset="0"/>
              </a:rPr>
              <a:t>Desempenho</a:t>
            </a:r>
            <a:r>
              <a:rPr lang="en-US" sz="2400" dirty="0">
                <a:latin typeface="+mj-lt"/>
                <a:ea typeface="ＭＳ Ｐゴシック" pitchFamily="34" charset="-128"/>
                <a:cs typeface="Arial" pitchFamily="34" charset="0"/>
              </a:rPr>
              <a:t> – </a:t>
            </a:r>
            <a:r>
              <a:rPr lang="en-US" sz="2400" dirty="0" err="1">
                <a:latin typeface="+mj-lt"/>
                <a:ea typeface="ＭＳ Ｐゴシック" pitchFamily="34" charset="-128"/>
                <a:cs typeface="Arial" pitchFamily="34" charset="0"/>
              </a:rPr>
              <a:t>padrões</a:t>
            </a:r>
            <a:r>
              <a:rPr lang="en-US" sz="2400" dirty="0">
                <a:latin typeface="+mj-lt"/>
                <a:ea typeface="ＭＳ Ｐゴシック" pitchFamily="34" charset="-128"/>
                <a:cs typeface="Arial" pitchFamily="34" charset="0"/>
              </a:rPr>
              <a:t> e </a:t>
            </a:r>
            <a:r>
              <a:rPr lang="en-US" sz="2400" dirty="0" err="1">
                <a:latin typeface="+mj-lt"/>
                <a:ea typeface="ＭＳ Ｐゴシック" pitchFamily="34" charset="-128"/>
                <a:cs typeface="Arial" pitchFamily="34" charset="0"/>
              </a:rPr>
              <a:t>diretrizes</a:t>
            </a:r>
            <a:endParaRPr lang="en-US" sz="2400" dirty="0">
              <a:latin typeface="+mj-lt"/>
              <a:ea typeface="ＭＳ Ｐゴシック" pitchFamily="34" charset="-128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latin typeface="+mj-lt"/>
                <a:cs typeface="+mn-cs"/>
              </a:rPr>
              <a:t>As </a:t>
            </a:r>
            <a:r>
              <a:rPr lang="en-US" sz="2400" i="1" dirty="0" err="1">
                <a:latin typeface="+mj-lt"/>
                <a:cs typeface="+mn-cs"/>
              </a:rPr>
              <a:t>diretrizes</a:t>
            </a:r>
            <a:r>
              <a:rPr lang="en-US" sz="2400" i="1" dirty="0">
                <a:latin typeface="+mj-lt"/>
                <a:cs typeface="+mn-cs"/>
              </a:rPr>
              <a:t> </a:t>
            </a:r>
            <a:r>
              <a:rPr lang="en-US" sz="2400" i="1" dirty="0" err="1">
                <a:latin typeface="+mj-lt"/>
                <a:cs typeface="+mn-cs"/>
              </a:rPr>
              <a:t>levam</a:t>
            </a:r>
            <a:r>
              <a:rPr lang="en-US" sz="2400" i="1" dirty="0">
                <a:latin typeface="+mj-lt"/>
                <a:cs typeface="+mn-cs"/>
              </a:rPr>
              <a:t> </a:t>
            </a:r>
            <a:r>
              <a:rPr lang="en-US" sz="2400" i="1" dirty="0" err="1">
                <a:latin typeface="+mj-lt"/>
                <a:cs typeface="+mn-cs"/>
              </a:rPr>
              <a:t>em</a:t>
            </a:r>
            <a:r>
              <a:rPr lang="en-US" sz="2400" i="1" dirty="0">
                <a:latin typeface="+mj-lt"/>
                <a:cs typeface="+mn-cs"/>
              </a:rPr>
              <a:t> </a:t>
            </a:r>
            <a:r>
              <a:rPr lang="en-US" sz="2400" i="1" dirty="0" err="1">
                <a:latin typeface="+mj-lt"/>
                <a:cs typeface="+mn-cs"/>
              </a:rPr>
              <a:t>conta</a:t>
            </a:r>
            <a:r>
              <a:rPr lang="en-US" sz="2400" i="1" dirty="0">
                <a:latin typeface="+mj-lt"/>
                <a:cs typeface="+mn-cs"/>
              </a:rPr>
              <a:t> </a:t>
            </a:r>
            <a:r>
              <a:rPr lang="en-US" sz="2400" i="1" dirty="0" err="1">
                <a:latin typeface="+mj-lt"/>
                <a:cs typeface="+mn-cs"/>
              </a:rPr>
              <a:t>padrões</a:t>
            </a:r>
            <a:r>
              <a:rPr lang="en-US" sz="2400" i="1" dirty="0">
                <a:latin typeface="+mj-lt"/>
                <a:cs typeface="+mn-cs"/>
              </a:rPr>
              <a:t> de auditoria do INTOSAI </a:t>
            </a:r>
            <a:r>
              <a:rPr lang="pt-BR" sz="2400" i="1" dirty="0">
                <a:latin typeface="+mj-lt"/>
                <a:cs typeface="+mn-cs"/>
              </a:rPr>
              <a:t>relevantes,</a:t>
            </a:r>
            <a:r>
              <a:rPr lang="en-US" sz="2400" i="1" dirty="0">
                <a:latin typeface="+mj-lt"/>
                <a:cs typeface="+mn-cs"/>
              </a:rPr>
              <a:t> </a:t>
            </a:r>
            <a:r>
              <a:rPr lang="en-US" sz="2400" i="1" dirty="0" err="1">
                <a:latin typeface="+mj-lt"/>
                <a:cs typeface="+mn-cs"/>
              </a:rPr>
              <a:t>baseados</a:t>
            </a:r>
            <a:r>
              <a:rPr lang="en-US" sz="2400" i="1" dirty="0">
                <a:latin typeface="+mj-lt"/>
                <a:cs typeface="+mn-cs"/>
              </a:rPr>
              <a:t> </a:t>
            </a:r>
            <a:r>
              <a:rPr lang="en-US" sz="2400" i="1" dirty="0" err="1">
                <a:latin typeface="+mj-lt"/>
                <a:cs typeface="+mn-cs"/>
              </a:rPr>
              <a:t>em</a:t>
            </a:r>
            <a:r>
              <a:rPr lang="en-US" sz="2400" i="1" dirty="0">
                <a:latin typeface="+mj-lt"/>
                <a:cs typeface="+mn-cs"/>
              </a:rPr>
              <a:t> </a:t>
            </a:r>
            <a:r>
              <a:rPr lang="en-US" sz="2400" i="1" dirty="0" err="1">
                <a:latin typeface="+mj-lt"/>
                <a:cs typeface="+mn-cs"/>
              </a:rPr>
              <a:t>princípios</a:t>
            </a:r>
            <a:r>
              <a:rPr lang="en-US" sz="2400" i="1" dirty="0">
                <a:latin typeface="+mj-lt"/>
                <a:cs typeface="+mn-cs"/>
              </a:rPr>
              <a:t> de auditoria de </a:t>
            </a:r>
            <a:r>
              <a:rPr lang="en-US" sz="2400" i="1" dirty="0" err="1">
                <a:latin typeface="+mj-lt"/>
                <a:cs typeface="+mn-cs"/>
              </a:rPr>
              <a:t>desempenho</a:t>
            </a:r>
            <a:r>
              <a:rPr lang="en-US" sz="2400" i="1" dirty="0">
                <a:latin typeface="+mj-lt"/>
                <a:cs typeface="+mn-cs"/>
              </a:rPr>
              <a:t> </a:t>
            </a:r>
            <a:r>
              <a:rPr lang="en-US" sz="2400" i="1" dirty="0" err="1">
                <a:latin typeface="+mj-lt"/>
                <a:cs typeface="+mn-cs"/>
              </a:rPr>
              <a:t>geralmente</a:t>
            </a:r>
            <a:r>
              <a:rPr lang="en-US" sz="2400" i="1" dirty="0">
                <a:latin typeface="+mj-lt"/>
                <a:cs typeface="+mn-cs"/>
              </a:rPr>
              <a:t> </a:t>
            </a:r>
            <a:r>
              <a:rPr lang="en-US" sz="2400" i="1" dirty="0" err="1">
                <a:latin typeface="+mj-lt"/>
                <a:cs typeface="+mn-cs"/>
              </a:rPr>
              <a:t>aceitos</a:t>
            </a:r>
            <a:r>
              <a:rPr lang="en-US" sz="2400" i="1" dirty="0">
                <a:latin typeface="+mj-lt"/>
                <a:cs typeface="+mn-cs"/>
              </a:rPr>
              <a:t>, </a:t>
            </a:r>
            <a:r>
              <a:rPr lang="en-US" sz="2400" i="1" dirty="0" err="1">
                <a:latin typeface="+mj-lt"/>
                <a:cs typeface="+mn-cs"/>
              </a:rPr>
              <a:t>depurados</a:t>
            </a:r>
            <a:r>
              <a:rPr lang="en-US" sz="2400" i="1" dirty="0">
                <a:latin typeface="+mj-lt"/>
                <a:cs typeface="+mn-cs"/>
              </a:rPr>
              <a:t> </a:t>
            </a:r>
            <a:r>
              <a:rPr lang="en-US" sz="2400" i="1" dirty="0" err="1">
                <a:latin typeface="+mj-lt"/>
                <a:cs typeface="+mn-cs"/>
              </a:rPr>
              <a:t>pela</a:t>
            </a:r>
            <a:r>
              <a:rPr lang="en-US" sz="2400" i="1" dirty="0">
                <a:latin typeface="+mj-lt"/>
                <a:cs typeface="+mn-cs"/>
              </a:rPr>
              <a:t> </a:t>
            </a:r>
            <a:r>
              <a:rPr lang="en-US" sz="2400" i="1" dirty="0" err="1">
                <a:latin typeface="+mj-lt"/>
                <a:cs typeface="+mn-cs"/>
              </a:rPr>
              <a:t>experiência</a:t>
            </a:r>
            <a:r>
              <a:rPr lang="en-US" sz="2400" i="1" dirty="0">
                <a:latin typeface="+mj-lt"/>
                <a:cs typeface="+mn-cs"/>
              </a:rPr>
              <a:t> dos </a:t>
            </a:r>
            <a:r>
              <a:rPr lang="en-US" sz="2400" i="1" dirty="0" err="1">
                <a:latin typeface="+mj-lt"/>
                <a:cs typeface="+mn-cs"/>
              </a:rPr>
              <a:t>membros</a:t>
            </a:r>
            <a:r>
              <a:rPr lang="en-US" sz="2400" i="1" dirty="0">
                <a:latin typeface="+mj-lt"/>
                <a:cs typeface="+mn-cs"/>
              </a:rPr>
              <a:t> do INTOSAI.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latin typeface="+mn-lt"/>
                <a:cs typeface="+mn-cs"/>
              </a:rPr>
              <a:t>MANUAL DE AUDITORIA DE DESEMPENHO – ECA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O manual é </a:t>
            </a:r>
            <a:r>
              <a:rPr lang="en-US" sz="2400" dirty="0" err="1">
                <a:latin typeface="+mn-lt"/>
                <a:cs typeface="+mn-cs"/>
              </a:rPr>
              <a:t>baseado</a:t>
            </a:r>
            <a:r>
              <a:rPr lang="en-US" sz="2400" dirty="0">
                <a:latin typeface="+mn-lt"/>
                <a:cs typeface="+mn-cs"/>
              </a:rPr>
              <a:t> </a:t>
            </a:r>
            <a:r>
              <a:rPr lang="en-US" sz="2400" dirty="0" err="1">
                <a:latin typeface="+mn-lt"/>
                <a:cs typeface="+mn-cs"/>
              </a:rPr>
              <a:t>em</a:t>
            </a:r>
            <a:r>
              <a:rPr lang="en-US" sz="2400" dirty="0">
                <a:latin typeface="+mn-lt"/>
                <a:cs typeface="+mn-cs"/>
              </a:rPr>
              <a:t> </a:t>
            </a:r>
            <a:r>
              <a:rPr lang="en-US" sz="2400" dirty="0" err="1">
                <a:latin typeface="+mn-lt"/>
                <a:cs typeface="+mn-cs"/>
              </a:rPr>
              <a:t>princípios</a:t>
            </a:r>
            <a:r>
              <a:rPr lang="en-US" sz="2400" dirty="0">
                <a:latin typeface="+mn-lt"/>
                <a:cs typeface="+mn-cs"/>
              </a:rPr>
              <a:t> </a:t>
            </a:r>
            <a:r>
              <a:rPr lang="en-US" sz="2400" dirty="0" err="1">
                <a:latin typeface="+mn-lt"/>
                <a:cs typeface="+mn-cs"/>
              </a:rPr>
              <a:t>geralmente</a:t>
            </a:r>
            <a:r>
              <a:rPr lang="en-US" sz="2400" dirty="0">
                <a:latin typeface="+mn-lt"/>
                <a:cs typeface="+mn-cs"/>
              </a:rPr>
              <a:t> </a:t>
            </a:r>
            <a:r>
              <a:rPr lang="en-US" sz="2400" dirty="0" err="1">
                <a:latin typeface="+mn-lt"/>
                <a:cs typeface="+mn-cs"/>
              </a:rPr>
              <a:t>aceitos</a:t>
            </a:r>
            <a:r>
              <a:rPr lang="en-US" sz="2400" dirty="0">
                <a:latin typeface="+mn-lt"/>
                <a:cs typeface="+mn-cs"/>
              </a:rPr>
              <a:t> de auditoria de performance e boas </a:t>
            </a:r>
            <a:r>
              <a:rPr lang="en-US" sz="2400" dirty="0" err="1">
                <a:latin typeface="+mn-lt"/>
                <a:cs typeface="+mn-cs"/>
              </a:rPr>
              <a:t>práticas</a:t>
            </a:r>
            <a:r>
              <a:rPr lang="en-US" sz="2400" dirty="0">
                <a:latin typeface="+mn-lt"/>
                <a:cs typeface="+mn-cs"/>
              </a:rPr>
              <a:t> </a:t>
            </a:r>
            <a:r>
              <a:rPr lang="en-US" sz="2400" dirty="0" err="1">
                <a:latin typeface="+mn-lt"/>
                <a:cs typeface="+mn-cs"/>
              </a:rPr>
              <a:t>atuais</a:t>
            </a:r>
            <a:r>
              <a:rPr lang="en-US" sz="2400" dirty="0">
                <a:latin typeface="+mn-lt"/>
                <a:cs typeface="+mn-cs"/>
              </a:rPr>
              <a:t> da </a:t>
            </a:r>
            <a:r>
              <a:rPr lang="en-US" sz="2400" dirty="0" err="1">
                <a:latin typeface="+mn-lt"/>
                <a:cs typeface="+mn-cs"/>
              </a:rPr>
              <a:t>área</a:t>
            </a:r>
            <a:r>
              <a:rPr lang="en-US" sz="2400" dirty="0">
                <a:latin typeface="+mn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latin typeface="+mn-lt"/>
                <a:cs typeface="+mn-cs"/>
              </a:rPr>
              <a:t>Explica</a:t>
            </a:r>
            <a:r>
              <a:rPr lang="en-US" sz="2400" dirty="0">
                <a:latin typeface="+mn-lt"/>
                <a:cs typeface="+mn-cs"/>
              </a:rPr>
              <a:t>, </a:t>
            </a:r>
            <a:r>
              <a:rPr lang="en-US" sz="2400" dirty="0" err="1">
                <a:latin typeface="+mn-lt"/>
                <a:cs typeface="+mn-cs"/>
              </a:rPr>
              <a:t>em</a:t>
            </a:r>
            <a:r>
              <a:rPr lang="en-US" sz="2400" dirty="0">
                <a:latin typeface="+mn-lt"/>
                <a:cs typeface="+mn-cs"/>
              </a:rPr>
              <a:t> </a:t>
            </a:r>
            <a:r>
              <a:rPr lang="en-US" sz="2400" dirty="0" err="1">
                <a:latin typeface="+mn-lt"/>
                <a:cs typeface="+mn-cs"/>
              </a:rPr>
              <a:t>termos</a:t>
            </a:r>
            <a:r>
              <a:rPr lang="en-US" sz="2400" dirty="0">
                <a:latin typeface="+mn-lt"/>
                <a:cs typeface="+mn-cs"/>
              </a:rPr>
              <a:t> </a:t>
            </a:r>
            <a:r>
              <a:rPr lang="en-US" sz="2400" dirty="0" err="1">
                <a:latin typeface="+mn-lt"/>
                <a:cs typeface="+mn-cs"/>
              </a:rPr>
              <a:t>gerais</a:t>
            </a:r>
            <a:r>
              <a:rPr lang="en-US" sz="2400" dirty="0">
                <a:latin typeface="+mn-lt"/>
                <a:cs typeface="+mn-cs"/>
              </a:rPr>
              <a:t>, </a:t>
            </a:r>
            <a:r>
              <a:rPr lang="en-US" sz="2400" dirty="0" err="1">
                <a:latin typeface="+mn-lt"/>
                <a:cs typeface="+mn-cs"/>
              </a:rPr>
              <a:t>como</a:t>
            </a:r>
            <a:r>
              <a:rPr lang="en-US" sz="2400" dirty="0">
                <a:latin typeface="+mn-lt"/>
                <a:cs typeface="+mn-cs"/>
              </a:rPr>
              <a:t> a auditoria de </a:t>
            </a:r>
            <a:r>
              <a:rPr lang="en-US" sz="2400" dirty="0" err="1">
                <a:latin typeface="+mn-lt"/>
                <a:cs typeface="+mn-cs"/>
              </a:rPr>
              <a:t>desempenho</a:t>
            </a:r>
            <a:r>
              <a:rPr lang="en-US" sz="2400" dirty="0">
                <a:latin typeface="+mn-lt"/>
                <a:cs typeface="+mn-cs"/>
              </a:rPr>
              <a:t> </a:t>
            </a:r>
            <a:r>
              <a:rPr lang="en-US" sz="2400" b="1" dirty="0" err="1">
                <a:latin typeface="+mn-lt"/>
                <a:cs typeface="+mn-cs"/>
              </a:rPr>
              <a:t>deve</a:t>
            </a:r>
            <a:r>
              <a:rPr lang="en-US" sz="2400" dirty="0">
                <a:latin typeface="+mn-lt"/>
                <a:cs typeface="+mn-cs"/>
              </a:rPr>
              <a:t> </a:t>
            </a:r>
            <a:r>
              <a:rPr lang="en-US" sz="2400" dirty="0" err="1">
                <a:latin typeface="+mn-lt"/>
                <a:cs typeface="+mn-cs"/>
              </a:rPr>
              <a:t>ser</a:t>
            </a:r>
            <a:r>
              <a:rPr lang="en-US" sz="2400" dirty="0">
                <a:latin typeface="+mn-lt"/>
                <a:cs typeface="+mn-cs"/>
              </a:rPr>
              <a:t> </a:t>
            </a:r>
            <a:r>
              <a:rPr lang="en-US" sz="2400" dirty="0" err="1">
                <a:latin typeface="+mn-lt"/>
                <a:cs typeface="+mn-cs"/>
              </a:rPr>
              <a:t>planejada</a:t>
            </a:r>
            <a:r>
              <a:rPr lang="en-US" sz="2400" dirty="0">
                <a:latin typeface="+mn-lt"/>
                <a:cs typeface="+mn-cs"/>
              </a:rPr>
              <a:t>, </a:t>
            </a:r>
            <a:r>
              <a:rPr lang="en-US" sz="2400" dirty="0" err="1">
                <a:latin typeface="+mn-lt"/>
                <a:cs typeface="+mn-cs"/>
              </a:rPr>
              <a:t>conduzida</a:t>
            </a:r>
            <a:r>
              <a:rPr lang="en-US" sz="2400" dirty="0">
                <a:latin typeface="+mn-lt"/>
                <a:cs typeface="+mn-cs"/>
              </a:rPr>
              <a:t> e </a:t>
            </a:r>
            <a:r>
              <a:rPr lang="en-US" sz="2400" dirty="0" err="1">
                <a:latin typeface="+mn-lt"/>
                <a:cs typeface="+mn-cs"/>
              </a:rPr>
              <a:t>relatada</a:t>
            </a:r>
            <a:r>
              <a:rPr lang="en-US" sz="2400" dirty="0">
                <a:latin typeface="+mn-lt"/>
                <a:cs typeface="+mn-cs"/>
              </a:rPr>
              <a:t>.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feld 3"/>
          <p:cNvSpPr txBox="1">
            <a:spLocks noChangeArrowheads="1"/>
          </p:cNvSpPr>
          <p:nvPr/>
        </p:nvSpPr>
        <p:spPr bwMode="auto">
          <a:xfrm>
            <a:off x="576263" y="1052513"/>
            <a:ext cx="7991475" cy="540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AT" sz="2800" b="1">
                <a:solidFill>
                  <a:srgbClr val="000000"/>
                </a:solidFill>
                <a:latin typeface="Calibri" pitchFamily="34" charset="0"/>
              </a:rPr>
              <a:t>Auditoria de Desempenho – como e o quê?</a:t>
            </a:r>
          </a:p>
          <a:p>
            <a:pPr algn="ctr"/>
            <a:r>
              <a:rPr lang="de-AT" sz="2800" b="1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Universo de Auditoria</a:t>
            </a:r>
          </a:p>
          <a:p>
            <a:pPr algn="ctr"/>
            <a:endParaRPr lang="de-AT" sz="2800" b="1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pt-BR" sz="2400">
                <a:solidFill>
                  <a:srgbClr val="000000"/>
                </a:solidFill>
              </a:rPr>
              <a:t>„Gestão do Desempenho“</a:t>
            </a:r>
            <a:r>
              <a:rPr lang="de-AT" sz="2400">
                <a:solidFill>
                  <a:srgbClr val="000000"/>
                </a:solidFill>
              </a:rPr>
              <a:t> – todos os passos que podem ser tomados para melhorar a entrega de serviços públicos. 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de-AT" sz="900">
              <a:solidFill>
                <a:srgbClr val="000000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de-AT" sz="2400">
                <a:solidFill>
                  <a:srgbClr val="000000"/>
                </a:solidFill>
              </a:rPr>
              <a:t>Assegura os melhores produtos possíveis a partir de recursos </a:t>
            </a:r>
            <a:r>
              <a:rPr lang="de-AT" sz="2400"/>
              <a:t>limitados do </a:t>
            </a:r>
            <a:r>
              <a:rPr lang="de-AT" sz="2400">
                <a:solidFill>
                  <a:srgbClr val="000000"/>
                </a:solidFill>
              </a:rPr>
              <a:t>setor público.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de-AT" sz="1000" b="1">
              <a:solidFill>
                <a:srgbClr val="000000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de-AT" sz="2400" b="1">
                <a:solidFill>
                  <a:srgbClr val="000000"/>
                </a:solidFill>
              </a:rPr>
              <a:t>O</a:t>
            </a:r>
            <a:r>
              <a:rPr lang="de-AT" sz="2400" b="1"/>
              <a:t> Conselho Europeu está promovendo </a:t>
            </a:r>
            <a:r>
              <a:rPr lang="de-AT" sz="2400" b="1">
                <a:solidFill>
                  <a:srgbClr val="000000"/>
                </a:solidFill>
              </a:rPr>
              <a:t>melhorias dos serviços e </a:t>
            </a:r>
            <a:r>
              <a:rPr lang="de-AT" sz="2400" b="1"/>
              <a:t>o valorização do dinheiro através</a:t>
            </a:r>
            <a:r>
              <a:rPr lang="de-AT" sz="2400" b="1">
                <a:solidFill>
                  <a:srgbClr val="000000"/>
                </a:solidFill>
              </a:rPr>
              <a:t> do desenvolvimento da gestão por desempenho e da auditoria de desempenho!</a:t>
            </a:r>
          </a:p>
          <a:p>
            <a:endParaRPr lang="en-US" sz="120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feld 3"/>
          <p:cNvSpPr txBox="1">
            <a:spLocks noChangeArrowheads="1"/>
          </p:cNvSpPr>
          <p:nvPr/>
        </p:nvSpPr>
        <p:spPr bwMode="auto">
          <a:xfrm>
            <a:off x="576263" y="1052513"/>
            <a:ext cx="799147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AT" sz="2800" b="1">
                <a:solidFill>
                  <a:srgbClr val="000000"/>
                </a:solidFill>
                <a:latin typeface="Calibri" pitchFamily="34" charset="0"/>
              </a:rPr>
              <a:t>Auditoria de Desempenho – como e o que?</a:t>
            </a:r>
          </a:p>
          <a:p>
            <a:pPr algn="ctr"/>
            <a:r>
              <a:rPr lang="de-AT" sz="2800" b="1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Universo de Auditoria</a:t>
            </a:r>
          </a:p>
          <a:p>
            <a:pPr algn="ctr"/>
            <a:endParaRPr lang="de-AT" sz="2800" b="1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pt-BR" sz="2800">
                <a:solidFill>
                  <a:srgbClr val="000000"/>
                </a:solidFill>
                <a:latin typeface="Tahoma" pitchFamily="34" charset="0"/>
              </a:rPr>
              <a:t>Existe uma estrutura clara de metas de desempenho e as prioridades e os instrumentos adequados para o uso de recursos públicos foram escolhidos</a:t>
            </a:r>
            <a:r>
              <a:rPr lang="en-GB" sz="2800">
                <a:solidFill>
                  <a:srgbClr val="000000"/>
                </a:solidFill>
                <a:latin typeface="Tahoma" pitchFamily="34" charset="0"/>
              </a:rPr>
              <a:t>?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0000"/>
                </a:solidFill>
                <a:latin typeface="Tahoma" pitchFamily="34" charset="0"/>
              </a:rPr>
              <a:t>Existe uma distribuição clara de responsabilidades entre os diferentes níveis de autoridade, levando-se em conta o princípio da subsidiariedade?</a:t>
            </a:r>
          </a:p>
          <a:p>
            <a:endParaRPr lang="en-US" sz="120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feld 3"/>
          <p:cNvSpPr txBox="1">
            <a:spLocks noChangeArrowheads="1"/>
          </p:cNvSpPr>
          <p:nvPr/>
        </p:nvSpPr>
        <p:spPr bwMode="auto">
          <a:xfrm>
            <a:off x="576263" y="1052513"/>
            <a:ext cx="7991475" cy="441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AT" sz="2800" b="1">
                <a:solidFill>
                  <a:srgbClr val="000000"/>
                </a:solidFill>
                <a:latin typeface="Calibri" pitchFamily="34" charset="0"/>
              </a:rPr>
              <a:t>Auditoria de Desempenho – como e o que?</a:t>
            </a:r>
          </a:p>
          <a:p>
            <a:pPr algn="ctr"/>
            <a:r>
              <a:rPr lang="de-AT" sz="2800" b="1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Universo de Auditoria</a:t>
            </a:r>
          </a:p>
          <a:p>
            <a:pPr algn="ctr"/>
            <a:endParaRPr lang="de-AT" sz="2800" b="1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0000"/>
                </a:solidFill>
                <a:latin typeface="Tahoma" pitchFamily="34" charset="0"/>
              </a:rPr>
              <a:t>Existe uma </a:t>
            </a:r>
            <a:r>
              <a:rPr lang="en-US" sz="2800">
                <a:latin typeface="Tahoma" pitchFamily="34" charset="0"/>
              </a:rPr>
              <a:t>consciência geral de custos</a:t>
            </a:r>
            <a:r>
              <a:rPr lang="en-US" sz="2800">
                <a:solidFill>
                  <a:srgbClr val="558ED5"/>
                </a:solidFill>
                <a:latin typeface="Tahoma" pitchFamily="34" charset="0"/>
              </a:rPr>
              <a:t> </a:t>
            </a:r>
            <a:r>
              <a:rPr lang="en-US" sz="2800">
                <a:solidFill>
                  <a:srgbClr val="000000"/>
                </a:solidFill>
                <a:latin typeface="Tahoma" pitchFamily="34" charset="0"/>
              </a:rPr>
              <a:t>e orientação para a produção de serviços, pondo as necessidades dos cidadãos como foco?</a:t>
            </a:r>
          </a:p>
          <a:p>
            <a:pPr>
              <a:spcBef>
                <a:spcPct val="20000"/>
              </a:spcBef>
            </a:pPr>
            <a:endParaRPr lang="en-US" sz="2800">
              <a:solidFill>
                <a:srgbClr val="000000"/>
              </a:solidFill>
              <a:latin typeface="Tahoma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0000"/>
                </a:solidFill>
                <a:latin typeface="Tahoma" pitchFamily="34" charset="0"/>
              </a:rPr>
              <a:t>Existe ênfase adequada sobre os controles da gestão e os requisitos de </a:t>
            </a:r>
            <a:r>
              <a:rPr lang="pt-BR" sz="2800">
                <a:latin typeface="Tahoma" pitchFamily="34" charset="0"/>
              </a:rPr>
              <a:t>comunicação</a:t>
            </a:r>
            <a:r>
              <a:rPr lang="en-GB" sz="2800">
                <a:solidFill>
                  <a:srgbClr val="000000"/>
                </a:solidFill>
                <a:latin typeface="Tahoma" pitchFamily="34" charset="0"/>
              </a:rPr>
              <a:t>?</a:t>
            </a:r>
            <a:endParaRPr lang="en-US" sz="2800">
              <a:solidFill>
                <a:srgbClr val="000000"/>
              </a:solidFill>
              <a:latin typeface="Tahoma" pitchFamily="34" charset="0"/>
            </a:endParaRPr>
          </a:p>
          <a:p>
            <a:endParaRPr lang="en-US" sz="120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76263" y="1052513"/>
            <a:ext cx="7991475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800" b="1" dirty="0">
                <a:solidFill>
                  <a:prstClr val="black"/>
                </a:solidFill>
                <a:latin typeface="+mn-lt"/>
                <a:cs typeface="+mn-cs"/>
              </a:rPr>
              <a:t>Auditoria de Desempenho – como e o quê?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800" b="1" dirty="0">
                <a:solidFill>
                  <a:prstClr val="black"/>
                </a:solidFill>
                <a:latin typeface="+mn-lt"/>
                <a:ea typeface="ＭＳ Ｐゴシック" pitchFamily="34" charset="-128"/>
                <a:cs typeface="Arial" pitchFamily="34" charset="0"/>
              </a:rPr>
              <a:t>Universo de Auditoria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2800" b="1" dirty="0">
              <a:solidFill>
                <a:prstClr val="black"/>
              </a:solidFill>
              <a:latin typeface="+mj-lt"/>
              <a:ea typeface="ＭＳ Ｐゴシック" pitchFamily="34" charset="-128"/>
              <a:cs typeface="Arial" pitchFamily="34" charset="0"/>
            </a:endParaRPr>
          </a:p>
          <a:p>
            <a:pPr marL="347663" indent="-347663" algn="ctr">
              <a:buFont typeface="Courier New" pitchFamily="49" charset="0"/>
              <a:buChar char="o"/>
              <a:defRPr/>
            </a:pPr>
            <a:r>
              <a:rPr lang="en-US" sz="2400" b="1" dirty="0" err="1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Avaliação</a:t>
            </a:r>
            <a:endParaRPr lang="en-US" sz="2400" b="1" dirty="0">
              <a:solidFill>
                <a:srgbClr val="1F497D">
                  <a:lumMod val="50000"/>
                </a:srgbClr>
              </a:solidFill>
              <a:latin typeface="+mn-lt"/>
              <a:cs typeface="+mn-cs"/>
            </a:endParaRPr>
          </a:p>
          <a:p>
            <a:pPr>
              <a:defRPr/>
            </a:pPr>
            <a:endParaRPr lang="en-US" sz="2400" b="1" dirty="0">
              <a:solidFill>
                <a:srgbClr val="1F497D">
                  <a:lumMod val="50000"/>
                </a:srgbClr>
              </a:solidFill>
              <a:latin typeface="+mn-lt"/>
              <a:cs typeface="+mn-cs"/>
            </a:endParaRPr>
          </a:p>
          <a:p>
            <a:pPr marL="347663" indent="-347663">
              <a:buFont typeface="Courier New" pitchFamily="49" charset="0"/>
              <a:buChar char="o"/>
              <a:defRPr/>
            </a:pPr>
            <a:r>
              <a:rPr lang="en-US" sz="2400" b="1" dirty="0" err="1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Organizações</a:t>
            </a:r>
            <a:r>
              <a:rPr lang="en-US" sz="2400" b="1" dirty="0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 – </a:t>
            </a:r>
            <a:r>
              <a:rPr lang="en-US" sz="2400" b="1" dirty="0" err="1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objetivos</a:t>
            </a:r>
            <a:r>
              <a:rPr lang="en-US" sz="2400" b="1" dirty="0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, o </a:t>
            </a:r>
            <a:r>
              <a:rPr lang="en-US" sz="2400" b="1" dirty="0" err="1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que</a:t>
            </a:r>
            <a:r>
              <a:rPr lang="en-US" sz="2400" b="1" dirty="0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 </a:t>
            </a:r>
            <a:r>
              <a:rPr lang="en-US" sz="2400" b="1" dirty="0" err="1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elas</a:t>
            </a:r>
            <a:r>
              <a:rPr lang="en-US" sz="2400" b="1" dirty="0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 </a:t>
            </a:r>
            <a:r>
              <a:rPr lang="en-US" sz="2400" b="1" dirty="0" err="1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deveriam</a:t>
            </a:r>
            <a:r>
              <a:rPr lang="en-US" sz="2400" b="1" dirty="0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 </a:t>
            </a:r>
            <a:r>
              <a:rPr lang="en-US" sz="2400" b="1" dirty="0" err="1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realizar</a:t>
            </a:r>
            <a:r>
              <a:rPr lang="en-US" sz="2400" b="1" dirty="0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;</a:t>
            </a:r>
          </a:p>
          <a:p>
            <a:pPr marL="347663" indent="-347663">
              <a:buFont typeface="Courier New" pitchFamily="49" charset="0"/>
              <a:buChar char="o"/>
              <a:defRPr/>
            </a:pPr>
            <a:r>
              <a:rPr lang="en-US" sz="2400" b="1" dirty="0" err="1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Medidas</a:t>
            </a:r>
            <a:r>
              <a:rPr lang="en-US" sz="2400" b="1" dirty="0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 </a:t>
            </a:r>
            <a:r>
              <a:rPr lang="en-US" sz="2400" b="1" dirty="0" err="1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válidas</a:t>
            </a:r>
            <a:r>
              <a:rPr lang="en-US" sz="2400" b="1" dirty="0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 de </a:t>
            </a:r>
            <a:r>
              <a:rPr lang="en-US" sz="2400" b="1" dirty="0" err="1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desempenho</a:t>
            </a:r>
            <a:r>
              <a:rPr lang="en-US" sz="2400" b="1" dirty="0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 </a:t>
            </a:r>
            <a:r>
              <a:rPr lang="en-US" sz="2400" b="1" dirty="0" err="1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devem</a:t>
            </a:r>
            <a:r>
              <a:rPr lang="en-US" sz="2400" b="1" dirty="0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 </a:t>
            </a:r>
            <a:r>
              <a:rPr lang="en-US" sz="2400" b="1" dirty="0" err="1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existir</a:t>
            </a:r>
            <a:r>
              <a:rPr lang="en-US" sz="2400" b="1" dirty="0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;</a:t>
            </a:r>
          </a:p>
          <a:p>
            <a:pPr marL="347663" indent="-347663">
              <a:buFont typeface="Courier New" pitchFamily="49" charset="0"/>
              <a:buChar char="o"/>
              <a:defRPr/>
            </a:pPr>
            <a:r>
              <a:rPr lang="en-US" sz="2400" b="1" dirty="0" err="1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Medidas</a:t>
            </a:r>
            <a:r>
              <a:rPr lang="en-US" sz="2400" b="1" dirty="0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 </a:t>
            </a:r>
            <a:r>
              <a:rPr lang="en-US" sz="2400" b="1" dirty="0" err="1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precisas</a:t>
            </a:r>
            <a:r>
              <a:rPr lang="en-US" sz="2400" b="1" dirty="0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 de </a:t>
            </a:r>
            <a:r>
              <a:rPr lang="en-US" sz="2400" b="1" dirty="0" err="1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custo</a:t>
            </a:r>
            <a:r>
              <a:rPr lang="en-US" sz="2400" b="1" dirty="0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 </a:t>
            </a:r>
            <a:r>
              <a:rPr lang="en-US" sz="2400" b="1" dirty="0" err="1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precisam</a:t>
            </a:r>
            <a:r>
              <a:rPr lang="en-US" sz="2400" b="1" dirty="0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 </a:t>
            </a:r>
            <a:r>
              <a:rPr lang="en-US" sz="2400" b="1" dirty="0" err="1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ser</a:t>
            </a:r>
            <a:r>
              <a:rPr lang="en-US" sz="2400" b="1" dirty="0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 </a:t>
            </a:r>
            <a:r>
              <a:rPr lang="en-US" sz="2400" b="1" dirty="0" err="1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desenvolvidas</a:t>
            </a:r>
            <a:r>
              <a:rPr lang="en-US" sz="2400" b="1" dirty="0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;</a:t>
            </a:r>
          </a:p>
          <a:p>
            <a:pPr marL="347663" indent="-347663">
              <a:buFont typeface="Courier New" pitchFamily="49" charset="0"/>
              <a:buChar char="o"/>
              <a:defRPr/>
            </a:pPr>
            <a:r>
              <a:rPr lang="en-US" sz="2400" b="1" dirty="0" err="1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Informações</a:t>
            </a:r>
            <a:r>
              <a:rPr lang="en-US" sz="2400" b="1" dirty="0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 de </a:t>
            </a:r>
            <a:r>
              <a:rPr lang="en-US" sz="2400" b="1" dirty="0" err="1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custo</a:t>
            </a:r>
            <a:r>
              <a:rPr lang="en-US" sz="2400" b="1" dirty="0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 e </a:t>
            </a:r>
            <a:r>
              <a:rPr lang="en-US" sz="2400" b="1" dirty="0" err="1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desempenho</a:t>
            </a:r>
            <a:r>
              <a:rPr lang="en-US" sz="2400" b="1" dirty="0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 </a:t>
            </a:r>
            <a:r>
              <a:rPr lang="en-US" sz="2400" b="1" dirty="0" err="1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devem</a:t>
            </a:r>
            <a:r>
              <a:rPr lang="en-US" sz="2400" b="1" dirty="0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 </a:t>
            </a:r>
            <a:r>
              <a:rPr lang="en-US" sz="2400" b="1" dirty="0" err="1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ser</a:t>
            </a:r>
            <a:r>
              <a:rPr lang="en-US" sz="2400" b="1" dirty="0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 </a:t>
            </a:r>
            <a:r>
              <a:rPr lang="en-US" sz="2400" b="1" dirty="0" err="1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reunidas</a:t>
            </a:r>
            <a:r>
              <a:rPr lang="en-US" sz="2400" b="1" dirty="0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;</a:t>
            </a:r>
          </a:p>
          <a:p>
            <a:pPr marL="347663" indent="-347663">
              <a:buFont typeface="Courier New" pitchFamily="49" charset="0"/>
              <a:buChar char="o"/>
              <a:defRPr/>
            </a:pPr>
            <a:r>
              <a:rPr lang="en-US" sz="2400" b="1" dirty="0" err="1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Participantes</a:t>
            </a:r>
            <a:r>
              <a:rPr lang="en-US" sz="2400" b="1" dirty="0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 </a:t>
            </a:r>
            <a:r>
              <a:rPr lang="en-US" sz="2400" b="1" dirty="0" err="1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devem</a:t>
            </a:r>
            <a:r>
              <a:rPr lang="en-US" sz="2400" b="1" dirty="0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 </a:t>
            </a:r>
            <a:r>
              <a:rPr lang="en-US" sz="2400" b="1" dirty="0" err="1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ser</a:t>
            </a:r>
            <a:r>
              <a:rPr lang="en-US" sz="2400" b="1" dirty="0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 </a:t>
            </a:r>
            <a:r>
              <a:rPr lang="en-US" sz="2400" b="1" dirty="0" err="1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incentivados</a:t>
            </a:r>
            <a:r>
              <a:rPr lang="en-US" sz="2400" b="1" dirty="0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 a </a:t>
            </a:r>
            <a:r>
              <a:rPr lang="en-US" sz="2400" b="1" dirty="0" err="1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utilizar</a:t>
            </a:r>
            <a:r>
              <a:rPr lang="en-US" sz="2400" b="1" dirty="0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 as </a:t>
            </a:r>
            <a:r>
              <a:rPr lang="en-US" sz="2400" b="1" dirty="0" err="1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informações</a:t>
            </a:r>
            <a:r>
              <a:rPr lang="en-US" sz="2400" b="1" dirty="0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feld 3"/>
          <p:cNvSpPr txBox="1">
            <a:spLocks noChangeArrowheads="1"/>
          </p:cNvSpPr>
          <p:nvPr/>
        </p:nvSpPr>
        <p:spPr bwMode="auto">
          <a:xfrm>
            <a:off x="539750" y="1052513"/>
            <a:ext cx="8280400" cy="466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AT" sz="2800" b="1">
                <a:latin typeface="Calibri" pitchFamily="34" charset="0"/>
              </a:rPr>
              <a:t>Rieser Johann</a:t>
            </a:r>
          </a:p>
          <a:p>
            <a:pPr algn="ctr"/>
            <a:r>
              <a:rPr lang="de-AT" sz="2400">
                <a:latin typeface="Calibri" pitchFamily="34" charset="0"/>
              </a:rPr>
              <a:t>(Auditor </a:t>
            </a:r>
            <a:r>
              <a:rPr lang="pt-BR" sz="2400">
                <a:latin typeface="Calibri" pitchFamily="34" charset="0"/>
              </a:rPr>
              <a:t>Sênior</a:t>
            </a:r>
            <a:r>
              <a:rPr lang="de-AT" sz="2400">
                <a:latin typeface="Calibri" pitchFamily="34" charset="0"/>
              </a:rPr>
              <a:t>, Ministério das Finanças, Viena, Áustria)</a:t>
            </a:r>
          </a:p>
          <a:p>
            <a:endParaRPr lang="de-AT" sz="2400">
              <a:latin typeface="Calibri" pitchFamily="34" charset="0"/>
            </a:endParaRPr>
          </a:p>
          <a:p>
            <a:r>
              <a:rPr lang="de-AT" sz="2800">
                <a:latin typeface="Calibri" pitchFamily="34" charset="0"/>
              </a:rPr>
              <a:t>40 anos de serviço público;</a:t>
            </a:r>
          </a:p>
          <a:p>
            <a:r>
              <a:rPr lang="de-AT" sz="2800">
                <a:latin typeface="Calibri" pitchFamily="34" charset="0"/>
              </a:rPr>
              <a:t>Gestão de Risco, Auditoria de Desempenho;</a:t>
            </a:r>
          </a:p>
          <a:p>
            <a:r>
              <a:rPr lang="de-AT" sz="2800">
                <a:latin typeface="Calibri" pitchFamily="34" charset="0"/>
              </a:rPr>
              <a:t>20 anos auditando fundos da UE e “Recursos Próprios“;</a:t>
            </a:r>
          </a:p>
          <a:p>
            <a:r>
              <a:rPr lang="de-AT" sz="2800">
                <a:latin typeface="Calibri" pitchFamily="34" charset="0"/>
              </a:rPr>
              <a:t>Controle Financeiro Interno Público (PIfC);</a:t>
            </a:r>
          </a:p>
          <a:p>
            <a:r>
              <a:rPr lang="de-AT" sz="2800">
                <a:latin typeface="Calibri" pitchFamily="34" charset="0"/>
              </a:rPr>
              <a:t>Especialista em “Controle Interno Público“ (PIC);</a:t>
            </a:r>
          </a:p>
          <a:p>
            <a:r>
              <a:rPr lang="de-AT" sz="2800">
                <a:latin typeface="Calibri" pitchFamily="34" charset="0"/>
              </a:rPr>
              <a:t>Redes Internacionais e grupos de trabalho;</a:t>
            </a:r>
          </a:p>
          <a:p>
            <a:r>
              <a:rPr lang="de-AT" sz="2800">
                <a:latin typeface="Calibri" pitchFamily="34" charset="0"/>
              </a:rPr>
              <a:t>Atividades de Expansão da UE – LT, HU, RO, BG, SI, HR, AL…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feld 3"/>
          <p:cNvSpPr txBox="1">
            <a:spLocks noChangeArrowheads="1"/>
          </p:cNvSpPr>
          <p:nvPr/>
        </p:nvSpPr>
        <p:spPr bwMode="auto">
          <a:xfrm>
            <a:off x="576263" y="1052513"/>
            <a:ext cx="7991475" cy="484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AT" sz="2800" b="1">
                <a:solidFill>
                  <a:srgbClr val="000000"/>
                </a:solidFill>
                <a:latin typeface="Calibri" pitchFamily="34" charset="0"/>
              </a:rPr>
              <a:t>Auditoria de Desempenho – como e o quê?</a:t>
            </a:r>
          </a:p>
          <a:p>
            <a:pPr algn="ctr"/>
            <a:r>
              <a:rPr lang="de-AT" sz="2800" b="1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Universo de Auditoria</a:t>
            </a:r>
          </a:p>
          <a:p>
            <a:pPr algn="ctr"/>
            <a:endParaRPr lang="de-AT" sz="2800" b="1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GB" sz="2800">
                <a:solidFill>
                  <a:srgbClr val="000000"/>
                </a:solidFill>
                <a:latin typeface="Tahoma" pitchFamily="34" charset="0"/>
              </a:rPr>
              <a:t>Questões básicas: As coisas estão sendo feitas da maneira correta</a:t>
            </a:r>
            <a:r>
              <a:rPr lang="en-US" sz="2800">
                <a:solidFill>
                  <a:srgbClr val="000000"/>
                </a:solidFill>
                <a:latin typeface="Tahoma" pitchFamily="34" charset="0"/>
              </a:rPr>
              <a:t> -  </a:t>
            </a:r>
            <a:r>
              <a:rPr lang="en-US" sz="2800">
                <a:solidFill>
                  <a:srgbClr val="FF0000"/>
                </a:solidFill>
                <a:latin typeface="Tahoma" pitchFamily="34" charset="0"/>
              </a:rPr>
              <a:t>As coisas corretas estão sendo feitas</a:t>
            </a:r>
            <a:r>
              <a:rPr lang="en-GB" sz="280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GB" sz="2800">
              <a:solidFill>
                <a:srgbClr val="000000"/>
              </a:solidFill>
              <a:latin typeface="Tahoma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GB" sz="2800">
                <a:solidFill>
                  <a:srgbClr val="000000"/>
                </a:solidFill>
                <a:latin typeface="Tahoma" pitchFamily="34" charset="0"/>
              </a:rPr>
              <a:t>É um trabalho investigativo que requer flexibilidade</a:t>
            </a:r>
            <a:r>
              <a:rPr lang="en-US" sz="2800">
                <a:solidFill>
                  <a:srgbClr val="000000"/>
                </a:solidFill>
                <a:latin typeface="Tahoma" pitchFamily="34" charset="0"/>
              </a:rPr>
              <a:t>, imaginação e habilidades analíticas.</a:t>
            </a:r>
          </a:p>
          <a:p>
            <a:endParaRPr lang="en-US" sz="120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feld 3"/>
          <p:cNvSpPr txBox="1">
            <a:spLocks noChangeArrowheads="1"/>
          </p:cNvSpPr>
          <p:nvPr/>
        </p:nvSpPr>
        <p:spPr bwMode="auto">
          <a:xfrm>
            <a:off x="576263" y="1052513"/>
            <a:ext cx="7991475" cy="559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AT" sz="2800" b="1">
                <a:solidFill>
                  <a:srgbClr val="000000"/>
                </a:solidFill>
                <a:latin typeface="Calibri" pitchFamily="34" charset="0"/>
              </a:rPr>
              <a:t>Auditoria de Desempenho – como e o quê?</a:t>
            </a:r>
          </a:p>
          <a:p>
            <a:pPr algn="ctr"/>
            <a:r>
              <a:rPr lang="de-AT" sz="2800" b="1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Universo de Auditoria</a:t>
            </a:r>
          </a:p>
          <a:p>
            <a:pPr algn="ctr"/>
            <a:endParaRPr lang="de-AT" sz="2800" b="1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  <a:p>
            <a:pPr marL="812800" lvl="1" indent="-271463">
              <a:spcBef>
                <a:spcPct val="20000"/>
              </a:spcBef>
              <a:buFontTx/>
              <a:buChar char="-"/>
            </a:pPr>
            <a:r>
              <a:rPr lang="en-GB" sz="2400" b="1">
                <a:solidFill>
                  <a:srgbClr val="000000"/>
                </a:solidFill>
                <a:latin typeface="Calibri" pitchFamily="34" charset="0"/>
              </a:rPr>
              <a:t>Estratégia e objetivos – definir resultados/produtos?</a:t>
            </a:r>
          </a:p>
          <a:p>
            <a:pPr marL="812800" lvl="1" indent="-271463">
              <a:spcBef>
                <a:spcPct val="20000"/>
              </a:spcBef>
              <a:buFontTx/>
              <a:buChar char="-"/>
            </a:pPr>
            <a:r>
              <a:rPr lang="en-GB" sz="2400" b="1">
                <a:solidFill>
                  <a:srgbClr val="000000"/>
                </a:solidFill>
                <a:latin typeface="Calibri" pitchFamily="34" charset="0"/>
              </a:rPr>
              <a:t>Desenvolver mecanismos efetivos de mensuração?</a:t>
            </a:r>
          </a:p>
          <a:p>
            <a:pPr marL="812800" lvl="1" indent="-271463">
              <a:spcBef>
                <a:spcPct val="20000"/>
              </a:spcBef>
              <a:buFontTx/>
              <a:buChar char="-"/>
            </a:pPr>
            <a:r>
              <a:rPr lang="en-GB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Definir padrões adequados?</a:t>
            </a:r>
          </a:p>
          <a:p>
            <a:pPr marL="812800" lvl="1" indent="-271463">
              <a:spcBef>
                <a:spcPct val="20000"/>
              </a:spcBef>
              <a:buFontTx/>
              <a:buChar char="-"/>
            </a:pPr>
            <a:r>
              <a:rPr lang="en-GB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Definir responsabilidades?</a:t>
            </a:r>
          </a:p>
          <a:p>
            <a:pPr marL="812800" lvl="1" indent="-271463">
              <a:spcBef>
                <a:spcPct val="20000"/>
              </a:spcBef>
              <a:buFontTx/>
              <a:buChar char="-"/>
            </a:pPr>
            <a:endParaRPr lang="de-AT" sz="2400" b="1">
              <a:solidFill>
                <a:srgbClr val="000000"/>
              </a:solidFill>
              <a:latin typeface="Calibri" pitchFamily="34" charset="0"/>
            </a:endParaRPr>
          </a:p>
          <a:p>
            <a:pPr marL="812800" lvl="1" indent="-271463">
              <a:spcBef>
                <a:spcPct val="20000"/>
              </a:spcBef>
              <a:buFontTx/>
              <a:buChar char="•"/>
            </a:pPr>
            <a:r>
              <a:rPr lang="en-GB" sz="2800" b="1">
                <a:solidFill>
                  <a:srgbClr val="0070C0"/>
                </a:solidFill>
                <a:latin typeface="Calibri" pitchFamily="34" charset="0"/>
              </a:rPr>
              <a:t>Transformação de servidores públicos em gestores, que se tornam responsáveis pelo desempenho de sua organização.</a:t>
            </a:r>
          </a:p>
          <a:p>
            <a:pPr algn="ctr"/>
            <a:endParaRPr lang="de-AT" sz="2800" b="1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  <a:p>
            <a:endParaRPr lang="en-US" sz="120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76263" y="1052513"/>
            <a:ext cx="7991475" cy="56943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800" b="1" dirty="0">
                <a:solidFill>
                  <a:prstClr val="black"/>
                </a:solidFill>
                <a:latin typeface="+mj-lt"/>
                <a:cs typeface="+mn-cs"/>
              </a:rPr>
              <a:t>Auditoria de Desempenho – como e o quê?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800" b="1" dirty="0">
                <a:solidFill>
                  <a:prstClr val="black"/>
                </a:solidFill>
                <a:latin typeface="+mn-lt"/>
                <a:ea typeface="ＭＳ Ｐゴシック" pitchFamily="34" charset="-128"/>
                <a:cs typeface="Arial" pitchFamily="34" charset="0"/>
              </a:rPr>
              <a:t>Universo de Auditoria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2800" b="1" dirty="0">
              <a:solidFill>
                <a:prstClr val="black"/>
              </a:solidFill>
              <a:latin typeface="+mj-lt"/>
              <a:ea typeface="ＭＳ Ｐゴシック" pitchFamily="34" charset="-128"/>
              <a:cs typeface="Arial" pitchFamily="34" charset="0"/>
            </a:endParaRPr>
          </a:p>
          <a:p>
            <a:pPr marL="347663" indent="-347663">
              <a:buFont typeface="Courier New" pitchFamily="49" charset="0"/>
              <a:buChar char="o"/>
              <a:defRPr/>
            </a:pPr>
            <a:r>
              <a:rPr lang="en-US" sz="2400" b="1" dirty="0" err="1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Auditores</a:t>
            </a:r>
            <a:r>
              <a:rPr lang="en-US" sz="2400" b="1" dirty="0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 </a:t>
            </a:r>
            <a:r>
              <a:rPr lang="en-US" sz="2400" b="1" dirty="0" err="1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internos</a:t>
            </a:r>
            <a:r>
              <a:rPr lang="en-US" sz="2400" b="1" dirty="0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 </a:t>
            </a:r>
            <a:r>
              <a:rPr lang="en-US" sz="2400" b="1" dirty="0" err="1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têm</a:t>
            </a:r>
            <a:r>
              <a:rPr lang="en-US" sz="2400" b="1" dirty="0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 um </a:t>
            </a:r>
            <a:r>
              <a:rPr lang="en-US" sz="2400" b="1" dirty="0" err="1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papel</a:t>
            </a:r>
            <a:r>
              <a:rPr lang="en-US" sz="2400" b="1" dirty="0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 </a:t>
            </a:r>
            <a:r>
              <a:rPr lang="en-US" sz="2400" b="1" dirty="0" err="1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protagonista</a:t>
            </a:r>
            <a:r>
              <a:rPr lang="en-US" sz="2400" b="1" dirty="0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 </a:t>
            </a:r>
            <a:r>
              <a:rPr lang="en-US" sz="2400" b="1" dirty="0" err="1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em</a:t>
            </a:r>
            <a:r>
              <a:rPr lang="en-US" sz="2400" b="1" dirty="0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 </a:t>
            </a:r>
            <a:r>
              <a:rPr lang="en-US" sz="2400" b="1" dirty="0" err="1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auxiliar</a:t>
            </a:r>
            <a:r>
              <a:rPr lang="en-US" sz="2400" b="1" dirty="0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 a </a:t>
            </a:r>
            <a:r>
              <a:rPr lang="en-US" sz="2400" b="1" dirty="0" err="1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gestão</a:t>
            </a:r>
            <a:r>
              <a:rPr lang="en-US" sz="2400" b="1" dirty="0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 e o </a:t>
            </a:r>
            <a:r>
              <a:rPr lang="en-US" sz="2400" b="1" dirty="0" err="1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conselho</a:t>
            </a:r>
            <a:r>
              <a:rPr lang="en-US" sz="2400" b="1" dirty="0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 a </a:t>
            </a:r>
            <a:r>
              <a:rPr lang="en-US" sz="2400" b="1" dirty="0" err="1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entender</a:t>
            </a:r>
            <a:r>
              <a:rPr lang="en-US" sz="2400" b="1" dirty="0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, </a:t>
            </a:r>
            <a:r>
              <a:rPr lang="en-US" sz="2400" b="1" dirty="0" err="1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avaliar</a:t>
            </a:r>
            <a:r>
              <a:rPr lang="en-US" sz="2400" b="1" dirty="0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, </a:t>
            </a:r>
            <a:r>
              <a:rPr lang="en-US" sz="2400" b="1" dirty="0" err="1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mitigar</a:t>
            </a:r>
            <a:r>
              <a:rPr lang="en-US" sz="2400" b="1" dirty="0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 e </a:t>
            </a:r>
            <a:r>
              <a:rPr lang="en-US" sz="2400" b="1" dirty="0" err="1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gerenciar</a:t>
            </a:r>
            <a:r>
              <a:rPr lang="en-US" sz="2400" b="1" dirty="0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 </a:t>
            </a:r>
            <a:r>
              <a:rPr lang="en-US" sz="2400" b="1" dirty="0" err="1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os</a:t>
            </a:r>
            <a:r>
              <a:rPr lang="en-US" sz="2400" b="1" dirty="0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 </a:t>
            </a:r>
            <a:r>
              <a:rPr lang="en-US" sz="2400" b="1" dirty="0" err="1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riscos</a:t>
            </a:r>
            <a:r>
              <a:rPr lang="en-US" sz="2400" b="1" dirty="0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 </a:t>
            </a:r>
            <a:r>
              <a:rPr lang="en-US" sz="2400" b="1" dirty="0" err="1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organizacionais</a:t>
            </a:r>
            <a:r>
              <a:rPr lang="en-US" sz="2400" b="1" dirty="0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  </a:t>
            </a:r>
            <a:r>
              <a:rPr lang="en-US" sz="2400" b="1" dirty="0" err="1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através</a:t>
            </a:r>
            <a:r>
              <a:rPr lang="en-US" sz="2400" b="1" dirty="0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 de </a:t>
            </a:r>
            <a:r>
              <a:rPr lang="en-US" sz="2400" b="1" dirty="0" err="1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atividades</a:t>
            </a:r>
            <a:r>
              <a:rPr lang="en-US" sz="2400" b="1" dirty="0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 </a:t>
            </a:r>
            <a:r>
              <a:rPr lang="en-US" sz="2400" b="1" dirty="0" err="1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detalhadas</a:t>
            </a:r>
            <a:r>
              <a:rPr lang="en-US" sz="2400" b="1" dirty="0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 no </a:t>
            </a:r>
            <a:r>
              <a:rPr lang="en-US" sz="2400" b="1" dirty="0" err="1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plano</a:t>
            </a:r>
            <a:r>
              <a:rPr lang="en-US" sz="2400" b="1" dirty="0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 de auditoria </a:t>
            </a:r>
            <a:r>
              <a:rPr lang="en-US" sz="2400" b="1" dirty="0" err="1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interna</a:t>
            </a:r>
            <a:r>
              <a:rPr lang="en-US" sz="2400" b="1" dirty="0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.</a:t>
            </a:r>
          </a:p>
          <a:p>
            <a:pPr>
              <a:defRPr/>
            </a:pPr>
            <a:endParaRPr lang="en-US" sz="2400" b="1" dirty="0">
              <a:solidFill>
                <a:srgbClr val="1F497D">
                  <a:lumMod val="50000"/>
                </a:srgbClr>
              </a:solidFill>
              <a:latin typeface="+mn-lt"/>
              <a:cs typeface="+mn-cs"/>
            </a:endParaRPr>
          </a:p>
          <a:p>
            <a:pPr marL="347663" indent="-347663">
              <a:buFont typeface="Courier New" pitchFamily="49" charset="0"/>
              <a:buChar char="o"/>
              <a:defRPr/>
            </a:pPr>
            <a:r>
              <a:rPr lang="pt-BR" sz="2400" b="1" dirty="0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Compromisso da Auditoria Interna com a aprendizagem contínua e melhoria das capacidades, juntamente com uma profunda compreensão das necessidades da organização e como elas podem ser satisfeitas através da função de auditoria interna</a:t>
            </a:r>
            <a:r>
              <a:rPr lang="en-US" sz="2400" b="1" dirty="0">
                <a:solidFill>
                  <a:srgbClr val="1F497D">
                    <a:lumMod val="50000"/>
                  </a:srgbClr>
                </a:solidFill>
                <a:latin typeface="+mn-lt"/>
                <a:cs typeface="+mn-cs"/>
              </a:rPr>
              <a:t>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2800" b="1" dirty="0">
              <a:solidFill>
                <a:prstClr val="black"/>
              </a:solidFill>
              <a:latin typeface="+mj-lt"/>
              <a:ea typeface="ＭＳ Ｐゴシック" pitchFamily="34" charset="-128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feld 3"/>
          <p:cNvSpPr txBox="1">
            <a:spLocks noChangeArrowheads="1"/>
          </p:cNvSpPr>
          <p:nvPr/>
        </p:nvSpPr>
        <p:spPr bwMode="auto">
          <a:xfrm>
            <a:off x="576263" y="1052513"/>
            <a:ext cx="7991475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AT" sz="2800" b="1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Muito obrigado…</a:t>
            </a:r>
          </a:p>
          <a:p>
            <a:pPr algn="ctr"/>
            <a:r>
              <a:rPr lang="de-AT" sz="2000" b="1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johann.rieser@bmf.gv.at</a:t>
            </a:r>
          </a:p>
          <a:p>
            <a:pPr algn="ctr"/>
            <a:endParaRPr lang="de-AT" sz="2800" b="1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/>
            <a:endParaRPr lang="de-AT" sz="2800" b="1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  <a:p>
            <a:endParaRPr lang="en-US" sz="1200">
              <a:ea typeface="ＭＳ Ｐゴシック" pitchFamily="34" charset="-128"/>
            </a:endParaRPr>
          </a:p>
        </p:txBody>
      </p:sp>
      <p:pic>
        <p:nvPicPr>
          <p:cNvPr id="58370" name="Picture 4" descr="winter 0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0" y="2276475"/>
            <a:ext cx="6985000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feld 3"/>
          <p:cNvSpPr txBox="1">
            <a:spLocks noChangeArrowheads="1"/>
          </p:cNvSpPr>
          <p:nvPr/>
        </p:nvSpPr>
        <p:spPr bwMode="auto">
          <a:xfrm>
            <a:off x="539750" y="1052513"/>
            <a:ext cx="8064500" cy="474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AT" sz="2400" b="1">
                <a:latin typeface="Verdana" pitchFamily="34" charset="0"/>
              </a:rPr>
              <a:t>Evolução na gestão pública</a:t>
            </a:r>
          </a:p>
          <a:p>
            <a:endParaRPr lang="de-AT" sz="2400" b="1">
              <a:solidFill>
                <a:srgbClr val="000000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pt-BR" sz="2400" b="1">
                <a:solidFill>
                  <a:srgbClr val="FF0000"/>
                </a:solidFill>
                <a:latin typeface="Verdana" pitchFamily="34" charset="0"/>
              </a:rPr>
              <a:t>Modelo burocrático t</a:t>
            </a:r>
            <a:r>
              <a:rPr lang="de-AT" sz="2400" b="1">
                <a:solidFill>
                  <a:srgbClr val="FF0000"/>
                </a:solidFill>
                <a:latin typeface="Verdana" pitchFamily="34" charset="0"/>
              </a:rPr>
              <a:t>radicional:</a:t>
            </a:r>
          </a:p>
          <a:p>
            <a:pPr>
              <a:lnSpc>
                <a:spcPct val="80000"/>
              </a:lnSpc>
            </a:pPr>
            <a:r>
              <a:rPr lang="de-AT" sz="2400" b="1">
                <a:solidFill>
                  <a:schemeClr val="tx2"/>
                </a:solidFill>
                <a:latin typeface="Verdana" pitchFamily="34" charset="0"/>
              </a:rPr>
              <a:t> - </a:t>
            </a:r>
            <a:r>
              <a:rPr lang="pt-BR" sz="2400" b="1">
                <a:latin typeface="Verdana" pitchFamily="34" charset="0"/>
              </a:rPr>
              <a:t>estilo burocrático</a:t>
            </a:r>
            <a:r>
              <a:rPr lang="bg-BG" sz="2400" b="1">
                <a:latin typeface="Verdana" pitchFamily="34" charset="0"/>
              </a:rPr>
              <a:t>, </a:t>
            </a:r>
            <a:r>
              <a:rPr lang="pt-BR" sz="2400" b="1">
                <a:latin typeface="Verdana" pitchFamily="34" charset="0"/>
              </a:rPr>
              <a:t>gestão ineficiente</a:t>
            </a:r>
            <a:r>
              <a:rPr lang="de-AT" sz="2400" b="1">
                <a:latin typeface="Verdana" pitchFamily="34" charset="0"/>
              </a:rPr>
              <a:t>;</a:t>
            </a:r>
            <a:endParaRPr lang="bg-BG" sz="2400" b="1">
              <a:latin typeface="Verdana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bg-BG" sz="2400" b="1">
              <a:solidFill>
                <a:schemeClr val="tx2"/>
              </a:solidFill>
              <a:latin typeface="Verdana" pitchFamily="34" charset="0"/>
              <a:sym typeface="Symbol" pitchFamily="18" charset="2"/>
            </a:endParaRPr>
          </a:p>
          <a:p>
            <a:pPr>
              <a:lnSpc>
                <a:spcPct val="80000"/>
              </a:lnSpc>
            </a:pPr>
            <a:r>
              <a:rPr lang="pt-BR" sz="2400" b="1">
                <a:solidFill>
                  <a:srgbClr val="FF0000"/>
                </a:solidFill>
                <a:latin typeface="Verdana" pitchFamily="34" charset="0"/>
              </a:rPr>
              <a:t>A nova gestão pública</a:t>
            </a:r>
            <a:r>
              <a:rPr lang="bg-BG" sz="2400" b="1">
                <a:solidFill>
                  <a:srgbClr val="FF0000"/>
                </a:solidFill>
                <a:latin typeface="Verdana" pitchFamily="34" charset="0"/>
              </a:rPr>
              <a:t>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de-AT" sz="2400" b="1">
                <a:solidFill>
                  <a:schemeClr val="tx2"/>
                </a:solidFill>
                <a:latin typeface="Verdana" pitchFamily="34" charset="0"/>
              </a:rPr>
              <a:t> - </a:t>
            </a:r>
            <a:r>
              <a:rPr lang="pt-BR" sz="2400" b="1">
                <a:latin typeface="Verdana" pitchFamily="34" charset="0"/>
              </a:rPr>
              <a:t>abordagem orientada ao mercado</a:t>
            </a:r>
            <a:r>
              <a:rPr lang="bg-BG" sz="2400" b="1">
                <a:latin typeface="Verdana" pitchFamily="34" charset="0"/>
              </a:rPr>
              <a:t>, </a:t>
            </a:r>
            <a:r>
              <a:rPr lang="pt-BR" sz="2400" b="1">
                <a:latin typeface="Verdana" pitchFamily="34" charset="0"/>
              </a:rPr>
              <a:t>gestão efetiva, mas com frustrações sociais</a:t>
            </a:r>
            <a:r>
              <a:rPr lang="de-AT" sz="2400" b="1">
                <a:latin typeface="Verdana" pitchFamily="34" charset="0"/>
              </a:rPr>
              <a:t>;</a:t>
            </a:r>
            <a:endParaRPr lang="bg-BG" sz="2400" b="1">
              <a:latin typeface="Verdana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bg-BG" sz="2400" b="1">
              <a:solidFill>
                <a:schemeClr val="tx2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pt-BR" sz="2400" b="1">
                <a:solidFill>
                  <a:srgbClr val="FF0000"/>
                </a:solidFill>
                <a:latin typeface="Verdana" pitchFamily="34" charset="0"/>
              </a:rPr>
              <a:t>Boa governança</a:t>
            </a:r>
            <a:r>
              <a:rPr lang="bg-BG" sz="2400" b="1">
                <a:solidFill>
                  <a:srgbClr val="FF0000"/>
                </a:solidFill>
                <a:latin typeface="Verdana" pitchFamily="34" charset="0"/>
              </a:rPr>
              <a:t>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de-AT" sz="2400" b="1">
                <a:solidFill>
                  <a:schemeClr val="tx2"/>
                </a:solidFill>
                <a:latin typeface="Verdana" pitchFamily="34" charset="0"/>
              </a:rPr>
              <a:t> - </a:t>
            </a:r>
            <a:r>
              <a:rPr lang="bg-BG" sz="2400" b="1">
                <a:latin typeface="Verdana" pitchFamily="34" charset="0"/>
              </a:rPr>
              <a:t>n</a:t>
            </a:r>
            <a:r>
              <a:rPr lang="pt-BR" sz="2400" b="1">
                <a:latin typeface="Verdana" pitchFamily="34" charset="0"/>
              </a:rPr>
              <a:t>ova síntese e maturidade</a:t>
            </a:r>
            <a:r>
              <a:rPr lang="bg-BG" sz="2400" b="1">
                <a:latin typeface="Verdana" pitchFamily="34" charset="0"/>
              </a:rPr>
              <a:t> – </a:t>
            </a:r>
            <a:r>
              <a:rPr lang="pt-BR" sz="2400" b="1">
                <a:latin typeface="Verdana" pitchFamily="34" charset="0"/>
              </a:rPr>
              <a:t>orientada ao alcance do crescimento sustentável</a:t>
            </a:r>
            <a:r>
              <a:rPr lang="en-US" sz="2400" b="1">
                <a:latin typeface="Verdana" pitchFamily="34" charset="0"/>
              </a:rPr>
              <a:t> e da eficiência do setor público</a:t>
            </a:r>
            <a:r>
              <a:rPr lang="bg-BG" sz="2400" b="1">
                <a:latin typeface="Verdana" pitchFamily="34" charset="0"/>
              </a:rPr>
              <a:t>, </a:t>
            </a:r>
            <a:r>
              <a:rPr lang="pt-BR" sz="2400" b="1">
                <a:latin typeface="Verdana" pitchFamily="34" charset="0"/>
              </a:rPr>
              <a:t>bem como à satisfação dos cidadãos e ao bem-estar social</a:t>
            </a:r>
            <a:endParaRPr lang="bg-BG" sz="2400" b="1">
              <a:latin typeface="Verdana" pitchFamily="34" charset="0"/>
            </a:endParaRPr>
          </a:p>
          <a:p>
            <a:endParaRPr lang="de-AT" sz="2400" b="1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ágono 6"/>
          <p:cNvSpPr/>
          <p:nvPr/>
        </p:nvSpPr>
        <p:spPr>
          <a:xfrm>
            <a:off x="2396896" y="1773936"/>
            <a:ext cx="6063536" cy="1439040"/>
          </a:xfrm>
          <a:prstGeom prst="homePlate">
            <a:avLst>
              <a:gd name="adj" fmla="val 57352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40322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/>
              <a:t>Boa Governança</a:t>
            </a:r>
          </a:p>
          <a:p>
            <a:pPr marL="40322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/>
              <a:t>(a partir anos 90)</a:t>
            </a:r>
            <a:endParaRPr lang="pt-BR" sz="1400" dirty="0"/>
          </a:p>
        </p:txBody>
      </p:sp>
      <p:sp>
        <p:nvSpPr>
          <p:cNvPr id="19460" name="Textfeld 3"/>
          <p:cNvSpPr txBox="1">
            <a:spLocks noChangeArrowheads="1"/>
          </p:cNvSpPr>
          <p:nvPr/>
        </p:nvSpPr>
        <p:spPr bwMode="auto">
          <a:xfrm>
            <a:off x="827088" y="1052513"/>
            <a:ext cx="7993062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AT" sz="2800" b="1">
                <a:solidFill>
                  <a:srgbClr val="000000"/>
                </a:solidFill>
                <a:latin typeface="Calibri" pitchFamily="34" charset="0"/>
              </a:rPr>
              <a:t>Evolução do Desempenho</a:t>
            </a:r>
          </a:p>
          <a:p>
            <a:endParaRPr lang="de-AT" sz="2800" b="1">
              <a:solidFill>
                <a:srgbClr val="000000"/>
              </a:solidFill>
              <a:latin typeface="Calibri" pitchFamily="34" charset="0"/>
            </a:endParaRPr>
          </a:p>
          <a:p>
            <a:endParaRPr lang="de-AT" sz="2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Pentágono 5"/>
          <p:cNvSpPr/>
          <p:nvPr/>
        </p:nvSpPr>
        <p:spPr>
          <a:xfrm>
            <a:off x="2417496" y="1844824"/>
            <a:ext cx="3738680" cy="1296144"/>
          </a:xfrm>
          <a:prstGeom prst="homePlate">
            <a:avLst>
              <a:gd name="adj" fmla="val 58465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9748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/>
              <a:t>Nova Gestão Pública</a:t>
            </a:r>
          </a:p>
          <a:p>
            <a:pPr marL="19748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/>
              <a:t>(década 80)</a:t>
            </a:r>
            <a:endParaRPr lang="pt-BR" sz="1400" dirty="0"/>
          </a:p>
        </p:txBody>
      </p:sp>
      <p:sp>
        <p:nvSpPr>
          <p:cNvPr id="3" name="Pentágono 2"/>
          <p:cNvSpPr/>
          <p:nvPr/>
        </p:nvSpPr>
        <p:spPr>
          <a:xfrm>
            <a:off x="2411760" y="1916832"/>
            <a:ext cx="1944216" cy="1152128"/>
          </a:xfrm>
          <a:prstGeom prst="homePlat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/>
              <a:t>Modelo Burocrático Tradicional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/>
              <a:t>(até década 80)</a:t>
            </a:r>
            <a:endParaRPr lang="pt-BR" sz="1400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396875" y="3573463"/>
          <a:ext cx="8229600" cy="1660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7400"/>
                <a:gridCol w="1902256"/>
                <a:gridCol w="2160240"/>
                <a:gridCol w="2109704"/>
              </a:tblGrid>
              <a:tr h="41504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 smtClean="0">
                          <a:effectLst/>
                        </a:rPr>
                        <a:t>OBJETIVO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 smtClean="0">
                          <a:effectLst/>
                        </a:rPr>
                        <a:t>lei e ordem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smtClean="0">
                          <a:effectLst/>
                        </a:rPr>
                        <a:t>desempenho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 smtClean="0">
                          <a:effectLst/>
                        </a:rPr>
                        <a:t>bem-estar social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>
                    <a:noFill/>
                  </a:tcPr>
                </a:tc>
              </a:tr>
              <a:tr h="41504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 smtClean="0">
                          <a:effectLst/>
                        </a:rPr>
                        <a:t>PERSPECTIVA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 smtClean="0">
                          <a:effectLst/>
                        </a:rPr>
                        <a:t>estado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 smtClean="0">
                          <a:effectLst/>
                        </a:rPr>
                        <a:t>clientes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smtClean="0">
                          <a:effectLst/>
                        </a:rPr>
                        <a:t>cidadãos, sociedade civil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>
                    <a:noFill/>
                  </a:tcPr>
                </a:tc>
              </a:tr>
              <a:tr h="41504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 smtClean="0">
                          <a:effectLst/>
                        </a:rPr>
                        <a:t>MODELO DE DIREÇÃO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 smtClean="0">
                          <a:effectLst/>
                        </a:rPr>
                        <a:t>hierárquica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 smtClean="0">
                          <a:effectLst/>
                        </a:rPr>
                        <a:t>mercado, competição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i="1" u="none" strike="noStrike" dirty="0" smtClean="0">
                          <a:effectLst/>
                        </a:rPr>
                        <a:t>networking</a:t>
                      </a:r>
                      <a:r>
                        <a:rPr lang="pt-BR" sz="1600" u="none" strike="noStrike" dirty="0" smtClean="0">
                          <a:effectLst/>
                        </a:rPr>
                        <a:t>, parcerias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>
                    <a:noFill/>
                  </a:tcPr>
                </a:tc>
              </a:tr>
              <a:tr h="41504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 smtClean="0">
                          <a:effectLst/>
                        </a:rPr>
                        <a:t>LINGUAGEM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 smtClean="0">
                          <a:effectLst/>
                        </a:rPr>
                        <a:t>jurídica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 smtClean="0">
                          <a:effectLst/>
                        </a:rPr>
                        <a:t>econômica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 smtClean="0">
                          <a:effectLst/>
                        </a:rPr>
                        <a:t>política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>
                    <a:noFill/>
                  </a:tcPr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827088" y="5516563"/>
            <a:ext cx="1728787" cy="561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dirty="0">
                <a:latin typeface="+mn-lt"/>
                <a:cs typeface="+mn-cs"/>
              </a:rPr>
              <a:t>GOVERNO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50" dirty="0">
                <a:latin typeface="+mn-lt"/>
                <a:cs typeface="+mn-cs"/>
              </a:rPr>
              <a:t>(Estado como único ator)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6372225" y="5516563"/>
            <a:ext cx="2232025" cy="561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dirty="0">
                <a:latin typeface="+mn-lt"/>
                <a:cs typeface="+mn-cs"/>
              </a:rPr>
              <a:t>GOVERNANÇA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50" dirty="0">
                <a:latin typeface="+mn-lt"/>
                <a:cs typeface="+mn-cs"/>
              </a:rPr>
              <a:t>(Estado como um ator entre muitos)</a:t>
            </a:r>
          </a:p>
        </p:txBody>
      </p:sp>
      <p:cxnSp>
        <p:nvCxnSpPr>
          <p:cNvPr id="14" name="Conector de seta reta 13"/>
          <p:cNvCxnSpPr>
            <a:stCxn id="11" idx="3"/>
            <a:endCxn id="12" idx="1"/>
          </p:cNvCxnSpPr>
          <p:nvPr/>
        </p:nvCxnSpPr>
        <p:spPr>
          <a:xfrm>
            <a:off x="2555875" y="5797550"/>
            <a:ext cx="381635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>
            <a:off x="2411413" y="3429000"/>
            <a:ext cx="0" cy="19446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4308475" y="3429000"/>
            <a:ext cx="0" cy="19446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>
            <a:off x="6443663" y="3429000"/>
            <a:ext cx="0" cy="19446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ector reto 30"/>
          <p:cNvCxnSpPr/>
          <p:nvPr/>
        </p:nvCxnSpPr>
        <p:spPr>
          <a:xfrm>
            <a:off x="395288" y="3644900"/>
            <a:ext cx="83534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feld 3"/>
          <p:cNvSpPr txBox="1">
            <a:spLocks noChangeArrowheads="1"/>
          </p:cNvSpPr>
          <p:nvPr/>
        </p:nvSpPr>
        <p:spPr bwMode="auto">
          <a:xfrm>
            <a:off x="827088" y="1052513"/>
            <a:ext cx="799306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AT" sz="2800" b="1">
                <a:solidFill>
                  <a:srgbClr val="000000"/>
                </a:solidFill>
                <a:latin typeface="Calibri" pitchFamily="34" charset="0"/>
              </a:rPr>
              <a:t>Relacionamentos e Desempenho</a:t>
            </a:r>
          </a:p>
          <a:p>
            <a:endParaRPr lang="de-AT" sz="2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1506" name="CaixaDeTexto 1"/>
          <p:cNvSpPr txBox="1">
            <a:spLocks noChangeArrowheads="1"/>
          </p:cNvSpPr>
          <p:nvPr/>
        </p:nvSpPr>
        <p:spPr bwMode="auto">
          <a:xfrm>
            <a:off x="468313" y="4667250"/>
            <a:ext cx="8339137" cy="1600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400">
                <a:latin typeface="Calibri" pitchFamily="34" charset="0"/>
              </a:rPr>
              <a:t>1 </a:t>
            </a:r>
            <a:r>
              <a:rPr lang="pt-BR" sz="1400">
                <a:solidFill>
                  <a:srgbClr val="FF0000"/>
                </a:solidFill>
                <a:latin typeface="Calibri" pitchFamily="34" charset="0"/>
              </a:rPr>
              <a:t>orçamento de desempenho </a:t>
            </a:r>
            <a:r>
              <a:rPr lang="pt-BR" sz="1400">
                <a:latin typeface="Calibri" pitchFamily="34" charset="0"/>
              </a:rPr>
              <a:t>e auditorias de desempenho entre o Poder Executivo e o Legislativo</a:t>
            </a:r>
          </a:p>
          <a:p>
            <a:r>
              <a:rPr lang="pt-BR" sz="1400">
                <a:latin typeface="Calibri" pitchFamily="34" charset="0"/>
              </a:rPr>
              <a:t>2 </a:t>
            </a:r>
            <a:r>
              <a:rPr lang="pt-BR" sz="1400">
                <a:solidFill>
                  <a:srgbClr val="FF0000"/>
                </a:solidFill>
                <a:latin typeface="Calibri" pitchFamily="34" charset="0"/>
              </a:rPr>
              <a:t>cartas gerais </a:t>
            </a:r>
            <a:r>
              <a:rPr lang="pt-BR" sz="1400">
                <a:latin typeface="Calibri" pitchFamily="34" charset="0"/>
              </a:rPr>
              <a:t>entre Poder Executivo e cidadãos</a:t>
            </a:r>
          </a:p>
          <a:p>
            <a:r>
              <a:rPr lang="pt-BR" sz="1400">
                <a:latin typeface="Calibri" pitchFamily="34" charset="0"/>
              </a:rPr>
              <a:t>3 </a:t>
            </a:r>
            <a:r>
              <a:rPr lang="pt-BR" sz="1400">
                <a:solidFill>
                  <a:srgbClr val="FF0000"/>
                </a:solidFill>
                <a:latin typeface="Calibri" pitchFamily="34" charset="0"/>
              </a:rPr>
              <a:t>contratos</a:t>
            </a:r>
            <a:r>
              <a:rPr lang="pt-BR" sz="1400">
                <a:latin typeface="Calibri" pitchFamily="34" charset="0"/>
              </a:rPr>
              <a:t> entre membros do Poder Executivo e administração</a:t>
            </a:r>
          </a:p>
          <a:p>
            <a:r>
              <a:rPr lang="pt-BR" sz="1400">
                <a:latin typeface="Calibri" pitchFamily="34" charset="0"/>
              </a:rPr>
              <a:t>4 </a:t>
            </a:r>
            <a:r>
              <a:rPr lang="pt-BR" sz="1400">
                <a:solidFill>
                  <a:srgbClr val="FF0000"/>
                </a:solidFill>
                <a:latin typeface="Calibri" pitchFamily="34" charset="0"/>
              </a:rPr>
              <a:t>cartas específicas </a:t>
            </a:r>
            <a:r>
              <a:rPr lang="pt-BR" sz="1400">
                <a:latin typeface="Calibri" pitchFamily="34" charset="0"/>
              </a:rPr>
              <a:t>entre administração e cidadãos, contratos de nível de serviço e pesquisa de qualidade</a:t>
            </a:r>
          </a:p>
          <a:p>
            <a:r>
              <a:rPr lang="pt-BR" sz="1400">
                <a:latin typeface="Calibri" pitchFamily="34" charset="0"/>
              </a:rPr>
              <a:t>5 </a:t>
            </a:r>
            <a:r>
              <a:rPr lang="pt-BR" sz="1400">
                <a:solidFill>
                  <a:srgbClr val="FF0000"/>
                </a:solidFill>
                <a:latin typeface="Calibri" pitchFamily="34" charset="0"/>
              </a:rPr>
              <a:t>acordos de </a:t>
            </a:r>
            <a:r>
              <a:rPr lang="pt-BR" sz="1400" i="1">
                <a:solidFill>
                  <a:srgbClr val="FF0000"/>
                </a:solidFill>
                <a:latin typeface="Calibri" pitchFamily="34" charset="0"/>
              </a:rPr>
              <a:t>accountability</a:t>
            </a:r>
            <a:r>
              <a:rPr lang="pt-BR" sz="140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pt-BR" sz="1400">
                <a:latin typeface="Calibri" pitchFamily="34" charset="0"/>
              </a:rPr>
              <a:t>entre a administração e o parlamento</a:t>
            </a:r>
          </a:p>
          <a:p>
            <a:r>
              <a:rPr lang="pt-BR" sz="1400">
                <a:latin typeface="Calibri" pitchFamily="34" charset="0"/>
              </a:rPr>
              <a:t>6 </a:t>
            </a:r>
            <a:r>
              <a:rPr lang="pt-BR" sz="1400">
                <a:solidFill>
                  <a:srgbClr val="FF0000"/>
                </a:solidFill>
                <a:latin typeface="Calibri" pitchFamily="34" charset="0"/>
              </a:rPr>
              <a:t>interação </a:t>
            </a:r>
            <a:r>
              <a:rPr lang="pt-BR" sz="1400">
                <a:latin typeface="Calibri" pitchFamily="34" charset="0"/>
              </a:rPr>
              <a:t>entre cidadãos e o Legislativo (através do processo de entrada de políticas públicas por comitês ou através de ombudsman remodelado)</a:t>
            </a:r>
          </a:p>
        </p:txBody>
      </p:sp>
      <p:sp>
        <p:nvSpPr>
          <p:cNvPr id="3" name="Elipse 2"/>
          <p:cNvSpPr/>
          <p:nvPr/>
        </p:nvSpPr>
        <p:spPr>
          <a:xfrm>
            <a:off x="2195513" y="2349500"/>
            <a:ext cx="431800" cy="28733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5867400" y="2349500"/>
            <a:ext cx="433388" cy="28733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1403350" y="4037013"/>
            <a:ext cx="431800" cy="28892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6372225" y="4037013"/>
            <a:ext cx="431800" cy="28892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cxnSp>
        <p:nvCxnSpPr>
          <p:cNvPr id="10" name="Conector reto 9"/>
          <p:cNvCxnSpPr>
            <a:stCxn id="3" idx="4"/>
            <a:endCxn id="8" idx="0"/>
          </p:cNvCxnSpPr>
          <p:nvPr/>
        </p:nvCxnSpPr>
        <p:spPr>
          <a:xfrm flipH="1">
            <a:off x="1619250" y="2636838"/>
            <a:ext cx="792163" cy="1400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>
            <a:endCxn id="7" idx="2"/>
          </p:cNvCxnSpPr>
          <p:nvPr/>
        </p:nvCxnSpPr>
        <p:spPr>
          <a:xfrm>
            <a:off x="2627313" y="2492375"/>
            <a:ext cx="32400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>
            <a:stCxn id="9" idx="0"/>
            <a:endCxn id="7" idx="4"/>
          </p:cNvCxnSpPr>
          <p:nvPr/>
        </p:nvCxnSpPr>
        <p:spPr>
          <a:xfrm flipH="1" flipV="1">
            <a:off x="6084888" y="2636838"/>
            <a:ext cx="503237" cy="1400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>
            <a:stCxn id="9" idx="2"/>
            <a:endCxn id="8" idx="6"/>
          </p:cNvCxnSpPr>
          <p:nvPr/>
        </p:nvCxnSpPr>
        <p:spPr>
          <a:xfrm flipH="1">
            <a:off x="1835150" y="4181475"/>
            <a:ext cx="45370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>
            <a:stCxn id="7" idx="3"/>
            <a:endCxn id="8" idx="7"/>
          </p:cNvCxnSpPr>
          <p:nvPr/>
        </p:nvCxnSpPr>
        <p:spPr>
          <a:xfrm flipH="1">
            <a:off x="1771650" y="2593975"/>
            <a:ext cx="4159250" cy="148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/>
          <p:cNvCxnSpPr>
            <a:stCxn id="9" idx="1"/>
            <a:endCxn id="3" idx="5"/>
          </p:cNvCxnSpPr>
          <p:nvPr/>
        </p:nvCxnSpPr>
        <p:spPr>
          <a:xfrm flipH="1" flipV="1">
            <a:off x="2563813" y="2593975"/>
            <a:ext cx="3871912" cy="148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7" name="CaixaDeTexto 24"/>
          <p:cNvSpPr txBox="1">
            <a:spLocks noChangeArrowheads="1"/>
          </p:cNvSpPr>
          <p:nvPr/>
        </p:nvSpPr>
        <p:spPr bwMode="auto">
          <a:xfrm>
            <a:off x="3883025" y="2073275"/>
            <a:ext cx="4429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latin typeface="Calibri" pitchFamily="34" charset="0"/>
              </a:rPr>
              <a:t>(1)</a:t>
            </a:r>
          </a:p>
        </p:txBody>
      </p:sp>
      <p:sp>
        <p:nvSpPr>
          <p:cNvPr id="21518" name="CaixaDeTexto 25"/>
          <p:cNvSpPr txBox="1">
            <a:spLocks noChangeArrowheads="1"/>
          </p:cNvSpPr>
          <p:nvPr/>
        </p:nvSpPr>
        <p:spPr bwMode="auto">
          <a:xfrm>
            <a:off x="4932363" y="3213100"/>
            <a:ext cx="4429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latin typeface="Calibri" pitchFamily="34" charset="0"/>
              </a:rPr>
              <a:t>(2)</a:t>
            </a:r>
          </a:p>
        </p:txBody>
      </p:sp>
      <p:sp>
        <p:nvSpPr>
          <p:cNvPr id="21519" name="CaixaDeTexto 26"/>
          <p:cNvSpPr txBox="1">
            <a:spLocks noChangeArrowheads="1"/>
          </p:cNvSpPr>
          <p:nvPr/>
        </p:nvSpPr>
        <p:spPr bwMode="auto">
          <a:xfrm>
            <a:off x="1589088" y="2981325"/>
            <a:ext cx="4429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latin typeface="Calibri" pitchFamily="34" charset="0"/>
              </a:rPr>
              <a:t>(3)</a:t>
            </a:r>
          </a:p>
        </p:txBody>
      </p:sp>
      <p:sp>
        <p:nvSpPr>
          <p:cNvPr id="21520" name="CaixaDeTexto 27"/>
          <p:cNvSpPr txBox="1">
            <a:spLocks noChangeArrowheads="1"/>
          </p:cNvSpPr>
          <p:nvPr/>
        </p:nvSpPr>
        <p:spPr bwMode="auto">
          <a:xfrm>
            <a:off x="3890963" y="4210050"/>
            <a:ext cx="4429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latin typeface="Calibri" pitchFamily="34" charset="0"/>
              </a:rPr>
              <a:t>(4)</a:t>
            </a:r>
          </a:p>
        </p:txBody>
      </p:sp>
      <p:sp>
        <p:nvSpPr>
          <p:cNvPr id="21521" name="CaixaDeTexto 28"/>
          <p:cNvSpPr txBox="1">
            <a:spLocks noChangeArrowheads="1"/>
          </p:cNvSpPr>
          <p:nvPr/>
        </p:nvSpPr>
        <p:spPr bwMode="auto">
          <a:xfrm>
            <a:off x="2697163" y="3644900"/>
            <a:ext cx="4429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latin typeface="Calibri" pitchFamily="34" charset="0"/>
              </a:rPr>
              <a:t>(5)</a:t>
            </a:r>
          </a:p>
        </p:txBody>
      </p:sp>
      <p:sp>
        <p:nvSpPr>
          <p:cNvPr id="21522" name="CaixaDeTexto 29"/>
          <p:cNvSpPr txBox="1">
            <a:spLocks noChangeArrowheads="1"/>
          </p:cNvSpPr>
          <p:nvPr/>
        </p:nvSpPr>
        <p:spPr bwMode="auto">
          <a:xfrm>
            <a:off x="6319838" y="2967038"/>
            <a:ext cx="4429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latin typeface="Calibri" pitchFamily="34" charset="0"/>
              </a:rPr>
              <a:t>(6)</a:t>
            </a:r>
          </a:p>
        </p:txBody>
      </p:sp>
      <p:sp>
        <p:nvSpPr>
          <p:cNvPr id="21523" name="CaixaDeTexto 30"/>
          <p:cNvSpPr txBox="1">
            <a:spLocks noChangeArrowheads="1"/>
          </p:cNvSpPr>
          <p:nvPr/>
        </p:nvSpPr>
        <p:spPr bwMode="auto">
          <a:xfrm>
            <a:off x="1406525" y="1741488"/>
            <a:ext cx="17970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latin typeface="Calibri" pitchFamily="34" charset="0"/>
              </a:rPr>
              <a:t>Membros do Poder Executivo</a:t>
            </a:r>
          </a:p>
        </p:txBody>
      </p:sp>
      <p:sp>
        <p:nvSpPr>
          <p:cNvPr id="21524" name="CaixaDeTexto 31"/>
          <p:cNvSpPr txBox="1">
            <a:spLocks noChangeArrowheads="1"/>
          </p:cNvSpPr>
          <p:nvPr/>
        </p:nvSpPr>
        <p:spPr bwMode="auto">
          <a:xfrm>
            <a:off x="5724525" y="1738313"/>
            <a:ext cx="17970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latin typeface="Calibri" pitchFamily="34" charset="0"/>
              </a:rPr>
              <a:t>Membros do Poder Legislativo</a:t>
            </a:r>
          </a:p>
        </p:txBody>
      </p:sp>
      <p:sp>
        <p:nvSpPr>
          <p:cNvPr id="21525" name="CaixaDeTexto 32"/>
          <p:cNvSpPr txBox="1">
            <a:spLocks noChangeArrowheads="1"/>
          </p:cNvSpPr>
          <p:nvPr/>
        </p:nvSpPr>
        <p:spPr bwMode="auto">
          <a:xfrm>
            <a:off x="900113" y="4338638"/>
            <a:ext cx="1797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latin typeface="Calibri" pitchFamily="34" charset="0"/>
              </a:rPr>
              <a:t>Administração</a:t>
            </a:r>
          </a:p>
        </p:txBody>
      </p:sp>
      <p:sp>
        <p:nvSpPr>
          <p:cNvPr id="21526" name="CaixaDeTexto 33"/>
          <p:cNvSpPr txBox="1">
            <a:spLocks noChangeArrowheads="1"/>
          </p:cNvSpPr>
          <p:nvPr/>
        </p:nvSpPr>
        <p:spPr bwMode="auto">
          <a:xfrm>
            <a:off x="5945188" y="4325938"/>
            <a:ext cx="17986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latin typeface="Calibri" pitchFamily="34" charset="0"/>
              </a:rPr>
              <a:t>Cidadão / cliente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feld 3"/>
          <p:cNvSpPr txBox="1">
            <a:spLocks noChangeArrowheads="1"/>
          </p:cNvSpPr>
          <p:nvPr/>
        </p:nvSpPr>
        <p:spPr bwMode="auto">
          <a:xfrm>
            <a:off x="827088" y="981075"/>
            <a:ext cx="7993062" cy="587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AT" sz="2800" b="1">
                <a:solidFill>
                  <a:srgbClr val="000000"/>
                </a:solidFill>
              </a:rPr>
              <a:t>Gestão do Desempenho – Auditoria de Desempenho</a:t>
            </a:r>
          </a:p>
          <a:p>
            <a:endParaRPr lang="de-AT" sz="2800" b="1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GB" sz="2400">
                <a:solidFill>
                  <a:srgbClr val="FF0000"/>
                </a:solidFill>
                <a:cs typeface="Times New Roman" pitchFamily="18" charset="0"/>
              </a:rPr>
              <a:t>Gestão pública baseada em desempenho </a:t>
            </a:r>
            <a:r>
              <a:rPr lang="en-GB" sz="2400">
                <a:cs typeface="Times New Roman" pitchFamily="18" charset="0"/>
              </a:rPr>
              <a:t>– assumir a incumbência pelo desempenho da organização e do sistema, e ser responsável pelos seus resultados, logo a Responsibilidade Gerencial dos gestores públicos se torna uma questão crucial.</a:t>
            </a:r>
          </a:p>
          <a:p>
            <a:endParaRPr lang="en-GB" sz="2400">
              <a:cs typeface="Times New Roman" pitchFamily="18" charset="0"/>
            </a:endParaRPr>
          </a:p>
          <a:p>
            <a:pPr marL="0" lvl="1"/>
            <a:r>
              <a:rPr lang="en-US" sz="2400">
                <a:solidFill>
                  <a:srgbClr val="FF0000"/>
                </a:solidFill>
              </a:rPr>
              <a:t>Auditoria de Desempenho</a:t>
            </a:r>
            <a:r>
              <a:rPr lang="en-US" sz="2400"/>
              <a:t> funciona com os mesmos conceitos de desempenho utilizados pelos gestores dos programas para planejar, monitorar e avaliar como os recursos públicos são utilizados para atingir os objetivos das políticas publicas.</a:t>
            </a:r>
            <a:endParaRPr lang="en-GB" sz="2400"/>
          </a:p>
          <a:p>
            <a:endParaRPr lang="de-AT" sz="28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feld 3"/>
          <p:cNvSpPr txBox="1">
            <a:spLocks noChangeArrowheads="1"/>
          </p:cNvSpPr>
          <p:nvPr/>
        </p:nvSpPr>
        <p:spPr bwMode="auto">
          <a:xfrm>
            <a:off x="827088" y="1052513"/>
            <a:ext cx="7993062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AT" sz="2800" b="1">
                <a:solidFill>
                  <a:srgbClr val="000000"/>
                </a:solidFill>
              </a:rPr>
              <a:t>Auditoria de Desempenho</a:t>
            </a:r>
          </a:p>
          <a:p>
            <a:endParaRPr lang="de-AT" sz="2800" b="1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US" sz="2800">
                <a:latin typeface="Calibri" pitchFamily="34" charset="0"/>
              </a:rPr>
              <a:t>Auditorias de desempenho fornecem recomendações valiosas à gestão para melhoria do desempenho dos programas, o que é um dos objetivos principais da gestão do desempenho. </a:t>
            </a:r>
          </a:p>
          <a:p>
            <a:endParaRPr lang="en-US" sz="2800">
              <a:latin typeface="Calibri" pitchFamily="34" charset="0"/>
            </a:endParaRPr>
          </a:p>
          <a:p>
            <a:r>
              <a:rPr lang="en-US" sz="2800">
                <a:latin typeface="Calibri" pitchFamily="34" charset="0"/>
              </a:rPr>
              <a:t>Auditores ajudam a gestão a entender como melhorar o sistema e usá-lo melhor, para aprimorar decisões, desempenho e a prestação de contas (</a:t>
            </a:r>
            <a:r>
              <a:rPr lang="en-US" sz="2800" i="1">
                <a:latin typeface="Calibri" pitchFamily="34" charset="0"/>
              </a:rPr>
              <a:t>accountability</a:t>
            </a:r>
            <a:r>
              <a:rPr lang="en-US" sz="2800">
                <a:latin typeface="Calibri" pitchFamily="34" charset="0"/>
              </a:rPr>
              <a:t>). </a:t>
            </a:r>
          </a:p>
          <a:p>
            <a:endParaRPr lang="de-AT" sz="2800" b="1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23850" y="1052513"/>
            <a:ext cx="8569325" cy="5048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Auditoria de Desempenho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2800" b="1" dirty="0">
              <a:solidFill>
                <a:prstClr val="black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  <a:cs typeface="+mn-cs"/>
              </a:rPr>
              <a:t>Auditoria de </a:t>
            </a:r>
            <a:r>
              <a:rPr lang="en-US" sz="2800" dirty="0" err="1">
                <a:latin typeface="+mn-lt"/>
                <a:cs typeface="+mn-cs"/>
              </a:rPr>
              <a:t>desempenho</a:t>
            </a:r>
            <a:r>
              <a:rPr lang="en-US" sz="2800" dirty="0">
                <a:latin typeface="+mn-lt"/>
                <a:cs typeface="+mn-cs"/>
              </a:rPr>
              <a:t> é </a:t>
            </a:r>
            <a:r>
              <a:rPr lang="en-US" sz="2800" dirty="0" err="1">
                <a:latin typeface="+mn-lt"/>
                <a:cs typeface="+mn-cs"/>
              </a:rPr>
              <a:t>uma</a:t>
            </a:r>
            <a:r>
              <a:rPr lang="en-US" sz="2800" dirty="0">
                <a:latin typeface="+mn-lt"/>
                <a:cs typeface="+mn-cs"/>
              </a:rPr>
              <a:t> forma de “</a:t>
            </a:r>
            <a:r>
              <a:rPr lang="en-US" sz="2800" dirty="0" err="1">
                <a:latin typeface="+mn-lt"/>
                <a:cs typeface="+mn-cs"/>
              </a:rPr>
              <a:t>executar</a:t>
            </a:r>
            <a:r>
              <a:rPr lang="en-US" sz="2800" dirty="0">
                <a:latin typeface="+mn-lt"/>
                <a:cs typeface="+mn-cs"/>
              </a:rPr>
              <a:t> o </a:t>
            </a:r>
            <a:r>
              <a:rPr lang="en-US" sz="2800" dirty="0" err="1">
                <a:latin typeface="+mn-lt"/>
                <a:cs typeface="+mn-cs"/>
              </a:rPr>
              <a:t>controle</a:t>
            </a:r>
            <a:r>
              <a:rPr lang="en-US" sz="2800" dirty="0">
                <a:latin typeface="+mn-lt"/>
                <a:cs typeface="+mn-cs"/>
              </a:rPr>
              <a:t>” e </a:t>
            </a:r>
            <a:r>
              <a:rPr lang="en-US" sz="2800" dirty="0" err="1">
                <a:latin typeface="+mn-lt"/>
                <a:cs typeface="+mn-cs"/>
              </a:rPr>
              <a:t>obter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discernimento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sobre</a:t>
            </a:r>
            <a:r>
              <a:rPr lang="en-US" sz="2800" dirty="0">
                <a:latin typeface="+mn-lt"/>
                <a:cs typeface="+mn-cs"/>
              </a:rPr>
              <a:t> a </a:t>
            </a:r>
            <a:r>
              <a:rPr lang="en-US" sz="2800" dirty="0" err="1">
                <a:latin typeface="+mn-lt"/>
                <a:cs typeface="+mn-cs"/>
              </a:rPr>
              <a:t>execução</a:t>
            </a:r>
            <a:r>
              <a:rPr lang="en-US" sz="2800" dirty="0">
                <a:latin typeface="+mn-lt"/>
                <a:cs typeface="+mn-cs"/>
              </a:rPr>
              <a:t> e </a:t>
            </a:r>
            <a:r>
              <a:rPr lang="en-US" sz="2800" dirty="0" err="1">
                <a:latin typeface="+mn-lt"/>
                <a:cs typeface="+mn-cs"/>
              </a:rPr>
              <a:t>os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resultados</a:t>
            </a:r>
            <a:r>
              <a:rPr lang="en-US" sz="2800" dirty="0">
                <a:latin typeface="+mn-lt"/>
                <a:cs typeface="+mn-cs"/>
              </a:rPr>
              <a:t> de </a:t>
            </a:r>
            <a:r>
              <a:rPr lang="en-US" sz="2800" dirty="0" err="1">
                <a:latin typeface="+mn-lt"/>
                <a:cs typeface="+mn-cs"/>
              </a:rPr>
              <a:t>diferentes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atividades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governamentais</a:t>
            </a:r>
            <a:r>
              <a:rPr lang="en-US" sz="2800" dirty="0">
                <a:latin typeface="+mn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latin typeface="+mn-lt"/>
                <a:cs typeface="+mn-cs"/>
              </a:rPr>
              <a:t>Legitimidade</a:t>
            </a:r>
            <a:r>
              <a:rPr lang="en-US" sz="2800" dirty="0">
                <a:latin typeface="+mn-lt"/>
                <a:cs typeface="+mn-cs"/>
              </a:rPr>
              <a:t> e </a:t>
            </a:r>
            <a:r>
              <a:rPr lang="en-US" sz="2800" dirty="0" err="1">
                <a:latin typeface="+mn-lt"/>
                <a:cs typeface="+mn-cs"/>
              </a:rPr>
              <a:t>confiança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são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valores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essenciais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em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todos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os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projetos</a:t>
            </a:r>
            <a:r>
              <a:rPr lang="en-US" sz="2800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governamentais</a:t>
            </a:r>
            <a:r>
              <a:rPr lang="en-US" sz="2800" dirty="0">
                <a:latin typeface="+mn-lt"/>
                <a:cs typeface="+mn-cs"/>
              </a:rPr>
              <a:t>, e a auditoria de </a:t>
            </a:r>
            <a:r>
              <a:rPr lang="en-US" sz="2800" dirty="0" err="1">
                <a:latin typeface="+mn-lt"/>
                <a:cs typeface="+mn-cs"/>
              </a:rPr>
              <a:t>desempenho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pode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contribuir</a:t>
            </a:r>
            <a:r>
              <a:rPr lang="en-US" sz="2800" dirty="0">
                <a:latin typeface="+mn-lt"/>
                <a:cs typeface="+mn-cs"/>
              </a:rPr>
              <a:t> para </a:t>
            </a:r>
            <a:r>
              <a:rPr lang="en-US" sz="2800" dirty="0" err="1">
                <a:latin typeface="+mn-lt"/>
                <a:cs typeface="+mn-cs"/>
              </a:rPr>
              <a:t>fortalecer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estes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valores</a:t>
            </a:r>
            <a:r>
              <a:rPr lang="en-US" sz="2800" dirty="0">
                <a:latin typeface="+mn-lt"/>
                <a:cs typeface="+mn-cs"/>
              </a:rPr>
              <a:t> pela </a:t>
            </a:r>
            <a:r>
              <a:rPr lang="en-US" sz="2800" dirty="0" err="1">
                <a:latin typeface="+mn-lt"/>
                <a:cs typeface="+mn-cs"/>
              </a:rPr>
              <a:t>produção</a:t>
            </a:r>
            <a:r>
              <a:rPr lang="en-US" sz="2800" dirty="0">
                <a:latin typeface="+mn-lt"/>
                <a:cs typeface="+mn-cs"/>
              </a:rPr>
              <a:t> de </a:t>
            </a:r>
            <a:r>
              <a:rPr lang="en-US" sz="2800" dirty="0" err="1">
                <a:latin typeface="+mn-lt"/>
                <a:cs typeface="+mn-cs"/>
              </a:rPr>
              <a:t>informações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públicas</a:t>
            </a:r>
            <a:r>
              <a:rPr lang="en-US" sz="2800" dirty="0">
                <a:latin typeface="+mn-lt"/>
                <a:cs typeface="+mn-cs"/>
              </a:rPr>
              <a:t> e </a:t>
            </a:r>
            <a:r>
              <a:rPr lang="en-US" sz="2800" dirty="0" err="1">
                <a:latin typeface="+mn-lt"/>
                <a:cs typeface="+mn-cs"/>
              </a:rPr>
              <a:t>confiáveis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sobre</a:t>
            </a:r>
            <a:r>
              <a:rPr lang="en-US" sz="2800" dirty="0">
                <a:latin typeface="+mn-lt"/>
                <a:cs typeface="+mn-cs"/>
              </a:rPr>
              <a:t> a </a:t>
            </a:r>
            <a:r>
              <a:rPr lang="en-US" sz="2800" dirty="0" err="1">
                <a:latin typeface="+mn-lt"/>
                <a:cs typeface="+mn-cs"/>
              </a:rPr>
              <a:t>economicidade</a:t>
            </a:r>
            <a:r>
              <a:rPr lang="en-US" sz="2800" dirty="0">
                <a:latin typeface="+mn-lt"/>
                <a:cs typeface="+mn-cs"/>
              </a:rPr>
              <a:t>, a </a:t>
            </a:r>
            <a:r>
              <a:rPr lang="en-US" sz="2800" dirty="0" err="1">
                <a:latin typeface="+mn-lt"/>
                <a:cs typeface="+mn-cs"/>
              </a:rPr>
              <a:t>eficiência</a:t>
            </a:r>
            <a:r>
              <a:rPr lang="en-US" sz="2800" dirty="0">
                <a:latin typeface="+mn-lt"/>
                <a:cs typeface="+mn-cs"/>
              </a:rPr>
              <a:t> e a </a:t>
            </a:r>
            <a:r>
              <a:rPr lang="en-US" sz="2800" dirty="0" err="1">
                <a:latin typeface="+mn-lt"/>
                <a:cs typeface="+mn-cs"/>
              </a:rPr>
              <a:t>eficácia</a:t>
            </a:r>
            <a:r>
              <a:rPr lang="en-US" sz="2800" dirty="0">
                <a:latin typeface="+mn-lt"/>
                <a:cs typeface="+mn-cs"/>
              </a:rPr>
              <a:t> dos </a:t>
            </a:r>
            <a:r>
              <a:rPr lang="en-US" sz="2800" dirty="0" err="1">
                <a:latin typeface="+mn-lt"/>
                <a:cs typeface="+mn-cs"/>
              </a:rPr>
              <a:t>programas</a:t>
            </a:r>
            <a:r>
              <a:rPr lang="en-US" sz="2800" dirty="0">
                <a:latin typeface="+mn-lt"/>
                <a:cs typeface="+mn-cs"/>
              </a:rPr>
              <a:t> de </a:t>
            </a:r>
            <a:r>
              <a:rPr lang="en-US" sz="2800" dirty="0" err="1">
                <a:latin typeface="+mn-lt"/>
                <a:cs typeface="+mn-cs"/>
              </a:rPr>
              <a:t>governo</a:t>
            </a:r>
            <a:r>
              <a:rPr lang="en-US" sz="2800" dirty="0">
                <a:latin typeface="+mn-lt"/>
                <a:cs typeface="+mn-cs"/>
              </a:rPr>
              <a:t> (</a:t>
            </a:r>
            <a:r>
              <a:rPr lang="en-US" sz="2800" b="1" dirty="0">
                <a:latin typeface="+mn-lt"/>
                <a:cs typeface="+mn-cs"/>
              </a:rPr>
              <a:t>TRANSPARÊNCIA</a:t>
            </a:r>
            <a:r>
              <a:rPr lang="en-US" sz="2800" dirty="0">
                <a:latin typeface="+mn-lt"/>
                <a:cs typeface="+mn-cs"/>
              </a:rPr>
              <a:t>).</a:t>
            </a:r>
            <a:endParaRPr lang="de-AT" sz="2800" dirty="0">
              <a:solidFill>
                <a:prstClr val="black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39750" y="1052513"/>
            <a:ext cx="8280400" cy="45545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2800" b="1" dirty="0">
                <a:solidFill>
                  <a:prstClr val="black"/>
                </a:solidFill>
                <a:latin typeface="+mn-lt"/>
                <a:cs typeface="+mn-cs"/>
              </a:rPr>
              <a:t>Auditoria de Desempenho – um motor para as reformas públicas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2800" b="1" dirty="0">
              <a:solidFill>
                <a:prstClr val="black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err="1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Funções</a:t>
            </a:r>
            <a:r>
              <a:rPr lang="en-GB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de auditoria </a:t>
            </a:r>
            <a:r>
              <a:rPr lang="en-GB" dirty="0" err="1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governamentais</a:t>
            </a:r>
            <a:r>
              <a:rPr lang="en-GB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devem</a:t>
            </a:r>
            <a:r>
              <a:rPr lang="en-GB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estar</a:t>
            </a:r>
            <a:r>
              <a:rPr lang="en-GB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configuradas</a:t>
            </a:r>
            <a:r>
              <a:rPr lang="en-GB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apropriadamente</a:t>
            </a:r>
            <a:r>
              <a:rPr lang="en-GB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para </a:t>
            </a:r>
            <a:r>
              <a:rPr lang="en-GB" dirty="0" err="1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habilitar</a:t>
            </a:r>
            <a:r>
              <a:rPr lang="en-GB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os</a:t>
            </a:r>
            <a:r>
              <a:rPr lang="en-GB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governos</a:t>
            </a:r>
            <a:r>
              <a:rPr lang="en-GB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e </a:t>
            </a:r>
            <a:r>
              <a:rPr lang="en-GB" dirty="0" err="1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entidades</a:t>
            </a:r>
            <a:r>
              <a:rPr lang="en-GB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governamentais</a:t>
            </a:r>
            <a:r>
              <a:rPr lang="en-GB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a </a:t>
            </a:r>
            <a:r>
              <a:rPr lang="en-GB" dirty="0" err="1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cumprir</a:t>
            </a:r>
            <a:r>
              <a:rPr lang="en-GB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seu</a:t>
            </a:r>
            <a:r>
              <a:rPr lang="en-GB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dever</a:t>
            </a:r>
            <a:r>
              <a:rPr lang="en-GB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de </a:t>
            </a:r>
            <a:r>
              <a:rPr lang="en-GB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prestar</a:t>
            </a:r>
            <a:r>
              <a:rPr lang="en-GB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contas</a:t>
            </a:r>
            <a:r>
              <a:rPr lang="en-GB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aos</a:t>
            </a:r>
            <a:r>
              <a:rPr lang="en-GB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cidadãos</a:t>
            </a:r>
            <a:r>
              <a:rPr lang="en-GB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, e </a:t>
            </a:r>
            <a:r>
              <a:rPr lang="en-GB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ao</a:t>
            </a:r>
            <a:r>
              <a:rPr lang="en-GB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mesmo</a:t>
            </a:r>
            <a:r>
              <a:rPr lang="en-GB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tempo </a:t>
            </a:r>
            <a:r>
              <a:rPr lang="en-GB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atingir</a:t>
            </a:r>
            <a:r>
              <a:rPr lang="en-GB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seus</a:t>
            </a:r>
            <a:r>
              <a:rPr lang="en-GB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objetivos</a:t>
            </a:r>
            <a:r>
              <a:rPr lang="en-GB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efetiva</a:t>
            </a:r>
            <a:r>
              <a:rPr lang="en-GB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, </a:t>
            </a:r>
            <a:r>
              <a:rPr lang="en-GB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eficiente</a:t>
            </a:r>
            <a:r>
              <a:rPr lang="en-GB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e </a:t>
            </a:r>
            <a:r>
              <a:rPr lang="en-GB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eticamente</a:t>
            </a:r>
            <a:r>
              <a:rPr lang="en-GB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</a:p>
          <a:p>
            <a:pPr marL="36195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IIA - </a:t>
            </a:r>
            <a:r>
              <a:rPr lang="en-GB" sz="1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Declaração</a:t>
            </a:r>
            <a:r>
              <a:rPr lang="en-GB" sz="1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de </a:t>
            </a:r>
            <a:r>
              <a:rPr lang="en-GB" sz="1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Posicionamento</a:t>
            </a:r>
            <a:r>
              <a:rPr lang="en-GB" sz="1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“O </a:t>
            </a:r>
            <a:r>
              <a:rPr lang="en-GB" sz="1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Papel</a:t>
            </a:r>
            <a:r>
              <a:rPr lang="en-GB" sz="1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da Auditoria </a:t>
            </a:r>
            <a:r>
              <a:rPr lang="en-GB" sz="1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na</a:t>
            </a:r>
            <a:r>
              <a:rPr lang="en-GB" sz="1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Governança</a:t>
            </a:r>
            <a:r>
              <a:rPr lang="en-GB" sz="1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do </a:t>
            </a:r>
            <a:r>
              <a:rPr lang="en-GB" sz="1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Setor</a:t>
            </a:r>
            <a:r>
              <a:rPr lang="en-GB" sz="1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Público</a:t>
            </a:r>
            <a:r>
              <a:rPr lang="en-GB" sz="1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”, 2006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2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Outros </a:t>
            </a:r>
            <a:r>
              <a:rPr lang="en-GB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exemplos</a:t>
            </a:r>
            <a:r>
              <a:rPr lang="en-GB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Modelo</a:t>
            </a:r>
            <a:r>
              <a:rPr lang="en-GB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de </a:t>
            </a:r>
            <a:r>
              <a:rPr lang="en-GB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Capacidade</a:t>
            </a:r>
            <a:r>
              <a:rPr lang="en-GB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para a Auditoria </a:t>
            </a:r>
            <a:r>
              <a:rPr lang="en-GB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Interna</a:t>
            </a:r>
            <a:r>
              <a:rPr lang="en-GB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do </a:t>
            </a:r>
            <a:r>
              <a:rPr lang="en-GB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Setor</a:t>
            </a:r>
            <a:r>
              <a:rPr lang="en-GB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Público</a:t>
            </a:r>
            <a:r>
              <a:rPr lang="en-GB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(IIA, 2009)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Modelo</a:t>
            </a:r>
            <a:r>
              <a:rPr lang="en-GB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de </a:t>
            </a:r>
            <a:r>
              <a:rPr lang="en-GB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Três</a:t>
            </a:r>
            <a:r>
              <a:rPr lang="en-GB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Linhas</a:t>
            </a:r>
            <a:r>
              <a:rPr lang="en-GB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de </a:t>
            </a:r>
            <a:r>
              <a:rPr lang="en-GB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Defesa</a:t>
            </a:r>
            <a:r>
              <a:rPr lang="en-GB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(ECIIA, 2012)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INTOSAI GOV - e.g. 9140, </a:t>
            </a:r>
            <a:r>
              <a:rPr lang="en-GB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artigo</a:t>
            </a:r>
            <a:r>
              <a:rPr lang="en-GB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1.6 “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O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papel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da auditoria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interna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tem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evoluído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de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procedimentos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administrativos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pt-BR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com foco em conformidade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, para um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elemento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importante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da boa </a:t>
            </a:r>
            <a:r>
              <a:rPr lang="en-US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governança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.”</a:t>
            </a:r>
            <a:endParaRPr lang="en-GB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2223</TotalTime>
  <Words>1385</Words>
  <Application>Microsoft Office PowerPoint</Application>
  <PresentationFormat>Apresentação na tela (4:3)</PresentationFormat>
  <Paragraphs>225</Paragraphs>
  <Slides>23</Slides>
  <Notes>22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Modelo de design</vt:lpstr>
      </vt:variant>
      <vt:variant>
        <vt:i4>2</vt:i4>
      </vt:variant>
      <vt:variant>
        <vt:lpstr>Títulos de slides</vt:lpstr>
      </vt:variant>
      <vt:variant>
        <vt:i4>23</vt:i4>
      </vt:variant>
    </vt:vector>
  </HeadingPairs>
  <TitlesOfParts>
    <vt:vector size="34" baseType="lpstr">
      <vt:lpstr>Arial</vt:lpstr>
      <vt:lpstr>Calibri</vt:lpstr>
      <vt:lpstr>Verdana</vt:lpstr>
      <vt:lpstr>Symbol</vt:lpstr>
      <vt:lpstr>Wingdings</vt:lpstr>
      <vt:lpstr>Times New Roman</vt:lpstr>
      <vt:lpstr>ＭＳ Ｐゴシック</vt:lpstr>
      <vt:lpstr>Courier New</vt:lpstr>
      <vt:lpstr>Tahoma</vt:lpstr>
      <vt:lpstr>Tema do Office</vt:lpstr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Controladoria-Geral da União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Gabriela de Alencar Araripe Pereira</dc:creator>
  <cp:lastModifiedBy>vieirarr</cp:lastModifiedBy>
  <cp:revision>78</cp:revision>
  <dcterms:created xsi:type="dcterms:W3CDTF">2014-07-23T21:24:08Z</dcterms:created>
  <dcterms:modified xsi:type="dcterms:W3CDTF">2014-09-17T02:59:11Z</dcterms:modified>
</cp:coreProperties>
</file>