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95" r:id="rId4"/>
    <p:sldId id="296" r:id="rId5"/>
    <p:sldId id="298" r:id="rId6"/>
    <p:sldId id="299" r:id="rId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Bouz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0D67"/>
    <a:srgbClr val="182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8951B5-8A64-4DA6-9A19-3F9E7426C51F}" type="datetimeFigureOut">
              <a:rPr lang="en-GB"/>
              <a:pPr>
                <a:defRPr/>
              </a:pPr>
              <a:t>16/09/2014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A5ACCD-7159-461E-A181-2EA4BD5B53A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1F22E-9B20-40CB-B7B6-5E7D98CE8661}" type="slidenum">
              <a:rPr lang="de-AT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AT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843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3EA215-7C53-4AAF-A5E5-71F9B0351638}" type="slidenum">
              <a:rPr lang="de-AT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de-A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2048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9B119-993F-4200-BA4B-27F8C791AA2D}" type="slidenum">
              <a:rPr lang="de-AT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de-A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22531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DC0864-25E1-4AFD-97EA-22E70551351E}" type="slidenum">
              <a:rPr lang="de-AT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de-A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27652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A82F00-434D-4B0F-B0CA-96456AFAC823}" type="slidenum">
              <a:rPr lang="de-AT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de-A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38613" y="6153150"/>
            <a:ext cx="4176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34238" y="6427788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3BB3-123E-4BE4-AAB9-A0B2251D9E4C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F5C-04DB-4A70-A80B-16BECA1709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92CF-716D-46A5-9A8C-0082F620DF36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EB9E-A7BC-42A2-BD55-EABB550DB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418E-D533-45E4-A1A1-E819893B1CD3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B196-6B60-4DC5-9A8C-3E7060E59B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9BAC-FD36-46DF-8A37-023BC996DDFC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6CA0-2D59-47F5-ACBB-30FE0878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D424-8A58-4F3A-BB1E-8B5EF60DA25F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3D90-1579-4589-8E09-00C392EB52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E9F3-7E36-4618-B611-99B12DFD3671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2994-5D1F-4359-B28E-2F5B5C7923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2993-3230-4408-9986-2EC66D2077FA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2CFF-0B1D-4587-83B3-3BAD8FC19D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587E-E6AB-416C-9FFF-B96ABBCB8C31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83DB-092A-41C4-A392-1E4F9A3195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FE5A-6F21-430A-940E-B96315715791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1061-C6DB-4722-BBEE-885B7D03C4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CDEF-54CD-49CD-B0DD-95645DA604C7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EF9B-081E-4F74-B0F8-E8895E082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46C2D-C71F-4A4B-B4AD-36719A50FA76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8B7F7-9384-4A9D-867F-C0AA51C6E1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5949950"/>
            <a:ext cx="23034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Espaço Reservado para Texto 5"/>
          <p:cNvSpPr>
            <a:spLocks/>
          </p:cNvSpPr>
          <p:nvPr/>
        </p:nvSpPr>
        <p:spPr bwMode="auto">
          <a:xfrm>
            <a:off x="1187450" y="3357563"/>
            <a:ext cx="6840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b="1">
                <a:solidFill>
                  <a:srgbClr val="182C80"/>
                </a:solidFill>
                <a:latin typeface="Calibri" pitchFamily="34" charset="0"/>
              </a:rPr>
              <a:t>Auditoria de Desempenho no Setor Público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i="1">
                <a:solidFill>
                  <a:srgbClr val="898989"/>
                </a:solidFill>
                <a:latin typeface="Calibri" pitchFamily="34" charset="0"/>
              </a:rPr>
              <a:t>Rogério Vieira dos Reis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 i="1">
                <a:solidFill>
                  <a:schemeClr val="tx2"/>
                </a:solidFill>
                <a:latin typeface="Calibri" pitchFamily="34" charset="0"/>
              </a:rPr>
              <a:t>Coordenador-Geral de Planejamento e Avaliação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 i="1">
                <a:solidFill>
                  <a:schemeClr val="tx2"/>
                </a:solidFill>
                <a:latin typeface="Calibri" pitchFamily="34" charset="0"/>
              </a:rPr>
              <a:t>Secretaria Federal de Controle Interno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 i="1">
                <a:solidFill>
                  <a:schemeClr val="tx2"/>
                </a:solidFill>
                <a:latin typeface="Calibri" pitchFamily="34" charset="0"/>
              </a:rPr>
              <a:t>Controladoria-Geral da União</a:t>
            </a:r>
          </a:p>
        </p:txBody>
      </p:sp>
      <p:pic>
        <p:nvPicPr>
          <p:cNvPr id="14340" name="Image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2150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6300" y="942975"/>
            <a:ext cx="7583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>
                <a:solidFill>
                  <a:srgbClr val="185074"/>
                </a:solidFill>
                <a:ea typeface="ＭＳ Ｐゴシック" pitchFamily="34" charset="-128"/>
              </a:rPr>
              <a:t>Avaliação da Execução de Programas de Governo – AEPG</a:t>
            </a:r>
            <a:endParaRPr lang="en-US" sz="3500" b="1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0938"/>
            <a:ext cx="8424863" cy="339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876300" y="942975"/>
            <a:ext cx="7583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>
                <a:solidFill>
                  <a:srgbClr val="185074"/>
                </a:solidFill>
                <a:ea typeface="ＭＳ Ｐゴシック" pitchFamily="34" charset="-128"/>
              </a:rPr>
              <a:t>AEPG – Planejamento</a:t>
            </a:r>
            <a:endParaRPr lang="en-US" sz="3500" b="1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9138"/>
            <a:ext cx="10080625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925" y="1628775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“A auditoria de desempenho cobre todo o espectro da Administração Pública”</a:t>
            </a:r>
            <a:endParaRPr lang="pt-BR" i="1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95288" y="2060575"/>
            <a:ext cx="857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“Portanto, é importante que as habilidades e competências da equipe reflitam isso”</a:t>
            </a:r>
            <a:endParaRPr lang="pt-BR" i="1">
              <a:solidFill>
                <a:srgbClr val="000000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79388" y="5661025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“Trata-se de um atividade baseada em informação que</a:t>
            </a:r>
          </a:p>
          <a:p>
            <a:r>
              <a:rPr lang="en-US" i="1">
                <a:solidFill>
                  <a:srgbClr val="000000"/>
                </a:solidFill>
              </a:rPr>
              <a:t> 		requer habilidades políticas, analíticas e criativas.”</a:t>
            </a:r>
            <a:endParaRPr lang="pt-BR" i="1">
              <a:solidFill>
                <a:srgbClr val="000000"/>
              </a:solidFill>
            </a:endParaRP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4140200" y="4292600"/>
            <a:ext cx="7200900" cy="1512888"/>
          </a:xfrm>
          <a:prstGeom prst="plus">
            <a:avLst>
              <a:gd name="adj" fmla="val 27282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003800" y="2420938"/>
            <a:ext cx="7775575" cy="647700"/>
          </a:xfrm>
          <a:prstGeom prst="plus">
            <a:avLst>
              <a:gd name="adj" fmla="val 44954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7524750" y="3068638"/>
            <a:ext cx="5902325" cy="1223962"/>
          </a:xfrm>
          <a:prstGeom prst="plus">
            <a:avLst>
              <a:gd name="adj" fmla="val 1134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779838" y="2349500"/>
            <a:ext cx="7775575" cy="1981200"/>
          </a:xfrm>
          <a:prstGeom prst="plus">
            <a:avLst>
              <a:gd name="adj" fmla="val 31491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6308725"/>
            <a:ext cx="382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economicidade</a:t>
            </a:r>
            <a:r>
              <a:rPr lang="en-US"/>
              <a:t>, </a:t>
            </a:r>
            <a:r>
              <a:rPr lang="en-US" u="sng"/>
              <a:t>eficiência</a:t>
            </a:r>
            <a:r>
              <a:rPr lang="en-US"/>
              <a:t> e </a:t>
            </a:r>
            <a:r>
              <a:rPr lang="en-US" u="sng"/>
              <a:t>eficácia</a:t>
            </a:r>
            <a:endParaRPr lang="pt-BR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27653" grpId="0"/>
      <p:bldP spid="27657" grpId="0" animBg="1"/>
      <p:bldP spid="27658" grpId="0" animBg="1"/>
      <p:bldP spid="27655" grpId="0" animBg="1"/>
      <p:bldP spid="194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"/>
          <p:cNvSpPr txBox="1">
            <a:spLocks noChangeArrowheads="1"/>
          </p:cNvSpPr>
          <p:nvPr/>
        </p:nvSpPr>
        <p:spPr bwMode="auto">
          <a:xfrm>
            <a:off x="395288" y="942975"/>
            <a:ext cx="8640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185074"/>
                </a:solidFill>
                <a:ea typeface="ＭＳ Ｐゴシック" pitchFamily="34" charset="-128"/>
              </a:rPr>
              <a:t>AEPG – Relatando, Recomendando, Monitorando e Relatando</a:t>
            </a:r>
          </a:p>
        </p:txBody>
      </p:sp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10080625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AutoShape 21"/>
          <p:cNvSpPr>
            <a:spLocks noChangeArrowheads="1"/>
          </p:cNvSpPr>
          <p:nvPr/>
        </p:nvSpPr>
        <p:spPr bwMode="auto">
          <a:xfrm>
            <a:off x="4859338" y="3068638"/>
            <a:ext cx="1404937" cy="792162"/>
          </a:xfrm>
          <a:prstGeom prst="plus">
            <a:avLst>
              <a:gd name="adj" fmla="val 24648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AutoShape 21"/>
          <p:cNvSpPr>
            <a:spLocks noChangeArrowheads="1"/>
          </p:cNvSpPr>
          <p:nvPr/>
        </p:nvSpPr>
        <p:spPr bwMode="auto">
          <a:xfrm>
            <a:off x="7092950" y="3573463"/>
            <a:ext cx="3527425" cy="649287"/>
          </a:xfrm>
          <a:prstGeom prst="plus">
            <a:avLst>
              <a:gd name="adj" fmla="val 31491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auto">
          <a:xfrm>
            <a:off x="7092950" y="350837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Busca Conjunta de Soluções</a:t>
            </a:r>
          </a:p>
        </p:txBody>
      </p:sp>
      <p:sp>
        <p:nvSpPr>
          <p:cNvPr id="21510" name="AutoShape 21"/>
          <p:cNvSpPr>
            <a:spLocks noChangeArrowheads="1"/>
          </p:cNvSpPr>
          <p:nvPr/>
        </p:nvSpPr>
        <p:spPr bwMode="auto">
          <a:xfrm>
            <a:off x="2916238" y="2492375"/>
            <a:ext cx="7775575" cy="1081088"/>
          </a:xfrm>
          <a:prstGeom prst="plus">
            <a:avLst>
              <a:gd name="adj" fmla="val 31491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81010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RAc</a:t>
            </a:r>
          </a:p>
        </p:txBody>
      </p:sp>
      <p:sp>
        <p:nvSpPr>
          <p:cNvPr id="31756" name="Rectangle 4"/>
          <p:cNvSpPr>
            <a:spLocks noChangeArrowheads="1"/>
          </p:cNvSpPr>
          <p:nvPr/>
        </p:nvSpPr>
        <p:spPr bwMode="auto">
          <a:xfrm>
            <a:off x="4716463" y="4149725"/>
            <a:ext cx="1582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Reuniões de Balanço das Providências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932363" y="2781300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/>
              <a:t>Que se implementadas, resultarão em</a:t>
            </a:r>
          </a:p>
          <a:p>
            <a:r>
              <a:rPr lang="de-AT" b="1"/>
              <a:t>impacto positivo na gestão</a:t>
            </a:r>
            <a:endParaRPr lang="pt-BR" b="1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0825" y="21399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“</a:t>
            </a:r>
            <a:r>
              <a:rPr lang="de-AT" i="1"/>
              <a:t>Auditorias de Desempenho fornecem </a:t>
            </a:r>
            <a:r>
              <a:rPr lang="de-AT" b="1" i="1" u="sng"/>
              <a:t>recomendações valiosas</a:t>
            </a:r>
            <a:r>
              <a:rPr lang="de-AT" i="1"/>
              <a:t> à gestão para</a:t>
            </a:r>
          </a:p>
          <a:p>
            <a:r>
              <a:rPr lang="de-AT" i="1"/>
              <a:t> </a:t>
            </a:r>
            <a:r>
              <a:rPr lang="de-AT" b="1" i="1"/>
              <a:t>a </a:t>
            </a:r>
            <a:r>
              <a:rPr lang="de-AT" b="1" i="1" u="sng"/>
              <a:t>melhoria do desempenho dos programas</a:t>
            </a:r>
            <a:r>
              <a:rPr lang="en-US" i="1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0" y="5589588"/>
            <a:ext cx="4211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“</a:t>
            </a:r>
            <a:r>
              <a:rPr lang="en-US"/>
              <a:t>produção de informações </a:t>
            </a:r>
            <a:r>
              <a:rPr lang="en-US" b="1"/>
              <a:t>públicas</a:t>
            </a:r>
            <a:r>
              <a:rPr lang="en-US"/>
              <a:t> e </a:t>
            </a:r>
            <a:r>
              <a:rPr lang="en-US" b="1"/>
              <a:t>confiáveis</a:t>
            </a:r>
            <a:r>
              <a:rPr lang="en-US"/>
              <a:t> sobre a </a:t>
            </a:r>
            <a:r>
              <a:rPr lang="en-US" u="sng"/>
              <a:t>economicidade</a:t>
            </a:r>
            <a:r>
              <a:rPr lang="en-US"/>
              <a:t>, a </a:t>
            </a:r>
            <a:r>
              <a:rPr lang="en-US" u="sng"/>
              <a:t>eficiência</a:t>
            </a:r>
            <a:r>
              <a:rPr lang="en-US"/>
              <a:t> e a </a:t>
            </a:r>
            <a:r>
              <a:rPr lang="en-US" u="sng"/>
              <a:t>eficácia</a:t>
            </a:r>
            <a:r>
              <a:rPr lang="en-US"/>
              <a:t> dos </a:t>
            </a:r>
            <a:r>
              <a:rPr lang="en-US" u="sng"/>
              <a:t>programas de governo</a:t>
            </a:r>
            <a:r>
              <a:rPr lang="en-US"/>
              <a:t>.”</a:t>
            </a:r>
            <a:endParaRPr lang="pt-BR"/>
          </a:p>
        </p:txBody>
      </p:sp>
      <p:sp>
        <p:nvSpPr>
          <p:cNvPr id="31758" name="Rectangle 4"/>
          <p:cNvSpPr>
            <a:spLocks noChangeArrowheads="1"/>
          </p:cNvSpPr>
          <p:nvPr/>
        </p:nvSpPr>
        <p:spPr bwMode="auto">
          <a:xfrm>
            <a:off x="3924300" y="47244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5" grpId="0"/>
      <p:bldP spid="31756" grpId="0"/>
      <p:bldP spid="29701" grpId="0"/>
      <p:bldP spid="2" grpId="0"/>
      <p:bldP spid="31757" grpId="0"/>
      <p:bldP spid="317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TextBox 5"/>
          <p:cNvSpPr txBox="1">
            <a:spLocks noChangeArrowheads="1"/>
          </p:cNvSpPr>
          <p:nvPr/>
        </p:nvSpPr>
        <p:spPr bwMode="auto">
          <a:xfrm>
            <a:off x="250825" y="2997200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185074"/>
                </a:solidFill>
                <a:ea typeface="ＭＳ Ｐゴシック" pitchFamily="34" charset="-128"/>
              </a:rPr>
              <a:t>Perguntas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139</Words>
  <Application>Microsoft Office PowerPoint</Application>
  <PresentationFormat>Apresentação na tela (4:3)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Modelo de design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Ｐゴシック</vt:lpstr>
      <vt:lpstr>Tema do Office</vt:lpstr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Company>Controladoria-Geral da União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vieirarr</cp:lastModifiedBy>
  <cp:revision>84</cp:revision>
  <dcterms:created xsi:type="dcterms:W3CDTF">2014-07-23T21:24:08Z</dcterms:created>
  <dcterms:modified xsi:type="dcterms:W3CDTF">2014-09-17T02:46:24Z</dcterms:modified>
</cp:coreProperties>
</file>