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78" r:id="rId3"/>
    <p:sldId id="264" r:id="rId4"/>
    <p:sldId id="265" r:id="rId5"/>
    <p:sldId id="259" r:id="rId6"/>
    <p:sldId id="270" r:id="rId7"/>
    <p:sldId id="277" r:id="rId8"/>
    <p:sldId id="276" r:id="rId9"/>
    <p:sldId id="271" r:id="rId10"/>
    <p:sldId id="272" r:id="rId11"/>
    <p:sldId id="273" r:id="rId12"/>
    <p:sldId id="261" r:id="rId13"/>
    <p:sldId id="267" r:id="rId14"/>
    <p:sldId id="268" r:id="rId15"/>
    <p:sldId id="274" r:id="rId16"/>
    <p:sldId id="269" r:id="rId17"/>
    <p:sldId id="275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C80"/>
    <a:srgbClr val="130D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24" autoAdjust="0"/>
  </p:normalViewPr>
  <p:slideViewPr>
    <p:cSldViewPr>
      <p:cViewPr>
        <p:scale>
          <a:sx n="100" d="100"/>
          <a:sy n="100" d="100"/>
        </p:scale>
        <p:origin x="-11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46613-9165-4127-AB14-F34027F896E4}" type="datetimeFigureOut">
              <a:rPr lang="de-AT" smtClean="0"/>
              <a:pPr/>
              <a:t>18.09.2014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59F39-EAEA-4A9E-BC6C-B6550CEC116E}" type="slidenum">
              <a:rPr lang="de-AT" smtClean="0"/>
              <a:pPr/>
              <a:t>‹nº›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4359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59F39-EAEA-4A9E-BC6C-B6550CEC116E}" type="slidenum">
              <a:rPr lang="de-AT" smtClean="0"/>
              <a:pPr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95837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59F39-EAEA-4A9E-BC6C-B6550CEC116E}" type="slidenum">
              <a:rPr lang="de-AT" smtClean="0"/>
              <a:pPr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494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59F39-EAEA-4A9E-BC6C-B6550CEC116E}" type="slidenum">
              <a:rPr lang="de-AT" smtClean="0"/>
              <a:pPr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737609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59F39-EAEA-4A9E-BC6C-B6550CEC116E}" type="slidenum">
              <a:rPr lang="de-AT" smtClean="0"/>
              <a:pPr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049290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59F39-EAEA-4A9E-BC6C-B6550CEC116E}" type="slidenum">
              <a:rPr lang="de-AT" smtClean="0"/>
              <a:pPr/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720490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59F39-EAEA-4A9E-BC6C-B6550CEC116E}" type="slidenum">
              <a:rPr lang="de-AT" smtClean="0"/>
              <a:pPr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84246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59F39-EAEA-4A9E-BC6C-B6550CEC116E}" type="slidenum">
              <a:rPr lang="de-AT" smtClean="0"/>
              <a:pPr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947004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59F39-EAEA-4A9E-BC6C-B6550CEC116E}" type="slidenum">
              <a:rPr lang="de-AT" smtClean="0">
                <a:solidFill>
                  <a:prstClr val="black"/>
                </a:solidFill>
              </a:rPr>
              <a:pPr/>
              <a:t>17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368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59F39-EAEA-4A9E-BC6C-B6550CEC116E}" type="slidenum">
              <a:rPr lang="de-AT" smtClean="0"/>
              <a:pPr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87790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59F39-EAEA-4A9E-BC6C-B6550CEC116E}" type="slidenum">
              <a:rPr lang="de-AT" smtClean="0"/>
              <a:pPr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5973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59F39-EAEA-4A9E-BC6C-B6550CEC116E}" type="slidenum">
              <a:rPr lang="de-AT" smtClean="0"/>
              <a:pPr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5960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59F39-EAEA-4A9E-BC6C-B6550CEC116E}" type="slidenum">
              <a:rPr lang="de-AT" smtClean="0"/>
              <a:pPr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28848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59F39-EAEA-4A9E-BC6C-B6550CEC116E}" type="slidenum">
              <a:rPr lang="de-AT" smtClean="0"/>
              <a:pPr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56808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59F39-EAEA-4A9E-BC6C-B6550CEC116E}" type="slidenum">
              <a:rPr lang="de-AT" smtClean="0"/>
              <a:pPr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97254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59F39-EAEA-4A9E-BC6C-B6550CEC116E}" type="slidenum">
              <a:rPr lang="de-AT" smtClean="0"/>
              <a:pPr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7462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59F39-EAEA-4A9E-BC6C-B6550CEC116E}" type="slidenum">
              <a:rPr lang="de-AT" smtClean="0"/>
              <a:pPr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04976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23425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6153586"/>
            <a:ext cx="4177816" cy="707522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251" y="6437341"/>
            <a:ext cx="1729977" cy="304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7432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pPr/>
              <a:t>18/09/2014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33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pPr/>
              <a:t>18/09/2014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483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pPr/>
              <a:t>18/09/2014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929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pPr/>
              <a:t>18/09/2014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395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pPr/>
              <a:t>18/09/2014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36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pPr/>
              <a:t>18/09/2014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4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pPr/>
              <a:t>18/09/2014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6382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pPr/>
              <a:t>18/09/2014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16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pPr/>
              <a:t>18/09/2014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6406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pPr/>
              <a:t>18/09/2014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620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DD40C-952C-4941-A31D-387992BB3E7E}" type="datetimeFigureOut">
              <a:rPr lang="pt-BR" smtClean="0"/>
              <a:pPr/>
              <a:t>18/09/2014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5CF09-96C2-46F2-B5C6-6BE50865BE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41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187624" y="3356992"/>
            <a:ext cx="6696744" cy="1440160"/>
          </a:xfrm>
        </p:spPr>
        <p:txBody>
          <a:bodyPr anchor="t">
            <a:normAutofit/>
          </a:bodyPr>
          <a:lstStyle/>
          <a:p>
            <a:r>
              <a:rPr lang="pt-BR" sz="2400" b="1" dirty="0" smtClean="0">
                <a:solidFill>
                  <a:srgbClr val="182C80"/>
                </a:solidFill>
                <a:latin typeface="+mj-lt"/>
              </a:rPr>
              <a:t>Monitorando </a:t>
            </a:r>
            <a:r>
              <a:rPr lang="pt-BR" sz="2400" b="1" dirty="0" smtClean="0">
                <a:solidFill>
                  <a:srgbClr val="182C80"/>
                </a:solidFill>
                <a:latin typeface="+mj-lt"/>
              </a:rPr>
              <a:t>os Controles Internos </a:t>
            </a:r>
            <a:endParaRPr lang="pt-BR" sz="2400" b="1" dirty="0" smtClean="0">
              <a:solidFill>
                <a:srgbClr val="182C80"/>
              </a:solidFill>
              <a:latin typeface="+mj-lt"/>
            </a:endParaRPr>
          </a:p>
          <a:p>
            <a:r>
              <a:rPr lang="pt-BR" i="1" dirty="0" smtClean="0"/>
              <a:t>Johann </a:t>
            </a:r>
            <a:r>
              <a:rPr lang="pt-BR" i="1" dirty="0" err="1" smtClean="0"/>
              <a:t>Rieser</a:t>
            </a:r>
            <a:endParaRPr lang="pt-BR" i="1" dirty="0" smtClean="0"/>
          </a:p>
          <a:p>
            <a:r>
              <a:rPr lang="pt-BR" b="1" i="1" dirty="0" smtClean="0">
                <a:solidFill>
                  <a:schemeClr val="tx2"/>
                </a:solidFill>
                <a:latin typeface="+mj-lt"/>
              </a:rPr>
              <a:t>Auditor Sênior, Ministério das Finanças, Viena</a:t>
            </a:r>
            <a:endParaRPr lang="pt-BR" b="1" i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77" y="5589240"/>
            <a:ext cx="5472608" cy="926798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48680"/>
            <a:ext cx="7884368" cy="225267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770" y="5957515"/>
            <a:ext cx="2259407" cy="397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88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39552" y="980728"/>
            <a:ext cx="835292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/>
              <a:t>Monitoramento</a:t>
            </a:r>
            <a:r>
              <a:rPr lang="en-GB" sz="3600" b="1" dirty="0" smtClean="0"/>
              <a:t> – </a:t>
            </a:r>
            <a:r>
              <a:rPr lang="en-GB" sz="3600" b="1" dirty="0" err="1" smtClean="0"/>
              <a:t>quem</a:t>
            </a:r>
            <a:r>
              <a:rPr lang="en-GB" sz="3600" b="1" dirty="0" smtClean="0"/>
              <a:t>?</a:t>
            </a:r>
          </a:p>
          <a:p>
            <a:endParaRPr lang="en-GB" sz="2800" b="1" dirty="0" smtClean="0"/>
          </a:p>
          <a:p>
            <a:r>
              <a:rPr lang="en-GB" sz="2800" b="1" dirty="0" smtClean="0"/>
              <a:t>3 – </a:t>
            </a:r>
            <a:r>
              <a:rPr lang="en-GB" sz="2800" b="1" dirty="0" err="1" smtClean="0"/>
              <a:t>estabelece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procedimentos</a:t>
            </a:r>
            <a:r>
              <a:rPr lang="en-GB" sz="2800" b="1" dirty="0" smtClean="0"/>
              <a:t> de </a:t>
            </a:r>
            <a:r>
              <a:rPr lang="en-GB" sz="2800" b="1" dirty="0" err="1" smtClean="0"/>
              <a:t>monitoramento</a:t>
            </a:r>
            <a:endParaRPr lang="en-GB" sz="2800" b="1" dirty="0" smtClean="0"/>
          </a:p>
          <a:p>
            <a:endParaRPr lang="en-GB" sz="2800" b="1" dirty="0" smtClean="0"/>
          </a:p>
          <a:p>
            <a:r>
              <a:rPr lang="en-GB" sz="2800" b="1" dirty="0" err="1" smtClean="0"/>
              <a:t>para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controles</a:t>
            </a:r>
            <a:r>
              <a:rPr lang="en-GB" sz="2800" b="1" dirty="0" smtClean="0"/>
              <a:t> IMPORTANTES </a:t>
            </a:r>
            <a:r>
              <a:rPr lang="en-GB" sz="2800" b="1" dirty="0" err="1" smtClean="0"/>
              <a:t>aplicáveis</a:t>
            </a:r>
            <a:r>
              <a:rPr lang="en-GB" sz="2800" b="1" dirty="0" smtClean="0"/>
              <a:t> a </a:t>
            </a:r>
            <a:r>
              <a:rPr lang="en-GB" sz="2800" b="1" dirty="0" err="1" smtClean="0"/>
              <a:t>riscos</a:t>
            </a:r>
            <a:r>
              <a:rPr lang="en-GB" sz="2800" b="1" dirty="0" smtClean="0"/>
              <a:t> </a:t>
            </a:r>
            <a:r>
              <a:rPr lang="en-GB" sz="2800" b="1" dirty="0" smtClean="0"/>
              <a:t>SIGNIFICATIVOS</a:t>
            </a:r>
          </a:p>
          <a:p>
            <a:endParaRPr lang="en-GB" sz="2800" b="1" dirty="0" smtClean="0"/>
          </a:p>
          <a:p>
            <a:pPr>
              <a:buFont typeface="Wingdings" pitchFamily="2" charset="2"/>
              <a:buChar char="Ø"/>
            </a:pPr>
            <a:r>
              <a:rPr lang="en-GB" sz="2800" b="1" dirty="0" smtClean="0"/>
              <a:t> </a:t>
            </a:r>
            <a:r>
              <a:rPr lang="en-GB" sz="2800" b="1" dirty="0" err="1" smtClean="0"/>
              <a:t>quais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controles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monitorar</a:t>
            </a:r>
            <a:r>
              <a:rPr lang="en-GB" sz="2800" b="1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en-GB" sz="2800" b="1" dirty="0" smtClean="0"/>
              <a:t> </a:t>
            </a:r>
            <a:r>
              <a:rPr lang="en-GB" sz="2800" b="1" dirty="0" err="1" smtClean="0"/>
              <a:t>quais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procedimentos</a:t>
            </a:r>
            <a:r>
              <a:rPr lang="en-GB" sz="2800" b="1" dirty="0" smtClean="0"/>
              <a:t> de </a:t>
            </a:r>
            <a:r>
              <a:rPr lang="en-GB" sz="2800" b="1" dirty="0" err="1" smtClean="0"/>
              <a:t>monitoramento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empregar</a:t>
            </a:r>
            <a:r>
              <a:rPr lang="en-GB" sz="2800" b="1" dirty="0" smtClean="0"/>
              <a:t>, </a:t>
            </a:r>
            <a:r>
              <a:rPr lang="en-GB" sz="2800" b="1" dirty="0" smtClean="0"/>
              <a:t>e</a:t>
            </a:r>
          </a:p>
          <a:p>
            <a:pPr>
              <a:buFont typeface="Wingdings" pitchFamily="2" charset="2"/>
              <a:buChar char="Ø"/>
            </a:pPr>
            <a:r>
              <a:rPr lang="en-GB" sz="2800" b="1" dirty="0" smtClean="0"/>
              <a:t> com </a:t>
            </a:r>
            <a:r>
              <a:rPr lang="en-GB" sz="2800" b="1" dirty="0" err="1" smtClean="0"/>
              <a:t>qual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frequência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utilizá</a:t>
            </a:r>
            <a:r>
              <a:rPr lang="en-GB" sz="2800" b="1" dirty="0" smtClean="0"/>
              <a:t>-los.</a:t>
            </a:r>
          </a:p>
          <a:p>
            <a:endParaRPr lang="en-GB" sz="2800" b="1" dirty="0" smtClean="0"/>
          </a:p>
          <a:p>
            <a:pPr algn="ctr"/>
            <a:endParaRPr lang="de-AT" sz="3600" b="1" dirty="0" smtClean="0"/>
          </a:p>
          <a:p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19385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99592" y="980728"/>
            <a:ext cx="79928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/>
              <a:t>Monitoramento</a:t>
            </a:r>
            <a:r>
              <a:rPr lang="en-GB" sz="3600" b="1" dirty="0" smtClean="0"/>
              <a:t> – </a:t>
            </a:r>
            <a:r>
              <a:rPr lang="en-GB" sz="3600" b="1" dirty="0" err="1" smtClean="0"/>
              <a:t>quem</a:t>
            </a:r>
            <a:r>
              <a:rPr lang="en-GB" sz="3600" b="1" dirty="0" smtClean="0"/>
              <a:t>?</a:t>
            </a:r>
          </a:p>
          <a:p>
            <a:endParaRPr lang="en-GB" sz="2800" b="1" dirty="0" smtClean="0"/>
          </a:p>
          <a:p>
            <a:r>
              <a:rPr lang="en-GB" sz="2800" b="1" dirty="0" smtClean="0"/>
              <a:t>4 – </a:t>
            </a:r>
            <a:r>
              <a:rPr lang="en-GB" sz="2800" b="1" dirty="0" err="1" smtClean="0"/>
              <a:t>comunicação</a:t>
            </a:r>
            <a:r>
              <a:rPr lang="en-GB" sz="2800" b="1" dirty="0" smtClean="0"/>
              <a:t> e </a:t>
            </a:r>
            <a:r>
              <a:rPr lang="en-GB" sz="2800" b="1" dirty="0" err="1" smtClean="0"/>
              <a:t>avaliação</a:t>
            </a:r>
            <a:r>
              <a:rPr lang="en-GB" sz="2800" b="1" dirty="0" smtClean="0"/>
              <a:t> de </a:t>
            </a:r>
            <a:r>
              <a:rPr lang="en-GB" sz="2800" b="1" dirty="0" err="1" smtClean="0"/>
              <a:t>resultados</a:t>
            </a:r>
            <a:endParaRPr lang="en-GB" sz="2800" b="1" dirty="0" smtClean="0"/>
          </a:p>
          <a:p>
            <a:endParaRPr lang="en-GB" sz="2800" b="1" dirty="0" smtClean="0"/>
          </a:p>
          <a:p>
            <a:r>
              <a:rPr lang="en-GB" sz="2800" b="1" dirty="0" smtClean="0"/>
              <a:t>É </a:t>
            </a:r>
            <a:r>
              <a:rPr lang="en-GB" sz="2800" b="1" dirty="0" err="1" smtClean="0"/>
              <a:t>necessária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informação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adequada</a:t>
            </a:r>
            <a:r>
              <a:rPr lang="en-GB" sz="2800" b="1" dirty="0" smtClean="0"/>
              <a:t> e </a:t>
            </a:r>
            <a:r>
              <a:rPr lang="en-GB" sz="2800" b="1" dirty="0" err="1" smtClean="0"/>
              <a:t>suficiente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para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fornecer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garantia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razoável</a:t>
            </a:r>
            <a:r>
              <a:rPr lang="en-GB" sz="2800" b="1" dirty="0" smtClean="0"/>
              <a:t>;</a:t>
            </a:r>
          </a:p>
          <a:p>
            <a:endParaRPr lang="en-GB" sz="2800" b="1" dirty="0" smtClean="0"/>
          </a:p>
          <a:p>
            <a:r>
              <a:rPr lang="en-GB" sz="2800" b="1" dirty="0" err="1" smtClean="0">
                <a:solidFill>
                  <a:srgbClr val="00B0F0"/>
                </a:solidFill>
              </a:rPr>
              <a:t>Adequada</a:t>
            </a:r>
            <a:r>
              <a:rPr lang="en-GB" sz="2800" b="1" dirty="0" smtClean="0"/>
              <a:t> – </a:t>
            </a:r>
            <a:r>
              <a:rPr lang="en-GB" sz="2800" b="1" dirty="0" err="1" smtClean="0"/>
              <a:t>relevante</a:t>
            </a:r>
            <a:r>
              <a:rPr lang="en-GB" sz="2800" b="1" dirty="0" smtClean="0"/>
              <a:t>, </a:t>
            </a:r>
            <a:r>
              <a:rPr lang="en-GB" sz="2800" b="1" dirty="0" err="1" smtClean="0"/>
              <a:t>confiável</a:t>
            </a:r>
            <a:r>
              <a:rPr lang="en-GB" sz="2800" b="1" dirty="0" smtClean="0"/>
              <a:t> e </a:t>
            </a:r>
            <a:r>
              <a:rPr lang="en-GB" sz="2800" b="1" dirty="0" err="1" smtClean="0"/>
              <a:t>tempestiva</a:t>
            </a:r>
            <a:r>
              <a:rPr lang="en-GB" sz="2800" b="1" dirty="0" smtClean="0"/>
              <a:t>;</a:t>
            </a:r>
          </a:p>
          <a:p>
            <a:r>
              <a:rPr lang="en-GB" sz="2800" b="1" dirty="0" err="1" smtClean="0">
                <a:solidFill>
                  <a:srgbClr val="00B0F0"/>
                </a:solidFill>
              </a:rPr>
              <a:t>Suficiente</a:t>
            </a:r>
            <a:r>
              <a:rPr lang="en-GB" sz="2800" b="1" dirty="0" smtClean="0"/>
              <a:t> – </a:t>
            </a:r>
            <a:r>
              <a:rPr lang="en-GB" sz="2800" b="1" dirty="0" err="1" smtClean="0"/>
              <a:t>quantidade</a:t>
            </a:r>
            <a:r>
              <a:rPr lang="en-GB" sz="2800" b="1" dirty="0" smtClean="0"/>
              <a:t> de </a:t>
            </a:r>
            <a:r>
              <a:rPr lang="en-GB" sz="2800" b="1" dirty="0" err="1" smtClean="0"/>
              <a:t>informação</a:t>
            </a:r>
            <a:r>
              <a:rPr lang="en-GB" sz="2800" b="1" dirty="0" smtClean="0"/>
              <a:t>;</a:t>
            </a:r>
          </a:p>
          <a:p>
            <a:pPr algn="ctr"/>
            <a:endParaRPr lang="de-AT" sz="3600" b="1" dirty="0" smtClean="0"/>
          </a:p>
          <a:p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19385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99592" y="980728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/>
              <a:t>Monitoramento</a:t>
            </a:r>
            <a:r>
              <a:rPr lang="en-GB" sz="3600" b="1" dirty="0" smtClean="0"/>
              <a:t> – </a:t>
            </a:r>
            <a:r>
              <a:rPr lang="en-GB" sz="3600" b="1" dirty="0" err="1" smtClean="0"/>
              <a:t>como</a:t>
            </a:r>
            <a:r>
              <a:rPr lang="en-GB" sz="3600" b="1" dirty="0" smtClean="0"/>
              <a:t>?</a:t>
            </a:r>
          </a:p>
          <a:p>
            <a:pPr algn="ctr"/>
            <a:endParaRPr lang="en-GB" sz="3600" b="1" dirty="0" smtClean="0"/>
          </a:p>
          <a:p>
            <a:pPr>
              <a:buFont typeface="Wingdings" pitchFamily="2" charset="2"/>
              <a:buChar char="Ø"/>
            </a:pPr>
            <a:r>
              <a:rPr lang="en-GB" sz="2400" b="1" dirty="0" smtClean="0"/>
              <a:t> </a:t>
            </a:r>
            <a:r>
              <a:rPr lang="en-GB" sz="2400" b="1" dirty="0" err="1" smtClean="0"/>
              <a:t>programas</a:t>
            </a:r>
            <a:r>
              <a:rPr lang="en-GB" sz="2400" b="1" dirty="0" smtClean="0"/>
              <a:t> de </a:t>
            </a:r>
            <a:r>
              <a:rPr lang="en-GB" sz="2400" b="1" dirty="0" err="1" smtClean="0"/>
              <a:t>monitoramento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integrados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nos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sistemas</a:t>
            </a:r>
            <a:r>
              <a:rPr lang="en-GB" sz="2400" b="1" dirty="0" smtClean="0"/>
              <a:t> de </a:t>
            </a:r>
            <a:r>
              <a:rPr lang="en-GB" sz="2400" b="1" dirty="0" err="1" smtClean="0"/>
              <a:t>informação</a:t>
            </a:r>
            <a:r>
              <a:rPr lang="en-GB" sz="2400" b="1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en-GB" sz="2400" b="1" dirty="0" smtClean="0"/>
              <a:t> </a:t>
            </a:r>
            <a:r>
              <a:rPr lang="en-GB" sz="2400" b="1" dirty="0" err="1" smtClean="0"/>
              <a:t>análise</a:t>
            </a:r>
            <a:r>
              <a:rPr lang="en-GB" sz="2400" b="1" dirty="0" smtClean="0"/>
              <a:t> e </a:t>
            </a:r>
            <a:r>
              <a:rPr lang="en-GB" sz="2400" b="1" dirty="0" err="1" smtClean="0"/>
              <a:t>relatórios</a:t>
            </a:r>
            <a:r>
              <a:rPr lang="en-GB" sz="2400" b="1" dirty="0" smtClean="0"/>
              <a:t> de </a:t>
            </a:r>
            <a:r>
              <a:rPr lang="en-GB" sz="2400" b="1" dirty="0" err="1" smtClean="0"/>
              <a:t>acompanhamento</a:t>
            </a:r>
            <a:r>
              <a:rPr lang="en-GB" sz="2400" b="1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en-GB" sz="2400" b="1" dirty="0" smtClean="0"/>
              <a:t> </a:t>
            </a:r>
            <a:r>
              <a:rPr lang="en-GB" sz="2400" b="1" dirty="0" err="1" smtClean="0"/>
              <a:t>revisão</a:t>
            </a:r>
            <a:r>
              <a:rPr lang="en-GB" sz="2400" b="1" dirty="0" smtClean="0"/>
              <a:t> de </a:t>
            </a:r>
            <a:r>
              <a:rPr lang="en-GB" sz="2400" b="1" dirty="0" err="1" smtClean="0"/>
              <a:t>controles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pela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supervisão</a:t>
            </a:r>
            <a:r>
              <a:rPr lang="en-GB" sz="2400" b="1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en-GB" sz="2400" b="1" dirty="0" smtClean="0"/>
              <a:t> auto-</a:t>
            </a:r>
            <a:r>
              <a:rPr lang="en-GB" sz="2400" b="1" dirty="0" err="1" smtClean="0"/>
              <a:t>avaliação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pela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gerência</a:t>
            </a:r>
            <a:r>
              <a:rPr lang="en-GB" sz="2400" b="1" dirty="0" smtClean="0"/>
              <a:t>/</a:t>
            </a:r>
            <a:r>
              <a:rPr lang="en-GB" sz="2400" b="1" dirty="0" err="1" smtClean="0"/>
              <a:t>conselho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sobre</a:t>
            </a:r>
            <a:r>
              <a:rPr lang="en-GB" sz="2400" b="1" dirty="0" smtClean="0"/>
              <a:t> a </a:t>
            </a:r>
            <a:r>
              <a:rPr lang="en-GB" sz="2400" b="1" dirty="0" err="1" smtClean="0"/>
              <a:t>efetividade</a:t>
            </a:r>
            <a:r>
              <a:rPr lang="en-GB" sz="2400" b="1" dirty="0" smtClean="0"/>
              <a:t> das </a:t>
            </a:r>
            <a:r>
              <a:rPr lang="en-GB" sz="2400" b="1" dirty="0" err="1" smtClean="0"/>
              <a:t>funções</a:t>
            </a:r>
            <a:r>
              <a:rPr lang="en-GB" sz="2400" b="1" dirty="0" smtClean="0"/>
              <a:t> de </a:t>
            </a:r>
            <a:r>
              <a:rPr lang="en-GB" sz="2400" b="1" dirty="0" err="1" smtClean="0"/>
              <a:t>supervisão</a:t>
            </a:r>
            <a:r>
              <a:rPr lang="en-GB" sz="2400" b="1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en-GB" sz="2400" b="1" dirty="0" smtClean="0"/>
              <a:t> testes </a:t>
            </a:r>
            <a:r>
              <a:rPr lang="en-GB" sz="2400" b="1" dirty="0" err="1" smtClean="0"/>
              <a:t>periódicos</a:t>
            </a:r>
            <a:r>
              <a:rPr lang="en-GB" sz="2400" b="1" dirty="0" smtClean="0"/>
              <a:t> e </a:t>
            </a:r>
            <a:r>
              <a:rPr lang="en-GB" sz="2400" b="1" dirty="0" err="1" smtClean="0"/>
              <a:t>avaliação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pela</a:t>
            </a:r>
            <a:r>
              <a:rPr lang="en-GB" sz="2400" b="1" dirty="0" smtClean="0"/>
              <a:t> Auditoria </a:t>
            </a:r>
            <a:r>
              <a:rPr lang="en-GB" sz="2400" b="1" dirty="0" err="1" smtClean="0"/>
              <a:t>Interna</a:t>
            </a:r>
            <a:endParaRPr lang="en-GB" sz="2400" b="1" dirty="0" smtClean="0"/>
          </a:p>
          <a:p>
            <a:pPr>
              <a:buFont typeface="Wingdings" pitchFamily="2" charset="2"/>
              <a:buChar char="Ø"/>
            </a:pPr>
            <a:r>
              <a:rPr lang="en-GB" sz="2400" b="1" dirty="0" smtClean="0"/>
              <a:t> </a:t>
            </a:r>
            <a:r>
              <a:rPr lang="en-GB" sz="2400" b="1" dirty="0" err="1" smtClean="0"/>
              <a:t>garantia</a:t>
            </a:r>
            <a:r>
              <a:rPr lang="en-GB" sz="2400" b="1" dirty="0" smtClean="0"/>
              <a:t> de </a:t>
            </a:r>
            <a:r>
              <a:rPr lang="en-GB" sz="2400" b="1" dirty="0" err="1" smtClean="0"/>
              <a:t>qualidade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pela</a:t>
            </a:r>
            <a:r>
              <a:rPr lang="en-GB" sz="2400" b="1" dirty="0" smtClean="0"/>
              <a:t> auditoria </a:t>
            </a:r>
            <a:r>
              <a:rPr lang="en-GB" sz="2400" b="1" dirty="0" err="1" smtClean="0"/>
              <a:t>interna</a:t>
            </a:r>
            <a:r>
              <a:rPr lang="en-GB" sz="2400" b="1" dirty="0" smtClean="0"/>
              <a:t> e </a:t>
            </a:r>
            <a:r>
              <a:rPr lang="en-GB" sz="2400" b="1" dirty="0" err="1" smtClean="0"/>
              <a:t>externa</a:t>
            </a:r>
            <a:endParaRPr lang="en-GB" sz="2400" b="1" dirty="0" smtClean="0"/>
          </a:p>
          <a:p>
            <a:pPr>
              <a:buFont typeface="Wingdings" pitchFamily="2" charset="2"/>
              <a:buChar char="Ø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385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99592" y="980728"/>
            <a:ext cx="799288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/>
              <a:t>Metodologia</a:t>
            </a:r>
            <a:r>
              <a:rPr lang="en-GB" sz="3600" b="1" dirty="0" smtClean="0"/>
              <a:t>?</a:t>
            </a:r>
          </a:p>
          <a:p>
            <a:pPr algn="ctr"/>
            <a:endParaRPr lang="en-GB" sz="2400" b="1" dirty="0" smtClean="0"/>
          </a:p>
          <a:p>
            <a:pPr algn="ctr"/>
            <a:r>
              <a:rPr lang="en-GB" sz="4000" b="1" dirty="0" err="1" smtClean="0">
                <a:solidFill>
                  <a:srgbClr val="FF0000"/>
                </a:solidFill>
              </a:rPr>
              <a:t>Governança</a:t>
            </a:r>
            <a:r>
              <a:rPr lang="en-GB" sz="4000" b="1" dirty="0" smtClean="0">
                <a:solidFill>
                  <a:srgbClr val="FF0000"/>
                </a:solidFill>
              </a:rPr>
              <a:t> é a </a:t>
            </a:r>
            <a:r>
              <a:rPr lang="en-GB" sz="4000" b="1" dirty="0" err="1" smtClean="0">
                <a:solidFill>
                  <a:srgbClr val="FF0000"/>
                </a:solidFill>
              </a:rPr>
              <a:t>chave</a:t>
            </a:r>
            <a:r>
              <a:rPr lang="en-GB" sz="4000" b="1" dirty="0" smtClean="0">
                <a:solidFill>
                  <a:srgbClr val="FF0000"/>
                </a:solidFill>
              </a:rPr>
              <a:t>!</a:t>
            </a:r>
          </a:p>
          <a:p>
            <a:pPr algn="ctr"/>
            <a:endParaRPr lang="en-GB" sz="2800" b="1" dirty="0" smtClean="0"/>
          </a:p>
          <a:p>
            <a:pPr>
              <a:buFont typeface="Wingdings" pitchFamily="2" charset="2"/>
              <a:buChar char="Ø"/>
            </a:pPr>
            <a:r>
              <a:rPr lang="en-GB" sz="2800" b="1" dirty="0" err="1" smtClean="0"/>
              <a:t>Prestação</a:t>
            </a:r>
            <a:r>
              <a:rPr lang="en-GB" sz="2800" b="1" dirty="0" smtClean="0"/>
              <a:t> de </a:t>
            </a:r>
            <a:r>
              <a:rPr lang="en-GB" sz="2800" b="1" dirty="0" err="1" smtClean="0"/>
              <a:t>contas</a:t>
            </a:r>
            <a:r>
              <a:rPr lang="en-GB" sz="2800" b="1" dirty="0" smtClean="0"/>
              <a:t> da </a:t>
            </a:r>
            <a:r>
              <a:rPr lang="en-GB" sz="2800" b="1" dirty="0" err="1" smtClean="0"/>
              <a:t>gestão</a:t>
            </a:r>
            <a:endParaRPr lang="en-GB" sz="2800" b="1" dirty="0" smtClean="0"/>
          </a:p>
          <a:p>
            <a:pPr>
              <a:buFont typeface="Wingdings" pitchFamily="2" charset="2"/>
              <a:buChar char="Ø"/>
            </a:pPr>
            <a:endParaRPr lang="en-GB" sz="2800" b="1" dirty="0" smtClean="0"/>
          </a:p>
          <a:p>
            <a:pPr>
              <a:buFont typeface="Wingdings" pitchFamily="2" charset="2"/>
              <a:buChar char="Ø"/>
            </a:pPr>
            <a:r>
              <a:rPr lang="en-GB" sz="2800" b="1" dirty="0" err="1" smtClean="0"/>
              <a:t>Delegação</a:t>
            </a:r>
            <a:r>
              <a:rPr lang="en-GB" sz="2800" b="1" dirty="0" smtClean="0"/>
              <a:t> e </a:t>
            </a:r>
            <a:r>
              <a:rPr lang="en-GB" sz="2800" b="1" dirty="0" err="1" smtClean="0"/>
              <a:t>segregação</a:t>
            </a:r>
            <a:r>
              <a:rPr lang="en-GB" sz="2800" b="1" dirty="0" smtClean="0"/>
              <a:t> de </a:t>
            </a:r>
            <a:r>
              <a:rPr lang="en-GB" sz="2800" b="1" dirty="0" err="1" smtClean="0"/>
              <a:t>funções</a:t>
            </a:r>
            <a:endParaRPr lang="en-GB" sz="2800" b="1" dirty="0" smtClean="0"/>
          </a:p>
          <a:p>
            <a:pPr>
              <a:buFont typeface="Wingdings" pitchFamily="2" charset="2"/>
              <a:buChar char="Ø"/>
            </a:pPr>
            <a:endParaRPr lang="en-GB" sz="2800" b="1" dirty="0" smtClean="0"/>
          </a:p>
          <a:p>
            <a:pPr>
              <a:buFont typeface="Wingdings" pitchFamily="2" charset="2"/>
              <a:buChar char="Ø"/>
            </a:pPr>
            <a:r>
              <a:rPr lang="en-GB" sz="2800" b="1" dirty="0" err="1" smtClean="0"/>
              <a:t>Papel</a:t>
            </a:r>
            <a:r>
              <a:rPr lang="en-GB" sz="2800" b="1" dirty="0" smtClean="0"/>
              <a:t> da Auditoria </a:t>
            </a:r>
            <a:r>
              <a:rPr lang="en-GB" sz="2800" b="1" dirty="0" err="1" smtClean="0"/>
              <a:t>Interna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9385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99592" y="980728"/>
            <a:ext cx="799288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 </a:t>
            </a:r>
            <a:r>
              <a:rPr lang="en-GB" sz="2800" b="1" dirty="0" err="1" smtClean="0"/>
              <a:t>Prestação</a:t>
            </a:r>
            <a:r>
              <a:rPr lang="en-GB" sz="2800" b="1" dirty="0" smtClean="0"/>
              <a:t> de </a:t>
            </a:r>
            <a:r>
              <a:rPr lang="en-GB" sz="2800" b="1" dirty="0" err="1" smtClean="0"/>
              <a:t>Contas</a:t>
            </a:r>
            <a:r>
              <a:rPr lang="en-GB" sz="2800" b="1" dirty="0" smtClean="0"/>
              <a:t> da </a:t>
            </a:r>
            <a:r>
              <a:rPr lang="en-GB" sz="2800" b="1" dirty="0" err="1" smtClean="0"/>
              <a:t>Gestão</a:t>
            </a:r>
            <a:endParaRPr lang="en-GB" sz="2800" b="1" dirty="0" smtClean="0"/>
          </a:p>
          <a:p>
            <a:pPr>
              <a:buFont typeface="Wingdings" pitchFamily="2" charset="2"/>
              <a:buChar char="Ø"/>
            </a:pPr>
            <a:endParaRPr lang="en-GB" sz="2400" b="1" dirty="0" smtClean="0"/>
          </a:p>
          <a:p>
            <a:pPr>
              <a:buFont typeface="Wingdings" pitchFamily="2" charset="2"/>
              <a:buChar char="Ø"/>
            </a:pPr>
            <a:r>
              <a:rPr lang="en-GB" sz="2400" b="1" dirty="0" smtClean="0"/>
              <a:t> </a:t>
            </a:r>
            <a:r>
              <a:rPr lang="en-GB" sz="2400" dirty="0" err="1" smtClean="0">
                <a:latin typeface="Arial"/>
                <a:ea typeface="Times New Roman"/>
              </a:rPr>
              <a:t>Gestão</a:t>
            </a:r>
            <a:r>
              <a:rPr lang="en-GB" sz="2400" dirty="0" smtClean="0">
                <a:latin typeface="Arial"/>
                <a:ea typeface="Times New Roman"/>
              </a:rPr>
              <a:t> </a:t>
            </a:r>
            <a:r>
              <a:rPr lang="en-GB" sz="2400" dirty="0" err="1" smtClean="0">
                <a:latin typeface="Arial"/>
                <a:ea typeface="Times New Roman"/>
              </a:rPr>
              <a:t>pública</a:t>
            </a:r>
            <a:r>
              <a:rPr lang="en-GB" sz="2400" dirty="0" smtClean="0">
                <a:latin typeface="Arial"/>
                <a:ea typeface="Times New Roman"/>
              </a:rPr>
              <a:t> </a:t>
            </a:r>
            <a:r>
              <a:rPr lang="en-GB" sz="2400" dirty="0" err="1" smtClean="0">
                <a:latin typeface="Arial"/>
                <a:ea typeface="Times New Roman"/>
              </a:rPr>
              <a:t>baseada</a:t>
            </a:r>
            <a:r>
              <a:rPr lang="en-GB" sz="2400" dirty="0" smtClean="0">
                <a:latin typeface="Arial"/>
                <a:ea typeface="Times New Roman"/>
              </a:rPr>
              <a:t> </a:t>
            </a:r>
            <a:r>
              <a:rPr lang="en-GB" sz="2400" dirty="0" err="1" smtClean="0">
                <a:latin typeface="Arial"/>
                <a:ea typeface="Times New Roman"/>
              </a:rPr>
              <a:t>em</a:t>
            </a:r>
            <a:r>
              <a:rPr lang="en-GB" sz="2400" dirty="0" smtClean="0">
                <a:latin typeface="Arial"/>
                <a:ea typeface="Times New Roman"/>
              </a:rPr>
              <a:t> </a:t>
            </a:r>
            <a:r>
              <a:rPr lang="en-GB" sz="2400" dirty="0" err="1" smtClean="0">
                <a:latin typeface="Arial"/>
                <a:ea typeface="Times New Roman"/>
              </a:rPr>
              <a:t>desempenho</a:t>
            </a:r>
            <a:r>
              <a:rPr lang="en-GB" sz="2400" dirty="0" smtClean="0">
                <a:latin typeface="Arial"/>
                <a:ea typeface="Times New Roman"/>
              </a:rPr>
              <a:t> – </a:t>
            </a:r>
            <a:r>
              <a:rPr lang="en-GB" sz="2400" dirty="0" err="1" smtClean="0">
                <a:latin typeface="Arial"/>
                <a:ea typeface="Times New Roman"/>
              </a:rPr>
              <a:t>implica</a:t>
            </a:r>
            <a:r>
              <a:rPr lang="en-GB" sz="2400" dirty="0" smtClean="0">
                <a:latin typeface="Arial"/>
                <a:ea typeface="Times New Roman"/>
              </a:rPr>
              <a:t> </a:t>
            </a:r>
            <a:r>
              <a:rPr lang="en-GB" sz="2400" dirty="0" err="1" smtClean="0">
                <a:latin typeface="Arial"/>
                <a:ea typeface="Times New Roman"/>
              </a:rPr>
              <a:t>em</a:t>
            </a:r>
            <a:r>
              <a:rPr lang="en-GB" sz="2400" dirty="0" smtClean="0">
                <a:latin typeface="Arial"/>
                <a:ea typeface="Times New Roman"/>
              </a:rPr>
              <a:t> </a:t>
            </a:r>
            <a:r>
              <a:rPr lang="en-GB" sz="2400" dirty="0" err="1" smtClean="0">
                <a:latin typeface="Arial"/>
                <a:ea typeface="Times New Roman"/>
              </a:rPr>
              <a:t>assumir</a:t>
            </a:r>
            <a:r>
              <a:rPr lang="en-GB" sz="2400" dirty="0" smtClean="0">
                <a:latin typeface="Arial"/>
                <a:ea typeface="Times New Roman"/>
              </a:rPr>
              <a:t> </a:t>
            </a:r>
            <a:r>
              <a:rPr lang="en-GB" sz="2400" dirty="0" err="1" smtClean="0">
                <a:latin typeface="Arial"/>
                <a:ea typeface="Times New Roman"/>
              </a:rPr>
              <a:t>responsabilidade</a:t>
            </a:r>
            <a:r>
              <a:rPr lang="en-GB" sz="2400" dirty="0" smtClean="0">
                <a:latin typeface="Arial"/>
                <a:ea typeface="Times New Roman"/>
              </a:rPr>
              <a:t> </a:t>
            </a:r>
            <a:r>
              <a:rPr lang="en-GB" sz="2400" dirty="0" err="1" smtClean="0">
                <a:latin typeface="Arial"/>
                <a:ea typeface="Times New Roman"/>
              </a:rPr>
              <a:t>pelo</a:t>
            </a:r>
            <a:r>
              <a:rPr lang="en-GB" sz="2400" dirty="0" smtClean="0">
                <a:latin typeface="Arial"/>
                <a:ea typeface="Times New Roman"/>
              </a:rPr>
              <a:t> </a:t>
            </a:r>
            <a:r>
              <a:rPr lang="en-GB" sz="2400" dirty="0" err="1" smtClean="0">
                <a:latin typeface="Arial"/>
                <a:ea typeface="Times New Roman"/>
              </a:rPr>
              <a:t>desempenho</a:t>
            </a:r>
            <a:r>
              <a:rPr lang="en-GB" sz="2400" dirty="0" smtClean="0">
                <a:latin typeface="Arial"/>
                <a:ea typeface="Times New Roman"/>
              </a:rPr>
              <a:t> </a:t>
            </a:r>
            <a:r>
              <a:rPr lang="en-GB" sz="2400" dirty="0" smtClean="0">
                <a:latin typeface="Arial"/>
                <a:ea typeface="Times New Roman"/>
              </a:rPr>
              <a:t>da </a:t>
            </a:r>
            <a:r>
              <a:rPr lang="en-GB" sz="2400" dirty="0" err="1" smtClean="0">
                <a:latin typeface="Arial"/>
                <a:ea typeface="Times New Roman"/>
              </a:rPr>
              <a:t>organização</a:t>
            </a:r>
            <a:r>
              <a:rPr lang="en-GB" sz="2400" dirty="0" smtClean="0">
                <a:latin typeface="Arial"/>
                <a:ea typeface="Times New Roman"/>
              </a:rPr>
              <a:t> e </a:t>
            </a:r>
            <a:r>
              <a:rPr lang="en-GB" sz="2400" dirty="0" err="1" smtClean="0">
                <a:latin typeface="Arial"/>
                <a:ea typeface="Times New Roman"/>
              </a:rPr>
              <a:t>pelos</a:t>
            </a:r>
            <a:r>
              <a:rPr lang="en-GB" sz="2400" dirty="0" smtClean="0">
                <a:latin typeface="Arial"/>
                <a:ea typeface="Times New Roman"/>
              </a:rPr>
              <a:t> </a:t>
            </a:r>
            <a:r>
              <a:rPr lang="en-GB" sz="2400" dirty="0" err="1" smtClean="0">
                <a:latin typeface="Arial"/>
                <a:ea typeface="Times New Roman"/>
              </a:rPr>
              <a:t>resultados</a:t>
            </a:r>
            <a:r>
              <a:rPr lang="en-GB" sz="2400" dirty="0" smtClean="0">
                <a:latin typeface="Arial"/>
                <a:ea typeface="Times New Roman"/>
              </a:rPr>
              <a:t>, </a:t>
            </a:r>
            <a:r>
              <a:rPr lang="en-GB" sz="2400" dirty="0" err="1" smtClean="0">
                <a:latin typeface="Arial"/>
                <a:ea typeface="Times New Roman"/>
              </a:rPr>
              <a:t>portanto</a:t>
            </a:r>
            <a:r>
              <a:rPr lang="en-GB" sz="2400" dirty="0" smtClean="0">
                <a:latin typeface="Arial"/>
                <a:ea typeface="Times New Roman"/>
              </a:rPr>
              <a:t>, a </a:t>
            </a:r>
            <a:r>
              <a:rPr lang="en-GB" sz="2400" dirty="0" err="1">
                <a:solidFill>
                  <a:srgbClr val="0070C0"/>
                </a:solidFill>
                <a:latin typeface="Arial"/>
                <a:ea typeface="Times New Roman"/>
              </a:rPr>
              <a:t>Prestação</a:t>
            </a:r>
            <a:r>
              <a:rPr lang="en-GB" sz="2400" dirty="0">
                <a:solidFill>
                  <a:srgbClr val="0070C0"/>
                </a:solidFill>
                <a:latin typeface="Arial"/>
                <a:ea typeface="Times New Roman"/>
              </a:rPr>
              <a:t> de </a:t>
            </a:r>
            <a:r>
              <a:rPr lang="en-GB" sz="2400" dirty="0" err="1">
                <a:solidFill>
                  <a:srgbClr val="0070C0"/>
                </a:solidFill>
                <a:latin typeface="Arial"/>
                <a:ea typeface="Times New Roman"/>
              </a:rPr>
              <a:t>Contas</a:t>
            </a:r>
            <a:r>
              <a:rPr lang="en-GB" sz="2400" dirty="0">
                <a:solidFill>
                  <a:srgbClr val="0070C0"/>
                </a:solidFill>
                <a:latin typeface="Arial"/>
                <a:ea typeface="Times New Roman"/>
              </a:rPr>
              <a:t> da </a:t>
            </a:r>
            <a:r>
              <a:rPr lang="en-GB" sz="2400" dirty="0" err="1">
                <a:solidFill>
                  <a:srgbClr val="0070C0"/>
                </a:solidFill>
                <a:latin typeface="Arial"/>
                <a:ea typeface="Times New Roman"/>
              </a:rPr>
              <a:t>Gestão</a:t>
            </a:r>
            <a:r>
              <a:rPr lang="en-GB" sz="2400" dirty="0">
                <a:solidFill>
                  <a:srgbClr val="0070C0"/>
                </a:solidFill>
                <a:latin typeface="Arial"/>
                <a:ea typeface="Times New Roman"/>
              </a:rPr>
              <a:t> (MA)</a:t>
            </a:r>
            <a:r>
              <a:rPr lang="en-GB" sz="2400" dirty="0" smtClean="0">
                <a:latin typeface="Arial"/>
                <a:ea typeface="Times New Roman"/>
              </a:rPr>
              <a:t> de </a:t>
            </a:r>
            <a:r>
              <a:rPr lang="en-GB" sz="2400" dirty="0" err="1" smtClean="0">
                <a:latin typeface="Arial"/>
                <a:ea typeface="Times New Roman"/>
              </a:rPr>
              <a:t>gestores</a:t>
            </a:r>
            <a:r>
              <a:rPr lang="en-GB" sz="2400" dirty="0" smtClean="0">
                <a:latin typeface="Arial"/>
                <a:ea typeface="Times New Roman"/>
              </a:rPr>
              <a:t> </a:t>
            </a:r>
            <a:r>
              <a:rPr lang="en-GB" sz="2400" dirty="0" err="1" smtClean="0">
                <a:latin typeface="Arial"/>
                <a:ea typeface="Times New Roman"/>
              </a:rPr>
              <a:t>públicos</a:t>
            </a:r>
            <a:r>
              <a:rPr lang="en-GB" sz="2400" dirty="0" smtClean="0">
                <a:latin typeface="Arial"/>
                <a:ea typeface="Times New Roman"/>
              </a:rPr>
              <a:t> </a:t>
            </a:r>
            <a:r>
              <a:rPr lang="en-GB" sz="2400" dirty="0" err="1" smtClean="0">
                <a:latin typeface="Arial"/>
                <a:ea typeface="Times New Roman"/>
              </a:rPr>
              <a:t>tornou</a:t>
            </a:r>
            <a:r>
              <a:rPr lang="en-GB" sz="2400" dirty="0" smtClean="0">
                <a:latin typeface="Arial"/>
                <a:ea typeface="Times New Roman"/>
              </a:rPr>
              <a:t>-se um </a:t>
            </a:r>
            <a:r>
              <a:rPr lang="en-GB" sz="2400" dirty="0" err="1" smtClean="0">
                <a:latin typeface="Arial"/>
                <a:ea typeface="Times New Roman"/>
              </a:rPr>
              <a:t>questão</a:t>
            </a:r>
            <a:r>
              <a:rPr lang="en-GB" sz="2400" dirty="0" smtClean="0">
                <a:latin typeface="Arial"/>
                <a:ea typeface="Times New Roman"/>
              </a:rPr>
              <a:t> crucial.</a:t>
            </a:r>
          </a:p>
          <a:p>
            <a:pPr>
              <a:buFont typeface="Wingdings" pitchFamily="2" charset="2"/>
              <a:buChar char="Ø"/>
            </a:pPr>
            <a:endParaRPr lang="en-GB" sz="2400" dirty="0" smtClean="0">
              <a:latin typeface="Arial"/>
              <a:ea typeface="Times New Roman"/>
            </a:endParaRP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Arial"/>
              </a:rPr>
              <a:t> A </a:t>
            </a:r>
            <a:r>
              <a:rPr lang="en-GB" sz="2400" dirty="0" err="1" smtClean="0">
                <a:latin typeface="Arial"/>
              </a:rPr>
              <a:t>mensuração</a:t>
            </a:r>
            <a:r>
              <a:rPr lang="en-GB" sz="2400" dirty="0" smtClean="0">
                <a:latin typeface="Arial"/>
              </a:rPr>
              <a:t> e o </a:t>
            </a:r>
            <a:r>
              <a:rPr lang="en-GB" sz="2400" b="1" dirty="0" err="1" smtClean="0">
                <a:latin typeface="Arial"/>
              </a:rPr>
              <a:t>monitoramento</a:t>
            </a:r>
            <a:r>
              <a:rPr lang="en-GB" sz="2400" dirty="0" smtClean="0">
                <a:latin typeface="Arial"/>
              </a:rPr>
              <a:t> das </a:t>
            </a:r>
            <a:r>
              <a:rPr lang="en-GB" sz="2400" dirty="0" err="1" smtClean="0">
                <a:latin typeface="Arial"/>
              </a:rPr>
              <a:t>organizações</a:t>
            </a:r>
            <a:r>
              <a:rPr lang="en-GB" sz="2400" dirty="0" smtClean="0">
                <a:latin typeface="Arial"/>
              </a:rPr>
              <a:t> e </a:t>
            </a:r>
            <a:r>
              <a:rPr lang="en-GB" sz="2400" dirty="0" err="1" smtClean="0">
                <a:latin typeface="Arial"/>
              </a:rPr>
              <a:t>indivíduos</a:t>
            </a:r>
            <a:r>
              <a:rPr lang="en-GB" sz="2400" dirty="0" smtClean="0">
                <a:latin typeface="Arial"/>
              </a:rPr>
              <a:t> </a:t>
            </a:r>
            <a:r>
              <a:rPr lang="en-GB" sz="2400" dirty="0" err="1" smtClean="0">
                <a:latin typeface="Arial"/>
              </a:rPr>
              <a:t>permite</a:t>
            </a:r>
            <a:r>
              <a:rPr lang="en-GB" sz="2400" dirty="0" smtClean="0">
                <a:latin typeface="Arial"/>
              </a:rPr>
              <a:t> a </a:t>
            </a:r>
            <a:r>
              <a:rPr lang="en-GB" sz="2400" dirty="0" err="1" smtClean="0">
                <a:latin typeface="Arial"/>
              </a:rPr>
              <a:t>administração</a:t>
            </a:r>
            <a:r>
              <a:rPr lang="en-GB" sz="2400" dirty="0" smtClean="0">
                <a:latin typeface="Arial"/>
              </a:rPr>
              <a:t> </a:t>
            </a:r>
            <a:r>
              <a:rPr lang="en-GB" sz="2400" dirty="0" err="1" smtClean="0">
                <a:latin typeface="Arial"/>
              </a:rPr>
              <a:t>pública</a:t>
            </a:r>
            <a:r>
              <a:rPr lang="en-GB" sz="2400" dirty="0" smtClean="0">
                <a:latin typeface="Arial"/>
              </a:rPr>
              <a:t> </a:t>
            </a:r>
            <a:r>
              <a:rPr lang="en-GB" sz="2400" dirty="0" err="1" smtClean="0">
                <a:latin typeface="Arial"/>
              </a:rPr>
              <a:t>entregar</a:t>
            </a:r>
            <a:r>
              <a:rPr lang="en-GB" sz="2400" dirty="0" smtClean="0">
                <a:latin typeface="Arial"/>
              </a:rPr>
              <a:t> </a:t>
            </a:r>
            <a:r>
              <a:rPr lang="en-GB" sz="2400" dirty="0" err="1" smtClean="0">
                <a:latin typeface="Arial"/>
              </a:rPr>
              <a:t>seus</a:t>
            </a:r>
            <a:r>
              <a:rPr lang="en-GB" sz="2400" dirty="0" smtClean="0">
                <a:latin typeface="Arial"/>
              </a:rPr>
              <a:t> </a:t>
            </a:r>
            <a:r>
              <a:rPr lang="en-GB" sz="2400" dirty="0" err="1" smtClean="0">
                <a:latin typeface="Arial"/>
              </a:rPr>
              <a:t>objetivos</a:t>
            </a:r>
            <a:r>
              <a:rPr lang="en-GB" sz="2400" dirty="0" smtClean="0">
                <a:latin typeface="Arial"/>
              </a:rPr>
              <a:t>.</a:t>
            </a:r>
            <a:endParaRPr lang="de-AT" sz="2400" dirty="0" smtClean="0"/>
          </a:p>
          <a:p>
            <a:pPr>
              <a:buFont typeface="Wingdings" pitchFamily="2" charset="2"/>
              <a:buChar char="Ø"/>
            </a:pP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9385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99592" y="980728"/>
            <a:ext cx="79928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 </a:t>
            </a:r>
            <a:r>
              <a:rPr lang="en-GB" sz="2800" b="1" dirty="0" err="1" smtClean="0"/>
              <a:t>Delegação</a:t>
            </a:r>
            <a:r>
              <a:rPr lang="en-GB" sz="2800" b="1" dirty="0" smtClean="0"/>
              <a:t> e </a:t>
            </a:r>
            <a:r>
              <a:rPr lang="en-GB" sz="2800" b="1" dirty="0" err="1" smtClean="0"/>
              <a:t>segregação</a:t>
            </a:r>
            <a:r>
              <a:rPr lang="en-GB" sz="2800" b="1" dirty="0" smtClean="0"/>
              <a:t> de </a:t>
            </a:r>
            <a:r>
              <a:rPr lang="en-GB" sz="2800" b="1" dirty="0" err="1" smtClean="0"/>
              <a:t>funções</a:t>
            </a:r>
            <a:endParaRPr lang="en-GB" sz="2800" b="1" dirty="0" smtClean="0"/>
          </a:p>
          <a:p>
            <a:pPr algn="ctr"/>
            <a:endParaRPr lang="en-GB" sz="2800" b="1" dirty="0" smtClean="0"/>
          </a:p>
          <a:p>
            <a:pPr>
              <a:buFont typeface="Wingdings" pitchFamily="2" charset="2"/>
              <a:buChar char="Ø"/>
            </a:pPr>
            <a:endParaRPr lang="en-GB" sz="2400" b="1" dirty="0" smtClean="0"/>
          </a:p>
          <a:p>
            <a:pPr>
              <a:buFont typeface="Wingdings" pitchFamily="2" charset="2"/>
              <a:buChar char="Ø"/>
            </a:pPr>
            <a:r>
              <a:rPr lang="en-GB" sz="2400" b="1" dirty="0" smtClean="0"/>
              <a:t> </a:t>
            </a:r>
            <a:r>
              <a:rPr lang="en-GB" sz="2400" b="1" dirty="0" err="1" smtClean="0"/>
              <a:t>delegação</a:t>
            </a:r>
            <a:r>
              <a:rPr lang="en-GB" sz="2400" b="1" dirty="0" smtClean="0"/>
              <a:t> de </a:t>
            </a:r>
            <a:r>
              <a:rPr lang="en-GB" sz="2400" b="1" dirty="0" err="1" smtClean="0"/>
              <a:t>autoridade</a:t>
            </a:r>
            <a:r>
              <a:rPr lang="en-GB" sz="2400" b="1" dirty="0" smtClean="0"/>
              <a:t> e </a:t>
            </a:r>
            <a:r>
              <a:rPr lang="en-GB" sz="2400" b="1" dirty="0" err="1" smtClean="0"/>
              <a:t>atribuição</a:t>
            </a:r>
            <a:r>
              <a:rPr lang="en-GB" sz="2400" b="1" dirty="0" smtClean="0"/>
              <a:t> de </a:t>
            </a:r>
            <a:r>
              <a:rPr lang="en-GB" sz="2400" b="1" dirty="0" err="1" smtClean="0"/>
              <a:t>responsabilidade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estão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claramente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definidas</a:t>
            </a:r>
            <a:r>
              <a:rPr lang="en-GB" sz="2400" b="1" dirty="0" smtClean="0"/>
              <a:t>;</a:t>
            </a:r>
          </a:p>
          <a:p>
            <a:pPr>
              <a:buFont typeface="Wingdings" pitchFamily="2" charset="2"/>
              <a:buChar char="Ø"/>
            </a:pPr>
            <a:endParaRPr lang="en-GB" sz="2400" b="1" dirty="0" smtClean="0"/>
          </a:p>
          <a:p>
            <a:pPr>
              <a:buFont typeface="Wingdings" pitchFamily="2" charset="2"/>
              <a:buChar char="Ø"/>
            </a:pPr>
            <a:r>
              <a:rPr lang="en-GB" sz="2400" b="1" dirty="0" smtClean="0"/>
              <a:t> </a:t>
            </a:r>
            <a:r>
              <a:rPr lang="en-GB" sz="2400" b="1" dirty="0" err="1" smtClean="0"/>
              <a:t>limites</a:t>
            </a:r>
            <a:r>
              <a:rPr lang="en-GB" sz="2400" b="1" dirty="0" smtClean="0"/>
              <a:t> de </a:t>
            </a:r>
            <a:r>
              <a:rPr lang="en-GB" sz="2400" b="1" dirty="0" err="1" smtClean="0"/>
              <a:t>autoridade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são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definidos</a:t>
            </a:r>
            <a:r>
              <a:rPr lang="en-GB" sz="2400" b="1" dirty="0" smtClean="0"/>
              <a:t> e </a:t>
            </a:r>
            <a:r>
              <a:rPr lang="en-GB" sz="2400" b="1" dirty="0" err="1" smtClean="0"/>
              <a:t>comunicados</a:t>
            </a:r>
            <a:r>
              <a:rPr lang="en-GB" sz="2400" b="1" dirty="0" smtClean="0"/>
              <a:t>;</a:t>
            </a:r>
          </a:p>
          <a:p>
            <a:pPr>
              <a:buFont typeface="Wingdings" pitchFamily="2" charset="2"/>
              <a:buChar char="Ø"/>
            </a:pPr>
            <a:endParaRPr lang="en-GB" sz="2400" b="1" dirty="0" smtClean="0"/>
          </a:p>
          <a:p>
            <a:pPr>
              <a:buFont typeface="Wingdings" pitchFamily="2" charset="2"/>
              <a:buChar char="Ø"/>
            </a:pPr>
            <a:r>
              <a:rPr lang="en-GB" sz="2400" b="1" dirty="0" smtClean="0"/>
              <a:t> </a:t>
            </a:r>
            <a:r>
              <a:rPr lang="en-GB" sz="2400" b="1" dirty="0" err="1" smtClean="0"/>
              <a:t>indivíduos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são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responsabilizados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pelos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resultados</a:t>
            </a:r>
            <a:r>
              <a:rPr lang="en-GB" sz="2400" b="1" dirty="0"/>
              <a:t>.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9385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99592" y="980728"/>
            <a:ext cx="799288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 </a:t>
            </a:r>
            <a:r>
              <a:rPr lang="en-GB" sz="2800" b="1" dirty="0" err="1" smtClean="0"/>
              <a:t>Função</a:t>
            </a:r>
            <a:r>
              <a:rPr lang="en-GB" sz="2800" b="1" dirty="0" smtClean="0"/>
              <a:t> do </a:t>
            </a:r>
            <a:r>
              <a:rPr lang="en-GB" sz="2800" b="1" dirty="0" err="1" smtClean="0"/>
              <a:t>Monitoramento</a:t>
            </a:r>
            <a:endParaRPr lang="en-GB" sz="2800" b="1" dirty="0" smtClean="0"/>
          </a:p>
          <a:p>
            <a:pPr>
              <a:buFont typeface="Wingdings" pitchFamily="2" charset="2"/>
              <a:buChar char="Ø"/>
            </a:pPr>
            <a:endParaRPr lang="en-GB" sz="2400" b="1" dirty="0" smtClean="0"/>
          </a:p>
          <a:p>
            <a:pPr>
              <a:buFont typeface="Wingdings" pitchFamily="2" charset="2"/>
              <a:buChar char="Ø"/>
            </a:pPr>
            <a:r>
              <a:rPr lang="en-GB" sz="2400" b="1" dirty="0" smtClean="0"/>
              <a:t> </a:t>
            </a:r>
            <a:r>
              <a:rPr lang="en-GB" sz="2400" b="1" dirty="0" err="1"/>
              <a:t>a</a:t>
            </a:r>
            <a:r>
              <a:rPr lang="en-GB" sz="2400" b="1" dirty="0" err="1" smtClean="0"/>
              <a:t>penas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controles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internos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efetivos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podem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fornecer</a:t>
            </a:r>
            <a:r>
              <a:rPr lang="en-GB" sz="2400" b="1" dirty="0" smtClean="0"/>
              <a:t> “</a:t>
            </a:r>
            <a:r>
              <a:rPr lang="en-GB" sz="2400" b="1" dirty="0" err="1" smtClean="0"/>
              <a:t>garantia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razoável</a:t>
            </a:r>
            <a:r>
              <a:rPr lang="en-GB" sz="2400" b="1" dirty="0" smtClean="0"/>
              <a:t>” </a:t>
            </a:r>
            <a:r>
              <a:rPr lang="en-GB" sz="2400" b="1" dirty="0" err="1" smtClean="0"/>
              <a:t>para</a:t>
            </a:r>
            <a:r>
              <a:rPr lang="en-GB" sz="2400" b="1" dirty="0" smtClean="0"/>
              <a:t> a </a:t>
            </a:r>
            <a:r>
              <a:rPr lang="en-GB" sz="2400" b="1" dirty="0" err="1" smtClean="0"/>
              <a:t>gestão</a:t>
            </a:r>
            <a:r>
              <a:rPr lang="en-GB" sz="2400" b="1" dirty="0" smtClean="0"/>
              <a:t>;</a:t>
            </a:r>
          </a:p>
          <a:p>
            <a:pPr>
              <a:buFont typeface="Wingdings" pitchFamily="2" charset="2"/>
              <a:buChar char="Ø"/>
            </a:pPr>
            <a:endParaRPr lang="en-GB" sz="2400" b="1" dirty="0" smtClean="0"/>
          </a:p>
          <a:p>
            <a:pPr>
              <a:buFont typeface="Wingdings" pitchFamily="2" charset="2"/>
              <a:buChar char="Ø"/>
            </a:pPr>
            <a:r>
              <a:rPr lang="en-GB" sz="2400" b="1" dirty="0" smtClean="0"/>
              <a:t> </a:t>
            </a:r>
            <a:r>
              <a:rPr lang="en-GB" sz="2400" b="1" dirty="0" err="1" smtClean="0"/>
              <a:t>permite</a:t>
            </a:r>
            <a:r>
              <a:rPr lang="en-GB" sz="2400" b="1" dirty="0" smtClean="0"/>
              <a:t> a </a:t>
            </a:r>
            <a:r>
              <a:rPr lang="en-GB" sz="2400" b="1" dirty="0" err="1" smtClean="0"/>
              <a:t>gestão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determinar</a:t>
            </a:r>
            <a:r>
              <a:rPr lang="en-GB" sz="2400" b="1" dirty="0" smtClean="0"/>
              <a:t> se </a:t>
            </a:r>
            <a:r>
              <a:rPr lang="en-GB" sz="2400" b="1" dirty="0" err="1" smtClean="0"/>
              <a:t>os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controles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internos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continuam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funcionando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efetivamente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ao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longo</a:t>
            </a:r>
            <a:r>
              <a:rPr lang="en-GB" sz="2400" b="1" dirty="0" smtClean="0"/>
              <a:t> do tempo;</a:t>
            </a:r>
          </a:p>
          <a:p>
            <a:pPr>
              <a:buFont typeface="Wingdings" pitchFamily="2" charset="2"/>
              <a:buChar char="Ø"/>
            </a:pPr>
            <a:endParaRPr lang="en-GB" sz="2400" b="1" dirty="0" smtClean="0"/>
          </a:p>
          <a:p>
            <a:pPr>
              <a:buFont typeface="Wingdings" pitchFamily="2" charset="2"/>
              <a:buChar char="Ø"/>
            </a:pPr>
            <a:r>
              <a:rPr lang="en-GB" sz="2400" b="1" dirty="0" smtClean="0"/>
              <a:t> </a:t>
            </a:r>
            <a:r>
              <a:rPr lang="en-GB" sz="2400" b="1" dirty="0" err="1" smtClean="0"/>
              <a:t>aumenta</a:t>
            </a:r>
            <a:r>
              <a:rPr lang="en-GB" sz="2400" b="1" dirty="0" smtClean="0"/>
              <a:t> a </a:t>
            </a:r>
            <a:r>
              <a:rPr lang="en-GB" sz="2400" b="1" dirty="0" err="1" smtClean="0"/>
              <a:t>efetividade</a:t>
            </a:r>
            <a:r>
              <a:rPr lang="en-GB" sz="2400" b="1" dirty="0" smtClean="0"/>
              <a:t> e </a:t>
            </a:r>
            <a:r>
              <a:rPr lang="en-GB" sz="2400" b="1" dirty="0" err="1" smtClean="0"/>
              <a:t>eficiência</a:t>
            </a:r>
            <a:r>
              <a:rPr lang="en-GB" sz="2400" b="1" dirty="0" smtClean="0"/>
              <a:t> da </a:t>
            </a:r>
            <a:r>
              <a:rPr lang="en-GB" sz="2400" b="1" dirty="0" err="1" smtClean="0"/>
              <a:t>organização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ao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identificar</a:t>
            </a:r>
            <a:r>
              <a:rPr lang="en-GB" sz="2400" b="1" dirty="0" smtClean="0"/>
              <a:t> e </a:t>
            </a:r>
            <a:r>
              <a:rPr lang="en-GB" sz="2400" b="1" dirty="0" err="1" smtClean="0"/>
              <a:t>tratar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os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riscos</a:t>
            </a:r>
            <a:r>
              <a:rPr lang="en-GB" sz="2400" b="1" dirty="0" smtClean="0"/>
              <a:t>;</a:t>
            </a:r>
          </a:p>
          <a:p>
            <a:pPr>
              <a:buFont typeface="Wingdings" pitchFamily="2" charset="2"/>
              <a:buChar char="Ø"/>
            </a:pPr>
            <a:endParaRPr lang="en-GB" sz="2400" b="1" dirty="0" smtClean="0"/>
          </a:p>
          <a:p>
            <a:pPr>
              <a:buFont typeface="Wingdings" pitchFamily="2" charset="2"/>
              <a:buChar char="Ø"/>
            </a:pPr>
            <a:r>
              <a:rPr lang="en-GB" sz="2400" b="1" dirty="0" smtClean="0"/>
              <a:t> </a:t>
            </a:r>
            <a:r>
              <a:rPr lang="en-GB" sz="2400" b="1" dirty="0" err="1" smtClean="0"/>
              <a:t>promove</a:t>
            </a:r>
            <a:r>
              <a:rPr lang="en-GB" sz="2400" b="1" dirty="0" smtClean="0"/>
              <a:t> o </a:t>
            </a:r>
            <a:r>
              <a:rPr lang="en-GB" sz="2400" b="1" dirty="0" err="1" smtClean="0"/>
              <a:t>bom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controle</a:t>
            </a:r>
            <a:r>
              <a:rPr lang="en-GB" sz="2400" b="1" dirty="0" smtClean="0"/>
              <a:t> da </a:t>
            </a:r>
            <a:r>
              <a:rPr lang="en-GB" sz="2400" b="1" dirty="0" err="1" smtClean="0"/>
              <a:t>operação</a:t>
            </a:r>
            <a:r>
              <a:rPr lang="en-GB" sz="2400" b="1" dirty="0" smtClean="0"/>
              <a:t>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9385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75556" y="1052736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dirty="0" smtClean="0">
                <a:solidFill>
                  <a:prstClr val="black"/>
                </a:solidFill>
                <a:latin typeface="+mj-lt"/>
                <a:ea typeface="ＭＳ Ｐゴシック" pitchFamily="34" charset="-128"/>
                <a:cs typeface="Arial" pitchFamily="34" charset="0"/>
              </a:rPr>
              <a:t>Muito obrigado……</a:t>
            </a:r>
          </a:p>
          <a:p>
            <a:pPr algn="ctr"/>
            <a:r>
              <a:rPr lang="de-AT" sz="2800" b="1" dirty="0" smtClean="0">
                <a:solidFill>
                  <a:prstClr val="black"/>
                </a:solidFill>
                <a:latin typeface="+mj-lt"/>
                <a:ea typeface="ＭＳ Ｐゴシック" pitchFamily="34" charset="-128"/>
                <a:cs typeface="Arial" pitchFamily="34" charset="0"/>
              </a:rPr>
              <a:t>Perguntas?</a:t>
            </a:r>
          </a:p>
          <a:p>
            <a:pPr algn="ctr"/>
            <a:r>
              <a:rPr lang="de-AT" sz="2000" b="1" dirty="0" smtClean="0">
                <a:solidFill>
                  <a:prstClr val="black"/>
                </a:solidFill>
                <a:latin typeface="+mj-lt"/>
                <a:ea typeface="ＭＳ Ｐゴシック" pitchFamily="34" charset="-128"/>
                <a:cs typeface="Arial" pitchFamily="34" charset="0"/>
              </a:rPr>
              <a:t>johann.rieser@bmf.gv.at</a:t>
            </a:r>
          </a:p>
          <a:p>
            <a:pPr algn="ctr"/>
            <a:endParaRPr lang="de-AT" sz="2800" b="1" dirty="0">
              <a:solidFill>
                <a:prstClr val="black"/>
              </a:solidFill>
              <a:latin typeface="+mj-lt"/>
              <a:ea typeface="ＭＳ Ｐゴシック" pitchFamily="34" charset="-128"/>
              <a:cs typeface="Arial" pitchFamily="34" charset="0"/>
            </a:endParaRPr>
          </a:p>
          <a:p>
            <a:pPr algn="ctr"/>
            <a:endParaRPr lang="de-AT" sz="2800" b="1" dirty="0">
              <a:solidFill>
                <a:prstClr val="black"/>
              </a:solidFill>
              <a:latin typeface="+mj-lt"/>
              <a:ea typeface="ＭＳ Ｐゴシック" pitchFamily="34" charset="-128"/>
              <a:cs typeface="Arial" pitchFamily="34" charset="0"/>
            </a:endParaRPr>
          </a:p>
          <a:p>
            <a:endParaRPr lang="en-US" sz="12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pic>
        <p:nvPicPr>
          <p:cNvPr id="1027" name="Picture 3" descr="C:\Users\rieser\Desktop\papa\_MG_48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356881"/>
            <a:ext cx="6768752" cy="3760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63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4" y="1052736"/>
            <a:ext cx="799288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b="1" dirty="0" smtClean="0"/>
              <a:t>O que é controle interno?</a:t>
            </a:r>
          </a:p>
          <a:p>
            <a:endParaRPr lang="de-AT" sz="3200" b="1" dirty="0" smtClean="0"/>
          </a:p>
          <a:p>
            <a:pPr marL="363538" indent="0">
              <a:buFont typeface="Wingdings" pitchFamily="2" charset="2"/>
              <a:buNone/>
            </a:pPr>
            <a:r>
              <a:rPr lang="en-GB" sz="2400" b="1" dirty="0" smtClean="0">
                <a:solidFill>
                  <a:srgbClr val="024EB4"/>
                </a:solidFill>
              </a:rPr>
              <a:t>COSO (1992)</a:t>
            </a:r>
          </a:p>
          <a:p>
            <a:pPr marL="363538" indent="0">
              <a:buFont typeface="Wingdings" pitchFamily="2" charset="2"/>
              <a:buNone/>
            </a:pPr>
            <a:r>
              <a:rPr lang="en-GB" sz="2400" b="1" dirty="0" err="1" smtClean="0">
                <a:solidFill>
                  <a:srgbClr val="024EB4"/>
                </a:solidFill>
              </a:rPr>
              <a:t>Controle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err="1" smtClean="0">
                <a:solidFill>
                  <a:srgbClr val="024EB4"/>
                </a:solidFill>
              </a:rPr>
              <a:t>Interno</a:t>
            </a:r>
            <a:r>
              <a:rPr lang="en-GB" sz="2400" b="1" dirty="0" smtClean="0">
                <a:solidFill>
                  <a:srgbClr val="024EB4"/>
                </a:solidFill>
              </a:rPr>
              <a:t> é um </a:t>
            </a:r>
            <a:r>
              <a:rPr lang="en-GB" sz="2400" b="1" dirty="0" err="1" smtClean="0">
                <a:solidFill>
                  <a:srgbClr val="024EB4"/>
                </a:solidFill>
              </a:rPr>
              <a:t>processo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err="1" smtClean="0">
                <a:solidFill>
                  <a:srgbClr val="024EB4"/>
                </a:solidFill>
              </a:rPr>
              <a:t>conduzido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err="1" smtClean="0">
                <a:solidFill>
                  <a:srgbClr val="024EB4"/>
                </a:solidFill>
              </a:rPr>
              <a:t>pelo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err="1" smtClean="0">
                <a:solidFill>
                  <a:srgbClr val="024EB4"/>
                </a:solidFill>
              </a:rPr>
              <a:t>conselho</a:t>
            </a:r>
            <a:r>
              <a:rPr lang="en-GB" sz="2400" b="1" dirty="0" smtClean="0">
                <a:solidFill>
                  <a:srgbClr val="024EB4"/>
                </a:solidFill>
              </a:rPr>
              <a:t> de </a:t>
            </a:r>
            <a:r>
              <a:rPr lang="en-GB" sz="2400" b="1" dirty="0" err="1" smtClean="0">
                <a:solidFill>
                  <a:srgbClr val="024EB4"/>
                </a:solidFill>
              </a:rPr>
              <a:t>diretores</a:t>
            </a:r>
            <a:r>
              <a:rPr lang="en-GB" sz="2400" b="1" dirty="0" smtClean="0">
                <a:solidFill>
                  <a:srgbClr val="024EB4"/>
                </a:solidFill>
              </a:rPr>
              <a:t> de </a:t>
            </a:r>
            <a:r>
              <a:rPr lang="en-GB" sz="2400" b="1" dirty="0" err="1" smtClean="0">
                <a:solidFill>
                  <a:srgbClr val="024EB4"/>
                </a:solidFill>
              </a:rPr>
              <a:t>uma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err="1" smtClean="0">
                <a:solidFill>
                  <a:srgbClr val="024EB4"/>
                </a:solidFill>
              </a:rPr>
              <a:t>entidade</a:t>
            </a:r>
            <a:r>
              <a:rPr lang="en-GB" sz="2400" b="1" dirty="0" smtClean="0">
                <a:solidFill>
                  <a:srgbClr val="024EB4"/>
                </a:solidFill>
              </a:rPr>
              <a:t>, </a:t>
            </a:r>
            <a:r>
              <a:rPr lang="en-GB" sz="2400" b="1" dirty="0" err="1" smtClean="0">
                <a:solidFill>
                  <a:srgbClr val="024EB4"/>
                </a:solidFill>
              </a:rPr>
              <a:t>gerência</a:t>
            </a:r>
            <a:r>
              <a:rPr lang="en-GB" sz="2400" b="1" dirty="0" smtClean="0">
                <a:solidFill>
                  <a:srgbClr val="024EB4"/>
                </a:solidFill>
              </a:rPr>
              <a:t> e </a:t>
            </a:r>
            <a:r>
              <a:rPr lang="en-GB" sz="2400" b="1" dirty="0" err="1" smtClean="0">
                <a:solidFill>
                  <a:srgbClr val="024EB4"/>
                </a:solidFill>
              </a:rPr>
              <a:t>demais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err="1" smtClean="0">
                <a:solidFill>
                  <a:srgbClr val="024EB4"/>
                </a:solidFill>
              </a:rPr>
              <a:t>funcionários</a:t>
            </a:r>
            <a:r>
              <a:rPr lang="en-GB" sz="2400" b="1" dirty="0" smtClean="0">
                <a:solidFill>
                  <a:srgbClr val="024EB4"/>
                </a:solidFill>
              </a:rPr>
              <a:t>, </a:t>
            </a:r>
            <a:r>
              <a:rPr lang="en-GB" sz="2400" b="1" dirty="0" err="1" smtClean="0">
                <a:solidFill>
                  <a:srgbClr val="024EB4"/>
                </a:solidFill>
              </a:rPr>
              <a:t>projetado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err="1" smtClean="0">
                <a:solidFill>
                  <a:srgbClr val="024EB4"/>
                </a:solidFill>
              </a:rPr>
              <a:t>para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err="1" smtClean="0">
                <a:solidFill>
                  <a:srgbClr val="024EB4"/>
                </a:solidFill>
              </a:rPr>
              <a:t>fornecer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garantia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razoável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err="1" smtClean="0">
                <a:solidFill>
                  <a:srgbClr val="024EB4"/>
                </a:solidFill>
              </a:rPr>
              <a:t>quanto</a:t>
            </a:r>
            <a:r>
              <a:rPr lang="en-GB" sz="2400" b="1" dirty="0" smtClean="0">
                <a:solidFill>
                  <a:srgbClr val="024EB4"/>
                </a:solidFill>
              </a:rPr>
              <a:t> à </a:t>
            </a:r>
            <a:r>
              <a:rPr lang="en-GB" sz="2400" b="1" dirty="0" err="1" smtClean="0">
                <a:solidFill>
                  <a:srgbClr val="024EB4"/>
                </a:solidFill>
              </a:rPr>
              <a:t>consecução</a:t>
            </a:r>
            <a:r>
              <a:rPr lang="en-GB" sz="2400" b="1" dirty="0" smtClean="0">
                <a:solidFill>
                  <a:srgbClr val="024EB4"/>
                </a:solidFill>
              </a:rPr>
              <a:t> de </a:t>
            </a:r>
            <a:r>
              <a:rPr lang="en-GB" sz="2400" b="1" dirty="0" err="1" smtClean="0">
                <a:solidFill>
                  <a:srgbClr val="024EB4"/>
                </a:solidFill>
              </a:rPr>
              <a:t>objetivos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err="1" smtClean="0">
                <a:solidFill>
                  <a:srgbClr val="024EB4"/>
                </a:solidFill>
              </a:rPr>
              <a:t>nas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err="1" smtClean="0">
                <a:solidFill>
                  <a:srgbClr val="024EB4"/>
                </a:solidFill>
              </a:rPr>
              <a:t>seguintes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err="1" smtClean="0">
                <a:solidFill>
                  <a:srgbClr val="024EB4"/>
                </a:solidFill>
              </a:rPr>
              <a:t>categorias</a:t>
            </a:r>
            <a:r>
              <a:rPr lang="en-GB" sz="2400" b="1" dirty="0" smtClean="0">
                <a:solidFill>
                  <a:srgbClr val="024EB4"/>
                </a:solidFill>
              </a:rPr>
              <a:t>:</a:t>
            </a:r>
          </a:p>
          <a:p>
            <a:pPr marL="363538" indent="0"/>
            <a:r>
              <a:rPr lang="en-GB" sz="2400" b="1" dirty="0" smtClean="0">
                <a:solidFill>
                  <a:srgbClr val="024EB4"/>
                </a:solidFill>
              </a:rPr>
              <a:t>	</a:t>
            </a:r>
            <a:r>
              <a:rPr lang="en-GB" sz="2400" b="1" dirty="0" err="1" smtClean="0">
                <a:solidFill>
                  <a:srgbClr val="024EB4"/>
                </a:solidFill>
              </a:rPr>
              <a:t>Efetividade</a:t>
            </a:r>
            <a:r>
              <a:rPr lang="en-GB" sz="2400" b="1" dirty="0" smtClean="0">
                <a:solidFill>
                  <a:srgbClr val="024EB4"/>
                </a:solidFill>
              </a:rPr>
              <a:t> e </a:t>
            </a:r>
            <a:r>
              <a:rPr lang="en-GB" sz="2400" b="1" dirty="0" err="1" smtClean="0">
                <a:solidFill>
                  <a:srgbClr val="024EB4"/>
                </a:solidFill>
              </a:rPr>
              <a:t>eficiência</a:t>
            </a:r>
            <a:r>
              <a:rPr lang="en-GB" sz="2400" b="1" dirty="0" smtClean="0">
                <a:solidFill>
                  <a:srgbClr val="024EB4"/>
                </a:solidFill>
              </a:rPr>
              <a:t> das </a:t>
            </a:r>
            <a:r>
              <a:rPr lang="en-GB" sz="2400" b="1" dirty="0" err="1" smtClean="0">
                <a:solidFill>
                  <a:srgbClr val="024EB4"/>
                </a:solidFill>
              </a:rPr>
              <a:t>operações</a:t>
            </a:r>
            <a:endParaRPr lang="en-GB" sz="2400" b="1" dirty="0" smtClean="0">
              <a:solidFill>
                <a:srgbClr val="024EB4"/>
              </a:solidFill>
            </a:endParaRPr>
          </a:p>
          <a:p>
            <a:pPr marL="363538" indent="0"/>
            <a:r>
              <a:rPr lang="en-GB" sz="2400" b="1" dirty="0" smtClean="0">
                <a:solidFill>
                  <a:srgbClr val="024EB4"/>
                </a:solidFill>
              </a:rPr>
              <a:t>	</a:t>
            </a:r>
            <a:r>
              <a:rPr lang="en-GB" sz="2400" b="1" dirty="0" err="1" smtClean="0">
                <a:solidFill>
                  <a:srgbClr val="024EB4"/>
                </a:solidFill>
              </a:rPr>
              <a:t>Confiabilidade</a:t>
            </a:r>
            <a:r>
              <a:rPr lang="en-GB" sz="2400" b="1" dirty="0" smtClean="0">
                <a:solidFill>
                  <a:srgbClr val="024EB4"/>
                </a:solidFill>
              </a:rPr>
              <a:t> dos </a:t>
            </a:r>
            <a:r>
              <a:rPr lang="en-GB" sz="2400" b="1" dirty="0" err="1" smtClean="0">
                <a:solidFill>
                  <a:srgbClr val="024EB4"/>
                </a:solidFill>
              </a:rPr>
              <a:t>relatórios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err="1" smtClean="0">
                <a:solidFill>
                  <a:srgbClr val="024EB4"/>
                </a:solidFill>
              </a:rPr>
              <a:t>financeiros</a:t>
            </a:r>
            <a:endParaRPr lang="en-GB" sz="2400" b="1" dirty="0" smtClean="0">
              <a:solidFill>
                <a:srgbClr val="024EB4"/>
              </a:solidFill>
            </a:endParaRPr>
          </a:p>
          <a:p>
            <a:pPr marL="363538" indent="0"/>
            <a:r>
              <a:rPr lang="en-GB" sz="2400" b="1" dirty="0" smtClean="0">
                <a:solidFill>
                  <a:srgbClr val="024EB4"/>
                </a:solidFill>
              </a:rPr>
              <a:t>	</a:t>
            </a:r>
            <a:r>
              <a:rPr lang="en-GB" sz="2400" b="1" dirty="0" err="1" smtClean="0">
                <a:solidFill>
                  <a:srgbClr val="024EB4"/>
                </a:solidFill>
              </a:rPr>
              <a:t>Conformidade</a:t>
            </a:r>
            <a:r>
              <a:rPr lang="en-GB" sz="2400" b="1" dirty="0" smtClean="0">
                <a:solidFill>
                  <a:srgbClr val="024EB4"/>
                </a:solidFill>
              </a:rPr>
              <a:t> com as leis e </a:t>
            </a:r>
            <a:r>
              <a:rPr lang="en-GB" sz="2400" b="1" dirty="0" err="1" smtClean="0">
                <a:solidFill>
                  <a:srgbClr val="024EB4"/>
                </a:solidFill>
              </a:rPr>
              <a:t>regulamentos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err="1" smtClean="0">
                <a:solidFill>
                  <a:srgbClr val="024EB4"/>
                </a:solidFill>
              </a:rPr>
              <a:t>aplicáveis</a:t>
            </a:r>
            <a:endParaRPr lang="en-GB" sz="2400" b="1" dirty="0" smtClean="0">
              <a:solidFill>
                <a:srgbClr val="024EB4"/>
              </a:solidFill>
            </a:endParaRPr>
          </a:p>
          <a:p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233076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4" y="1052736"/>
            <a:ext cx="79928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b="1" dirty="0" smtClean="0"/>
              <a:t>O que é controle interno?</a:t>
            </a:r>
          </a:p>
          <a:p>
            <a:endParaRPr lang="de-AT" sz="3200" b="1" dirty="0" smtClean="0"/>
          </a:p>
          <a:p>
            <a:endParaRPr lang="de-AT" sz="2400" dirty="0"/>
          </a:p>
        </p:txBody>
      </p:sp>
      <p:sp>
        <p:nvSpPr>
          <p:cNvPr id="3" name="Rechteck 2"/>
          <p:cNvSpPr/>
          <p:nvPr/>
        </p:nvSpPr>
        <p:spPr>
          <a:xfrm>
            <a:off x="971600" y="1772816"/>
            <a:ext cx="7272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0">
              <a:buFont typeface="Wingdings" pitchFamily="2" charset="2"/>
              <a:buNone/>
            </a:pPr>
            <a:r>
              <a:rPr lang="en-GB" sz="2400" b="1" dirty="0" smtClean="0"/>
              <a:t>Corte </a:t>
            </a:r>
            <a:r>
              <a:rPr lang="en-GB" sz="2400" b="1" dirty="0" err="1" smtClean="0"/>
              <a:t>Europeia</a:t>
            </a:r>
            <a:r>
              <a:rPr lang="en-GB" sz="2400" b="1" dirty="0" smtClean="0"/>
              <a:t> de </a:t>
            </a:r>
            <a:r>
              <a:rPr lang="en-GB" sz="2400" b="1" dirty="0" err="1" smtClean="0"/>
              <a:t>Auditores</a:t>
            </a:r>
            <a:endParaRPr lang="en-GB" sz="2400" b="1" dirty="0" smtClean="0"/>
          </a:p>
          <a:p>
            <a:pPr marL="363538" indent="0">
              <a:buFont typeface="Wingdings" pitchFamily="2" charset="2"/>
              <a:buNone/>
            </a:pPr>
            <a:r>
              <a:rPr lang="en-GB" sz="2400" b="1" dirty="0" err="1" smtClean="0">
                <a:solidFill>
                  <a:srgbClr val="024EB4"/>
                </a:solidFill>
              </a:rPr>
              <a:t>Controle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err="1" smtClean="0">
                <a:solidFill>
                  <a:srgbClr val="024EB4"/>
                </a:solidFill>
              </a:rPr>
              <a:t>interno</a:t>
            </a:r>
            <a:r>
              <a:rPr lang="en-GB" sz="2400" b="1" dirty="0" smtClean="0">
                <a:solidFill>
                  <a:srgbClr val="024EB4"/>
                </a:solidFill>
              </a:rPr>
              <a:t> é um </a:t>
            </a:r>
            <a:r>
              <a:rPr lang="en-GB" sz="2400" b="1" dirty="0" err="1" smtClean="0">
                <a:solidFill>
                  <a:srgbClr val="024EB4"/>
                </a:solidFill>
              </a:rPr>
              <a:t>processo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smtClean="0">
                <a:solidFill>
                  <a:srgbClr val="024EB4"/>
                </a:solidFill>
              </a:rPr>
              <a:t>integral, </a:t>
            </a:r>
            <a:r>
              <a:rPr lang="en-GB" sz="2400" b="1" dirty="0" err="1" smtClean="0">
                <a:solidFill>
                  <a:srgbClr val="024EB4"/>
                </a:solidFill>
              </a:rPr>
              <a:t>conduzido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err="1" smtClean="0">
                <a:solidFill>
                  <a:srgbClr val="024EB4"/>
                </a:solidFill>
              </a:rPr>
              <a:t>pela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err="1" smtClean="0">
                <a:solidFill>
                  <a:srgbClr val="024EB4"/>
                </a:solidFill>
              </a:rPr>
              <a:t>gerência</a:t>
            </a:r>
            <a:r>
              <a:rPr lang="en-GB" sz="2400" b="1" dirty="0" smtClean="0">
                <a:solidFill>
                  <a:srgbClr val="024EB4"/>
                </a:solidFill>
              </a:rPr>
              <a:t> e </a:t>
            </a:r>
            <a:r>
              <a:rPr lang="en-GB" sz="2400" b="1" dirty="0" err="1" smtClean="0">
                <a:solidFill>
                  <a:srgbClr val="024EB4"/>
                </a:solidFill>
              </a:rPr>
              <a:t>demais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err="1" smtClean="0">
                <a:solidFill>
                  <a:srgbClr val="024EB4"/>
                </a:solidFill>
              </a:rPr>
              <a:t>funcionários</a:t>
            </a:r>
            <a:r>
              <a:rPr lang="en-GB" sz="2400" b="1" dirty="0" smtClean="0">
                <a:solidFill>
                  <a:srgbClr val="024EB4"/>
                </a:solidFill>
              </a:rPr>
              <a:t> da </a:t>
            </a:r>
            <a:r>
              <a:rPr lang="en-GB" sz="2400" b="1" dirty="0" err="1" smtClean="0">
                <a:solidFill>
                  <a:srgbClr val="024EB4"/>
                </a:solidFill>
              </a:rPr>
              <a:t>entidade</a:t>
            </a:r>
            <a:r>
              <a:rPr lang="en-GB" sz="2400" b="1" dirty="0" smtClean="0">
                <a:solidFill>
                  <a:srgbClr val="024EB4"/>
                </a:solidFill>
              </a:rPr>
              <a:t>, </a:t>
            </a:r>
            <a:r>
              <a:rPr lang="en-GB" sz="2400" b="1" dirty="0" err="1" smtClean="0">
                <a:solidFill>
                  <a:srgbClr val="024EB4"/>
                </a:solidFill>
              </a:rPr>
              <a:t>projetado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err="1" smtClean="0">
                <a:solidFill>
                  <a:srgbClr val="024EB4"/>
                </a:solidFill>
              </a:rPr>
              <a:t>para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err="1" smtClean="0">
                <a:solidFill>
                  <a:srgbClr val="024EB4"/>
                </a:solidFill>
              </a:rPr>
              <a:t>lidar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smtClean="0">
                <a:solidFill>
                  <a:srgbClr val="024EB4"/>
                </a:solidFill>
              </a:rPr>
              <a:t>com </a:t>
            </a:r>
            <a:r>
              <a:rPr lang="en-GB" sz="2400" b="1" dirty="0" err="1" smtClean="0">
                <a:solidFill>
                  <a:srgbClr val="024EB4"/>
                </a:solidFill>
              </a:rPr>
              <a:t>os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err="1" smtClean="0">
                <a:solidFill>
                  <a:srgbClr val="024EB4"/>
                </a:solidFill>
              </a:rPr>
              <a:t>riscos</a:t>
            </a:r>
            <a:r>
              <a:rPr lang="en-GB" sz="2400" b="1" dirty="0" smtClean="0">
                <a:solidFill>
                  <a:srgbClr val="024EB4"/>
                </a:solidFill>
              </a:rPr>
              <a:t> e </a:t>
            </a:r>
            <a:r>
              <a:rPr lang="en-GB" sz="2400" b="1" dirty="0" err="1" smtClean="0">
                <a:solidFill>
                  <a:srgbClr val="024EB4"/>
                </a:solidFill>
              </a:rPr>
              <a:t>fornecer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garantia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razoável</a:t>
            </a:r>
            <a:r>
              <a:rPr lang="en-GB" sz="2400" b="1" dirty="0" smtClean="0">
                <a:solidFill>
                  <a:srgbClr val="024EB4"/>
                </a:solidFill>
              </a:rPr>
              <a:t> de </a:t>
            </a:r>
            <a:r>
              <a:rPr lang="en-GB" sz="2400" b="1" dirty="0" err="1" smtClean="0">
                <a:solidFill>
                  <a:srgbClr val="024EB4"/>
                </a:solidFill>
              </a:rPr>
              <a:t>que</a:t>
            </a:r>
            <a:r>
              <a:rPr lang="en-GB" sz="2400" b="1" dirty="0" smtClean="0">
                <a:solidFill>
                  <a:srgbClr val="024EB4"/>
                </a:solidFill>
              </a:rPr>
              <a:t>, </a:t>
            </a:r>
            <a:r>
              <a:rPr lang="en-GB" sz="2400" b="1" dirty="0" err="1" smtClean="0">
                <a:solidFill>
                  <a:srgbClr val="024EB4"/>
                </a:solidFill>
              </a:rPr>
              <a:t>em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err="1" smtClean="0">
                <a:solidFill>
                  <a:srgbClr val="024EB4"/>
                </a:solidFill>
              </a:rPr>
              <a:t>busca</a:t>
            </a:r>
            <a:r>
              <a:rPr lang="en-GB" sz="2400" b="1" dirty="0" smtClean="0">
                <a:solidFill>
                  <a:srgbClr val="024EB4"/>
                </a:solidFill>
              </a:rPr>
              <a:t> de </a:t>
            </a:r>
            <a:r>
              <a:rPr lang="en-GB" sz="2400" b="1" dirty="0" err="1" smtClean="0">
                <a:solidFill>
                  <a:srgbClr val="024EB4"/>
                </a:solidFill>
              </a:rPr>
              <a:t>sua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err="1" smtClean="0">
                <a:solidFill>
                  <a:srgbClr val="024EB4"/>
                </a:solidFill>
              </a:rPr>
              <a:t>missão</a:t>
            </a:r>
            <a:r>
              <a:rPr lang="en-GB" sz="2400" b="1" dirty="0" smtClean="0">
                <a:solidFill>
                  <a:srgbClr val="024EB4"/>
                </a:solidFill>
              </a:rPr>
              <a:t>, </a:t>
            </a:r>
            <a:r>
              <a:rPr lang="en-GB" sz="2400" b="1" dirty="0" err="1" smtClean="0">
                <a:solidFill>
                  <a:srgbClr val="024EB4"/>
                </a:solidFill>
              </a:rPr>
              <a:t>os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err="1" smtClean="0">
                <a:solidFill>
                  <a:srgbClr val="024EB4"/>
                </a:solidFill>
              </a:rPr>
              <a:t>objetivos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err="1" smtClean="0">
                <a:solidFill>
                  <a:srgbClr val="024EB4"/>
                </a:solidFill>
              </a:rPr>
              <a:t>gerais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err="1" smtClean="0">
                <a:solidFill>
                  <a:srgbClr val="024EB4"/>
                </a:solidFill>
              </a:rPr>
              <a:t>sa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err="1" smtClean="0">
                <a:solidFill>
                  <a:srgbClr val="024EB4"/>
                </a:solidFill>
              </a:rPr>
              <a:t>entidade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err="1" smtClean="0">
                <a:solidFill>
                  <a:srgbClr val="024EB4"/>
                </a:solidFill>
              </a:rPr>
              <a:t>estão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err="1" smtClean="0">
                <a:solidFill>
                  <a:srgbClr val="024EB4"/>
                </a:solidFill>
              </a:rPr>
              <a:t>sendo</a:t>
            </a:r>
            <a:r>
              <a:rPr lang="en-GB" sz="2400" b="1" dirty="0" smtClean="0">
                <a:solidFill>
                  <a:srgbClr val="024EB4"/>
                </a:solidFill>
              </a:rPr>
              <a:t> </a:t>
            </a:r>
            <a:r>
              <a:rPr lang="en-GB" sz="2400" b="1" dirty="0" err="1" smtClean="0">
                <a:solidFill>
                  <a:srgbClr val="024EB4"/>
                </a:solidFill>
              </a:rPr>
              <a:t>atingidos</a:t>
            </a:r>
            <a:r>
              <a:rPr lang="en-GB" sz="2400" b="1" dirty="0" smtClean="0">
                <a:solidFill>
                  <a:srgbClr val="024EB4"/>
                </a:solidFill>
              </a:rPr>
              <a:t>:</a:t>
            </a:r>
          </a:p>
          <a:p>
            <a:pPr marL="363538" indent="0">
              <a:buFont typeface="Wingdings" pitchFamily="2" charset="2"/>
              <a:buNone/>
            </a:pPr>
            <a:endParaRPr lang="en-GB" sz="2400" b="1" dirty="0" smtClean="0">
              <a:solidFill>
                <a:srgbClr val="024EB4"/>
              </a:solidFill>
            </a:endParaRPr>
          </a:p>
          <a:p>
            <a:pPr marL="363538" indent="0">
              <a:buFont typeface="Wingdings" pitchFamily="2" charset="2"/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Garantia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razoável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024EB4"/>
                </a:solidFill>
              </a:rPr>
              <a:t>equivale</a:t>
            </a:r>
            <a:r>
              <a:rPr lang="en-US" sz="2400" b="1" dirty="0" smtClean="0">
                <a:solidFill>
                  <a:srgbClr val="024EB4"/>
                </a:solidFill>
              </a:rPr>
              <a:t> a um </a:t>
            </a:r>
            <a:r>
              <a:rPr lang="en-US" sz="2400" b="1" dirty="0" err="1" smtClean="0">
                <a:solidFill>
                  <a:srgbClr val="024EB4"/>
                </a:solidFill>
              </a:rPr>
              <a:t>nível</a:t>
            </a:r>
            <a:r>
              <a:rPr lang="en-US" sz="2400" b="1" dirty="0" smtClean="0">
                <a:solidFill>
                  <a:srgbClr val="024EB4"/>
                </a:solidFill>
              </a:rPr>
              <a:t> </a:t>
            </a:r>
            <a:r>
              <a:rPr lang="en-US" sz="2400" b="1" dirty="0" err="1" smtClean="0">
                <a:solidFill>
                  <a:srgbClr val="024EB4"/>
                </a:solidFill>
              </a:rPr>
              <a:t>satisfatório</a:t>
            </a:r>
            <a:r>
              <a:rPr lang="en-US" sz="2400" b="1" dirty="0" smtClean="0">
                <a:solidFill>
                  <a:srgbClr val="024EB4"/>
                </a:solidFill>
              </a:rPr>
              <a:t> de </a:t>
            </a:r>
            <a:r>
              <a:rPr lang="en-US" sz="2400" b="1" dirty="0" err="1" smtClean="0">
                <a:solidFill>
                  <a:srgbClr val="024EB4"/>
                </a:solidFill>
              </a:rPr>
              <a:t>confiança</a:t>
            </a:r>
            <a:r>
              <a:rPr lang="en-US" sz="2400" b="1" dirty="0" smtClean="0">
                <a:solidFill>
                  <a:srgbClr val="024EB4"/>
                </a:solidFill>
              </a:rPr>
              <a:t> </a:t>
            </a:r>
            <a:r>
              <a:rPr lang="en-US" sz="2400" b="1" dirty="0" err="1" smtClean="0">
                <a:solidFill>
                  <a:srgbClr val="024EB4"/>
                </a:solidFill>
              </a:rPr>
              <a:t>dadas</a:t>
            </a:r>
            <a:r>
              <a:rPr lang="en-US" sz="2400" b="1" dirty="0" smtClean="0">
                <a:solidFill>
                  <a:srgbClr val="024EB4"/>
                </a:solidFill>
              </a:rPr>
              <a:t> </a:t>
            </a:r>
            <a:r>
              <a:rPr lang="en-US" sz="2400" b="1" dirty="0" err="1" smtClean="0">
                <a:solidFill>
                  <a:srgbClr val="024EB4"/>
                </a:solidFill>
              </a:rPr>
              <a:t>determinadas</a:t>
            </a:r>
            <a:r>
              <a:rPr lang="en-US" sz="2400" b="1" dirty="0" smtClean="0">
                <a:solidFill>
                  <a:srgbClr val="024EB4"/>
                </a:solidFill>
              </a:rPr>
              <a:t> </a:t>
            </a:r>
            <a:r>
              <a:rPr lang="en-US" sz="2400" b="1" dirty="0" err="1" smtClean="0">
                <a:solidFill>
                  <a:srgbClr val="024EB4"/>
                </a:solidFill>
              </a:rPr>
              <a:t>considerações</a:t>
            </a:r>
            <a:r>
              <a:rPr lang="en-US" sz="2400" b="1" dirty="0" smtClean="0">
                <a:solidFill>
                  <a:srgbClr val="024EB4"/>
                </a:solidFill>
              </a:rPr>
              <a:t> de </a:t>
            </a:r>
            <a:r>
              <a:rPr lang="en-US" sz="2400" b="1" dirty="0" err="1" smtClean="0">
                <a:solidFill>
                  <a:srgbClr val="024EB4"/>
                </a:solidFill>
              </a:rPr>
              <a:t>custos</a:t>
            </a:r>
            <a:r>
              <a:rPr lang="en-US" sz="2400" b="1" dirty="0" smtClean="0">
                <a:solidFill>
                  <a:srgbClr val="024EB4"/>
                </a:solidFill>
              </a:rPr>
              <a:t>, </a:t>
            </a:r>
            <a:r>
              <a:rPr lang="en-US" sz="2400" b="1" dirty="0" err="1" smtClean="0">
                <a:solidFill>
                  <a:srgbClr val="024EB4"/>
                </a:solidFill>
              </a:rPr>
              <a:t>benefícios</a:t>
            </a:r>
            <a:r>
              <a:rPr lang="en-US" sz="2400" b="1" dirty="0" smtClean="0">
                <a:solidFill>
                  <a:srgbClr val="024EB4"/>
                </a:solidFill>
              </a:rPr>
              <a:t> e </a:t>
            </a:r>
            <a:r>
              <a:rPr lang="en-US" sz="2400" b="1" dirty="0" err="1" smtClean="0">
                <a:solidFill>
                  <a:srgbClr val="024EB4"/>
                </a:solidFill>
              </a:rPr>
              <a:t>riscos</a:t>
            </a:r>
            <a:r>
              <a:rPr lang="en-US" sz="2400" b="1" dirty="0" smtClean="0">
                <a:solidFill>
                  <a:srgbClr val="024EB4"/>
                </a:solidFill>
              </a:rPr>
              <a:t>. </a:t>
            </a:r>
            <a:endParaRPr lang="en-GB" sz="2400" b="1" dirty="0" smtClean="0">
              <a:solidFill>
                <a:srgbClr val="024E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5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4" y="1052736"/>
            <a:ext cx="78488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b="1" dirty="0" smtClean="0"/>
              <a:t>Porquê Controle Interno</a:t>
            </a:r>
          </a:p>
          <a:p>
            <a:endParaRPr lang="de-AT" sz="3200" b="1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de-AT" sz="3200" dirty="0" smtClean="0"/>
              <a:t>Controle interno é projetado para apoiar organizações a atingir seus objetivos;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de-AT" sz="32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de-AT" sz="3200" dirty="0" smtClean="0"/>
              <a:t>Ajuda organizações a cumprirem objetivos financeiros e de conformidade;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de-AT" sz="32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de-AT" sz="3200" dirty="0" smtClean="0"/>
              <a:t>Ajuda a melhorar o desempenho da organização</a:t>
            </a:r>
            <a:r>
              <a:rPr lang="de-AT" sz="2400" dirty="0" smtClean="0"/>
              <a:t>.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19385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99592" y="980728"/>
            <a:ext cx="79928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b="1" dirty="0" smtClean="0"/>
              <a:t>COSO framework</a:t>
            </a:r>
          </a:p>
          <a:p>
            <a:pPr algn="ctr"/>
            <a:endParaRPr lang="de-AT" sz="3200" b="1" dirty="0" smtClean="0"/>
          </a:p>
          <a:p>
            <a:r>
              <a:rPr lang="de-A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de-A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Monitoramento</a:t>
            </a:r>
            <a:r>
              <a:rPr lang="de-AT" sz="2400" b="1" dirty="0" smtClean="0">
                <a:solidFill>
                  <a:srgbClr val="FF0000"/>
                </a:solidFill>
              </a:rPr>
              <a:t> </a:t>
            </a:r>
            <a:r>
              <a:rPr lang="de-AT" sz="2400" b="1" dirty="0" smtClean="0"/>
              <a:t> é implementado para ajudar a garantir que o controle interno continua operando efetivamente.</a:t>
            </a:r>
          </a:p>
          <a:p>
            <a:endParaRPr lang="de-AT" sz="2400" b="1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AT" sz="2400" dirty="0" smtClean="0"/>
              <a:t> - identificação tempestiva dos riscos e fragilidades do controle;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de-AT" sz="10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AT" sz="2400" dirty="0" smtClean="0"/>
              <a:t> - informação precisa e confiável para os gestores;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de-AT" sz="10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AT" sz="2400" dirty="0" smtClean="0"/>
              <a:t> - ajuda a fornecer demonstrações financeiras corretas;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de-AT" sz="10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AT" sz="2400" dirty="0" smtClean="0"/>
              <a:t> - conduz ao aumento da eficiência organizacional;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de-AT" sz="10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AT" sz="2400" dirty="0" smtClean="0"/>
              <a:t> - é proativo!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19385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99592" y="980728"/>
            <a:ext cx="799288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/>
              <a:t>Monitoramento</a:t>
            </a:r>
            <a:r>
              <a:rPr lang="en-GB" sz="3600" b="1" dirty="0" smtClean="0"/>
              <a:t> – </a:t>
            </a:r>
            <a:r>
              <a:rPr lang="en-GB" sz="3600" b="1" dirty="0" err="1" smtClean="0"/>
              <a:t>quem</a:t>
            </a:r>
            <a:r>
              <a:rPr lang="en-GB" sz="3600" b="1" dirty="0" smtClean="0"/>
              <a:t>?</a:t>
            </a:r>
          </a:p>
          <a:p>
            <a:pPr algn="ctr"/>
            <a:endParaRPr lang="de-AT" sz="2400" b="1" dirty="0" smtClean="0"/>
          </a:p>
          <a:p>
            <a:pPr marL="342900" lvl="0" indent="-342900" defTabSz="828675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400" b="1" kern="0" dirty="0" smtClean="0">
                <a:solidFill>
                  <a:srgbClr val="000000"/>
                </a:solidFill>
                <a:latin typeface="Tahoma"/>
              </a:rPr>
              <a:t>São as </a:t>
            </a:r>
            <a:r>
              <a:rPr lang="en-US" sz="2400" b="1" kern="0" dirty="0" err="1" smtClean="0">
                <a:solidFill>
                  <a:srgbClr val="000000"/>
                </a:solidFill>
                <a:latin typeface="Tahoma"/>
              </a:rPr>
              <a:t>pessoas</a:t>
            </a:r>
            <a:r>
              <a:rPr lang="en-US" sz="2400" b="1" kern="0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latin typeface="Tahoma"/>
              </a:rPr>
              <a:t>que</a:t>
            </a:r>
            <a:r>
              <a:rPr lang="en-US" sz="2400" b="1" kern="0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latin typeface="Tahoma"/>
              </a:rPr>
              <a:t>fazem</a:t>
            </a:r>
            <a:r>
              <a:rPr lang="en-US" sz="2400" b="1" kern="0" dirty="0" smtClean="0">
                <a:solidFill>
                  <a:srgbClr val="000000"/>
                </a:solidFill>
                <a:latin typeface="Tahoma"/>
              </a:rPr>
              <a:t> o </a:t>
            </a:r>
            <a:r>
              <a:rPr lang="en-US" sz="2400" b="1" kern="0" dirty="0" err="1" smtClean="0">
                <a:solidFill>
                  <a:srgbClr val="000000"/>
                </a:solidFill>
                <a:latin typeface="Tahoma"/>
              </a:rPr>
              <a:t>controle</a:t>
            </a:r>
            <a:r>
              <a:rPr lang="en-US" sz="2400" b="1" kern="0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latin typeface="Tahoma"/>
              </a:rPr>
              <a:t>interno</a:t>
            </a:r>
            <a:r>
              <a:rPr lang="en-US" sz="2400" b="1" kern="0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latin typeface="Tahoma"/>
              </a:rPr>
              <a:t>funcionar</a:t>
            </a:r>
            <a:r>
              <a:rPr lang="en-US" sz="2400" b="1" kern="0" dirty="0" smtClean="0">
                <a:solidFill>
                  <a:srgbClr val="000000"/>
                </a:solidFill>
                <a:latin typeface="Tahoma"/>
              </a:rPr>
              <a:t>. </a:t>
            </a:r>
            <a:endParaRPr lang="en-US" sz="2400" b="1" kern="0" dirty="0">
              <a:solidFill>
                <a:srgbClr val="000000"/>
              </a:solidFill>
              <a:latin typeface="Tahoma"/>
            </a:endParaRPr>
          </a:p>
          <a:p>
            <a:pPr marL="342900" lvl="0" indent="-342900" defTabSz="828675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endParaRPr lang="en-US" sz="2400" b="1" kern="0" dirty="0">
              <a:solidFill>
                <a:srgbClr val="000000"/>
              </a:solidFill>
              <a:latin typeface="Tahoma"/>
            </a:endParaRPr>
          </a:p>
          <a:p>
            <a:pPr marL="342900" lvl="0" indent="-342900" defTabSz="828675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400" b="1" kern="0" dirty="0" smtClean="0">
                <a:solidFill>
                  <a:srgbClr val="000000"/>
                </a:solidFill>
                <a:latin typeface="Tahoma"/>
              </a:rPr>
              <a:t>É </a:t>
            </a:r>
            <a:r>
              <a:rPr lang="en-US" sz="2400" b="1" kern="0" dirty="0" err="1" smtClean="0">
                <a:solidFill>
                  <a:srgbClr val="000000"/>
                </a:solidFill>
                <a:latin typeface="Tahoma"/>
              </a:rPr>
              <a:t>efetuado</a:t>
            </a:r>
            <a:r>
              <a:rPr lang="en-US" sz="2400" b="1" kern="0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pt-BR" sz="2400" b="1" kern="0" dirty="0" smtClean="0">
                <a:solidFill>
                  <a:srgbClr val="000000"/>
                </a:solidFill>
                <a:latin typeface="Tahoma"/>
              </a:rPr>
              <a:t>por indivíduos </a:t>
            </a:r>
            <a:r>
              <a:rPr lang="pt-BR" sz="2400" b="1" kern="0" dirty="0" smtClean="0">
                <a:solidFill>
                  <a:srgbClr val="000000"/>
                </a:solidFill>
                <a:latin typeface="Tahoma"/>
              </a:rPr>
              <a:t>dentro da </a:t>
            </a:r>
            <a:r>
              <a:rPr lang="pt-BR" sz="2400" b="1" kern="0" dirty="0" smtClean="0">
                <a:solidFill>
                  <a:srgbClr val="000000"/>
                </a:solidFill>
                <a:latin typeface="Tahoma"/>
              </a:rPr>
              <a:t>organização, pelo que fazem e falam. Consequentemente, o controle interno é realizado pelas pessoas.</a:t>
            </a:r>
            <a:endParaRPr lang="en-US" sz="2400" b="1" kern="0" dirty="0">
              <a:solidFill>
                <a:srgbClr val="000000"/>
              </a:solidFill>
              <a:latin typeface="Tahoma"/>
            </a:endParaRPr>
          </a:p>
          <a:p>
            <a:pPr marL="342900" lvl="0" indent="-342900" defTabSz="828675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endParaRPr lang="en-US" sz="2400" b="1" kern="0" dirty="0">
              <a:solidFill>
                <a:srgbClr val="000000"/>
              </a:solidFill>
              <a:latin typeface="Tahoma"/>
            </a:endParaRPr>
          </a:p>
          <a:p>
            <a:pPr marL="342900" lvl="0" indent="-342900" defTabSz="828675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400" b="1" kern="0" dirty="0" smtClean="0">
                <a:solidFill>
                  <a:srgbClr val="000000"/>
                </a:solidFill>
                <a:latin typeface="Tahoma"/>
              </a:rPr>
              <a:t>As </a:t>
            </a:r>
            <a:r>
              <a:rPr lang="en-US" sz="2400" b="1" kern="0" dirty="0" err="1" smtClean="0">
                <a:solidFill>
                  <a:srgbClr val="000000"/>
                </a:solidFill>
                <a:latin typeface="Tahoma"/>
              </a:rPr>
              <a:t>pessoas</a:t>
            </a:r>
            <a:r>
              <a:rPr lang="en-US" sz="2400" b="1" kern="0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latin typeface="Tahoma"/>
              </a:rPr>
              <a:t>precisam</a:t>
            </a:r>
            <a:r>
              <a:rPr lang="en-US" sz="2400" b="1" kern="0" dirty="0" smtClean="0">
                <a:solidFill>
                  <a:srgbClr val="000000"/>
                </a:solidFill>
                <a:latin typeface="Tahoma"/>
              </a:rPr>
              <a:t> saber </a:t>
            </a:r>
            <a:r>
              <a:rPr lang="en-US" sz="2400" b="1" kern="0" dirty="0" err="1" smtClean="0">
                <a:solidFill>
                  <a:srgbClr val="000000"/>
                </a:solidFill>
                <a:latin typeface="Tahoma"/>
              </a:rPr>
              <a:t>seus</a:t>
            </a:r>
            <a:r>
              <a:rPr lang="en-US" sz="2400" b="1" kern="0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latin typeface="Tahoma"/>
              </a:rPr>
              <a:t>papéis</a:t>
            </a:r>
            <a:r>
              <a:rPr lang="en-US" sz="2400" b="1" kern="0" dirty="0" smtClean="0">
                <a:solidFill>
                  <a:srgbClr val="000000"/>
                </a:solidFill>
                <a:latin typeface="Tahoma"/>
              </a:rPr>
              <a:t>,  </a:t>
            </a:r>
            <a:r>
              <a:rPr lang="en-US" sz="2400" b="1" kern="0" dirty="0" err="1" smtClean="0">
                <a:solidFill>
                  <a:srgbClr val="000000"/>
                </a:solidFill>
                <a:latin typeface="Tahoma"/>
              </a:rPr>
              <a:t>responsabilidades</a:t>
            </a:r>
            <a:r>
              <a:rPr lang="en-US" sz="2400" b="1" kern="0" dirty="0" smtClean="0">
                <a:solidFill>
                  <a:srgbClr val="000000"/>
                </a:solidFill>
                <a:latin typeface="Tahoma"/>
              </a:rPr>
              <a:t> e </a:t>
            </a:r>
            <a:r>
              <a:rPr lang="en-US" sz="2400" b="1" kern="0" dirty="0" err="1" smtClean="0">
                <a:solidFill>
                  <a:srgbClr val="000000"/>
                </a:solidFill>
                <a:latin typeface="Tahoma"/>
              </a:rPr>
              <a:t>limites</a:t>
            </a:r>
            <a:r>
              <a:rPr lang="en-US" sz="2400" b="1" kern="0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en-US" sz="2400" b="1" kern="0" dirty="0" err="1" smtClean="0">
                <a:solidFill>
                  <a:srgbClr val="000000"/>
                </a:solidFill>
                <a:latin typeface="Tahoma"/>
              </a:rPr>
              <a:t>autoridade</a:t>
            </a:r>
            <a:r>
              <a:rPr lang="en-US" sz="2400" b="1" kern="0" dirty="0" smtClean="0">
                <a:solidFill>
                  <a:srgbClr val="000000"/>
                </a:solidFill>
                <a:latin typeface="Tahoma"/>
              </a:rPr>
              <a:t>.</a:t>
            </a:r>
            <a:endParaRPr lang="en-US" sz="2400" b="1" kern="0" dirty="0">
              <a:solidFill>
                <a:srgbClr val="000000"/>
              </a:solidFill>
              <a:latin typeface="Tahoma"/>
            </a:endParaRPr>
          </a:p>
          <a:p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19385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99592" y="980728"/>
            <a:ext cx="79928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/>
              <a:t>Monitoramento</a:t>
            </a:r>
            <a:r>
              <a:rPr lang="en-GB" sz="3600" b="1" dirty="0" smtClean="0"/>
              <a:t> – </a:t>
            </a:r>
            <a:r>
              <a:rPr lang="en-GB" sz="3600" b="1" dirty="0" err="1" smtClean="0"/>
              <a:t>quem</a:t>
            </a:r>
            <a:r>
              <a:rPr lang="en-GB" sz="3600" b="1" dirty="0" smtClean="0"/>
              <a:t>?</a:t>
            </a:r>
          </a:p>
          <a:p>
            <a:pPr algn="ctr"/>
            <a:endParaRPr lang="de-AT" sz="2400" b="1" dirty="0" smtClean="0"/>
          </a:p>
          <a:p>
            <a:pPr marL="342900" lvl="0" indent="-342900" defTabSz="828675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O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pessoal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da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organização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inclui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a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gerência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e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demais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funcionários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. </a:t>
            </a:r>
            <a:endParaRPr lang="en-US" altLang="de-DE" sz="2000" b="1" kern="0" dirty="0">
              <a:solidFill>
                <a:srgbClr val="000000"/>
              </a:solidFill>
              <a:latin typeface="Tahoma"/>
            </a:endParaRPr>
          </a:p>
          <a:p>
            <a:pPr marL="342900" lvl="0" indent="-342900" defTabSz="828675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endParaRPr lang="en-US" altLang="de-DE" sz="2000" b="1" kern="0" dirty="0">
              <a:solidFill>
                <a:srgbClr val="000000"/>
              </a:solidFill>
              <a:latin typeface="Tahoma"/>
            </a:endParaRPr>
          </a:p>
          <a:p>
            <a:pPr marL="342900" lvl="0" indent="-342900" defTabSz="828675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A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implementação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do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controle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interno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requer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a </a:t>
            </a:r>
            <a:r>
              <a:rPr lang="en-US" altLang="de-DE" sz="2000" b="1" kern="0" dirty="0" err="1" smtClean="0">
                <a:solidFill>
                  <a:srgbClr val="FF0000"/>
                </a:solidFill>
                <a:latin typeface="Tahoma"/>
              </a:rPr>
              <a:t>significativa</a:t>
            </a:r>
            <a:r>
              <a:rPr lang="en-US" altLang="de-DE" sz="2000" b="1" kern="0" dirty="0" smtClean="0">
                <a:solidFill>
                  <a:srgbClr val="FF0000"/>
                </a:solidFill>
                <a:latin typeface="Tahoma"/>
              </a:rPr>
              <a:t> </a:t>
            </a:r>
            <a:r>
              <a:rPr lang="en-US" altLang="de-DE" sz="2000" b="1" kern="0" dirty="0" err="1" smtClean="0">
                <a:solidFill>
                  <a:srgbClr val="FF0000"/>
                </a:solidFill>
                <a:latin typeface="Tahoma"/>
              </a:rPr>
              <a:t>iniciativa</a:t>
            </a:r>
            <a:r>
              <a:rPr lang="en-US" altLang="de-DE" sz="2000" b="1" kern="0" dirty="0" smtClean="0">
                <a:solidFill>
                  <a:srgbClr val="FF0000"/>
                </a:solidFill>
                <a:latin typeface="Tahoma"/>
              </a:rPr>
              <a:t> </a:t>
            </a:r>
            <a:r>
              <a:rPr lang="en-US" altLang="de-DE" sz="2000" b="1" kern="0" dirty="0" err="1">
                <a:solidFill>
                  <a:srgbClr val="FF0000"/>
                </a:solidFill>
                <a:latin typeface="Tahoma"/>
              </a:rPr>
              <a:t>gerencial</a:t>
            </a:r>
            <a:r>
              <a:rPr lang="en-US" altLang="de-DE" sz="2000" b="1" kern="0" dirty="0">
                <a:solidFill>
                  <a:srgbClr val="FF0000"/>
                </a:solidFill>
                <a:latin typeface="Tahoma"/>
              </a:rPr>
              <a:t> 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e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comunicação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intensiva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da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gerência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com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os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demais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funcionários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. </a:t>
            </a:r>
          </a:p>
          <a:p>
            <a:pPr marL="342900" lvl="0" indent="-342900" defTabSz="828675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endParaRPr lang="en-US" altLang="de-DE" sz="2000" b="1" kern="0" dirty="0">
              <a:solidFill>
                <a:srgbClr val="000000"/>
              </a:solidFill>
              <a:latin typeface="Tahoma"/>
            </a:endParaRPr>
          </a:p>
          <a:p>
            <a:pPr marL="342900" lvl="0" indent="-342900" defTabSz="828675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Controle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interno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é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uma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ferramenta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utilizada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pela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gerência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e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diretamente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relacionada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com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os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objetivos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da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entidade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. No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entanto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todos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os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funcionários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da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organização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desempenham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papéis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importantes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para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fazê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-lo </a:t>
            </a:r>
            <a:r>
              <a:rPr lang="en-US" altLang="de-DE" sz="2000" b="1" kern="0" dirty="0" err="1" smtClean="0">
                <a:solidFill>
                  <a:srgbClr val="000000"/>
                </a:solidFill>
                <a:latin typeface="Tahoma"/>
              </a:rPr>
              <a:t>acontecer</a:t>
            </a:r>
            <a:r>
              <a:rPr lang="en-US" altLang="de-DE" sz="2000" b="1" kern="0" dirty="0" smtClean="0">
                <a:solidFill>
                  <a:srgbClr val="000000"/>
                </a:solidFill>
                <a:latin typeface="Tahoma"/>
              </a:rPr>
              <a:t>.</a:t>
            </a:r>
            <a:endParaRPr lang="de-DE" altLang="de-DE" sz="2000" b="1" kern="0" dirty="0">
              <a:solidFill>
                <a:srgbClr val="000000"/>
              </a:solidFill>
              <a:latin typeface="Tahoma"/>
            </a:endParaRPr>
          </a:p>
          <a:p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103564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67544" y="980728"/>
            <a:ext cx="849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/>
              <a:t>Monitoramento</a:t>
            </a:r>
            <a:r>
              <a:rPr lang="en-GB" sz="3600" b="1" dirty="0" smtClean="0"/>
              <a:t> – </a:t>
            </a:r>
            <a:r>
              <a:rPr lang="en-GB" sz="3600" b="1" dirty="0" err="1" smtClean="0"/>
              <a:t>quem</a:t>
            </a:r>
            <a:r>
              <a:rPr lang="en-GB" sz="3600" b="1" dirty="0" smtClean="0"/>
              <a:t>?</a:t>
            </a:r>
          </a:p>
          <a:p>
            <a:pPr algn="ctr"/>
            <a:endParaRPr lang="de-AT" sz="2400" b="1" dirty="0" smtClean="0"/>
          </a:p>
          <a:p>
            <a:r>
              <a:rPr lang="de-AT" sz="2800" b="1" dirty="0" smtClean="0"/>
              <a:t>1 – </a:t>
            </a:r>
            <a:r>
              <a:rPr lang="en-GB" sz="2800" b="1" dirty="0" smtClean="0"/>
              <a:t>A </a:t>
            </a:r>
            <a:r>
              <a:rPr lang="en-GB" sz="2800" b="1" dirty="0" err="1" smtClean="0"/>
              <a:t>gerência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implementa</a:t>
            </a:r>
            <a:r>
              <a:rPr lang="en-GB" sz="2800" b="1" dirty="0" smtClean="0"/>
              <a:t> e </a:t>
            </a:r>
            <a:r>
              <a:rPr lang="en-GB" sz="2800" b="1" dirty="0" err="1" smtClean="0"/>
              <a:t>avalia</a:t>
            </a:r>
            <a:endParaRPr lang="en-GB" sz="2800" b="1" dirty="0" smtClean="0"/>
          </a:p>
          <a:p>
            <a:endParaRPr lang="de-AT" sz="2400" b="1" dirty="0" smtClean="0"/>
          </a:p>
          <a:p>
            <a:r>
              <a:rPr lang="pt-BR" sz="2800" b="1" dirty="0" smtClean="0"/>
              <a:t>Expressar </a:t>
            </a:r>
            <a:r>
              <a:rPr lang="pt-BR" sz="2800" b="1" dirty="0"/>
              <a:t>um tom positivo </a:t>
            </a:r>
            <a:r>
              <a:rPr lang="pt-BR" sz="2800" b="1" dirty="0" smtClean="0"/>
              <a:t>a partir do topo </a:t>
            </a:r>
            <a:r>
              <a:rPr lang="pt-BR" sz="2800" b="1" dirty="0" smtClean="0"/>
              <a:t>da organização a </a:t>
            </a:r>
            <a:r>
              <a:rPr lang="pt-BR" sz="2800" b="1" dirty="0" smtClean="0"/>
              <a:t>respeito do controle </a:t>
            </a:r>
            <a:r>
              <a:rPr lang="pt-BR" sz="2800" b="1" dirty="0"/>
              <a:t>interno e </a:t>
            </a:r>
            <a:r>
              <a:rPr lang="pt-BR" sz="2800" b="1" dirty="0" smtClean="0"/>
              <a:t>da </a:t>
            </a:r>
            <a:r>
              <a:rPr lang="pt-BR" sz="2800" b="1" dirty="0"/>
              <a:t>importância do </a:t>
            </a:r>
            <a:r>
              <a:rPr lang="pt-BR" sz="2800" b="1" dirty="0" smtClean="0"/>
              <a:t>monitoramento tem </a:t>
            </a:r>
            <a:r>
              <a:rPr lang="pt-BR" sz="2800" b="1" dirty="0"/>
              <a:t>um impacto </a:t>
            </a:r>
            <a:r>
              <a:rPr lang="pt-BR" sz="2800" b="1" dirty="0" smtClean="0"/>
              <a:t>direto na efetividade </a:t>
            </a:r>
            <a:r>
              <a:rPr lang="pt-BR" sz="2800" b="1" dirty="0" smtClean="0"/>
              <a:t>dos controles internos e </a:t>
            </a:r>
            <a:r>
              <a:rPr lang="pt-BR" sz="2800" b="1" dirty="0"/>
              <a:t>influencia </a:t>
            </a:r>
            <a:r>
              <a:rPr lang="pt-BR" sz="2800" b="1" dirty="0" smtClean="0"/>
              <a:t>a conduta e a </a:t>
            </a:r>
            <a:r>
              <a:rPr lang="pt-BR" sz="2800" b="1" dirty="0"/>
              <a:t>maneira como </a:t>
            </a:r>
            <a:r>
              <a:rPr lang="pt-BR" sz="2800" b="1" dirty="0" smtClean="0"/>
              <a:t>empregados reagem!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274438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83568" y="908720"/>
            <a:ext cx="8208912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/>
              <a:t>Monitoramento</a:t>
            </a:r>
            <a:r>
              <a:rPr lang="en-GB" sz="3600" b="1" dirty="0" smtClean="0"/>
              <a:t> – </a:t>
            </a:r>
            <a:r>
              <a:rPr lang="en-GB" sz="3600" b="1" dirty="0" err="1" smtClean="0"/>
              <a:t>quem</a:t>
            </a:r>
            <a:r>
              <a:rPr lang="en-GB" sz="3600" b="1" dirty="0" smtClean="0"/>
              <a:t>?</a:t>
            </a:r>
          </a:p>
          <a:p>
            <a:endParaRPr lang="en-GB" sz="2800" b="1" dirty="0" smtClean="0"/>
          </a:p>
          <a:p>
            <a:r>
              <a:rPr lang="en-GB" sz="2500" b="1" dirty="0" smtClean="0"/>
              <a:t>2 – </a:t>
            </a:r>
            <a:r>
              <a:rPr lang="en-GB" sz="2500" b="1" dirty="0" err="1" smtClean="0"/>
              <a:t>atribui</a:t>
            </a:r>
            <a:r>
              <a:rPr lang="en-GB" sz="2500" b="1" dirty="0" smtClean="0"/>
              <a:t> </a:t>
            </a:r>
            <a:r>
              <a:rPr lang="en-GB" sz="2500" b="1" dirty="0" err="1" smtClean="0"/>
              <a:t>funções</a:t>
            </a:r>
            <a:r>
              <a:rPr lang="en-GB" sz="2500" b="1" dirty="0" smtClean="0"/>
              <a:t> no </a:t>
            </a:r>
            <a:r>
              <a:rPr lang="en-GB" sz="2500" b="1" dirty="0" err="1" smtClean="0"/>
              <a:t>monitoramento</a:t>
            </a:r>
            <a:endParaRPr lang="en-GB" sz="2500" b="1" dirty="0" smtClean="0"/>
          </a:p>
          <a:p>
            <a:endParaRPr lang="en-GB" sz="2500" b="1" dirty="0" smtClean="0"/>
          </a:p>
          <a:p>
            <a:r>
              <a:rPr lang="en-GB" sz="2500" b="1" dirty="0" smtClean="0"/>
              <a:t>O </a:t>
            </a:r>
            <a:r>
              <a:rPr lang="en-GB" sz="2500" b="1" dirty="0" err="1" smtClean="0"/>
              <a:t>monitoramento</a:t>
            </a:r>
            <a:r>
              <a:rPr lang="en-GB" sz="2500" b="1" dirty="0" smtClean="0"/>
              <a:t> é </a:t>
            </a:r>
            <a:r>
              <a:rPr lang="en-GB" sz="2500" b="1" dirty="0" err="1" smtClean="0"/>
              <a:t>mais</a:t>
            </a:r>
            <a:r>
              <a:rPr lang="en-GB" sz="2500" b="1" dirty="0" smtClean="0"/>
              <a:t> </a:t>
            </a:r>
            <a:r>
              <a:rPr lang="en-GB" sz="2500" b="1" dirty="0" err="1" smtClean="0"/>
              <a:t>efetivo</a:t>
            </a:r>
            <a:r>
              <a:rPr lang="en-GB" sz="2500" b="1" dirty="0" smtClean="0"/>
              <a:t> </a:t>
            </a:r>
            <a:r>
              <a:rPr lang="en-GB" sz="2500" b="1" dirty="0" err="1" smtClean="0"/>
              <a:t>quando</a:t>
            </a:r>
            <a:r>
              <a:rPr lang="en-GB" sz="2500" b="1" dirty="0" smtClean="0"/>
              <a:t> </a:t>
            </a:r>
            <a:r>
              <a:rPr lang="en-GB" sz="2500" b="1" dirty="0" err="1" smtClean="0"/>
              <a:t>os</a:t>
            </a:r>
            <a:r>
              <a:rPr lang="en-GB" sz="2500" b="1" dirty="0" smtClean="0"/>
              <a:t> </a:t>
            </a:r>
            <a:r>
              <a:rPr lang="en-GB" sz="2500" b="1" dirty="0" err="1" smtClean="0"/>
              <a:t>papéis</a:t>
            </a:r>
            <a:r>
              <a:rPr lang="en-GB" sz="2500" b="1" dirty="0" smtClean="0"/>
              <a:t> e </a:t>
            </a:r>
            <a:r>
              <a:rPr lang="en-GB" sz="2500" b="1" dirty="0" err="1" smtClean="0"/>
              <a:t>responsabilidades</a:t>
            </a:r>
            <a:r>
              <a:rPr lang="en-GB" sz="2500" b="1" dirty="0" smtClean="0"/>
              <a:t> </a:t>
            </a:r>
            <a:r>
              <a:rPr lang="en-GB" sz="2500" b="1" dirty="0" err="1" smtClean="0"/>
              <a:t>são</a:t>
            </a:r>
            <a:r>
              <a:rPr lang="en-GB" sz="2500" b="1" dirty="0" smtClean="0"/>
              <a:t> </a:t>
            </a:r>
            <a:r>
              <a:rPr lang="en-GB" sz="2500" b="1" dirty="0" err="1" smtClean="0"/>
              <a:t>apropriados</a:t>
            </a:r>
            <a:r>
              <a:rPr lang="en-GB" sz="2500" b="1" dirty="0"/>
              <a:t> </a:t>
            </a:r>
            <a:r>
              <a:rPr lang="en-GB" sz="2500" b="1" dirty="0" smtClean="0"/>
              <a:t>e </a:t>
            </a:r>
            <a:r>
              <a:rPr lang="en-GB" sz="2500" b="1" dirty="0" err="1" smtClean="0"/>
              <a:t>claramente</a:t>
            </a:r>
            <a:r>
              <a:rPr lang="en-GB" sz="2500" b="1" dirty="0" smtClean="0"/>
              <a:t> </a:t>
            </a:r>
            <a:r>
              <a:rPr lang="en-GB" sz="2500" b="1" dirty="0" err="1" smtClean="0"/>
              <a:t>definidos</a:t>
            </a:r>
            <a:r>
              <a:rPr lang="en-GB" sz="2500" b="1" dirty="0" smtClean="0"/>
              <a:t> e </a:t>
            </a:r>
            <a:r>
              <a:rPr lang="en-GB" sz="2500" b="1" dirty="0" err="1" smtClean="0"/>
              <a:t>são</a:t>
            </a:r>
            <a:r>
              <a:rPr lang="en-GB" sz="2500" b="1" dirty="0" smtClean="0"/>
              <a:t> </a:t>
            </a:r>
            <a:r>
              <a:rPr lang="en-GB" sz="2500" b="1" dirty="0" err="1" smtClean="0"/>
              <a:t>realizadas</a:t>
            </a:r>
            <a:r>
              <a:rPr lang="en-GB" sz="2500" b="1" dirty="0" smtClean="0"/>
              <a:t> </a:t>
            </a:r>
            <a:r>
              <a:rPr lang="en-GB" sz="2500" b="1" dirty="0" err="1" smtClean="0"/>
              <a:t>avaliações</a:t>
            </a:r>
            <a:r>
              <a:rPr lang="en-GB" sz="2500" b="1" dirty="0" smtClean="0"/>
              <a:t> </a:t>
            </a:r>
            <a:r>
              <a:rPr lang="en-GB" sz="2500" b="1" dirty="0" err="1" smtClean="0"/>
              <a:t>regulares</a:t>
            </a:r>
            <a:r>
              <a:rPr lang="en-GB" sz="2500" b="1" dirty="0" smtClean="0"/>
              <a:t>!</a:t>
            </a:r>
          </a:p>
          <a:p>
            <a:endParaRPr lang="en-GB" sz="2500" b="1" dirty="0" smtClean="0"/>
          </a:p>
          <a:p>
            <a:r>
              <a:rPr lang="en-GB" sz="2500" b="1" dirty="0" smtClean="0"/>
              <a:t>São </a:t>
            </a:r>
            <a:r>
              <a:rPr lang="en-GB" sz="2500" b="1" dirty="0" err="1" smtClean="0"/>
              <a:t>necessários</a:t>
            </a:r>
            <a:r>
              <a:rPr lang="en-GB" sz="2500" b="1" dirty="0" smtClean="0"/>
              <a:t>:</a:t>
            </a:r>
            <a:endParaRPr lang="en-GB" sz="2500" b="1" dirty="0" smtClean="0"/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GB" sz="2500" b="1" i="1" dirty="0" err="1" smtClean="0"/>
              <a:t>competência</a:t>
            </a:r>
            <a:r>
              <a:rPr lang="en-GB" sz="2500" b="1" i="1" dirty="0" smtClean="0"/>
              <a:t> e </a:t>
            </a:r>
            <a:r>
              <a:rPr lang="en-GB" sz="2500" b="1" i="1" dirty="0" err="1" smtClean="0"/>
              <a:t>objetividade</a:t>
            </a:r>
            <a:r>
              <a:rPr lang="en-GB" sz="2500" b="1" i="1" dirty="0" smtClean="0"/>
              <a:t>;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GB" sz="2500" b="1" i="1" dirty="0" err="1" smtClean="0"/>
              <a:t>conhecimento</a:t>
            </a:r>
            <a:r>
              <a:rPr lang="en-GB" sz="2500" b="1" i="1" dirty="0" smtClean="0"/>
              <a:t> </a:t>
            </a:r>
            <a:r>
              <a:rPr lang="en-GB" sz="2500" b="1" i="1" dirty="0" smtClean="0"/>
              <a:t>dos </a:t>
            </a:r>
            <a:r>
              <a:rPr lang="en-GB" sz="2500" b="1" i="1" dirty="0" err="1" smtClean="0"/>
              <a:t>mecanismos</a:t>
            </a:r>
            <a:r>
              <a:rPr lang="en-GB" sz="2500" b="1" i="1" dirty="0" smtClean="0"/>
              <a:t> de </a:t>
            </a:r>
            <a:r>
              <a:rPr lang="en-GB" sz="2500" b="1" i="1" dirty="0" err="1" smtClean="0"/>
              <a:t>controle</a:t>
            </a:r>
            <a:r>
              <a:rPr lang="en-GB" sz="2500" b="1" i="1" dirty="0" smtClean="0"/>
              <a:t> </a:t>
            </a:r>
            <a:r>
              <a:rPr lang="en-GB" sz="2500" b="1" i="1" dirty="0" err="1" smtClean="0"/>
              <a:t>interno</a:t>
            </a:r>
            <a:r>
              <a:rPr lang="en-GB" sz="2500" b="1" i="1" dirty="0" smtClean="0"/>
              <a:t> e de </a:t>
            </a:r>
            <a:r>
              <a:rPr lang="en-GB" sz="2500" b="1" i="1" dirty="0" err="1" smtClean="0"/>
              <a:t>gestão</a:t>
            </a:r>
            <a:r>
              <a:rPr lang="en-GB" sz="2500" b="1" i="1" dirty="0" smtClean="0"/>
              <a:t> de </a:t>
            </a:r>
            <a:r>
              <a:rPr lang="en-GB" sz="2500" b="1" i="1" dirty="0" err="1" smtClean="0"/>
              <a:t>riscos</a:t>
            </a:r>
            <a:r>
              <a:rPr lang="en-GB" sz="2500" b="1" i="1" dirty="0" smtClean="0"/>
              <a:t>;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GB" sz="2500" b="1" i="1" dirty="0" err="1" smtClean="0"/>
              <a:t>integridade</a:t>
            </a:r>
            <a:r>
              <a:rPr lang="en-GB" sz="2500" b="1" i="1" dirty="0" smtClean="0"/>
              <a:t> </a:t>
            </a:r>
            <a:r>
              <a:rPr lang="en-GB" sz="2500" b="1" i="1" dirty="0" err="1" smtClean="0"/>
              <a:t>sem</a:t>
            </a:r>
            <a:r>
              <a:rPr lang="en-GB" sz="2500" b="1" i="1" dirty="0" smtClean="0"/>
              <a:t> </a:t>
            </a:r>
            <a:r>
              <a:rPr lang="en-GB" sz="2500" b="1" i="1" dirty="0" err="1" smtClean="0"/>
              <a:t>interesse</a:t>
            </a:r>
            <a:r>
              <a:rPr lang="en-GB" sz="2500" b="1" i="1" dirty="0" smtClean="0"/>
              <a:t> e </a:t>
            </a:r>
            <a:r>
              <a:rPr lang="en-GB" sz="2500" b="1" i="1" dirty="0" err="1" smtClean="0"/>
              <a:t>envolvimento</a:t>
            </a:r>
            <a:r>
              <a:rPr lang="en-GB" sz="2500" b="1" i="1" dirty="0" smtClean="0"/>
              <a:t> </a:t>
            </a:r>
            <a:r>
              <a:rPr lang="en-GB" sz="2500" b="1" i="1" dirty="0" err="1" smtClean="0"/>
              <a:t>pessoal</a:t>
            </a:r>
            <a:r>
              <a:rPr lang="en-GB" sz="2500" b="1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85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778</Words>
  <Application>Microsoft Office PowerPoint</Application>
  <PresentationFormat>Apresentação na tela (4:3)</PresentationFormat>
  <Paragraphs>141</Paragraphs>
  <Slides>17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Controladoria-Geral da União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de Alencar Araripe Pereira</dc:creator>
  <cp:lastModifiedBy>Francisco Eduardo de Holanda Bessa</cp:lastModifiedBy>
  <cp:revision>60</cp:revision>
  <dcterms:created xsi:type="dcterms:W3CDTF">2014-07-23T21:24:08Z</dcterms:created>
  <dcterms:modified xsi:type="dcterms:W3CDTF">2014-09-18T12:30:46Z</dcterms:modified>
</cp:coreProperties>
</file>