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notesSlides/notesSlide20.xml" ContentType="application/vnd.openxmlformats-officedocument.presentationml.notesSlide+xml"/>
  <Override PartName="/ppt/charts/chart3.xml" ContentType="application/vnd.openxmlformats-officedocument.drawingml.chart+xml"/>
  <Override PartName="/ppt/notesSlides/notesSlide21.xml" ContentType="application/vnd.openxmlformats-officedocument.presentationml.notesSlide+xml"/>
  <Override PartName="/ppt/charts/chart4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6" r:id="rId3"/>
    <p:sldId id="258" r:id="rId4"/>
    <p:sldId id="286" r:id="rId5"/>
    <p:sldId id="312" r:id="rId6"/>
    <p:sldId id="314" r:id="rId7"/>
    <p:sldId id="315" r:id="rId8"/>
    <p:sldId id="318" r:id="rId9"/>
    <p:sldId id="316" r:id="rId10"/>
    <p:sldId id="317" r:id="rId11"/>
    <p:sldId id="319" r:id="rId12"/>
    <p:sldId id="290" r:id="rId13"/>
    <p:sldId id="292" r:id="rId14"/>
    <p:sldId id="291" r:id="rId15"/>
    <p:sldId id="296" r:id="rId16"/>
    <p:sldId id="295" r:id="rId17"/>
    <p:sldId id="294" r:id="rId18"/>
    <p:sldId id="293" r:id="rId19"/>
    <p:sldId id="270" r:id="rId20"/>
    <p:sldId id="320" r:id="rId21"/>
    <p:sldId id="321" r:id="rId22"/>
    <p:sldId id="322" r:id="rId23"/>
    <p:sldId id="323" r:id="rId24"/>
    <p:sldId id="301" r:id="rId25"/>
    <p:sldId id="303" r:id="rId26"/>
    <p:sldId id="304" r:id="rId27"/>
    <p:sldId id="305" r:id="rId28"/>
    <p:sldId id="302" r:id="rId29"/>
  </p:sldIdLst>
  <p:sldSz cx="9144000" cy="6858000" type="screen4x3"/>
  <p:notesSz cx="6807200" cy="99393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0"/>
    <a:srgbClr val="000099"/>
    <a:srgbClr val="130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8417" autoAdjust="0"/>
  </p:normalViewPr>
  <p:slideViewPr>
    <p:cSldViewPr>
      <p:cViewPr varScale="1">
        <p:scale>
          <a:sx n="64" d="100"/>
          <a:sy n="64" d="100"/>
        </p:scale>
        <p:origin x="-123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Solicitações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fiscalizações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financeiras</a:t>
            </a:r>
            <a:endParaRPr lang="en-US" dirty="0" smtClean="0"/>
          </a:p>
          <a:p>
            <a:pPr>
              <a:defRPr/>
            </a:pPr>
            <a:r>
              <a:rPr lang="bg-BG" dirty="0" smtClean="0"/>
              <a:t>2013</a:t>
            </a:r>
            <a:endParaRPr lang="en-US" dirty="0"/>
          </a:p>
        </c:rich>
      </c:tx>
      <c:layout>
        <c:manualLayout>
          <c:xMode val="edge"/>
          <c:yMode val="edge"/>
          <c:x val="0.516073785919211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1.2925801907430685E-2"/>
          <c:y val="0.11291912905734489"/>
          <c:w val="0.580445863819262"/>
          <c:h val="0.822521063967802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Requests for financial inspections, according the sources of information </c:v>
                </c:pt>
              </c:strCache>
            </c:strRef>
          </c:tx>
          <c:dLbls>
            <c:dLbl>
              <c:idx val="0"/>
              <c:layout>
                <c:manualLayout>
                  <c:x val="-0.14637895523476233"/>
                  <c:y val="-0.1210002256505267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437 /</a:t>
                    </a:r>
                    <a:r>
                      <a:rPr lang="en-US" baseline="0"/>
                      <a:t> 70.6%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86 / 13.9%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72 / 11.6%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21 / 3.4%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3 / 0.5%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Denúncias de cidadãos e ONGs</c:v>
                </c:pt>
                <c:pt idx="1">
                  <c:v>Informações do NAO e Agência de Contratação Pública</c:v>
                </c:pt>
                <c:pt idx="2">
                  <c:v>Decretos do Ministério Público</c:v>
                </c:pt>
                <c:pt idx="3">
                  <c:v>Solicitações do CoM ou do Ministério das Finanças</c:v>
                </c:pt>
                <c:pt idx="4">
                  <c:v>Denúncias de AFCOS - Diretoria de Proteção dos Interesses Financeiros da União Europeia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437</c:v>
                </c:pt>
                <c:pt idx="1">
                  <c:v>86</c:v>
                </c:pt>
                <c:pt idx="2">
                  <c:v>72</c:v>
                </c:pt>
                <c:pt idx="3">
                  <c:v>21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046259842519683"/>
          <c:y val="0.22810156648970911"/>
          <c:w val="0.33101888305628463"/>
          <c:h val="0.63723589981116613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Distribuição</a:t>
            </a:r>
            <a:r>
              <a:rPr lang="en-US" dirty="0" smtClean="0"/>
              <a:t> das </a:t>
            </a:r>
            <a:r>
              <a:rPr lang="en-US" dirty="0"/>
              <a:t>478 </a:t>
            </a:r>
            <a:r>
              <a:rPr lang="en-US" dirty="0" err="1" smtClean="0"/>
              <a:t>fiscalizações</a:t>
            </a:r>
            <a:r>
              <a:rPr lang="en-US" dirty="0" smtClean="0"/>
              <a:t> </a:t>
            </a:r>
            <a:r>
              <a:rPr lang="en-US" dirty="0" err="1" smtClean="0"/>
              <a:t>financeiras</a:t>
            </a:r>
            <a:r>
              <a:rPr lang="en-US" dirty="0" smtClean="0"/>
              <a:t>   de </a:t>
            </a:r>
            <a:r>
              <a:rPr lang="en-US" dirty="0" err="1" smtClean="0"/>
              <a:t>acordo</a:t>
            </a:r>
            <a:r>
              <a:rPr lang="en-US" dirty="0" smtClean="0"/>
              <a:t> com o </a:t>
            </a:r>
            <a:r>
              <a:rPr lang="en-US" dirty="0" err="1" smtClean="0"/>
              <a:t>tipo</a:t>
            </a:r>
            <a:r>
              <a:rPr lang="en-US" dirty="0" smtClean="0"/>
              <a:t> das </a:t>
            </a:r>
            <a:r>
              <a:rPr lang="en-US" dirty="0" err="1" smtClean="0"/>
              <a:t>entidades</a:t>
            </a:r>
            <a:r>
              <a:rPr lang="bg-BG" baseline="0" dirty="0" smtClean="0"/>
              <a:t> 2013</a:t>
            </a:r>
            <a:endParaRPr lang="en-US" dirty="0"/>
          </a:p>
        </c:rich>
      </c:tx>
      <c:layout>
        <c:manualLayout>
          <c:xMode val="edge"/>
          <c:yMode val="edge"/>
          <c:x val="0.1650867599883348"/>
          <c:y val="1.591089896579156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5640130894547076E-2"/>
          <c:y val="0.16227628147137094"/>
          <c:w val="0.57765598645605032"/>
          <c:h val="0.8068845525100384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Division by objects of the 478 financial inspections and checks in 2013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Municipalidades</c:v>
                </c:pt>
                <c:pt idx="1">
                  <c:v>Unidades de gastos estaduais</c:v>
                </c:pt>
                <c:pt idx="2">
                  <c:v>Unidades de gastos municipais</c:v>
                </c:pt>
                <c:pt idx="3">
                  <c:v>Empresas comerciais estatais ou municipais </c:v>
                </c:pt>
                <c:pt idx="4">
                  <c:v>Ministérios</c:v>
                </c:pt>
                <c:pt idx="5">
                  <c:v>Outros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138</c:v>
                </c:pt>
                <c:pt idx="1">
                  <c:v>47</c:v>
                </c:pt>
                <c:pt idx="2">
                  <c:v>13</c:v>
                </c:pt>
                <c:pt idx="3">
                  <c:v>150</c:v>
                </c:pt>
                <c:pt idx="4">
                  <c:v>15</c:v>
                </c:pt>
                <c:pt idx="5">
                  <c:v>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AU" dirty="0" smtClean="0"/>
              <a:t>2.484 </a:t>
            </a:r>
            <a:r>
              <a:rPr lang="en-AU" dirty="0" err="1" smtClean="0"/>
              <a:t>contratos</a:t>
            </a:r>
            <a:r>
              <a:rPr lang="en-AU" dirty="0" smtClean="0"/>
              <a:t> de </a:t>
            </a:r>
            <a:r>
              <a:rPr lang="en-AU" dirty="0" err="1" smtClean="0"/>
              <a:t>compras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públicas</a:t>
            </a:r>
            <a:r>
              <a:rPr lang="en-AU" baseline="0" dirty="0" smtClean="0"/>
              <a:t> </a:t>
            </a:r>
            <a:r>
              <a:rPr lang="en-AU" baseline="0" dirty="0" err="1" smtClean="0"/>
              <a:t>fiscalizados</a:t>
            </a:r>
            <a:r>
              <a:rPr lang="en-AU" baseline="0" dirty="0" smtClean="0"/>
              <a:t> e 1.376 </a:t>
            </a:r>
            <a:r>
              <a:rPr lang="en-AU" baseline="0" dirty="0" err="1" smtClean="0"/>
              <a:t>constatações</a:t>
            </a:r>
            <a:r>
              <a:rPr lang="en-AU" baseline="0" dirty="0" smtClean="0"/>
              <a:t> </a:t>
            </a:r>
            <a:r>
              <a:rPr lang="en-AU" baseline="0" dirty="0" err="1" smtClean="0"/>
              <a:t>identificadas</a:t>
            </a:r>
            <a:r>
              <a:rPr lang="bg-BG" baseline="0" dirty="0" smtClean="0"/>
              <a:t> 2013</a:t>
            </a:r>
            <a:endParaRPr lang="en-AU" dirty="0"/>
          </a:p>
        </c:rich>
      </c:tx>
      <c:layout>
        <c:manualLayout>
          <c:xMode val="edge"/>
          <c:yMode val="edge"/>
          <c:x val="0.13500242307230059"/>
          <c:y val="1.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Inspected public procurement procedures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State commercial companies</c:v>
                </c:pt>
                <c:pt idx="1">
                  <c:v>Municipal commercial companies</c:v>
                </c:pt>
                <c:pt idx="2">
                  <c:v>Others</c:v>
                </c:pt>
                <c:pt idx="3">
                  <c:v>Municipalities</c:v>
                </c:pt>
                <c:pt idx="4">
                  <c:v>State budget spending units</c:v>
                </c:pt>
                <c:pt idx="5">
                  <c:v>Ministries</c:v>
                </c:pt>
                <c:pt idx="6">
                  <c:v>Other municipal budget spending units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800</c:v>
                </c:pt>
                <c:pt idx="1">
                  <c:v>471</c:v>
                </c:pt>
                <c:pt idx="2">
                  <c:v>464</c:v>
                </c:pt>
                <c:pt idx="3">
                  <c:v>434</c:v>
                </c:pt>
                <c:pt idx="4">
                  <c:v>182</c:v>
                </c:pt>
                <c:pt idx="5">
                  <c:v>94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Public procurement procedures in which violations are identified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State commercial companies</c:v>
                </c:pt>
                <c:pt idx="1">
                  <c:v>Municipal commercial companies</c:v>
                </c:pt>
                <c:pt idx="2">
                  <c:v>Others</c:v>
                </c:pt>
                <c:pt idx="3">
                  <c:v>Municipalities</c:v>
                </c:pt>
                <c:pt idx="4">
                  <c:v>State budget spending units</c:v>
                </c:pt>
                <c:pt idx="5">
                  <c:v>Ministries</c:v>
                </c:pt>
                <c:pt idx="6">
                  <c:v>Other municipal budget spending units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308</c:v>
                </c:pt>
                <c:pt idx="1">
                  <c:v>287</c:v>
                </c:pt>
                <c:pt idx="2">
                  <c:v>389</c:v>
                </c:pt>
                <c:pt idx="3">
                  <c:v>206</c:v>
                </c:pt>
                <c:pt idx="4">
                  <c:v>138</c:v>
                </c:pt>
                <c:pt idx="5">
                  <c:v>18</c:v>
                </c:pt>
                <c:pt idx="6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4904832"/>
        <c:axId val="134910720"/>
      </c:barChart>
      <c:catAx>
        <c:axId val="1349048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134910720"/>
        <c:crosses val="autoZero"/>
        <c:auto val="1"/>
        <c:lblAlgn val="ctr"/>
        <c:lblOffset val="100"/>
        <c:tickLblSkip val="1"/>
        <c:noMultiLvlLbl val="0"/>
      </c:catAx>
      <c:valAx>
        <c:axId val="1349107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49048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Distribuição</a:t>
            </a:r>
            <a:r>
              <a:rPr lang="en-US" dirty="0" smtClean="0"/>
              <a:t> do total de </a:t>
            </a:r>
            <a:r>
              <a:rPr lang="en-US" dirty="0" err="1" smtClean="0"/>
              <a:t>constatações</a:t>
            </a:r>
            <a:r>
              <a:rPr lang="en-US" dirty="0" smtClean="0"/>
              <a:t> </a:t>
            </a:r>
            <a:r>
              <a:rPr lang="en-US" dirty="0" err="1" smtClean="0"/>
              <a:t>identificadas</a:t>
            </a:r>
            <a:r>
              <a:rPr lang="en-US" dirty="0" smtClean="0"/>
              <a:t> das </a:t>
            </a:r>
            <a:r>
              <a:rPr lang="en-US" dirty="0" err="1" smtClean="0"/>
              <a:t>matérias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orçamento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finanças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acordo</a:t>
            </a:r>
            <a:r>
              <a:rPr lang="en-US" baseline="0" dirty="0" smtClean="0"/>
              <a:t> com o </a:t>
            </a:r>
            <a:r>
              <a:rPr lang="en-US" baseline="0" dirty="0" err="1" smtClean="0"/>
              <a:t>tipo</a:t>
            </a:r>
            <a:r>
              <a:rPr lang="en-US" baseline="0" dirty="0" smtClean="0"/>
              <a:t> da</a:t>
            </a:r>
            <a:r>
              <a:rPr lang="en-US" dirty="0" smtClean="0"/>
              <a:t> </a:t>
            </a:r>
            <a:r>
              <a:rPr lang="en-US" dirty="0" err="1" smtClean="0"/>
              <a:t>entidade</a:t>
            </a:r>
            <a:r>
              <a:rPr lang="en-US" dirty="0" smtClean="0"/>
              <a:t> </a:t>
            </a:r>
            <a:r>
              <a:rPr lang="bg-BG" dirty="0" smtClean="0"/>
              <a:t>2013</a:t>
            </a:r>
            <a:endParaRPr lang="en-US" dirty="0"/>
          </a:p>
        </c:rich>
      </c:tx>
      <c:layout>
        <c:manualLayout>
          <c:xMode val="edge"/>
          <c:yMode val="edge"/>
          <c:x val="0.1104715963459257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930846393411485E-2"/>
          <c:y val="0.12713299345340232"/>
          <c:w val="0.50492955979801524"/>
          <c:h val="0.8696009085410263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Division by objects of identified violations of the budget and finance discipline in the amount of 113 132 208 BGN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Municipalities</c:v>
                </c:pt>
                <c:pt idx="1">
                  <c:v>Municipal budget spending units</c:v>
                </c:pt>
                <c:pt idx="2">
                  <c:v>State budget spending units</c:v>
                </c:pt>
                <c:pt idx="3">
                  <c:v>State commercial companies </c:v>
                </c:pt>
                <c:pt idx="4">
                  <c:v>Municipal commercial companies </c:v>
                </c:pt>
                <c:pt idx="5">
                  <c:v>Others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16348465</c:v>
                </c:pt>
                <c:pt idx="1">
                  <c:v>43768</c:v>
                </c:pt>
                <c:pt idx="2">
                  <c:v>7324239</c:v>
                </c:pt>
                <c:pt idx="3">
                  <c:v>73824856</c:v>
                </c:pt>
                <c:pt idx="4">
                  <c:v>4674358</c:v>
                </c:pt>
                <c:pt idx="5">
                  <c:v>10916522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CD0D0-D108-4EF0-AF4F-36EE73EA99EE}" type="datetimeFigureOut">
              <a:rPr lang="bg-BG" smtClean="0"/>
              <a:t>18.9.2014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17018-021B-4973-A598-7ADFA91608FE}" type="slidenum">
              <a:rPr lang="bg-BG" smtClean="0"/>
              <a:t>‹nº›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1044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2812" tIns="46406" rIns="92812" bIns="46406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2812" tIns="46406" rIns="92812" bIns="46406" rtlCol="0"/>
          <a:lstStyle>
            <a:lvl1pPr algn="r">
              <a:defRPr sz="1200"/>
            </a:lvl1pPr>
          </a:lstStyle>
          <a:p>
            <a:fld id="{16D705C1-F6C3-469B-BDDE-0A8BB981B3F1}" type="datetimeFigureOut">
              <a:rPr lang="bg-BG" smtClean="0"/>
              <a:t>18.9.2014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12" tIns="46406" rIns="92812" bIns="46406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2812" tIns="46406" rIns="92812" bIns="4640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2812" tIns="46406" rIns="92812" bIns="46406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2812" tIns="46406" rIns="92812" bIns="46406" rtlCol="0" anchor="b"/>
          <a:lstStyle>
            <a:lvl1pPr algn="r">
              <a:defRPr sz="1200"/>
            </a:lvl1pPr>
          </a:lstStyle>
          <a:p>
            <a:fld id="{3609D2A7-6110-40D7-A03A-72B19F4DA67E}" type="slidenum">
              <a:rPr lang="bg-BG" smtClean="0"/>
              <a:t>‹nº›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248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68266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20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21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23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24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25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26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27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28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942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3425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885" y="6153586"/>
            <a:ext cx="4177816" cy="707522"/>
          </a:xfrm>
          <a:prstGeom prst="rect">
            <a:avLst/>
          </a:prstGeom>
        </p:spPr>
      </p:pic>
      <p:sp>
        <p:nvSpPr>
          <p:cNvPr id="4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495" y="6426708"/>
            <a:ext cx="1729977" cy="30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432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33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48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29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95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36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38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16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40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20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g/url?sa=i&amp;rct=j&amp;q=&amp;esrc=s&amp;frm=1&amp;source=images&amp;cd=&amp;cad=rja&amp;uact=8&amp;docid=ZBXYL94cavoJ3M&amp;tbnid=5807yKChGPplXM:&amp;ved=0CAUQjRw&amp;url=http://www.presentationmagazine.com/powerpoint-comparison-is-here-1132.htm&amp;ei=XJf9U7iXA7Ca0QWUk4CQBw&amp;psig=AFQjCNFBo0h02eSNiLYuX6wrgHm7Kytljw&amp;ust=140921261710483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g/url?sa=i&amp;rct=j&amp;q=&amp;esrc=s&amp;frm=1&amp;source=images&amp;cd=&amp;cad=rja&amp;uact=8&amp;docid=ZBXYL94cavoJ3M&amp;tbnid=5807yKChGPplXM:&amp;ved=0CAUQjRw&amp;url=http://www.presentationmagazine.com/powerpoint-comparison-is-here-1132.htm&amp;ei=XJf9U7iXA7Ca0QWUk4CQBw&amp;psig=AFQjCNFBo0h02eSNiLYuX6wrgHm7Kytljw&amp;ust=1409212617104839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g/url?sa=i&amp;rct=j&amp;q=&amp;esrc=s&amp;frm=1&amp;source=images&amp;cd=&amp;cad=rja&amp;uact=8&amp;docid=WS3LpOIEHYRsCM&amp;tbnid=5HY8BGPYIcqbYM:&amp;ved=0CAUQjRw&amp;url=http://www.fotosearch.com/BCP002/bcp621-81/&amp;ei=ypH9U57tOMiw0QX7zYDYCg&amp;psig=AFQjCNFBo0h02eSNiLYuX6wrgHm7Kytljw&amp;ust=140921261710483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g/url?sa=i&amp;rct=j&amp;q=&amp;esrc=s&amp;frm=1&amp;source=images&amp;cd=&amp;cad=rja&amp;uact=8&amp;docid=WS3LpOIEHYRsCM&amp;tbnid=5HY8BGPYIcqbYM:&amp;ved=0CAUQjRw&amp;url=http://www.fotosearch.com/BCP002/bcp621-81/&amp;ei=ypH9U57tOMiw0QX7zYDYCg&amp;psig=AFQjCNFBo0h02eSNiLYuX6wrgHm7Kytljw&amp;ust=140921261710483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187624" y="3356992"/>
            <a:ext cx="6696744" cy="1440160"/>
          </a:xfrm>
        </p:spPr>
        <p:txBody>
          <a:bodyPr anchor="t">
            <a:normAutofit/>
          </a:bodyPr>
          <a:lstStyle/>
          <a:p>
            <a:r>
              <a:rPr lang="pt-BR" sz="2400" b="1" dirty="0" smtClean="0">
                <a:solidFill>
                  <a:srgbClr val="182C80"/>
                </a:solidFill>
                <a:latin typeface="+mj-lt"/>
              </a:rPr>
              <a:t>Controle Financeiro no Setor Público</a:t>
            </a:r>
          </a:p>
          <a:p>
            <a:r>
              <a:rPr lang="pt-BR" i="1" dirty="0" smtClean="0"/>
              <a:t>Svilena Simeonova</a:t>
            </a:r>
            <a:endParaRPr lang="pt-BR" b="1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77" y="5589240"/>
            <a:ext cx="5472608" cy="92679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48680"/>
            <a:ext cx="7884368" cy="225267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1</a:t>
            </a:fld>
            <a:endParaRPr lang="pt-B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713" y="5949280"/>
            <a:ext cx="2251397" cy="3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8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10</a:t>
            </a:fld>
            <a:endParaRPr lang="pt-BR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470525"/>
              </p:ext>
            </p:extLst>
          </p:nvPr>
        </p:nvGraphicFramePr>
        <p:xfrm>
          <a:off x="589851" y="2536696"/>
          <a:ext cx="8153147" cy="30949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15619"/>
                <a:gridCol w="2858810"/>
                <a:gridCol w="3078718"/>
              </a:tblGrid>
              <a:tr h="382270">
                <a:tc>
                  <a:txBody>
                    <a:bodyPr/>
                    <a:lstStyle/>
                    <a:p>
                      <a:r>
                        <a:rPr lang="en-US" dirty="0" smtClean="0"/>
                        <a:t>DIFERENÇAS: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CONTROLE FINANCEIRO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AUDITORIA INTERNA</a:t>
                      </a:r>
                      <a:endParaRPr lang="bg-BG" dirty="0" smtClean="0"/>
                    </a:p>
                  </a:txBody>
                  <a:tcPr/>
                </a:tc>
              </a:tr>
              <a:tr h="38227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Posição e subordinação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De fora</a:t>
                      </a:r>
                      <a:r>
                        <a:rPr lang="pt-BR" sz="1400" baseline="0" dirty="0" smtClean="0"/>
                        <a:t> da organização.</a:t>
                      </a:r>
                      <a:endParaRPr lang="pt-BR" sz="1400" dirty="0" smtClean="0"/>
                    </a:p>
                    <a:p>
                      <a:r>
                        <a:rPr lang="pt-BR" sz="1400" dirty="0" smtClean="0"/>
                        <a:t>Se reporta ao Ministro das Finanças e ao Executivo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Dentro da organização.</a:t>
                      </a:r>
                    </a:p>
                    <a:p>
                      <a:r>
                        <a:rPr lang="pt-BR" sz="1400" dirty="0" smtClean="0"/>
                        <a:t>Se reporta ao chefe da organização e ao Comitê de Auditoria</a:t>
                      </a:r>
                      <a:endParaRPr lang="bg-BG" sz="1400" dirty="0"/>
                    </a:p>
                  </a:txBody>
                  <a:tcPr/>
                </a:tc>
              </a:tr>
              <a:tr h="3822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Base para as </a:t>
                      </a:r>
                      <a:r>
                        <a:rPr lang="en-US" sz="1600" dirty="0" err="1" smtClean="0"/>
                        <a:t>atividades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Reclamações e solicitações dos cidadãos e de outras instituições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Plano anual baseado em riscos</a:t>
                      </a:r>
                      <a:endParaRPr lang="bg-BG" sz="1400" dirty="0"/>
                    </a:p>
                  </a:txBody>
                  <a:tcPr/>
                </a:tc>
              </a:tr>
              <a:tr h="38227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Objetivos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Detectar violações e tomar</a:t>
                      </a:r>
                      <a:r>
                        <a:rPr lang="pt-BR" sz="1400" baseline="0" dirty="0" smtClean="0"/>
                        <a:t> </a:t>
                      </a:r>
                      <a:r>
                        <a:rPr lang="pt-BR" sz="1400" dirty="0" smtClean="0"/>
                        <a:t>ações corretivas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Avaliar o sistema de Controle Interno e recomendar melhorias </a:t>
                      </a:r>
                    </a:p>
                    <a:p>
                      <a:r>
                        <a:rPr lang="pt-BR" sz="1400" dirty="0" smtClean="0"/>
                        <a:t>Funções de auditoria e consultoria</a:t>
                      </a:r>
                      <a:endParaRPr lang="bg-BG" sz="1400" dirty="0"/>
                    </a:p>
                  </a:txBody>
                  <a:tcPr/>
                </a:tc>
              </a:tr>
              <a:tr h="38227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Escopo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Na maior parte,</a:t>
                      </a:r>
                      <a:r>
                        <a:rPr lang="pt-BR" sz="1400" baseline="0" dirty="0" smtClean="0"/>
                        <a:t> </a:t>
                      </a:r>
                      <a:r>
                        <a:rPr lang="pt-BR" sz="1400" dirty="0" smtClean="0"/>
                        <a:t>operações financeiras e processos: legalidade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Todas as atividades e os aspectos do Sistema de Controle Interno; legalidade e desempenho</a:t>
                      </a:r>
                      <a:endParaRPr lang="bg-BG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https://encrypted-tbn3.gstatic.com/images?q=tbn:ANd9GcTEhl60oplzv_vAVtru0nDdpCjhnFWzdmNvVsxl-oRmFJgLKqsB5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272" y="1340768"/>
            <a:ext cx="2678000" cy="1152128"/>
          </a:xfrm>
          <a:prstGeom prst="rect">
            <a:avLst/>
          </a:prstGeom>
          <a:noFill/>
          <a:extLst/>
        </p:spPr>
      </p:pic>
      <p:sp>
        <p:nvSpPr>
          <p:cNvPr id="8" name="TextBox 7"/>
          <p:cNvSpPr txBox="1"/>
          <p:nvPr/>
        </p:nvSpPr>
        <p:spPr>
          <a:xfrm>
            <a:off x="491544" y="895824"/>
            <a:ext cx="8349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pt-B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SEMELHANÇAS E DIFERENÇAS ENTRE CONTROLE FINANCEIRO E AUDITORIA INTERNA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(5)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8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492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11</a:t>
            </a:fld>
            <a:endParaRPr lang="pt-BR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012561"/>
              </p:ext>
            </p:extLst>
          </p:nvPr>
        </p:nvGraphicFramePr>
        <p:xfrm>
          <a:off x="523309" y="2918090"/>
          <a:ext cx="8153147" cy="28371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15619"/>
                <a:gridCol w="2858810"/>
                <a:gridCol w="3078718"/>
              </a:tblGrid>
              <a:tr h="382270">
                <a:tc>
                  <a:txBody>
                    <a:bodyPr/>
                    <a:lstStyle/>
                    <a:p>
                      <a:r>
                        <a:rPr lang="en-US" dirty="0" smtClean="0"/>
                        <a:t>DIFERENÇAS: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CONTROLE FINANCEIRO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AUDITORIA INTERNA</a:t>
                      </a:r>
                      <a:endParaRPr lang="bg-BG" dirty="0" smtClean="0"/>
                    </a:p>
                  </a:txBody>
                  <a:tcPr/>
                </a:tc>
              </a:tr>
              <a:tr h="38227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Perspectiva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Focada em indivíduos, conclusões sobre conformidade legal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Focada</a:t>
                      </a:r>
                      <a:r>
                        <a:rPr lang="en-US" sz="1400" dirty="0" smtClean="0"/>
                        <a:t> no </a:t>
                      </a:r>
                      <a:r>
                        <a:rPr lang="en-US" sz="1400" dirty="0" err="1" smtClean="0"/>
                        <a:t>sistema</a:t>
                      </a:r>
                      <a:r>
                        <a:rPr lang="en-US" sz="1400" dirty="0" smtClean="0"/>
                        <a:t>  </a:t>
                      </a:r>
                      <a:endParaRPr lang="bg-BG" sz="1400" dirty="0"/>
                    </a:p>
                  </a:txBody>
                  <a:tcPr/>
                </a:tc>
              </a:tr>
              <a:tr h="38227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Direcionamento</a:t>
                      </a:r>
                      <a:r>
                        <a:rPr lang="en-US" sz="1600" dirty="0" smtClean="0"/>
                        <a:t> dos </a:t>
                      </a:r>
                      <a:r>
                        <a:rPr lang="en-US" sz="1600" dirty="0" err="1" smtClean="0"/>
                        <a:t>resultados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Para o passado - para apurar os fatos no sentido das matérias financeira e orçamentária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Para o futuro - para ajudar a gestão</a:t>
                      </a:r>
                      <a:r>
                        <a:rPr lang="pt-BR" sz="1400" baseline="0" dirty="0" smtClean="0"/>
                        <a:t> </a:t>
                      </a:r>
                      <a:r>
                        <a:rPr lang="pt-BR" sz="1400" dirty="0" smtClean="0"/>
                        <a:t>a melhorar o sistema</a:t>
                      </a:r>
                      <a:endParaRPr lang="bg-BG" sz="1400" dirty="0"/>
                    </a:p>
                  </a:txBody>
                  <a:tcPr/>
                </a:tc>
              </a:tr>
              <a:tr h="38227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Responsabilidades em se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dirty="0" smtClean="0"/>
                        <a:t>dedicar a investigar  fraude e corrupção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detecção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investigação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punição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Prevenção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detecção</a:t>
                      </a:r>
                      <a:r>
                        <a:rPr lang="en-US" sz="1400" dirty="0" smtClean="0"/>
                        <a:t> de </a:t>
                      </a:r>
                      <a:r>
                        <a:rPr lang="en-US" sz="1400" dirty="0" err="1" smtClean="0"/>
                        <a:t>indicadores</a:t>
                      </a:r>
                      <a:endParaRPr lang="bg-BG" sz="1400" dirty="0"/>
                    </a:p>
                  </a:txBody>
                  <a:tcPr/>
                </a:tc>
              </a:tr>
              <a:tr h="38227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Metodologia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Não há padrões geralmente aceitos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Padrões internacionais do IIA</a:t>
                      </a:r>
                      <a:endParaRPr lang="bg-BG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6407" y="908720"/>
            <a:ext cx="8349763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t-B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SEMELHANÇAS E DIFERENÇAS ENTRE CONTROLE FINANCEIRO E AUDITORIA INTERNA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(6)</a:t>
            </a:r>
          </a:p>
          <a:p>
            <a:endParaRPr lang="en-US" sz="1050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https://encrypted-tbn3.gstatic.com/images?q=tbn:ANd9GcTEhl60oplzv_vAVtru0nDdpCjhnFWzdmNvVsxl-oRmFJgLKqsB5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72816"/>
            <a:ext cx="2678000" cy="1152128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2062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63588" y="980728"/>
            <a:ext cx="7056784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O CONTROLE FINANCEIRO E O CONCEITO PIC (CONTROLE INTERNO PÚBLICO)</a:t>
            </a:r>
          </a:p>
          <a:p>
            <a:endParaRPr lang="en-US" sz="1050" b="1" u="sng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Pilares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de PIC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bg-BG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683568" y="1772816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§"/>
            </a:pPr>
            <a:endParaRPr lang="en-US" b="1" u="sng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Fortalecimento da prestação de contas de gestão e controle interno</a:t>
            </a:r>
            <a:r>
              <a:rPr lang="en-US" dirty="0" smtClean="0"/>
              <a:t> </a:t>
            </a:r>
            <a:r>
              <a:rPr lang="en-US" dirty="0" err="1" smtClean="0"/>
              <a:t>descentralizados</a:t>
            </a: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Estabelecimento da Auditoria Interna independente dentro das organizações do setor público – diferentes práticas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Estabelecimento da Unidade Central de Harmonização para Controle Interno e Auditoria Interna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>
                <a:solidFill>
                  <a:srgbClr val="0070C0"/>
                </a:solidFill>
              </a:rPr>
              <a:t>Controle Financeiro (como função de investigação de fraude e corrupção) na maioria dos países da UE existe como uma entidade central separada  (instituição) ou juntamente sob a mesma chefia com a função de Controle Interno ou de Auditoria Interna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92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216" y="2111945"/>
            <a:ext cx="7128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/>
              <a:t>Cortes na responsabilidade de prestar contas dos gestores titulares do orçamento</a:t>
            </a:r>
            <a:endParaRPr lang="en-US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/>
              <a:t>“Peso” administrativo na entidade sob fiscalização/auditoria</a:t>
            </a:r>
            <a:endParaRPr lang="en-US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en-US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/>
              <a:t>Possível diferença de conclusões e opiniões sobre o assunto</a:t>
            </a:r>
            <a:endParaRPr lang="en-US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en-US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/>
              <a:t>Custo adicional para o setor público</a:t>
            </a:r>
            <a:endParaRPr lang="en-US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en-US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/>
              <a:t>Possível sobreposição e duplicação de tarefas</a:t>
            </a:r>
            <a:r>
              <a:rPr lang="en-US" dirty="0" smtClean="0"/>
              <a:t>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n-US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/>
              <a:t>Falta de respeito mútuo e a desconfiança com base na falta de compreensão dos papéis e da má comunicação</a:t>
            </a:r>
            <a:endParaRPr lang="en-US" dirty="0" smtClean="0"/>
          </a:p>
          <a:p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995600" y="980728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O CONTROLE FINANCEIRO E O CONCEITO PIC (CONTROLE INTERNO PÚBLICO)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(2)</a:t>
            </a:r>
          </a:p>
          <a:p>
            <a:endParaRPr lang="en-US" sz="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Desafios onde existe Controle Financeiro centralizado e descentralizado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2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216" y="1916832"/>
            <a:ext cx="73161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 smtClean="0">
                <a:solidFill>
                  <a:srgbClr val="000099"/>
                </a:solidFill>
              </a:rPr>
              <a:t>No caso de funções e instituições separadas  é importante garantir</a:t>
            </a:r>
            <a:r>
              <a:rPr lang="en-US" b="1" u="sng" dirty="0" smtClean="0">
                <a:solidFill>
                  <a:srgbClr val="000099"/>
                </a:solidFill>
              </a:rPr>
              <a:t>:  </a:t>
            </a:r>
            <a:endParaRPr lang="en-US" b="1" u="sng" dirty="0">
              <a:solidFill>
                <a:srgbClr val="000099"/>
              </a:solidFill>
            </a:endParaRPr>
          </a:p>
          <a:p>
            <a:endParaRPr lang="en-US" dirty="0"/>
          </a:p>
          <a:p>
            <a:r>
              <a:rPr lang="pt-BR" b="1" dirty="0" smtClean="0">
                <a:solidFill>
                  <a:srgbClr val="000099"/>
                </a:solidFill>
              </a:rPr>
              <a:t>BOA COMUNICAÇÃO E COOPERAÇÃO GARANTIDOS POR</a:t>
            </a:r>
            <a:r>
              <a:rPr lang="en-US" b="1" dirty="0" smtClean="0">
                <a:solidFill>
                  <a:srgbClr val="000099"/>
                </a:solidFill>
              </a:rPr>
              <a:t>:</a:t>
            </a:r>
          </a:p>
          <a:p>
            <a:pPr algn="ctr"/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pt-BR" dirty="0" smtClean="0"/>
              <a:t>Um mandato claro para cada função e instituição</a:t>
            </a:r>
            <a:endParaRPr lang="en-US" dirty="0"/>
          </a:p>
          <a:p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pt-BR" dirty="0"/>
              <a:t>P</a:t>
            </a:r>
            <a:r>
              <a:rPr lang="pt-BR" dirty="0" smtClean="0"/>
              <a:t>rogramas de trabalho e achados coordenados</a:t>
            </a:r>
            <a:endParaRPr lang="en-US" dirty="0"/>
          </a:p>
          <a:p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pt-BR" dirty="0" smtClean="0"/>
              <a:t>Reuniões periódicas e treinamentos conjuntos</a:t>
            </a:r>
            <a:endParaRPr lang="en-US" dirty="0"/>
          </a:p>
          <a:p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/>
              <a:t>Intercâmbio</a:t>
            </a:r>
            <a:r>
              <a:rPr lang="en-US" dirty="0" smtClean="0"/>
              <a:t> </a:t>
            </a:r>
            <a:r>
              <a:rPr lang="en-US" dirty="0" err="1" smtClean="0"/>
              <a:t>sistemático</a:t>
            </a:r>
            <a:r>
              <a:rPr lang="en-US" dirty="0" smtClean="0"/>
              <a:t> de </a:t>
            </a:r>
            <a:r>
              <a:rPr lang="en-US" dirty="0" err="1" smtClean="0"/>
              <a:t>informações</a:t>
            </a:r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899680" y="98072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CONTROLE FINANCEIRO E O CONCEITO PIC (CONTROLE INTERNO PÚBLICO)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216" y="1916832"/>
            <a:ext cx="712879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99"/>
                </a:solidFill>
              </a:rPr>
              <a:t>Até 2000 – Controle Financeiro do Estado sob o Ministério das Finanças</a:t>
            </a:r>
            <a:endParaRPr lang="en-US" dirty="0" smtClean="0">
              <a:solidFill>
                <a:srgbClr val="000099"/>
              </a:solidFill>
            </a:endParaRPr>
          </a:p>
          <a:p>
            <a:endParaRPr lang="en-US" sz="900" dirty="0" smtClean="0">
              <a:solidFill>
                <a:srgbClr val="000099"/>
              </a:solidFill>
            </a:endParaRPr>
          </a:p>
          <a:p>
            <a:r>
              <a:rPr lang="en-US" dirty="0" err="1" smtClean="0">
                <a:solidFill>
                  <a:srgbClr val="000099"/>
                </a:solidFill>
              </a:rPr>
              <a:t>Principais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características</a:t>
            </a:r>
            <a:r>
              <a:rPr lang="en-US" dirty="0" smtClean="0">
                <a:solidFill>
                  <a:srgbClr val="000099"/>
                </a:solidFill>
              </a:rPr>
              <a:t>:</a:t>
            </a:r>
          </a:p>
          <a:p>
            <a:pPr algn="ctr"/>
            <a:endParaRPr lang="en-US" dirty="0" smtClean="0">
              <a:solidFill>
                <a:srgbClr val="000099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1200 funcionários em nível central e local</a:t>
            </a:r>
            <a:r>
              <a:rPr lang="en-US" dirty="0" smtClean="0"/>
              <a:t>;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uma  única instituição para controle e fiscalização  (o NAO foi instituído em 1995, Auditoria Interna não existia)</a:t>
            </a:r>
            <a:r>
              <a:rPr lang="en-US" dirty="0" smtClean="0"/>
              <a:t>;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relações estreitas com o Ministério Público</a:t>
            </a:r>
            <a:r>
              <a:rPr lang="en-US" dirty="0" smtClean="0"/>
              <a:t>;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tipo de controle – fiscalização </a:t>
            </a:r>
            <a:r>
              <a:rPr lang="pt-BR" i="1" dirty="0" err="1" smtClean="0"/>
              <a:t>ex</a:t>
            </a:r>
            <a:r>
              <a:rPr lang="pt-BR" i="1" dirty="0" smtClean="0"/>
              <a:t> post</a:t>
            </a:r>
            <a:r>
              <a:rPr lang="en-US" dirty="0" smtClean="0"/>
              <a:t>;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competência para investigar e impor sanções administrativas e financeiras</a:t>
            </a:r>
            <a:r>
              <a:rPr lang="en-US" dirty="0" smtClean="0"/>
              <a:t>;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amplos poderes sobre a administração central e local e as empresas</a:t>
            </a:r>
            <a:r>
              <a:rPr lang="en-US" dirty="0" smtClean="0"/>
              <a:t>.</a:t>
            </a:r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986456" y="980728"/>
            <a:ext cx="70567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DESENVOLVIMENTO DO CONTROLE FINANCEIRO NA BULGÁRIA</a:t>
            </a:r>
          </a:p>
          <a:p>
            <a:endParaRPr lang="en-US" sz="900" dirty="0" smtClean="0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216" y="1770528"/>
            <a:ext cx="738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000099"/>
                </a:solidFill>
              </a:rPr>
              <a:t>Após 2000 – reformas em dois estágios</a:t>
            </a:r>
            <a:r>
              <a:rPr lang="en-US" dirty="0" smtClean="0">
                <a:solidFill>
                  <a:srgbClr val="000099"/>
                </a:solidFill>
              </a:rPr>
              <a:t>:</a:t>
            </a:r>
          </a:p>
          <a:p>
            <a:pPr algn="ctr"/>
            <a:endParaRPr lang="en-US" dirty="0">
              <a:solidFill>
                <a:srgbClr val="000099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>
                <a:solidFill>
                  <a:srgbClr val="000099"/>
                </a:solidFill>
              </a:rPr>
              <a:t>2000 – 2006 </a:t>
            </a:r>
            <a:r>
              <a:rPr lang="en-US" dirty="0" smtClean="0">
                <a:solidFill>
                  <a:srgbClr val="000099"/>
                </a:solidFill>
              </a:rPr>
              <a:t>: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err="1" smtClean="0"/>
              <a:t>Política</a:t>
            </a:r>
            <a:r>
              <a:rPr lang="en-US" dirty="0" smtClean="0"/>
              <a:t> PIFC (Controle </a:t>
            </a:r>
            <a:r>
              <a:rPr lang="en-US" dirty="0" err="1" smtClean="0"/>
              <a:t>Financeiro</a:t>
            </a:r>
            <a:r>
              <a:rPr lang="en-US" dirty="0" smtClean="0"/>
              <a:t> </a:t>
            </a:r>
            <a:r>
              <a:rPr lang="en-US" dirty="0" err="1" smtClean="0"/>
              <a:t>Interno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r>
              <a:rPr lang="en-US" dirty="0" smtClean="0"/>
              <a:t>)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800" dirty="0" smtClean="0"/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Nova </a:t>
            </a:r>
            <a:r>
              <a:rPr lang="en-US" dirty="0" err="1" smtClean="0"/>
              <a:t>legislação</a:t>
            </a:r>
            <a:endParaRPr lang="en-US" dirty="0" smtClean="0"/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800" dirty="0" smtClean="0"/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I</a:t>
            </a:r>
            <a:r>
              <a:rPr lang="pt-BR" dirty="0" err="1" smtClean="0"/>
              <a:t>ntrodução</a:t>
            </a:r>
            <a:r>
              <a:rPr lang="pt-BR" dirty="0" smtClean="0"/>
              <a:t> do conceito PIFC (e elementos COSO) e introdução da função de Auditoria Interna – centralizada</a:t>
            </a:r>
            <a:endParaRPr lang="en-US" dirty="0" smtClean="0"/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800" dirty="0" smtClean="0"/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t-BR" dirty="0" smtClean="0"/>
              <a:t>Mudanças institucionais – Agência de Controle Público Interno (como um modelo semelhante ao sistema francês e espanhol)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sz="8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dirty="0" smtClean="0"/>
              <a:t>Função de Auditoria Interna é misturada com imposição de sanções (multas) por violação da lei</a:t>
            </a:r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01962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DESENVOLVIMENTO DO CONTROLE FINANCEIRO NA BULGÁRIA(2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pt-B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sistema através do tempo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844823"/>
            <a:ext cx="7272808" cy="379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000099"/>
                </a:solidFill>
              </a:rPr>
              <a:t>2006 </a:t>
            </a:r>
            <a:r>
              <a:rPr lang="en-US" dirty="0">
                <a:solidFill>
                  <a:srgbClr val="000099"/>
                </a:solidFill>
              </a:rPr>
              <a:t>– </a:t>
            </a:r>
            <a:r>
              <a:rPr lang="en-US" dirty="0" err="1" smtClean="0">
                <a:solidFill>
                  <a:srgbClr val="000099"/>
                </a:solidFill>
              </a:rPr>
              <a:t>atualmente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</a:p>
          <a:p>
            <a:pPr marL="742950" lvl="1" indent="-285750">
              <a:spcAft>
                <a:spcPts val="900"/>
              </a:spcAft>
              <a:buFont typeface="Arial" pitchFamily="34" charset="0"/>
              <a:buChar char="•"/>
            </a:pPr>
            <a:r>
              <a:rPr lang="pt-BR" dirty="0" smtClean="0"/>
              <a:t>Três novas leis em vigor – Lei da Gestão Financeira e Controle no Setor Público, Lei da Auditoria Interna no Setor Público, Lei do Controle Financeiro Estatal</a:t>
            </a:r>
            <a:endParaRPr lang="en-US" dirty="0" smtClean="0"/>
          </a:p>
          <a:p>
            <a:pPr marL="742950" lvl="1" indent="-285750">
              <a:spcAft>
                <a:spcPts val="900"/>
              </a:spcAft>
              <a:buFont typeface="Arial" pitchFamily="34" charset="0"/>
              <a:buChar char="•"/>
            </a:pPr>
            <a:r>
              <a:rPr lang="pt-BR" dirty="0" smtClean="0"/>
              <a:t>Segregação da Auditoria Interna e do Controle Financeiro</a:t>
            </a:r>
            <a:endParaRPr lang="en-US" dirty="0" smtClean="0"/>
          </a:p>
          <a:p>
            <a:pPr marL="742950" lvl="1" indent="-285750">
              <a:spcAft>
                <a:spcPts val="900"/>
              </a:spcAft>
              <a:buFont typeface="Arial" pitchFamily="34" charset="0"/>
              <a:buChar char="•"/>
            </a:pPr>
            <a:r>
              <a:rPr lang="pt-BR" dirty="0" smtClean="0"/>
              <a:t>Descentralização da função de Auditoria Interna (Controle Interno e Auditoria Interna se aproximam do modelo anglo-saxão)</a:t>
            </a:r>
            <a:endParaRPr lang="en-US" dirty="0" smtClean="0"/>
          </a:p>
          <a:p>
            <a:pPr marL="742950" lvl="1" indent="-285750">
              <a:spcAft>
                <a:spcPts val="900"/>
              </a:spcAft>
              <a:buFont typeface="Arial" pitchFamily="34" charset="0"/>
              <a:buChar char="•"/>
            </a:pPr>
            <a:r>
              <a:rPr lang="pt-BR" dirty="0" smtClean="0"/>
              <a:t>Estabelecimento de Unidades Centrais de Harmonização do Controle Interno e da Auditoria Interna no Ministério das Finanças</a:t>
            </a:r>
            <a:endParaRPr lang="en-US" dirty="0" smtClean="0"/>
          </a:p>
          <a:p>
            <a:pPr marL="742950" lvl="1" indent="-285750">
              <a:spcAft>
                <a:spcPts val="900"/>
              </a:spcAft>
              <a:buFont typeface="Arial" pitchFamily="34" charset="0"/>
              <a:buChar char="•"/>
            </a:pPr>
            <a:r>
              <a:rPr lang="pt-BR" dirty="0" smtClean="0"/>
              <a:t>Desenvolvimento de padrões nacionais, com base em normas do IIA</a:t>
            </a:r>
            <a:endParaRPr lang="en-US" dirty="0" smtClean="0"/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t-BR" dirty="0" smtClean="0"/>
              <a:t>Sistema de treinamento e certificação para auditores internos</a:t>
            </a:r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980729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DESENVOLVIMENTO DO CONTROLE FINANCEIRO NA BULGÁRIA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</a:p>
          <a:p>
            <a:pPr algn="ctr"/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system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US" dirty="0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92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556792"/>
            <a:ext cx="7992888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000099"/>
                </a:solidFill>
              </a:rPr>
              <a:t>Criação da Agência Estatal de Controle Financeiro</a:t>
            </a:r>
            <a:endParaRPr lang="en-US" dirty="0" smtClean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 smtClean="0"/>
              <a:t>Enquadramento jurídico </a:t>
            </a:r>
            <a:r>
              <a:rPr lang="pt-BR" dirty="0"/>
              <a:t>- Lei do Controle Financeiro Estatal, </a:t>
            </a:r>
            <a:r>
              <a:rPr lang="pt-BR" dirty="0" smtClean="0"/>
              <a:t>regulamentação da lei, regulamento para a estruturação da Agência</a:t>
            </a:r>
            <a:r>
              <a:rPr lang="en-US" dirty="0" smtClean="0"/>
              <a:t>;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pt-BR" i="1" dirty="0" smtClean="0"/>
              <a:t>Status</a:t>
            </a:r>
            <a:r>
              <a:rPr lang="pt-BR" dirty="0" smtClean="0"/>
              <a:t> – Agência subordinada ao Ministério das Finanças</a:t>
            </a:r>
            <a:r>
              <a:rPr lang="en-US" dirty="0" smtClean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Capacidade administrativa – 190 inspetores e pessoal administrativo (para comparação: </a:t>
            </a:r>
            <a:r>
              <a:rPr lang="pt-BR" i="1" dirty="0" err="1" smtClean="0"/>
              <a:t>National</a:t>
            </a:r>
            <a:r>
              <a:rPr lang="pt-BR" i="1" dirty="0" smtClean="0"/>
              <a:t> Audit Office</a:t>
            </a:r>
            <a:r>
              <a:rPr lang="pt-BR" dirty="0" smtClean="0"/>
              <a:t> - 520 auditores e pessoal administrativo;  auditores internos no setor público - 440 nas 173 organizações)</a:t>
            </a:r>
            <a:r>
              <a:rPr lang="en-US" dirty="0" smtClean="0"/>
              <a:t>;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/>
              <a:t>Âmbito de entidades </a:t>
            </a:r>
            <a:r>
              <a:rPr lang="pt-BR" dirty="0" smtClean="0"/>
              <a:t>fiscalizadas - </a:t>
            </a:r>
            <a:r>
              <a:rPr lang="pt-BR" dirty="0"/>
              <a:t>organizações </a:t>
            </a:r>
            <a:r>
              <a:rPr lang="pt-BR" dirty="0" smtClean="0"/>
              <a:t>de orçamento </a:t>
            </a:r>
            <a:r>
              <a:rPr lang="pt-BR" dirty="0"/>
              <a:t>- ministérios; agências; municípios; </a:t>
            </a:r>
            <a:r>
              <a:rPr lang="pt-BR" dirty="0" smtClean="0"/>
              <a:t>empresas estaduais </a:t>
            </a:r>
            <a:r>
              <a:rPr lang="pt-BR" dirty="0"/>
              <a:t>e municipais empresas; </a:t>
            </a:r>
            <a:r>
              <a:rPr lang="pt-BR" dirty="0" smtClean="0"/>
              <a:t>outros</a:t>
            </a:r>
            <a:r>
              <a:rPr lang="en-US" dirty="0" smtClean="0"/>
              <a:t>;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 smtClean="0"/>
              <a:t>Tipos de atividades – fiscalizações </a:t>
            </a:r>
            <a:r>
              <a:rPr lang="pt-BR" i="1" dirty="0" err="1" smtClean="0"/>
              <a:t>ex</a:t>
            </a:r>
            <a:r>
              <a:rPr lang="pt-BR" i="1" dirty="0" smtClean="0"/>
              <a:t> post</a:t>
            </a:r>
            <a:r>
              <a:rPr lang="pt-BR" dirty="0" smtClean="0"/>
              <a:t>, verificações de conformidade com as leis, foco em ativos, gastos, procedimentos de adjudicação de contratos públicos</a:t>
            </a:r>
            <a:r>
              <a:rPr lang="en-US" dirty="0" smtClean="0"/>
              <a:t>;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 smtClean="0"/>
              <a:t>Variedade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de atividades de fiscalização</a:t>
            </a:r>
            <a:r>
              <a:rPr lang="en-US" dirty="0" smtClean="0"/>
              <a:t>: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pt-BR" dirty="0" smtClean="0"/>
              <a:t>de acordo com o Plano Anual – somente procedimentos de adjudicação de contratos públicos</a:t>
            </a:r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913304" y="98072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DESENVOLVIMENTO DO CONTROLE FINANCEIRO NA BULGÁRIA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  </a:t>
            </a:r>
            <a:endParaRPr lang="bg-BG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25008"/>
            <a:ext cx="7128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973920" y="1556792"/>
            <a:ext cx="7056784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pt-BR" dirty="0" smtClean="0"/>
              <a:t>Nas solicitações do Conselho dos Ministros, Ministério das Finanças, Ministério Público e outras instituições públicas</a:t>
            </a:r>
            <a:r>
              <a:rPr lang="en-US" dirty="0" smtClean="0"/>
              <a:t> </a:t>
            </a: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pt-BR" b="1" dirty="0" smtClean="0"/>
              <a:t>As queixas </a:t>
            </a:r>
            <a:r>
              <a:rPr lang="pt-BR" dirty="0" smtClean="0"/>
              <a:t>e denúncias dos cidadãos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 err="1" smtClean="0"/>
              <a:t>Responsabilidades</a:t>
            </a:r>
            <a:r>
              <a:rPr lang="en-US" b="1" dirty="0" smtClean="0"/>
              <a:t> e </a:t>
            </a:r>
            <a:r>
              <a:rPr lang="en-US" b="1" dirty="0" err="1" smtClean="0"/>
              <a:t>competências</a:t>
            </a:r>
            <a:endParaRPr lang="en-US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b="1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Instruções</a:t>
            </a:r>
            <a:r>
              <a:rPr lang="en-US" dirty="0" smtClean="0"/>
              <a:t> </a:t>
            </a:r>
            <a:r>
              <a:rPr lang="en-US" dirty="0" err="1" smtClean="0"/>
              <a:t>escritas</a:t>
            </a:r>
            <a:r>
              <a:rPr lang="en-US" dirty="0" smtClean="0"/>
              <a:t> </a:t>
            </a:r>
            <a:r>
              <a:rPr lang="en-US" dirty="0" err="1" smtClean="0"/>
              <a:t>obrigatoriamente</a:t>
            </a:r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endParaRPr lang="en-US" sz="8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Recomendações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órgãos</a:t>
            </a:r>
            <a:r>
              <a:rPr lang="en-US" dirty="0" smtClean="0"/>
              <a:t> </a:t>
            </a:r>
            <a:r>
              <a:rPr lang="en-US" dirty="0" err="1" smtClean="0"/>
              <a:t>competentes</a:t>
            </a:r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endParaRPr lang="en-US" sz="8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/>
              <a:t>Recolher provas para o Ministério Público</a:t>
            </a:r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endParaRPr lang="en-US" sz="8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/>
              <a:t>Sanções/penalidades administrativas (multas) e civis (pessoas penalizadas tem o direito de recorrer das sanções ao tribunal)</a:t>
            </a:r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endParaRPr lang="bg-BG" sz="8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/>
              <a:t>Comunicação ativa com outras instituições</a:t>
            </a:r>
            <a:endParaRPr lang="en-US" dirty="0"/>
          </a:p>
          <a:p>
            <a:endParaRPr lang="en-US" dirty="0" smtClean="0"/>
          </a:p>
          <a:p>
            <a:endParaRPr lang="bg-BG" dirty="0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5" name="TextBox 4"/>
          <p:cNvSpPr txBox="1"/>
          <p:nvPr/>
        </p:nvSpPr>
        <p:spPr>
          <a:xfrm>
            <a:off x="1043608" y="112500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DESENVOLVIMENTO DO CONTROLE FINANCEIRO NA BULGÁRIA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  </a:t>
            </a:r>
            <a:endParaRPr lang="bg-BG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931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7008" y="1628800"/>
            <a:ext cx="78054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b="1" dirty="0" smtClean="0">
                <a:solidFill>
                  <a:srgbClr val="000099"/>
                </a:solidFill>
              </a:rPr>
              <a:t>Visão geral das principais características da função de Controle Financeiro</a:t>
            </a:r>
          </a:p>
          <a:p>
            <a:pPr marL="342900" indent="-342900">
              <a:buFont typeface="+mj-lt"/>
              <a:buAutoNum type="arabicPeriod"/>
            </a:pPr>
            <a:endParaRPr lang="pt-BR" b="1" dirty="0" smtClean="0">
              <a:solidFill>
                <a:srgbClr val="000099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b="1" dirty="0" smtClean="0">
                <a:solidFill>
                  <a:srgbClr val="000099"/>
                </a:solidFill>
              </a:rPr>
              <a:t>Diferentes pontos de vista e modelos de Controle Financeiro dos Estados-Membros da UE</a:t>
            </a:r>
            <a:endParaRPr lang="en-US" b="1" dirty="0" smtClean="0">
              <a:solidFill>
                <a:srgbClr val="000099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bg-BG" b="1" dirty="0" smtClean="0">
              <a:solidFill>
                <a:srgbClr val="000099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b="1" dirty="0" smtClean="0">
                <a:solidFill>
                  <a:srgbClr val="000099"/>
                </a:solidFill>
              </a:rPr>
              <a:t>Semelhanças e diferenças entre Controle Financeiro, Auditoria Externa e Auditoria Interna</a:t>
            </a:r>
            <a:endParaRPr lang="en-US" b="1" dirty="0" smtClean="0">
              <a:solidFill>
                <a:srgbClr val="000099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bg-BG" b="1" dirty="0" smtClean="0">
              <a:solidFill>
                <a:srgbClr val="000099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b="1" dirty="0" smtClean="0">
                <a:solidFill>
                  <a:srgbClr val="000099"/>
                </a:solidFill>
              </a:rPr>
              <a:t>Como manter o Controle Financeiro compatível com o moderno Controle Interno Público - PIC</a:t>
            </a:r>
            <a:r>
              <a:rPr lang="en-US" b="1" dirty="0" smtClean="0">
                <a:solidFill>
                  <a:srgbClr val="000099"/>
                </a:solidFill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endParaRPr lang="bg-BG" b="1" dirty="0" smtClean="0">
              <a:solidFill>
                <a:srgbClr val="000099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b="1" dirty="0" smtClean="0">
                <a:solidFill>
                  <a:srgbClr val="000099"/>
                </a:solidFill>
              </a:rPr>
              <a:t>Desenvolvimento do Controle Financeiro na Bulgária</a:t>
            </a:r>
            <a:endParaRPr lang="en-US" b="1" dirty="0" smtClean="0">
              <a:solidFill>
                <a:srgbClr val="000099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bg-BG" b="1" dirty="0" smtClean="0">
              <a:solidFill>
                <a:srgbClr val="000099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b="1" dirty="0" smtClean="0">
                <a:solidFill>
                  <a:srgbClr val="000099"/>
                </a:solidFill>
              </a:rPr>
              <a:t>Relação entre Controle Financeiro, Auditoria Externa e Auditoria Interna - boas práticas e desafios</a:t>
            </a:r>
            <a:endParaRPr lang="en-US" b="1" dirty="0" smtClean="0">
              <a:solidFill>
                <a:srgbClr val="000099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bg-BG" b="1" dirty="0" smtClean="0">
              <a:solidFill>
                <a:srgbClr val="000099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solidFill>
                  <a:srgbClr val="000099"/>
                </a:solidFill>
              </a:rPr>
              <a:t>Olhando</a:t>
            </a:r>
            <a:r>
              <a:rPr lang="en-US" b="1" dirty="0" smtClean="0">
                <a:solidFill>
                  <a:srgbClr val="000099"/>
                </a:solidFill>
              </a:rPr>
              <a:t> para o </a:t>
            </a:r>
            <a:r>
              <a:rPr lang="en-US" b="1" dirty="0" err="1" smtClean="0">
                <a:solidFill>
                  <a:srgbClr val="000099"/>
                </a:solidFill>
              </a:rPr>
              <a:t>futuro</a:t>
            </a:r>
            <a:endParaRPr lang="en-US" b="1" dirty="0" smtClean="0">
              <a:solidFill>
                <a:srgbClr val="000099"/>
              </a:solidFill>
            </a:endParaRPr>
          </a:p>
          <a:p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727008" y="105273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CONTEÚDO</a:t>
            </a:r>
            <a:endParaRPr lang="bg-BG" sz="2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5" name="TextBox 4"/>
          <p:cNvSpPr txBox="1"/>
          <p:nvPr/>
        </p:nvSpPr>
        <p:spPr>
          <a:xfrm>
            <a:off x="961312" y="88726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DESENVOLVIMENTO DO CONTROLE FINANCEIRO NA BULGÁRIA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(6)  </a:t>
            </a:r>
            <a:endParaRPr lang="bg-BG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94577351"/>
              </p:ext>
            </p:extLst>
          </p:nvPr>
        </p:nvGraphicFramePr>
        <p:xfrm>
          <a:off x="1043608" y="1556792"/>
          <a:ext cx="655272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46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5" name="TextBox 4"/>
          <p:cNvSpPr txBox="1"/>
          <p:nvPr/>
        </p:nvSpPr>
        <p:spPr>
          <a:xfrm>
            <a:off x="961312" y="88726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DESENVOLVIMENTO DO CONTROLE FINANCEIRO NA BULGÁRIA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(7)  </a:t>
            </a:r>
            <a:endParaRPr lang="bg-BG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20436217"/>
              </p:ext>
            </p:extLst>
          </p:nvPr>
        </p:nvGraphicFramePr>
        <p:xfrm>
          <a:off x="1115616" y="1556792"/>
          <a:ext cx="63367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29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5" name="TextBox 4"/>
          <p:cNvSpPr txBox="1"/>
          <p:nvPr/>
        </p:nvSpPr>
        <p:spPr>
          <a:xfrm>
            <a:off x="961312" y="88726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DESENVOLVIMENTO DO CONTROLE FINANCEIRO NA BULGÁRIA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(8)  </a:t>
            </a:r>
            <a:endParaRPr lang="bg-BG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71167027"/>
              </p:ext>
            </p:extLst>
          </p:nvPr>
        </p:nvGraphicFramePr>
        <p:xfrm>
          <a:off x="1043608" y="1412776"/>
          <a:ext cx="6448425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287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5" name="TextBox 4"/>
          <p:cNvSpPr txBox="1"/>
          <p:nvPr/>
        </p:nvSpPr>
        <p:spPr>
          <a:xfrm>
            <a:off x="961312" y="88726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DESENVOLVIMENTO DO CONTROLE FINANCEIRO NA BULGÁRIA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(9)  </a:t>
            </a:r>
            <a:endParaRPr lang="bg-BG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32347038"/>
              </p:ext>
            </p:extLst>
          </p:nvPr>
        </p:nvGraphicFramePr>
        <p:xfrm>
          <a:off x="961312" y="1844824"/>
          <a:ext cx="66967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547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8544" y="1556792"/>
            <a:ext cx="7128792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0099"/>
                </a:solidFill>
              </a:rPr>
              <a:t>Outros </a:t>
            </a:r>
            <a:r>
              <a:rPr lang="pt-BR" b="1" dirty="0" err="1" smtClean="0">
                <a:solidFill>
                  <a:srgbClr val="000099"/>
                </a:solidFill>
              </a:rPr>
              <a:t>númeors</a:t>
            </a:r>
            <a:r>
              <a:rPr lang="pt-BR" b="1" dirty="0" smtClean="0">
                <a:solidFill>
                  <a:srgbClr val="000099"/>
                </a:solidFill>
              </a:rPr>
              <a:t> das atividades de Controle Financeiro em 2013</a:t>
            </a:r>
            <a:endParaRPr lang="en-US" b="1" dirty="0" smtClean="0">
              <a:solidFill>
                <a:srgbClr val="000099"/>
              </a:solidFill>
            </a:endParaRPr>
          </a:p>
          <a:p>
            <a:pPr algn="ctr"/>
            <a:endParaRPr lang="en-US" b="1" dirty="0">
              <a:solidFill>
                <a:srgbClr val="000099"/>
              </a:solidFill>
            </a:endParaRPr>
          </a:p>
          <a:p>
            <a:pPr marL="285750" indent="-285750" algn="just">
              <a:spcAft>
                <a:spcPts val="900"/>
              </a:spcAft>
              <a:buFont typeface="Wingdings" pitchFamily="2" charset="2"/>
              <a:buChar char="Ø"/>
            </a:pPr>
            <a:r>
              <a:rPr lang="pt-BR" dirty="0" smtClean="0"/>
              <a:t>Número total de fiscalizações realizadas</a:t>
            </a:r>
            <a:r>
              <a:rPr lang="en-US" dirty="0" smtClean="0"/>
              <a:t> - 478</a:t>
            </a:r>
            <a:endParaRPr lang="bg-BG" dirty="0" smtClean="0"/>
          </a:p>
          <a:p>
            <a:pPr marL="285750" indent="-285750" algn="just">
              <a:spcAft>
                <a:spcPts val="900"/>
              </a:spcAft>
              <a:buFont typeface="Wingdings" pitchFamily="2" charset="2"/>
              <a:buChar char="Ø"/>
            </a:pPr>
            <a:r>
              <a:rPr lang="pt-BR" dirty="0" smtClean="0"/>
              <a:t>Número de procedimentos realizados, relativos aos contratos públicos – 2484, número de violações encontradas -</a:t>
            </a:r>
            <a:r>
              <a:rPr lang="bg-BG" dirty="0" smtClean="0"/>
              <a:t>1376</a:t>
            </a:r>
          </a:p>
          <a:p>
            <a:pPr marL="285750" indent="-285750" algn="just">
              <a:spcAft>
                <a:spcPts val="900"/>
              </a:spcAft>
              <a:buFont typeface="Wingdings" pitchFamily="2" charset="2"/>
              <a:buChar char="Ø"/>
            </a:pPr>
            <a:r>
              <a:rPr lang="pt-BR" dirty="0" smtClean="0"/>
              <a:t>Número de outras violações de matéria orçamentária</a:t>
            </a:r>
            <a:endParaRPr lang="bg-BG" dirty="0" smtClean="0"/>
          </a:p>
          <a:p>
            <a:pPr marL="285750" indent="-285750" algn="just">
              <a:spcAft>
                <a:spcPts val="900"/>
              </a:spcAft>
              <a:buFont typeface="Wingdings" pitchFamily="2" charset="2"/>
              <a:buChar char="Ø"/>
            </a:pPr>
            <a:r>
              <a:rPr lang="pt-BR" dirty="0" smtClean="0"/>
              <a:t>Número de atos envolvendo responsabilidade administrativa</a:t>
            </a:r>
            <a:r>
              <a:rPr lang="en-US" dirty="0" smtClean="0"/>
              <a:t> </a:t>
            </a:r>
            <a:r>
              <a:rPr lang="bg-BG" dirty="0" smtClean="0"/>
              <a:t>–</a:t>
            </a:r>
            <a:r>
              <a:rPr lang="pt-BR" dirty="0" smtClean="0"/>
              <a:t> acima de </a:t>
            </a:r>
            <a:r>
              <a:rPr lang="bg-BG" dirty="0" smtClean="0"/>
              <a:t>2000</a:t>
            </a:r>
            <a:endParaRPr lang="bg-BG" dirty="0" smtClean="0"/>
          </a:p>
          <a:p>
            <a:pPr marL="285750" indent="-285750" algn="just">
              <a:spcAft>
                <a:spcPts val="900"/>
              </a:spcAft>
              <a:buFont typeface="Wingdings" pitchFamily="2" charset="2"/>
              <a:buChar char="Ø"/>
            </a:pPr>
            <a:r>
              <a:rPr lang="pt-BR" dirty="0" smtClean="0"/>
              <a:t>Número de atos envolvendo responsabilidade civil</a:t>
            </a:r>
            <a:r>
              <a:rPr lang="en-US" dirty="0" smtClean="0"/>
              <a:t> </a:t>
            </a:r>
            <a:r>
              <a:rPr lang="bg-BG" dirty="0" smtClean="0"/>
              <a:t>– 18 </a:t>
            </a:r>
          </a:p>
          <a:p>
            <a:pPr marL="285750" indent="-285750" algn="just">
              <a:spcAft>
                <a:spcPts val="900"/>
              </a:spcAft>
              <a:buFont typeface="Wingdings" pitchFamily="2" charset="2"/>
              <a:buChar char="Ø"/>
            </a:pPr>
            <a:r>
              <a:rPr lang="pt-BR" dirty="0" smtClean="0"/>
              <a:t>Mais de 1800 achados enviados para outras autoridades competentes, um total de 63 notificações escritas</a:t>
            </a:r>
            <a:endParaRPr lang="bg-BG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/>
              <a:t>170 relatórios enviados para o Ministério Público</a:t>
            </a:r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898544" y="98304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DESENVOLVIMENTO DO CONTROLE FINANCEIRO NA BULGÁRIA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(10) </a:t>
            </a:r>
            <a:endParaRPr lang="bg-BG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9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976" y="1904058"/>
            <a:ext cx="712879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/>
              <a:t>Bons relacionamentos são necessários para atingir um Sistema de Controle Público econômico como um todo</a:t>
            </a:r>
            <a:r>
              <a:rPr lang="en-US" dirty="0" smtClean="0"/>
              <a:t>;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n-US" sz="800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/>
              <a:t>As leis preveem a troca de informações; outros tipos de comunicação são estabelecidos em acordos específicos ou são informais</a:t>
            </a:r>
            <a:r>
              <a:rPr lang="en-US" dirty="0" smtClean="0"/>
              <a:t>;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8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pt-BR" dirty="0" smtClean="0"/>
              <a:t>As normas internacionais para Auditoria Interna e Externa (IIA e INTOSAI) também definem modelos para coordenação e utilização do trabalho dos outros auditores e provedores de auditoria;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8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pt-BR" dirty="0" smtClean="0"/>
              <a:t>Parte importante da comunicação são linguagem e terminologia comuns</a:t>
            </a:r>
            <a:r>
              <a:rPr lang="en-US" dirty="0" smtClean="0"/>
              <a:t>;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8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pt-BR" dirty="0" smtClean="0"/>
              <a:t>Desafios – desconfiança e até vaidades, imaturidade dos sistemas, falta de metodologia adequada, falta de reformas, uma opinião diferente sobre os mesmos casos, encargos administrativos para as organizações sob controle</a:t>
            </a:r>
            <a:r>
              <a:rPr lang="en-US" dirty="0" smtClean="0"/>
              <a:t>.</a:t>
            </a:r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98072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pt-B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ENTRE CONTROLE FINANCEIRO, AUDITORIA EXTERNA E AUDITORIA INTERNA - BOAS PRÁTICAS E DESAFIOS</a:t>
            </a:r>
            <a:endParaRPr lang="en-US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9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7336" y="1876617"/>
            <a:ext cx="71287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99"/>
                </a:solidFill>
              </a:rPr>
              <a:t>Acordo</a:t>
            </a:r>
            <a:r>
              <a:rPr lang="en-US" dirty="0" smtClean="0">
                <a:solidFill>
                  <a:srgbClr val="000099"/>
                </a:solidFill>
              </a:rPr>
              <a:t> de </a:t>
            </a:r>
            <a:r>
              <a:rPr lang="en-US" dirty="0" err="1">
                <a:solidFill>
                  <a:srgbClr val="000099"/>
                </a:solidFill>
              </a:rPr>
              <a:t>C</a:t>
            </a:r>
            <a:r>
              <a:rPr lang="en-US" dirty="0" err="1" smtClean="0">
                <a:solidFill>
                  <a:srgbClr val="000099"/>
                </a:solidFill>
              </a:rPr>
              <a:t>ooperação</a:t>
            </a:r>
            <a:endParaRPr lang="en-US" dirty="0" smtClean="0">
              <a:solidFill>
                <a:srgbClr val="000099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Participantes</a:t>
            </a:r>
            <a:r>
              <a:rPr lang="en-US" dirty="0" smtClean="0"/>
              <a:t> do </a:t>
            </a:r>
            <a:r>
              <a:rPr lang="en-US" dirty="0" err="1" smtClean="0"/>
              <a:t>acordo</a:t>
            </a:r>
            <a:r>
              <a:rPr lang="en-US" dirty="0" smtClean="0"/>
              <a:t> 2011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Objetivos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Conteúdo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Implementação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99"/>
                </a:solidFill>
              </a:rPr>
              <a:t>Atividades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</a:t>
            </a:r>
            <a:r>
              <a:rPr lang="en-US" dirty="0" err="1" smtClean="0">
                <a:solidFill>
                  <a:srgbClr val="000099"/>
                </a:solidFill>
              </a:rPr>
              <a:t>omuns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Análise da execução do Orçamento Estatal </a:t>
            </a:r>
            <a:r>
              <a:rPr lang="en-US" dirty="0" smtClean="0"/>
              <a:t>2014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err="1" smtClean="0"/>
              <a:t>Organização</a:t>
            </a:r>
            <a:endParaRPr lang="en-US" dirty="0" smtClean="0"/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err="1" smtClean="0"/>
              <a:t>Desempenho</a:t>
            </a:r>
            <a:endParaRPr lang="en-US" dirty="0" smtClean="0"/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err="1" smtClean="0"/>
              <a:t>Relatórios</a:t>
            </a:r>
            <a:endParaRPr lang="en-US" dirty="0" smtClean="0"/>
          </a:p>
          <a:p>
            <a:pPr marL="742950" lvl="1" indent="-285750">
              <a:buFont typeface="Wingdings" pitchFamily="2" charset="2"/>
              <a:buChar char="ü"/>
            </a:pPr>
            <a:endParaRPr lang="en-US" dirty="0" smtClean="0"/>
          </a:p>
          <a:p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980728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pt-B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ENTRE CONTROLE FINANCEIRO, AUDITORIA EXTERNA E AUDITORIA INTERNA - BOAS PRÁTICAS E DESAFIOS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 </a:t>
            </a:r>
            <a:endParaRPr lang="bg-BG" dirty="0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26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496" y="2852935"/>
            <a:ext cx="3130848" cy="125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9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216" y="1916832"/>
            <a:ext cx="7128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t-BR" dirty="0" smtClean="0"/>
              <a:t>Melhoria contínua dos sistemas de fiscalização e auditoria do Setor Público; melhorar a metodologia</a:t>
            </a:r>
            <a:r>
              <a:rPr lang="en-US" dirty="0" smtClean="0"/>
              <a:t>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BR" dirty="0" smtClean="0"/>
              <a:t>Mandato mais claro para cada função, procedimentos escritos de interação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pt-BR" dirty="0" smtClean="0"/>
              <a:t>Posição ativa de todas as partes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pt-BR" dirty="0" smtClean="0"/>
              <a:t>Transparência e publicidade das atividades comuns e resultados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pt-BR" dirty="0" smtClean="0"/>
              <a:t>Construção de uma rede de entendimentos e </a:t>
            </a:r>
            <a:r>
              <a:rPr lang="pt-BR" dirty="0"/>
              <a:t>linguagem comuns </a:t>
            </a:r>
            <a:r>
              <a:rPr lang="pt-BR" dirty="0" smtClean="0"/>
              <a:t>– reuniões regulares, treinamentos 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pt-BR" dirty="0" smtClean="0"/>
              <a:t>Possibilidade de confiar no trabalho e nos resultados de outros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pt-BR" dirty="0" smtClean="0">
                <a:solidFill>
                  <a:srgbClr val="000099"/>
                </a:solidFill>
              </a:rPr>
              <a:t>Sistema de Auditoria e Fiscalização do Setor Público coordenado, econômico e útil</a:t>
            </a:r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98072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</a:t>
            </a:r>
            <a:r>
              <a:rPr lang="pt-B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DESAFIOS PARA O FUTURO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endParaRPr lang="bg-BG" dirty="0">
              <a:solidFill>
                <a:srgbClr val="000099"/>
              </a:solidFill>
            </a:endParaRPr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27</a:t>
            </a:fld>
            <a:endParaRPr lang="pt-BR" dirty="0"/>
          </a:p>
        </p:txBody>
      </p:sp>
      <p:sp>
        <p:nvSpPr>
          <p:cNvPr id="4" name="Down Arrow 3"/>
          <p:cNvSpPr/>
          <p:nvPr/>
        </p:nvSpPr>
        <p:spPr>
          <a:xfrm>
            <a:off x="4139952" y="4509120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19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216" y="808837"/>
            <a:ext cx="7128792" cy="62786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		</a:t>
            </a:r>
            <a:r>
              <a:rPr lang="en-US" sz="2400" dirty="0" smtClean="0">
                <a:solidFill>
                  <a:srgbClr val="000099"/>
                </a:solidFill>
                <a:latin typeface="Arial Black" pitchFamily="34" charset="0"/>
                <a:cs typeface="Aharoni" pitchFamily="2" charset="-79"/>
              </a:rPr>
              <a:t>OBRIGADO!!!</a:t>
            </a:r>
            <a:endParaRPr lang="en-US" sz="2400" dirty="0">
              <a:solidFill>
                <a:srgbClr val="000099"/>
              </a:solidFill>
              <a:latin typeface="Arial Black" pitchFamily="34" charset="0"/>
              <a:cs typeface="Aharoni" pitchFamily="2" charset="-79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>
              <a:latin typeface="Arial Bold Italic" pitchFamily="34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bg-BG" dirty="0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9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216" y="1916832"/>
            <a:ext cx="71287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t-BR" dirty="0"/>
              <a:t>Instituição </a:t>
            </a:r>
            <a:r>
              <a:rPr lang="pt-BR" dirty="0" smtClean="0"/>
              <a:t>centralizada </a:t>
            </a:r>
            <a:r>
              <a:rPr lang="pt-BR" dirty="0"/>
              <a:t>independente</a:t>
            </a:r>
            <a:r>
              <a:rPr lang="pt-BR" dirty="0" smtClean="0"/>
              <a:t>: externa à entidade auditada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pt-BR" dirty="0" smtClean="0"/>
              <a:t>Normalmente realiza o controle de conformidade pela legalidade</a:t>
            </a:r>
            <a:r>
              <a:rPr lang="bg-BG" dirty="0" smtClean="0"/>
              <a:t> 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/>
              <a:t>Atividade</a:t>
            </a:r>
            <a:r>
              <a:rPr lang="en-US" dirty="0" smtClean="0"/>
              <a:t> </a:t>
            </a:r>
            <a:r>
              <a:rPr lang="en-US" i="1" dirty="0" smtClean="0"/>
              <a:t>ex </a:t>
            </a:r>
            <a:r>
              <a:rPr lang="en-US" i="1" dirty="0"/>
              <a:t>post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pt-BR" dirty="0" smtClean="0"/>
              <a:t>Os principais objetivos são detectar, investigar e punir os responsáveis e as instituições</a:t>
            </a: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endParaRPr lang="bg-BG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pt-BR" dirty="0" smtClean="0"/>
              <a:t>Opera principalmente com base em queixas ou denúncias do público e solicitações de instituições públicas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76272" y="95789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pt-B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VISÃO GERAL DAS PRINCIPAIS CARACTERÍSTICAS DA FUNÇÃO DE CONTROLE FINANCEIRO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80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216" y="1916832"/>
            <a:ext cx="72441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Controle Financeiro (CF) existe em cerca de metade dos Estados-Membros.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>
                <a:solidFill>
                  <a:srgbClr val="000099"/>
                </a:solidFill>
              </a:rPr>
              <a:t>Na maioria dos 13 Estados-membros mais novos – Bulgária, Croácia, Hungria, </a:t>
            </a:r>
            <a:r>
              <a:rPr lang="pt-BR" dirty="0" smtClean="0">
                <a:solidFill>
                  <a:srgbClr val="000099"/>
                </a:solidFill>
              </a:rPr>
              <a:t>Polônia</a:t>
            </a:r>
            <a:r>
              <a:rPr lang="pt-BR" dirty="0" smtClean="0">
                <a:solidFill>
                  <a:srgbClr val="000099"/>
                </a:solidFill>
              </a:rPr>
              <a:t>, </a:t>
            </a:r>
            <a:r>
              <a:rPr lang="pt-BR" dirty="0" smtClean="0">
                <a:solidFill>
                  <a:srgbClr val="000099"/>
                </a:solidFill>
              </a:rPr>
              <a:t>Romênia, </a:t>
            </a:r>
            <a:r>
              <a:rPr lang="pt-BR" dirty="0" smtClean="0">
                <a:solidFill>
                  <a:srgbClr val="000099"/>
                </a:solidFill>
              </a:rPr>
              <a:t>República Eslovaca</a:t>
            </a:r>
            <a:endParaRPr lang="en-US" dirty="0" smtClean="0">
              <a:solidFill>
                <a:srgbClr val="000099"/>
              </a:solidFill>
            </a:endParaRPr>
          </a:p>
          <a:p>
            <a:pPr algn="just"/>
            <a:r>
              <a:rPr lang="pt-BR" dirty="0" smtClean="0"/>
              <a:t>CF é distinto da Auditoria Interna. CF é considerado necessário até o controle e auditoria interna descentralizados tornarem-se totalmente incorporados na cultura administrativa. CF geralmente se reporta ao Ministério das Finanças.</a:t>
            </a:r>
            <a:endParaRPr lang="en-US" dirty="0" smtClean="0"/>
          </a:p>
          <a:p>
            <a:pPr algn="just"/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pt-BR" dirty="0" smtClean="0">
                <a:solidFill>
                  <a:srgbClr val="000099"/>
                </a:solidFill>
              </a:rPr>
              <a:t>Bem como na Bélgica, França, Grécia, Itália, Portugal e Espanha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endParaRPr lang="en-US" dirty="0">
              <a:solidFill>
                <a:srgbClr val="000099"/>
              </a:solidFill>
            </a:endParaRPr>
          </a:p>
          <a:p>
            <a:pPr algn="just"/>
            <a:r>
              <a:rPr lang="pt-BR" dirty="0" smtClean="0"/>
              <a:t>Controle Financeiro é uma parte importante do sistema de controle e emprega muitas pessoas. Onde a Instituição Suprema de Fiscalização é organizada como um Tribunal de Contas, com poderes judiciais, o Controle Financeiro também tem que reportar quaisquer irregularidades detectadas a esse tribunal.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187624" y="98072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pt-B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DIFERENTES PONTOS DE VISTA E MODELOS DE CONTROLE FINANCEIRO DOS ESTADOS-MEMBROS DA </a:t>
            </a:r>
            <a:r>
              <a:rPr lang="pt-B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UE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32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85503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pt-B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DIFERENTES PONTOS DE VISTA E MODELOS DE AUDITORIA FINANCEIRA DOS ESTADOS-MEMBROS DA UE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5</a:t>
            </a:fld>
            <a:endParaRPr lang="pt-B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736458"/>
              </p:ext>
            </p:extLst>
          </p:nvPr>
        </p:nvGraphicFramePr>
        <p:xfrm>
          <a:off x="1187624" y="1556792"/>
          <a:ext cx="6624736" cy="445914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60586"/>
                <a:gridCol w="2264150"/>
              </a:tblGrid>
              <a:tr h="14973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Característic</a:t>
                      </a:r>
                      <a:r>
                        <a:rPr lang="pt-BR" noProof="0" dirty="0" smtClean="0"/>
                        <a:t>as </a:t>
                      </a:r>
                      <a:r>
                        <a:rPr lang="pt-BR" noProof="0" dirty="0" err="1" smtClean="0"/>
                        <a:t>especí</a:t>
                      </a:r>
                      <a:r>
                        <a:rPr lang="en-US" dirty="0" err="1" smtClean="0"/>
                        <a:t>ficas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Estados-Membros</a:t>
                      </a:r>
                      <a:endParaRPr lang="bg-BG" dirty="0"/>
                    </a:p>
                  </a:txBody>
                  <a:tcPr/>
                </a:tc>
              </a:tr>
              <a:tr h="930384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Nenhuma função de Controle Financeiro central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Dinamarca, Finlândia, Suécia, </a:t>
                      </a:r>
                      <a:r>
                        <a:rPr lang="pt-BR" sz="1600" dirty="0" smtClean="0"/>
                        <a:t>Estônia</a:t>
                      </a:r>
                      <a:r>
                        <a:rPr lang="pt-BR" sz="1600" dirty="0" smtClean="0"/>
                        <a:t>, </a:t>
                      </a:r>
                      <a:r>
                        <a:rPr lang="pt-BR" sz="1600" dirty="0" smtClean="0"/>
                        <a:t>Letônia</a:t>
                      </a:r>
                      <a:r>
                        <a:rPr lang="pt-BR" sz="1600" dirty="0" smtClean="0"/>
                        <a:t>, Lituânia, Áustria, Alemanha e Reino Unido</a:t>
                      </a:r>
                      <a:endParaRPr lang="bg-BG" sz="1600" dirty="0"/>
                    </a:p>
                  </a:txBody>
                  <a:tcPr/>
                </a:tc>
              </a:tr>
              <a:tr h="930384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Controle</a:t>
                      </a:r>
                      <a:r>
                        <a:rPr lang="pt-BR" sz="1600" baseline="0" dirty="0" smtClean="0"/>
                        <a:t> Financeiro </a:t>
                      </a:r>
                      <a:r>
                        <a:rPr lang="pt-BR" sz="1600" dirty="0" smtClean="0"/>
                        <a:t>e Auditoria Interna existem – mas AI é claramente separada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 maioria dos 13 membros mais novos da UE</a:t>
                      </a:r>
                      <a:endParaRPr lang="en-US" sz="1600" dirty="0" smtClean="0"/>
                    </a:p>
                  </a:txBody>
                  <a:tcPr/>
                </a:tc>
              </a:tr>
              <a:tr h="1251084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Controle Financeiro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dirty="0" smtClean="0"/>
                        <a:t>e Auditoria Interna estão sob o mesmo teto em uma instituição central ou a unidade central de coordenação da Auditoria Interna é uma parte do organismo de Controle Financeiro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Bélgica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França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Espanha</a:t>
                      </a:r>
                      <a:r>
                        <a:rPr lang="en-US" sz="1600" dirty="0" smtClean="0"/>
                        <a:t>, Portugal</a:t>
                      </a:r>
                    </a:p>
                  </a:txBody>
                  <a:tcPr/>
                </a:tc>
              </a:tr>
              <a:tr h="785564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CF não impõe sanções. Isso é um dever do ISF – do tipo Tribunal</a:t>
                      </a:r>
                      <a:endParaRPr 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França, Itália, Portugal e Espanha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4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611560" y="968534"/>
            <a:ext cx="83497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pt-B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SEMELHANÇAS E DIFERENÇAS ENTRE CONTROLE FINANCEIRO E </a:t>
            </a:r>
            <a:r>
              <a:rPr lang="pt-BR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AUDIT OFFICE</a:t>
            </a:r>
            <a:r>
              <a:rPr lang="pt-B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  <a:p>
            <a:endParaRPr lang="en-US" sz="9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356232"/>
              </p:ext>
            </p:extLst>
          </p:nvPr>
        </p:nvGraphicFramePr>
        <p:xfrm>
          <a:off x="611560" y="2004749"/>
          <a:ext cx="6840760" cy="2965221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6840760"/>
              </a:tblGrid>
              <a:tr h="504056">
                <a:tc>
                  <a:txBody>
                    <a:bodyPr/>
                    <a:lstStyle/>
                    <a:p>
                      <a:r>
                        <a:rPr lang="en-US" dirty="0" smtClean="0"/>
                        <a:t>SEMELHANÇAS:</a:t>
                      </a:r>
                      <a:endParaRPr lang="bg-BG" dirty="0"/>
                    </a:p>
                  </a:txBody>
                  <a:tcPr/>
                </a:tc>
              </a:tr>
              <a:tr h="48814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dirty="0" smtClean="0"/>
                        <a:t>De</a:t>
                      </a:r>
                      <a:r>
                        <a:rPr lang="en-US" baseline="0" dirty="0" smtClean="0"/>
                        <a:t> fora (</a:t>
                      </a:r>
                      <a:r>
                        <a:rPr lang="en-US" u="none" baseline="0" dirty="0" err="1" smtClean="0"/>
                        <a:t>Externa</a:t>
                      </a:r>
                      <a:r>
                        <a:rPr lang="en-US" baseline="0" dirty="0" smtClean="0"/>
                        <a:t>)</a:t>
                      </a:r>
                      <a:endParaRPr lang="bg-BG" dirty="0" smtClean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Atividades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 post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bg-BG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285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err="1" smtClean="0"/>
                        <a:t>Cobre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todo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setor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público</a:t>
                      </a:r>
                      <a:endParaRPr lang="bg-BG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err="1" smtClean="0"/>
                        <a:t>Poder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sancionatório</a:t>
                      </a:r>
                      <a:r>
                        <a:rPr lang="en-US" dirty="0" smtClean="0"/>
                        <a:t>  (</a:t>
                      </a:r>
                      <a:r>
                        <a:rPr lang="en-US" dirty="0" err="1" smtClean="0"/>
                        <a:t>onde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existe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pt-BR" dirty="0" smtClean="0"/>
                        <a:t>Mandato para o combate à fraude e corrupção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82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7</a:t>
            </a:fld>
            <a:endParaRPr lang="pt-BR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817711"/>
              </p:ext>
            </p:extLst>
          </p:nvPr>
        </p:nvGraphicFramePr>
        <p:xfrm>
          <a:off x="480910" y="2276872"/>
          <a:ext cx="8153147" cy="32473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6403"/>
                <a:gridCol w="2952328"/>
                <a:gridCol w="3744416"/>
              </a:tblGrid>
              <a:tr h="382270">
                <a:tc>
                  <a:txBody>
                    <a:bodyPr/>
                    <a:lstStyle/>
                    <a:p>
                      <a:r>
                        <a:rPr lang="en-US" dirty="0" smtClean="0"/>
                        <a:t>DIFERENÇAS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CONTROLE FINANCEIRO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NATIONAL AUDIT OFFICE</a:t>
                      </a:r>
                      <a:endParaRPr lang="bg-BG" i="1" dirty="0" smtClean="0"/>
                    </a:p>
                  </a:txBody>
                  <a:tcPr/>
                </a:tc>
              </a:tr>
              <a:tr h="1070466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Posição na estrutura do Estado e subordinação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Subordinado ao Ministério das Finanças. </a:t>
                      </a:r>
                    </a:p>
                    <a:p>
                      <a:r>
                        <a:rPr lang="pt-BR" sz="1400" dirty="0" smtClean="0"/>
                        <a:t>Se reporta ao Ministro das Finanças e ao Executivo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Se reporta ao Legislativo e ao público</a:t>
                      </a:r>
                      <a:endParaRPr lang="en-US" sz="1400" u="none" dirty="0" smtClean="0"/>
                    </a:p>
                  </a:txBody>
                  <a:tcPr/>
                </a:tc>
              </a:tr>
              <a:tr h="3822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Base da </a:t>
                      </a:r>
                      <a:r>
                        <a:rPr lang="en-US" sz="1600" dirty="0" err="1" smtClean="0"/>
                        <a:t>atividade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u="none" dirty="0" smtClean="0"/>
                        <a:t>Atua sobre reclamações e solicitações dos cidadãos e de outras instituições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u="none" dirty="0" smtClean="0"/>
                        <a:t>Trabalha de acordo com o plano anual e solicitações do Legislativo</a:t>
                      </a:r>
                      <a:endParaRPr lang="bg-BG" sz="1400" dirty="0"/>
                    </a:p>
                  </a:txBody>
                  <a:tcPr/>
                </a:tc>
              </a:tr>
              <a:tr h="38227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Objetivos e escopo do trabalho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Foco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legalidade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aseline="0" dirty="0" smtClean="0"/>
                        <a:t>Legalidade, mas também a eficiência, eficácia e economia. Também na verificação das demonstrações financeiras das organizações orçamentárias</a:t>
                      </a:r>
                      <a:endParaRPr lang="en-US" sz="1400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https://encrypted-tbn0.gstatic.com/images?q=tbn:ANd9GcRPBQj6kYtMNk4yGDyH6M_k1EE8jOkgSjrkN_XZ9UKexzl8H4C__A">
            <a:hlinkClick r:id="rId3"/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40" b="13835"/>
          <a:stretch/>
        </p:blipFill>
        <p:spPr bwMode="auto">
          <a:xfrm>
            <a:off x="5652120" y="1628800"/>
            <a:ext cx="3024336" cy="6403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1543" y="836712"/>
            <a:ext cx="834976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t-B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SEMELHANÇAS E DIFERENÇAS ENTRE CONTROLE FINANCEIRO E </a:t>
            </a:r>
            <a:r>
              <a:rPr lang="pt-BR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AUDIT OFFICE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(2)</a:t>
            </a:r>
          </a:p>
          <a:p>
            <a:endParaRPr lang="en-US" sz="7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615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8</a:t>
            </a:fld>
            <a:endParaRPr lang="pt-BR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848503"/>
              </p:ext>
            </p:extLst>
          </p:nvPr>
        </p:nvGraphicFramePr>
        <p:xfrm>
          <a:off x="523309" y="2590048"/>
          <a:ext cx="8153147" cy="28639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6403"/>
                <a:gridCol w="2952328"/>
                <a:gridCol w="3744416"/>
              </a:tblGrid>
              <a:tr h="382270">
                <a:tc>
                  <a:txBody>
                    <a:bodyPr/>
                    <a:lstStyle/>
                    <a:p>
                      <a:r>
                        <a:rPr lang="en-US" dirty="0" smtClean="0"/>
                        <a:t>DIFERENÇAS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CONTROLE FINANCEIRO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NATIONAL AUDIT OFFICE</a:t>
                      </a:r>
                      <a:endParaRPr lang="bg-BG" i="1" dirty="0" smtClean="0"/>
                    </a:p>
                  </a:txBody>
                  <a:tcPr/>
                </a:tc>
              </a:tr>
              <a:tr h="81672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Abordagem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Investigações de casos concretos de irregularidades, violações legais, fraude e corrupção - inspeção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Análise da implementação da política de governo como pretendida</a:t>
                      </a:r>
                      <a:endParaRPr lang="en-US" sz="1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Tipos</a:t>
                      </a:r>
                      <a:r>
                        <a:rPr lang="en-US" sz="1600" dirty="0" smtClean="0"/>
                        <a:t> de </a:t>
                      </a:r>
                      <a:r>
                        <a:rPr lang="en-US" sz="1600" dirty="0" err="1" smtClean="0"/>
                        <a:t>checagens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Inspeção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dirty="0" err="1" smtClean="0"/>
                        <a:t>verificação</a:t>
                      </a:r>
                      <a:r>
                        <a:rPr lang="en-US" sz="1400" dirty="0" smtClean="0"/>
                        <a:t> da </a:t>
                      </a:r>
                      <a:r>
                        <a:rPr lang="en-US" sz="1400" dirty="0" err="1" smtClean="0"/>
                        <a:t>legalidade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Auditorias financeiras, de conformidade e de desempenho</a:t>
                      </a:r>
                      <a:endParaRPr lang="en-US" sz="1400" dirty="0" smtClean="0"/>
                    </a:p>
                  </a:txBody>
                  <a:tcPr/>
                </a:tc>
              </a:tr>
              <a:tr h="38227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Consequências</a:t>
                      </a:r>
                      <a:r>
                        <a:rPr lang="en-US" sz="1600" dirty="0" smtClean="0"/>
                        <a:t> das </a:t>
                      </a:r>
                      <a:r>
                        <a:rPr lang="en-US" sz="1600" dirty="0" err="1" smtClean="0"/>
                        <a:t>atividades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Imposição de sanções, encaminhando casos de fraude para o Ministério Público, dando determinações obrigatórias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Recomendações para melhoria </a:t>
                      </a:r>
                    </a:p>
                    <a:p>
                      <a:endParaRPr lang="pt-BR" sz="1400" dirty="0" smtClean="0"/>
                    </a:p>
                    <a:p>
                      <a:r>
                        <a:rPr lang="pt-BR" sz="1400" dirty="0" smtClean="0"/>
                        <a:t>Geralmente sem 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sanções (com exceções)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https://encrypted-tbn0.gstatic.com/images?q=tbn:ANd9GcRPBQj6kYtMNk4yGDyH6M_k1EE8jOkgSjrkN_XZ9UKexzl8H4C__A">
            <a:hlinkClick r:id="rId3"/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40" b="13835"/>
          <a:stretch/>
        </p:blipFill>
        <p:spPr bwMode="auto">
          <a:xfrm>
            <a:off x="5652120" y="1840022"/>
            <a:ext cx="3024336" cy="6403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1544" y="836712"/>
            <a:ext cx="8349763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pt-B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SEMELHANÇAS E DIFERENÇAS ENTRE CONTROLE FINANCEIRO E </a:t>
            </a:r>
            <a:r>
              <a:rPr lang="pt-BR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AUDIT OFFICE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(3)</a:t>
            </a:r>
          </a:p>
          <a:p>
            <a:endParaRPr lang="en-US" sz="105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624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539552" y="861070"/>
            <a:ext cx="834976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t-B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SEMELHANÇAS E DIFERENÇAS ENTRE CONTROLE </a:t>
            </a:r>
            <a:r>
              <a:rPr lang="pt-B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FINANCEIRO E </a:t>
            </a:r>
            <a:r>
              <a:rPr lang="pt-B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AUDITORIA INTERNA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700" b="1" i="1" dirty="0" smtClean="0">
              <a:solidFill>
                <a:srgbClr val="130D6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56092"/>
              </p:ext>
            </p:extLst>
          </p:nvPr>
        </p:nvGraphicFramePr>
        <p:xfrm>
          <a:off x="611560" y="2004749"/>
          <a:ext cx="6840760" cy="255549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6840760"/>
              </a:tblGrid>
              <a:tr h="504056">
                <a:tc>
                  <a:txBody>
                    <a:bodyPr/>
                    <a:lstStyle/>
                    <a:p>
                      <a:r>
                        <a:rPr lang="en-US" dirty="0" smtClean="0"/>
                        <a:t>SEMELHANÇAS:</a:t>
                      </a:r>
                      <a:endParaRPr lang="bg-BG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err="1" smtClean="0"/>
                        <a:t>Geralmente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checagens</a:t>
                      </a:r>
                      <a:r>
                        <a:rPr lang="en-US" dirty="0" smtClean="0"/>
                        <a:t> a posteriori </a:t>
                      </a:r>
                      <a:r>
                        <a:rPr lang="en-US" i="1" dirty="0" smtClean="0"/>
                        <a:t>(ex</a:t>
                      </a:r>
                      <a:r>
                        <a:rPr lang="en-US" i="1" baseline="0" dirty="0" smtClean="0"/>
                        <a:t> post)</a:t>
                      </a:r>
                      <a:endParaRPr lang="bg-BG" i="1" dirty="0"/>
                    </a:p>
                  </a:txBody>
                  <a:tcPr/>
                </a:tc>
              </a:tr>
              <a:tr h="46085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err="1" smtClean="0"/>
                        <a:t>Independência</a:t>
                      </a:r>
                      <a:endParaRPr lang="bg-BG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err="1" smtClean="0"/>
                        <a:t>Pleno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acesso</a:t>
                      </a:r>
                      <a:r>
                        <a:rPr lang="en-US" dirty="0" smtClean="0"/>
                        <a:t> à </a:t>
                      </a:r>
                      <a:r>
                        <a:rPr lang="en-US" dirty="0" err="1" smtClean="0"/>
                        <a:t>informação</a:t>
                      </a:r>
                      <a:endParaRPr lang="en-US" baseline="0" dirty="0" smtClean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pt-BR" u="none" dirty="0" smtClean="0"/>
                        <a:t>Competência para expedir recomendações como resultado do contrato realizado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39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4539</TotalTime>
  <Words>2168</Words>
  <Application>Microsoft Office PowerPoint</Application>
  <PresentationFormat>Apresentação na tela (4:3)</PresentationFormat>
  <Paragraphs>368</Paragraphs>
  <Slides>28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de Alencar Araripe Pereira</dc:creator>
  <cp:lastModifiedBy>ronal_000</cp:lastModifiedBy>
  <cp:revision>192</cp:revision>
  <cp:lastPrinted>2014-08-28T13:58:55Z</cp:lastPrinted>
  <dcterms:created xsi:type="dcterms:W3CDTF">2014-07-23T21:24:08Z</dcterms:created>
  <dcterms:modified xsi:type="dcterms:W3CDTF">2014-09-19T00:48:16Z</dcterms:modified>
</cp:coreProperties>
</file>