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0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</p:sldIdLst>
  <p:sldSz cx="9144000" cy="6858000" type="screen4x3"/>
  <p:notesSz cx="6819900" cy="99187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euws Katleen" initials="SK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0"/>
    <a:srgbClr val="130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9634" autoAdjust="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16E93-1253-478C-86B4-23D946157ACA}" type="datetimeFigureOut">
              <a:rPr lang="pt-BR" smtClean="0"/>
              <a:t>18/09/2014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E3E72-6740-4B41-B56F-64326C8A99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389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6033" cy="4952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62274" y="1"/>
            <a:ext cx="2956033" cy="4952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DF830-DD34-4D29-92DF-048BC3933316}" type="datetimeFigureOut">
              <a:rPr lang="nl-BE" smtClean="0"/>
              <a:t>18/09/2014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1672" y="4710944"/>
            <a:ext cx="5456557" cy="4463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0289"/>
            <a:ext cx="2956033" cy="4968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62274" y="9420289"/>
            <a:ext cx="2956033" cy="4968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3A9BD-BCCE-4A56-BAF7-F8E00873326D}" type="slidenum">
              <a:rPr lang="nl-BE" smtClean="0"/>
              <a:t>‹nº›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697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3A9BD-BCCE-4A56-BAF7-F8E00873326D}" type="slidenum">
              <a:rPr lang="nl-BE" smtClean="0"/>
              <a:t>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70980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4137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9416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4347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63063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0208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8159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8159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9860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D2A7-6110-40D7-A03A-72B19F4DA67E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9860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3425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592" y="6153586"/>
            <a:ext cx="4177816" cy="707522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503" y="6421788"/>
            <a:ext cx="1729977" cy="30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432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33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48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29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95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36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18/09/2014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18/09/2014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38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18/09/2014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16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40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D40C-952C-4941-A31D-387992BB3E7E}" type="datetimeFigureOut">
              <a:rPr lang="pt-BR" smtClean="0"/>
              <a:t>18/09/2014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20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DD40C-952C-4941-A31D-387992BB3E7E}" type="datetimeFigureOut">
              <a:rPr lang="pt-BR" smtClean="0"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CF09-96C2-46F2-B5C6-6BE50865BE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187624" y="3356992"/>
            <a:ext cx="7488832" cy="1440160"/>
          </a:xfrm>
        </p:spPr>
        <p:txBody>
          <a:bodyPr anchor="t">
            <a:normAutofit/>
          </a:bodyPr>
          <a:lstStyle/>
          <a:p>
            <a:r>
              <a:rPr lang="en-US" sz="2400" b="1" smtClean="0">
                <a:solidFill>
                  <a:srgbClr val="182C80"/>
                </a:solidFill>
                <a:latin typeface="+mj-lt"/>
              </a:rPr>
              <a:t>Financial Inspection in the Brazilian Public Sector</a:t>
            </a:r>
          </a:p>
          <a:p>
            <a:r>
              <a:rPr lang="en-US" b="1" i="1" smtClean="0">
                <a:solidFill>
                  <a:schemeClr val="tx2"/>
                </a:solidFill>
                <a:latin typeface="+mj-lt"/>
              </a:rPr>
              <a:t>J. Antônio Meyer P. Jr.</a:t>
            </a:r>
            <a:endParaRPr lang="en-US" b="1" i="1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77" y="5589240"/>
            <a:ext cx="5472608" cy="92679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48680"/>
            <a:ext cx="7884368" cy="225267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949280"/>
            <a:ext cx="2292823" cy="40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8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628800"/>
            <a:ext cx="89289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0099"/>
                </a:solidFill>
              </a:rPr>
              <a:t>	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3200" b="1" dirty="0" smtClean="0">
              <a:solidFill>
                <a:srgbClr val="000099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 smtClean="0">
                <a:solidFill>
                  <a:srgbClr val="000099"/>
                </a:solidFill>
              </a:rPr>
              <a:t>FOR THE </a:t>
            </a:r>
            <a:r>
              <a:rPr lang="pt-BR" sz="3200" b="1" dirty="0" smtClean="0">
                <a:solidFill>
                  <a:srgbClr val="FF0000"/>
                </a:solidFill>
              </a:rPr>
              <a:t>FIRST LINE OF ATTACK (</a:t>
            </a:r>
            <a:r>
              <a:rPr lang="pt-BR" sz="3200" b="1" dirty="0" smtClean="0">
                <a:solidFill>
                  <a:srgbClr val="FF0000"/>
                </a:solidFill>
              </a:rPr>
              <a:t>CGU) </a:t>
            </a:r>
            <a:r>
              <a:rPr lang="pt-BR" sz="3200" b="1" dirty="0" smtClean="0">
                <a:solidFill>
                  <a:srgbClr val="000099"/>
                </a:solidFill>
              </a:rPr>
              <a:t>: </a:t>
            </a:r>
            <a:endParaRPr lang="pt-BR" sz="3200" b="1" dirty="0" smtClean="0">
              <a:solidFill>
                <a:srgbClr val="000099"/>
              </a:solidFill>
            </a:endParaRPr>
          </a:p>
          <a:p>
            <a:pPr lvl="3" algn="just"/>
            <a:r>
              <a:rPr lang="pt-BR" sz="3200" b="1" dirty="0" smtClean="0">
                <a:solidFill>
                  <a:srgbClr val="000099"/>
                </a:solidFill>
              </a:rPr>
              <a:t>	</a:t>
            </a:r>
          </a:p>
          <a:p>
            <a:pPr marL="717550" lvl="3" algn="just"/>
            <a:r>
              <a:rPr lang="pt-BR" sz="4800" b="1" dirty="0" smtClean="0">
                <a:solidFill>
                  <a:srgbClr val="000099"/>
                </a:solidFill>
              </a:rPr>
              <a:t>IN FIGHTING AGAINST CORRUPTION</a:t>
            </a:r>
          </a:p>
          <a:p>
            <a:pPr lvl="3" algn="ctr"/>
            <a:r>
              <a:rPr lang="pt-BR" sz="4800" b="1" dirty="0" err="1" smtClean="0">
                <a:solidFill>
                  <a:srgbClr val="000099"/>
                </a:solidFill>
              </a:rPr>
              <a:t>E</a:t>
            </a:r>
            <a:r>
              <a:rPr lang="pt-BR" sz="3600" b="1" dirty="0" err="1" smtClean="0">
                <a:solidFill>
                  <a:srgbClr val="000099"/>
                </a:solidFill>
              </a:rPr>
              <a:t>nd</a:t>
            </a:r>
            <a:endParaRPr lang="pt-BR" sz="3200" b="1" dirty="0" smtClean="0">
              <a:solidFill>
                <a:srgbClr val="000099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32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pt-BR" sz="32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bg-BG" sz="3200" b="1" dirty="0" smtClean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90872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4 -  </a:t>
            </a:r>
            <a:r>
              <a:rPr lang="en-US" sz="2400" b="1" dirty="0">
                <a:solidFill>
                  <a:srgbClr val="000099"/>
                </a:solidFill>
              </a:rPr>
              <a:t>The model (SFC/CGU) with </a:t>
            </a:r>
            <a:r>
              <a:rPr lang="en-US" sz="2400" b="1" dirty="0" smtClean="0">
                <a:solidFill>
                  <a:srgbClr val="000099"/>
                </a:solidFill>
              </a:rPr>
              <a:t>Internal Audits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99"/>
                </a:solidFill>
              </a:rPr>
              <a:t>collaboration</a:t>
            </a:r>
            <a:endParaRPr lang="pt-BR" sz="2400" b="1" dirty="0">
              <a:solidFill>
                <a:srgbClr val="000099"/>
              </a:solidFill>
            </a:endParaRP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294967295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3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24273"/>
            <a:ext cx="89289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400" b="1" dirty="0" smtClean="0">
                <a:solidFill>
                  <a:srgbClr val="000099"/>
                </a:solidFill>
              </a:rPr>
              <a:t> Fi</a:t>
            </a:r>
            <a:r>
              <a:rPr lang="en-US" sz="2400" b="1" dirty="0" smtClean="0">
                <a:solidFill>
                  <a:srgbClr val="000099"/>
                </a:solidFill>
              </a:rPr>
              <a:t>nancial </a:t>
            </a:r>
            <a:r>
              <a:rPr lang="en-US" sz="2400" b="1" dirty="0" smtClean="0">
                <a:solidFill>
                  <a:srgbClr val="FF0000"/>
                </a:solidFill>
              </a:rPr>
              <a:t>Control </a:t>
            </a:r>
            <a:r>
              <a:rPr lang="en-US" sz="2400" b="1" dirty="0" smtClean="0">
                <a:solidFill>
                  <a:srgbClr val="000099"/>
                </a:solidFill>
              </a:rPr>
              <a:t># Financial </a:t>
            </a:r>
            <a:r>
              <a:rPr lang="en-US" sz="2400" b="1" dirty="0" smtClean="0">
                <a:solidFill>
                  <a:srgbClr val="FF0000"/>
                </a:solidFill>
              </a:rPr>
              <a:t>Inspectio</a:t>
            </a:r>
            <a:r>
              <a:rPr lang="en-US" sz="2400" b="1" dirty="0" smtClean="0">
                <a:solidFill>
                  <a:srgbClr val="FF0000"/>
                </a:solidFill>
              </a:rPr>
              <a:t>n (Supervision) </a:t>
            </a:r>
            <a:r>
              <a:rPr lang="en-US" sz="2400" b="1" dirty="0" smtClean="0">
                <a:solidFill>
                  <a:srgbClr val="000099"/>
                </a:solidFill>
              </a:rPr>
              <a:t>=&gt; in the Brazilian Public Sector. </a:t>
            </a:r>
          </a:p>
          <a:p>
            <a:pPr marL="342900" indent="-342900" algn="just">
              <a:buAutoNum type="arabicPeriod"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Administrative Internal Control </a:t>
            </a:r>
            <a:r>
              <a:rPr lang="en-US" sz="2400" b="1" dirty="0" smtClean="0">
                <a:solidFill>
                  <a:srgbClr val="000099"/>
                </a:solidFill>
              </a:rPr>
              <a:t>(Accounting, </a:t>
            </a:r>
            <a:r>
              <a:rPr lang="en-US" sz="2400" b="1" dirty="0" smtClean="0">
                <a:solidFill>
                  <a:srgbClr val="FF0000"/>
                </a:solidFill>
              </a:rPr>
              <a:t>Financial,</a:t>
            </a:r>
            <a:r>
              <a:rPr lang="en-US" sz="2400" b="1" dirty="0" smtClean="0">
                <a:solidFill>
                  <a:srgbClr val="000099"/>
                </a:solidFill>
              </a:rPr>
              <a:t> Budgetary, Assets, Operational </a:t>
            </a:r>
            <a:r>
              <a:rPr lang="en-US" sz="2400" b="1" dirty="0" smtClean="0">
                <a:solidFill>
                  <a:srgbClr val="000099"/>
                </a:solidFill>
              </a:rPr>
              <a:t>and</a:t>
            </a:r>
            <a:r>
              <a:rPr lang="en-US" sz="2400" b="1" dirty="0" smtClean="0">
                <a:solidFill>
                  <a:srgbClr val="000099"/>
                </a:solidFill>
              </a:rPr>
              <a:t> others) #  Internal Control Systems (</a:t>
            </a:r>
            <a:r>
              <a:rPr lang="en-US" sz="2400" b="1" dirty="0" smtClean="0">
                <a:solidFill>
                  <a:srgbClr val="FF0000"/>
                </a:solidFill>
              </a:rPr>
              <a:t>Inspection and Audit</a:t>
            </a:r>
            <a:r>
              <a:rPr lang="en-US" sz="2400" b="1" dirty="0" smtClean="0">
                <a:solidFill>
                  <a:srgbClr val="000099"/>
                </a:solidFill>
              </a:rPr>
              <a:t>) # External Control (</a:t>
            </a:r>
            <a:r>
              <a:rPr lang="en-US" sz="2400" b="1" dirty="0" smtClean="0">
                <a:solidFill>
                  <a:srgbClr val="FF0000"/>
                </a:solidFill>
              </a:rPr>
              <a:t>Inspection and Audit</a:t>
            </a:r>
            <a:r>
              <a:rPr lang="en-US" sz="2400" b="1" dirty="0" smtClean="0">
                <a:solidFill>
                  <a:srgbClr val="000099"/>
                </a:solidFill>
              </a:rPr>
              <a:t>).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000099"/>
                </a:solidFill>
              </a:rPr>
              <a:t>Public Auditing # </a:t>
            </a:r>
            <a:r>
              <a:rPr lang="en-US" sz="2400" b="1" dirty="0" smtClean="0">
                <a:solidFill>
                  <a:srgbClr val="FF0000"/>
                </a:solidFill>
              </a:rPr>
              <a:t>Internal Audit </a:t>
            </a:r>
            <a:r>
              <a:rPr lang="en-US" sz="2400" b="1" dirty="0" smtClean="0">
                <a:solidFill>
                  <a:srgbClr val="000099"/>
                </a:solidFill>
              </a:rPr>
              <a:t># External/Independent/Private  Audit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-&gt;  in the Federal Public Sector.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000099"/>
                </a:solidFill>
              </a:rPr>
              <a:t>The</a:t>
            </a:r>
            <a:r>
              <a:rPr lang="en-US" sz="2400" b="1" dirty="0" smtClean="0">
                <a:solidFill>
                  <a:srgbClr val="000099"/>
                </a:solidFill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Financial Control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</a:rPr>
              <a:t>and Brazilian Internal Control Model</a:t>
            </a:r>
            <a:endParaRPr lang="en-US" sz="2400" b="1" dirty="0" smtClean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804" y="1052736"/>
            <a:ext cx="5100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PECULIARITIES IN BRAZIL</a:t>
            </a:r>
            <a:endParaRPr lang="bg-BG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294967295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13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929021"/>
            <a:ext cx="89289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000099"/>
                </a:solidFill>
              </a:rPr>
              <a:t>1.1 – Brazilian Institutional Organization </a:t>
            </a:r>
            <a:r>
              <a:rPr lang="en-US" sz="2200" b="1" dirty="0" smtClean="0">
                <a:solidFill>
                  <a:srgbClr val="FF0000"/>
                </a:solidFill>
              </a:rPr>
              <a:t>is unique in the World -</a:t>
            </a:r>
            <a:r>
              <a:rPr lang="en-US" sz="2200" b="1" dirty="0" smtClean="0">
                <a:solidFill>
                  <a:srgbClr val="000099"/>
                </a:solidFill>
              </a:rPr>
              <a:t>&gt; reflected in the organization of Internal Control and Internal Audit of all Federal levels.</a:t>
            </a:r>
          </a:p>
          <a:p>
            <a:pPr marL="342900" indent="-342900" algn="just">
              <a:buFontTx/>
              <a:buAutoNum type="arabicPeriod"/>
            </a:pPr>
            <a:endParaRPr lang="en-US" sz="2200" b="1" dirty="0" smtClean="0">
              <a:solidFill>
                <a:srgbClr val="000099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000099"/>
                </a:solidFill>
              </a:rPr>
              <a:t>1.2 – Legal </a:t>
            </a:r>
            <a:r>
              <a:rPr lang="en-US" sz="2200" b="1" dirty="0" smtClean="0">
                <a:solidFill>
                  <a:srgbClr val="000099"/>
                </a:solidFill>
              </a:rPr>
              <a:t>Framework in Brazil </a:t>
            </a:r>
            <a:r>
              <a:rPr lang="en-US" sz="2200" b="1" dirty="0" smtClean="0">
                <a:solidFill>
                  <a:srgbClr val="000099"/>
                </a:solidFill>
              </a:rPr>
              <a:t>(Federal Constitution, Complimentary Laws, Ordinary Laws, Decrees, Normative Decisions, Normative Instructions and other regulations).</a:t>
            </a:r>
          </a:p>
          <a:p>
            <a:pPr marL="342900" indent="-342900" algn="just">
              <a:buFontTx/>
              <a:buAutoNum type="arabicPeriod"/>
            </a:pPr>
            <a:endParaRPr lang="en-US" sz="2200" b="1" dirty="0" smtClean="0">
              <a:solidFill>
                <a:srgbClr val="000099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000099"/>
                </a:solidFill>
              </a:rPr>
              <a:t>1.3 - Defense Lines:</a:t>
            </a:r>
          </a:p>
          <a:p>
            <a:pPr algn="just"/>
            <a:r>
              <a:rPr lang="en-US" sz="2200" b="1" dirty="0" smtClean="0">
                <a:solidFill>
                  <a:srgbClr val="000099"/>
                </a:solidFill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000" b="1" dirty="0" smtClean="0">
                <a:solidFill>
                  <a:srgbClr val="FF0000"/>
                </a:solidFill>
              </a:rPr>
              <a:t> defense line</a:t>
            </a:r>
            <a:r>
              <a:rPr lang="en-US" sz="2000" b="1" dirty="0" smtClean="0">
                <a:solidFill>
                  <a:srgbClr val="000099"/>
                </a:solidFill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</a:rPr>
              <a:t>Financial </a:t>
            </a:r>
            <a:r>
              <a:rPr lang="en-US" sz="2000" b="1" dirty="0" smtClean="0">
                <a:solidFill>
                  <a:srgbClr val="000099"/>
                </a:solidFill>
              </a:rPr>
              <a:t>Administrative Internal Control;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	</a:t>
            </a:r>
          </a:p>
          <a:p>
            <a:pPr algn="just"/>
            <a:r>
              <a:rPr lang="en-US" sz="2000" b="1" dirty="0" smtClean="0">
                <a:solidFill>
                  <a:srgbClr val="000099"/>
                </a:solidFill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2000" b="1" dirty="0" smtClean="0">
                <a:solidFill>
                  <a:srgbClr val="FF0000"/>
                </a:solidFill>
              </a:rPr>
              <a:t> defense line: </a:t>
            </a:r>
            <a:r>
              <a:rPr lang="en-US" sz="2000" b="1" dirty="0" smtClean="0">
                <a:solidFill>
                  <a:srgbClr val="000099"/>
                </a:solidFill>
              </a:rPr>
              <a:t>Financial Supervision;		</a:t>
            </a:r>
          </a:p>
          <a:p>
            <a:pPr algn="just"/>
            <a:r>
              <a:rPr lang="en-US" sz="2000" b="1" dirty="0" smtClean="0">
                <a:solidFill>
                  <a:srgbClr val="000099"/>
                </a:solidFill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r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d</a:t>
            </a:r>
            <a:r>
              <a:rPr lang="en-US" sz="2000" b="1" dirty="0" smtClean="0">
                <a:solidFill>
                  <a:srgbClr val="FF0000"/>
                </a:solidFill>
              </a:rPr>
              <a:t> defense line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en-US" sz="2000" b="1" dirty="0" smtClean="0">
                <a:solidFill>
                  <a:srgbClr val="000099"/>
                </a:solidFill>
              </a:rPr>
              <a:t> Financial Assessment (Accounting, Budgetary and Financial Auditing).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0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2400" b="1" dirty="0" smtClean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804" y="1052736"/>
            <a:ext cx="754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1 - </a:t>
            </a:r>
            <a:r>
              <a:rPr lang="pt-BR" sz="2400" b="1" dirty="0" smtClean="0">
                <a:solidFill>
                  <a:srgbClr val="000099"/>
                </a:solidFill>
              </a:rPr>
              <a:t>Financial </a:t>
            </a:r>
            <a:r>
              <a:rPr lang="pt-BR" sz="2400" b="1" dirty="0" err="1" smtClean="0">
                <a:solidFill>
                  <a:srgbClr val="FF0000"/>
                </a:solidFill>
              </a:rPr>
              <a:t>Control</a:t>
            </a: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400" b="1" dirty="0" smtClean="0">
                <a:solidFill>
                  <a:srgbClr val="000099"/>
                </a:solidFill>
              </a:rPr>
              <a:t># </a:t>
            </a:r>
            <a:r>
              <a:rPr lang="pt-BR" sz="2400" b="1" dirty="0" smtClean="0"/>
              <a:t>F</a:t>
            </a:r>
            <a:r>
              <a:rPr lang="pt-BR" sz="2400" b="1" dirty="0" smtClean="0">
                <a:solidFill>
                  <a:srgbClr val="000099"/>
                </a:solidFill>
              </a:rPr>
              <a:t>inancial </a:t>
            </a:r>
            <a:r>
              <a:rPr lang="pt-BR" sz="2400" b="1" dirty="0" err="1" smtClean="0">
                <a:solidFill>
                  <a:srgbClr val="FF0000"/>
                </a:solidFill>
              </a:rPr>
              <a:t>Inspection</a:t>
            </a:r>
            <a:r>
              <a:rPr lang="pt-BR" sz="2400" b="1" dirty="0" smtClean="0">
                <a:solidFill>
                  <a:srgbClr val="FF0000"/>
                </a:solidFill>
              </a:rPr>
              <a:t> (</a:t>
            </a:r>
            <a:r>
              <a:rPr lang="pt-BR" sz="2400" b="1" dirty="0" err="1" smtClean="0">
                <a:solidFill>
                  <a:srgbClr val="FF0000"/>
                </a:solidFill>
              </a:rPr>
              <a:t>Supervision</a:t>
            </a:r>
            <a:r>
              <a:rPr lang="pt-BR" sz="2400" b="1" dirty="0" smtClean="0">
                <a:solidFill>
                  <a:srgbClr val="FF0000"/>
                </a:solidFill>
              </a:rPr>
              <a:t>)</a:t>
            </a:r>
            <a:endParaRPr lang="bg-BG" sz="2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294967295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6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060848"/>
            <a:ext cx="887190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200" b="1" dirty="0" smtClean="0">
                <a:solidFill>
                  <a:srgbClr val="000099"/>
                </a:solidFill>
              </a:rPr>
              <a:t>2.1 – Brazilian Public Sector -&gt; </a:t>
            </a:r>
            <a:r>
              <a:rPr lang="en-US" sz="2200" b="1" dirty="0" smtClean="0">
                <a:solidFill>
                  <a:srgbClr val="FF0000"/>
                </a:solidFill>
              </a:rPr>
              <a:t>Different</a:t>
            </a:r>
            <a:r>
              <a:rPr lang="en-US" sz="2200" b="1" dirty="0" smtClean="0">
                <a:solidFill>
                  <a:srgbClr val="000099"/>
                </a:solidFill>
              </a:rPr>
              <a:t> Legal Natures among </a:t>
            </a:r>
            <a:r>
              <a:rPr lang="en-US" sz="2200" b="1" dirty="0" smtClean="0">
                <a:solidFill>
                  <a:srgbClr val="FF0000"/>
                </a:solidFill>
              </a:rPr>
              <a:t>Bodies</a:t>
            </a:r>
            <a:r>
              <a:rPr lang="en-US" sz="2200" b="1" dirty="0" smtClean="0">
                <a:solidFill>
                  <a:srgbClr val="000099"/>
                </a:solidFill>
              </a:rPr>
              <a:t> (Direct Administration) &amp;  </a:t>
            </a:r>
            <a:r>
              <a:rPr lang="en-US" sz="2200" b="1" dirty="0" smtClean="0">
                <a:solidFill>
                  <a:srgbClr val="FF0000"/>
                </a:solidFill>
              </a:rPr>
              <a:t>Entities</a:t>
            </a:r>
            <a:r>
              <a:rPr lang="en-US" sz="2200" b="1" dirty="0" smtClean="0">
                <a:solidFill>
                  <a:srgbClr val="000099"/>
                </a:solidFill>
              </a:rPr>
              <a:t> (Indirect Administration) -&gt; affects the Administrative Internal Controls and Internal Audit.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endParaRPr lang="en-US" sz="22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</a:rPr>
              <a:t>2.2 – Administrative Internal Control </a:t>
            </a:r>
            <a:r>
              <a:rPr lang="en-US" sz="2200" b="1" dirty="0" smtClean="0">
                <a:solidFill>
                  <a:srgbClr val="000099"/>
                </a:solidFill>
              </a:rPr>
              <a:t>(Accounting, </a:t>
            </a:r>
            <a:r>
              <a:rPr lang="en-US" sz="2200" b="1" dirty="0" smtClean="0">
                <a:solidFill>
                  <a:srgbClr val="FF0000"/>
                </a:solidFill>
              </a:rPr>
              <a:t>Financial,</a:t>
            </a:r>
            <a:r>
              <a:rPr lang="en-US" sz="2200" b="1" dirty="0" smtClean="0">
                <a:solidFill>
                  <a:srgbClr val="000099"/>
                </a:solidFill>
              </a:rPr>
              <a:t> Budgetary, Assets, Operational and others).</a:t>
            </a:r>
          </a:p>
          <a:p>
            <a:pPr algn="just"/>
            <a:endParaRPr lang="en-US" sz="2200" b="1" dirty="0" smtClean="0">
              <a:solidFill>
                <a:srgbClr val="000099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000099"/>
                </a:solidFill>
              </a:rPr>
              <a:t>2.3  - Internal Control Systems (</a:t>
            </a:r>
            <a:r>
              <a:rPr lang="en-US" sz="2200" b="1" dirty="0" smtClean="0">
                <a:solidFill>
                  <a:srgbClr val="FF0000"/>
                </a:solidFill>
              </a:rPr>
              <a:t>Audit and Inspection</a:t>
            </a:r>
            <a:r>
              <a:rPr lang="en-US" sz="2200" b="1" dirty="0" smtClean="0">
                <a:solidFill>
                  <a:srgbClr val="000099"/>
                </a:solidFill>
              </a:rPr>
              <a:t>) - &gt; SFC/CGU. </a:t>
            </a:r>
          </a:p>
          <a:p>
            <a:pPr algn="just"/>
            <a:endParaRPr lang="en-US" sz="2200" b="1" dirty="0" smtClean="0">
              <a:solidFill>
                <a:srgbClr val="000099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000099"/>
                </a:solidFill>
              </a:rPr>
              <a:t>2.4  - External Control (</a:t>
            </a:r>
            <a:r>
              <a:rPr lang="en-US" sz="2200" b="1" dirty="0" smtClean="0">
                <a:solidFill>
                  <a:srgbClr val="FF0000"/>
                </a:solidFill>
              </a:rPr>
              <a:t>Audit and Inspection</a:t>
            </a:r>
            <a:r>
              <a:rPr lang="en-US" sz="2200" b="1" dirty="0" smtClean="0">
                <a:solidFill>
                  <a:srgbClr val="000099"/>
                </a:solidFill>
              </a:rPr>
              <a:t>) -&gt; Federal Court of Accounts - TCU  (INTOSAI).</a:t>
            </a:r>
            <a:endParaRPr lang="en-US" sz="2400" b="1" dirty="0" smtClean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908720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2. Administrative Internal Control</a:t>
            </a:r>
            <a:r>
              <a:rPr lang="en-US" sz="2400" b="1" dirty="0" smtClean="0">
                <a:solidFill>
                  <a:srgbClr val="000099"/>
                </a:solidFill>
              </a:rPr>
              <a:t> #  Internal Control Systems # External Control 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294967295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2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24273"/>
            <a:ext cx="8928992" cy="571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90000"/>
              </a:lnSpc>
              <a:spcBef>
                <a:spcPts val="463"/>
              </a:spcBef>
              <a:buClr>
                <a:srgbClr val="FFFFFF"/>
              </a:buClr>
            </a:pPr>
            <a:r>
              <a:rPr lang="en-US" altLang="pt-BR" sz="2400" b="1" dirty="0" smtClean="0">
                <a:solidFill>
                  <a:srgbClr val="000099"/>
                </a:solidFill>
              </a:rPr>
              <a:t>3.1) PRIVATE AUDIT</a:t>
            </a:r>
          </a:p>
          <a:p>
            <a:pPr lvl="1" algn="just">
              <a:lnSpc>
                <a:spcPct val="90000"/>
              </a:lnSpc>
              <a:spcBef>
                <a:spcPts val="463"/>
              </a:spcBef>
              <a:buClr>
                <a:srgbClr val="FFFFFF"/>
              </a:buClr>
            </a:pPr>
            <a:endParaRPr lang="en-US" altLang="pt-BR" sz="2400" b="1" dirty="0" smtClean="0">
              <a:solidFill>
                <a:srgbClr val="000099"/>
              </a:solidFill>
            </a:endParaRPr>
          </a:p>
          <a:p>
            <a:pPr lvl="1" algn="just">
              <a:lnSpc>
                <a:spcPct val="90000"/>
              </a:lnSpc>
              <a:spcBef>
                <a:spcPts val="463"/>
              </a:spcBef>
              <a:buClr>
                <a:srgbClr val="FFFFFF"/>
              </a:buClr>
            </a:pPr>
            <a:r>
              <a:rPr lang="en-US" altLang="pt-BR" sz="2400" b="1" dirty="0" smtClean="0">
                <a:solidFill>
                  <a:srgbClr val="000099"/>
                </a:solidFill>
              </a:rPr>
              <a:t>      3.1.1  - Independent/External Audit. (IFAC, CFC, IBRACON)</a:t>
            </a:r>
          </a:p>
          <a:p>
            <a:pPr lvl="1" algn="just">
              <a:lnSpc>
                <a:spcPct val="90000"/>
              </a:lnSpc>
              <a:spcBef>
                <a:spcPts val="463"/>
              </a:spcBef>
              <a:buClr>
                <a:srgbClr val="FFFFFF"/>
              </a:buClr>
            </a:pPr>
            <a:r>
              <a:rPr lang="en-US" altLang="pt-BR" sz="2400" b="1" dirty="0" smtClean="0">
                <a:solidFill>
                  <a:srgbClr val="000099"/>
                </a:solidFill>
              </a:rPr>
              <a:t>      	3.1.2 -  </a:t>
            </a:r>
            <a:r>
              <a:rPr lang="en-US" altLang="pt-BR" sz="2400" b="1" dirty="0" smtClean="0">
                <a:solidFill>
                  <a:srgbClr val="FF0000"/>
                </a:solidFill>
              </a:rPr>
              <a:t>Internal Audit</a:t>
            </a:r>
            <a:r>
              <a:rPr lang="en-US" altLang="pt-BR" sz="2400" b="1" dirty="0" smtClean="0">
                <a:solidFill>
                  <a:srgbClr val="000099"/>
                </a:solidFill>
              </a:rPr>
              <a:t>. (IIA) </a:t>
            </a:r>
          </a:p>
          <a:p>
            <a:pPr algn="just">
              <a:lnSpc>
                <a:spcPct val="90000"/>
              </a:lnSpc>
              <a:spcBef>
                <a:spcPts val="563"/>
              </a:spcBef>
              <a:buClr>
                <a:srgbClr val="FFFFFF"/>
              </a:buClr>
            </a:pPr>
            <a:endParaRPr lang="en-US" altLang="pt-BR" sz="2400" b="1" dirty="0" smtClean="0">
              <a:solidFill>
                <a:srgbClr val="000099"/>
              </a:solidFill>
            </a:endParaRPr>
          </a:p>
          <a:p>
            <a:pPr lvl="1" algn="just">
              <a:lnSpc>
                <a:spcPct val="90000"/>
              </a:lnSpc>
              <a:spcBef>
                <a:spcPts val="463"/>
              </a:spcBef>
              <a:buClr>
                <a:srgbClr val="FFFFFF"/>
              </a:buClr>
            </a:pPr>
            <a:r>
              <a:rPr lang="en-US" altLang="pt-BR" sz="2400" b="1" dirty="0" smtClean="0">
                <a:solidFill>
                  <a:srgbClr val="000099"/>
                </a:solidFill>
              </a:rPr>
              <a:t>3.2) PUBLIC AUDIT 	</a:t>
            </a:r>
          </a:p>
          <a:p>
            <a:pPr lvl="1" algn="just">
              <a:lnSpc>
                <a:spcPct val="90000"/>
              </a:lnSpc>
              <a:spcBef>
                <a:spcPts val="463"/>
              </a:spcBef>
              <a:buClr>
                <a:srgbClr val="FFFFFF"/>
              </a:buClr>
            </a:pPr>
            <a:r>
              <a:rPr lang="en-US" altLang="pt-BR" sz="2400" b="1" dirty="0" smtClean="0">
                <a:solidFill>
                  <a:srgbClr val="000099"/>
                </a:solidFill>
              </a:rPr>
              <a:t>		</a:t>
            </a:r>
          </a:p>
          <a:p>
            <a:pPr lvl="1" algn="just">
              <a:lnSpc>
                <a:spcPct val="90000"/>
              </a:lnSpc>
              <a:spcBef>
                <a:spcPts val="463"/>
              </a:spcBef>
              <a:buClr>
                <a:srgbClr val="FFFFFF"/>
              </a:buClr>
            </a:pPr>
            <a:r>
              <a:rPr lang="en-US" altLang="pt-BR" sz="2400" b="1" dirty="0" smtClean="0">
                <a:solidFill>
                  <a:srgbClr val="000099"/>
                </a:solidFill>
              </a:rPr>
              <a:t>		3.2.1 – of Private Management: RFB (IRS), BCB (CB), CVM (SEC)</a:t>
            </a:r>
          </a:p>
          <a:p>
            <a:pPr lvl="1" algn="just">
              <a:lnSpc>
                <a:spcPct val="90000"/>
              </a:lnSpc>
              <a:spcBef>
                <a:spcPts val="463"/>
              </a:spcBef>
              <a:buClr>
                <a:srgbClr val="FFFFFF"/>
              </a:buClr>
            </a:pPr>
            <a:r>
              <a:rPr lang="en-US" altLang="pt-BR" sz="2400" b="1" dirty="0" smtClean="0">
                <a:solidFill>
                  <a:srgbClr val="000099"/>
                </a:solidFill>
              </a:rPr>
              <a:t>		3.2.2 – of Public Management (including </a:t>
            </a:r>
            <a:r>
              <a:rPr lang="en-US" altLang="pt-BR" sz="2400" b="1" dirty="0" smtClean="0">
                <a:solidFill>
                  <a:srgbClr val="FF0000"/>
                </a:solidFill>
              </a:rPr>
              <a:t>Internal Audit </a:t>
            </a:r>
            <a:r>
              <a:rPr lang="en-US" altLang="pt-BR" sz="2400" b="1" dirty="0" smtClean="0">
                <a:solidFill>
                  <a:srgbClr val="000099"/>
                </a:solidFill>
              </a:rPr>
              <a:t>of Public Administration entities): INTOSAI, IFAC, IIA, TCU, CGU</a:t>
            </a:r>
          </a:p>
          <a:p>
            <a:pPr lvl="1" algn="just">
              <a:lnSpc>
                <a:spcPct val="90000"/>
              </a:lnSpc>
              <a:spcBef>
                <a:spcPts val="463"/>
              </a:spcBef>
              <a:buClr>
                <a:srgbClr val="FFFFFF"/>
              </a:buClr>
            </a:pPr>
            <a:endParaRPr lang="en-US" altLang="pt-BR" sz="24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2000" b="1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052736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smtClean="0">
                <a:solidFill>
                  <a:srgbClr val="000099"/>
                </a:solidFill>
              </a:rPr>
              <a:t>3 – Public Audit # </a:t>
            </a:r>
            <a:r>
              <a:rPr lang="en-US" sz="2400" b="1" smtClean="0">
                <a:solidFill>
                  <a:srgbClr val="FF0000"/>
                </a:solidFill>
              </a:rPr>
              <a:t>Internal Audit </a:t>
            </a:r>
            <a:r>
              <a:rPr lang="en-US" sz="2400" b="1" smtClean="0">
                <a:solidFill>
                  <a:srgbClr val="000099"/>
                </a:solidFill>
              </a:rPr>
              <a:t># Private Audit 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294967295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700808"/>
            <a:ext cx="89289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200" b="1" dirty="0" smtClean="0">
              <a:solidFill>
                <a:srgbClr val="000099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000099"/>
                </a:solidFill>
              </a:rPr>
              <a:t>4.1 – </a:t>
            </a:r>
            <a:r>
              <a:rPr lang="en-US" sz="2200" b="1" dirty="0" smtClean="0">
                <a:solidFill>
                  <a:srgbClr val="FF0000"/>
                </a:solidFill>
              </a:rPr>
              <a:t>1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2200" b="1" dirty="0" smtClean="0">
                <a:solidFill>
                  <a:srgbClr val="FF0000"/>
                </a:solidFill>
              </a:rPr>
              <a:t> Defense Line</a:t>
            </a:r>
            <a:r>
              <a:rPr lang="en-US" sz="2200" b="1" dirty="0" smtClean="0">
                <a:solidFill>
                  <a:srgbClr val="000099"/>
                </a:solidFill>
              </a:rPr>
              <a:t>: Managers of BODIES and ENTITIES </a:t>
            </a:r>
            <a:r>
              <a:rPr lang="en-US" sz="2200" b="1" dirty="0" smtClean="0">
                <a:solidFill>
                  <a:srgbClr val="000099"/>
                </a:solidFill>
              </a:rPr>
              <a:t>are responsible for the Administrative Internal Control </a:t>
            </a:r>
            <a:r>
              <a:rPr lang="en-US" sz="2200" b="1" dirty="0" smtClean="0">
                <a:solidFill>
                  <a:srgbClr val="000099"/>
                </a:solidFill>
              </a:rPr>
              <a:t>(</a:t>
            </a:r>
            <a:r>
              <a:rPr lang="en-US" sz="2200" b="1" dirty="0" smtClean="0">
                <a:solidFill>
                  <a:srgbClr val="FF0000"/>
                </a:solidFill>
              </a:rPr>
              <a:t>Financial Control)</a:t>
            </a:r>
            <a:r>
              <a:rPr lang="en-US" sz="2200" b="1" dirty="0" smtClean="0">
                <a:solidFill>
                  <a:srgbClr val="000099"/>
                </a:solidFill>
              </a:rPr>
              <a:t> -&gt; </a:t>
            </a:r>
            <a:r>
              <a:rPr lang="en-US" sz="2200" b="1" dirty="0" smtClean="0">
                <a:solidFill>
                  <a:srgbClr val="000099"/>
                </a:solidFill>
              </a:rPr>
              <a:t>Integrated System of Financial </a:t>
            </a:r>
            <a:r>
              <a:rPr lang="en-US" sz="2200" b="1" dirty="0" smtClean="0">
                <a:solidFill>
                  <a:srgbClr val="000099"/>
                </a:solidFill>
              </a:rPr>
              <a:t>Administration – SIAFI and </a:t>
            </a:r>
            <a:r>
              <a:rPr lang="en-US" sz="2200" b="1" dirty="0" smtClean="0">
                <a:solidFill>
                  <a:srgbClr val="FF0000"/>
                </a:solidFill>
              </a:rPr>
              <a:t>Transparency Portal </a:t>
            </a:r>
            <a:r>
              <a:rPr lang="en-US" sz="2200" b="1" dirty="0" smtClean="0">
                <a:solidFill>
                  <a:srgbClr val="000099"/>
                </a:solidFill>
              </a:rPr>
              <a:t>(developed by CGU) must be highlighted here;</a:t>
            </a:r>
          </a:p>
          <a:p>
            <a:pPr algn="just"/>
            <a:endParaRPr lang="en-US" sz="2200" b="1" dirty="0" smtClean="0">
              <a:solidFill>
                <a:srgbClr val="000099"/>
              </a:solidFill>
            </a:endParaRPr>
          </a:p>
          <a:p>
            <a:pPr algn="just"/>
            <a:r>
              <a:rPr lang="en-US" sz="2200" b="1" dirty="0" smtClean="0">
                <a:solidFill>
                  <a:srgbClr val="000099"/>
                </a:solidFill>
              </a:rPr>
              <a:t>4.2 – </a:t>
            </a:r>
            <a:r>
              <a:rPr lang="en-US" sz="2200" b="1" dirty="0" smtClean="0">
                <a:solidFill>
                  <a:srgbClr val="FF0000"/>
                </a:solidFill>
              </a:rPr>
              <a:t>2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2200" b="1" dirty="0" smtClean="0">
                <a:solidFill>
                  <a:srgbClr val="FF0000"/>
                </a:solidFill>
              </a:rPr>
              <a:t> Defense Line</a:t>
            </a:r>
            <a:r>
              <a:rPr lang="en-US" sz="2200" b="1" dirty="0" smtClean="0">
                <a:solidFill>
                  <a:srgbClr val="000099"/>
                </a:solidFill>
              </a:rPr>
              <a:t>: Ministries and Governance Units  of semi-autonomous entities</a:t>
            </a:r>
            <a:r>
              <a:rPr lang="en-US" sz="2200" b="1" dirty="0" smtClean="0">
                <a:solidFill>
                  <a:srgbClr val="000099"/>
                </a:solidFill>
              </a:rPr>
              <a:t>, under supervision of Central Bodies of the Financial Management and Federal Accounting System (Treasury/Ministry of Finance), as well as the Coordination and Governance Department of Public Companies/Ministry of Planning, are responsible for Financial Inspection/Supervision.</a:t>
            </a:r>
            <a:endParaRPr lang="en-US" sz="2200" b="1" dirty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99327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pt-BR" sz="2400" b="1" dirty="0" smtClean="0">
                <a:solidFill>
                  <a:srgbClr val="FF0000"/>
                </a:solidFill>
              </a:rPr>
              <a:t>Financial </a:t>
            </a:r>
            <a:r>
              <a:rPr lang="pt-BR" sz="2400" b="1" dirty="0" err="1" smtClean="0">
                <a:solidFill>
                  <a:srgbClr val="FF0000"/>
                </a:solidFill>
              </a:rPr>
              <a:t>Inspection</a:t>
            </a:r>
            <a:r>
              <a:rPr lang="pt-BR" sz="2400" b="1" dirty="0" smtClean="0">
                <a:solidFill>
                  <a:srgbClr val="FF0000"/>
                </a:solidFill>
              </a:rPr>
              <a:t> (</a:t>
            </a:r>
            <a:r>
              <a:rPr lang="pt-BR" sz="2400" b="1" dirty="0" err="1" smtClean="0">
                <a:solidFill>
                  <a:srgbClr val="FF0000"/>
                </a:solidFill>
              </a:rPr>
              <a:t>Supervision</a:t>
            </a:r>
            <a:r>
              <a:rPr lang="pt-BR" sz="2400" b="1" dirty="0" smtClean="0">
                <a:solidFill>
                  <a:srgbClr val="FF0000"/>
                </a:solidFill>
              </a:rPr>
              <a:t>) </a:t>
            </a:r>
            <a:r>
              <a:rPr lang="pt-BR" sz="2400" b="1" dirty="0" err="1" smtClean="0">
                <a:solidFill>
                  <a:srgbClr val="000099"/>
                </a:solidFill>
              </a:rPr>
              <a:t>and</a:t>
            </a:r>
            <a:r>
              <a:rPr lang="pt-BR" sz="2400" b="1" dirty="0" smtClean="0">
                <a:solidFill>
                  <a:srgbClr val="000099"/>
                </a:solidFill>
              </a:rPr>
              <a:t> </a:t>
            </a:r>
            <a:r>
              <a:rPr lang="pt-BR" sz="2400" b="1" dirty="0" err="1" smtClean="0">
                <a:solidFill>
                  <a:srgbClr val="000099"/>
                </a:solidFill>
              </a:rPr>
              <a:t>the</a:t>
            </a:r>
            <a:r>
              <a:rPr lang="pt-BR" sz="2400" b="1" dirty="0" smtClean="0">
                <a:solidFill>
                  <a:srgbClr val="000099"/>
                </a:solidFill>
              </a:rPr>
              <a:t> </a:t>
            </a:r>
            <a:r>
              <a:rPr lang="pt-BR" sz="2400" b="1" dirty="0" err="1" smtClean="0">
                <a:solidFill>
                  <a:srgbClr val="000099"/>
                </a:solidFill>
              </a:rPr>
              <a:t>Internal</a:t>
            </a:r>
            <a:r>
              <a:rPr lang="pt-BR" sz="2400" b="1" dirty="0" smtClean="0">
                <a:solidFill>
                  <a:srgbClr val="000099"/>
                </a:solidFill>
              </a:rPr>
              <a:t> </a:t>
            </a:r>
            <a:r>
              <a:rPr lang="pt-BR" sz="2400" b="1" dirty="0" err="1" smtClean="0">
                <a:solidFill>
                  <a:srgbClr val="000099"/>
                </a:solidFill>
              </a:rPr>
              <a:t>Control</a:t>
            </a:r>
            <a:r>
              <a:rPr lang="pt-BR" sz="2400" b="1" dirty="0" smtClean="0">
                <a:solidFill>
                  <a:srgbClr val="000099"/>
                </a:solidFill>
              </a:rPr>
              <a:t> </a:t>
            </a:r>
            <a:r>
              <a:rPr lang="pt-BR" sz="2400" b="1" dirty="0" err="1" smtClean="0">
                <a:solidFill>
                  <a:srgbClr val="000099"/>
                </a:solidFill>
              </a:rPr>
              <a:t>Model</a:t>
            </a:r>
            <a:endParaRPr lang="pt-BR" sz="2400" b="1" dirty="0">
              <a:solidFill>
                <a:srgbClr val="000099"/>
              </a:solidFill>
            </a:endParaRP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294967295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1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90692"/>
            <a:ext cx="892899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000099"/>
                </a:solidFill>
              </a:rPr>
              <a:t>4.3 – </a:t>
            </a:r>
            <a:r>
              <a:rPr lang="en-US" sz="2200" b="1" dirty="0" smtClean="0">
                <a:solidFill>
                  <a:srgbClr val="FF0000"/>
                </a:solidFill>
              </a:rPr>
              <a:t>3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r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d</a:t>
            </a:r>
            <a:r>
              <a:rPr lang="en-US" sz="2200" b="1" dirty="0" smtClean="0">
                <a:solidFill>
                  <a:srgbClr val="FF0000"/>
                </a:solidFill>
              </a:rPr>
              <a:t> Defense Line</a:t>
            </a:r>
            <a:r>
              <a:rPr lang="en-US" sz="2200" b="1" dirty="0" smtClean="0">
                <a:solidFill>
                  <a:srgbClr val="000099"/>
                </a:solidFill>
              </a:rPr>
              <a:t>: In the Federal </a:t>
            </a:r>
            <a:r>
              <a:rPr lang="en-US" sz="2200" b="1" dirty="0" err="1" smtClean="0">
                <a:solidFill>
                  <a:srgbClr val="000099"/>
                </a:solidFill>
              </a:rPr>
              <a:t>Excecutive</a:t>
            </a:r>
            <a:r>
              <a:rPr lang="en-US" sz="2200" b="1" dirty="0" smtClean="0">
                <a:solidFill>
                  <a:srgbClr val="000099"/>
                </a:solidFill>
              </a:rPr>
              <a:t> Branch, the central body of Federal Internal Control </a:t>
            </a:r>
            <a:r>
              <a:rPr lang="en-US" sz="2200" b="1" dirty="0" smtClean="0">
                <a:solidFill>
                  <a:srgbClr val="000099"/>
                </a:solidFill>
              </a:rPr>
              <a:t>System</a:t>
            </a:r>
            <a:r>
              <a:rPr lang="en-US" sz="2200" b="1" dirty="0" smtClean="0">
                <a:solidFill>
                  <a:srgbClr val="000099"/>
                </a:solidFill>
              </a:rPr>
              <a:t>, </a:t>
            </a:r>
            <a:r>
              <a:rPr lang="en-US" sz="2200" b="1" dirty="0" smtClean="0">
                <a:solidFill>
                  <a:srgbClr val="FF0000"/>
                </a:solidFill>
              </a:rPr>
              <a:t>SFC/CGU</a:t>
            </a:r>
            <a:r>
              <a:rPr lang="en-US" sz="2200" b="1" dirty="0" smtClean="0">
                <a:solidFill>
                  <a:srgbClr val="000099"/>
                </a:solidFill>
              </a:rPr>
              <a:t>, is responsible for Financial Assessment (Financial and Accounting Audit);</a:t>
            </a:r>
          </a:p>
          <a:p>
            <a:pPr algn="just"/>
            <a:endParaRPr lang="en-US" sz="2000" b="1" dirty="0" smtClean="0">
              <a:solidFill>
                <a:srgbClr val="000099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000099"/>
                </a:solidFill>
              </a:rPr>
              <a:t>	</a:t>
            </a:r>
            <a:r>
              <a:rPr lang="en-US" sz="2200" b="1" dirty="0" smtClean="0">
                <a:solidFill>
                  <a:srgbClr val="000099"/>
                </a:solidFill>
              </a:rPr>
              <a:t>4.3.1 – of  </a:t>
            </a:r>
            <a:r>
              <a:rPr lang="en-US" sz="2200" b="1" dirty="0" smtClean="0">
                <a:solidFill>
                  <a:srgbClr val="FF0000"/>
                </a:solidFill>
              </a:rPr>
              <a:t>Bodies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smtClean="0">
                <a:solidFill>
                  <a:srgbClr val="000099"/>
                </a:solidFill>
              </a:rPr>
              <a:t>of Direct Administration (Law n. 4320/64) (SIAFI);</a:t>
            </a:r>
          </a:p>
          <a:p>
            <a:pPr algn="just"/>
            <a:r>
              <a:rPr lang="en-US" sz="2200" b="1" dirty="0" smtClean="0">
                <a:solidFill>
                  <a:srgbClr val="000099"/>
                </a:solidFill>
              </a:rPr>
              <a:t>	</a:t>
            </a:r>
          </a:p>
          <a:p>
            <a:pPr algn="just"/>
            <a:r>
              <a:rPr lang="en-US" sz="2200" b="1" dirty="0" smtClean="0">
                <a:solidFill>
                  <a:srgbClr val="000099"/>
                </a:solidFill>
              </a:rPr>
              <a:t>	4.3.2 – of </a:t>
            </a:r>
            <a:r>
              <a:rPr lang="en-US" sz="2200" b="1" dirty="0" smtClean="0">
                <a:solidFill>
                  <a:srgbClr val="FF0000"/>
                </a:solidFill>
              </a:rPr>
              <a:t>Semi-autonomous </a:t>
            </a:r>
            <a:r>
              <a:rPr lang="en-US" sz="2200" b="1" dirty="0" smtClean="0">
                <a:solidFill>
                  <a:srgbClr val="FF0000"/>
                </a:solidFill>
              </a:rPr>
              <a:t>e</a:t>
            </a:r>
            <a:r>
              <a:rPr lang="en-US" sz="2200" b="1" dirty="0" smtClean="0">
                <a:solidFill>
                  <a:srgbClr val="FF0000"/>
                </a:solidFill>
              </a:rPr>
              <a:t>ntities</a:t>
            </a:r>
            <a:r>
              <a:rPr lang="en-US" sz="2200" b="1" dirty="0" smtClean="0">
                <a:solidFill>
                  <a:srgbClr val="000099"/>
                </a:solidFill>
              </a:rPr>
              <a:t>, that fully use the SIAFI, with the support of their Internal Audits;</a:t>
            </a:r>
          </a:p>
          <a:p>
            <a:pPr algn="just"/>
            <a:r>
              <a:rPr lang="en-US" sz="2200" b="1" dirty="0" smtClean="0">
                <a:solidFill>
                  <a:srgbClr val="000099"/>
                </a:solidFill>
              </a:rPr>
              <a:t>	</a:t>
            </a:r>
          </a:p>
          <a:p>
            <a:pPr algn="just"/>
            <a:r>
              <a:rPr lang="en-US" sz="2200" b="1" dirty="0" smtClean="0">
                <a:solidFill>
                  <a:srgbClr val="000099"/>
                </a:solidFill>
              </a:rPr>
              <a:t>	4.3.3 – </a:t>
            </a:r>
            <a:r>
              <a:rPr lang="en-US" sz="2200" b="1" dirty="0">
                <a:solidFill>
                  <a:srgbClr val="000099"/>
                </a:solidFill>
              </a:rPr>
              <a:t>of “</a:t>
            </a:r>
            <a:r>
              <a:rPr lang="en-US" sz="2200" b="1" dirty="0">
                <a:solidFill>
                  <a:srgbClr val="FF0000"/>
                </a:solidFill>
              </a:rPr>
              <a:t>Financially dependent</a:t>
            </a:r>
            <a:r>
              <a:rPr lang="en-US" sz="2200" b="1" dirty="0">
                <a:solidFill>
                  <a:srgbClr val="000099"/>
                </a:solidFill>
              </a:rPr>
              <a:t>” Public Companies (</a:t>
            </a:r>
            <a:r>
              <a:rPr lang="en-US" sz="2200" b="1" dirty="0" smtClean="0">
                <a:solidFill>
                  <a:srgbClr val="000099"/>
                </a:solidFill>
              </a:rPr>
              <a:t>Law n. 101/2001) </a:t>
            </a:r>
            <a:r>
              <a:rPr lang="en-US" sz="2200" b="1" dirty="0" smtClean="0">
                <a:solidFill>
                  <a:srgbClr val="000099"/>
                </a:solidFill>
              </a:rPr>
              <a:t>on Federal Executive Branch, with the support of their Internal Audits.</a:t>
            </a:r>
            <a:endParaRPr lang="en-US" sz="2200" b="1" dirty="0" smtClean="0">
              <a:solidFill>
                <a:srgbClr val="000099"/>
              </a:solidFill>
            </a:endParaRPr>
          </a:p>
          <a:p>
            <a:pPr algn="just"/>
            <a:endParaRPr lang="en-US" sz="22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2400" b="1" dirty="0" smtClean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90872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4 - </a:t>
            </a:r>
            <a:r>
              <a:rPr lang="en-US" sz="2400" b="1" dirty="0" smtClean="0">
                <a:solidFill>
                  <a:srgbClr val="FF0000"/>
                </a:solidFill>
              </a:rPr>
              <a:t>Financial Inspection (Supervision) </a:t>
            </a:r>
            <a:r>
              <a:rPr lang="en-US" sz="2400" b="1" dirty="0" smtClean="0">
                <a:solidFill>
                  <a:srgbClr val="000099"/>
                </a:solidFill>
              </a:rPr>
              <a:t>and the Internal Control Model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294967295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628800"/>
            <a:ext cx="89289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0099"/>
                </a:solidFill>
              </a:rPr>
              <a:t>	</a:t>
            </a:r>
          </a:p>
          <a:p>
            <a:pPr algn="just"/>
            <a:r>
              <a:rPr lang="en-US" sz="2400" b="1" dirty="0" smtClean="0">
                <a:solidFill>
                  <a:srgbClr val="000099"/>
                </a:solidFill>
              </a:rPr>
              <a:t>4.3.4 -  </a:t>
            </a:r>
            <a:r>
              <a:rPr lang="en-US" sz="2400" b="1" dirty="0" smtClean="0">
                <a:solidFill>
                  <a:srgbClr val="000099"/>
                </a:solidFill>
              </a:rPr>
              <a:t>“</a:t>
            </a:r>
            <a:r>
              <a:rPr lang="en-US" sz="2400" b="1" dirty="0" smtClean="0">
                <a:solidFill>
                  <a:srgbClr val="FF0000"/>
                </a:solidFill>
              </a:rPr>
              <a:t>Independent</a:t>
            </a:r>
            <a:r>
              <a:rPr lang="en-US" sz="2400" b="1" dirty="0" smtClean="0">
                <a:solidFill>
                  <a:srgbClr val="000099"/>
                </a:solidFill>
              </a:rPr>
              <a:t>” Public </a:t>
            </a:r>
            <a:r>
              <a:rPr lang="en-US" sz="2400" b="1" dirty="0" smtClean="0">
                <a:solidFill>
                  <a:srgbClr val="000099"/>
                </a:solidFill>
              </a:rPr>
              <a:t>Companies, whether </a:t>
            </a:r>
            <a:r>
              <a:rPr lang="en-US" sz="2400" b="1" dirty="0" smtClean="0">
                <a:solidFill>
                  <a:srgbClr val="FF0000"/>
                </a:solidFill>
              </a:rPr>
              <a:t>fully using SIAFI </a:t>
            </a:r>
            <a:r>
              <a:rPr lang="en-US" sz="2400" b="1" dirty="0" smtClean="0">
                <a:solidFill>
                  <a:srgbClr val="000099"/>
                </a:solidFill>
              </a:rPr>
              <a:t>or not, subject or not to keep the accounting records according to Law nº 6.404/76, with Internal Audits collaboration and assessment of Independent Audits (example: “Big Four”). 	</a:t>
            </a:r>
          </a:p>
          <a:p>
            <a:pPr algn="just"/>
            <a:endParaRPr lang="en-US" sz="2400" b="1" dirty="0" smtClean="0">
              <a:solidFill>
                <a:srgbClr val="000099"/>
              </a:solidFill>
            </a:endParaRPr>
          </a:p>
          <a:p>
            <a:pPr algn="just"/>
            <a:endParaRPr lang="en-US" sz="2400" b="1" dirty="0" smtClean="0">
              <a:solidFill>
                <a:srgbClr val="000099"/>
              </a:solidFill>
            </a:endParaRPr>
          </a:p>
          <a:p>
            <a:pPr algn="just"/>
            <a:r>
              <a:rPr lang="en-US" sz="2400" b="1" dirty="0" smtClean="0">
                <a:solidFill>
                  <a:srgbClr val="000099"/>
                </a:solidFill>
              </a:rPr>
              <a:t>4.3.5 – </a:t>
            </a:r>
            <a:r>
              <a:rPr lang="en-US" sz="2400" b="1" dirty="0" smtClean="0">
                <a:solidFill>
                  <a:srgbClr val="FF0000"/>
                </a:solidFill>
              </a:rPr>
              <a:t>State C</a:t>
            </a:r>
            <a:r>
              <a:rPr lang="en-US" sz="2400" b="1" dirty="0" smtClean="0">
                <a:solidFill>
                  <a:srgbClr val="FF0000"/>
                </a:solidFill>
              </a:rPr>
              <a:t>ontrolled Joint Enterprises</a:t>
            </a:r>
            <a:r>
              <a:rPr lang="en-US" sz="2400" b="1" dirty="0" smtClean="0">
                <a:solidFill>
                  <a:srgbClr val="000099"/>
                </a:solidFill>
              </a:rPr>
              <a:t>, subjected to Law n. 6.404/76</a:t>
            </a:r>
            <a:r>
              <a:rPr lang="en-US" sz="2400" b="1" dirty="0" smtClean="0">
                <a:solidFill>
                  <a:srgbClr val="000099"/>
                </a:solidFill>
              </a:rPr>
              <a:t>, </a:t>
            </a:r>
            <a:r>
              <a:rPr lang="en-US" sz="2400" b="1" dirty="0">
                <a:solidFill>
                  <a:srgbClr val="000099"/>
                </a:solidFill>
              </a:rPr>
              <a:t>with support of the Internal Audits and assessment of Independent </a:t>
            </a:r>
            <a:r>
              <a:rPr lang="en-US" sz="2400" b="1" dirty="0" smtClean="0">
                <a:solidFill>
                  <a:srgbClr val="000099"/>
                </a:solidFill>
              </a:rPr>
              <a:t>Audits</a:t>
            </a:r>
            <a:r>
              <a:rPr lang="en-US" sz="2400" b="1" dirty="0" smtClean="0">
                <a:solidFill>
                  <a:srgbClr val="000099"/>
                </a:solidFill>
              </a:rPr>
              <a:t>.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9552" y="90872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4 - </a:t>
            </a:r>
            <a:r>
              <a:rPr lang="en-US" sz="2400" b="1" dirty="0" smtClean="0">
                <a:solidFill>
                  <a:srgbClr val="FF0000"/>
                </a:solidFill>
              </a:rPr>
              <a:t>Financial Inspection (Supervision) </a:t>
            </a:r>
            <a:r>
              <a:rPr lang="en-US" sz="2400" b="1" dirty="0" smtClean="0">
                <a:solidFill>
                  <a:srgbClr val="000099"/>
                </a:solidFill>
              </a:rPr>
              <a:t>and the Internal Control Model</a:t>
            </a:r>
            <a:r>
              <a:rPr lang="en-US" sz="2400" b="1" dirty="0" smtClean="0">
                <a:solidFill>
                  <a:srgbClr val="FF0000"/>
                </a:solidFill>
              </a:rPr>
              <a:t> (3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b="1" dirty="0" smtClean="0">
                <a:solidFill>
                  <a:srgbClr val="FF0000"/>
                </a:solidFill>
              </a:rPr>
              <a:t> Defense Line) </a:t>
            </a:r>
            <a:endParaRPr lang="en-US" sz="2400" b="1" dirty="0" smtClean="0">
              <a:solidFill>
                <a:srgbClr val="000099"/>
              </a:solidFill>
            </a:endParaRPr>
          </a:p>
          <a:p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294967295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628800"/>
            <a:ext cx="89289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0099"/>
                </a:solidFill>
              </a:rPr>
              <a:t>	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3200" b="1" dirty="0" smtClean="0">
                <a:solidFill>
                  <a:srgbClr val="FF0000"/>
                </a:solidFill>
              </a:rPr>
              <a:t>DEFENSE LINES </a:t>
            </a:r>
            <a:r>
              <a:rPr lang="en-US" sz="3200" b="1" dirty="0" smtClean="0">
                <a:solidFill>
                  <a:srgbClr val="000099"/>
                </a:solidFill>
              </a:rPr>
              <a:t>OF DETERRENCE</a:t>
            </a:r>
            <a:r>
              <a:rPr lang="en-US" sz="3200" b="1" dirty="0" smtClean="0">
                <a:solidFill>
                  <a:srgbClr val="000099"/>
                </a:solidFill>
              </a:rPr>
              <a:t> :</a:t>
            </a:r>
          </a:p>
          <a:p>
            <a:pPr marL="1371600" lvl="2" indent="-457200" algn="just">
              <a:buFont typeface="Wingdings" panose="05000000000000000000" pitchFamily="2" charset="2"/>
              <a:buChar char="ü"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marL="1371600" lvl="2" indent="-457200" algn="just">
              <a:buFont typeface="Wingdings" panose="05000000000000000000" pitchFamily="2" charset="2"/>
              <a:buChar char="ü"/>
            </a:pPr>
            <a:r>
              <a:rPr lang="en-US" sz="2800" b="1" dirty="0" smtClean="0">
                <a:solidFill>
                  <a:srgbClr val="000099"/>
                </a:solidFill>
              </a:rPr>
              <a:t>1</a:t>
            </a:r>
            <a:r>
              <a:rPr lang="en-US" sz="2800" b="1" baseline="30000" dirty="0" smtClean="0">
                <a:solidFill>
                  <a:srgbClr val="000099"/>
                </a:solidFill>
              </a:rPr>
              <a:t>st</a:t>
            </a:r>
            <a:r>
              <a:rPr lang="en-US" sz="2800" b="1" dirty="0" smtClean="0">
                <a:solidFill>
                  <a:srgbClr val="000099"/>
                </a:solidFill>
              </a:rPr>
              <a:t> CONTROL;</a:t>
            </a:r>
          </a:p>
          <a:p>
            <a:pPr marL="1371600" lvl="2" indent="-457200" algn="just">
              <a:buFont typeface="Wingdings" panose="05000000000000000000" pitchFamily="2" charset="2"/>
              <a:buChar char="ü"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marL="1828800" lvl="3" indent="-457200" algn="just"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rgbClr val="000099"/>
                </a:solidFill>
              </a:rPr>
              <a:t>2</a:t>
            </a:r>
            <a:r>
              <a:rPr lang="en-US" sz="3600" b="1" baseline="30000" dirty="0" smtClean="0">
                <a:solidFill>
                  <a:srgbClr val="000099"/>
                </a:solidFill>
              </a:rPr>
              <a:t>nd</a:t>
            </a:r>
            <a:r>
              <a:rPr lang="en-US" sz="3600" b="1" dirty="0" smtClean="0">
                <a:solidFill>
                  <a:srgbClr val="000099"/>
                </a:solidFill>
              </a:rPr>
              <a:t> SUPERVISION;</a:t>
            </a:r>
          </a:p>
          <a:p>
            <a:pPr marL="1371600" lvl="2" indent="-457200" algn="just">
              <a:buFont typeface="Wingdings" panose="05000000000000000000" pitchFamily="2" charset="2"/>
              <a:buChar char="ü"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marL="2286000" lvl="4" indent="-457200" algn="just"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rgbClr val="FF0000"/>
                </a:solidFill>
              </a:rPr>
              <a:t>3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4800" b="1" dirty="0" smtClean="0">
                <a:solidFill>
                  <a:srgbClr val="FF0000"/>
                </a:solidFill>
              </a:rPr>
              <a:t> ASSESSMENT (CGU).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n-US" sz="3200" b="1" dirty="0" smtClean="0">
              <a:solidFill>
                <a:srgbClr val="000099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n-US" sz="3200" b="1" dirty="0" smtClean="0">
              <a:solidFill>
                <a:srgbClr val="000099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n-US" sz="32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3200" b="1" dirty="0" smtClean="0">
              <a:solidFill>
                <a:srgbClr val="000099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3200" b="1" dirty="0" smtClean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90872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4 -  </a:t>
            </a:r>
            <a:r>
              <a:rPr lang="en-US" sz="2400" b="1" dirty="0" smtClean="0">
                <a:solidFill>
                  <a:srgbClr val="000099"/>
                </a:solidFill>
              </a:rPr>
              <a:t>The model (SFC/CGU) with Internal Audits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99"/>
                </a:solidFill>
              </a:rPr>
              <a:t>collaboration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294967295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335CF09-96C2-46F2-B5C6-6BE50865BE5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7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5343</TotalTime>
  <Words>494</Words>
  <Application>Microsoft Office PowerPoint</Application>
  <PresentationFormat>Apresentação na tela (4:3)</PresentationFormat>
  <Paragraphs>100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de Alencar Araripe Pereira</dc:creator>
  <cp:lastModifiedBy>Ronald da Silva Balbe</cp:lastModifiedBy>
  <cp:revision>391</cp:revision>
  <cp:lastPrinted>2014-09-16T15:56:54Z</cp:lastPrinted>
  <dcterms:created xsi:type="dcterms:W3CDTF">2014-07-23T21:24:08Z</dcterms:created>
  <dcterms:modified xsi:type="dcterms:W3CDTF">2014-09-18T15:28:22Z</dcterms:modified>
</cp:coreProperties>
</file>