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9" r:id="rId3"/>
    <p:sldId id="273" r:id="rId4"/>
    <p:sldId id="272" r:id="rId5"/>
    <p:sldId id="256" r:id="rId6"/>
    <p:sldId id="258" r:id="rId7"/>
    <p:sldId id="266" r:id="rId8"/>
    <p:sldId id="259" r:id="rId9"/>
    <p:sldId id="260" r:id="rId10"/>
    <p:sldId id="263" r:id="rId11"/>
    <p:sldId id="264" r:id="rId12"/>
    <p:sldId id="265" r:id="rId13"/>
    <p:sldId id="261" r:id="rId14"/>
    <p:sldId id="267" r:id="rId15"/>
    <p:sldId id="268" r:id="rId16"/>
    <p:sldId id="271" r:id="rId17"/>
    <p:sldId id="274" r:id="rId18"/>
    <p:sldId id="270" r:id="rId19"/>
  </p:sldIdLst>
  <p:sldSz cx="9144000" cy="6858000" type="screen4x3"/>
  <p:notesSz cx="7086600" cy="93726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euws Katleen" initials="SK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0"/>
    <a:srgbClr val="130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9634" autoAdjust="0"/>
  </p:normalViewPr>
  <p:slideViewPr>
    <p:cSldViewPr>
      <p:cViewPr varScale="1">
        <p:scale>
          <a:sx n="92" d="100"/>
          <a:sy n="92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632" cy="467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13313" y="0"/>
            <a:ext cx="3071632" cy="467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DF830-DD34-4D29-92DF-048BC3933316}" type="datetimeFigureOut">
              <a:rPr lang="nl-BE" smtClean="0"/>
              <a:t>12/09/2014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8330" y="4451571"/>
            <a:ext cx="5669942" cy="421759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901630"/>
            <a:ext cx="3071632" cy="4694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13313" y="8901630"/>
            <a:ext cx="3071632" cy="4694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A9BD-BCCE-4A56-BAF7-F8E00873326D}" type="slidenum">
              <a:rPr lang="nl-BE" smtClean="0"/>
              <a:t>‹nº›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697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70980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3393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0058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7530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0551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824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2705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1538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15381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517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204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204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i="1" dirty="0" smtClean="0"/>
          </a:p>
          <a:p>
            <a:endParaRPr lang="nl-B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204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041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9927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78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7264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93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342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592" y="6153586"/>
            <a:ext cx="4177816" cy="70752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503" y="6421788"/>
            <a:ext cx="1729977" cy="30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3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3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8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29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95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3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6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40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D40C-952C-4941-A31D-387992BB3E7E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187624" y="3356992"/>
            <a:ext cx="6552728" cy="1440160"/>
          </a:xfrm>
        </p:spPr>
        <p:txBody>
          <a:bodyPr anchor="t">
            <a:normAutofit/>
          </a:bodyPr>
          <a:lstStyle/>
          <a:p>
            <a:r>
              <a:rPr lang="pt-BR" sz="2400" b="1" dirty="0" smtClean="0">
                <a:solidFill>
                  <a:srgbClr val="182C80"/>
                </a:solidFill>
                <a:latin typeface="+mj-lt"/>
              </a:rPr>
              <a:t>O Papel da Auditoria </a:t>
            </a:r>
            <a:r>
              <a:rPr lang="pt-BR" sz="2400" b="1" dirty="0" smtClean="0">
                <a:solidFill>
                  <a:srgbClr val="182C80"/>
                </a:solidFill>
                <a:latin typeface="+mj-lt"/>
              </a:rPr>
              <a:t>Interna no Setor Público</a:t>
            </a:r>
          </a:p>
          <a:p>
            <a:r>
              <a:rPr lang="pt-BR" i="1" dirty="0" err="1"/>
              <a:t>Katleen</a:t>
            </a:r>
            <a:r>
              <a:rPr lang="pt-BR" i="1" dirty="0"/>
              <a:t> </a:t>
            </a:r>
            <a:r>
              <a:rPr lang="pt-BR" i="1" dirty="0" err="1"/>
              <a:t>Seeuws</a:t>
            </a:r>
            <a:endParaRPr lang="pt-BR" b="1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77" y="5589240"/>
            <a:ext cx="5472608" cy="92679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7884368" cy="225267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949280"/>
            <a:ext cx="2292823" cy="4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43608" y="2182014"/>
            <a:ext cx="68480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i="1" dirty="0" smtClean="0">
                <a:solidFill>
                  <a:srgbClr val="182C80"/>
                </a:solidFill>
              </a:rPr>
              <a:t>Relacionamento com a alta direção</a:t>
            </a:r>
          </a:p>
          <a:p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Confidencialidade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Planejamento de auditoria </a:t>
            </a:r>
            <a:r>
              <a:rPr lang="nl-BE" sz="2400" dirty="0" smtClean="0">
                <a:solidFill>
                  <a:srgbClr val="182C80"/>
                </a:solidFill>
              </a:rPr>
              <a:t>considera pontos críticos da gestão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Relatórios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Facilita a </a:t>
            </a:r>
            <a:r>
              <a:rPr lang="nl-BE" sz="2400" b="1" dirty="0" smtClean="0">
                <a:solidFill>
                  <a:srgbClr val="182C80"/>
                </a:solidFill>
              </a:rPr>
              <a:t>prestação de contas “accountability”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>
              <a:solidFill>
                <a:srgbClr val="182C8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057752" y="908720"/>
            <a:ext cx="6768752" cy="568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400" b="1" i="1" dirty="0" smtClean="0">
                <a:solidFill>
                  <a:srgbClr val="182C80"/>
                </a:solidFill>
              </a:rPr>
              <a:t>Universo auditado e escopo</a:t>
            </a:r>
          </a:p>
          <a:p>
            <a:pPr>
              <a:lnSpc>
                <a:spcPct val="120000"/>
              </a:lnSpc>
            </a:pP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Limitações na </a:t>
            </a:r>
            <a:r>
              <a:rPr lang="nl-BE" sz="2400" b="1" dirty="0" smtClean="0">
                <a:solidFill>
                  <a:srgbClr val="182C80"/>
                </a:solidFill>
              </a:rPr>
              <a:t>legislação</a:t>
            </a:r>
            <a:endParaRPr lang="nl-BE" sz="2400" b="1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rgbClr val="182C80"/>
                </a:solidFill>
              </a:rPr>
              <a:t>M</a:t>
            </a:r>
            <a:r>
              <a:rPr lang="nl-BE" sz="2400" dirty="0" smtClean="0">
                <a:solidFill>
                  <a:srgbClr val="182C80"/>
                </a:solidFill>
              </a:rPr>
              <a:t>aturidade dos </a:t>
            </a:r>
            <a:r>
              <a:rPr lang="nl-BE" sz="2400" dirty="0" smtClean="0">
                <a:solidFill>
                  <a:srgbClr val="182C80"/>
                </a:solidFill>
              </a:rPr>
              <a:t>Controles </a:t>
            </a:r>
            <a:r>
              <a:rPr lang="nl-BE" sz="2400" dirty="0" smtClean="0">
                <a:solidFill>
                  <a:srgbClr val="182C80"/>
                </a:solidFill>
              </a:rPr>
              <a:t>Internos</a:t>
            </a:r>
            <a:endParaRPr lang="nl-BE" sz="2400" b="1" dirty="0" smtClean="0">
              <a:solidFill>
                <a:srgbClr val="182C8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Tipos</a:t>
            </a:r>
            <a:r>
              <a:rPr lang="nl-BE" sz="2400" dirty="0" smtClean="0">
                <a:solidFill>
                  <a:srgbClr val="182C80"/>
                </a:solidFill>
              </a:rPr>
              <a:t> de auditorias: </a:t>
            </a:r>
            <a:endParaRPr lang="nl-BE" sz="2400" dirty="0">
              <a:solidFill>
                <a:srgbClr val="182C80"/>
              </a:solidFill>
            </a:endParaRP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- </a:t>
            </a:r>
            <a:r>
              <a:rPr lang="nl-BE" sz="2400" dirty="0" smtClean="0">
                <a:solidFill>
                  <a:srgbClr val="182C80"/>
                </a:solidFill>
              </a:rPr>
              <a:t>Auditoria de desempenho</a:t>
            </a:r>
            <a:endParaRPr lang="nl-BE" sz="2400" dirty="0">
              <a:solidFill>
                <a:srgbClr val="182C80"/>
              </a:solidFill>
            </a:endParaRP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Auditoria de conformidade</a:t>
            </a:r>
            <a:endParaRPr lang="nl-BE" sz="2400" dirty="0">
              <a:solidFill>
                <a:srgbClr val="182C80"/>
              </a:solidFill>
            </a:endParaRP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Auditoria financeira</a:t>
            </a:r>
            <a:endParaRPr lang="nl-BE" sz="2400" dirty="0">
              <a:solidFill>
                <a:srgbClr val="182C80"/>
              </a:solidFill>
            </a:endParaRP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- </a:t>
            </a:r>
            <a:r>
              <a:rPr lang="nl-BE" sz="2400" dirty="0" smtClean="0">
                <a:solidFill>
                  <a:srgbClr val="182C80"/>
                </a:solidFill>
              </a:rPr>
              <a:t>Auditoria operational </a:t>
            </a:r>
            <a:r>
              <a:rPr lang="nl-BE" sz="2400" dirty="0">
                <a:solidFill>
                  <a:srgbClr val="182C80"/>
                </a:solidFill>
              </a:rPr>
              <a:t>(incl. </a:t>
            </a:r>
            <a:r>
              <a:rPr lang="nl-BE" sz="2400" dirty="0" smtClean="0">
                <a:solidFill>
                  <a:srgbClr val="182C80"/>
                </a:solidFill>
              </a:rPr>
              <a:t>Auditoria de TI)</a:t>
            </a:r>
            <a:endParaRPr lang="nl-BE" sz="2400" dirty="0">
              <a:solidFill>
                <a:srgbClr val="182C80"/>
              </a:solidFill>
            </a:endParaRPr>
          </a:p>
          <a:p>
            <a:pPr lvl="1"/>
            <a:r>
              <a:rPr lang="nl-BE" sz="2400" dirty="0" smtClean="0">
                <a:solidFill>
                  <a:srgbClr val="182C80"/>
                </a:solidFill>
              </a:rPr>
              <a:t>	- Auditoria do Sistema (financeira ou não)</a:t>
            </a:r>
            <a:endParaRPr lang="nl-BE" sz="2400" dirty="0">
              <a:solidFill>
                <a:srgbClr val="182C80"/>
              </a:solidFill>
            </a:endParaRPr>
          </a:p>
          <a:p>
            <a:pPr lvl="1"/>
            <a:r>
              <a:rPr lang="nl-BE" sz="2400" dirty="0">
                <a:solidFill>
                  <a:srgbClr val="182C80"/>
                </a:solidFill>
              </a:rPr>
              <a:t>	- </a:t>
            </a:r>
            <a:r>
              <a:rPr lang="nl-BE" sz="2400" dirty="0" smtClean="0">
                <a:solidFill>
                  <a:srgbClr val="182C80"/>
                </a:solidFill>
              </a:rPr>
              <a:t>Auditoria devido à diligências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Processos transversais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Investigações de </a:t>
            </a:r>
            <a:r>
              <a:rPr lang="nl-BE" sz="2400" b="1" dirty="0" smtClean="0">
                <a:solidFill>
                  <a:srgbClr val="182C80"/>
                </a:solidFill>
              </a:rPr>
              <a:t>Fraude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268760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96752"/>
            <a:ext cx="2247900" cy="130302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971600" y="2060848"/>
            <a:ext cx="7632848" cy="393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i="1" dirty="0" smtClean="0">
                <a:solidFill>
                  <a:srgbClr val="182C80"/>
                </a:solidFill>
              </a:rPr>
              <a:t>Recursos</a:t>
            </a:r>
          </a:p>
          <a:p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Recuros escassos</a:t>
            </a:r>
            <a:r>
              <a:rPr lang="nl-BE" sz="2400" dirty="0" smtClean="0">
                <a:solidFill>
                  <a:srgbClr val="182C80"/>
                </a:solidFill>
              </a:rPr>
              <a:t>, considerações de eficiência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rgbClr val="182C80"/>
                </a:solidFill>
              </a:rPr>
              <a:t>Funcionários</a:t>
            </a: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- </a:t>
            </a:r>
            <a:r>
              <a:rPr lang="pt-PT" sz="2400" dirty="0">
                <a:solidFill>
                  <a:srgbClr val="182C80"/>
                </a:solidFill>
              </a:rPr>
              <a:t>Presença de pessoal qualificado e especializado </a:t>
            </a:r>
            <a:endParaRPr lang="nl-BE" sz="2400" dirty="0">
              <a:solidFill>
                <a:srgbClr val="182C80"/>
              </a:solidFill>
            </a:endParaRP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</a:t>
            </a:r>
            <a:r>
              <a:rPr lang="pt-PT" sz="2400" dirty="0">
                <a:solidFill>
                  <a:srgbClr val="182C80"/>
                </a:solidFill>
              </a:rPr>
              <a:t>Mobilidade 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Rotatividade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>
                <a:solidFill>
                  <a:srgbClr val="182C80"/>
                </a:solidFill>
              </a:rPr>
              <a:t>Terceirização</a:t>
            </a:r>
          </a:p>
          <a:p>
            <a:pPr>
              <a:lnSpc>
                <a:spcPct val="120000"/>
              </a:lnSpc>
            </a:pPr>
            <a:r>
              <a:rPr lang="nl-BE" sz="2400" dirty="0" smtClean="0">
                <a:solidFill>
                  <a:srgbClr val="182C80"/>
                </a:solidFill>
              </a:rPr>
              <a:t> </a:t>
            </a:r>
            <a:endParaRPr lang="nl-BE" sz="2400" dirty="0">
              <a:solidFill>
                <a:srgbClr val="182C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5952" y="2204864"/>
            <a:ext cx="6236006" cy="381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2400" b="1" i="1" dirty="0" smtClean="0">
                <a:solidFill>
                  <a:srgbClr val="182C80"/>
                </a:solidFill>
              </a:rPr>
              <a:t>Qualidade da Auditoria</a:t>
            </a:r>
          </a:p>
          <a:p>
            <a:pPr>
              <a:lnSpc>
                <a:spcPct val="120000"/>
              </a:lnSpc>
            </a:pP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rgbClr val="182C80"/>
                </a:solidFill>
              </a:rPr>
              <a:t>Avaliações </a:t>
            </a:r>
            <a:r>
              <a:rPr lang="pt-PT" sz="2400" dirty="0">
                <a:solidFill>
                  <a:srgbClr val="182C80"/>
                </a:solidFill>
              </a:rPr>
              <a:t>internas e externas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rgbClr val="182C80"/>
                </a:solidFill>
              </a:rPr>
              <a:t>Normas </a:t>
            </a:r>
            <a:r>
              <a:rPr lang="pt-PT" sz="2400" dirty="0">
                <a:solidFill>
                  <a:srgbClr val="182C80"/>
                </a:solidFill>
              </a:rPr>
              <a:t>e Código de Ética </a:t>
            </a:r>
            <a:endParaRPr lang="pt-PT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rgbClr val="182C80"/>
                </a:solidFill>
              </a:rPr>
              <a:t>Eficiência</a:t>
            </a:r>
            <a:r>
              <a:rPr lang="pt-PT" sz="2400" dirty="0">
                <a:solidFill>
                  <a:srgbClr val="182C80"/>
                </a:solidFill>
              </a:rPr>
              <a:t> e </a:t>
            </a:r>
            <a:r>
              <a:rPr lang="pt-PT" sz="2400" b="1" dirty="0">
                <a:solidFill>
                  <a:srgbClr val="182C80"/>
                </a:solidFill>
              </a:rPr>
              <a:t>eficácia</a:t>
            </a:r>
            <a:r>
              <a:rPr lang="pt-PT" sz="2400" dirty="0">
                <a:solidFill>
                  <a:srgbClr val="182C80"/>
                </a:solidFill>
              </a:rPr>
              <a:t> da Auditoria </a:t>
            </a:r>
            <a:r>
              <a:rPr lang="pt-PT" sz="2400" dirty="0" smtClean="0">
                <a:solidFill>
                  <a:srgbClr val="182C80"/>
                </a:solidFill>
              </a:rPr>
              <a:t>Interna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Avaliação do </a:t>
            </a:r>
            <a:r>
              <a:rPr lang="nl-BE" sz="2400" b="1" dirty="0" smtClean="0">
                <a:solidFill>
                  <a:srgbClr val="182C80"/>
                </a:solidFill>
              </a:rPr>
              <a:t>desempenho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Melhoria </a:t>
            </a:r>
            <a:r>
              <a:rPr lang="nl-BE" sz="2400" dirty="0" smtClean="0">
                <a:solidFill>
                  <a:srgbClr val="182C80"/>
                </a:solidFill>
              </a:rPr>
              <a:t>das atividades da Auditoria Interna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000" dirty="0"/>
          </a:p>
          <a:p>
            <a:endParaRPr lang="nl-BE" sz="20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268760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3645024"/>
            <a:ext cx="748883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Escolha</a:t>
            </a: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 estratégica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e </a:t>
            </a: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política 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(eficácia </a:t>
            </a:r>
            <a:r>
              <a:rPr lang="nl-BE" sz="2400" i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versus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eficiência)</a:t>
            </a:r>
            <a:endParaRPr lang="nl-BE" sz="2400" dirty="0">
              <a:solidFill>
                <a:srgbClr val="182C80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rgbClr val="182C80"/>
                </a:solidFill>
              </a:rPr>
              <a:t>Execução </a:t>
            </a:r>
            <a:r>
              <a:rPr lang="pt-PT" sz="2400" dirty="0">
                <a:solidFill>
                  <a:srgbClr val="182C80"/>
                </a:solidFill>
              </a:rPr>
              <a:t>da</a:t>
            </a:r>
            <a:r>
              <a:rPr lang="pt-PT" sz="2400" b="1" dirty="0">
                <a:solidFill>
                  <a:srgbClr val="182C80"/>
                </a:solidFill>
              </a:rPr>
              <a:t> política </a:t>
            </a:r>
            <a:r>
              <a:rPr lang="pt-PT" sz="2400" dirty="0">
                <a:solidFill>
                  <a:srgbClr val="182C80"/>
                </a:solidFill>
              </a:rPr>
              <a:t>centralizada ou descentralizada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Posição </a:t>
            </a: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próxima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do mais alto nível executivo </a:t>
            </a:r>
            <a:endParaRPr lang="nl-BE" sz="24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20688"/>
            <a:ext cx="1828800" cy="16002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85900" y="2883336"/>
            <a:ext cx="718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centralizada </a:t>
            </a:r>
            <a:r>
              <a:rPr lang="nl-BE" sz="2400" b="1" i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versus</a:t>
            </a:r>
            <a:r>
              <a:rPr lang="nl-BE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Estrutura 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descentralizada </a:t>
            </a:r>
            <a:endParaRPr lang="nl-BE" sz="2400" b="1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54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677410"/>
              </p:ext>
            </p:extLst>
          </p:nvPr>
        </p:nvGraphicFramePr>
        <p:xfrm>
          <a:off x="827584" y="1484784"/>
          <a:ext cx="7704855" cy="4348210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16224"/>
                <a:gridCol w="2826828"/>
                <a:gridCol w="2861803"/>
              </a:tblGrid>
              <a:tr h="626835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35" marR="6035" marT="6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CENTRALIZADA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DESCENTRALIZADA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268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1" i="0" u="none" strike="noStrike" noProof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Independência</a:t>
                      </a:r>
                      <a:r>
                        <a:rPr lang="nl-BE" sz="2000" b="1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BE" sz="2000" b="1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objetividade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l-BE" sz="2000" b="0" i="0" u="none" strike="noStrike" kern="1200" dirty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035" marR="6035" marT="603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Considerar </a:t>
                      </a:r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 </a:t>
                      </a:r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Comitê </a:t>
                      </a:r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 </a:t>
                      </a:r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Auditoria</a:t>
                      </a:r>
                      <a:endParaRPr lang="nl-BE" sz="2000" b="0" i="0" u="none" strike="noStrike" kern="1200" dirty="0">
                        <a:solidFill>
                          <a:srgbClr val="182C8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Relação</a:t>
                      </a:r>
                      <a:r>
                        <a:rPr lang="nl-BE" sz="2000" b="1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com a alta chefia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Considera </a:t>
                      </a:r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as preocupações de gestão (</a:t>
                      </a:r>
                      <a:r>
                        <a:rPr lang="pt-PT" sz="2000" b="0" i="1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auditgap</a:t>
                      </a:r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  <a:endParaRPr lang="nl-BE" sz="2000" b="0" i="0" u="none" strike="noStrike" kern="1200" dirty="0">
                        <a:solidFill>
                          <a:srgbClr val="182C8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035" marR="6035" marT="603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nl-BE" sz="2000" b="0" i="0" u="none" strike="noStrike" kern="1200" dirty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026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Escopo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Assegurar conhecimento </a:t>
                      </a:r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 operações e procedimentos</a:t>
                      </a:r>
                      <a:endParaRPr lang="en-US" sz="2000" b="0" i="0" u="none" strike="noStrike" kern="1200" dirty="0">
                        <a:solidFill>
                          <a:srgbClr val="182C8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035" marR="6035" marT="603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Garantir </a:t>
                      </a:r>
                      <a:r>
                        <a:rPr lang="pt-PT" sz="20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 cobertura total e evitar o retrabalho</a:t>
                      </a:r>
                      <a:endParaRPr lang="en-US" sz="2000" b="0" i="0" u="none" strike="noStrike" kern="1200" dirty="0">
                        <a:solidFill>
                          <a:srgbClr val="182C8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35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Recursos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Considerar </a:t>
                      </a:r>
                      <a:r>
                        <a:rPr lang="nl-BE" sz="20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 eficiência</a:t>
                      </a:r>
                      <a:endParaRPr lang="nl-BE" sz="20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106">
                <a:tc>
                  <a:txBody>
                    <a:bodyPr/>
                    <a:lstStyle/>
                    <a:p>
                      <a:pPr algn="l" rtl="0" fontAlgn="ctr"/>
                      <a:r>
                        <a:rPr lang="nl-BE" sz="20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Qualidade</a:t>
                      </a:r>
                      <a:r>
                        <a:rPr lang="nl-BE" sz="2000" b="1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 da auditoria e metodologia</a:t>
                      </a:r>
                      <a:endParaRPr lang="nl-BE" sz="2000" b="1" i="0" u="none" strike="noStrike" dirty="0">
                        <a:solidFill>
                          <a:srgbClr val="182C80"/>
                        </a:solidFill>
                        <a:effectLst/>
                        <a:latin typeface="Arial"/>
                      </a:endParaRPr>
                    </a:p>
                  </a:txBody>
                  <a:tcPr marL="217246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Considerar </a:t>
                      </a:r>
                      <a:r>
                        <a:rPr lang="nl-BE" sz="2000" b="0" i="0" u="none" strike="noStrike" baseline="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 avaliação por outros departamentos</a:t>
                      </a:r>
                      <a:endParaRPr lang="nl-BE" sz="20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6035" marR="6035" marT="60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827584" y="764704"/>
            <a:ext cx="5544616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BE" sz="2400" b="1" i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Áreas de atenção</a:t>
            </a:r>
            <a:endParaRPr lang="nl-BE" sz="2400" b="1" i="1" dirty="0">
              <a:solidFill>
                <a:srgbClr val="182C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3568" y="1677000"/>
            <a:ext cx="5193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 atual</a:t>
            </a:r>
            <a:endParaRPr lang="nl-BE" sz="2000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492896"/>
            <a:ext cx="7056784" cy="251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182C80"/>
                </a:solidFill>
              </a:rPr>
              <a:t>Novas</a:t>
            </a:r>
            <a:r>
              <a:rPr lang="en-US" sz="2400" dirty="0" smtClean="0">
                <a:solidFill>
                  <a:srgbClr val="182C80"/>
                </a:solidFill>
              </a:rPr>
              <a:t> </a:t>
            </a:r>
            <a:r>
              <a:rPr lang="en-US" sz="2400" b="1" dirty="0" err="1" smtClean="0">
                <a:solidFill>
                  <a:srgbClr val="182C80"/>
                </a:solidFill>
              </a:rPr>
              <a:t>tecnologias</a:t>
            </a:r>
            <a:endParaRPr lang="en-US" sz="2400" b="1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82C80"/>
                </a:solidFill>
              </a:rPr>
              <a:t>Auditoria</a:t>
            </a:r>
            <a:r>
              <a:rPr lang="en-US" sz="2400" b="1" dirty="0" smtClean="0">
                <a:solidFill>
                  <a:srgbClr val="182C80"/>
                </a:solidFill>
              </a:rPr>
              <a:t> </a:t>
            </a:r>
            <a:r>
              <a:rPr lang="en-US" sz="2400" b="1" dirty="0" err="1" smtClean="0">
                <a:solidFill>
                  <a:srgbClr val="182C80"/>
                </a:solidFill>
              </a:rPr>
              <a:t>abrangente</a:t>
            </a:r>
            <a:endParaRPr lang="en-US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82C80"/>
                </a:solidFill>
              </a:rPr>
              <a:t>Mais foco na </a:t>
            </a:r>
            <a:r>
              <a:rPr lang="pt-PT" sz="2400" b="1" dirty="0">
                <a:solidFill>
                  <a:srgbClr val="182C80"/>
                </a:solidFill>
              </a:rPr>
              <a:t>gestão de riscos </a:t>
            </a:r>
            <a:r>
              <a:rPr lang="pt-PT" sz="2400" dirty="0">
                <a:solidFill>
                  <a:srgbClr val="182C80"/>
                </a:solidFill>
              </a:rPr>
              <a:t>e</a:t>
            </a:r>
            <a:r>
              <a:rPr lang="pt-PT" sz="2400" b="1" dirty="0">
                <a:solidFill>
                  <a:srgbClr val="182C80"/>
                </a:solidFill>
              </a:rPr>
              <a:t> governança </a:t>
            </a:r>
            <a:endParaRPr lang="pt-PT" sz="2400" b="1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182C80"/>
                </a:solidFill>
              </a:rPr>
              <a:t>Uso</a:t>
            </a:r>
            <a:r>
              <a:rPr lang="en-US" sz="2400" dirty="0" smtClean="0">
                <a:solidFill>
                  <a:srgbClr val="182C80"/>
                </a:solidFill>
              </a:rPr>
              <a:t> </a:t>
            </a:r>
            <a:r>
              <a:rPr lang="en-US" sz="2400" dirty="0" smtClean="0">
                <a:solidFill>
                  <a:srgbClr val="182C80"/>
                </a:solidFill>
              </a:rPr>
              <a:t>para o </a:t>
            </a:r>
            <a:r>
              <a:rPr lang="en-US" sz="2400" dirty="0" err="1" smtClean="0">
                <a:solidFill>
                  <a:srgbClr val="182C80"/>
                </a:solidFill>
              </a:rPr>
              <a:t>planejamento</a:t>
            </a:r>
            <a:r>
              <a:rPr lang="en-US" sz="2400" dirty="0" smtClean="0">
                <a:solidFill>
                  <a:srgbClr val="182C80"/>
                </a:solidFill>
              </a:rPr>
              <a:t> </a:t>
            </a:r>
            <a:r>
              <a:rPr lang="en-US" sz="2400" b="1" dirty="0" err="1" smtClean="0">
                <a:solidFill>
                  <a:srgbClr val="182C80"/>
                </a:solidFill>
              </a:rPr>
              <a:t>estratégico</a:t>
            </a:r>
            <a:r>
              <a:rPr lang="en-US" sz="2400" dirty="0" smtClean="0">
                <a:solidFill>
                  <a:srgbClr val="182C80"/>
                </a:solidFill>
              </a:rPr>
              <a:t> </a:t>
            </a:r>
            <a:endParaRPr lang="en-US" sz="2400" dirty="0" smtClean="0">
              <a:solidFill>
                <a:srgbClr val="182C80"/>
              </a:solidFill>
            </a:endParaRPr>
          </a:p>
          <a:p>
            <a:r>
              <a:rPr lang="en-US" sz="2400" dirty="0">
                <a:solidFill>
                  <a:srgbClr val="182C8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272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1677000"/>
            <a:ext cx="5193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Conclusões</a:t>
            </a:r>
            <a:endParaRPr lang="nl-BE" sz="2000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492896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82C80"/>
                </a:solidFill>
              </a:rPr>
              <a:t>Importância das </a:t>
            </a:r>
            <a:r>
              <a:rPr lang="pt-PT" sz="2400" b="1" dirty="0">
                <a:solidFill>
                  <a:srgbClr val="182C80"/>
                </a:solidFill>
              </a:rPr>
              <a:t>Normas </a:t>
            </a:r>
            <a:endParaRPr lang="pt-PT" sz="24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rgbClr val="182C80"/>
                </a:solidFill>
              </a:rPr>
              <a:t>Foco em </a:t>
            </a:r>
            <a:r>
              <a:rPr lang="pt-PT" sz="2400" b="1" dirty="0">
                <a:solidFill>
                  <a:srgbClr val="182C80"/>
                </a:solidFill>
              </a:rPr>
              <a:t>agregar valor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182C80"/>
                </a:solidFill>
              </a:rPr>
              <a:t>Adequado </a:t>
            </a:r>
            <a:r>
              <a:rPr lang="pt-BR" sz="2400" dirty="0">
                <a:solidFill>
                  <a:srgbClr val="182C80"/>
                </a:solidFill>
              </a:rPr>
              <a:t>cumprimento dos </a:t>
            </a:r>
            <a:r>
              <a:rPr lang="pt-BR" sz="2400" b="1" dirty="0">
                <a:solidFill>
                  <a:srgbClr val="182C80"/>
                </a:solidFill>
              </a:rPr>
              <a:t>aspectos-chave</a:t>
            </a:r>
            <a:r>
              <a:rPr lang="pt-BR" sz="2400" dirty="0">
                <a:solidFill>
                  <a:srgbClr val="182C80"/>
                </a:solidFill>
              </a:rPr>
              <a:t> </a:t>
            </a:r>
            <a:endParaRPr lang="pt-BR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182C80"/>
                </a:solidFill>
              </a:rPr>
              <a:t>Atuar internamente como </a:t>
            </a:r>
            <a:r>
              <a:rPr lang="pt-BR" sz="2400" dirty="0">
                <a:solidFill>
                  <a:srgbClr val="182C80"/>
                </a:solidFill>
              </a:rPr>
              <a:t>um </a:t>
            </a:r>
            <a:r>
              <a:rPr lang="pt-BR" sz="2400" b="1" dirty="0">
                <a:solidFill>
                  <a:srgbClr val="182C80"/>
                </a:solidFill>
              </a:rPr>
              <a:t>parceiro de negócios </a:t>
            </a:r>
            <a:endParaRPr lang="pt-BR" sz="2400" b="1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182C80"/>
                </a:solidFill>
              </a:rPr>
              <a:t>Estar </a:t>
            </a:r>
            <a:r>
              <a:rPr lang="pt-BR" sz="2400" dirty="0">
                <a:solidFill>
                  <a:srgbClr val="182C80"/>
                </a:solidFill>
              </a:rPr>
              <a:t>ciente das condições </a:t>
            </a:r>
            <a:r>
              <a:rPr lang="pt-BR" sz="2400" dirty="0" smtClean="0">
                <a:solidFill>
                  <a:srgbClr val="182C80"/>
                </a:solidFill>
              </a:rPr>
              <a:t>para mudança </a:t>
            </a:r>
            <a:r>
              <a:rPr lang="en-US" sz="2400" dirty="0">
                <a:solidFill>
                  <a:srgbClr val="182C8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298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8000"/>
            <a:lum/>
          </a:blip>
          <a:srcRect/>
          <a:stretch>
            <a:fillRect l="-81000" r="-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691680" y="1412776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000" b="1" dirty="0" smtClean="0">
                <a:solidFill>
                  <a:schemeClr val="accent6"/>
                </a:solidFill>
              </a:rPr>
              <a:t>Obrigado por sua atenção!</a:t>
            </a:r>
          </a:p>
          <a:p>
            <a:pPr algn="ctr"/>
            <a:r>
              <a:rPr lang="nl-BE" sz="6000" b="1" dirty="0" smtClean="0">
                <a:solidFill>
                  <a:schemeClr val="accent6"/>
                </a:solidFill>
              </a:rPr>
              <a:t> Dúvidas…</a:t>
            </a:r>
            <a:endParaRPr lang="nl-BE" sz="6000" b="1" dirty="0">
              <a:solidFill>
                <a:schemeClr val="accent6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23" y="4359196"/>
            <a:ext cx="1433314" cy="14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8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14767" y="1573155"/>
            <a:ext cx="7272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82C80"/>
                </a:solidFill>
              </a:rPr>
              <a:t>Normas de Auditoria Interna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82C80"/>
                </a:solidFill>
              </a:rPr>
              <a:t>Definição de Auditoria Interna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rgbClr val="182C80"/>
                </a:solidFill>
              </a:rPr>
              <a:t>Finalidades </a:t>
            </a:r>
            <a:r>
              <a:rPr lang="pt-PT" sz="2400" dirty="0">
                <a:solidFill>
                  <a:srgbClr val="182C80"/>
                </a:solidFill>
              </a:rPr>
              <a:t>da Auditoria Interna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82C80"/>
                </a:solidFill>
              </a:rPr>
              <a:t>Partes Interessadas (</a:t>
            </a:r>
            <a:r>
              <a:rPr lang="pt-PT" sz="2400" i="1" dirty="0">
                <a:solidFill>
                  <a:srgbClr val="182C80"/>
                </a:solidFill>
              </a:rPr>
              <a:t>Stakeholders</a:t>
            </a:r>
            <a:r>
              <a:rPr lang="pt-PT" sz="2400" dirty="0">
                <a:solidFill>
                  <a:srgbClr val="182C80"/>
                </a:solidFill>
              </a:rPr>
              <a:t>)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rgbClr val="182C80"/>
                </a:solidFill>
              </a:rPr>
              <a:t>Produtos/Resultados </a:t>
            </a:r>
            <a:r>
              <a:rPr lang="pt-PT" sz="2400" dirty="0">
                <a:solidFill>
                  <a:srgbClr val="182C80"/>
                </a:solidFill>
              </a:rPr>
              <a:t>da Auditoria Interna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82C80"/>
                </a:solidFill>
              </a:rPr>
              <a:t>Aspectos chave para </a:t>
            </a:r>
            <a:r>
              <a:rPr lang="pt-PT" sz="2400" dirty="0" smtClean="0">
                <a:solidFill>
                  <a:srgbClr val="182C80"/>
                </a:solidFill>
              </a:rPr>
              <a:t>agregar </a:t>
            </a:r>
            <a:r>
              <a:rPr lang="pt-PT" sz="2400" dirty="0">
                <a:solidFill>
                  <a:srgbClr val="182C80"/>
                </a:solidFill>
              </a:rPr>
              <a:t>v</a:t>
            </a:r>
            <a:r>
              <a:rPr lang="pt-PT" sz="2400" dirty="0" smtClean="0">
                <a:solidFill>
                  <a:srgbClr val="182C80"/>
                </a:solidFill>
              </a:rPr>
              <a:t>alor </a:t>
            </a:r>
            <a:r>
              <a:rPr lang="pt-PT" sz="2400" dirty="0">
                <a:solidFill>
                  <a:srgbClr val="182C80"/>
                </a:solidFill>
              </a:rPr>
              <a:t>à Auditoria Interna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82C80"/>
                </a:solidFill>
              </a:rPr>
              <a:t>Estruturas Centralizadas </a:t>
            </a:r>
            <a:r>
              <a:rPr lang="pt-PT" sz="2400" i="1" dirty="0">
                <a:solidFill>
                  <a:srgbClr val="182C80"/>
                </a:solidFill>
              </a:rPr>
              <a:t>versus</a:t>
            </a:r>
            <a:r>
              <a:rPr lang="pt-PT" sz="2400" dirty="0">
                <a:solidFill>
                  <a:srgbClr val="182C80"/>
                </a:solidFill>
              </a:rPr>
              <a:t> Estruturas Descentralizadas </a:t>
            </a:r>
            <a:endParaRPr lang="pt-PT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rgbClr val="182C80"/>
                </a:solidFill>
              </a:rPr>
              <a:t>Evolução atual</a:t>
            </a:r>
            <a:endParaRPr lang="pt-PT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rgbClr val="182C80"/>
                </a:solidFill>
              </a:rPr>
              <a:t>C</a:t>
            </a:r>
            <a:r>
              <a:rPr lang="pt-PT" sz="2400" dirty="0" smtClean="0">
                <a:solidFill>
                  <a:srgbClr val="182C80"/>
                </a:solidFill>
              </a:rPr>
              <a:t>onclusões</a:t>
            </a:r>
            <a:endParaRPr lang="nl-BE" sz="2400" dirty="0">
              <a:solidFill>
                <a:srgbClr val="182C80"/>
              </a:solidFill>
            </a:endParaRPr>
          </a:p>
          <a:p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971600" y="908720"/>
            <a:ext cx="3528392" cy="505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Sumário</a:t>
            </a:r>
            <a:endParaRPr lang="nl-BE" sz="2400" b="1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5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2560" y="1118529"/>
            <a:ext cx="48835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rgbClr val="182C80"/>
                </a:solidFill>
                <a:latin typeface="+mj-lt"/>
              </a:rPr>
              <a:t>Normas Internacionais de Auditoria</a:t>
            </a:r>
            <a:endParaRPr lang="nl-BE" sz="2400" b="1" dirty="0">
              <a:solidFill>
                <a:srgbClr val="182C80"/>
              </a:solidFill>
              <a:latin typeface="+mj-lt"/>
            </a:endParaRP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55616"/>
            <a:ext cx="317385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870664" y="1988840"/>
            <a:ext cx="4464496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rgbClr val="182C80"/>
                </a:solidFill>
              </a:rPr>
              <a:t>Orientação obrigatória e altamente recomendável 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nl-BE" sz="2400" dirty="0" smtClean="0">
                <a:solidFill>
                  <a:srgbClr val="182C80"/>
                </a:solidFill>
              </a:rPr>
              <a:t>	- </a:t>
            </a:r>
            <a:r>
              <a:rPr lang="pt-PT" sz="2400" dirty="0">
                <a:solidFill>
                  <a:srgbClr val="182C80"/>
                </a:solidFill>
              </a:rPr>
              <a:t>Definição</a:t>
            </a:r>
          </a:p>
          <a:p>
            <a:pPr>
              <a:lnSpc>
                <a:spcPct val="120000"/>
              </a:lnSpc>
            </a:pPr>
            <a:r>
              <a:rPr lang="pt-PT" sz="2400" dirty="0">
                <a:solidFill>
                  <a:srgbClr val="182C80"/>
                </a:solidFill>
              </a:rPr>
              <a:t>	</a:t>
            </a:r>
            <a:r>
              <a:rPr lang="nl-BE" sz="2400" dirty="0">
                <a:solidFill>
                  <a:srgbClr val="182C80"/>
                </a:solidFill>
              </a:rPr>
              <a:t>- </a:t>
            </a:r>
            <a:r>
              <a:rPr lang="pt-PT" sz="2400" dirty="0">
                <a:solidFill>
                  <a:srgbClr val="182C80"/>
                </a:solidFill>
              </a:rPr>
              <a:t>Normas Internacionais </a:t>
            </a:r>
            <a:endParaRPr lang="nl-BE" sz="2400" dirty="0">
              <a:solidFill>
                <a:srgbClr val="182C80"/>
              </a:solidFill>
            </a:endParaRP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- </a:t>
            </a:r>
            <a:r>
              <a:rPr lang="pt-PT" sz="2400" dirty="0">
                <a:solidFill>
                  <a:srgbClr val="182C80"/>
                </a:solidFill>
              </a:rPr>
              <a:t>Código de Ética 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rgbClr val="182C80"/>
                </a:solidFill>
              </a:rPr>
              <a:t>Desempenho </a:t>
            </a:r>
            <a:r>
              <a:rPr lang="pt-PT" sz="2400" dirty="0">
                <a:solidFill>
                  <a:srgbClr val="182C80"/>
                </a:solidFill>
              </a:rPr>
              <a:t>e</a:t>
            </a:r>
            <a:r>
              <a:rPr lang="pt-PT" sz="2400" b="1" dirty="0">
                <a:solidFill>
                  <a:srgbClr val="182C80"/>
                </a:solidFill>
              </a:rPr>
              <a:t> Atributo </a:t>
            </a:r>
            <a:r>
              <a:rPr lang="nl-BE" sz="2400" dirty="0" smtClean="0">
                <a:solidFill>
                  <a:srgbClr val="182C80"/>
                </a:solidFill>
              </a:rPr>
              <a:t>Normas</a:t>
            </a:r>
          </a:p>
          <a:p>
            <a:pPr>
              <a:lnSpc>
                <a:spcPct val="120000"/>
              </a:lnSpc>
            </a:pPr>
            <a:endParaRPr lang="nl-BE" sz="2400" dirty="0">
              <a:solidFill>
                <a:srgbClr val="182C8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868144" y="4959656"/>
            <a:ext cx="274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GB" dirty="0">
                <a:solidFill>
                  <a:srgbClr val="182C80"/>
                </a:solidFill>
              </a:rPr>
              <a:t>(IPPF – </a:t>
            </a:r>
            <a:r>
              <a:rPr lang="en-GB" dirty="0" err="1" smtClean="0">
                <a:solidFill>
                  <a:srgbClr val="182C80"/>
                </a:solidFill>
              </a:rPr>
              <a:t>Instituto</a:t>
            </a:r>
            <a:r>
              <a:rPr lang="en-GB" dirty="0" smtClean="0">
                <a:solidFill>
                  <a:srgbClr val="182C80"/>
                </a:solidFill>
              </a:rPr>
              <a:t> dos  </a:t>
            </a:r>
            <a:r>
              <a:rPr lang="en-GB" dirty="0" err="1" smtClean="0">
                <a:solidFill>
                  <a:srgbClr val="182C80"/>
                </a:solidFill>
              </a:rPr>
              <a:t>Auditores</a:t>
            </a:r>
            <a:r>
              <a:rPr lang="en-GB" dirty="0" smtClean="0">
                <a:solidFill>
                  <a:srgbClr val="182C80"/>
                </a:solidFill>
              </a:rPr>
              <a:t> </a:t>
            </a:r>
            <a:r>
              <a:rPr lang="en-GB" dirty="0" err="1" smtClean="0">
                <a:solidFill>
                  <a:srgbClr val="182C80"/>
                </a:solidFill>
              </a:rPr>
              <a:t>Internos</a:t>
            </a:r>
            <a:r>
              <a:rPr lang="en-GB" dirty="0" smtClean="0">
                <a:solidFill>
                  <a:srgbClr val="182C80"/>
                </a:solidFill>
              </a:rPr>
              <a:t>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545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1340768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Definição de Auditoria Interna</a:t>
            </a:r>
            <a:endParaRPr lang="nl-BE" sz="2400" b="1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>
              <a:defRPr/>
            </a:pPr>
            <a:endParaRPr lang="en-GB" altLang="en-US" sz="2400" dirty="0" smtClean="0">
              <a:solidFill>
                <a:srgbClr val="182C80"/>
              </a:solidFill>
              <a:latin typeface="+mj-lt"/>
            </a:endParaRPr>
          </a:p>
          <a:p>
            <a:pPr lvl="1">
              <a:defRPr/>
            </a:pPr>
            <a:r>
              <a:rPr lang="pt-BR" sz="2400" dirty="0">
                <a:solidFill>
                  <a:srgbClr val="182C80"/>
                </a:solidFill>
                <a:latin typeface="+mj-lt"/>
              </a:rPr>
              <a:t>A auditoria interna é uma atividade </a:t>
            </a:r>
            <a:r>
              <a:rPr lang="pt-BR" sz="2400" b="1" dirty="0">
                <a:solidFill>
                  <a:srgbClr val="182C80"/>
                </a:solidFill>
                <a:latin typeface="+mj-lt"/>
              </a:rPr>
              <a:t>independente</a:t>
            </a:r>
            <a:r>
              <a:rPr lang="pt-BR" sz="2400" dirty="0">
                <a:solidFill>
                  <a:srgbClr val="182C80"/>
                </a:solidFill>
                <a:latin typeface="+mj-lt"/>
              </a:rPr>
              <a:t> e </a:t>
            </a:r>
            <a:r>
              <a:rPr lang="pt-BR" sz="2400" b="1" dirty="0">
                <a:solidFill>
                  <a:srgbClr val="182C80"/>
                </a:solidFill>
                <a:latin typeface="+mj-lt"/>
              </a:rPr>
              <a:t>objetiva</a:t>
            </a:r>
            <a:r>
              <a:rPr lang="pt-BR" sz="2400" dirty="0">
                <a:solidFill>
                  <a:srgbClr val="182C80"/>
                </a:solidFill>
                <a:latin typeface="+mj-lt"/>
              </a:rPr>
              <a:t> de avaliação (</a:t>
            </a:r>
            <a:r>
              <a:rPr lang="pt-BR" sz="2400" i="1" dirty="0" err="1">
                <a:solidFill>
                  <a:srgbClr val="182C80"/>
                </a:solidFill>
                <a:latin typeface="+mj-lt"/>
              </a:rPr>
              <a:t>assurance</a:t>
            </a:r>
            <a:r>
              <a:rPr lang="pt-BR" sz="2400" dirty="0">
                <a:solidFill>
                  <a:srgbClr val="182C80"/>
                </a:solidFill>
                <a:latin typeface="+mj-lt"/>
              </a:rPr>
              <a:t>) e de consultoria, desenhada </a:t>
            </a:r>
            <a:r>
              <a:rPr lang="pt-BR" sz="2400" b="1" dirty="0">
                <a:solidFill>
                  <a:srgbClr val="182C80"/>
                </a:solidFill>
                <a:latin typeface="+mj-lt"/>
              </a:rPr>
              <a:t>para adicionar valor e melhorar </a:t>
            </a:r>
            <a:r>
              <a:rPr lang="pt-BR" sz="2400" dirty="0">
                <a:solidFill>
                  <a:srgbClr val="182C80"/>
                </a:solidFill>
                <a:latin typeface="+mj-lt"/>
              </a:rPr>
              <a:t>as operações de uma organização.  </a:t>
            </a:r>
            <a:br>
              <a:rPr lang="pt-BR" sz="2400" dirty="0">
                <a:solidFill>
                  <a:srgbClr val="182C80"/>
                </a:solidFill>
                <a:latin typeface="+mj-lt"/>
              </a:rPr>
            </a:br>
            <a:r>
              <a:rPr lang="pt-BR" sz="2400" dirty="0">
                <a:solidFill>
                  <a:srgbClr val="182C80"/>
                </a:solidFill>
                <a:latin typeface="+mj-lt"/>
              </a:rPr>
              <a:t>Ela </a:t>
            </a:r>
            <a:r>
              <a:rPr lang="pt-BR" sz="2400" b="1" dirty="0">
                <a:solidFill>
                  <a:srgbClr val="182C80"/>
                </a:solidFill>
                <a:latin typeface="+mj-lt"/>
              </a:rPr>
              <a:t>auxilia </a:t>
            </a:r>
            <a:r>
              <a:rPr lang="pt-BR" sz="2400" dirty="0">
                <a:solidFill>
                  <a:srgbClr val="182C80"/>
                </a:solidFill>
                <a:latin typeface="+mj-lt"/>
              </a:rPr>
              <a:t>uma organização a </a:t>
            </a:r>
            <a:r>
              <a:rPr lang="pt-BR" sz="2400" b="1" dirty="0">
                <a:solidFill>
                  <a:srgbClr val="182C80"/>
                </a:solidFill>
                <a:latin typeface="+mj-lt"/>
              </a:rPr>
              <a:t>realizar</a:t>
            </a:r>
            <a:r>
              <a:rPr lang="pt-BR" sz="2400" dirty="0">
                <a:solidFill>
                  <a:srgbClr val="182C80"/>
                </a:solidFill>
                <a:latin typeface="+mj-lt"/>
              </a:rPr>
              <a:t> seus objetivos a partir da aplicação de uma abordagem sistemática e disciplinada </a:t>
            </a:r>
            <a:r>
              <a:rPr lang="pt-BR" sz="2400" b="1" dirty="0">
                <a:solidFill>
                  <a:srgbClr val="182C80"/>
                </a:solidFill>
                <a:latin typeface="+mj-lt"/>
              </a:rPr>
              <a:t>para avaliar e melhorar </a:t>
            </a:r>
            <a:r>
              <a:rPr lang="pt-BR" sz="2400" dirty="0">
                <a:solidFill>
                  <a:srgbClr val="182C80"/>
                </a:solidFill>
                <a:latin typeface="+mj-lt"/>
              </a:rPr>
              <a:t>a eficácia dos processos de gerenciamento de riscos, controle e governança</a:t>
            </a:r>
            <a:r>
              <a:rPr lang="pt-BR" sz="2400" dirty="0" smtClean="0">
                <a:solidFill>
                  <a:srgbClr val="182C80"/>
                </a:solidFill>
                <a:latin typeface="+mj-lt"/>
              </a:rPr>
              <a:t>.</a:t>
            </a:r>
          </a:p>
          <a:p>
            <a:pPr lvl="1">
              <a:defRPr/>
            </a:pPr>
            <a:endParaRPr lang="en-GB" sz="2400" dirty="0">
              <a:solidFill>
                <a:srgbClr val="182C80"/>
              </a:solidFill>
              <a:latin typeface="+mj-lt"/>
            </a:endParaRPr>
          </a:p>
          <a:p>
            <a:pPr lvl="1">
              <a:defRPr/>
            </a:pPr>
            <a:r>
              <a:rPr lang="en-GB" dirty="0" smtClean="0">
                <a:solidFill>
                  <a:srgbClr val="182C80"/>
                </a:solidFill>
              </a:rPr>
              <a:t>(IPPF – Institute of Internal Auditors)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575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2295163"/>
            <a:ext cx="42484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Finalidades </a:t>
            </a:r>
            <a:r>
              <a:rPr lang="pt-PT" sz="2400" b="1" dirty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Auditoria </a:t>
            </a:r>
            <a:r>
              <a:rPr lang="pt-PT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</a:t>
            </a:r>
          </a:p>
          <a:p>
            <a:endParaRPr lang="nl-BE" sz="2400" b="1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BE" sz="2400" dirty="0" smtClean="0">
                <a:solidFill>
                  <a:srgbClr val="182C80"/>
                </a:solidFill>
              </a:rPr>
              <a:t>     </a:t>
            </a:r>
            <a:r>
              <a:rPr lang="pt-BR" sz="2400" dirty="0" smtClean="0">
                <a:solidFill>
                  <a:srgbClr val="182C80"/>
                </a:solidFill>
              </a:rPr>
              <a:t>Independência</a:t>
            </a:r>
          </a:p>
          <a:p>
            <a:r>
              <a:rPr lang="nl-BE" sz="2400" dirty="0" smtClean="0">
                <a:solidFill>
                  <a:srgbClr val="182C80"/>
                </a:solidFill>
              </a:rPr>
              <a:t>     </a:t>
            </a:r>
            <a:r>
              <a:rPr lang="nl-BE" sz="2400" dirty="0" smtClean="0">
                <a:solidFill>
                  <a:srgbClr val="182C80"/>
                </a:solidFill>
              </a:rPr>
              <a:t>Objetividade</a:t>
            </a:r>
          </a:p>
          <a:p>
            <a:r>
              <a:rPr lang="nl-BE" sz="2400" dirty="0" smtClean="0">
                <a:solidFill>
                  <a:srgbClr val="182C80"/>
                </a:solidFill>
              </a:rPr>
              <a:t>     Alcançar objetivos</a:t>
            </a:r>
          </a:p>
          <a:p>
            <a:r>
              <a:rPr lang="nl-BE" sz="2400" dirty="0" smtClean="0">
                <a:solidFill>
                  <a:srgbClr val="182C80"/>
                </a:solidFill>
              </a:rPr>
              <a:t>     Risco, controle, governança</a:t>
            </a:r>
          </a:p>
          <a:p>
            <a:r>
              <a:rPr lang="nl-BE" sz="2400" dirty="0" smtClean="0">
                <a:solidFill>
                  <a:srgbClr val="182C80"/>
                </a:solidFill>
              </a:rPr>
              <a:t>     Abordagem sistemática</a:t>
            </a:r>
          </a:p>
          <a:p>
            <a:r>
              <a:rPr lang="nl-BE" sz="2400" dirty="0" smtClean="0">
                <a:solidFill>
                  <a:srgbClr val="182C80"/>
                </a:solidFill>
              </a:rPr>
              <a:t>     Avaliação </a:t>
            </a:r>
          </a:p>
          <a:p>
            <a:r>
              <a:rPr lang="en-US" sz="2400" dirty="0" smtClean="0">
                <a:solidFill>
                  <a:srgbClr val="182C80"/>
                </a:solidFill>
              </a:rPr>
              <a:t>     </a:t>
            </a:r>
            <a:r>
              <a:rPr lang="en-US" sz="2400" dirty="0" err="1" smtClean="0">
                <a:solidFill>
                  <a:srgbClr val="182C80"/>
                </a:solidFill>
              </a:rPr>
              <a:t>Julgamento</a:t>
            </a:r>
            <a:r>
              <a:rPr lang="en-US" sz="2400" dirty="0" smtClean="0">
                <a:solidFill>
                  <a:srgbClr val="182C80"/>
                </a:solidFill>
              </a:rPr>
              <a:t> </a:t>
            </a:r>
            <a:r>
              <a:rPr lang="en-US" sz="2400" dirty="0" err="1" smtClean="0">
                <a:solidFill>
                  <a:srgbClr val="182C80"/>
                </a:solidFill>
              </a:rPr>
              <a:t>profissional</a:t>
            </a:r>
            <a:endParaRPr lang="en-US" sz="2400" dirty="0" smtClean="0">
              <a:solidFill>
                <a:srgbClr val="182C80"/>
              </a:solidFill>
            </a:endParaRPr>
          </a:p>
          <a:p>
            <a:r>
              <a:rPr lang="en-US" sz="2400" dirty="0" smtClean="0">
                <a:solidFill>
                  <a:srgbClr val="182C80"/>
                </a:solidFill>
              </a:rPr>
              <a:t>     </a:t>
            </a:r>
            <a:r>
              <a:rPr lang="en-US" sz="2400" dirty="0" err="1" smtClean="0">
                <a:solidFill>
                  <a:srgbClr val="182C80"/>
                </a:solidFill>
              </a:rPr>
              <a:t>Competência</a:t>
            </a:r>
            <a:endParaRPr lang="en-US" sz="2400" dirty="0" smtClean="0">
              <a:solidFill>
                <a:srgbClr val="182C80"/>
              </a:solidFill>
            </a:endParaRPr>
          </a:p>
          <a:p>
            <a:r>
              <a:rPr lang="en-US" sz="2400" dirty="0" smtClean="0">
                <a:solidFill>
                  <a:srgbClr val="182C80"/>
                </a:solidFill>
              </a:rPr>
              <a:t>     </a:t>
            </a:r>
            <a:r>
              <a:rPr lang="en-US" sz="2400" dirty="0" err="1" smtClean="0">
                <a:solidFill>
                  <a:srgbClr val="182C80"/>
                </a:solidFill>
              </a:rPr>
              <a:t>Controle</a:t>
            </a:r>
            <a:r>
              <a:rPr lang="en-US" sz="2400" dirty="0" smtClean="0">
                <a:solidFill>
                  <a:srgbClr val="182C80"/>
                </a:solidFill>
              </a:rPr>
              <a:t> de Qualidade</a:t>
            </a:r>
            <a:endParaRPr lang="nl-BE" sz="2400" dirty="0" smtClean="0">
              <a:solidFill>
                <a:srgbClr val="182C80"/>
              </a:solidFill>
            </a:endParaRPr>
          </a:p>
        </p:txBody>
      </p:sp>
      <p:sp>
        <p:nvSpPr>
          <p:cNvPr id="4" name="PIJL-RECHTS 3"/>
          <p:cNvSpPr/>
          <p:nvPr/>
        </p:nvSpPr>
        <p:spPr>
          <a:xfrm>
            <a:off x="4739680" y="4401910"/>
            <a:ext cx="720080" cy="3388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5840237" y="434050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</a:rPr>
              <a:t>ADICIONAR  VALOR</a:t>
            </a:r>
            <a:endParaRPr lang="nl-BE" sz="2400" b="1" dirty="0">
              <a:solidFill>
                <a:srgbClr val="182C8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720" y="1008756"/>
            <a:ext cx="1584176" cy="101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77746"/>
            <a:ext cx="1504950" cy="24003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33" y="1201545"/>
            <a:ext cx="4395160" cy="62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98072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Clientes/partes interessadas (</a:t>
            </a:r>
            <a:r>
              <a:rPr lang="nl-BE" sz="2400" b="1" i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Stakeholders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da Auditoria Interna</a:t>
            </a:r>
            <a:endParaRPr lang="nl-BE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90976"/>
              </p:ext>
            </p:extLst>
          </p:nvPr>
        </p:nvGraphicFramePr>
        <p:xfrm>
          <a:off x="467544" y="3789040"/>
          <a:ext cx="8424935" cy="1905000"/>
        </p:xfrm>
        <a:graphic>
          <a:graphicData uri="http://schemas.openxmlformats.org/drawingml/2006/table">
            <a:tbl>
              <a:tblPr/>
              <a:tblGrid>
                <a:gridCol w="2304256"/>
                <a:gridCol w="2808312"/>
                <a:gridCol w="3312367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nl-BE" sz="24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CONSELHO</a:t>
                      </a:r>
                      <a:endParaRPr lang="nl-BE" sz="2400" b="1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4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GESTORES</a:t>
                      </a:r>
                      <a:endParaRPr lang="nl-BE" sz="2400" b="1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2400" b="1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ÓRGÃOS FISCALIZADORES</a:t>
                      </a:r>
                      <a:endParaRPr lang="nl-BE" sz="2400" b="1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Garantias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Aconselhamento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Garantias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Olhos e ouvidos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Garantias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Informação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PT" sz="2200" b="0" i="0" u="none" strike="noStrike" kern="1200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Supervisão</a:t>
                      </a:r>
                      <a:endParaRPr lang="nl-BE" sz="2200" b="0" i="0" u="none" strike="noStrike" kern="1200" dirty="0">
                        <a:solidFill>
                          <a:srgbClr val="182C8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Percepção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Perecepção e </a:t>
                      </a: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Supervisão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Mais lucros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Melhor </a:t>
                      </a:r>
                      <a:r>
                        <a:rPr lang="nl-BE" sz="2200" b="0" i="0" u="none" strike="noStrike" dirty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performance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BE" sz="2200" b="0" i="0" u="none" strike="noStrike" dirty="0" smtClean="0">
                          <a:solidFill>
                            <a:srgbClr val="182C80"/>
                          </a:solidFill>
                          <a:effectLst/>
                          <a:latin typeface="Calibri"/>
                        </a:rPr>
                        <a:t>Economia de tempo</a:t>
                      </a:r>
                      <a:endParaRPr lang="nl-BE" sz="2200" b="0" i="0" u="none" strike="noStrike" dirty="0">
                        <a:solidFill>
                          <a:srgbClr val="182C8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8880"/>
            <a:ext cx="1056775" cy="92467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357471"/>
            <a:ext cx="1116466" cy="91608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377295"/>
            <a:ext cx="1071156" cy="91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2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09842" y="1772816"/>
            <a:ext cx="6530509" cy="444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Produtos/Resultados da Auditoria Interna </a:t>
            </a:r>
          </a:p>
          <a:p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 </a:t>
            </a: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Avaliação (</a:t>
            </a:r>
            <a:r>
              <a:rPr lang="nl-BE" sz="2400" b="1" i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assurance</a:t>
            </a:r>
            <a:r>
              <a:rPr lang="nl-BE" sz="2400" b="1" dirty="0" smtClean="0">
                <a:solidFill>
                  <a:srgbClr val="182C80"/>
                </a:solidFill>
                <a:sym typeface="Wingdings" panose="05000000000000000000" pitchFamily="2" charset="2"/>
              </a:rPr>
              <a:t>)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 Opinião ou conclusão</a:t>
            </a:r>
          </a:p>
          <a:p>
            <a:r>
              <a:rPr lang="nl-BE" sz="2400" dirty="0">
                <a:solidFill>
                  <a:srgbClr val="182C80"/>
                </a:solidFill>
              </a:rPr>
              <a:t> </a:t>
            </a:r>
            <a:r>
              <a:rPr lang="nl-BE" sz="2400" dirty="0" smtClean="0">
                <a:solidFill>
                  <a:srgbClr val="182C80"/>
                </a:solidFill>
              </a:rPr>
              <a:t>    </a:t>
            </a:r>
            <a:r>
              <a:rPr lang="nl-BE" sz="2400" b="1" dirty="0" smtClean="0">
                <a:solidFill>
                  <a:srgbClr val="182C80"/>
                </a:solidFill>
              </a:rPr>
              <a:t>Consultoria </a:t>
            </a:r>
            <a:r>
              <a:rPr lang="nl-BE" sz="2400" dirty="0" smtClean="0">
                <a:solidFill>
                  <a:srgbClr val="182C80"/>
                </a:solidFill>
                <a:sym typeface="Wingdings" panose="05000000000000000000" pitchFamily="2" charset="2"/>
              </a:rPr>
              <a:t> Recomendações</a:t>
            </a:r>
            <a:endParaRPr lang="nl-BE" sz="2400" dirty="0" smtClean="0">
              <a:solidFill>
                <a:srgbClr val="182C80"/>
              </a:solidFill>
            </a:endParaRPr>
          </a:p>
          <a:p>
            <a:endParaRPr lang="nl-BE" sz="2400" dirty="0" smtClean="0">
              <a:solidFill>
                <a:srgbClr val="182C8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Opinião ou recomendações </a:t>
            </a:r>
            <a:r>
              <a:rPr lang="nl-BE" sz="2400" b="1" dirty="0" smtClean="0">
                <a:solidFill>
                  <a:srgbClr val="182C80"/>
                </a:solidFill>
              </a:rPr>
              <a:t>em</a:t>
            </a:r>
            <a:r>
              <a:rPr lang="nl-BE" sz="2400" dirty="0" smtClean="0">
                <a:solidFill>
                  <a:srgbClr val="182C8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Controles</a:t>
            </a: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</a:t>
            </a:r>
            <a:r>
              <a:rPr lang="nl-BE" sz="2400" dirty="0" smtClean="0">
                <a:solidFill>
                  <a:srgbClr val="182C80"/>
                </a:solidFill>
              </a:rPr>
              <a:t>Gerenciamento de riscos</a:t>
            </a:r>
            <a:endParaRPr lang="nl-BE" sz="2400" dirty="0" smtClean="0">
              <a:solidFill>
                <a:srgbClr val="182C80"/>
              </a:solidFill>
            </a:endParaRPr>
          </a:p>
          <a:p>
            <a:pPr>
              <a:lnSpc>
                <a:spcPct val="120000"/>
              </a:lnSpc>
            </a:pPr>
            <a:r>
              <a:rPr lang="nl-BE" sz="2400" dirty="0">
                <a:solidFill>
                  <a:srgbClr val="182C80"/>
                </a:solidFill>
              </a:rPr>
              <a:t>	</a:t>
            </a:r>
            <a:r>
              <a:rPr lang="nl-BE" sz="2400" dirty="0" smtClean="0">
                <a:solidFill>
                  <a:srgbClr val="182C80"/>
                </a:solidFill>
              </a:rPr>
              <a:t>- Governança</a:t>
            </a:r>
          </a:p>
          <a:p>
            <a:pPr>
              <a:lnSpc>
                <a:spcPct val="130000"/>
              </a:lnSpc>
            </a:pPr>
            <a:endParaRPr lang="nl-BE" sz="20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nl-BE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29000"/>
            <a:ext cx="17449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31800" y="2571408"/>
            <a:ext cx="5328592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Independência e objetividade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Relação com a Alta Direção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Ambiente de Controle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Escopo e </a:t>
            </a:r>
            <a:r>
              <a:rPr lang="nl-BE" sz="2400" dirty="0" smtClean="0">
                <a:solidFill>
                  <a:srgbClr val="182C80"/>
                </a:solidFill>
              </a:rPr>
              <a:t>universo auditado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Qualidade da </a:t>
            </a:r>
            <a:r>
              <a:rPr lang="nl-BE" sz="2400" dirty="0" smtClean="0">
                <a:solidFill>
                  <a:srgbClr val="182C80"/>
                </a:solidFill>
              </a:rPr>
              <a:t>auditoria e </a:t>
            </a:r>
            <a:r>
              <a:rPr lang="nl-BE" sz="2400" dirty="0" smtClean="0">
                <a:solidFill>
                  <a:srgbClr val="182C80"/>
                </a:solidFill>
              </a:rPr>
              <a:t>metodologia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Recursos </a:t>
            </a:r>
            <a:endParaRPr lang="nl-BE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410" y="1196752"/>
            <a:ext cx="1973580" cy="147828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187624" y="1520393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Aspectos-chave </a:t>
            </a:r>
            <a:r>
              <a:rPr lang="nl-BE" sz="2400" b="1" dirty="0" smtClean="0">
                <a:solidFill>
                  <a:srgbClr val="182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Agregar Valor à Auditoria Interna</a:t>
            </a:r>
            <a:endParaRPr lang="nl-BE" sz="2400" b="1" dirty="0">
              <a:solidFill>
                <a:srgbClr val="182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7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03132" y="1924852"/>
            <a:ext cx="4800916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>
                <a:solidFill>
                  <a:srgbClr val="182C80"/>
                </a:solidFill>
                <a:cs typeface="Arial" panose="020B0604020202020204" pitchFamily="34" charset="0"/>
              </a:rPr>
              <a:t>Independência</a:t>
            </a:r>
          </a:p>
          <a:p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Padrões</a:t>
            </a:r>
            <a:r>
              <a:rPr lang="nl-BE" sz="2400" dirty="0" smtClean="0">
                <a:solidFill>
                  <a:srgbClr val="182C80"/>
                </a:solidFill>
              </a:rPr>
              <a:t> – arcabouço legal – </a:t>
            </a:r>
            <a:r>
              <a:rPr lang="nl-BE" sz="2400" dirty="0" smtClean="0">
                <a:solidFill>
                  <a:srgbClr val="182C80"/>
                </a:solidFill>
              </a:rPr>
              <a:t>plano de auditoria</a:t>
            </a:r>
            <a:endParaRPr lang="nl-BE" sz="2400" dirty="0" smtClean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Posição</a:t>
            </a:r>
            <a:r>
              <a:rPr lang="nl-BE" sz="2400" dirty="0" smtClean="0">
                <a:solidFill>
                  <a:srgbClr val="182C80"/>
                </a:solidFill>
              </a:rPr>
              <a:t> dentro da organização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Acesso</a:t>
            </a:r>
            <a:r>
              <a:rPr lang="nl-BE" sz="2400" dirty="0" smtClean="0">
                <a:solidFill>
                  <a:srgbClr val="182C80"/>
                </a:solidFill>
              </a:rPr>
              <a:t> público aos relatórios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Recursos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Planejamento de Auditoria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dirty="0" smtClean="0">
                <a:solidFill>
                  <a:srgbClr val="182C80"/>
                </a:solidFill>
              </a:rPr>
              <a:t>Presença de um </a:t>
            </a:r>
            <a:r>
              <a:rPr lang="nl-BE" sz="2400" b="1" dirty="0" smtClean="0">
                <a:solidFill>
                  <a:srgbClr val="182C80"/>
                </a:solidFill>
              </a:rPr>
              <a:t>Comitê de Auditoria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400" dirty="0" smtClean="0">
              <a:solidFill>
                <a:srgbClr val="182C8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364088" y="1924852"/>
            <a:ext cx="3475832" cy="318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i="1" dirty="0" smtClean="0">
                <a:solidFill>
                  <a:srgbClr val="182C80"/>
                </a:solidFill>
              </a:rPr>
              <a:t>Objetividade</a:t>
            </a:r>
            <a:r>
              <a:rPr lang="nl-BE" sz="2400" b="1" dirty="0" smtClean="0">
                <a:solidFill>
                  <a:srgbClr val="182C80"/>
                </a:solidFill>
              </a:rPr>
              <a:t> </a:t>
            </a:r>
            <a:r>
              <a:rPr lang="nl-BE" sz="2400" b="1" dirty="0">
                <a:solidFill>
                  <a:srgbClr val="182C80"/>
                </a:solidFill>
              </a:rPr>
              <a:t>→ </a:t>
            </a:r>
            <a:r>
              <a:rPr lang="nl-BE" sz="2400" b="1" dirty="0" smtClean="0">
                <a:solidFill>
                  <a:srgbClr val="182C80"/>
                </a:solidFill>
              </a:rPr>
              <a:t>auditores</a:t>
            </a:r>
            <a:endParaRPr lang="nl-BE" sz="2400" b="1" dirty="0">
              <a:solidFill>
                <a:srgbClr val="182C80"/>
              </a:solidFill>
            </a:endParaRPr>
          </a:p>
          <a:p>
            <a:endParaRPr lang="nl-BE" sz="20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Seleção</a:t>
            </a:r>
            <a:r>
              <a:rPr lang="nl-BE" sz="2400" dirty="0" smtClean="0">
                <a:solidFill>
                  <a:srgbClr val="182C80"/>
                </a:solidFill>
              </a:rPr>
              <a:t>, avaliação e </a:t>
            </a:r>
            <a:r>
              <a:rPr lang="nl-BE" sz="2400" dirty="0" smtClean="0">
                <a:solidFill>
                  <a:srgbClr val="182C80"/>
                </a:solidFill>
              </a:rPr>
              <a:t>destituição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Formação</a:t>
            </a:r>
            <a:r>
              <a:rPr lang="nl-BE" sz="2400" dirty="0" smtClean="0">
                <a:solidFill>
                  <a:srgbClr val="182C80"/>
                </a:solidFill>
              </a:rPr>
              <a:t> – certificação</a:t>
            </a:r>
            <a:endParaRPr lang="nl-BE" sz="2400" dirty="0">
              <a:solidFill>
                <a:srgbClr val="182C8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BE" sz="2400" b="1" dirty="0" smtClean="0">
                <a:solidFill>
                  <a:srgbClr val="182C80"/>
                </a:solidFill>
              </a:rPr>
              <a:t>Código de Ética</a:t>
            </a:r>
            <a:endParaRPr lang="nl-BE" sz="2400" b="1" dirty="0">
              <a:solidFill>
                <a:srgbClr val="182C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884331"/>
            <a:ext cx="1655832" cy="111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</TotalTime>
  <Words>465</Words>
  <Application>Microsoft Office PowerPoint</Application>
  <PresentationFormat>Apresentação na tela (4:3)</PresentationFormat>
  <Paragraphs>171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Henrique de Oliveira Andrade</cp:lastModifiedBy>
  <cp:revision>325</cp:revision>
  <cp:lastPrinted>2014-08-26T19:29:16Z</cp:lastPrinted>
  <dcterms:created xsi:type="dcterms:W3CDTF">2014-07-23T21:24:08Z</dcterms:created>
  <dcterms:modified xsi:type="dcterms:W3CDTF">2014-09-12T13:34:30Z</dcterms:modified>
</cp:coreProperties>
</file>