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65" r:id="rId4"/>
    <p:sldId id="288" r:id="rId5"/>
    <p:sldId id="259" r:id="rId6"/>
    <p:sldId id="266" r:id="rId7"/>
    <p:sldId id="267" r:id="rId8"/>
    <p:sldId id="268" r:id="rId9"/>
    <p:sldId id="261" r:id="rId10"/>
    <p:sldId id="263" r:id="rId11"/>
    <p:sldId id="290" r:id="rId12"/>
    <p:sldId id="285" r:id="rId13"/>
    <p:sldId id="289" r:id="rId14"/>
    <p:sldId id="264" r:id="rId15"/>
    <p:sldId id="270" r:id="rId16"/>
    <p:sldId id="276" r:id="rId17"/>
    <p:sldId id="274" r:id="rId18"/>
    <p:sldId id="271" r:id="rId19"/>
    <p:sldId id="286" r:id="rId20"/>
    <p:sldId id="272" r:id="rId21"/>
    <p:sldId id="273" r:id="rId22"/>
    <p:sldId id="287" r:id="rId23"/>
    <p:sldId id="283"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0"/>
    <a:srgbClr val="130D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C703E8-BFC5-4905-8D84-1038C1C6EB17}" type="datetimeFigureOut">
              <a:rPr lang="en-GB" smtClean="0"/>
              <a:t>03/09/2014</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C0FA50-FB23-43F8-852B-78C7705259A6}" type="slidenum">
              <a:rPr lang="en-GB" smtClean="0"/>
              <a:t>‹#›</a:t>
            </a:fld>
            <a:endParaRPr lang="en-GB"/>
          </a:p>
        </p:txBody>
      </p:sp>
    </p:spTree>
    <p:extLst>
      <p:ext uri="{BB962C8B-B14F-4D97-AF65-F5344CB8AC3E}">
        <p14:creationId xmlns:p14="http://schemas.microsoft.com/office/powerpoint/2010/main" val="1515149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2</a:t>
            </a:fld>
            <a:endParaRPr lang="de-AT">
              <a:solidFill>
                <a:prstClr val="black"/>
              </a:solidFill>
            </a:endParaRPr>
          </a:p>
        </p:txBody>
      </p:sp>
    </p:spTree>
    <p:extLst>
      <p:ext uri="{BB962C8B-B14F-4D97-AF65-F5344CB8AC3E}">
        <p14:creationId xmlns:p14="http://schemas.microsoft.com/office/powerpoint/2010/main" val="1642364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11</a:t>
            </a:fld>
            <a:endParaRPr lang="de-AT">
              <a:solidFill>
                <a:prstClr val="black"/>
              </a:solidFill>
            </a:endParaRPr>
          </a:p>
        </p:txBody>
      </p:sp>
    </p:spTree>
    <p:extLst>
      <p:ext uri="{BB962C8B-B14F-4D97-AF65-F5344CB8AC3E}">
        <p14:creationId xmlns:p14="http://schemas.microsoft.com/office/powerpoint/2010/main" val="997783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12</a:t>
            </a:fld>
            <a:endParaRPr lang="de-AT">
              <a:solidFill>
                <a:prstClr val="black"/>
              </a:solidFill>
            </a:endParaRPr>
          </a:p>
        </p:txBody>
      </p:sp>
    </p:spTree>
    <p:extLst>
      <p:ext uri="{BB962C8B-B14F-4D97-AF65-F5344CB8AC3E}">
        <p14:creationId xmlns:p14="http://schemas.microsoft.com/office/powerpoint/2010/main" val="2662698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13</a:t>
            </a:fld>
            <a:endParaRPr lang="de-AT">
              <a:solidFill>
                <a:prstClr val="black"/>
              </a:solidFill>
            </a:endParaRPr>
          </a:p>
        </p:txBody>
      </p:sp>
    </p:spTree>
    <p:extLst>
      <p:ext uri="{BB962C8B-B14F-4D97-AF65-F5344CB8AC3E}">
        <p14:creationId xmlns:p14="http://schemas.microsoft.com/office/powerpoint/2010/main" val="2506931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14</a:t>
            </a:fld>
            <a:endParaRPr lang="de-AT">
              <a:solidFill>
                <a:prstClr val="black"/>
              </a:solidFill>
            </a:endParaRPr>
          </a:p>
        </p:txBody>
      </p:sp>
    </p:spTree>
    <p:extLst>
      <p:ext uri="{BB962C8B-B14F-4D97-AF65-F5344CB8AC3E}">
        <p14:creationId xmlns:p14="http://schemas.microsoft.com/office/powerpoint/2010/main" val="3310572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15</a:t>
            </a:fld>
            <a:endParaRPr lang="de-AT">
              <a:solidFill>
                <a:prstClr val="black"/>
              </a:solidFill>
            </a:endParaRPr>
          </a:p>
        </p:txBody>
      </p:sp>
    </p:spTree>
    <p:extLst>
      <p:ext uri="{BB962C8B-B14F-4D97-AF65-F5344CB8AC3E}">
        <p14:creationId xmlns:p14="http://schemas.microsoft.com/office/powerpoint/2010/main" val="4003249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16</a:t>
            </a:fld>
            <a:endParaRPr lang="de-AT">
              <a:solidFill>
                <a:prstClr val="black"/>
              </a:solidFill>
            </a:endParaRPr>
          </a:p>
        </p:txBody>
      </p:sp>
    </p:spTree>
    <p:extLst>
      <p:ext uri="{BB962C8B-B14F-4D97-AF65-F5344CB8AC3E}">
        <p14:creationId xmlns:p14="http://schemas.microsoft.com/office/powerpoint/2010/main" val="3144772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17</a:t>
            </a:fld>
            <a:endParaRPr lang="de-AT">
              <a:solidFill>
                <a:prstClr val="black"/>
              </a:solidFill>
            </a:endParaRPr>
          </a:p>
        </p:txBody>
      </p:sp>
    </p:spTree>
    <p:extLst>
      <p:ext uri="{BB962C8B-B14F-4D97-AF65-F5344CB8AC3E}">
        <p14:creationId xmlns:p14="http://schemas.microsoft.com/office/powerpoint/2010/main" val="2959268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18</a:t>
            </a:fld>
            <a:endParaRPr lang="de-AT">
              <a:solidFill>
                <a:prstClr val="black"/>
              </a:solidFill>
            </a:endParaRPr>
          </a:p>
        </p:txBody>
      </p:sp>
    </p:spTree>
    <p:extLst>
      <p:ext uri="{BB962C8B-B14F-4D97-AF65-F5344CB8AC3E}">
        <p14:creationId xmlns:p14="http://schemas.microsoft.com/office/powerpoint/2010/main" val="2602706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19</a:t>
            </a:fld>
            <a:endParaRPr lang="de-AT">
              <a:solidFill>
                <a:prstClr val="black"/>
              </a:solidFill>
            </a:endParaRPr>
          </a:p>
        </p:txBody>
      </p:sp>
    </p:spTree>
    <p:extLst>
      <p:ext uri="{BB962C8B-B14F-4D97-AF65-F5344CB8AC3E}">
        <p14:creationId xmlns:p14="http://schemas.microsoft.com/office/powerpoint/2010/main" val="3895486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20</a:t>
            </a:fld>
            <a:endParaRPr lang="de-AT">
              <a:solidFill>
                <a:prstClr val="black"/>
              </a:solidFill>
            </a:endParaRPr>
          </a:p>
        </p:txBody>
      </p:sp>
    </p:spTree>
    <p:extLst>
      <p:ext uri="{BB962C8B-B14F-4D97-AF65-F5344CB8AC3E}">
        <p14:creationId xmlns:p14="http://schemas.microsoft.com/office/powerpoint/2010/main" val="346564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3</a:t>
            </a:fld>
            <a:endParaRPr lang="de-AT">
              <a:solidFill>
                <a:prstClr val="black"/>
              </a:solidFill>
            </a:endParaRPr>
          </a:p>
        </p:txBody>
      </p:sp>
    </p:spTree>
    <p:extLst>
      <p:ext uri="{BB962C8B-B14F-4D97-AF65-F5344CB8AC3E}">
        <p14:creationId xmlns:p14="http://schemas.microsoft.com/office/powerpoint/2010/main" val="3758272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21</a:t>
            </a:fld>
            <a:endParaRPr lang="de-AT">
              <a:solidFill>
                <a:prstClr val="black"/>
              </a:solidFill>
            </a:endParaRPr>
          </a:p>
        </p:txBody>
      </p:sp>
    </p:spTree>
    <p:extLst>
      <p:ext uri="{BB962C8B-B14F-4D97-AF65-F5344CB8AC3E}">
        <p14:creationId xmlns:p14="http://schemas.microsoft.com/office/powerpoint/2010/main" val="252684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22</a:t>
            </a:fld>
            <a:endParaRPr lang="de-AT">
              <a:solidFill>
                <a:prstClr val="black"/>
              </a:solidFill>
            </a:endParaRPr>
          </a:p>
        </p:txBody>
      </p:sp>
    </p:spTree>
    <p:extLst>
      <p:ext uri="{BB962C8B-B14F-4D97-AF65-F5344CB8AC3E}">
        <p14:creationId xmlns:p14="http://schemas.microsoft.com/office/powerpoint/2010/main" val="3829286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23</a:t>
            </a:fld>
            <a:endParaRPr lang="de-AT">
              <a:solidFill>
                <a:prstClr val="black"/>
              </a:solidFill>
            </a:endParaRPr>
          </a:p>
        </p:txBody>
      </p:sp>
    </p:spTree>
    <p:extLst>
      <p:ext uri="{BB962C8B-B14F-4D97-AF65-F5344CB8AC3E}">
        <p14:creationId xmlns:p14="http://schemas.microsoft.com/office/powerpoint/2010/main" val="1274443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4</a:t>
            </a:fld>
            <a:endParaRPr lang="de-AT">
              <a:solidFill>
                <a:prstClr val="black"/>
              </a:solidFill>
            </a:endParaRPr>
          </a:p>
        </p:txBody>
      </p:sp>
    </p:spTree>
    <p:extLst>
      <p:ext uri="{BB962C8B-B14F-4D97-AF65-F5344CB8AC3E}">
        <p14:creationId xmlns:p14="http://schemas.microsoft.com/office/powerpoint/2010/main" val="396081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5</a:t>
            </a:fld>
            <a:endParaRPr lang="de-AT">
              <a:solidFill>
                <a:prstClr val="black"/>
              </a:solidFill>
            </a:endParaRPr>
          </a:p>
        </p:txBody>
      </p:sp>
    </p:spTree>
    <p:extLst>
      <p:ext uri="{BB962C8B-B14F-4D97-AF65-F5344CB8AC3E}">
        <p14:creationId xmlns:p14="http://schemas.microsoft.com/office/powerpoint/2010/main" val="1156034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6</a:t>
            </a:fld>
            <a:endParaRPr lang="de-AT" dirty="0">
              <a:solidFill>
                <a:prstClr val="black"/>
              </a:solidFill>
            </a:endParaRPr>
          </a:p>
        </p:txBody>
      </p:sp>
    </p:spTree>
    <p:extLst>
      <p:ext uri="{BB962C8B-B14F-4D97-AF65-F5344CB8AC3E}">
        <p14:creationId xmlns:p14="http://schemas.microsoft.com/office/powerpoint/2010/main" val="322077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7</a:t>
            </a:fld>
            <a:endParaRPr lang="de-AT" dirty="0">
              <a:solidFill>
                <a:prstClr val="black"/>
              </a:solidFill>
            </a:endParaRPr>
          </a:p>
        </p:txBody>
      </p:sp>
    </p:spTree>
    <p:extLst>
      <p:ext uri="{BB962C8B-B14F-4D97-AF65-F5344CB8AC3E}">
        <p14:creationId xmlns:p14="http://schemas.microsoft.com/office/powerpoint/2010/main" val="80205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8</a:t>
            </a:fld>
            <a:endParaRPr lang="de-AT" dirty="0">
              <a:solidFill>
                <a:prstClr val="black"/>
              </a:solidFill>
            </a:endParaRPr>
          </a:p>
        </p:txBody>
      </p:sp>
    </p:spTree>
    <p:extLst>
      <p:ext uri="{BB962C8B-B14F-4D97-AF65-F5344CB8AC3E}">
        <p14:creationId xmlns:p14="http://schemas.microsoft.com/office/powerpoint/2010/main" val="3239690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9</a:t>
            </a:fld>
            <a:endParaRPr lang="de-AT">
              <a:solidFill>
                <a:prstClr val="black"/>
              </a:solidFill>
            </a:endParaRPr>
          </a:p>
        </p:txBody>
      </p:sp>
    </p:spTree>
    <p:extLst>
      <p:ext uri="{BB962C8B-B14F-4D97-AF65-F5344CB8AC3E}">
        <p14:creationId xmlns:p14="http://schemas.microsoft.com/office/powerpoint/2010/main" val="508537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0759F39-EAEA-4A9E-BC6C-B6550CEC116E}" type="slidenum">
              <a:rPr lang="de-AT" smtClean="0">
                <a:solidFill>
                  <a:prstClr val="black"/>
                </a:solidFill>
              </a:rPr>
              <a:pPr/>
              <a:t>10</a:t>
            </a:fld>
            <a:endParaRPr lang="de-AT">
              <a:solidFill>
                <a:prstClr val="black"/>
              </a:solidFill>
            </a:endParaRPr>
          </a:p>
        </p:txBody>
      </p:sp>
    </p:spTree>
    <p:extLst>
      <p:ext uri="{BB962C8B-B14F-4D97-AF65-F5344CB8AC3E}">
        <p14:creationId xmlns:p14="http://schemas.microsoft.com/office/powerpoint/2010/main" val="3053048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9" name="Image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723425"/>
          </a:xfrm>
          <a:prstGeom prst="rect">
            <a:avLst/>
          </a:prstGeom>
        </p:spPr>
      </p:pic>
      <p:pic>
        <p:nvPicPr>
          <p:cNvPr id="2" name="Imagem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30688" y="6153586"/>
            <a:ext cx="4177816" cy="707522"/>
          </a:xfrm>
          <a:prstGeom prst="rect">
            <a:avLst/>
          </a:prstGeom>
        </p:spPr>
      </p:pic>
    </p:spTree>
    <p:extLst>
      <p:ext uri="{BB962C8B-B14F-4D97-AF65-F5344CB8AC3E}">
        <p14:creationId xmlns:p14="http://schemas.microsoft.com/office/powerpoint/2010/main" val="2787432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200533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873483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86929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32739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225736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93414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47638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356716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208640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F73DD40C-952C-4941-A31D-387992BB3E7E}" type="datetimeFigureOut">
              <a:rPr lang="pt-BR" smtClean="0"/>
              <a:pPr/>
              <a:t>03/09/2014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35CF09-96C2-46F2-B5C6-6BE50865BE52}" type="slidenum">
              <a:rPr lang="pt-BR" smtClean="0"/>
              <a:pPr/>
              <a:t>‹#›</a:t>
            </a:fld>
            <a:endParaRPr lang="pt-BR"/>
          </a:p>
        </p:txBody>
      </p:sp>
    </p:spTree>
    <p:extLst>
      <p:ext uri="{BB962C8B-B14F-4D97-AF65-F5344CB8AC3E}">
        <p14:creationId xmlns:p14="http://schemas.microsoft.com/office/powerpoint/2010/main" val="380620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DD40C-952C-4941-A31D-387992BB3E7E}" type="datetimeFigureOut">
              <a:rPr lang="pt-BR" smtClean="0"/>
              <a:pPr/>
              <a:t>03/09/2014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5CF09-96C2-46F2-B5C6-6BE50865BE52}" type="slidenum">
              <a:rPr lang="pt-BR" smtClean="0"/>
              <a:pPr/>
              <a:t>‹#›</a:t>
            </a:fld>
            <a:endParaRPr lang="pt-BR"/>
          </a:p>
        </p:txBody>
      </p:sp>
    </p:spTree>
    <p:extLst>
      <p:ext uri="{BB962C8B-B14F-4D97-AF65-F5344CB8AC3E}">
        <p14:creationId xmlns:p14="http://schemas.microsoft.com/office/powerpoint/2010/main" val="2016414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a:xfrm>
            <a:off x="1187624" y="3356992"/>
            <a:ext cx="6696744" cy="1440160"/>
          </a:xfrm>
        </p:spPr>
        <p:txBody>
          <a:bodyPr anchor="t">
            <a:normAutofit/>
          </a:bodyPr>
          <a:lstStyle/>
          <a:p>
            <a:r>
              <a:rPr lang="pt-BR" sz="2400" b="1" dirty="0" smtClean="0">
                <a:solidFill>
                  <a:srgbClr val="182C80"/>
                </a:solidFill>
                <a:latin typeface="+mj-lt"/>
              </a:rPr>
              <a:t>Performance Audit in the Public Sector</a:t>
            </a:r>
          </a:p>
          <a:p>
            <a:r>
              <a:rPr lang="pt-BR" i="1" dirty="0" smtClean="0"/>
              <a:t>Johann Rieser</a:t>
            </a:r>
          </a:p>
          <a:p>
            <a:r>
              <a:rPr lang="pt-BR" b="1" i="1" dirty="0" smtClean="0">
                <a:solidFill>
                  <a:schemeClr val="tx2"/>
                </a:solidFill>
                <a:latin typeface="+mj-lt"/>
              </a:rPr>
              <a:t>Senior Auditor, Ministry of Finance, Vienna</a:t>
            </a:r>
            <a:endParaRPr lang="pt-BR" b="1" i="1" dirty="0">
              <a:solidFill>
                <a:schemeClr val="tx2"/>
              </a:solidFill>
              <a:latin typeface="+mj-lt"/>
            </a:endParaRPr>
          </a:p>
        </p:txBody>
      </p:sp>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677" y="5589240"/>
            <a:ext cx="5472608" cy="926798"/>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548680"/>
            <a:ext cx="7884368" cy="2252677"/>
          </a:xfrm>
          <a:prstGeom prst="rect">
            <a:avLst/>
          </a:prstGeom>
        </p:spPr>
      </p:pic>
    </p:spTree>
    <p:extLst>
      <p:ext uri="{BB962C8B-B14F-4D97-AF65-F5344CB8AC3E}">
        <p14:creationId xmlns:p14="http://schemas.microsoft.com/office/powerpoint/2010/main" val="3968885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262979"/>
          </a:xfrm>
          <a:prstGeom prst="rect">
            <a:avLst/>
          </a:prstGeom>
          <a:noFill/>
        </p:spPr>
        <p:txBody>
          <a:bodyPr wrap="square" rtlCol="0">
            <a:spAutoFit/>
          </a:bodyPr>
          <a:lstStyle/>
          <a:p>
            <a:pPr algn="ctr"/>
            <a:r>
              <a:rPr lang="de-AT" sz="2800" b="1" dirty="0" smtClean="0">
                <a:solidFill>
                  <a:prstClr val="black"/>
                </a:solidFill>
              </a:rPr>
              <a:t>Performance </a:t>
            </a:r>
            <a:r>
              <a:rPr lang="de-AT" sz="2800" b="1" dirty="0" err="1" smtClean="0">
                <a:solidFill>
                  <a:prstClr val="black"/>
                </a:solidFill>
              </a:rPr>
              <a:t>audit</a:t>
            </a:r>
            <a:r>
              <a:rPr lang="de-AT" sz="2800" b="1" dirty="0" smtClean="0">
                <a:solidFill>
                  <a:prstClr val="black"/>
                </a:solidFill>
              </a:rPr>
              <a:t> – a </a:t>
            </a:r>
            <a:r>
              <a:rPr lang="de-AT" sz="2800" b="1" dirty="0" err="1" smtClean="0">
                <a:solidFill>
                  <a:prstClr val="black"/>
                </a:solidFill>
              </a:rPr>
              <a:t>driver</a:t>
            </a:r>
            <a:r>
              <a:rPr lang="de-AT" sz="2800" b="1" dirty="0" smtClean="0">
                <a:solidFill>
                  <a:prstClr val="black"/>
                </a:solidFill>
              </a:rPr>
              <a:t> </a:t>
            </a:r>
            <a:r>
              <a:rPr lang="de-AT" sz="2800" b="1" dirty="0" err="1" smtClean="0">
                <a:solidFill>
                  <a:prstClr val="black"/>
                </a:solidFill>
              </a:rPr>
              <a:t>for</a:t>
            </a:r>
            <a:r>
              <a:rPr lang="de-AT" sz="2800" b="1" dirty="0" smtClean="0">
                <a:solidFill>
                  <a:prstClr val="black"/>
                </a:solidFill>
              </a:rPr>
              <a:t> </a:t>
            </a:r>
            <a:r>
              <a:rPr lang="de-AT" sz="2800" b="1" dirty="0" err="1" smtClean="0">
                <a:solidFill>
                  <a:prstClr val="black"/>
                </a:solidFill>
              </a:rPr>
              <a:t>public</a:t>
            </a:r>
            <a:r>
              <a:rPr lang="de-AT" sz="2800" b="1" dirty="0" smtClean="0">
                <a:solidFill>
                  <a:prstClr val="black"/>
                </a:solidFill>
              </a:rPr>
              <a:t> </a:t>
            </a:r>
            <a:r>
              <a:rPr lang="de-AT" sz="2800" b="1" dirty="0" err="1" smtClean="0">
                <a:solidFill>
                  <a:prstClr val="black"/>
                </a:solidFill>
              </a:rPr>
              <a:t>reforms</a:t>
            </a:r>
            <a:r>
              <a:rPr lang="de-AT" sz="2800" b="1" dirty="0" smtClean="0">
                <a:solidFill>
                  <a:prstClr val="black"/>
                </a:solidFill>
              </a:rPr>
              <a:t> and a </a:t>
            </a:r>
            <a:r>
              <a:rPr lang="de-AT" sz="2800" b="1" dirty="0" err="1" smtClean="0">
                <a:solidFill>
                  <a:prstClr val="black"/>
                </a:solidFill>
              </a:rPr>
              <a:t>c</a:t>
            </a:r>
            <a:r>
              <a:rPr lang="de-AT" sz="2400" b="1" dirty="0" err="1" smtClean="0">
                <a:solidFill>
                  <a:prstClr val="black"/>
                </a:solidFill>
                <a:latin typeface="Arial" pitchFamily="34" charset="0"/>
                <a:ea typeface="ＭＳ Ｐゴシック" pitchFamily="34" charset="-128"/>
                <a:cs typeface="Arial" pitchFamily="34" charset="0"/>
              </a:rPr>
              <a:t>hallenge</a:t>
            </a:r>
            <a:r>
              <a:rPr lang="de-AT" sz="2400" b="1" dirty="0" smtClean="0">
                <a:solidFill>
                  <a:prstClr val="black"/>
                </a:solidFill>
                <a:latin typeface="Arial" pitchFamily="34" charset="0"/>
                <a:ea typeface="ＭＳ Ｐゴシック" pitchFamily="34" charset="-128"/>
                <a:cs typeface="Arial" pitchFamily="34" charset="0"/>
              </a:rPr>
              <a:t> </a:t>
            </a:r>
            <a:r>
              <a:rPr lang="de-AT" sz="2400" b="1" dirty="0" err="1" smtClean="0">
                <a:solidFill>
                  <a:prstClr val="black"/>
                </a:solidFill>
                <a:latin typeface="Arial" pitchFamily="34" charset="0"/>
                <a:ea typeface="ＭＳ Ｐゴシック" pitchFamily="34" charset="-128"/>
                <a:cs typeface="Arial" pitchFamily="34" charset="0"/>
              </a:rPr>
              <a:t>for</a:t>
            </a:r>
            <a:r>
              <a:rPr lang="en-US" sz="2400" b="1" dirty="0" smtClean="0">
                <a:latin typeface="Arial" pitchFamily="34" charset="0"/>
                <a:ea typeface="ＭＳ Ｐゴシック" pitchFamily="34" charset="-128"/>
                <a:cs typeface="Arial" pitchFamily="34" charset="0"/>
              </a:rPr>
              <a:t> auditors</a:t>
            </a:r>
          </a:p>
          <a:p>
            <a:pPr>
              <a:defRPr/>
            </a:pPr>
            <a:endParaRPr lang="en-US" sz="2400" b="1" dirty="0" smtClean="0">
              <a:latin typeface="Arial" pitchFamily="34" charset="0"/>
              <a:ea typeface="ＭＳ Ｐゴシック" pitchFamily="34" charset="-128"/>
              <a:cs typeface="Arial" pitchFamily="34" charset="0"/>
            </a:endParaRPr>
          </a:p>
          <a:p>
            <a:pPr>
              <a:defRPr/>
            </a:pPr>
            <a:r>
              <a:rPr lang="en-GB" b="1" i="1" dirty="0">
                <a:latin typeface="Arial" pitchFamily="34" charset="0"/>
                <a:ea typeface="ＭＳ Ｐゴシック" pitchFamily="34" charset="-128"/>
                <a:cs typeface="Arial" pitchFamily="34" charset="0"/>
              </a:rPr>
              <a:t>The </a:t>
            </a:r>
            <a:r>
              <a:rPr lang="en-GB" b="1" i="1" dirty="0" smtClean="0">
                <a:latin typeface="Arial" pitchFamily="34" charset="0"/>
                <a:ea typeface="ＭＳ Ｐゴシック" pitchFamily="34" charset="-128"/>
                <a:cs typeface="Arial" pitchFamily="34" charset="0"/>
              </a:rPr>
              <a:t>audit </a:t>
            </a:r>
            <a:r>
              <a:rPr lang="en-GB" b="1" i="1" dirty="0">
                <a:latin typeface="Arial" pitchFamily="34" charset="0"/>
                <a:ea typeface="ＭＳ Ｐゴシック" pitchFamily="34" charset="-128"/>
                <a:cs typeface="Arial" pitchFamily="34" charset="0"/>
              </a:rPr>
              <a:t>universe </a:t>
            </a:r>
            <a:r>
              <a:rPr lang="en-GB" b="1" i="1" dirty="0" smtClean="0">
                <a:latin typeface="Arial" pitchFamily="34" charset="0"/>
                <a:ea typeface="ＭＳ Ｐゴシック" pitchFamily="34" charset="-128"/>
                <a:cs typeface="Arial" pitchFamily="34" charset="0"/>
              </a:rPr>
              <a:t>is based on the strategy of the organization!</a:t>
            </a:r>
            <a:endParaRPr lang="en-GB" b="1" i="1" dirty="0">
              <a:latin typeface="Arial" pitchFamily="34" charset="0"/>
              <a:ea typeface="ＭＳ Ｐゴシック" pitchFamily="34" charset="-128"/>
              <a:cs typeface="Arial" pitchFamily="34" charset="0"/>
            </a:endParaRPr>
          </a:p>
          <a:p>
            <a:pPr>
              <a:defRPr/>
            </a:pPr>
            <a:r>
              <a:rPr lang="en-GB" b="1" i="1" dirty="0">
                <a:latin typeface="Arial" pitchFamily="34" charset="0"/>
                <a:ea typeface="ＭＳ Ｐゴシック" pitchFamily="34" charset="-128"/>
                <a:cs typeface="Arial" pitchFamily="34" charset="0"/>
              </a:rPr>
              <a:t>Audit engagements result from a risk-oriented and comprehensive </a:t>
            </a:r>
            <a:r>
              <a:rPr lang="en-GB" b="1" i="1" dirty="0" smtClean="0">
                <a:latin typeface="Arial" pitchFamily="34" charset="0"/>
                <a:ea typeface="ＭＳ Ｐゴシック" pitchFamily="34" charset="-128"/>
                <a:cs typeface="Arial" pitchFamily="34" charset="0"/>
              </a:rPr>
              <a:t>approach!</a:t>
            </a:r>
            <a:endParaRPr lang="en-GB" b="1" i="1" dirty="0">
              <a:latin typeface="Arial" pitchFamily="34" charset="0"/>
              <a:ea typeface="ＭＳ Ｐゴシック" pitchFamily="34" charset="-128"/>
              <a:cs typeface="Arial" pitchFamily="34" charset="0"/>
            </a:endParaRPr>
          </a:p>
          <a:p>
            <a:pPr>
              <a:defRPr/>
            </a:pPr>
            <a:endParaRPr lang="en-GB" sz="1600"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positioning </a:t>
            </a:r>
            <a:r>
              <a:rPr lang="en-GB" dirty="0">
                <a:latin typeface="Arial" pitchFamily="34" charset="0"/>
                <a:ea typeface="ＭＳ Ｐゴシック" pitchFamily="34" charset="-128"/>
                <a:cs typeface="Arial" pitchFamily="34" charset="0"/>
              </a:rPr>
              <a:t>directly under the highest management </a:t>
            </a:r>
            <a:r>
              <a:rPr lang="en-GB" dirty="0" smtClean="0">
                <a:latin typeface="Arial" pitchFamily="34" charset="0"/>
                <a:ea typeface="ＭＳ Ｐゴシック" pitchFamily="34" charset="-128"/>
                <a:cs typeface="Arial" pitchFamily="34" charset="0"/>
              </a:rPr>
              <a:t>level;</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strategy </a:t>
            </a:r>
            <a:r>
              <a:rPr lang="en-GB" dirty="0">
                <a:latin typeface="Arial" pitchFamily="34" charset="0"/>
                <a:ea typeface="ＭＳ Ｐゴシック" pitchFamily="34" charset="-128"/>
                <a:cs typeface="Arial" pitchFamily="34" charset="0"/>
              </a:rPr>
              <a:t>of the IAS  linked to the administration and its </a:t>
            </a:r>
            <a:r>
              <a:rPr lang="en-GB" dirty="0" smtClean="0">
                <a:latin typeface="Arial" pitchFamily="34" charset="0"/>
                <a:ea typeface="ＭＳ Ｐゴシック" pitchFamily="34" charset="-128"/>
                <a:cs typeface="Arial" pitchFamily="34" charset="0"/>
              </a:rPr>
              <a:t>dynamic 	development;</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team-oriented organisation;</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human resource development </a:t>
            </a:r>
            <a:r>
              <a:rPr lang="en-GB" dirty="0">
                <a:latin typeface="Arial" pitchFamily="34" charset="0"/>
                <a:ea typeface="ＭＳ Ｐゴシック" pitchFamily="34" charset="-128"/>
                <a:cs typeface="Arial" pitchFamily="34" charset="0"/>
              </a:rPr>
              <a:t>and </a:t>
            </a:r>
            <a:r>
              <a:rPr lang="en-GB" dirty="0" smtClean="0">
                <a:latin typeface="Arial" pitchFamily="34" charset="0"/>
                <a:ea typeface="ＭＳ Ｐゴシック" pitchFamily="34" charset="-128"/>
                <a:cs typeface="Arial" pitchFamily="34" charset="0"/>
              </a:rPr>
              <a:t>knowledge management;</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excellent  </a:t>
            </a:r>
            <a:r>
              <a:rPr lang="en-GB" dirty="0">
                <a:latin typeface="Arial" pitchFamily="34" charset="0"/>
                <a:ea typeface="ＭＳ Ｐゴシック" pitchFamily="34" charset="-128"/>
                <a:cs typeface="Arial" pitchFamily="34" charset="0"/>
              </a:rPr>
              <a:t>networking, also with the professional – and scientific </a:t>
            </a:r>
            <a:r>
              <a:rPr lang="en-GB" dirty="0" smtClean="0">
                <a:latin typeface="Arial" pitchFamily="34" charset="0"/>
                <a:ea typeface="ＭＳ Ｐゴシック" pitchFamily="34" charset="-128"/>
                <a:cs typeface="Arial" pitchFamily="34" charset="0"/>
              </a:rPr>
              <a:t>	community</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internal </a:t>
            </a:r>
            <a:r>
              <a:rPr lang="en-GB" dirty="0">
                <a:latin typeface="Arial" pitchFamily="34" charset="0"/>
                <a:ea typeface="ＭＳ Ｐゴシック" pitchFamily="34" charset="-128"/>
                <a:cs typeface="Arial" pitchFamily="34" charset="0"/>
              </a:rPr>
              <a:t>and external quality </a:t>
            </a:r>
            <a:r>
              <a:rPr lang="en-GB" dirty="0" smtClean="0">
                <a:latin typeface="Arial" pitchFamily="34" charset="0"/>
                <a:ea typeface="ＭＳ Ｐゴシック" pitchFamily="34" charset="-128"/>
                <a:cs typeface="Arial" pitchFamily="34" charset="0"/>
              </a:rPr>
              <a:t>assurance;</a:t>
            </a:r>
            <a:endParaRPr lang="en-GB" dirty="0">
              <a:latin typeface="Arial" pitchFamily="34" charset="0"/>
              <a:ea typeface="ＭＳ Ｐゴシック" pitchFamily="34" charset="-128"/>
              <a:cs typeface="Arial" pitchFamily="34" charset="0"/>
            </a:endParaRPr>
          </a:p>
          <a:p>
            <a:pPr>
              <a:buFont typeface="+mj-lt"/>
              <a:buAutoNum type="arabicPeriod"/>
              <a:defRPr/>
            </a:pPr>
            <a:r>
              <a:rPr lang="en-GB" dirty="0" smtClean="0">
                <a:latin typeface="Arial" pitchFamily="34" charset="0"/>
                <a:ea typeface="ＭＳ Ｐゴシック" pitchFamily="34" charset="-128"/>
                <a:cs typeface="Arial" pitchFamily="34" charset="0"/>
              </a:rPr>
              <a:t> measures </a:t>
            </a:r>
            <a:r>
              <a:rPr lang="en-GB" dirty="0">
                <a:latin typeface="Arial" pitchFamily="34" charset="0"/>
                <a:ea typeface="ＭＳ Ｐゴシック" pitchFamily="34" charset="-128"/>
                <a:cs typeface="Arial" pitchFamily="34" charset="0"/>
              </a:rPr>
              <a:t>to safeguard the results</a:t>
            </a:r>
          </a:p>
          <a:p>
            <a:pPr marL="400050" lvl="1">
              <a:defRPr/>
            </a:pPr>
            <a:endParaRPr lang="en-US" sz="1200" dirty="0">
              <a:latin typeface="Arial" pitchFamily="34" charset="0"/>
              <a:ea typeface="ＭＳ Ｐゴシック" pitchFamily="34" charset="-128"/>
              <a:cs typeface="Arial" pitchFamily="34" charset="0"/>
            </a:endParaRPr>
          </a:p>
          <a:p>
            <a:pPr marL="400050" lvl="1">
              <a:defRPr/>
            </a:pPr>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959919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232202"/>
          </a:xfrm>
          <a:prstGeom prst="rect">
            <a:avLst/>
          </a:prstGeom>
          <a:noFill/>
        </p:spPr>
        <p:txBody>
          <a:bodyPr wrap="square" rtlCol="0">
            <a:spAutoFit/>
          </a:bodyPr>
          <a:lstStyle/>
          <a:p>
            <a:pPr algn="ctr"/>
            <a:r>
              <a:rPr lang="de-AT" sz="2800" b="1" dirty="0" smtClean="0">
                <a:solidFill>
                  <a:prstClr val="black"/>
                </a:solidFill>
              </a:rPr>
              <a:t>Performance audit – definition</a:t>
            </a:r>
            <a:endParaRPr lang="en-US" sz="2400" b="1" dirty="0" smtClean="0">
              <a:latin typeface="Arial" pitchFamily="34" charset="0"/>
              <a:ea typeface="ＭＳ Ｐゴシック" pitchFamily="34" charset="-128"/>
              <a:cs typeface="Arial" pitchFamily="34" charset="0"/>
            </a:endParaRPr>
          </a:p>
          <a:p>
            <a:pPr>
              <a:defRPr/>
            </a:pPr>
            <a:endParaRPr lang="en-US" sz="2400" b="1" dirty="0" smtClean="0">
              <a:latin typeface="Arial" pitchFamily="34" charset="0"/>
              <a:ea typeface="ＭＳ Ｐゴシック" pitchFamily="34" charset="-128"/>
              <a:cs typeface="Arial" pitchFamily="34" charset="0"/>
            </a:endParaRPr>
          </a:p>
          <a:p>
            <a:pPr marL="628650" lvl="1" indent="-228600">
              <a:buAutoNum type="alphaLcParenR"/>
              <a:defRPr/>
            </a:pPr>
            <a:r>
              <a:rPr lang="en-US" dirty="0" smtClean="0">
                <a:latin typeface="Arial" pitchFamily="34" charset="0"/>
                <a:ea typeface="ＭＳ Ｐゴシック" pitchFamily="34" charset="-128"/>
                <a:cs typeface="Arial" pitchFamily="34" charset="0"/>
              </a:rPr>
              <a:t>Audit of the </a:t>
            </a:r>
            <a:r>
              <a:rPr lang="en-US" b="1" dirty="0" smtClean="0">
                <a:latin typeface="Arial" pitchFamily="34" charset="0"/>
                <a:ea typeface="ＭＳ Ｐゴシック" pitchFamily="34" charset="-128"/>
                <a:cs typeface="Arial" pitchFamily="34" charset="0"/>
              </a:rPr>
              <a:t>economy</a:t>
            </a:r>
            <a:r>
              <a:rPr lang="en-US" dirty="0" smtClean="0">
                <a:latin typeface="Arial" pitchFamily="34" charset="0"/>
                <a:ea typeface="ＭＳ Ｐゴシック" pitchFamily="34" charset="-128"/>
                <a:cs typeface="Arial" pitchFamily="34" charset="0"/>
              </a:rPr>
              <a:t> of administrative activities in accordance with sound administrative principles and practices, and management policies;</a:t>
            </a:r>
          </a:p>
          <a:p>
            <a:pPr marL="628650" lvl="1" indent="-228600">
              <a:buAutoNum type="alphaLcParenR"/>
              <a:defRPr/>
            </a:pPr>
            <a:endParaRPr lang="en-US" dirty="0">
              <a:latin typeface="Arial" pitchFamily="34" charset="0"/>
              <a:ea typeface="ＭＳ Ｐゴシック" pitchFamily="34" charset="-128"/>
              <a:cs typeface="Arial" pitchFamily="34" charset="0"/>
            </a:endParaRPr>
          </a:p>
          <a:p>
            <a:pPr marL="628650" lvl="1" indent="-228600">
              <a:buAutoNum type="alphaLcParenR"/>
              <a:defRPr/>
            </a:pPr>
            <a:r>
              <a:rPr lang="en-US" dirty="0" smtClean="0">
                <a:latin typeface="Arial" pitchFamily="34" charset="0"/>
                <a:ea typeface="ＭＳ Ｐゴシック" pitchFamily="34" charset="-128"/>
                <a:cs typeface="Arial" pitchFamily="34" charset="0"/>
              </a:rPr>
              <a:t>Audit of the </a:t>
            </a:r>
            <a:r>
              <a:rPr lang="en-US" b="1" dirty="0" smtClean="0">
                <a:latin typeface="Arial" pitchFamily="34" charset="0"/>
                <a:ea typeface="ＭＳ Ｐゴシック" pitchFamily="34" charset="-128"/>
                <a:cs typeface="Arial" pitchFamily="34" charset="0"/>
              </a:rPr>
              <a:t>efficiency</a:t>
            </a:r>
            <a:r>
              <a:rPr lang="en-US" dirty="0" smtClean="0">
                <a:latin typeface="Arial" pitchFamily="34" charset="0"/>
                <a:ea typeface="ＭＳ Ｐゴシック" pitchFamily="34" charset="-128"/>
                <a:cs typeface="Arial" pitchFamily="34" charset="0"/>
              </a:rPr>
              <a:t> of utilization of human, financial and other resources, including examination of information systems, performance measures and monitoring arrangements;</a:t>
            </a:r>
          </a:p>
          <a:p>
            <a:pPr marL="628650" lvl="1" indent="-228600">
              <a:buAutoNum type="alphaLcParenR"/>
              <a:defRPr/>
            </a:pPr>
            <a:endParaRPr lang="en-US" dirty="0">
              <a:latin typeface="Arial" pitchFamily="34" charset="0"/>
              <a:ea typeface="ＭＳ Ｐゴシック" pitchFamily="34" charset="-128"/>
              <a:cs typeface="Arial" pitchFamily="34" charset="0"/>
            </a:endParaRPr>
          </a:p>
          <a:p>
            <a:pPr marL="628650" lvl="1" indent="-228600">
              <a:buAutoNum type="alphaLcParenR"/>
              <a:defRPr/>
            </a:pPr>
            <a:r>
              <a:rPr lang="en-US" dirty="0" smtClean="0">
                <a:latin typeface="Arial" pitchFamily="34" charset="0"/>
                <a:ea typeface="ＭＳ Ｐゴシック" pitchFamily="34" charset="-128"/>
                <a:cs typeface="Arial" pitchFamily="34" charset="0"/>
              </a:rPr>
              <a:t>Audit of the </a:t>
            </a:r>
            <a:r>
              <a:rPr lang="en-US" b="1" dirty="0" smtClean="0">
                <a:latin typeface="Arial" pitchFamily="34" charset="0"/>
                <a:ea typeface="ＭＳ Ｐゴシック" pitchFamily="34" charset="-128"/>
                <a:cs typeface="Arial" pitchFamily="34" charset="0"/>
              </a:rPr>
              <a:t>effectiveness</a:t>
            </a:r>
            <a:r>
              <a:rPr lang="en-US" dirty="0" smtClean="0">
                <a:latin typeface="Arial" pitchFamily="34" charset="0"/>
                <a:ea typeface="ＭＳ Ｐゴシック" pitchFamily="34" charset="-128"/>
                <a:cs typeface="Arial" pitchFamily="34" charset="0"/>
              </a:rPr>
              <a:t> of performance in relation to achievement of the objectiveness of the audited entity, and audit of the actual impact of activities compared with the intended impact.</a:t>
            </a:r>
          </a:p>
          <a:p>
            <a:pPr marL="628650" lvl="1" indent="-228600">
              <a:buAutoNum type="alphaLcParenR"/>
              <a:defRPr/>
            </a:pPr>
            <a:endParaRPr lang="en-US" dirty="0">
              <a:latin typeface="Arial" pitchFamily="34" charset="0"/>
              <a:ea typeface="ＭＳ Ｐゴシック" pitchFamily="34" charset="-128"/>
              <a:cs typeface="Arial" pitchFamily="34" charset="0"/>
            </a:endParaRPr>
          </a:p>
          <a:p>
            <a:pPr marL="628650" lvl="1" indent="-228600">
              <a:buAutoNum type="alphaLcParenR"/>
              <a:defRPr/>
            </a:pPr>
            <a:endParaRPr lang="en-US" dirty="0" smtClean="0">
              <a:latin typeface="Arial" pitchFamily="34" charset="0"/>
              <a:ea typeface="ＭＳ Ｐゴシック" pitchFamily="34" charset="-128"/>
              <a:cs typeface="Arial" pitchFamily="34" charset="0"/>
            </a:endParaRPr>
          </a:p>
          <a:p>
            <a:pPr marL="628650" lvl="1" indent="-228600">
              <a:buAutoNum type="alphaLcParenR"/>
              <a:defRPr/>
            </a:pPr>
            <a:endParaRPr lang="en-US" dirty="0">
              <a:latin typeface="Arial" pitchFamily="34" charset="0"/>
              <a:ea typeface="ＭＳ Ｐゴシック" pitchFamily="34" charset="-128"/>
              <a:cs typeface="Arial" pitchFamily="34" charset="0"/>
            </a:endParaRPr>
          </a:p>
          <a:p>
            <a:pPr marL="400050" lvl="1" algn="ctr">
              <a:defRPr/>
            </a:pPr>
            <a:r>
              <a:rPr lang="en-US" i="1" dirty="0" smtClean="0">
                <a:latin typeface="Arial" pitchFamily="34" charset="0"/>
                <a:ea typeface="ＭＳ Ｐゴシック" pitchFamily="34" charset="-128"/>
                <a:cs typeface="Arial" pitchFamily="34" charset="0"/>
              </a:rPr>
              <a:t>And it is intended to improve the “performance” of the organization!</a:t>
            </a:r>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71751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4708981"/>
          </a:xfrm>
          <a:prstGeom prst="rect">
            <a:avLst/>
          </a:prstGeom>
          <a:noFill/>
        </p:spPr>
        <p:txBody>
          <a:bodyPr wrap="square" rtlCol="0">
            <a:spAutoFit/>
          </a:bodyPr>
          <a:lstStyle/>
          <a:p>
            <a:pPr algn="ctr"/>
            <a:r>
              <a:rPr lang="de-AT" sz="2800" b="1" dirty="0" smtClean="0">
                <a:solidFill>
                  <a:prstClr val="black"/>
                </a:solidFill>
              </a:rPr>
              <a:t>Performance </a:t>
            </a:r>
            <a:r>
              <a:rPr lang="de-AT" sz="2800" b="1" dirty="0" err="1" smtClean="0">
                <a:solidFill>
                  <a:prstClr val="black"/>
                </a:solidFill>
              </a:rPr>
              <a:t>audit</a:t>
            </a:r>
            <a:r>
              <a:rPr lang="de-AT" sz="2800" b="1" dirty="0" smtClean="0">
                <a:solidFill>
                  <a:prstClr val="black"/>
                </a:solidFill>
              </a:rPr>
              <a:t> – a </a:t>
            </a:r>
            <a:r>
              <a:rPr lang="de-AT" sz="2800" b="1" dirty="0" err="1" smtClean="0">
                <a:solidFill>
                  <a:prstClr val="black"/>
                </a:solidFill>
              </a:rPr>
              <a:t>driver</a:t>
            </a:r>
            <a:r>
              <a:rPr lang="de-AT" sz="2800" b="1" dirty="0" smtClean="0">
                <a:solidFill>
                  <a:prstClr val="black"/>
                </a:solidFill>
              </a:rPr>
              <a:t> </a:t>
            </a:r>
            <a:r>
              <a:rPr lang="de-AT" sz="2800" b="1" dirty="0" err="1" smtClean="0">
                <a:solidFill>
                  <a:prstClr val="black"/>
                </a:solidFill>
              </a:rPr>
              <a:t>for</a:t>
            </a:r>
            <a:r>
              <a:rPr lang="de-AT" sz="2800" b="1" dirty="0" smtClean="0">
                <a:solidFill>
                  <a:prstClr val="black"/>
                </a:solidFill>
              </a:rPr>
              <a:t> </a:t>
            </a:r>
            <a:r>
              <a:rPr lang="de-AT" sz="2800" b="1" dirty="0" err="1" smtClean="0">
                <a:solidFill>
                  <a:prstClr val="black"/>
                </a:solidFill>
              </a:rPr>
              <a:t>public</a:t>
            </a:r>
            <a:r>
              <a:rPr lang="de-AT" sz="2800" b="1" dirty="0" smtClean="0">
                <a:solidFill>
                  <a:prstClr val="black"/>
                </a:solidFill>
              </a:rPr>
              <a:t> </a:t>
            </a:r>
            <a:r>
              <a:rPr lang="de-AT" sz="2800" b="1" dirty="0" err="1" smtClean="0">
                <a:solidFill>
                  <a:prstClr val="black"/>
                </a:solidFill>
              </a:rPr>
              <a:t>reforms</a:t>
            </a:r>
            <a:endParaRPr lang="en-US" sz="2400" b="1" dirty="0" smtClean="0">
              <a:latin typeface="Arial" pitchFamily="34" charset="0"/>
              <a:ea typeface="ＭＳ Ｐゴシック" pitchFamily="34" charset="-128"/>
              <a:cs typeface="Arial" pitchFamily="34" charset="0"/>
            </a:endParaRPr>
          </a:p>
          <a:p>
            <a:pPr>
              <a:defRPr/>
            </a:pPr>
            <a:endParaRPr lang="en-US" sz="2400" b="1" dirty="0" smtClean="0">
              <a:latin typeface="Arial" pitchFamily="34" charset="0"/>
              <a:ea typeface="ＭＳ Ｐゴシック" pitchFamily="34" charset="-128"/>
              <a:cs typeface="Arial" pitchFamily="34" charset="0"/>
            </a:endParaRPr>
          </a:p>
          <a:p>
            <a:pPr marL="347663" indent="-347663">
              <a:buFont typeface="Courier New" pitchFamily="49" charset="0"/>
              <a:buChar char="o"/>
            </a:pPr>
            <a:r>
              <a:rPr lang="en-US" sz="2800" b="1" dirty="0">
                <a:solidFill>
                  <a:schemeClr val="tx2">
                    <a:lumMod val="50000"/>
                  </a:schemeClr>
                </a:solidFill>
              </a:rPr>
              <a:t>New challenges arise for public managements and public audits as they have to deal with</a:t>
            </a:r>
          </a:p>
          <a:p>
            <a:pPr marL="809625"/>
            <a:r>
              <a:rPr lang="en-US" sz="2800" dirty="0">
                <a:solidFill>
                  <a:schemeClr val="tx2">
                    <a:lumMod val="50000"/>
                  </a:schemeClr>
                </a:solidFill>
              </a:rPr>
              <a:t/>
            </a:r>
            <a:br>
              <a:rPr lang="en-US" sz="2800" dirty="0">
                <a:solidFill>
                  <a:schemeClr val="tx2">
                    <a:lumMod val="50000"/>
                  </a:schemeClr>
                </a:solidFill>
              </a:rPr>
            </a:br>
            <a:r>
              <a:rPr lang="en-US" sz="2800" dirty="0">
                <a:solidFill>
                  <a:schemeClr val="tx2">
                    <a:lumMod val="50000"/>
                  </a:schemeClr>
                </a:solidFill>
              </a:rPr>
              <a:t>- rapid and accelerating economic change, </a:t>
            </a:r>
            <a:br>
              <a:rPr lang="en-US" sz="2800" dirty="0">
                <a:solidFill>
                  <a:schemeClr val="tx2">
                    <a:lumMod val="50000"/>
                  </a:schemeClr>
                </a:solidFill>
              </a:rPr>
            </a:br>
            <a:r>
              <a:rPr lang="en-US" sz="2800" dirty="0">
                <a:solidFill>
                  <a:schemeClr val="tx2">
                    <a:lumMod val="50000"/>
                  </a:schemeClr>
                </a:solidFill>
              </a:rPr>
              <a:t>- increasing complexity of regulatory issues, </a:t>
            </a:r>
            <a:br>
              <a:rPr lang="en-US" sz="2800" dirty="0">
                <a:solidFill>
                  <a:schemeClr val="tx2">
                    <a:lumMod val="50000"/>
                  </a:schemeClr>
                </a:solidFill>
              </a:rPr>
            </a:br>
            <a:r>
              <a:rPr lang="en-US" sz="2800" dirty="0">
                <a:solidFill>
                  <a:schemeClr val="tx2">
                    <a:lumMod val="50000"/>
                  </a:schemeClr>
                </a:solidFill>
              </a:rPr>
              <a:t>- new technologies and services, and </a:t>
            </a:r>
            <a:br>
              <a:rPr lang="en-US" sz="2800" dirty="0">
                <a:solidFill>
                  <a:schemeClr val="tx2">
                    <a:lumMod val="50000"/>
                  </a:schemeClr>
                </a:solidFill>
              </a:rPr>
            </a:br>
            <a:r>
              <a:rPr lang="en-US" sz="2800" dirty="0">
                <a:solidFill>
                  <a:schemeClr val="tx2">
                    <a:lumMod val="50000"/>
                  </a:schemeClr>
                </a:solidFill>
              </a:rPr>
              <a:t>- calls for openness, transparency and citizen 	participation.</a:t>
            </a:r>
          </a:p>
          <a:p>
            <a:pPr marL="400050" lvl="1">
              <a:defRPr/>
            </a:pPr>
            <a:endParaRPr lang="en-US" sz="1200" dirty="0">
              <a:latin typeface="Arial" pitchFamily="34" charset="0"/>
              <a:ea typeface="ＭＳ Ｐゴシック" pitchFamily="34" charset="-128"/>
              <a:cs typeface="Arial" pitchFamily="34" charset="0"/>
            </a:endParaRPr>
          </a:p>
          <a:p>
            <a:pPr marL="400050" lvl="1">
              <a:defRPr/>
            </a:pPr>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258654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336846"/>
          </a:xfrm>
          <a:prstGeom prst="rect">
            <a:avLst/>
          </a:prstGeom>
          <a:noFill/>
        </p:spPr>
        <p:txBody>
          <a:bodyPr wrap="square" rtlCol="0">
            <a:spAutoFit/>
          </a:bodyPr>
          <a:lstStyle/>
          <a:p>
            <a:pPr algn="ctr"/>
            <a:r>
              <a:rPr lang="de-AT" sz="2800" b="1" dirty="0" smtClean="0">
                <a:solidFill>
                  <a:prstClr val="black"/>
                </a:solidFill>
              </a:rPr>
              <a:t>Performance </a:t>
            </a:r>
            <a:r>
              <a:rPr lang="de-AT" sz="2800" b="1" dirty="0" err="1" smtClean="0">
                <a:solidFill>
                  <a:prstClr val="black"/>
                </a:solidFill>
              </a:rPr>
              <a:t>audit</a:t>
            </a:r>
            <a:r>
              <a:rPr lang="de-AT" sz="2800" b="1" dirty="0" smtClean="0">
                <a:solidFill>
                  <a:prstClr val="black"/>
                </a:solidFill>
              </a:rPr>
              <a:t> – </a:t>
            </a:r>
            <a:r>
              <a:rPr lang="de-AT" sz="2800" b="1" dirty="0" err="1" smtClean="0">
                <a:solidFill>
                  <a:prstClr val="black"/>
                </a:solidFill>
              </a:rPr>
              <a:t>how</a:t>
            </a:r>
            <a:r>
              <a:rPr lang="de-AT" sz="2800" b="1" dirty="0" smtClean="0">
                <a:solidFill>
                  <a:prstClr val="black"/>
                </a:solidFill>
              </a:rPr>
              <a:t> and </a:t>
            </a:r>
            <a:r>
              <a:rPr lang="de-AT" sz="2800" b="1" dirty="0" err="1" smtClean="0">
                <a:solidFill>
                  <a:prstClr val="black"/>
                </a:solidFill>
              </a:rPr>
              <a:t>what</a:t>
            </a:r>
            <a:r>
              <a:rPr lang="de-AT" sz="2800" b="1" dirty="0" smtClean="0">
                <a:solidFill>
                  <a:prstClr val="black"/>
                </a:solidFill>
              </a:rPr>
              <a:t>?</a:t>
            </a:r>
          </a:p>
          <a:p>
            <a:pPr algn="ctr"/>
            <a:r>
              <a:rPr lang="de-AT" sz="2800" b="1" dirty="0" smtClean="0">
                <a:solidFill>
                  <a:prstClr val="black"/>
                </a:solidFill>
                <a:ea typeface="ＭＳ Ｐゴシック" pitchFamily="34" charset="-128"/>
                <a:cs typeface="Arial" pitchFamily="34" charset="0"/>
              </a:rPr>
              <a:t>Audit </a:t>
            </a:r>
            <a:r>
              <a:rPr lang="de-AT" sz="2800" b="1" dirty="0" err="1" smtClean="0">
                <a:solidFill>
                  <a:prstClr val="black"/>
                </a:solidFill>
                <a:ea typeface="ＭＳ Ｐゴシック" pitchFamily="34" charset="-128"/>
                <a:cs typeface="Arial" pitchFamily="34" charset="0"/>
              </a:rPr>
              <a:t>universe</a:t>
            </a:r>
            <a:endParaRPr lang="de-AT" sz="2800" b="1" dirty="0" smtClean="0">
              <a:solidFill>
                <a:prstClr val="black"/>
              </a:solidFill>
              <a:ea typeface="ＭＳ Ｐゴシック" pitchFamily="34" charset="-128"/>
              <a:cs typeface="Arial" pitchFamily="34" charset="0"/>
            </a:endParaRPr>
          </a:p>
          <a:p>
            <a:pPr marL="361950" indent="-361950" defTabSz="912813" fontAlgn="base">
              <a:spcBef>
                <a:spcPct val="20000"/>
              </a:spcBef>
              <a:spcAft>
                <a:spcPct val="0"/>
              </a:spcAft>
              <a:buFontTx/>
              <a:buChar char="•"/>
            </a:pPr>
            <a:r>
              <a:rPr lang="en-US" sz="2800" kern="0" dirty="0">
                <a:solidFill>
                  <a:srgbClr val="000000"/>
                </a:solidFill>
              </a:rPr>
              <a:t>Performance auditing covers the full spectrum of public administration and therefore it is important that the skills and competencies of staff reflect this.</a:t>
            </a:r>
          </a:p>
          <a:p>
            <a:pPr marL="361950" indent="-361950" defTabSz="912813" fontAlgn="base">
              <a:spcBef>
                <a:spcPct val="20000"/>
              </a:spcBef>
              <a:spcAft>
                <a:spcPct val="0"/>
              </a:spcAft>
              <a:buFontTx/>
              <a:buChar char="•"/>
            </a:pPr>
            <a:r>
              <a:rPr lang="en-US" sz="2800" kern="0" dirty="0">
                <a:solidFill>
                  <a:srgbClr val="000000"/>
                </a:solidFill>
              </a:rPr>
              <a:t>It is an information-based activity that requires political, analytical and creative skills.</a:t>
            </a:r>
          </a:p>
          <a:p>
            <a:pPr marL="361950" indent="-361950" defTabSz="912813" fontAlgn="base">
              <a:spcBef>
                <a:spcPct val="20000"/>
              </a:spcBef>
              <a:spcAft>
                <a:spcPct val="0"/>
              </a:spcAft>
              <a:buFontTx/>
              <a:buChar char="•"/>
            </a:pPr>
            <a:r>
              <a:rPr lang="en-US" sz="2800" kern="0" dirty="0">
                <a:solidFill>
                  <a:srgbClr val="000000"/>
                </a:solidFill>
              </a:rPr>
              <a:t>Additional training and life long learning will be essential to meet the challenge</a:t>
            </a:r>
            <a:r>
              <a:rPr lang="en-US" sz="3200" kern="0" dirty="0">
                <a:solidFill>
                  <a:srgbClr val="000000"/>
                </a:solidFill>
              </a:rPr>
              <a:t>.</a:t>
            </a:r>
          </a:p>
          <a:p>
            <a:pPr algn="ctr"/>
            <a:endParaRPr lang="de-AT" sz="2800" b="1" dirty="0">
              <a:solidFill>
                <a:prstClr val="black"/>
              </a:solidFill>
              <a:ea typeface="ＭＳ Ｐゴシック" pitchFamily="34" charset="-128"/>
              <a:cs typeface="Arial" pitchFamily="34" charset="0"/>
            </a:endParaRPr>
          </a:p>
          <a:p>
            <a:endParaRPr lang="en-US" sz="1200" dirty="0">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049647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1969770"/>
          </a:xfrm>
          <a:prstGeom prst="rect">
            <a:avLst/>
          </a:prstGeom>
          <a:noFill/>
        </p:spPr>
        <p:txBody>
          <a:bodyPr wrap="square" rtlCol="0">
            <a:spAutoFit/>
          </a:bodyPr>
          <a:lstStyle/>
          <a:p>
            <a:pPr algn="ctr"/>
            <a:r>
              <a:rPr lang="de-AT" sz="2800" b="1" dirty="0" smtClean="0">
                <a:solidFill>
                  <a:prstClr val="black"/>
                </a:solidFill>
              </a:rPr>
              <a:t>Performance </a:t>
            </a:r>
            <a:r>
              <a:rPr lang="de-AT" sz="2800" b="1" dirty="0" err="1" smtClean="0">
                <a:solidFill>
                  <a:prstClr val="black"/>
                </a:solidFill>
              </a:rPr>
              <a:t>audit</a:t>
            </a:r>
            <a:r>
              <a:rPr lang="de-AT" sz="2800" b="1" dirty="0" smtClean="0">
                <a:solidFill>
                  <a:prstClr val="black"/>
                </a:solidFill>
              </a:rPr>
              <a:t> – a </a:t>
            </a:r>
            <a:r>
              <a:rPr lang="de-AT" sz="2800" b="1" dirty="0" err="1" smtClean="0">
                <a:solidFill>
                  <a:prstClr val="black"/>
                </a:solidFill>
              </a:rPr>
              <a:t>driver</a:t>
            </a:r>
            <a:r>
              <a:rPr lang="de-AT" sz="2800" b="1" dirty="0" smtClean="0">
                <a:solidFill>
                  <a:prstClr val="black"/>
                </a:solidFill>
              </a:rPr>
              <a:t> </a:t>
            </a:r>
            <a:r>
              <a:rPr lang="de-AT" sz="2800" b="1" dirty="0" err="1" smtClean="0">
                <a:solidFill>
                  <a:prstClr val="black"/>
                </a:solidFill>
              </a:rPr>
              <a:t>for</a:t>
            </a:r>
            <a:r>
              <a:rPr lang="de-AT" sz="2800" b="1" dirty="0" smtClean="0">
                <a:solidFill>
                  <a:prstClr val="black"/>
                </a:solidFill>
              </a:rPr>
              <a:t> </a:t>
            </a:r>
            <a:r>
              <a:rPr lang="de-AT" sz="2800" b="1" dirty="0" err="1" smtClean="0">
                <a:solidFill>
                  <a:prstClr val="black"/>
                </a:solidFill>
              </a:rPr>
              <a:t>public</a:t>
            </a:r>
            <a:r>
              <a:rPr lang="de-AT" sz="2800" b="1" dirty="0" smtClean="0">
                <a:solidFill>
                  <a:prstClr val="black"/>
                </a:solidFill>
              </a:rPr>
              <a:t> </a:t>
            </a:r>
            <a:r>
              <a:rPr lang="de-AT" sz="2800" b="1" dirty="0" err="1" smtClean="0">
                <a:solidFill>
                  <a:prstClr val="black"/>
                </a:solidFill>
              </a:rPr>
              <a:t>reforms</a:t>
            </a:r>
            <a:r>
              <a:rPr lang="de-AT" sz="2800" b="1" dirty="0" smtClean="0">
                <a:solidFill>
                  <a:prstClr val="black"/>
                </a:solidFill>
              </a:rPr>
              <a:t> and a </a:t>
            </a:r>
            <a:r>
              <a:rPr lang="de-AT" sz="2800" b="1" dirty="0" err="1" smtClean="0">
                <a:solidFill>
                  <a:prstClr val="black"/>
                </a:solidFill>
              </a:rPr>
              <a:t>c</a:t>
            </a:r>
            <a:r>
              <a:rPr lang="de-AT" sz="2400" b="1" dirty="0" err="1" smtClean="0">
                <a:solidFill>
                  <a:prstClr val="black"/>
                </a:solidFill>
                <a:latin typeface="Arial" pitchFamily="34" charset="0"/>
                <a:ea typeface="ＭＳ Ｐゴシック" pitchFamily="34" charset="-128"/>
                <a:cs typeface="Arial" pitchFamily="34" charset="0"/>
              </a:rPr>
              <a:t>hallenge</a:t>
            </a:r>
            <a:r>
              <a:rPr lang="de-AT" sz="2400" b="1" dirty="0" smtClean="0">
                <a:solidFill>
                  <a:prstClr val="black"/>
                </a:solidFill>
                <a:latin typeface="Arial" pitchFamily="34" charset="0"/>
                <a:ea typeface="ＭＳ Ｐゴシック" pitchFamily="34" charset="-128"/>
                <a:cs typeface="Arial" pitchFamily="34" charset="0"/>
              </a:rPr>
              <a:t> </a:t>
            </a:r>
            <a:r>
              <a:rPr lang="de-AT" sz="2400" b="1" dirty="0" err="1" smtClean="0">
                <a:solidFill>
                  <a:prstClr val="black"/>
                </a:solidFill>
                <a:latin typeface="Arial" pitchFamily="34" charset="0"/>
                <a:ea typeface="ＭＳ Ｐゴシック" pitchFamily="34" charset="-128"/>
                <a:cs typeface="Arial" pitchFamily="34" charset="0"/>
              </a:rPr>
              <a:t>for</a:t>
            </a:r>
            <a:r>
              <a:rPr lang="en-US" sz="2400" b="1" dirty="0" smtClean="0">
                <a:latin typeface="Arial" pitchFamily="34" charset="0"/>
                <a:ea typeface="ＭＳ Ｐゴシック" pitchFamily="34" charset="-128"/>
                <a:cs typeface="Arial" pitchFamily="34" charset="0"/>
              </a:rPr>
              <a:t> auditors</a:t>
            </a:r>
          </a:p>
          <a:p>
            <a:pPr>
              <a:defRPr/>
            </a:pPr>
            <a:endParaRPr lang="en-US" sz="2400" b="1" dirty="0" smtClean="0">
              <a:latin typeface="Arial" pitchFamily="34" charset="0"/>
              <a:ea typeface="ＭＳ Ｐゴシック" pitchFamily="34" charset="-128"/>
              <a:cs typeface="Arial" pitchFamily="34" charset="0"/>
            </a:endParaRPr>
          </a:p>
          <a:p>
            <a:pPr>
              <a:defRPr/>
            </a:pPr>
            <a:endParaRPr lang="en-GB" dirty="0">
              <a:latin typeface="Arial" pitchFamily="34" charset="0"/>
              <a:ea typeface="ＭＳ Ｐゴシック" pitchFamily="34" charset="-128"/>
              <a:cs typeface="Arial" pitchFamily="34" charset="0"/>
            </a:endParaRPr>
          </a:p>
          <a:p>
            <a:pPr marL="400050" lvl="1">
              <a:defRPr/>
            </a:pPr>
            <a:endParaRPr lang="en-US" sz="1200" dirty="0">
              <a:latin typeface="Arial" pitchFamily="34" charset="0"/>
              <a:ea typeface="ＭＳ Ｐゴシック" pitchFamily="34" charset="-128"/>
              <a:cs typeface="Arial" pitchFamily="34" charset="0"/>
            </a:endParaRPr>
          </a:p>
          <a:p>
            <a:pPr marL="400050" lvl="1">
              <a:defRPr/>
            </a:pPr>
            <a:endParaRPr lang="en-US" sz="1200" dirty="0">
              <a:latin typeface="Arial" pitchFamily="34" charset="0"/>
              <a:ea typeface="ＭＳ Ｐゴシック" pitchFamily="34" charset="-128"/>
              <a:cs typeface="Arial" pitchFamily="34" charset="0"/>
            </a:endParaRPr>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331640" y="2037621"/>
            <a:ext cx="6552728" cy="4271699"/>
          </a:xfrm>
          <a:prstGeom prst="rect">
            <a:avLst/>
          </a:prstGeom>
          <a:noFill/>
          <a:ln/>
        </p:spPr>
      </p:pic>
    </p:spTree>
    <p:extLst>
      <p:ext uri="{BB962C8B-B14F-4D97-AF65-F5344CB8AC3E}">
        <p14:creationId xmlns:p14="http://schemas.microsoft.com/office/powerpoint/2010/main" val="2735393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139869"/>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auditing</a:t>
            </a:r>
            <a:r>
              <a:rPr lang="de-AT" sz="2800" b="1" dirty="0" smtClean="0">
                <a:solidFill>
                  <a:prstClr val="black"/>
                </a:solidFill>
                <a:latin typeface="+mj-lt"/>
              </a:rPr>
              <a:t> </a:t>
            </a:r>
            <a:r>
              <a:rPr lang="de-AT" sz="2800" b="1" dirty="0" err="1" smtClean="0">
                <a:solidFill>
                  <a:prstClr val="black"/>
                </a:solidFill>
                <a:latin typeface="+mj-lt"/>
              </a:rPr>
              <a:t>standards</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r>
              <a:rPr lang="en-US" sz="2800" b="1" dirty="0" smtClean="0">
                <a:latin typeface="+mj-lt"/>
                <a:ea typeface="ＭＳ Ｐゴシック" pitchFamily="34" charset="-128"/>
                <a:cs typeface="Arial" pitchFamily="34" charset="0"/>
              </a:rPr>
              <a:t>ISSAI 3000 </a:t>
            </a:r>
          </a:p>
          <a:p>
            <a:r>
              <a:rPr lang="en-US" sz="2400" dirty="0" smtClean="0">
                <a:latin typeface="+mj-lt"/>
                <a:ea typeface="ＭＳ Ｐゴシック" pitchFamily="34" charset="-128"/>
                <a:cs typeface="Arial" pitchFamily="34" charset="0"/>
              </a:rPr>
              <a:t>What is Performance Auditing – standards and guidelines</a:t>
            </a:r>
          </a:p>
          <a:p>
            <a:r>
              <a:rPr lang="en-US" sz="2400" i="1" dirty="0">
                <a:latin typeface="+mj-lt"/>
              </a:rPr>
              <a:t>The guidelines take into account relevant INTOSAI auditing standards based on generally accepted principles of performance auditing, distilled from the experience of INTOSAI members</a:t>
            </a:r>
            <a:r>
              <a:rPr lang="en-US" sz="2400" i="1" dirty="0" smtClean="0">
                <a:latin typeface="+mj-lt"/>
              </a:rPr>
              <a:t>.</a:t>
            </a:r>
          </a:p>
          <a:p>
            <a:r>
              <a:rPr lang="en-GB" sz="2800" b="1" dirty="0"/>
              <a:t>PERFORMANCE AUDIT </a:t>
            </a:r>
            <a:r>
              <a:rPr lang="en-GB" sz="2800" b="1" dirty="0" smtClean="0"/>
              <a:t>MANUAL – ECA</a:t>
            </a:r>
          </a:p>
          <a:p>
            <a:r>
              <a:rPr lang="en-US" sz="2400" dirty="0"/>
              <a:t>The manual is based on generally accepted principles of performance </a:t>
            </a:r>
            <a:r>
              <a:rPr lang="en-US" sz="2400" dirty="0" smtClean="0"/>
              <a:t>auditing and </a:t>
            </a:r>
            <a:r>
              <a:rPr lang="en-US" sz="2400" dirty="0"/>
              <a:t>current good practice in this area</a:t>
            </a:r>
            <a:r>
              <a:rPr lang="en-US" sz="2400" dirty="0" smtClean="0"/>
              <a:t>.</a:t>
            </a:r>
          </a:p>
          <a:p>
            <a:r>
              <a:rPr lang="en-US" sz="2400" dirty="0"/>
              <a:t>It explains in broad terms how performance audits </a:t>
            </a:r>
            <a:r>
              <a:rPr lang="en-US" sz="2400" b="1" dirty="0"/>
              <a:t>should </a:t>
            </a:r>
            <a:r>
              <a:rPr lang="en-US" sz="2400" dirty="0"/>
              <a:t>be planned, conducted and reported. 	</a:t>
            </a:r>
          </a:p>
        </p:txBody>
      </p:sp>
    </p:spTree>
    <p:extLst>
      <p:ext uri="{BB962C8B-B14F-4D97-AF65-F5344CB8AC3E}">
        <p14:creationId xmlns:p14="http://schemas.microsoft.com/office/powerpoint/2010/main" val="1004583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262979"/>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pPr marL="361950" lvl="0" indent="-361950" defTabSz="912813" fontAlgn="base">
              <a:spcBef>
                <a:spcPct val="20000"/>
              </a:spcBef>
              <a:spcAft>
                <a:spcPct val="0"/>
              </a:spcAft>
              <a:buFontTx/>
              <a:buChar char="•"/>
            </a:pPr>
            <a:r>
              <a:rPr lang="de-AT" sz="2400" kern="0" dirty="0">
                <a:solidFill>
                  <a:srgbClr val="000000"/>
                </a:solidFill>
                <a:latin typeface="Arial" panose="020B0604020202020204" pitchFamily="34" charset="0"/>
                <a:cs typeface="Arial" panose="020B0604020202020204" pitchFamily="34" charset="0"/>
              </a:rPr>
              <a:t>„Performance Management“ – all </a:t>
            </a:r>
            <a:r>
              <a:rPr lang="de-AT" sz="2400" kern="0" dirty="0" err="1">
                <a:solidFill>
                  <a:srgbClr val="000000"/>
                </a:solidFill>
                <a:latin typeface="Arial" panose="020B0604020202020204" pitchFamily="34" charset="0"/>
                <a:cs typeface="Arial" panose="020B0604020202020204" pitchFamily="34" charset="0"/>
              </a:rPr>
              <a:t>the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steps</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that</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can</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be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taken</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to</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improve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the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delivery</a:t>
            </a:r>
            <a:r>
              <a:rPr lang="de-AT" sz="2400" kern="0" dirty="0">
                <a:solidFill>
                  <a:srgbClr val="000000"/>
                </a:solidFill>
                <a:latin typeface="Arial" panose="020B0604020202020204" pitchFamily="34" charset="0"/>
                <a:cs typeface="Arial" panose="020B0604020202020204" pitchFamily="34" charset="0"/>
              </a:rPr>
              <a:t> of </a:t>
            </a:r>
            <a:r>
              <a:rPr lang="de-AT" sz="2400" kern="0" dirty="0" err="1">
                <a:solidFill>
                  <a:srgbClr val="000000"/>
                </a:solidFill>
                <a:latin typeface="Arial" panose="020B0604020202020204" pitchFamily="34" charset="0"/>
                <a:cs typeface="Arial" panose="020B0604020202020204" pitchFamily="34" charset="0"/>
              </a:rPr>
              <a:t>public</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services</a:t>
            </a:r>
            <a:r>
              <a:rPr lang="de-AT" sz="2400" kern="0" dirty="0">
                <a:solidFill>
                  <a:srgbClr val="000000"/>
                </a:solidFill>
                <a:latin typeface="Arial" panose="020B0604020202020204" pitchFamily="34" charset="0"/>
                <a:cs typeface="Arial" panose="020B0604020202020204" pitchFamily="34" charset="0"/>
              </a:rPr>
              <a:t>. </a:t>
            </a:r>
          </a:p>
          <a:p>
            <a:pPr marL="361950" lvl="0" indent="-361950" defTabSz="912813" fontAlgn="base">
              <a:spcBef>
                <a:spcPct val="20000"/>
              </a:spcBef>
              <a:spcAft>
                <a:spcPct val="0"/>
              </a:spcAft>
              <a:buFontTx/>
              <a:buChar char="•"/>
            </a:pPr>
            <a:endParaRPr lang="de-AT" sz="1400" kern="0" dirty="0">
              <a:solidFill>
                <a:srgbClr val="000000"/>
              </a:solidFill>
              <a:latin typeface="Arial" panose="020B0604020202020204" pitchFamily="34" charset="0"/>
              <a:cs typeface="Arial" panose="020B0604020202020204" pitchFamily="34" charset="0"/>
            </a:endParaRPr>
          </a:p>
          <a:p>
            <a:pPr marL="361950" lvl="0" indent="-361950" defTabSz="912813" fontAlgn="base">
              <a:spcBef>
                <a:spcPct val="20000"/>
              </a:spcBef>
              <a:spcAft>
                <a:spcPct val="0"/>
              </a:spcAft>
              <a:buFontTx/>
              <a:buChar char="•"/>
            </a:pPr>
            <a:r>
              <a:rPr lang="de-AT" sz="2400" kern="0" dirty="0" err="1">
                <a:solidFill>
                  <a:srgbClr val="000000"/>
                </a:solidFill>
                <a:latin typeface="Arial" panose="020B0604020202020204" pitchFamily="34" charset="0"/>
                <a:cs typeface="Arial" panose="020B0604020202020204" pitchFamily="34" charset="0"/>
              </a:rPr>
              <a:t>Ensures</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the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best</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possible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output</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from</a:t>
            </a:r>
            <a:r>
              <a:rPr lang="de-AT" sz="2400" kern="0" dirty="0">
                <a:solidFill>
                  <a:srgbClr val="000000"/>
                </a:solidFill>
                <a:latin typeface="Arial" panose="020B0604020202020204" pitchFamily="34" charset="0"/>
                <a:cs typeface="Arial" panose="020B0604020202020204" pitchFamily="34" charset="0"/>
              </a:rPr>
              <a:t> limited </a:t>
            </a:r>
            <a:r>
              <a:rPr lang="de-AT" sz="2400" kern="0" dirty="0" err="1">
                <a:solidFill>
                  <a:srgbClr val="000000"/>
                </a:solidFill>
                <a:latin typeface="Arial" panose="020B0604020202020204" pitchFamily="34" charset="0"/>
                <a:cs typeface="Arial" panose="020B0604020202020204" pitchFamily="34" charset="0"/>
              </a:rPr>
              <a:t>resources</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by</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the</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public</a:t>
            </a:r>
            <a:r>
              <a:rPr lang="de-AT" sz="2400" kern="0" dirty="0">
                <a:solidFill>
                  <a:srgbClr val="000000"/>
                </a:solidFill>
                <a:latin typeface="Arial" panose="020B0604020202020204" pitchFamily="34" charset="0"/>
                <a:cs typeface="Arial" panose="020B0604020202020204" pitchFamily="34" charset="0"/>
              </a:rPr>
              <a:t> </a:t>
            </a:r>
            <a:r>
              <a:rPr lang="de-AT" sz="2400" kern="0" dirty="0" err="1">
                <a:solidFill>
                  <a:srgbClr val="000000"/>
                </a:solidFill>
                <a:latin typeface="Arial" panose="020B0604020202020204" pitchFamily="34" charset="0"/>
                <a:cs typeface="Arial" panose="020B0604020202020204" pitchFamily="34" charset="0"/>
              </a:rPr>
              <a:t>sector</a:t>
            </a:r>
            <a:r>
              <a:rPr lang="de-AT" sz="2400" kern="0" dirty="0">
                <a:solidFill>
                  <a:srgbClr val="000000"/>
                </a:solidFill>
                <a:latin typeface="Arial" panose="020B0604020202020204" pitchFamily="34" charset="0"/>
                <a:cs typeface="Arial" panose="020B0604020202020204" pitchFamily="34" charset="0"/>
              </a:rPr>
              <a:t>.</a:t>
            </a:r>
          </a:p>
          <a:p>
            <a:pPr marL="361950" lvl="0" indent="-361950" defTabSz="912813" fontAlgn="base">
              <a:spcBef>
                <a:spcPct val="20000"/>
              </a:spcBef>
              <a:spcAft>
                <a:spcPct val="0"/>
              </a:spcAft>
              <a:buFontTx/>
              <a:buChar char="•"/>
            </a:pPr>
            <a:endParaRPr lang="de-AT" sz="1400" b="1" kern="0" dirty="0">
              <a:solidFill>
                <a:srgbClr val="000000"/>
              </a:solidFill>
              <a:latin typeface="Arial" panose="020B0604020202020204" pitchFamily="34" charset="0"/>
              <a:cs typeface="Arial" panose="020B0604020202020204" pitchFamily="34" charset="0"/>
            </a:endParaRPr>
          </a:p>
          <a:p>
            <a:pPr marL="361950" lvl="0" indent="-361950" defTabSz="912813" fontAlgn="base">
              <a:spcBef>
                <a:spcPct val="20000"/>
              </a:spcBef>
              <a:spcAft>
                <a:spcPct val="0"/>
              </a:spcAft>
              <a:buFontTx/>
              <a:buChar char="•"/>
            </a:pPr>
            <a:r>
              <a:rPr lang="de-AT" sz="2400" b="1" kern="0" dirty="0">
                <a:solidFill>
                  <a:srgbClr val="000000"/>
                </a:solidFill>
                <a:latin typeface="Arial" panose="020B0604020202020204" pitchFamily="34" charset="0"/>
                <a:cs typeface="Arial" panose="020B0604020202020204" pitchFamily="34" charset="0"/>
              </a:rPr>
              <a:t>The Council of Europe </a:t>
            </a:r>
            <a:r>
              <a:rPr lang="de-AT" sz="2400" b="1" kern="0" dirty="0" err="1">
                <a:solidFill>
                  <a:srgbClr val="000000"/>
                </a:solidFill>
                <a:latin typeface="Arial" panose="020B0604020202020204" pitchFamily="34" charset="0"/>
                <a:cs typeface="Arial" panose="020B0604020202020204" pitchFamily="34" charset="0"/>
              </a:rPr>
              <a:t>is</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promoting</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the</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improvement</a:t>
            </a:r>
            <a:r>
              <a:rPr lang="de-AT" sz="2400" b="1" kern="0" dirty="0">
                <a:solidFill>
                  <a:srgbClr val="000000"/>
                </a:solidFill>
                <a:latin typeface="Arial" panose="020B0604020202020204" pitchFamily="34" charset="0"/>
                <a:cs typeface="Arial" panose="020B0604020202020204" pitchFamily="34" charset="0"/>
              </a:rPr>
              <a:t> of </a:t>
            </a:r>
            <a:r>
              <a:rPr lang="de-AT" sz="2400" b="1" kern="0" dirty="0" err="1">
                <a:solidFill>
                  <a:srgbClr val="000000"/>
                </a:solidFill>
                <a:latin typeface="Arial" panose="020B0604020202020204" pitchFamily="34" charset="0"/>
                <a:cs typeface="Arial" panose="020B0604020202020204" pitchFamily="34" charset="0"/>
              </a:rPr>
              <a:t>service</a:t>
            </a:r>
            <a:r>
              <a:rPr lang="de-AT" sz="2400" b="1" kern="0" dirty="0">
                <a:solidFill>
                  <a:srgbClr val="000000"/>
                </a:solidFill>
                <a:latin typeface="Arial" panose="020B0604020202020204" pitchFamily="34" charset="0"/>
                <a:cs typeface="Arial" panose="020B0604020202020204" pitchFamily="34" charset="0"/>
              </a:rPr>
              <a:t> and </a:t>
            </a:r>
            <a:r>
              <a:rPr lang="de-AT" sz="2400" b="1" kern="0" dirty="0" err="1">
                <a:solidFill>
                  <a:srgbClr val="000000"/>
                </a:solidFill>
                <a:latin typeface="Arial" panose="020B0604020202020204" pitchFamily="34" charset="0"/>
                <a:cs typeface="Arial" panose="020B0604020202020204" pitchFamily="34" charset="0"/>
              </a:rPr>
              <a:t>value</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for</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money</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through</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the</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development</a:t>
            </a:r>
            <a:r>
              <a:rPr lang="de-AT" sz="2400" b="1" kern="0" dirty="0">
                <a:solidFill>
                  <a:srgbClr val="000000"/>
                </a:solidFill>
                <a:latin typeface="Arial" panose="020B0604020202020204" pitchFamily="34" charset="0"/>
                <a:cs typeface="Arial" panose="020B0604020202020204" pitchFamily="34" charset="0"/>
              </a:rPr>
              <a:t> of </a:t>
            </a:r>
            <a:r>
              <a:rPr lang="de-AT" sz="2400" b="1" kern="0" dirty="0" err="1">
                <a:solidFill>
                  <a:srgbClr val="000000"/>
                </a:solidFill>
                <a:latin typeface="Arial" panose="020B0604020202020204" pitchFamily="34" charset="0"/>
                <a:cs typeface="Arial" panose="020B0604020202020204" pitchFamily="34" charset="0"/>
              </a:rPr>
              <a:t>performance</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management</a:t>
            </a:r>
            <a:r>
              <a:rPr lang="de-AT" sz="2400" b="1" kern="0" dirty="0">
                <a:solidFill>
                  <a:srgbClr val="000000"/>
                </a:solidFill>
                <a:latin typeface="Arial" panose="020B0604020202020204" pitchFamily="34" charset="0"/>
                <a:cs typeface="Arial" panose="020B0604020202020204" pitchFamily="34" charset="0"/>
              </a:rPr>
              <a:t> and </a:t>
            </a:r>
            <a:r>
              <a:rPr lang="de-AT" sz="2400" b="1" kern="0" dirty="0" err="1">
                <a:solidFill>
                  <a:srgbClr val="000000"/>
                </a:solidFill>
                <a:latin typeface="Arial" panose="020B0604020202020204" pitchFamily="34" charset="0"/>
                <a:cs typeface="Arial" panose="020B0604020202020204" pitchFamily="34" charset="0"/>
              </a:rPr>
              <a:t>performance</a:t>
            </a:r>
            <a:r>
              <a:rPr lang="de-AT" sz="2400" b="1" kern="0" dirty="0">
                <a:solidFill>
                  <a:srgbClr val="000000"/>
                </a:solidFill>
                <a:latin typeface="Arial" panose="020B0604020202020204" pitchFamily="34" charset="0"/>
                <a:cs typeface="Arial" panose="020B0604020202020204" pitchFamily="34" charset="0"/>
              </a:rPr>
              <a:t> </a:t>
            </a:r>
            <a:r>
              <a:rPr lang="de-AT" sz="2400" b="1" kern="0" dirty="0" err="1">
                <a:solidFill>
                  <a:srgbClr val="000000"/>
                </a:solidFill>
                <a:latin typeface="Arial" panose="020B0604020202020204" pitchFamily="34" charset="0"/>
                <a:cs typeface="Arial" panose="020B0604020202020204" pitchFamily="34" charset="0"/>
              </a:rPr>
              <a:t>audit</a:t>
            </a:r>
            <a:r>
              <a:rPr lang="de-AT" sz="2400" b="1" kern="0" dirty="0">
                <a:solidFill>
                  <a:srgbClr val="000000"/>
                </a:solidFill>
                <a:latin typeface="Arial" panose="020B0604020202020204" pitchFamily="34" charset="0"/>
                <a:cs typeface="Arial" panose="020B0604020202020204" pitchFamily="34" charset="0"/>
              </a:rPr>
              <a:t>!</a:t>
            </a: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090439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4758226"/>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pPr marL="361950" lvl="0" indent="-361950" defTabSz="912813" fontAlgn="base">
              <a:spcBef>
                <a:spcPct val="20000"/>
              </a:spcBef>
              <a:spcAft>
                <a:spcPct val="0"/>
              </a:spcAft>
              <a:buFontTx/>
              <a:buChar char="•"/>
            </a:pPr>
            <a:r>
              <a:rPr lang="en-US" sz="2800" kern="0" dirty="0">
                <a:solidFill>
                  <a:srgbClr val="000000"/>
                </a:solidFill>
                <a:latin typeface="Tahoma"/>
              </a:rPr>
              <a:t>Is there a clear structure of performance goals and have the appropriate priorities and instruments been chosen for the use of public </a:t>
            </a:r>
            <a:r>
              <a:rPr lang="en-GB" sz="2800" kern="0" dirty="0">
                <a:solidFill>
                  <a:srgbClr val="000000"/>
                </a:solidFill>
                <a:latin typeface="Tahoma"/>
              </a:rPr>
              <a:t>funds?</a:t>
            </a:r>
          </a:p>
          <a:p>
            <a:pPr marL="361950" lvl="0" indent="-361950" defTabSz="912813" fontAlgn="base">
              <a:spcBef>
                <a:spcPct val="20000"/>
              </a:spcBef>
              <a:spcAft>
                <a:spcPct val="0"/>
              </a:spcAft>
              <a:buFontTx/>
              <a:buChar char="•"/>
            </a:pPr>
            <a:r>
              <a:rPr lang="en-US" sz="2800" kern="0" dirty="0">
                <a:solidFill>
                  <a:srgbClr val="000000"/>
                </a:solidFill>
                <a:latin typeface="Tahoma"/>
              </a:rPr>
              <a:t>Is there a clear distribution of responsibility between the different levels of authority, bearing in mind the principle of subsidiarity?</a:t>
            </a: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947906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4844403"/>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pPr marL="361950" lvl="0" indent="-361950" defTabSz="912813" fontAlgn="base">
              <a:spcBef>
                <a:spcPct val="20000"/>
              </a:spcBef>
              <a:spcAft>
                <a:spcPct val="0"/>
              </a:spcAft>
              <a:buFontTx/>
              <a:buChar char="•"/>
            </a:pPr>
            <a:r>
              <a:rPr lang="en-US" sz="2800" kern="0" dirty="0">
                <a:solidFill>
                  <a:srgbClr val="000000"/>
                </a:solidFill>
                <a:latin typeface="Tahoma"/>
              </a:rPr>
              <a:t>Is there a general cost awareness and an orientation towards production of services, putting citizens’ needs in focus</a:t>
            </a:r>
            <a:r>
              <a:rPr lang="en-US" sz="2800" kern="0" dirty="0" smtClean="0">
                <a:solidFill>
                  <a:srgbClr val="000000"/>
                </a:solidFill>
                <a:latin typeface="Tahoma"/>
              </a:rPr>
              <a:t>?</a:t>
            </a:r>
          </a:p>
          <a:p>
            <a:pPr lvl="0" defTabSz="912813" fontAlgn="base">
              <a:spcBef>
                <a:spcPct val="20000"/>
              </a:spcBef>
              <a:spcAft>
                <a:spcPct val="0"/>
              </a:spcAft>
            </a:pPr>
            <a:endParaRPr lang="en-US" sz="2800" kern="0" dirty="0">
              <a:solidFill>
                <a:srgbClr val="000000"/>
              </a:solidFill>
              <a:latin typeface="Tahoma"/>
            </a:endParaRPr>
          </a:p>
          <a:p>
            <a:pPr marL="361950" lvl="0" indent="-361950" defTabSz="912813" fontAlgn="base">
              <a:spcBef>
                <a:spcPct val="20000"/>
              </a:spcBef>
              <a:spcAft>
                <a:spcPct val="0"/>
              </a:spcAft>
              <a:buFontTx/>
              <a:buChar char="•"/>
            </a:pPr>
            <a:r>
              <a:rPr lang="en-US" sz="2800" kern="0" dirty="0">
                <a:solidFill>
                  <a:srgbClr val="000000"/>
                </a:solidFill>
                <a:latin typeface="Tahoma"/>
              </a:rPr>
              <a:t>Is there an adequate emphasis on management controls and reporting </a:t>
            </a:r>
            <a:r>
              <a:rPr lang="en-GB" sz="2800" kern="0" dirty="0">
                <a:solidFill>
                  <a:srgbClr val="000000"/>
                </a:solidFill>
                <a:latin typeface="Tahoma"/>
              </a:rPr>
              <a:t>requirements?</a:t>
            </a:r>
            <a:endParaRPr lang="en-US" sz="2800" kern="0" dirty="0">
              <a:solidFill>
                <a:srgbClr val="000000"/>
              </a:solidFill>
              <a:latin typeface="Tahoma"/>
            </a:endParaRP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792815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262979"/>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pPr marL="347663" lvl="0" indent="-347663" algn="ctr" fontAlgn="base">
              <a:spcBef>
                <a:spcPct val="0"/>
              </a:spcBef>
              <a:spcAft>
                <a:spcPct val="0"/>
              </a:spcAft>
              <a:buFont typeface="Courier New" pitchFamily="49" charset="0"/>
              <a:buChar char="o"/>
            </a:pPr>
            <a:r>
              <a:rPr lang="en-US" sz="2400" b="1" dirty="0">
                <a:solidFill>
                  <a:srgbClr val="1F497D">
                    <a:lumMod val="50000"/>
                  </a:srgbClr>
                </a:solidFill>
              </a:rPr>
              <a:t>Evaluating</a:t>
            </a:r>
          </a:p>
          <a:p>
            <a:pPr lvl="0" fontAlgn="base">
              <a:spcBef>
                <a:spcPct val="0"/>
              </a:spcBef>
              <a:spcAft>
                <a:spcPct val="0"/>
              </a:spcAft>
            </a:pP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Organizations – objectives, what they are supposed to </a:t>
            </a:r>
            <a:r>
              <a:rPr lang="en-US" sz="2400" b="1" dirty="0" smtClean="0">
                <a:solidFill>
                  <a:srgbClr val="1F497D">
                    <a:lumMod val="50000"/>
                  </a:srgbClr>
                </a:solidFill>
              </a:rPr>
              <a:t>accomplish;</a:t>
            </a: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Valid measures of performance need to </a:t>
            </a:r>
            <a:r>
              <a:rPr lang="en-US" sz="2400" b="1" dirty="0" smtClean="0">
                <a:solidFill>
                  <a:srgbClr val="1F497D">
                    <a:lumMod val="50000"/>
                  </a:srgbClr>
                </a:solidFill>
              </a:rPr>
              <a:t>exist;</a:t>
            </a: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Accurate measures of cost need to be </a:t>
            </a:r>
            <a:r>
              <a:rPr lang="en-US" sz="2400" b="1" dirty="0" smtClean="0">
                <a:solidFill>
                  <a:srgbClr val="1F497D">
                    <a:lumMod val="50000"/>
                  </a:srgbClr>
                </a:solidFill>
              </a:rPr>
              <a:t>developed;</a:t>
            </a: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Cost and performance information should be brought </a:t>
            </a:r>
            <a:r>
              <a:rPr lang="en-US" sz="2400" b="1" dirty="0" smtClean="0">
                <a:solidFill>
                  <a:srgbClr val="1F497D">
                    <a:lumMod val="50000"/>
                  </a:srgbClr>
                </a:solidFill>
              </a:rPr>
              <a:t>together;</a:t>
            </a: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Participants need to have incentives to use the </a:t>
            </a:r>
            <a:r>
              <a:rPr lang="en-US" sz="2400" b="1" dirty="0" smtClean="0">
                <a:solidFill>
                  <a:srgbClr val="1F497D">
                    <a:lumMod val="50000"/>
                  </a:srgbClr>
                </a:solidFill>
              </a:rPr>
              <a:t>information;</a:t>
            </a:r>
            <a:endParaRPr lang="en-US" sz="2400" b="1" dirty="0">
              <a:solidFill>
                <a:srgbClr val="1F497D">
                  <a:lumMod val="50000"/>
                </a:srgbClr>
              </a:solidFill>
            </a:endParaRP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22308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39552" y="1052736"/>
            <a:ext cx="8064896" cy="4278094"/>
          </a:xfrm>
          <a:prstGeom prst="rect">
            <a:avLst/>
          </a:prstGeom>
          <a:noFill/>
        </p:spPr>
        <p:txBody>
          <a:bodyPr wrap="square" rtlCol="0">
            <a:spAutoFit/>
          </a:bodyPr>
          <a:lstStyle/>
          <a:p>
            <a:pPr algn="ctr"/>
            <a:r>
              <a:rPr lang="de-AT" sz="2800" b="1" dirty="0"/>
              <a:t>Rieser Johann</a:t>
            </a:r>
          </a:p>
          <a:p>
            <a:pPr algn="ctr"/>
            <a:r>
              <a:rPr lang="de-AT" sz="2400" dirty="0" smtClean="0"/>
              <a:t>(Senior Auditor, </a:t>
            </a:r>
            <a:r>
              <a:rPr lang="de-AT" sz="2400" dirty="0" err="1" smtClean="0"/>
              <a:t>Ministry</a:t>
            </a:r>
            <a:r>
              <a:rPr lang="de-AT" sz="2400" dirty="0" smtClean="0"/>
              <a:t> of Finance, Vienna, Austria)</a:t>
            </a:r>
            <a:endParaRPr lang="de-AT" sz="2400" dirty="0"/>
          </a:p>
          <a:p>
            <a:endParaRPr lang="de-AT" sz="2400" dirty="0"/>
          </a:p>
          <a:p>
            <a:r>
              <a:rPr lang="de-AT" sz="2800" dirty="0" smtClean="0"/>
              <a:t>40 </a:t>
            </a:r>
            <a:r>
              <a:rPr lang="de-AT" sz="2800" dirty="0" err="1" smtClean="0"/>
              <a:t>years</a:t>
            </a:r>
            <a:r>
              <a:rPr lang="de-AT" sz="2800" dirty="0" smtClean="0"/>
              <a:t> </a:t>
            </a:r>
            <a:r>
              <a:rPr lang="de-AT" sz="2800" dirty="0" err="1" smtClean="0"/>
              <a:t>public</a:t>
            </a:r>
            <a:r>
              <a:rPr lang="de-AT" sz="2800" dirty="0" smtClean="0"/>
              <a:t> </a:t>
            </a:r>
            <a:r>
              <a:rPr lang="de-AT" sz="2800" dirty="0" err="1" smtClean="0"/>
              <a:t>service</a:t>
            </a:r>
            <a:r>
              <a:rPr lang="de-AT" sz="2800" dirty="0" smtClean="0"/>
              <a:t>;</a:t>
            </a:r>
          </a:p>
          <a:p>
            <a:r>
              <a:rPr lang="de-AT" sz="2800" dirty="0" err="1" smtClean="0"/>
              <a:t>Risk</a:t>
            </a:r>
            <a:r>
              <a:rPr lang="de-AT" sz="2800" dirty="0" smtClean="0"/>
              <a:t> </a:t>
            </a:r>
            <a:r>
              <a:rPr lang="de-AT" sz="2800" dirty="0"/>
              <a:t>Management, Performance Audit;</a:t>
            </a:r>
          </a:p>
          <a:p>
            <a:r>
              <a:rPr lang="de-AT" sz="2800" dirty="0"/>
              <a:t>20 </a:t>
            </a:r>
            <a:r>
              <a:rPr lang="de-AT" sz="2800" dirty="0" err="1"/>
              <a:t>years</a:t>
            </a:r>
            <a:r>
              <a:rPr lang="de-AT" sz="2800" dirty="0"/>
              <a:t> </a:t>
            </a:r>
            <a:r>
              <a:rPr lang="de-AT" sz="2800" dirty="0" err="1"/>
              <a:t>auditing</a:t>
            </a:r>
            <a:r>
              <a:rPr lang="de-AT" sz="2800" dirty="0"/>
              <a:t> EU-funds and „</a:t>
            </a:r>
            <a:r>
              <a:rPr lang="de-AT" sz="2800" dirty="0" err="1"/>
              <a:t>Own</a:t>
            </a:r>
            <a:r>
              <a:rPr lang="de-AT" sz="2800" dirty="0"/>
              <a:t> Resources“;</a:t>
            </a:r>
          </a:p>
          <a:p>
            <a:r>
              <a:rPr lang="de-AT" sz="2800" dirty="0" smtClean="0"/>
              <a:t>Public Internal </a:t>
            </a:r>
            <a:r>
              <a:rPr lang="de-AT" sz="2800" dirty="0" err="1"/>
              <a:t>financial</a:t>
            </a:r>
            <a:r>
              <a:rPr lang="de-AT" sz="2800" dirty="0"/>
              <a:t> </a:t>
            </a:r>
            <a:r>
              <a:rPr lang="de-AT" sz="2800" dirty="0" smtClean="0"/>
              <a:t>Control </a:t>
            </a:r>
            <a:r>
              <a:rPr lang="de-AT" sz="2800" dirty="0"/>
              <a:t>(</a:t>
            </a:r>
            <a:r>
              <a:rPr lang="de-AT" sz="2800" dirty="0" err="1"/>
              <a:t>PIfC</a:t>
            </a:r>
            <a:r>
              <a:rPr lang="de-AT" sz="2800" dirty="0"/>
              <a:t>);</a:t>
            </a:r>
          </a:p>
          <a:p>
            <a:r>
              <a:rPr lang="de-AT" sz="2800" dirty="0"/>
              <a:t>Expert „Public Internal Control“ (PIC);</a:t>
            </a:r>
          </a:p>
          <a:p>
            <a:r>
              <a:rPr lang="de-AT" sz="2800" dirty="0"/>
              <a:t>International </a:t>
            </a:r>
            <a:r>
              <a:rPr lang="de-AT" sz="2800" dirty="0" err="1"/>
              <a:t>networks</a:t>
            </a:r>
            <a:r>
              <a:rPr lang="de-AT" sz="2800" dirty="0"/>
              <a:t> and </a:t>
            </a:r>
            <a:r>
              <a:rPr lang="de-AT" sz="2800" dirty="0" err="1"/>
              <a:t>working</a:t>
            </a:r>
            <a:r>
              <a:rPr lang="de-AT" sz="2800" dirty="0"/>
              <a:t> </a:t>
            </a:r>
            <a:r>
              <a:rPr lang="de-AT" sz="2800" dirty="0" err="1"/>
              <a:t>groups</a:t>
            </a:r>
            <a:r>
              <a:rPr lang="de-AT" sz="2800" dirty="0"/>
              <a:t>;</a:t>
            </a:r>
          </a:p>
          <a:p>
            <a:r>
              <a:rPr lang="de-AT" sz="2800" dirty="0" err="1"/>
              <a:t>Twinning</a:t>
            </a:r>
            <a:r>
              <a:rPr lang="de-AT" sz="2800" dirty="0"/>
              <a:t> </a:t>
            </a:r>
            <a:r>
              <a:rPr lang="de-AT" sz="2800" dirty="0" err="1"/>
              <a:t>activities</a:t>
            </a:r>
            <a:r>
              <a:rPr lang="de-AT" sz="2800" dirty="0"/>
              <a:t> – LT, HU, RO, BG, SI, </a:t>
            </a:r>
            <a:r>
              <a:rPr lang="de-AT" sz="2800" dirty="0" smtClean="0"/>
              <a:t>HR, AL</a:t>
            </a:r>
            <a:r>
              <a:rPr lang="de-AT" sz="2800" dirty="0"/>
              <a:t>……..</a:t>
            </a:r>
          </a:p>
        </p:txBody>
      </p:sp>
    </p:spTree>
    <p:extLst>
      <p:ext uri="{BB962C8B-B14F-4D97-AF65-F5344CB8AC3E}">
        <p14:creationId xmlns:p14="http://schemas.microsoft.com/office/powerpoint/2010/main" val="38060897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3982629"/>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pPr marL="361950" lvl="0" indent="-361950" defTabSz="912813" fontAlgn="base">
              <a:spcBef>
                <a:spcPct val="20000"/>
              </a:spcBef>
              <a:spcAft>
                <a:spcPct val="0"/>
              </a:spcAft>
              <a:buFontTx/>
              <a:buChar char="•"/>
            </a:pPr>
            <a:r>
              <a:rPr lang="en-GB" sz="2800" kern="0" dirty="0">
                <a:solidFill>
                  <a:srgbClr val="000000"/>
                </a:solidFill>
                <a:latin typeface="Tahoma"/>
              </a:rPr>
              <a:t>Basic questions: Are </a:t>
            </a:r>
            <a:r>
              <a:rPr lang="en-US" sz="2800" kern="0" dirty="0">
                <a:solidFill>
                  <a:srgbClr val="000000"/>
                </a:solidFill>
                <a:latin typeface="Tahoma"/>
              </a:rPr>
              <a:t>things being done in the right </a:t>
            </a:r>
            <a:r>
              <a:rPr lang="en-US" sz="2800" kern="0" dirty="0" smtClean="0">
                <a:solidFill>
                  <a:srgbClr val="000000"/>
                </a:solidFill>
                <a:latin typeface="Tahoma"/>
              </a:rPr>
              <a:t>way -  </a:t>
            </a:r>
            <a:r>
              <a:rPr lang="en-US" sz="2800" kern="0" dirty="0">
                <a:solidFill>
                  <a:srgbClr val="FF0000"/>
                </a:solidFill>
                <a:latin typeface="Tahoma"/>
              </a:rPr>
              <a:t>Are the right things being </a:t>
            </a:r>
            <a:r>
              <a:rPr lang="en-GB" sz="2800" kern="0" dirty="0">
                <a:solidFill>
                  <a:srgbClr val="FF0000"/>
                </a:solidFill>
                <a:latin typeface="Tahoma"/>
              </a:rPr>
              <a:t>done?</a:t>
            </a:r>
          </a:p>
          <a:p>
            <a:pPr marL="361950" lvl="0" indent="-361950" defTabSz="912813" fontAlgn="base">
              <a:spcBef>
                <a:spcPct val="20000"/>
              </a:spcBef>
              <a:spcAft>
                <a:spcPct val="0"/>
              </a:spcAft>
              <a:buFontTx/>
              <a:buChar char="•"/>
            </a:pPr>
            <a:endParaRPr lang="en-GB" sz="2800" kern="0" dirty="0">
              <a:solidFill>
                <a:srgbClr val="000000"/>
              </a:solidFill>
              <a:latin typeface="Tahoma"/>
            </a:endParaRPr>
          </a:p>
          <a:p>
            <a:pPr marL="361950" lvl="0" indent="-361950" defTabSz="912813" fontAlgn="base">
              <a:spcBef>
                <a:spcPct val="20000"/>
              </a:spcBef>
              <a:spcAft>
                <a:spcPct val="0"/>
              </a:spcAft>
              <a:buFontTx/>
              <a:buChar char="•"/>
            </a:pPr>
            <a:r>
              <a:rPr lang="en-GB" sz="2800" kern="0" dirty="0">
                <a:solidFill>
                  <a:srgbClr val="000000"/>
                </a:solidFill>
                <a:latin typeface="Tahoma"/>
              </a:rPr>
              <a:t>It is investigatory </a:t>
            </a:r>
            <a:r>
              <a:rPr lang="en-US" sz="2800" kern="0" dirty="0">
                <a:solidFill>
                  <a:srgbClr val="000000"/>
                </a:solidFill>
                <a:latin typeface="Tahoma"/>
              </a:rPr>
              <a:t>work that requires flexibility, imagination and analytical </a:t>
            </a:r>
            <a:r>
              <a:rPr lang="en-US" sz="2800" kern="0" dirty="0" smtClean="0">
                <a:solidFill>
                  <a:srgbClr val="000000"/>
                </a:solidFill>
                <a:latin typeface="Tahoma"/>
              </a:rPr>
              <a:t>skills.</a:t>
            </a:r>
            <a:endParaRPr lang="en-US" sz="2800" kern="0" dirty="0">
              <a:solidFill>
                <a:srgbClr val="000000"/>
              </a:solidFill>
              <a:latin typeface="Tahoma"/>
            </a:endParaRP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179207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595378"/>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smtClean="0">
              <a:solidFill>
                <a:prstClr val="black"/>
              </a:solidFill>
              <a:latin typeface="+mj-lt"/>
              <a:ea typeface="ＭＳ Ｐゴシック" pitchFamily="34" charset="-128"/>
              <a:cs typeface="Arial" pitchFamily="34" charset="0"/>
            </a:endParaRPr>
          </a:p>
          <a:p>
            <a:pPr marL="812800" lvl="1" indent="-271463" defTabSz="912813" fontAlgn="base">
              <a:spcBef>
                <a:spcPct val="20000"/>
              </a:spcBef>
              <a:spcAft>
                <a:spcPct val="0"/>
              </a:spcAft>
              <a:buFontTx/>
              <a:buChar char="-"/>
            </a:pPr>
            <a:r>
              <a:rPr lang="en-GB" sz="2400" b="1" kern="0" dirty="0" smtClean="0">
                <a:solidFill>
                  <a:srgbClr val="000000"/>
                </a:solidFill>
                <a:latin typeface="+mj-lt"/>
                <a:cs typeface="Arial" panose="020B0604020202020204" pitchFamily="34" charset="0"/>
              </a:rPr>
              <a:t>Strategy </a:t>
            </a:r>
            <a:r>
              <a:rPr lang="en-GB" sz="2400" b="1" kern="0" dirty="0">
                <a:solidFill>
                  <a:srgbClr val="000000"/>
                </a:solidFill>
                <a:latin typeface="+mj-lt"/>
                <a:cs typeface="Arial" panose="020B0604020202020204" pitchFamily="34" charset="0"/>
              </a:rPr>
              <a:t>and objectives – defining </a:t>
            </a:r>
            <a:r>
              <a:rPr lang="en-GB" sz="2400" b="1" kern="0" dirty="0" smtClean="0">
                <a:solidFill>
                  <a:srgbClr val="000000"/>
                </a:solidFill>
                <a:latin typeface="+mj-lt"/>
                <a:cs typeface="Arial" panose="020B0604020202020204" pitchFamily="34" charset="0"/>
              </a:rPr>
              <a:t>outcome/output?</a:t>
            </a:r>
            <a:endParaRPr lang="en-GB" sz="2400" b="1" kern="0" dirty="0">
              <a:solidFill>
                <a:srgbClr val="000000"/>
              </a:solidFill>
              <a:latin typeface="+mj-lt"/>
              <a:cs typeface="Arial" panose="020B0604020202020204" pitchFamily="34" charset="0"/>
            </a:endParaRPr>
          </a:p>
          <a:p>
            <a:pPr marL="812800" lvl="1" indent="-271463" defTabSz="912813" fontAlgn="base">
              <a:spcBef>
                <a:spcPct val="20000"/>
              </a:spcBef>
              <a:spcAft>
                <a:spcPct val="0"/>
              </a:spcAft>
              <a:buFontTx/>
              <a:buChar char="-"/>
            </a:pPr>
            <a:r>
              <a:rPr lang="en-GB" sz="2400" b="1" kern="0" dirty="0">
                <a:solidFill>
                  <a:srgbClr val="000000"/>
                </a:solidFill>
                <a:latin typeface="+mj-lt"/>
                <a:cs typeface="Arial" panose="020B0604020202020204" pitchFamily="34" charset="0"/>
              </a:rPr>
              <a:t>Developing effective measurement </a:t>
            </a:r>
            <a:r>
              <a:rPr lang="en-GB" sz="2400" b="1" kern="0" dirty="0" smtClean="0">
                <a:solidFill>
                  <a:srgbClr val="000000"/>
                </a:solidFill>
                <a:latin typeface="+mj-lt"/>
                <a:cs typeface="Arial" panose="020B0604020202020204" pitchFamily="34" charset="0"/>
              </a:rPr>
              <a:t>mechanisms?</a:t>
            </a:r>
            <a:endParaRPr lang="en-GB" sz="2400" b="1" kern="0" dirty="0">
              <a:solidFill>
                <a:srgbClr val="000000"/>
              </a:solidFill>
              <a:latin typeface="+mj-lt"/>
              <a:cs typeface="Arial" panose="020B0604020202020204" pitchFamily="34" charset="0"/>
            </a:endParaRPr>
          </a:p>
          <a:p>
            <a:pPr marL="812800" lvl="1" indent="-271463" defTabSz="912813" fontAlgn="base">
              <a:spcBef>
                <a:spcPct val="20000"/>
              </a:spcBef>
              <a:spcAft>
                <a:spcPct val="0"/>
              </a:spcAft>
              <a:buFontTx/>
              <a:buChar char="-"/>
            </a:pPr>
            <a:r>
              <a:rPr lang="en-GB" sz="2400" b="1" kern="0" dirty="0">
                <a:solidFill>
                  <a:srgbClr val="000000"/>
                </a:solidFill>
                <a:latin typeface="+mj-lt"/>
                <a:ea typeface="Times New Roman"/>
                <a:cs typeface="Arial" panose="020B0604020202020204" pitchFamily="34" charset="0"/>
              </a:rPr>
              <a:t>Defining adequate </a:t>
            </a:r>
            <a:r>
              <a:rPr lang="en-GB" sz="2400" b="1" kern="0" dirty="0" smtClean="0">
                <a:solidFill>
                  <a:srgbClr val="000000"/>
                </a:solidFill>
                <a:latin typeface="+mj-lt"/>
                <a:ea typeface="Times New Roman"/>
                <a:cs typeface="Arial" panose="020B0604020202020204" pitchFamily="34" charset="0"/>
              </a:rPr>
              <a:t>standards?</a:t>
            </a:r>
            <a:endParaRPr lang="en-GB" sz="2400" b="1" kern="0" dirty="0">
              <a:solidFill>
                <a:srgbClr val="000000"/>
              </a:solidFill>
              <a:latin typeface="+mj-lt"/>
              <a:ea typeface="Times New Roman"/>
              <a:cs typeface="Arial" panose="020B0604020202020204" pitchFamily="34" charset="0"/>
            </a:endParaRPr>
          </a:p>
          <a:p>
            <a:pPr marL="812800" lvl="1" indent="-271463" defTabSz="912813" fontAlgn="base">
              <a:spcBef>
                <a:spcPct val="20000"/>
              </a:spcBef>
              <a:spcAft>
                <a:spcPct val="0"/>
              </a:spcAft>
              <a:buFontTx/>
              <a:buChar char="-"/>
            </a:pPr>
            <a:r>
              <a:rPr lang="en-GB" sz="2400" b="1" kern="0" dirty="0">
                <a:solidFill>
                  <a:srgbClr val="000000"/>
                </a:solidFill>
                <a:latin typeface="+mj-lt"/>
                <a:ea typeface="Times New Roman"/>
                <a:cs typeface="Arial" panose="020B0604020202020204" pitchFamily="34" charset="0"/>
              </a:rPr>
              <a:t>Defining </a:t>
            </a:r>
            <a:r>
              <a:rPr lang="en-GB" sz="2400" b="1" kern="0" dirty="0" smtClean="0">
                <a:solidFill>
                  <a:srgbClr val="000000"/>
                </a:solidFill>
                <a:latin typeface="+mj-lt"/>
                <a:ea typeface="Times New Roman"/>
                <a:cs typeface="Arial" panose="020B0604020202020204" pitchFamily="34" charset="0"/>
              </a:rPr>
              <a:t>responsibility?</a:t>
            </a:r>
            <a:endParaRPr lang="en-GB" sz="2400" b="1" kern="0" dirty="0">
              <a:solidFill>
                <a:srgbClr val="000000"/>
              </a:solidFill>
              <a:latin typeface="+mj-lt"/>
              <a:ea typeface="Times New Roman"/>
              <a:cs typeface="Arial" panose="020B0604020202020204" pitchFamily="34" charset="0"/>
            </a:endParaRPr>
          </a:p>
          <a:p>
            <a:pPr marL="812800" lvl="1" indent="-271463" defTabSz="912813" fontAlgn="base">
              <a:spcBef>
                <a:spcPct val="20000"/>
              </a:spcBef>
              <a:spcAft>
                <a:spcPct val="0"/>
              </a:spcAft>
              <a:buFontTx/>
              <a:buChar char="-"/>
            </a:pPr>
            <a:endParaRPr lang="de-AT" sz="2400" b="1" kern="0" dirty="0">
              <a:solidFill>
                <a:srgbClr val="000000"/>
              </a:solidFill>
              <a:latin typeface="+mj-lt"/>
              <a:cs typeface="Arial" panose="020B0604020202020204" pitchFamily="34" charset="0"/>
            </a:endParaRPr>
          </a:p>
          <a:p>
            <a:pPr marL="361950" lvl="1" indent="-361950" defTabSz="912813" fontAlgn="base">
              <a:spcBef>
                <a:spcPct val="20000"/>
              </a:spcBef>
              <a:spcAft>
                <a:spcPct val="0"/>
              </a:spcAft>
              <a:buFontTx/>
              <a:buChar char="•"/>
            </a:pPr>
            <a:r>
              <a:rPr lang="en-GB" sz="2800" b="1" kern="0" dirty="0">
                <a:solidFill>
                  <a:srgbClr val="0070C0"/>
                </a:solidFill>
                <a:latin typeface="+mj-lt"/>
                <a:cs typeface="Arial" panose="020B0604020202020204" pitchFamily="34" charset="0"/>
              </a:rPr>
              <a:t>This should turn public servants into managers, who are made accountable for the performance of their organisation.</a:t>
            </a:r>
          </a:p>
          <a:p>
            <a:pPr algn="ctr"/>
            <a:endParaRPr lang="de-AT" sz="2800" b="1" dirty="0">
              <a:solidFill>
                <a:prstClr val="black"/>
              </a:solidFill>
              <a:latin typeface="+mj-lt"/>
              <a:ea typeface="ＭＳ Ｐゴシック" pitchFamily="34" charset="-128"/>
              <a:cs typeface="Arial" pitchFamily="34" charset="0"/>
            </a:endParaRP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962096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5324535"/>
          </a:xfrm>
          <a:prstGeom prst="rect">
            <a:avLst/>
          </a:prstGeom>
          <a:noFill/>
        </p:spPr>
        <p:txBody>
          <a:bodyPr wrap="square" rtlCol="0">
            <a:spAutoFit/>
          </a:bodyPr>
          <a:lstStyle/>
          <a:p>
            <a:pPr algn="ctr"/>
            <a:r>
              <a:rPr lang="de-AT" sz="2800" b="1" dirty="0" smtClean="0">
                <a:solidFill>
                  <a:prstClr val="black"/>
                </a:solidFill>
                <a:latin typeface="+mj-lt"/>
              </a:rPr>
              <a:t>Performance </a:t>
            </a:r>
            <a:r>
              <a:rPr lang="de-AT" sz="2800" b="1" dirty="0" err="1" smtClean="0">
                <a:solidFill>
                  <a:prstClr val="black"/>
                </a:solidFill>
                <a:latin typeface="+mj-lt"/>
              </a:rPr>
              <a:t>audit</a:t>
            </a:r>
            <a:r>
              <a:rPr lang="de-AT" sz="2800" b="1" dirty="0" smtClean="0">
                <a:solidFill>
                  <a:prstClr val="black"/>
                </a:solidFill>
                <a:latin typeface="+mj-lt"/>
              </a:rPr>
              <a:t> – </a:t>
            </a:r>
            <a:r>
              <a:rPr lang="de-AT" sz="2800" b="1" dirty="0" err="1" smtClean="0">
                <a:solidFill>
                  <a:prstClr val="black"/>
                </a:solidFill>
                <a:latin typeface="+mj-lt"/>
              </a:rPr>
              <a:t>how</a:t>
            </a:r>
            <a:r>
              <a:rPr lang="de-AT" sz="2800" b="1" dirty="0" smtClean="0">
                <a:solidFill>
                  <a:prstClr val="black"/>
                </a:solidFill>
                <a:latin typeface="+mj-lt"/>
              </a:rPr>
              <a:t> and </a:t>
            </a:r>
            <a:r>
              <a:rPr lang="de-AT" sz="2800" b="1" dirty="0" err="1" smtClean="0">
                <a:solidFill>
                  <a:prstClr val="black"/>
                </a:solidFill>
                <a:latin typeface="+mj-lt"/>
              </a:rPr>
              <a:t>what</a:t>
            </a:r>
            <a:r>
              <a:rPr lang="de-AT" sz="2800" b="1" dirty="0" smtClean="0">
                <a:solidFill>
                  <a:prstClr val="black"/>
                </a:solidFill>
                <a:latin typeface="+mj-lt"/>
              </a:rPr>
              <a:t>?</a:t>
            </a:r>
          </a:p>
          <a:p>
            <a:pPr algn="ctr"/>
            <a:r>
              <a:rPr lang="de-AT" sz="2800" b="1" dirty="0" smtClean="0">
                <a:solidFill>
                  <a:prstClr val="black"/>
                </a:solidFill>
                <a:latin typeface="+mj-lt"/>
                <a:ea typeface="ＭＳ Ｐゴシック" pitchFamily="34" charset="-128"/>
                <a:cs typeface="Arial" pitchFamily="34" charset="0"/>
              </a:rPr>
              <a:t>Audit </a:t>
            </a:r>
            <a:r>
              <a:rPr lang="de-AT" sz="2800" b="1" dirty="0" err="1" smtClean="0">
                <a:solidFill>
                  <a:prstClr val="black"/>
                </a:solidFill>
                <a:latin typeface="+mj-lt"/>
                <a:ea typeface="ＭＳ Ｐゴシック" pitchFamily="34" charset="-128"/>
                <a:cs typeface="Arial" pitchFamily="34" charset="0"/>
              </a:rPr>
              <a:t>universe</a:t>
            </a:r>
            <a:endParaRPr lang="de-AT" sz="2800" b="1" dirty="0" smtClean="0">
              <a:solidFill>
                <a:prstClr val="black"/>
              </a:solidFill>
              <a:latin typeface="+mj-lt"/>
              <a:ea typeface="ＭＳ Ｐゴシック" pitchFamily="34" charset="-128"/>
              <a:cs typeface="Arial" pitchFamily="34" charset="0"/>
            </a:endParaRPr>
          </a:p>
          <a:p>
            <a:pPr algn="ctr"/>
            <a:endParaRPr lang="de-AT" sz="2800" b="1" dirty="0" smtClean="0">
              <a:solidFill>
                <a:prstClr val="black"/>
              </a:solidFill>
              <a:latin typeface="+mj-lt"/>
              <a:ea typeface="ＭＳ Ｐゴシック" pitchFamily="34" charset="-128"/>
              <a:cs typeface="Arial" pitchFamily="34" charset="0"/>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Internal auditors play a critical lead role in helping management and the board understand, assess, mitigate and manage the organization’s risk through activities detailed in the internal audit plan.</a:t>
            </a:r>
          </a:p>
          <a:p>
            <a:pPr lvl="0" fontAlgn="base">
              <a:spcBef>
                <a:spcPct val="0"/>
              </a:spcBef>
              <a:spcAft>
                <a:spcPct val="0"/>
              </a:spcAft>
            </a:pPr>
            <a:endParaRPr lang="en-US" sz="2400" b="1" dirty="0">
              <a:solidFill>
                <a:srgbClr val="1F497D">
                  <a:lumMod val="50000"/>
                </a:srgbClr>
              </a:solidFill>
            </a:endParaRPr>
          </a:p>
          <a:p>
            <a:pPr marL="347663" lvl="0" indent="-347663" fontAlgn="base">
              <a:spcBef>
                <a:spcPct val="0"/>
              </a:spcBef>
              <a:spcAft>
                <a:spcPct val="0"/>
              </a:spcAft>
              <a:buFont typeface="Courier New" pitchFamily="49" charset="0"/>
              <a:buChar char="o"/>
            </a:pPr>
            <a:r>
              <a:rPr lang="en-US" sz="2400" b="1" dirty="0">
                <a:solidFill>
                  <a:srgbClr val="1F497D">
                    <a:lumMod val="50000"/>
                  </a:srgbClr>
                </a:solidFill>
              </a:rPr>
              <a:t>IA´s commitment to ongoing learning and capabilities improvement, along with a deep understanding of the organization’s needs and how they can be met through the internal audit function. </a:t>
            </a:r>
          </a:p>
          <a:p>
            <a:pPr algn="ctr"/>
            <a:endParaRPr lang="de-AT" sz="2800" b="1" dirty="0">
              <a:solidFill>
                <a:prstClr val="black"/>
              </a:solidFill>
              <a:latin typeface="+mj-lt"/>
              <a:ea typeface="ＭＳ Ｐゴシック" pitchFamily="34" charset="-128"/>
              <a:cs typeface="Arial" pitchFamily="34" charset="0"/>
            </a:endParaRPr>
          </a:p>
          <a:p>
            <a:endParaRPr lang="en-US" sz="1200"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564413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5556" y="1052736"/>
            <a:ext cx="7992888" cy="2308324"/>
          </a:xfrm>
          <a:prstGeom prst="rect">
            <a:avLst/>
          </a:prstGeom>
          <a:noFill/>
        </p:spPr>
        <p:txBody>
          <a:bodyPr wrap="square" rtlCol="0">
            <a:spAutoFit/>
          </a:bodyPr>
          <a:lstStyle/>
          <a:p>
            <a:pPr algn="ctr"/>
            <a:r>
              <a:rPr lang="de-AT" sz="2800" b="1" dirty="0" err="1" smtClean="0">
                <a:solidFill>
                  <a:prstClr val="black"/>
                </a:solidFill>
                <a:latin typeface="+mj-lt"/>
                <a:ea typeface="ＭＳ Ｐゴシック" pitchFamily="34" charset="-128"/>
                <a:cs typeface="Arial" pitchFamily="34" charset="0"/>
              </a:rPr>
              <a:t>Thank</a:t>
            </a:r>
            <a:r>
              <a:rPr lang="de-AT" sz="2800" b="1" dirty="0" smtClean="0">
                <a:solidFill>
                  <a:prstClr val="black"/>
                </a:solidFill>
                <a:latin typeface="+mj-lt"/>
                <a:ea typeface="ＭＳ Ｐゴシック" pitchFamily="34" charset="-128"/>
                <a:cs typeface="Arial" pitchFamily="34" charset="0"/>
              </a:rPr>
              <a:t> </a:t>
            </a:r>
            <a:r>
              <a:rPr lang="de-AT" sz="2800" b="1" dirty="0" err="1" smtClean="0">
                <a:solidFill>
                  <a:prstClr val="black"/>
                </a:solidFill>
                <a:latin typeface="+mj-lt"/>
                <a:ea typeface="ＭＳ Ｐゴシック" pitchFamily="34" charset="-128"/>
                <a:cs typeface="Arial" pitchFamily="34" charset="0"/>
              </a:rPr>
              <a:t>you</a:t>
            </a:r>
            <a:r>
              <a:rPr lang="de-AT" sz="2800" b="1" dirty="0" smtClean="0">
                <a:solidFill>
                  <a:prstClr val="black"/>
                </a:solidFill>
                <a:latin typeface="+mj-lt"/>
                <a:ea typeface="ＭＳ Ｐゴシック" pitchFamily="34" charset="-128"/>
                <a:cs typeface="Arial" pitchFamily="34" charset="0"/>
              </a:rPr>
              <a:t> </a:t>
            </a:r>
            <a:r>
              <a:rPr lang="de-AT" sz="2800" b="1" dirty="0" err="1" smtClean="0">
                <a:solidFill>
                  <a:prstClr val="black"/>
                </a:solidFill>
                <a:latin typeface="+mj-lt"/>
                <a:ea typeface="ＭＳ Ｐゴシック" pitchFamily="34" charset="-128"/>
                <a:cs typeface="Arial" pitchFamily="34" charset="0"/>
              </a:rPr>
              <a:t>very</a:t>
            </a:r>
            <a:r>
              <a:rPr lang="de-AT" sz="2800" b="1" dirty="0" smtClean="0">
                <a:solidFill>
                  <a:prstClr val="black"/>
                </a:solidFill>
                <a:latin typeface="+mj-lt"/>
                <a:ea typeface="ＭＳ Ｐゴシック" pitchFamily="34" charset="-128"/>
                <a:cs typeface="Arial" pitchFamily="34" charset="0"/>
              </a:rPr>
              <a:t> </a:t>
            </a:r>
            <a:r>
              <a:rPr lang="de-AT" sz="2800" b="1" dirty="0" err="1" smtClean="0">
                <a:solidFill>
                  <a:prstClr val="black"/>
                </a:solidFill>
                <a:latin typeface="+mj-lt"/>
                <a:ea typeface="ＭＳ Ｐゴシック" pitchFamily="34" charset="-128"/>
                <a:cs typeface="Arial" pitchFamily="34" charset="0"/>
              </a:rPr>
              <a:t>much</a:t>
            </a:r>
            <a:r>
              <a:rPr lang="de-AT" sz="2800" b="1" dirty="0" smtClean="0">
                <a:solidFill>
                  <a:prstClr val="black"/>
                </a:solidFill>
                <a:latin typeface="+mj-lt"/>
                <a:ea typeface="ＭＳ Ｐゴシック" pitchFamily="34" charset="-128"/>
                <a:cs typeface="Arial" pitchFamily="34" charset="0"/>
              </a:rPr>
              <a:t>……</a:t>
            </a:r>
          </a:p>
          <a:p>
            <a:pPr algn="ctr"/>
            <a:r>
              <a:rPr lang="de-AT" sz="2800" b="1" dirty="0" err="1" smtClean="0">
                <a:solidFill>
                  <a:prstClr val="black"/>
                </a:solidFill>
                <a:latin typeface="+mj-lt"/>
                <a:ea typeface="ＭＳ Ｐゴシック" pitchFamily="34" charset="-128"/>
                <a:cs typeface="Arial" pitchFamily="34" charset="0"/>
              </a:rPr>
              <a:t>Questions</a:t>
            </a:r>
            <a:r>
              <a:rPr lang="de-AT" sz="2800" b="1" dirty="0" smtClean="0">
                <a:solidFill>
                  <a:prstClr val="black"/>
                </a:solidFill>
                <a:latin typeface="+mj-lt"/>
                <a:ea typeface="ＭＳ Ｐゴシック" pitchFamily="34" charset="-128"/>
                <a:cs typeface="Arial" pitchFamily="34" charset="0"/>
              </a:rPr>
              <a:t>?</a:t>
            </a:r>
          </a:p>
          <a:p>
            <a:pPr algn="ctr"/>
            <a:r>
              <a:rPr lang="de-AT" sz="2000" b="1" dirty="0" smtClean="0">
                <a:solidFill>
                  <a:prstClr val="black"/>
                </a:solidFill>
                <a:latin typeface="+mj-lt"/>
                <a:ea typeface="ＭＳ Ｐゴシック" pitchFamily="34" charset="-128"/>
                <a:cs typeface="Arial" pitchFamily="34" charset="0"/>
              </a:rPr>
              <a:t>johann.rieser@bmf.gv.at</a:t>
            </a:r>
          </a:p>
          <a:p>
            <a:pPr algn="ctr"/>
            <a:endParaRPr lang="de-AT" sz="2800" b="1" dirty="0">
              <a:solidFill>
                <a:prstClr val="black"/>
              </a:solidFill>
              <a:latin typeface="+mj-lt"/>
              <a:ea typeface="ＭＳ Ｐゴシック" pitchFamily="34" charset="-128"/>
              <a:cs typeface="Arial" pitchFamily="34" charset="0"/>
            </a:endParaRPr>
          </a:p>
          <a:p>
            <a:pPr algn="ctr"/>
            <a:endParaRPr lang="de-AT" sz="2800" b="1" dirty="0">
              <a:solidFill>
                <a:prstClr val="black"/>
              </a:solidFill>
              <a:latin typeface="+mj-lt"/>
              <a:ea typeface="ＭＳ Ｐゴシック" pitchFamily="34" charset="-128"/>
              <a:cs typeface="Arial" pitchFamily="34" charset="0"/>
            </a:endParaRPr>
          </a:p>
          <a:p>
            <a:endParaRPr lang="en-US" sz="1200" dirty="0">
              <a:latin typeface="Arial" pitchFamily="34" charset="0"/>
              <a:ea typeface="ＭＳ Ｐゴシック" pitchFamily="34" charset="-128"/>
              <a:cs typeface="Arial" pitchFamily="34" charset="0"/>
            </a:endParaRPr>
          </a:p>
        </p:txBody>
      </p:sp>
      <p:pic>
        <p:nvPicPr>
          <p:cNvPr id="3" name="Picture 4" descr="winter 05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079612" y="2276872"/>
            <a:ext cx="6984776" cy="37444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0795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39552" y="1052736"/>
            <a:ext cx="8064896" cy="4745915"/>
          </a:xfrm>
          <a:prstGeom prst="rect">
            <a:avLst/>
          </a:prstGeom>
          <a:noFill/>
        </p:spPr>
        <p:txBody>
          <a:bodyPr wrap="square" rtlCol="0">
            <a:spAutoFit/>
          </a:bodyPr>
          <a:lstStyle/>
          <a:p>
            <a:pPr algn="ctr"/>
            <a:r>
              <a:rPr lang="de-AT" sz="2400" b="1" dirty="0" smtClean="0">
                <a:latin typeface="Verdana" pitchFamily="34" charset="0"/>
              </a:rPr>
              <a:t>Evolution in </a:t>
            </a:r>
            <a:r>
              <a:rPr lang="bg-BG" sz="2400" b="1" dirty="0" smtClean="0">
                <a:latin typeface="Verdana" pitchFamily="34" charset="0"/>
              </a:rPr>
              <a:t>Public management</a:t>
            </a:r>
            <a:endParaRPr lang="de-AT" sz="2400" b="1" dirty="0" smtClean="0">
              <a:latin typeface="Verdana" pitchFamily="34" charset="0"/>
            </a:endParaRPr>
          </a:p>
          <a:p>
            <a:endParaRPr lang="de-AT" sz="2400" b="1" dirty="0">
              <a:solidFill>
                <a:prstClr val="black"/>
              </a:solidFill>
              <a:latin typeface="Verdana" pitchFamily="34" charset="0"/>
            </a:endParaRPr>
          </a:p>
          <a:p>
            <a:pPr>
              <a:lnSpc>
                <a:spcPct val="80000"/>
              </a:lnSpc>
            </a:pPr>
            <a:r>
              <a:rPr lang="bg-BG" sz="2400" b="1" dirty="0" smtClean="0">
                <a:solidFill>
                  <a:srgbClr val="FF0000"/>
                </a:solidFill>
                <a:latin typeface="Verdana" pitchFamily="34" charset="0"/>
              </a:rPr>
              <a:t>T</a:t>
            </a:r>
            <a:r>
              <a:rPr lang="de-AT" sz="2400" b="1" dirty="0" err="1" smtClean="0">
                <a:solidFill>
                  <a:srgbClr val="FF0000"/>
                </a:solidFill>
                <a:latin typeface="Verdana" pitchFamily="34" charset="0"/>
              </a:rPr>
              <a:t>raditional</a:t>
            </a:r>
            <a:r>
              <a:rPr lang="de-AT" sz="2400" b="1" dirty="0" smtClean="0">
                <a:solidFill>
                  <a:srgbClr val="FF0000"/>
                </a:solidFill>
                <a:latin typeface="Verdana" pitchFamily="34" charset="0"/>
              </a:rPr>
              <a:t> </a:t>
            </a:r>
            <a:r>
              <a:rPr lang="de-AT" sz="2400" b="1" dirty="0" err="1" smtClean="0">
                <a:solidFill>
                  <a:srgbClr val="FF0000"/>
                </a:solidFill>
                <a:latin typeface="Verdana" pitchFamily="34" charset="0"/>
              </a:rPr>
              <a:t>bureaucracy</a:t>
            </a:r>
            <a:r>
              <a:rPr lang="de-AT" sz="2400" b="1" dirty="0" smtClean="0">
                <a:solidFill>
                  <a:srgbClr val="FF0000"/>
                </a:solidFill>
                <a:latin typeface="Verdana" pitchFamily="34" charset="0"/>
              </a:rPr>
              <a:t> </a:t>
            </a:r>
            <a:r>
              <a:rPr lang="de-AT" sz="2400" b="1" dirty="0" err="1" smtClean="0">
                <a:solidFill>
                  <a:srgbClr val="FF0000"/>
                </a:solidFill>
                <a:latin typeface="Verdana" pitchFamily="34" charset="0"/>
              </a:rPr>
              <a:t>model</a:t>
            </a:r>
            <a:r>
              <a:rPr lang="de-AT" sz="2400" b="1" dirty="0" smtClean="0">
                <a:solidFill>
                  <a:srgbClr val="FF0000"/>
                </a:solidFill>
                <a:latin typeface="Verdana" pitchFamily="34" charset="0"/>
              </a:rPr>
              <a:t>:</a:t>
            </a:r>
          </a:p>
          <a:p>
            <a:pPr>
              <a:lnSpc>
                <a:spcPct val="80000"/>
              </a:lnSpc>
            </a:pPr>
            <a:r>
              <a:rPr lang="de-AT" sz="2400" b="1" dirty="0">
                <a:solidFill>
                  <a:schemeClr val="tx2"/>
                </a:solidFill>
                <a:latin typeface="Verdana" pitchFamily="34" charset="0"/>
              </a:rPr>
              <a:t> </a:t>
            </a:r>
            <a:r>
              <a:rPr lang="de-AT" sz="2400" b="1" dirty="0" smtClean="0">
                <a:solidFill>
                  <a:schemeClr val="tx2"/>
                </a:solidFill>
                <a:latin typeface="Verdana" pitchFamily="34" charset="0"/>
              </a:rPr>
              <a:t>- </a:t>
            </a:r>
            <a:r>
              <a:rPr lang="bg-BG" sz="2400" b="1" dirty="0" smtClean="0">
                <a:latin typeface="Verdana" pitchFamily="34" charset="0"/>
              </a:rPr>
              <a:t>bureacratic </a:t>
            </a:r>
            <a:r>
              <a:rPr lang="bg-BG" sz="2400" b="1" dirty="0">
                <a:latin typeface="Verdana" pitchFamily="34" charset="0"/>
              </a:rPr>
              <a:t>style, ineffective </a:t>
            </a:r>
            <a:r>
              <a:rPr lang="bg-BG" sz="2400" b="1" dirty="0" smtClean="0">
                <a:latin typeface="Verdana" pitchFamily="34" charset="0"/>
              </a:rPr>
              <a:t>management</a:t>
            </a:r>
            <a:r>
              <a:rPr lang="de-AT" sz="2400" b="1" dirty="0" smtClean="0">
                <a:latin typeface="Verdana" pitchFamily="34" charset="0"/>
              </a:rPr>
              <a:t>;</a:t>
            </a:r>
            <a:endParaRPr lang="bg-BG" sz="2400" b="1" dirty="0">
              <a:latin typeface="Verdana" pitchFamily="34" charset="0"/>
            </a:endParaRPr>
          </a:p>
          <a:p>
            <a:pPr>
              <a:lnSpc>
                <a:spcPct val="80000"/>
              </a:lnSpc>
              <a:buFont typeface="Wingdings" pitchFamily="2" charset="2"/>
              <a:buNone/>
            </a:pPr>
            <a:r>
              <a:rPr lang="bg-BG" sz="2400" b="1" dirty="0">
                <a:solidFill>
                  <a:schemeClr val="tx2"/>
                </a:solidFill>
                <a:latin typeface="Verdana" pitchFamily="34" charset="0"/>
              </a:rPr>
              <a:t>                           </a:t>
            </a:r>
            <a:endParaRPr lang="bg-BG" sz="2400" b="1" dirty="0">
              <a:solidFill>
                <a:schemeClr val="tx2"/>
              </a:solidFill>
              <a:latin typeface="Verdana" pitchFamily="34" charset="0"/>
              <a:sym typeface="Symbol" pitchFamily="18" charset="2"/>
            </a:endParaRPr>
          </a:p>
          <a:p>
            <a:pPr>
              <a:lnSpc>
                <a:spcPct val="80000"/>
              </a:lnSpc>
            </a:pPr>
            <a:r>
              <a:rPr lang="bg-BG" sz="2400" b="1" dirty="0">
                <a:solidFill>
                  <a:srgbClr val="FF0000"/>
                </a:solidFill>
                <a:latin typeface="Verdana" pitchFamily="34" charset="0"/>
              </a:rPr>
              <a:t>The new public management: </a:t>
            </a:r>
          </a:p>
          <a:p>
            <a:pPr>
              <a:lnSpc>
                <a:spcPct val="80000"/>
              </a:lnSpc>
              <a:buFont typeface="Wingdings" pitchFamily="2" charset="2"/>
              <a:buNone/>
            </a:pPr>
            <a:r>
              <a:rPr lang="de-AT" sz="2400" b="1" dirty="0" smtClean="0">
                <a:solidFill>
                  <a:schemeClr val="tx2"/>
                </a:solidFill>
                <a:latin typeface="Verdana" pitchFamily="34" charset="0"/>
              </a:rPr>
              <a:t> - </a:t>
            </a:r>
            <a:r>
              <a:rPr lang="bg-BG" sz="2400" b="1" dirty="0" smtClean="0">
                <a:latin typeface="Verdana" pitchFamily="34" charset="0"/>
              </a:rPr>
              <a:t>market-driven </a:t>
            </a:r>
            <a:r>
              <a:rPr lang="bg-BG" sz="2400" b="1" dirty="0">
                <a:latin typeface="Verdana" pitchFamily="34" charset="0"/>
              </a:rPr>
              <a:t>approach, effective </a:t>
            </a:r>
            <a:r>
              <a:rPr lang="bg-BG" sz="2400" b="1" dirty="0" smtClean="0">
                <a:latin typeface="Verdana" pitchFamily="34" charset="0"/>
              </a:rPr>
              <a:t>management</a:t>
            </a:r>
            <a:r>
              <a:rPr lang="de-AT" sz="2400" b="1" dirty="0" smtClean="0">
                <a:latin typeface="Verdana" pitchFamily="34" charset="0"/>
              </a:rPr>
              <a:t> but</a:t>
            </a:r>
            <a:r>
              <a:rPr lang="bg-BG" sz="2400" b="1" dirty="0" smtClean="0">
                <a:latin typeface="Verdana" pitchFamily="34" charset="0"/>
              </a:rPr>
              <a:t> </a:t>
            </a:r>
            <a:r>
              <a:rPr lang="bg-BG" sz="2400" b="1" dirty="0">
                <a:latin typeface="Verdana" pitchFamily="34" charset="0"/>
              </a:rPr>
              <a:t>social </a:t>
            </a:r>
            <a:r>
              <a:rPr lang="bg-BG" sz="2400" b="1" dirty="0" smtClean="0">
                <a:latin typeface="Verdana" pitchFamily="34" charset="0"/>
              </a:rPr>
              <a:t>disappointments</a:t>
            </a:r>
            <a:r>
              <a:rPr lang="de-AT" sz="2400" b="1" dirty="0" smtClean="0">
                <a:latin typeface="Verdana" pitchFamily="34" charset="0"/>
              </a:rPr>
              <a:t>;</a:t>
            </a:r>
            <a:endParaRPr lang="bg-BG" sz="2400" b="1" dirty="0">
              <a:latin typeface="Verdana" pitchFamily="34" charset="0"/>
            </a:endParaRPr>
          </a:p>
          <a:p>
            <a:pPr>
              <a:lnSpc>
                <a:spcPct val="80000"/>
              </a:lnSpc>
              <a:buFont typeface="Wingdings" pitchFamily="2" charset="2"/>
              <a:buNone/>
            </a:pPr>
            <a:r>
              <a:rPr lang="bg-BG" sz="2400" b="1" dirty="0">
                <a:solidFill>
                  <a:schemeClr val="tx2"/>
                </a:solidFill>
                <a:latin typeface="Verdana" pitchFamily="34" charset="0"/>
              </a:rPr>
              <a:t>                           </a:t>
            </a:r>
          </a:p>
          <a:p>
            <a:pPr>
              <a:lnSpc>
                <a:spcPct val="80000"/>
              </a:lnSpc>
            </a:pPr>
            <a:r>
              <a:rPr lang="bg-BG" sz="2400" b="1" dirty="0">
                <a:solidFill>
                  <a:srgbClr val="FF0000"/>
                </a:solidFill>
                <a:latin typeface="Verdana" pitchFamily="34" charset="0"/>
              </a:rPr>
              <a:t>Good governance: </a:t>
            </a:r>
          </a:p>
          <a:p>
            <a:pPr>
              <a:lnSpc>
                <a:spcPct val="80000"/>
              </a:lnSpc>
              <a:buFont typeface="Wingdings" pitchFamily="2" charset="2"/>
              <a:buNone/>
            </a:pPr>
            <a:r>
              <a:rPr lang="de-AT" sz="2400" b="1" dirty="0" smtClean="0">
                <a:solidFill>
                  <a:schemeClr val="tx2"/>
                </a:solidFill>
                <a:latin typeface="Verdana" pitchFamily="34" charset="0"/>
              </a:rPr>
              <a:t> - </a:t>
            </a:r>
            <a:r>
              <a:rPr lang="bg-BG" sz="2400" b="1" dirty="0" smtClean="0">
                <a:latin typeface="Verdana" pitchFamily="34" charset="0"/>
              </a:rPr>
              <a:t>new </a:t>
            </a:r>
            <a:r>
              <a:rPr lang="bg-BG" sz="2400" b="1" dirty="0">
                <a:latin typeface="Verdana" pitchFamily="34" charset="0"/>
              </a:rPr>
              <a:t>syntesis and maturity - aimed to reach </a:t>
            </a:r>
            <a:r>
              <a:rPr lang="en-US" sz="2400" b="1" dirty="0">
                <a:latin typeface="Verdana" pitchFamily="34" charset="0"/>
              </a:rPr>
              <a:t>sustainable growth and public sector </a:t>
            </a:r>
            <a:r>
              <a:rPr lang="bg-BG" sz="2400" b="1" dirty="0">
                <a:latin typeface="Verdana" pitchFamily="34" charset="0"/>
              </a:rPr>
              <a:t>efficiency</a:t>
            </a:r>
            <a:r>
              <a:rPr lang="en-US" sz="2400" b="1" dirty="0">
                <a:latin typeface="Verdana" pitchFamily="34" charset="0"/>
              </a:rPr>
              <a:t> </a:t>
            </a:r>
            <a:r>
              <a:rPr lang="bg-BG" sz="2400" b="1" dirty="0">
                <a:latin typeface="Verdana" pitchFamily="34" charset="0"/>
              </a:rPr>
              <a:t>, </a:t>
            </a:r>
            <a:r>
              <a:rPr lang="en-US" sz="2400" b="1" dirty="0">
                <a:latin typeface="Verdana" pitchFamily="34" charset="0"/>
              </a:rPr>
              <a:t>as well as </a:t>
            </a:r>
            <a:r>
              <a:rPr lang="bg-BG" sz="2400" b="1" dirty="0">
                <a:latin typeface="Verdana" pitchFamily="34" charset="0"/>
              </a:rPr>
              <a:t>citizens satisfaction and social welfare </a:t>
            </a:r>
          </a:p>
          <a:p>
            <a:endParaRPr lang="de-AT" sz="2400" b="1" dirty="0">
              <a:solidFill>
                <a:prstClr val="black"/>
              </a:solidFill>
            </a:endParaRPr>
          </a:p>
        </p:txBody>
      </p:sp>
    </p:spTree>
    <p:extLst>
      <p:ext uri="{BB962C8B-B14F-4D97-AF65-F5344CB8AC3E}">
        <p14:creationId xmlns:p14="http://schemas.microsoft.com/office/powerpoint/2010/main" val="678814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27584" y="1052736"/>
            <a:ext cx="7992888" cy="1815882"/>
          </a:xfrm>
          <a:prstGeom prst="rect">
            <a:avLst/>
          </a:prstGeom>
          <a:noFill/>
        </p:spPr>
        <p:txBody>
          <a:bodyPr wrap="square" rtlCol="0">
            <a:spAutoFit/>
          </a:bodyPr>
          <a:lstStyle/>
          <a:p>
            <a:r>
              <a:rPr lang="de-AT" sz="2800" b="1" dirty="0" smtClean="0">
                <a:solidFill>
                  <a:prstClr val="black"/>
                </a:solidFill>
              </a:rPr>
              <a:t>Performance </a:t>
            </a:r>
            <a:r>
              <a:rPr lang="de-AT" sz="2800" b="1" dirty="0" err="1" smtClean="0">
                <a:solidFill>
                  <a:prstClr val="black"/>
                </a:solidFill>
              </a:rPr>
              <a:t>development</a:t>
            </a:r>
            <a:endParaRPr lang="de-AT" sz="2800" b="1" dirty="0" smtClean="0">
              <a:solidFill>
                <a:prstClr val="black"/>
              </a:solidFill>
            </a:endParaRPr>
          </a:p>
          <a:p>
            <a:endParaRPr lang="de-AT" sz="2800" b="1" dirty="0">
              <a:solidFill>
                <a:prstClr val="black"/>
              </a:solidFill>
            </a:endParaRPr>
          </a:p>
          <a:p>
            <a:endParaRPr lang="de-AT" sz="2800" b="1" dirty="0" smtClean="0">
              <a:solidFill>
                <a:prstClr val="black"/>
              </a:solidFill>
            </a:endParaRPr>
          </a:p>
          <a:p>
            <a:endParaRPr lang="de-AT" sz="2800" dirty="0">
              <a:solidFill>
                <a:prstClr val="black"/>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37670" y="1600199"/>
            <a:ext cx="7346900" cy="45259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4494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27584" y="1052736"/>
            <a:ext cx="7992888" cy="954107"/>
          </a:xfrm>
          <a:prstGeom prst="rect">
            <a:avLst/>
          </a:prstGeom>
          <a:noFill/>
        </p:spPr>
        <p:txBody>
          <a:bodyPr wrap="square" rtlCol="0">
            <a:spAutoFit/>
          </a:bodyPr>
          <a:lstStyle/>
          <a:p>
            <a:r>
              <a:rPr lang="de-AT" sz="2800" b="1" dirty="0" smtClean="0">
                <a:solidFill>
                  <a:prstClr val="black"/>
                </a:solidFill>
              </a:rPr>
              <a:t>Performance </a:t>
            </a:r>
            <a:r>
              <a:rPr lang="de-AT" sz="2800" b="1" dirty="0" err="1" smtClean="0">
                <a:solidFill>
                  <a:prstClr val="black"/>
                </a:solidFill>
              </a:rPr>
              <a:t>relationships</a:t>
            </a:r>
            <a:endParaRPr lang="de-AT" sz="2800" b="1" dirty="0" smtClean="0">
              <a:solidFill>
                <a:prstClr val="black"/>
              </a:solidFill>
            </a:endParaRPr>
          </a:p>
          <a:p>
            <a:endParaRPr lang="de-AT" sz="2800" dirty="0">
              <a:solidFill>
                <a:prstClr val="black"/>
              </a:solidFill>
            </a:endParaRPr>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39553" y="1772816"/>
            <a:ext cx="8136904" cy="4464496"/>
          </a:xfrm>
          <a:prstGeom prst="rect">
            <a:avLst/>
          </a:prstGeom>
          <a:noFill/>
        </p:spPr>
      </p:pic>
    </p:spTree>
    <p:extLst>
      <p:ext uri="{BB962C8B-B14F-4D97-AF65-F5344CB8AC3E}">
        <p14:creationId xmlns:p14="http://schemas.microsoft.com/office/powerpoint/2010/main" val="279275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27584" y="1052736"/>
            <a:ext cx="7992888" cy="6370975"/>
          </a:xfrm>
          <a:prstGeom prst="rect">
            <a:avLst/>
          </a:prstGeom>
          <a:noFill/>
        </p:spPr>
        <p:txBody>
          <a:bodyPr wrap="square" rtlCol="0">
            <a:spAutoFit/>
          </a:bodyPr>
          <a:lstStyle/>
          <a:p>
            <a:pPr algn="ctr"/>
            <a:r>
              <a:rPr lang="de-AT" sz="2800" b="1" dirty="0" smtClean="0">
                <a:solidFill>
                  <a:prstClr val="black"/>
                </a:solidFill>
                <a:latin typeface="Arial" panose="020B0604020202020204" pitchFamily="34" charset="0"/>
                <a:cs typeface="Arial" panose="020B0604020202020204" pitchFamily="34" charset="0"/>
              </a:rPr>
              <a:t>Performance Management – Performance Audit</a:t>
            </a:r>
          </a:p>
          <a:p>
            <a:endParaRPr lang="de-AT" sz="2800" b="1" dirty="0">
              <a:solidFill>
                <a:prstClr val="black"/>
              </a:solidFill>
            </a:endParaRPr>
          </a:p>
          <a:p>
            <a:r>
              <a:rPr lang="en-GB" sz="2400" dirty="0">
                <a:solidFill>
                  <a:srgbClr val="FF0000"/>
                </a:solidFill>
                <a:latin typeface="Arial"/>
                <a:ea typeface="Times New Roman"/>
              </a:rPr>
              <a:t>Performance-based public management </a:t>
            </a:r>
            <a:r>
              <a:rPr lang="en-GB" sz="2400" dirty="0">
                <a:latin typeface="Arial"/>
                <a:ea typeface="Times New Roman"/>
              </a:rPr>
              <a:t>– is taking responsibility for the performance of the organisation and system and being accountable for its results, thus the </a:t>
            </a:r>
            <a:r>
              <a:rPr lang="en-GB" sz="2400" b="1" dirty="0">
                <a:latin typeface="Arial"/>
                <a:ea typeface="Times New Roman"/>
              </a:rPr>
              <a:t>Managerial Accountability (MA) </a:t>
            </a:r>
            <a:r>
              <a:rPr lang="en-GB" sz="2400" dirty="0">
                <a:latin typeface="Arial"/>
                <a:ea typeface="Times New Roman"/>
              </a:rPr>
              <a:t>of public managers has become a crucial issue</a:t>
            </a:r>
            <a:r>
              <a:rPr lang="en-GB" sz="2400" dirty="0" smtClean="0">
                <a:latin typeface="Arial"/>
                <a:ea typeface="Times New Roman"/>
              </a:rPr>
              <a:t>.</a:t>
            </a:r>
          </a:p>
          <a:p>
            <a:endParaRPr lang="en-GB" sz="2400" dirty="0" smtClean="0">
              <a:latin typeface="Arial"/>
              <a:ea typeface="Times New Roman"/>
            </a:endParaRPr>
          </a:p>
          <a:p>
            <a:pPr marL="0" lvl="1"/>
            <a:r>
              <a:rPr lang="en-US" sz="2400" dirty="0">
                <a:solidFill>
                  <a:srgbClr val="FF0000"/>
                </a:solidFill>
                <a:latin typeface="Arial" panose="020B0604020202020204" pitchFamily="34" charset="0"/>
                <a:cs typeface="Arial" panose="020B0604020202020204" pitchFamily="34" charset="0"/>
              </a:rPr>
              <a:t>Performance auditing </a:t>
            </a:r>
            <a:r>
              <a:rPr lang="en-US" sz="2400" dirty="0">
                <a:latin typeface="Arial" panose="020B0604020202020204" pitchFamily="34" charset="0"/>
                <a:cs typeface="Arial" panose="020B0604020202020204" pitchFamily="34" charset="0"/>
              </a:rPr>
              <a:t>works with the same performance management concepts used by program managers to plan, monitor, and evaluate how public resources are used to achieve public policy objectives.</a:t>
            </a:r>
            <a:endParaRPr lang="en-GB" sz="2400" dirty="0">
              <a:latin typeface="Arial" panose="020B0604020202020204" pitchFamily="34" charset="0"/>
              <a:cs typeface="Arial" panose="020B0604020202020204" pitchFamily="34" charset="0"/>
            </a:endParaRPr>
          </a:p>
          <a:p>
            <a:endParaRPr lang="de-AT" sz="2800" dirty="0"/>
          </a:p>
          <a:p>
            <a:endParaRPr lang="de-AT" sz="2800" b="1" dirty="0" smtClean="0">
              <a:solidFill>
                <a:prstClr val="black"/>
              </a:solidFill>
            </a:endParaRPr>
          </a:p>
          <a:p>
            <a:endParaRPr lang="de-AT" sz="2800" dirty="0">
              <a:solidFill>
                <a:prstClr val="black"/>
              </a:solidFill>
            </a:endParaRPr>
          </a:p>
        </p:txBody>
      </p:sp>
    </p:spTree>
    <p:extLst>
      <p:ext uri="{BB962C8B-B14F-4D97-AF65-F5344CB8AC3E}">
        <p14:creationId xmlns:p14="http://schemas.microsoft.com/office/powerpoint/2010/main" val="628989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27584" y="1052736"/>
            <a:ext cx="7992888" cy="6555641"/>
          </a:xfrm>
          <a:prstGeom prst="rect">
            <a:avLst/>
          </a:prstGeom>
          <a:noFill/>
        </p:spPr>
        <p:txBody>
          <a:bodyPr wrap="square" rtlCol="0">
            <a:spAutoFit/>
          </a:bodyPr>
          <a:lstStyle/>
          <a:p>
            <a:pPr algn="ctr"/>
            <a:r>
              <a:rPr lang="de-AT" sz="2800" b="1" dirty="0" smtClean="0">
                <a:solidFill>
                  <a:prstClr val="black"/>
                </a:solidFill>
                <a:latin typeface="Arial" panose="020B0604020202020204" pitchFamily="34" charset="0"/>
                <a:cs typeface="Arial" panose="020B0604020202020204" pitchFamily="34" charset="0"/>
              </a:rPr>
              <a:t>Performance Audit</a:t>
            </a:r>
          </a:p>
          <a:p>
            <a:endParaRPr lang="de-AT" sz="2800" b="1" dirty="0" smtClean="0">
              <a:solidFill>
                <a:prstClr val="black"/>
              </a:solidFill>
            </a:endParaRPr>
          </a:p>
          <a:p>
            <a:r>
              <a:rPr lang="en-US" sz="2800" dirty="0"/>
              <a:t>Performance audits give management valuable recommendations for improving program performance, one of the primary goals of performance management. </a:t>
            </a:r>
            <a:endParaRPr lang="en-US" sz="2800" dirty="0" smtClean="0"/>
          </a:p>
          <a:p>
            <a:endParaRPr lang="en-US" sz="2800" dirty="0"/>
          </a:p>
          <a:p>
            <a:r>
              <a:rPr lang="en-US" sz="2800" dirty="0"/>
              <a:t>Auditors help management understand how to improve the system and use it better to improve decisions, performance, and accountability. </a:t>
            </a:r>
          </a:p>
          <a:p>
            <a:endParaRPr lang="de-AT" sz="2800" b="1" dirty="0" smtClean="0">
              <a:solidFill>
                <a:prstClr val="black"/>
              </a:solidFill>
            </a:endParaRPr>
          </a:p>
          <a:p>
            <a:endParaRPr lang="de-AT" sz="2800" b="1" dirty="0" smtClean="0">
              <a:solidFill>
                <a:prstClr val="black"/>
              </a:solidFill>
            </a:endParaRPr>
          </a:p>
          <a:p>
            <a:endParaRPr lang="de-AT" sz="2800" dirty="0" smtClean="0"/>
          </a:p>
          <a:p>
            <a:endParaRPr lang="de-AT" sz="2800" b="1" dirty="0" smtClean="0">
              <a:solidFill>
                <a:prstClr val="black"/>
              </a:solidFill>
            </a:endParaRPr>
          </a:p>
          <a:p>
            <a:endParaRPr lang="de-AT" sz="2800" dirty="0">
              <a:solidFill>
                <a:prstClr val="black"/>
              </a:solidFill>
            </a:endParaRPr>
          </a:p>
        </p:txBody>
      </p:sp>
    </p:spTree>
    <p:extLst>
      <p:ext uri="{BB962C8B-B14F-4D97-AF65-F5344CB8AC3E}">
        <p14:creationId xmlns:p14="http://schemas.microsoft.com/office/powerpoint/2010/main" val="311066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27584" y="1052736"/>
            <a:ext cx="7632848" cy="5047536"/>
          </a:xfrm>
          <a:prstGeom prst="rect">
            <a:avLst/>
          </a:prstGeom>
          <a:noFill/>
        </p:spPr>
        <p:txBody>
          <a:bodyPr wrap="square" rtlCol="0">
            <a:spAutoFit/>
          </a:bodyPr>
          <a:lstStyle/>
          <a:p>
            <a:pPr algn="ctr"/>
            <a:r>
              <a:rPr lang="de-AT" sz="2800" b="1" dirty="0" smtClean="0">
                <a:solidFill>
                  <a:prstClr val="black"/>
                </a:solidFill>
                <a:latin typeface="Arial" panose="020B0604020202020204" pitchFamily="34" charset="0"/>
                <a:cs typeface="Arial" panose="020B0604020202020204" pitchFamily="34" charset="0"/>
              </a:rPr>
              <a:t>Performance Audit</a:t>
            </a:r>
          </a:p>
          <a:p>
            <a:endParaRPr lang="de-AT" sz="2800" b="1" dirty="0" smtClean="0">
              <a:solidFill>
                <a:prstClr val="black"/>
              </a:solidFill>
            </a:endParaRPr>
          </a:p>
          <a:p>
            <a:r>
              <a:rPr lang="en-US" sz="2800" dirty="0"/>
              <a:t>Performance auditing is a way </a:t>
            </a:r>
            <a:r>
              <a:rPr lang="en-US" sz="2800" dirty="0" smtClean="0"/>
              <a:t>to </a:t>
            </a:r>
            <a:r>
              <a:rPr lang="en-US" sz="2800" dirty="0"/>
              <a:t>‘execute control’ and to obtain insight into the running and outcome of different government activities</a:t>
            </a:r>
            <a:r>
              <a:rPr lang="en-US" sz="2800" dirty="0" smtClean="0"/>
              <a:t>.</a:t>
            </a:r>
          </a:p>
          <a:p>
            <a:endParaRPr lang="en-US" sz="1400" dirty="0"/>
          </a:p>
          <a:p>
            <a:r>
              <a:rPr lang="en-US" sz="2800" dirty="0"/>
              <a:t>Legitimacy and trust are essential values in all government undertakings, and performance auditing may contribute to strengthening these values by producing public and reliable information on the economy, efficiency, and effectiveness of government </a:t>
            </a:r>
            <a:r>
              <a:rPr lang="en-US" sz="2800" dirty="0" smtClean="0"/>
              <a:t>programs (</a:t>
            </a:r>
            <a:r>
              <a:rPr lang="en-US" sz="2800" b="1" dirty="0" smtClean="0"/>
              <a:t>TRANSPARENCY</a:t>
            </a:r>
            <a:r>
              <a:rPr lang="en-US" sz="2800" dirty="0" smtClean="0"/>
              <a:t>).</a:t>
            </a:r>
            <a:endParaRPr lang="de-AT" sz="2800" dirty="0">
              <a:solidFill>
                <a:prstClr val="black"/>
              </a:solidFill>
            </a:endParaRPr>
          </a:p>
        </p:txBody>
      </p:sp>
    </p:spTree>
    <p:extLst>
      <p:ext uri="{BB962C8B-B14F-4D97-AF65-F5344CB8AC3E}">
        <p14:creationId xmlns:p14="http://schemas.microsoft.com/office/powerpoint/2010/main" val="2181326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3568" y="1052736"/>
            <a:ext cx="7992888" cy="4124206"/>
          </a:xfrm>
          <a:prstGeom prst="rect">
            <a:avLst/>
          </a:prstGeom>
          <a:noFill/>
        </p:spPr>
        <p:txBody>
          <a:bodyPr wrap="square" rtlCol="0">
            <a:spAutoFit/>
          </a:bodyPr>
          <a:lstStyle/>
          <a:p>
            <a:r>
              <a:rPr lang="de-AT" sz="2800" b="1" dirty="0" smtClean="0">
                <a:solidFill>
                  <a:prstClr val="black"/>
                </a:solidFill>
              </a:rPr>
              <a:t>Performance Audit – a </a:t>
            </a:r>
            <a:r>
              <a:rPr lang="de-AT" sz="2800" b="1" dirty="0" err="1" smtClean="0">
                <a:solidFill>
                  <a:prstClr val="black"/>
                </a:solidFill>
              </a:rPr>
              <a:t>driver</a:t>
            </a:r>
            <a:r>
              <a:rPr lang="de-AT" sz="2800" b="1" dirty="0" smtClean="0">
                <a:solidFill>
                  <a:prstClr val="black"/>
                </a:solidFill>
              </a:rPr>
              <a:t> </a:t>
            </a:r>
            <a:r>
              <a:rPr lang="en-GB" sz="2800" b="1" dirty="0" smtClean="0">
                <a:solidFill>
                  <a:prstClr val="black"/>
                </a:solidFill>
              </a:rPr>
              <a:t>for</a:t>
            </a:r>
            <a:r>
              <a:rPr lang="de-AT" sz="2800" b="1" dirty="0" smtClean="0">
                <a:solidFill>
                  <a:prstClr val="black"/>
                </a:solidFill>
              </a:rPr>
              <a:t> </a:t>
            </a:r>
            <a:r>
              <a:rPr lang="de-AT" sz="2800" b="1" dirty="0" err="1" smtClean="0">
                <a:solidFill>
                  <a:prstClr val="black"/>
                </a:solidFill>
              </a:rPr>
              <a:t>public</a:t>
            </a:r>
            <a:r>
              <a:rPr lang="de-AT" sz="2800" b="1" dirty="0" smtClean="0">
                <a:solidFill>
                  <a:prstClr val="black"/>
                </a:solidFill>
              </a:rPr>
              <a:t> </a:t>
            </a:r>
            <a:r>
              <a:rPr lang="de-AT" sz="2800" b="1" dirty="0" err="1" smtClean="0">
                <a:solidFill>
                  <a:prstClr val="black"/>
                </a:solidFill>
              </a:rPr>
              <a:t>reforms</a:t>
            </a:r>
            <a:endParaRPr lang="de-AT" sz="2800" b="1" dirty="0" smtClean="0">
              <a:solidFill>
                <a:prstClr val="black"/>
              </a:solidFill>
            </a:endParaRPr>
          </a:p>
          <a:p>
            <a:endParaRPr lang="de-AT" sz="2800" b="1" dirty="0">
              <a:solidFill>
                <a:prstClr val="black"/>
              </a:solidFill>
            </a:endParaRPr>
          </a:p>
          <a:p>
            <a:pPr>
              <a:defRPr/>
            </a:pPr>
            <a:r>
              <a:rPr lang="en-GB" dirty="0" smtClean="0">
                <a:latin typeface="Arial" pitchFamily="34" charset="0"/>
                <a:ea typeface="ＭＳ Ｐゴシック" pitchFamily="34" charset="-128"/>
                <a:cs typeface="Arial" pitchFamily="34" charset="0"/>
              </a:rPr>
              <a:t>Government </a:t>
            </a:r>
            <a:r>
              <a:rPr lang="en-GB" dirty="0">
                <a:solidFill>
                  <a:srgbClr val="FF0000"/>
                </a:solidFill>
                <a:latin typeface="Arial" pitchFamily="34" charset="0"/>
                <a:ea typeface="ＭＳ Ｐゴシック" pitchFamily="34" charset="-128"/>
                <a:cs typeface="Arial" pitchFamily="34" charset="0"/>
              </a:rPr>
              <a:t>audit functions must </a:t>
            </a:r>
            <a:r>
              <a:rPr lang="en-GB" dirty="0">
                <a:latin typeface="Arial" pitchFamily="34" charset="0"/>
                <a:ea typeface="ＭＳ Ｐゴシック" pitchFamily="34" charset="-128"/>
                <a:cs typeface="Arial" pitchFamily="34" charset="0"/>
              </a:rPr>
              <a:t>be configured appropriately to </a:t>
            </a:r>
            <a:r>
              <a:rPr lang="en-GB" dirty="0">
                <a:solidFill>
                  <a:srgbClr val="FF0000"/>
                </a:solidFill>
                <a:latin typeface="Arial" pitchFamily="34" charset="0"/>
                <a:ea typeface="ＭＳ Ｐゴシック" pitchFamily="34" charset="-128"/>
                <a:cs typeface="Arial" pitchFamily="34" charset="0"/>
              </a:rPr>
              <a:t>enable governments and government entities to </a:t>
            </a:r>
            <a:r>
              <a:rPr lang="en-GB" dirty="0" smtClean="0">
                <a:solidFill>
                  <a:srgbClr val="FF0000"/>
                </a:solidFill>
                <a:latin typeface="Arial" pitchFamily="34" charset="0"/>
                <a:ea typeface="ＭＳ Ｐゴシック" pitchFamily="34" charset="-128"/>
                <a:cs typeface="Arial" pitchFamily="34" charset="0"/>
              </a:rPr>
              <a:t>fulfil </a:t>
            </a:r>
            <a:r>
              <a:rPr lang="en-GB" dirty="0">
                <a:solidFill>
                  <a:srgbClr val="FF0000"/>
                </a:solidFill>
                <a:latin typeface="Arial" pitchFamily="34" charset="0"/>
                <a:ea typeface="ＭＳ Ｐゴシック" pitchFamily="34" charset="-128"/>
                <a:cs typeface="Arial" pitchFamily="34" charset="0"/>
              </a:rPr>
              <a:t>their duty </a:t>
            </a:r>
            <a:r>
              <a:rPr lang="en-GB" dirty="0">
                <a:latin typeface="Arial" pitchFamily="34" charset="0"/>
                <a:ea typeface="ＭＳ Ｐゴシック" pitchFamily="34" charset="-128"/>
                <a:cs typeface="Arial" pitchFamily="34" charset="0"/>
              </a:rPr>
              <a:t>to be accountable to the citizens, while achieving their objectives effectively, efficiently, and ethically.</a:t>
            </a:r>
          </a:p>
          <a:p>
            <a:pPr lvl="1">
              <a:defRPr/>
            </a:pPr>
            <a:r>
              <a:rPr lang="en-GB" sz="1400" dirty="0">
                <a:latin typeface="Arial" pitchFamily="34" charset="0"/>
                <a:ea typeface="ＭＳ Ｐゴシック" pitchFamily="34" charset="-128"/>
                <a:cs typeface="Arial" pitchFamily="34" charset="0"/>
              </a:rPr>
              <a:t>IIA-Position Paper The Role of Auditing in Public Sector Governance, 2006</a:t>
            </a:r>
          </a:p>
          <a:p>
            <a:pPr lvl="1">
              <a:defRPr/>
            </a:pPr>
            <a:endParaRPr lang="en-GB" sz="1200" dirty="0">
              <a:latin typeface="Arial" pitchFamily="34" charset="0"/>
              <a:ea typeface="ＭＳ Ｐゴシック" pitchFamily="34" charset="-128"/>
              <a:cs typeface="Arial" pitchFamily="34" charset="0"/>
            </a:endParaRPr>
          </a:p>
          <a:p>
            <a:pPr>
              <a:defRPr/>
            </a:pPr>
            <a:r>
              <a:rPr lang="en-GB" dirty="0">
                <a:latin typeface="Arial" pitchFamily="34" charset="0"/>
                <a:ea typeface="ＭＳ Ｐゴシック" pitchFamily="34" charset="-128"/>
                <a:cs typeface="Arial" pitchFamily="34" charset="0"/>
              </a:rPr>
              <a:t>Other examples:</a:t>
            </a:r>
          </a:p>
          <a:p>
            <a:pPr>
              <a:defRPr/>
            </a:pPr>
            <a:r>
              <a:rPr lang="en-GB" dirty="0">
                <a:latin typeface="Arial" pitchFamily="34" charset="0"/>
                <a:ea typeface="ＭＳ Ｐゴシック" pitchFamily="34" charset="-128"/>
                <a:cs typeface="Arial" pitchFamily="34" charset="0"/>
              </a:rPr>
              <a:t>Internal Audit Capability Model for the public sector (IIA, 2009)</a:t>
            </a:r>
          </a:p>
          <a:p>
            <a:pPr>
              <a:defRPr/>
            </a:pPr>
            <a:r>
              <a:rPr lang="en-GB" dirty="0">
                <a:latin typeface="Arial" pitchFamily="34" charset="0"/>
                <a:ea typeface="ＭＳ Ｐゴシック" pitchFamily="34" charset="-128"/>
                <a:cs typeface="Arial" pitchFamily="34" charset="0"/>
              </a:rPr>
              <a:t>Three Lines of Defence Model (ECIIA, 2012)</a:t>
            </a:r>
          </a:p>
          <a:p>
            <a:pPr>
              <a:defRPr/>
            </a:pPr>
            <a:r>
              <a:rPr lang="en-GB" dirty="0">
                <a:latin typeface="Arial" pitchFamily="34" charset="0"/>
                <a:ea typeface="ＭＳ Ｐゴシック" pitchFamily="34" charset="-128"/>
                <a:cs typeface="Arial" pitchFamily="34" charset="0"/>
              </a:rPr>
              <a:t>INTOSAI GOV - e.g. 9140, article 1.6 “</a:t>
            </a:r>
            <a:r>
              <a:rPr lang="en-US" dirty="0">
                <a:latin typeface="Arial" pitchFamily="34" charset="0"/>
                <a:ea typeface="ＭＳ Ｐゴシック" pitchFamily="34" charset="-128"/>
                <a:cs typeface="Arial" pitchFamily="34" charset="0"/>
              </a:rPr>
              <a:t>The role of internal auditing has evolved from an administrative procedure with a focus on compliance, to an important element of good governance</a:t>
            </a:r>
            <a:r>
              <a:rPr lang="en-US" dirty="0" smtClean="0">
                <a:latin typeface="Arial" pitchFamily="34" charset="0"/>
                <a:ea typeface="ＭＳ Ｐゴシック" pitchFamily="34" charset="-128"/>
                <a:cs typeface="Arial" pitchFamily="34" charset="0"/>
              </a:rPr>
              <a:t>.”</a:t>
            </a:r>
            <a:endParaRPr lang="en-GB"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3837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1196</Words>
  <Application>Microsoft Office PowerPoint</Application>
  <PresentationFormat>On-screen Show (4:3)</PresentationFormat>
  <Paragraphs>173</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Controladoria-Geral da União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Gabriela de Alencar Araripe Pereira</dc:creator>
  <cp:lastModifiedBy>HILL Raymond (BUDG)</cp:lastModifiedBy>
  <cp:revision>40</cp:revision>
  <dcterms:created xsi:type="dcterms:W3CDTF">2014-07-23T21:24:08Z</dcterms:created>
  <dcterms:modified xsi:type="dcterms:W3CDTF">2014-09-03T12:53:22Z</dcterms:modified>
</cp:coreProperties>
</file>